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282" r:id="rId2"/>
    <p:sldId id="678" r:id="rId3"/>
    <p:sldId id="363" r:id="rId4"/>
    <p:sldId id="646" r:id="rId5"/>
    <p:sldId id="803" r:id="rId6"/>
    <p:sldId id="804" r:id="rId7"/>
    <p:sldId id="769" r:id="rId8"/>
    <p:sldId id="809" r:id="rId9"/>
    <p:sldId id="805" r:id="rId10"/>
    <p:sldId id="807" r:id="rId11"/>
    <p:sldId id="806" r:id="rId12"/>
    <p:sldId id="808" r:id="rId13"/>
    <p:sldId id="745" r:id="rId14"/>
    <p:sldId id="810" r:id="rId15"/>
    <p:sldId id="811" r:id="rId16"/>
    <p:sldId id="812" r:id="rId17"/>
    <p:sldId id="817" r:id="rId18"/>
    <p:sldId id="818" r:id="rId19"/>
    <p:sldId id="813" r:id="rId20"/>
    <p:sldId id="819" r:id="rId21"/>
    <p:sldId id="816" r:id="rId22"/>
    <p:sldId id="820" r:id="rId23"/>
    <p:sldId id="822" r:id="rId24"/>
    <p:sldId id="824" r:id="rId25"/>
    <p:sldId id="823" r:id="rId26"/>
    <p:sldId id="821" r:id="rId27"/>
    <p:sldId id="825" r:id="rId28"/>
    <p:sldId id="826" r:id="rId29"/>
    <p:sldId id="765" r:id="rId30"/>
    <p:sldId id="827" r:id="rId31"/>
    <p:sldId id="828" r:id="rId32"/>
    <p:sldId id="829" r:id="rId33"/>
    <p:sldId id="830" r:id="rId34"/>
    <p:sldId id="832" r:id="rId35"/>
    <p:sldId id="831" r:id="rId36"/>
    <p:sldId id="833" r:id="rId37"/>
    <p:sldId id="835" r:id="rId38"/>
    <p:sldId id="836" r:id="rId39"/>
    <p:sldId id="837" r:id="rId40"/>
    <p:sldId id="838" r:id="rId41"/>
    <p:sldId id="839" r:id="rId42"/>
    <p:sldId id="840" r:id="rId43"/>
    <p:sldId id="842" r:id="rId44"/>
    <p:sldId id="843" r:id="rId45"/>
    <p:sldId id="841" r:id="rId46"/>
    <p:sldId id="844" r:id="rId47"/>
    <p:sldId id="443" r:id="rId48"/>
    <p:sldId id="442" r:id="rId49"/>
    <p:sldId id="317" r:id="rId50"/>
  </p:sldIdLst>
  <p:sldSz cx="12192000" cy="6858000"/>
  <p:notesSz cx="6858000" cy="9144000"/>
  <p:custDataLst>
    <p:tags r:id="rId53"/>
  </p:custData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53" autoAdjust="0"/>
    <p:restoredTop sz="86378" autoAdjust="0"/>
  </p:normalViewPr>
  <p:slideViewPr>
    <p:cSldViewPr snapToGrid="0">
      <p:cViewPr varScale="1">
        <p:scale>
          <a:sx n="80" d="100"/>
          <a:sy n="80" d="100"/>
        </p:scale>
        <p:origin x="84"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2025-10-29</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10/29/2025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05166211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D759553-0ABD-4089-8CF5-530075E1425D}" type="datetime1">
              <a:rPr lang="en-US" smtClean="0"/>
              <a:t>10/29/2025</a:t>
            </a:fld>
            <a:endParaRPr lang="en-US"/>
          </a:p>
        </p:txBody>
      </p:sp>
      <p:sp>
        <p:nvSpPr>
          <p:cNvPr id="5" name="Footer Placeholder 4"/>
          <p:cNvSpPr>
            <a:spLocks noGrp="1"/>
          </p:cNvSpPr>
          <p:nvPr>
            <p:ph type="ftr" sz="quarter" idx="11"/>
          </p:nvPr>
        </p:nvSpPr>
        <p:spPr/>
        <p:txBody>
          <a:bodyPr/>
          <a:lstStyle/>
          <a:p>
            <a:r>
              <a:rPr lang="en-US"/>
              <a:t>Presenter: Dr. Melaku Desta</a:t>
            </a:r>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2303A9-C8B8-4D2A-8E26-C147A9D90987}" type="datetime1">
              <a:rPr lang="en-US" smtClean="0"/>
              <a:t>10/29/2025</a:t>
            </a:fld>
            <a:endParaRPr lang="en-US"/>
          </a:p>
        </p:txBody>
      </p:sp>
      <p:sp>
        <p:nvSpPr>
          <p:cNvPr id="3" name="Footer Placeholder 2"/>
          <p:cNvSpPr>
            <a:spLocks noGrp="1"/>
          </p:cNvSpPr>
          <p:nvPr>
            <p:ph type="ftr" sz="quarter" idx="11"/>
          </p:nvPr>
        </p:nvSpPr>
        <p:spPr/>
        <p:txBody>
          <a:bodyPr/>
          <a:lstStyle/>
          <a:p>
            <a:r>
              <a:rPr lang="en-US"/>
              <a:t>Presenter: Dr. Melaku Desta</a:t>
            </a:r>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FE2328-99DF-42F9-8C66-D79D3F47FD46}" type="datetime1">
              <a:rPr lang="en-US" smtClean="0"/>
              <a:t>10/29/2025</a:t>
            </a:fld>
            <a:endParaRPr lang="en-US"/>
          </a:p>
        </p:txBody>
      </p:sp>
      <p:sp>
        <p:nvSpPr>
          <p:cNvPr id="5" name="Footer Placeholder 4"/>
          <p:cNvSpPr>
            <a:spLocks noGrp="1"/>
          </p:cNvSpPr>
          <p:nvPr>
            <p:ph type="ftr" sz="quarter" idx="11"/>
          </p:nvPr>
        </p:nvSpPr>
        <p:spPr/>
        <p:txBody>
          <a:bodyPr/>
          <a:lstStyle/>
          <a:p>
            <a:r>
              <a:rPr lang="en-US"/>
              <a:t>Presenter: Dr. Melaku Desta</a:t>
            </a:r>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DC643D-EB6A-4A73-B828-6F1D91484779}" type="datetime1">
              <a:rPr lang="en-US" altLang="ko-KR" smtClean="0"/>
              <a:t>10/29/2025</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a:t>Presenter: Dr. Melaku Desta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hyperlink" Target="https://mechanicalbooster.com/wp-content/uploads/2018/01/Impulse-Turbine-1.png" TargetMode="External"/><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s://savree-storage.s3.amazonaws.com/Articles/optimised/Pelton-Turbine-2-2.jpg" TargetMode="External"/><Relationship Id="rId2" Type="http://schemas.openxmlformats.org/officeDocument/2006/relationships/image" Target="../media/image10.jpe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hyperlink" Target="https://encrypted-tbn3.gstatic.com/images?q=tbn:ANd9GcT9wqdKgt7NNH3H7sTqu-WfIaH9_0z5seEElsLTBZ8_Ou6V3CaB" TargetMode="External"/><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hyperlink" Target="https://upload.wikimedia.org/wikipedia/commons/thumb/7/77/Fig5-Subik_Kumar-Schematic_Diagram_of_Pressure-Velocity_compounded_Impulse_Turbine.jpg/1024px-Fig5-Subik_Kumar-Schematic_Diagram_of_Pressure-Velocity_compounded_Impulse_Turbine.jpg" TargetMode="External"/><Relationship Id="rId2" Type="http://schemas.openxmlformats.org/officeDocument/2006/relationships/hyperlink" Target="https://savree-storage.s3.amazonaws.com/Articles/optimised/Pelton-Turbine-2-2.jpg" TargetMode="External"/><Relationship Id="rId1" Type="http://schemas.openxmlformats.org/officeDocument/2006/relationships/slideLayout" Target="../slideLayouts/slideLayout10.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hyperlink" Target="https://savree-storage.s3.amazonaws.com/Articles/optimised/Pelton-Turbine-2-2.jpg" TargetMode="External"/><Relationship Id="rId2" Type="http://schemas.openxmlformats.org/officeDocument/2006/relationships/image" Target="../media/image13.jpeg"/><Relationship Id="rId1" Type="http://schemas.openxmlformats.org/officeDocument/2006/relationships/slideLayout" Target="../slideLayouts/slideLayout10.xml"/><Relationship Id="rId4" Type="http://schemas.openxmlformats.org/officeDocument/2006/relationships/hyperlink" Target="https://themechanicalengineering.com/wp-content/uploads/2022/02/FEATURE-IMAGE-OF-REACTION-TURBINE.jpg"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hyperlink" Target="https://savree-storage.s3.amazonaws.com/Articles/optimised/Pelton-Turbine-2-2.jpg" TargetMode="External"/><Relationship Id="rId2" Type="http://schemas.openxmlformats.org/officeDocument/2006/relationships/image" Target="../media/image14.jpeg"/><Relationship Id="rId1" Type="http://schemas.openxmlformats.org/officeDocument/2006/relationships/slideLayout" Target="../slideLayouts/slideLayout10.xml"/><Relationship Id="rId4" Type="http://schemas.openxmlformats.org/officeDocument/2006/relationships/hyperlink" Target="https://www.eeeguide.com/wp-content/uploads/2022/12/Steam-Turbine-Working-Principle-01.jpg"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hyperlink" Target="https://savree-storage.s3.amazonaws.com/Articles/optimised/Pelton-Turbine-2-2.jpg" TargetMode="External"/><Relationship Id="rId2" Type="http://schemas.openxmlformats.org/officeDocument/2006/relationships/image" Target="../media/image15.jpeg"/><Relationship Id="rId1" Type="http://schemas.openxmlformats.org/officeDocument/2006/relationships/slideLayout" Target="../slideLayouts/slideLayout10.xml"/><Relationship Id="rId4" Type="http://schemas.openxmlformats.org/officeDocument/2006/relationships/hyperlink" Target="https://www.eeeguide.com/wp-content/uploads/2022/12/Steam-Turbine-Working-Principle-02.jpg"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2" y="374073"/>
            <a:ext cx="11582400" cy="914400"/>
          </a:xfrm>
        </p:spPr>
        <p:txBody>
          <a:bodyPr>
            <a:normAutofit/>
          </a:bodyPr>
          <a:lstStyle/>
          <a:p>
            <a:pPr algn="ctr"/>
            <a:r>
              <a:rPr lang="en-US" sz="3600" b="1" dirty="0">
                <a:latin typeface="Arial" pitchFamily="34" charset="0"/>
                <a:cs typeface="Arial" pitchFamily="34" charset="0"/>
              </a:rPr>
              <a:t>Power Plant Engineering</a:t>
            </a:r>
          </a:p>
        </p:txBody>
      </p:sp>
      <p:sp>
        <p:nvSpPr>
          <p:cNvPr id="3" name="Subtitle 2"/>
          <p:cNvSpPr>
            <a:spLocks noGrp="1"/>
          </p:cNvSpPr>
          <p:nvPr>
            <p:ph type="subTitle" idx="1"/>
          </p:nvPr>
        </p:nvSpPr>
        <p:spPr>
          <a:xfrm>
            <a:off x="129308" y="831273"/>
            <a:ext cx="12062691" cy="5946045"/>
          </a:xfrm>
        </p:spPr>
        <p:txBody>
          <a:bodyPr>
            <a:normAutofit/>
          </a:bodyPr>
          <a:lstStyle/>
          <a:p>
            <a:endParaRPr lang="en-US" sz="3000" b="1" dirty="0">
              <a:solidFill>
                <a:schemeClr val="tx1"/>
              </a:solidFill>
              <a:latin typeface="Arial" pitchFamily="34" charset="0"/>
              <a:cs typeface="Arial" pitchFamily="34" charset="0"/>
            </a:endParaRPr>
          </a:p>
          <a:p>
            <a:endParaRPr lang="en-US" sz="3000" b="1" dirty="0">
              <a:solidFill>
                <a:schemeClr val="tx1"/>
              </a:solidFill>
              <a:latin typeface="Arial" pitchFamily="34" charset="0"/>
              <a:cs typeface="Arial" pitchFamily="34" charset="0"/>
            </a:endParaRPr>
          </a:p>
          <a:p>
            <a:r>
              <a:rPr lang="en-US" sz="3000" b="1" dirty="0">
                <a:solidFill>
                  <a:srgbClr val="FF0000"/>
                </a:solidFill>
                <a:latin typeface="Arial" pitchFamily="34" charset="0"/>
                <a:cs typeface="Arial" pitchFamily="34" charset="0"/>
              </a:rPr>
              <a:t>Lecture </a:t>
            </a:r>
            <a:r>
              <a:rPr lang="en-US" sz="3000" b="1" dirty="0" smtClean="0">
                <a:solidFill>
                  <a:srgbClr val="FF0000"/>
                </a:solidFill>
                <a:latin typeface="Arial" pitchFamily="34" charset="0"/>
                <a:cs typeface="Arial" pitchFamily="34" charset="0"/>
              </a:rPr>
              <a:t>7</a:t>
            </a:r>
            <a:endParaRPr lang="en-US" sz="3000" b="1" dirty="0">
              <a:solidFill>
                <a:srgbClr val="FF0000"/>
              </a:solidFill>
              <a:latin typeface="Arial" pitchFamily="34" charset="0"/>
              <a:cs typeface="Arial" pitchFamily="34" charset="0"/>
            </a:endParaRPr>
          </a:p>
          <a:p>
            <a:endParaRPr lang="en-US" sz="3000" b="1" dirty="0">
              <a:solidFill>
                <a:schemeClr val="tx1"/>
              </a:solidFill>
              <a:latin typeface="Arial" pitchFamily="34" charset="0"/>
              <a:cs typeface="Arial" pitchFamily="34" charset="0"/>
            </a:endParaRPr>
          </a:p>
          <a:p>
            <a:pPr latinLnBrk="0"/>
            <a:r>
              <a:rPr lang="en-US" sz="3000" b="1" dirty="0" smtClean="0">
                <a:solidFill>
                  <a:srgbClr val="002060"/>
                </a:solidFill>
                <a:latin typeface="Arial" pitchFamily="34" charset="0"/>
                <a:cs typeface="Arial" pitchFamily="34" charset="0"/>
              </a:rPr>
              <a:t>Steam Turbines</a:t>
            </a:r>
            <a:endParaRPr lang="en-US" sz="3000" b="1" dirty="0">
              <a:solidFill>
                <a:schemeClr val="tx1"/>
              </a:solidFill>
              <a:latin typeface="Arial" pitchFamily="34" charset="0"/>
              <a:cs typeface="Arial" pitchFamily="34" charset="0"/>
            </a:endParaRPr>
          </a:p>
          <a:p>
            <a:endParaRPr lang="en-US" sz="3000" b="1" dirty="0">
              <a:solidFill>
                <a:schemeClr val="tx1"/>
              </a:solidFill>
              <a:latin typeface="Arial" pitchFamily="34" charset="0"/>
              <a:cs typeface="Arial" pitchFamily="34" charset="0"/>
            </a:endParaRPr>
          </a:p>
          <a:p>
            <a:r>
              <a:rPr lang="en-US" sz="3000" b="1" dirty="0">
                <a:solidFill>
                  <a:schemeClr val="tx1"/>
                </a:solidFill>
                <a:latin typeface="Arial" pitchFamily="34" charset="0"/>
                <a:cs typeface="Arial" pitchFamily="34" charset="0"/>
              </a:rPr>
              <a:t>Lecturer:</a:t>
            </a:r>
            <a:r>
              <a:rPr lang="en-US" sz="3000" dirty="0">
                <a:solidFill>
                  <a:schemeClr val="tx1"/>
                </a:solidFill>
                <a:latin typeface="Arial" pitchFamily="34" charset="0"/>
                <a:cs typeface="Arial" pitchFamily="34" charset="0"/>
              </a:rPr>
              <a:t> Dr. Melaku Desta</a:t>
            </a:r>
            <a:endParaRPr lang="en-US" sz="3000" b="1" i="1" dirty="0">
              <a:solidFill>
                <a:schemeClr val="tx1"/>
              </a:solidFill>
              <a:latin typeface="Arial" pitchFamily="34" charset="0"/>
              <a:cs typeface="Arial" pitchFamily="34" charset="0"/>
            </a:endParaRPr>
          </a:p>
          <a:p>
            <a:pPr marL="571500" indent="-571500" algn="l">
              <a:lnSpc>
                <a:spcPct val="150000"/>
              </a:lnSpc>
              <a:buAutoNum type="romanLcPeriod"/>
            </a:pP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7717" y="138942"/>
            <a:ext cx="11582400" cy="914400"/>
          </a:xfrm>
        </p:spPr>
        <p:txBody>
          <a:bodyPr>
            <a:normAutofit fontScale="90000"/>
          </a:bodyPr>
          <a:lstStyle/>
          <a:p>
            <a:pPr algn="ctr"/>
            <a:r>
              <a:rPr lang="en-US" sz="4000" b="1" i="1" dirty="0">
                <a:latin typeface="Arial" pitchFamily="34" charset="0"/>
                <a:cs typeface="Arial" pitchFamily="34" charset="0"/>
              </a:rPr>
              <a:t>Lecture learning outcomes</a:t>
            </a:r>
            <a:r>
              <a:rPr lang="en-US" sz="4000" dirty="0">
                <a:latin typeface="Arial" pitchFamily="34" charset="0"/>
                <a:cs typeface="Arial" pitchFamily="34" charset="0"/>
              </a:rPr>
              <a:t>:</a:t>
            </a:r>
            <a:r>
              <a:rPr lang="en-US" sz="3600" dirty="0">
                <a:latin typeface="Arial" pitchFamily="34" charset="0"/>
                <a:cs typeface="Arial" pitchFamily="34" charset="0"/>
              </a:rPr>
              <a:t/>
            </a:r>
            <a:br>
              <a:rPr lang="en-US" sz="3600" dirty="0">
                <a:latin typeface="Arial" pitchFamily="34" charset="0"/>
                <a:cs typeface="Arial" pitchFamily="34" charset="0"/>
              </a:rPr>
            </a:br>
            <a:endParaRPr lang="en-US" sz="3600" b="1" dirty="0">
              <a:latin typeface="Arial" pitchFamily="34" charset="0"/>
              <a:cs typeface="Arial" pitchFamily="34" charset="0"/>
            </a:endParaRPr>
          </a:p>
        </p:txBody>
      </p:sp>
      <p:sp>
        <p:nvSpPr>
          <p:cNvPr id="3" name="Subtitle 2"/>
          <p:cNvSpPr>
            <a:spLocks noGrp="1"/>
          </p:cNvSpPr>
          <p:nvPr>
            <p:ph type="subTitle" idx="1"/>
          </p:nvPr>
        </p:nvSpPr>
        <p:spPr>
          <a:xfrm>
            <a:off x="129309" y="592868"/>
            <a:ext cx="12062691" cy="5946045"/>
          </a:xfrm>
        </p:spPr>
        <p:txBody>
          <a:bodyPr>
            <a:normAutofit/>
          </a:bodyPr>
          <a:lstStyle/>
          <a:p>
            <a:pPr algn="l" latinLnBrk="0">
              <a:lnSpc>
                <a:spcPct val="170000"/>
              </a:lnSpc>
            </a:pPr>
            <a:r>
              <a:rPr lang="en-US" sz="2400" dirty="0">
                <a:solidFill>
                  <a:schemeClr val="tx1"/>
                </a:solidFill>
                <a:latin typeface="Arial" pitchFamily="34" charset="0"/>
                <a:cs typeface="Arial" pitchFamily="34" charset="0"/>
              </a:rPr>
              <a:t>At the end of this lecture, you will be able to:</a:t>
            </a:r>
          </a:p>
          <a:p>
            <a:pPr marL="571500" indent="-571500" algn="l" latinLnBrk="0">
              <a:lnSpc>
                <a:spcPct val="110000"/>
              </a:lnSpc>
              <a:buAutoNum type="romanLcPeriod"/>
            </a:pPr>
            <a:r>
              <a:rPr lang="en-US" sz="2400" dirty="0">
                <a:solidFill>
                  <a:schemeClr val="tx1"/>
                </a:solidFill>
                <a:latin typeface="Arial" pitchFamily="34" charset="0"/>
                <a:cs typeface="Arial" pitchFamily="34" charset="0"/>
              </a:rPr>
              <a:t>Explain the working principle and main components of an impulse turbine and how energy is converted from steam to mechanical work</a:t>
            </a:r>
            <a:r>
              <a:rPr lang="en-US" sz="2400" dirty="0" smtClean="0">
                <a:solidFill>
                  <a:schemeClr val="tx1"/>
                </a:solidFill>
                <a:latin typeface="Arial" pitchFamily="34" charset="0"/>
                <a:cs typeface="Arial" pitchFamily="34" charset="0"/>
              </a:rPr>
              <a:t>.</a:t>
            </a:r>
          </a:p>
          <a:p>
            <a:pPr marL="571500" indent="-571500" algn="l" latinLnBrk="0">
              <a:lnSpc>
                <a:spcPct val="110000"/>
              </a:lnSpc>
              <a:buAutoNum type="romanLcPeriod"/>
            </a:pPr>
            <a:r>
              <a:rPr lang="en-US" sz="2400" dirty="0" smtClean="0">
                <a:solidFill>
                  <a:schemeClr val="tx1"/>
                </a:solidFill>
                <a:latin typeface="Arial" pitchFamily="34" charset="0"/>
                <a:cs typeface="Arial" pitchFamily="34" charset="0"/>
              </a:rPr>
              <a:t>Differentiate </a:t>
            </a:r>
            <a:r>
              <a:rPr lang="en-US" sz="2400" dirty="0">
                <a:solidFill>
                  <a:schemeClr val="tx1"/>
                </a:solidFill>
                <a:latin typeface="Arial" pitchFamily="34" charset="0"/>
                <a:cs typeface="Arial" pitchFamily="34" charset="0"/>
              </a:rPr>
              <a:t>between impulse and reaction turbines based on pressure and velocity changes through the nozzles and blades</a:t>
            </a:r>
            <a:r>
              <a:rPr lang="en-US" sz="2400" dirty="0" smtClean="0">
                <a:solidFill>
                  <a:schemeClr val="tx1"/>
                </a:solidFill>
                <a:latin typeface="Arial" pitchFamily="34" charset="0"/>
                <a:cs typeface="Arial" pitchFamily="34" charset="0"/>
              </a:rPr>
              <a:t>.</a:t>
            </a:r>
          </a:p>
          <a:p>
            <a:pPr marL="571500" indent="-571500" algn="l" latinLnBrk="0">
              <a:lnSpc>
                <a:spcPct val="110000"/>
              </a:lnSpc>
              <a:buAutoNum type="romanLcPeriod"/>
            </a:pPr>
            <a:r>
              <a:rPr lang="en-US" sz="2400" dirty="0" smtClean="0">
                <a:solidFill>
                  <a:schemeClr val="tx1"/>
                </a:solidFill>
                <a:latin typeface="Arial" pitchFamily="34" charset="0"/>
                <a:cs typeface="Arial" pitchFamily="34" charset="0"/>
              </a:rPr>
              <a:t>Construct </a:t>
            </a:r>
            <a:r>
              <a:rPr lang="en-US" sz="2400" dirty="0">
                <a:solidFill>
                  <a:schemeClr val="tx1"/>
                </a:solidFill>
                <a:latin typeface="Arial" pitchFamily="34" charset="0"/>
                <a:cs typeface="Arial" pitchFamily="34" charset="0"/>
              </a:rPr>
              <a:t>and interpret the velocity diagram for an impulse turbine blade to determine blade speed and steam velocities</a:t>
            </a:r>
            <a:r>
              <a:rPr lang="en-US" sz="2400" dirty="0" smtClean="0">
                <a:solidFill>
                  <a:schemeClr val="tx1"/>
                </a:solidFill>
                <a:latin typeface="Arial" pitchFamily="34" charset="0"/>
                <a:cs typeface="Arial" pitchFamily="34" charset="0"/>
              </a:rPr>
              <a:t>.</a:t>
            </a:r>
          </a:p>
          <a:p>
            <a:pPr marL="571500" indent="-571500" algn="l" latinLnBrk="0">
              <a:lnSpc>
                <a:spcPct val="110000"/>
              </a:lnSpc>
              <a:buAutoNum type="romanLcPeriod"/>
            </a:pPr>
            <a:r>
              <a:rPr lang="en-US" sz="2400" dirty="0" smtClean="0">
                <a:solidFill>
                  <a:schemeClr val="tx1"/>
                </a:solidFill>
                <a:latin typeface="Arial" pitchFamily="34" charset="0"/>
                <a:cs typeface="Arial" pitchFamily="34" charset="0"/>
              </a:rPr>
              <a:t>Determine the </a:t>
            </a:r>
            <a:r>
              <a:rPr lang="en-US" sz="2400" dirty="0">
                <a:solidFill>
                  <a:schemeClr val="tx1"/>
                </a:solidFill>
                <a:latin typeface="Arial" pitchFamily="34" charset="0"/>
                <a:cs typeface="Arial" pitchFamily="34" charset="0"/>
              </a:rPr>
              <a:t>blade efficiency of a steam turbine and analyze </a:t>
            </a:r>
            <a:endParaRPr lang="en-US" sz="2400" dirty="0" smtClean="0">
              <a:solidFill>
                <a:schemeClr val="tx1"/>
              </a:solidFill>
              <a:latin typeface="Arial" pitchFamily="34" charset="0"/>
              <a:cs typeface="Arial" pitchFamily="34" charset="0"/>
            </a:endParaRPr>
          </a:p>
          <a:p>
            <a:pPr algn="l" latinLnBrk="0">
              <a:lnSpc>
                <a:spcPct val="110000"/>
              </a:lnSpc>
            </a:pPr>
            <a:r>
              <a:rPr lang="en-US" sz="2400" dirty="0">
                <a:solidFill>
                  <a:schemeClr val="tx1"/>
                </a:solidFill>
                <a:latin typeface="Arial" pitchFamily="34" charset="0"/>
                <a:cs typeface="Arial" pitchFamily="34" charset="0"/>
              </a:rPr>
              <a:t> </a:t>
            </a:r>
            <a:r>
              <a:rPr lang="en-US" sz="2400" dirty="0" smtClean="0">
                <a:solidFill>
                  <a:schemeClr val="tx1"/>
                </a:solidFill>
                <a:latin typeface="Arial" pitchFamily="34" charset="0"/>
                <a:cs typeface="Arial" pitchFamily="34" charset="0"/>
              </a:rPr>
              <a:t>      factors </a:t>
            </a:r>
            <a:r>
              <a:rPr lang="en-US" sz="2400" dirty="0">
                <a:solidFill>
                  <a:schemeClr val="tx1"/>
                </a:solidFill>
                <a:latin typeface="Arial" pitchFamily="34" charset="0"/>
                <a:cs typeface="Arial" pitchFamily="34" charset="0"/>
              </a:rPr>
              <a:t>influencing turbine performance</a:t>
            </a:r>
            <a:r>
              <a:rPr lang="en-US" sz="2400" dirty="0" smtClean="0">
                <a:solidFill>
                  <a:schemeClr val="tx1"/>
                </a:solidFill>
                <a:latin typeface="Arial" pitchFamily="34" charset="0"/>
                <a:cs typeface="Arial" pitchFamily="34" charset="0"/>
              </a:rPr>
              <a:t>.</a:t>
            </a:r>
          </a:p>
          <a:p>
            <a:pPr marL="571500" indent="-571500" algn="l" latinLnBrk="0">
              <a:lnSpc>
                <a:spcPct val="110000"/>
              </a:lnSpc>
              <a:buFont typeface="+mj-lt"/>
              <a:buAutoNum type="romanLcPeriod" startAt="5"/>
            </a:pPr>
            <a:r>
              <a:rPr lang="en-US" sz="2400" dirty="0" smtClean="0">
                <a:solidFill>
                  <a:schemeClr val="tx1"/>
                </a:solidFill>
                <a:latin typeface="Arial" pitchFamily="34" charset="0"/>
                <a:cs typeface="Arial" pitchFamily="34" charset="0"/>
              </a:rPr>
              <a:t>Describe </a:t>
            </a:r>
            <a:r>
              <a:rPr lang="en-US" sz="2400" dirty="0">
                <a:solidFill>
                  <a:schemeClr val="tx1"/>
                </a:solidFill>
                <a:latin typeface="Arial" pitchFamily="34" charset="0"/>
                <a:cs typeface="Arial" pitchFamily="34" charset="0"/>
              </a:rPr>
              <a:t>and evaluate the concept of axial thrust on a rotor and </a:t>
            </a:r>
            <a:endParaRPr lang="en-US" sz="2400" dirty="0" smtClean="0">
              <a:solidFill>
                <a:schemeClr val="tx1"/>
              </a:solidFill>
              <a:latin typeface="Arial" pitchFamily="34" charset="0"/>
              <a:cs typeface="Arial" pitchFamily="34" charset="0"/>
            </a:endParaRPr>
          </a:p>
          <a:p>
            <a:pPr algn="l" latinLnBrk="0">
              <a:lnSpc>
                <a:spcPct val="110000"/>
              </a:lnSpc>
            </a:pPr>
            <a:r>
              <a:rPr lang="en-US" sz="2400" dirty="0">
                <a:solidFill>
                  <a:schemeClr val="tx1"/>
                </a:solidFill>
                <a:latin typeface="Arial" pitchFamily="34" charset="0"/>
                <a:cs typeface="Arial" pitchFamily="34" charset="0"/>
              </a:rPr>
              <a:t> </a:t>
            </a:r>
            <a:r>
              <a:rPr lang="en-US" sz="2400" dirty="0" smtClean="0">
                <a:solidFill>
                  <a:schemeClr val="tx1"/>
                </a:solidFill>
                <a:latin typeface="Arial" pitchFamily="34" charset="0"/>
                <a:cs typeface="Arial" pitchFamily="34" charset="0"/>
              </a:rPr>
              <a:t>      discuss </a:t>
            </a:r>
            <a:r>
              <a:rPr lang="en-US" sz="2400" dirty="0">
                <a:solidFill>
                  <a:schemeClr val="tx1"/>
                </a:solidFill>
                <a:latin typeface="Arial" pitchFamily="34" charset="0"/>
                <a:cs typeface="Arial" pitchFamily="34" charset="0"/>
              </a:rPr>
              <a:t>methods used to minimize or balance it in turbine design</a:t>
            </a:r>
            <a:r>
              <a:rPr lang="en-US" sz="2400" dirty="0" smtClean="0">
                <a:solidFill>
                  <a:schemeClr val="tx1"/>
                </a:solidFill>
                <a:latin typeface="Arial" pitchFamily="34" charset="0"/>
                <a:cs typeface="Arial" pitchFamily="34" charset="0"/>
              </a:rPr>
              <a:t>.</a:t>
            </a:r>
            <a:endParaRPr lang="en-US" sz="4000" dirty="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solidFill>
                  <a:prstClr val="black">
                    <a:tint val="75000"/>
                  </a:prstClr>
                </a:solidFill>
              </a:rPr>
              <a:pPr/>
              <a:t>2</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r>
              <a:rPr lang="en-US">
                <a:solidFill>
                  <a:prstClr val="black">
                    <a:tint val="75000"/>
                  </a:prstClr>
                </a:solidFill>
              </a:rPr>
              <a:t>Presenter: Dr. Melaku Desta</a:t>
            </a:r>
          </a:p>
        </p:txBody>
      </p:sp>
    </p:spTree>
    <p:extLst>
      <p:ext uri="{BB962C8B-B14F-4D97-AF65-F5344CB8AC3E}">
        <p14:creationId xmlns:p14="http://schemas.microsoft.com/office/powerpoint/2010/main" val="1977565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600" b="1" dirty="0">
                <a:latin typeface="Arial" pitchFamily="34" charset="0"/>
                <a:cs typeface="Arial" pitchFamily="34" charset="0"/>
              </a:rPr>
              <a:t>Content </a:t>
            </a:r>
          </a:p>
        </p:txBody>
      </p:sp>
      <p:sp>
        <p:nvSpPr>
          <p:cNvPr id="3" name="Content Placeholder 2"/>
          <p:cNvSpPr>
            <a:spLocks noGrp="1"/>
          </p:cNvSpPr>
          <p:nvPr>
            <p:ph idx="1"/>
          </p:nvPr>
        </p:nvSpPr>
        <p:spPr>
          <a:xfrm>
            <a:off x="166255" y="637310"/>
            <a:ext cx="11730372" cy="6027442"/>
          </a:xfrm>
        </p:spPr>
        <p:txBody>
          <a:bodyPr>
            <a:noAutofit/>
          </a:bodyPr>
          <a:lstStyle/>
          <a:p>
            <a:pPr marL="514350" indent="-514350">
              <a:lnSpc>
                <a:spcPct val="150000"/>
              </a:lnSpc>
              <a:buAutoNum type="arabicPeriod"/>
            </a:pPr>
            <a:r>
              <a:rPr lang="en-US" sz="2400" dirty="0" smtClean="0">
                <a:latin typeface="Arial" pitchFamily="34" charset="0"/>
                <a:cs typeface="Arial" pitchFamily="34" charset="0"/>
              </a:rPr>
              <a:t>Introduction</a:t>
            </a:r>
          </a:p>
          <a:p>
            <a:pPr marL="514350" indent="-514350">
              <a:lnSpc>
                <a:spcPct val="150000"/>
              </a:lnSpc>
              <a:buAutoNum type="arabicPeriod"/>
            </a:pPr>
            <a:r>
              <a:rPr lang="en-US" sz="2400" dirty="0" smtClean="0">
                <a:latin typeface="Arial" pitchFamily="34" charset="0"/>
                <a:cs typeface="Arial" pitchFamily="34" charset="0"/>
              </a:rPr>
              <a:t>Impulse Turbine</a:t>
            </a:r>
          </a:p>
          <a:p>
            <a:pPr marL="514350" indent="-514350">
              <a:lnSpc>
                <a:spcPct val="150000"/>
              </a:lnSpc>
              <a:buAutoNum type="arabicPeriod"/>
            </a:pPr>
            <a:r>
              <a:rPr lang="en-US" sz="2400" dirty="0" smtClean="0">
                <a:latin typeface="Arial" pitchFamily="34" charset="0"/>
                <a:cs typeface="Arial" pitchFamily="34" charset="0"/>
              </a:rPr>
              <a:t>Reaction Turbine</a:t>
            </a:r>
          </a:p>
          <a:p>
            <a:pPr marL="514350" indent="-514350">
              <a:lnSpc>
                <a:spcPct val="150000"/>
              </a:lnSpc>
              <a:buAutoNum type="arabicPeriod"/>
            </a:pPr>
            <a:r>
              <a:rPr lang="en-US" sz="2400" dirty="0" smtClean="0">
                <a:latin typeface="Arial" pitchFamily="34" charset="0"/>
                <a:cs typeface="Arial" pitchFamily="34" charset="0"/>
              </a:rPr>
              <a:t>Velocity Diagram for Impulse Turbine Blade</a:t>
            </a:r>
          </a:p>
          <a:p>
            <a:pPr marL="514350" indent="-514350">
              <a:lnSpc>
                <a:spcPct val="150000"/>
              </a:lnSpc>
              <a:buAutoNum type="arabicPeriod"/>
            </a:pPr>
            <a:r>
              <a:rPr lang="en-US" sz="2400" dirty="0" smtClean="0">
                <a:latin typeface="Arial" pitchFamily="34" charset="0"/>
                <a:cs typeface="Arial" pitchFamily="34" charset="0"/>
              </a:rPr>
              <a:t>Steam Turbine Blade-efficiency</a:t>
            </a:r>
          </a:p>
          <a:p>
            <a:pPr marL="514350" indent="-514350">
              <a:lnSpc>
                <a:spcPct val="150000"/>
              </a:lnSpc>
              <a:buAutoNum type="arabicPeriod"/>
            </a:pPr>
            <a:r>
              <a:rPr lang="en-US" sz="2400" dirty="0" smtClean="0">
                <a:latin typeface="Arial" pitchFamily="34" charset="0"/>
                <a:cs typeface="Arial" pitchFamily="34" charset="0"/>
              </a:rPr>
              <a:t>Axial Thrust on Rotor</a:t>
            </a:r>
          </a:p>
          <a:p>
            <a:pPr marL="0" indent="0">
              <a:lnSpc>
                <a:spcPct val="150000"/>
              </a:lnSpc>
              <a:buNone/>
            </a:pPr>
            <a:r>
              <a:rPr lang="en-US" sz="2400" dirty="0" smtClean="0">
                <a:latin typeface="Arial" pitchFamily="34" charset="0"/>
                <a:cs typeface="Arial" pitchFamily="34" charset="0"/>
              </a:rPr>
              <a:t>Summary </a:t>
            </a:r>
          </a:p>
          <a:p>
            <a:pPr marL="0" indent="0">
              <a:lnSpc>
                <a:spcPct val="100000"/>
              </a:lnSpc>
              <a:buNone/>
            </a:pPr>
            <a:r>
              <a:rPr lang="en-US" sz="2400" dirty="0" smtClean="0">
                <a:latin typeface="Arial" pitchFamily="34" charset="0"/>
                <a:cs typeface="Arial" pitchFamily="34" charset="0"/>
              </a:rPr>
              <a:t>References </a:t>
            </a:r>
            <a:endParaRPr lang="en-US" sz="24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2977024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a:latin typeface="Arial" pitchFamily="34" charset="0"/>
                <a:cs typeface="Arial" pitchFamily="34" charset="0"/>
              </a:rPr>
              <a:t/>
            </a:r>
            <a:br>
              <a:rPr lang="en-US" sz="3600" b="1" dirty="0">
                <a:latin typeface="Arial" pitchFamily="34" charset="0"/>
                <a:cs typeface="Arial" pitchFamily="34" charset="0"/>
              </a:rPr>
            </a:br>
            <a:r>
              <a:rPr lang="en-US" sz="3600" b="1" dirty="0" smtClean="0">
                <a:latin typeface="Arial" pitchFamily="34" charset="0"/>
                <a:cs typeface="Arial" pitchFamily="34" charset="0"/>
              </a:rPr>
              <a:t>1</a:t>
            </a:r>
            <a:r>
              <a:rPr lang="en-US" sz="3600" b="1" dirty="0">
                <a:latin typeface="Arial" pitchFamily="34" charset="0"/>
                <a:cs typeface="Arial" pitchFamily="34" charset="0"/>
              </a:rPr>
              <a:t>. </a:t>
            </a:r>
            <a:r>
              <a:rPr lang="en-US" sz="3600" b="1" dirty="0" smtClean="0">
                <a:latin typeface="Arial" pitchFamily="34" charset="0"/>
                <a:cs typeface="Arial" pitchFamily="34" charset="0"/>
              </a:rPr>
              <a:t>Introduction</a:t>
            </a:r>
            <a:r>
              <a:rPr lang="en-US" sz="3600" b="1" dirty="0">
                <a:latin typeface="Arial" pitchFamily="34" charset="0"/>
                <a:cs typeface="Arial" pitchFamily="34" charset="0"/>
              </a:rPr>
              <a:t/>
            </a:r>
            <a:br>
              <a:rPr lang="en-US" sz="3600" b="1" dirty="0">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2881" y="506302"/>
            <a:ext cx="11704320" cy="6443138"/>
          </a:xfrm>
        </p:spPr>
        <p:txBody>
          <a:bodyPr>
            <a:normAutofit lnSpcReduction="10000"/>
          </a:bodyPr>
          <a:lstStyle/>
          <a:p>
            <a:pPr algn="just" latinLnBrk="0">
              <a:lnSpc>
                <a:spcPct val="150000"/>
              </a:lnSpc>
              <a:buFont typeface="Wingdings" panose="05000000000000000000" pitchFamily="2" charset="2"/>
              <a:buChar char="§"/>
            </a:pPr>
            <a:r>
              <a:rPr lang="en-US" sz="2400" dirty="0">
                <a:solidFill>
                  <a:srgbClr val="C00000"/>
                </a:solidFill>
                <a:latin typeface="Arial" panose="020B0604020202020204" pitchFamily="34" charset="0"/>
                <a:cs typeface="Arial" panose="020B0604020202020204" pitchFamily="34" charset="0"/>
              </a:rPr>
              <a:t>Steam turbines </a:t>
            </a:r>
            <a:r>
              <a:rPr lang="en-US" sz="2400" dirty="0">
                <a:latin typeface="Arial" panose="020B0604020202020204" pitchFamily="34" charset="0"/>
                <a:cs typeface="Arial" panose="020B0604020202020204" pitchFamily="34" charset="0"/>
              </a:rPr>
              <a:t>are vital components in modern power generation systems, where thermal energy from steam is efficiently converted into mechanical work. </a:t>
            </a:r>
            <a:endParaRPr lang="en-US" sz="2400" dirty="0" smtClean="0">
              <a:latin typeface="Arial" panose="020B0604020202020204" pitchFamily="34" charset="0"/>
              <a:cs typeface="Arial" panose="020B0604020202020204" pitchFamily="34" charset="0"/>
            </a:endParaRPr>
          </a:p>
          <a:p>
            <a:pPr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Among </a:t>
            </a:r>
            <a:r>
              <a:rPr lang="en-US" sz="2400" dirty="0">
                <a:latin typeface="Arial" panose="020B0604020202020204" pitchFamily="34" charset="0"/>
                <a:cs typeface="Arial" panose="020B0604020202020204" pitchFamily="34" charset="0"/>
              </a:rPr>
              <a:t>various types of turbines, </a:t>
            </a:r>
            <a:r>
              <a:rPr lang="en-US" sz="2400" dirty="0">
                <a:solidFill>
                  <a:srgbClr val="C00000"/>
                </a:solidFill>
                <a:latin typeface="Arial" panose="020B0604020202020204" pitchFamily="34" charset="0"/>
                <a:cs typeface="Arial" panose="020B0604020202020204" pitchFamily="34" charset="0"/>
              </a:rPr>
              <a:t>impulse</a:t>
            </a:r>
            <a:r>
              <a:rPr lang="en-US" sz="2400" dirty="0">
                <a:latin typeface="Arial" panose="020B0604020202020204" pitchFamily="34" charset="0"/>
                <a:cs typeface="Arial" panose="020B0604020202020204" pitchFamily="34" charset="0"/>
              </a:rPr>
              <a:t> and </a:t>
            </a:r>
            <a:r>
              <a:rPr lang="en-US" sz="2400" dirty="0">
                <a:solidFill>
                  <a:srgbClr val="C00000"/>
                </a:solidFill>
                <a:latin typeface="Arial" panose="020B0604020202020204" pitchFamily="34" charset="0"/>
                <a:cs typeface="Arial" panose="020B0604020202020204" pitchFamily="34" charset="0"/>
              </a:rPr>
              <a:t>reaction</a:t>
            </a:r>
            <a:r>
              <a:rPr lang="en-US" sz="2400" dirty="0">
                <a:latin typeface="Arial" panose="020B0604020202020204" pitchFamily="34" charset="0"/>
                <a:cs typeface="Arial" panose="020B0604020202020204" pitchFamily="34" charset="0"/>
              </a:rPr>
              <a:t> turbines are the two fundamental classifications based on how energy </a:t>
            </a:r>
            <a:r>
              <a:rPr lang="en-US" sz="2400" dirty="0">
                <a:solidFill>
                  <a:srgbClr val="C00000"/>
                </a:solidFill>
                <a:latin typeface="Arial" panose="020B0604020202020204" pitchFamily="34" charset="0"/>
                <a:cs typeface="Arial" panose="020B0604020202020204" pitchFamily="34" charset="0"/>
              </a:rPr>
              <a:t>conversion occurs </a:t>
            </a:r>
            <a:r>
              <a:rPr lang="en-US" sz="2400" dirty="0">
                <a:latin typeface="Arial" panose="020B0604020202020204" pitchFamily="34" charset="0"/>
                <a:cs typeface="Arial" panose="020B0604020202020204" pitchFamily="34" charset="0"/>
              </a:rPr>
              <a:t>within the </a:t>
            </a:r>
            <a:r>
              <a:rPr lang="en-US" sz="2400" dirty="0" smtClean="0">
                <a:latin typeface="Arial" panose="020B0604020202020204" pitchFamily="34" charset="0"/>
                <a:cs typeface="Arial" panose="020B0604020202020204" pitchFamily="34" charset="0"/>
              </a:rPr>
              <a:t>blades [1].</a:t>
            </a:r>
          </a:p>
          <a:p>
            <a:pPr lvl="0" algn="just" latinLnBrk="0">
              <a:lnSpc>
                <a:spcPct val="150000"/>
              </a:lnSpc>
              <a:buFont typeface="Wingdings" panose="05000000000000000000" pitchFamily="2" charset="2"/>
              <a:buChar char="§"/>
            </a:pPr>
            <a:r>
              <a:rPr lang="en-US" sz="2400" dirty="0">
                <a:solidFill>
                  <a:prstClr val="black"/>
                </a:solidFill>
                <a:latin typeface="Arial" pitchFamily="34" charset="0"/>
                <a:cs typeface="Arial" pitchFamily="34" charset="0"/>
              </a:rPr>
              <a:t>The theory of  </a:t>
            </a:r>
            <a:r>
              <a:rPr lang="en-US" sz="2400" dirty="0">
                <a:solidFill>
                  <a:srgbClr val="C00000"/>
                </a:solidFill>
                <a:latin typeface="Arial" pitchFamily="34" charset="0"/>
                <a:cs typeface="Arial" pitchFamily="34" charset="0"/>
              </a:rPr>
              <a:t>turbo machines </a:t>
            </a:r>
            <a:r>
              <a:rPr lang="en-US" sz="2400" dirty="0">
                <a:solidFill>
                  <a:prstClr val="black"/>
                </a:solidFill>
                <a:latin typeface="Arial" pitchFamily="34" charset="0"/>
                <a:cs typeface="Arial" pitchFamily="34" charset="0"/>
              </a:rPr>
              <a:t>is based on the relationship </a:t>
            </a:r>
            <a:r>
              <a:rPr lang="en-US" sz="2400" dirty="0" smtClean="0">
                <a:solidFill>
                  <a:prstClr val="black"/>
                </a:solidFill>
                <a:latin typeface="Arial" pitchFamily="34" charset="0"/>
                <a:cs typeface="Arial" pitchFamily="34" charset="0"/>
              </a:rPr>
              <a:t>between </a:t>
            </a:r>
            <a:r>
              <a:rPr lang="en-US" sz="2400" dirty="0">
                <a:solidFill>
                  <a:srgbClr val="C00000"/>
                </a:solidFill>
                <a:latin typeface="Arial" pitchFamily="34" charset="0"/>
                <a:cs typeface="Arial" pitchFamily="34" charset="0"/>
              </a:rPr>
              <a:t>jets</a:t>
            </a:r>
            <a:r>
              <a:rPr lang="en-US" sz="2400" dirty="0">
                <a:solidFill>
                  <a:prstClr val="black"/>
                </a:solidFill>
                <a:latin typeface="Arial" pitchFamily="34" charset="0"/>
                <a:cs typeface="Arial" pitchFamily="34" charset="0"/>
              </a:rPr>
              <a:t> and </a:t>
            </a:r>
            <a:r>
              <a:rPr lang="en-US" sz="2400" dirty="0">
                <a:solidFill>
                  <a:srgbClr val="C00000"/>
                </a:solidFill>
                <a:latin typeface="Arial" pitchFamily="34" charset="0"/>
                <a:cs typeface="Arial" pitchFamily="34" charset="0"/>
              </a:rPr>
              <a:t>vanes</a:t>
            </a:r>
            <a:r>
              <a:rPr lang="en-US" sz="2400" dirty="0">
                <a:solidFill>
                  <a:prstClr val="black"/>
                </a:solidFill>
                <a:latin typeface="Arial" pitchFamily="34" charset="0"/>
                <a:cs typeface="Arial" pitchFamily="34" charset="0"/>
              </a:rPr>
              <a:t>,  where:</a:t>
            </a:r>
          </a:p>
          <a:p>
            <a:pPr lvl="1" algn="just" latinLnBrk="0">
              <a:lnSpc>
                <a:spcPct val="150000"/>
              </a:lnSpc>
              <a:buFont typeface="Wingdings" panose="05000000000000000000" pitchFamily="2" charset="2"/>
              <a:buChar char="ü"/>
            </a:pPr>
            <a:r>
              <a:rPr lang="en-US" dirty="0">
                <a:solidFill>
                  <a:srgbClr val="C00000"/>
                </a:solidFill>
                <a:latin typeface="Arial" pitchFamily="34" charset="0"/>
                <a:cs typeface="Arial" pitchFamily="34" charset="0"/>
              </a:rPr>
              <a:t>Jets </a:t>
            </a:r>
            <a:r>
              <a:rPr lang="en-US" dirty="0">
                <a:solidFill>
                  <a:prstClr val="black"/>
                </a:solidFill>
                <a:latin typeface="Arial" pitchFamily="34" charset="0"/>
                <a:cs typeface="Arial" pitchFamily="34" charset="0"/>
              </a:rPr>
              <a:t> – </a:t>
            </a:r>
            <a:r>
              <a:rPr lang="en-US" dirty="0" smtClean="0">
                <a:solidFill>
                  <a:prstClr val="black"/>
                </a:solidFill>
                <a:latin typeface="Arial" pitchFamily="34" charset="0"/>
                <a:cs typeface="Arial" pitchFamily="34" charset="0"/>
              </a:rPr>
              <a:t>high velocity </a:t>
            </a:r>
            <a:r>
              <a:rPr lang="en-US" dirty="0">
                <a:solidFill>
                  <a:prstClr val="black"/>
                </a:solidFill>
                <a:latin typeface="Arial" pitchFamily="34" charset="0"/>
                <a:cs typeface="Arial" pitchFamily="34" charset="0"/>
              </a:rPr>
              <a:t>stream of fluid</a:t>
            </a:r>
          </a:p>
          <a:p>
            <a:pPr lvl="1" algn="just" latinLnBrk="0">
              <a:lnSpc>
                <a:spcPct val="150000"/>
              </a:lnSpc>
              <a:buFont typeface="Wingdings" panose="05000000000000000000" pitchFamily="2" charset="2"/>
              <a:buChar char="ü"/>
            </a:pPr>
            <a:r>
              <a:rPr lang="en-US" dirty="0">
                <a:solidFill>
                  <a:srgbClr val="C00000"/>
                </a:solidFill>
                <a:latin typeface="Arial" pitchFamily="34" charset="0"/>
                <a:cs typeface="Arial" pitchFamily="34" charset="0"/>
              </a:rPr>
              <a:t>Vanes</a:t>
            </a:r>
            <a:r>
              <a:rPr lang="en-US" dirty="0">
                <a:solidFill>
                  <a:prstClr val="black"/>
                </a:solidFill>
                <a:latin typeface="Arial" pitchFamily="34" charset="0"/>
                <a:cs typeface="Arial" pitchFamily="34" charset="0"/>
              </a:rPr>
              <a:t>  – the mechanical element of the machine</a:t>
            </a:r>
          </a:p>
          <a:p>
            <a:pPr algn="just" latinLnBrk="0">
              <a:lnSpc>
                <a:spcPct val="150000"/>
              </a:lnSpc>
              <a:buFont typeface="Wingdings" panose="05000000000000000000" pitchFamily="2" charset="2"/>
              <a:buChar char="§"/>
            </a:pPr>
            <a:r>
              <a:rPr lang="en-US" sz="2400" dirty="0">
                <a:solidFill>
                  <a:srgbClr val="0F1115"/>
                </a:solidFill>
                <a:latin typeface="Arial" panose="020B0604020202020204" pitchFamily="34" charset="0"/>
                <a:cs typeface="Arial" panose="020B0604020202020204" pitchFamily="34" charset="0"/>
              </a:rPr>
              <a:t>A </a:t>
            </a:r>
            <a:r>
              <a:rPr lang="en-US" sz="2400" dirty="0">
                <a:solidFill>
                  <a:srgbClr val="C00000"/>
                </a:solidFill>
                <a:latin typeface="Arial" panose="020B0604020202020204" pitchFamily="34" charset="0"/>
                <a:cs typeface="Arial" panose="020B0604020202020204" pitchFamily="34" charset="0"/>
              </a:rPr>
              <a:t>jet</a:t>
            </a:r>
            <a:r>
              <a:rPr lang="en-US" sz="2400" dirty="0">
                <a:solidFill>
                  <a:srgbClr val="0F1115"/>
                </a:solidFill>
                <a:latin typeface="Arial" panose="020B0604020202020204" pitchFamily="34" charset="0"/>
                <a:cs typeface="Arial" panose="020B0604020202020204" pitchFamily="34" charset="0"/>
              </a:rPr>
              <a:t> is a stream of fluid (liquid or gas) that is projected into a </a:t>
            </a:r>
            <a:endParaRPr lang="en-US" sz="2400" dirty="0" smtClean="0">
              <a:solidFill>
                <a:srgbClr val="0F1115"/>
              </a:solidFill>
              <a:latin typeface="Arial" panose="020B0604020202020204" pitchFamily="34" charset="0"/>
              <a:cs typeface="Arial" panose="020B0604020202020204" pitchFamily="34" charset="0"/>
            </a:endParaRPr>
          </a:p>
          <a:p>
            <a:pPr marL="0" indent="0" algn="just" latinLnBrk="0">
              <a:lnSpc>
                <a:spcPct val="150000"/>
              </a:lnSpc>
              <a:buNone/>
            </a:pPr>
            <a:r>
              <a:rPr lang="en-US" sz="2400" dirty="0">
                <a:solidFill>
                  <a:srgbClr val="0F1115"/>
                </a:solidFill>
                <a:latin typeface="Arial" panose="020B0604020202020204" pitchFamily="34" charset="0"/>
                <a:cs typeface="Arial" panose="020B0604020202020204" pitchFamily="34" charset="0"/>
              </a:rPr>
              <a:t> </a:t>
            </a:r>
            <a:r>
              <a:rPr lang="en-US" sz="2400" dirty="0" smtClean="0">
                <a:solidFill>
                  <a:srgbClr val="0F1115"/>
                </a:solidFill>
                <a:latin typeface="Arial" panose="020B0604020202020204" pitchFamily="34" charset="0"/>
                <a:cs typeface="Arial" panose="020B0604020202020204" pitchFamily="34" charset="0"/>
              </a:rPr>
              <a:t>  surrounding </a:t>
            </a:r>
            <a:r>
              <a:rPr lang="en-US" sz="2400" dirty="0">
                <a:solidFill>
                  <a:srgbClr val="0F1115"/>
                </a:solidFill>
                <a:latin typeface="Arial" panose="020B0604020202020204" pitchFamily="34" charset="0"/>
                <a:cs typeface="Arial" panose="020B0604020202020204" pitchFamily="34" charset="0"/>
              </a:rPr>
              <a:t>medium, or against a surface, at a high velocity.</a:t>
            </a:r>
            <a:endParaRPr lang="en-US" sz="24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dirty="0"/>
          </a:p>
        </p:txBody>
      </p:sp>
    </p:spTree>
    <p:extLst>
      <p:ext uri="{BB962C8B-B14F-4D97-AF65-F5344CB8AC3E}">
        <p14:creationId xmlns:p14="http://schemas.microsoft.com/office/powerpoint/2010/main" val="3645173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a:latin typeface="Arial" pitchFamily="34" charset="0"/>
                <a:cs typeface="Arial" pitchFamily="34" charset="0"/>
              </a:rPr>
              <a:t/>
            </a:r>
            <a:br>
              <a:rPr lang="en-US" sz="3600" b="1" dirty="0">
                <a:latin typeface="Arial" pitchFamily="34" charset="0"/>
                <a:cs typeface="Arial" pitchFamily="34" charset="0"/>
              </a:rPr>
            </a:br>
            <a:r>
              <a:rPr lang="en-US" sz="3600" b="1" dirty="0" smtClean="0">
                <a:latin typeface="Arial" pitchFamily="34" charset="0"/>
                <a:cs typeface="Arial" pitchFamily="34" charset="0"/>
              </a:rPr>
              <a:t>1</a:t>
            </a:r>
            <a:r>
              <a:rPr lang="en-US" sz="3600" b="1" dirty="0">
                <a:latin typeface="Arial" pitchFamily="34" charset="0"/>
                <a:cs typeface="Arial" pitchFamily="34" charset="0"/>
              </a:rPr>
              <a:t>. </a:t>
            </a:r>
            <a:r>
              <a:rPr lang="en-US" sz="3600" b="1" dirty="0" smtClean="0">
                <a:latin typeface="Arial" pitchFamily="34" charset="0"/>
                <a:cs typeface="Arial" pitchFamily="34" charset="0"/>
              </a:rPr>
              <a:t>Introduction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r>
              <a:rPr lang="en-US" sz="2000" b="1" dirty="0">
                <a:latin typeface="Arial" pitchFamily="34" charset="0"/>
                <a:cs typeface="Arial" pitchFamily="34" charset="0"/>
              </a:rPr>
              <a:t/>
            </a:r>
            <a:br>
              <a:rPr lang="en-US" sz="2000" b="1" dirty="0">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2880" y="617620"/>
            <a:ext cx="11903103" cy="6103856"/>
          </a:xfrm>
        </p:spPr>
        <p:txBody>
          <a:bodyPr>
            <a:normAutofit/>
          </a:bodyPr>
          <a:lstStyle/>
          <a:p>
            <a:pPr algn="just" latinLnBrk="0">
              <a:lnSpc>
                <a:spcPct val="150000"/>
              </a:lnSpc>
              <a:buFont typeface="Wingdings" panose="05000000000000000000" pitchFamily="2" charset="2"/>
              <a:buChar char="§"/>
            </a:pPr>
            <a:r>
              <a:rPr lang="en-US" sz="2400" dirty="0">
                <a:latin typeface="Arial" pitchFamily="34" charset="0"/>
                <a:cs typeface="Arial" pitchFamily="34" charset="0"/>
              </a:rPr>
              <a:t>A </a:t>
            </a:r>
            <a:r>
              <a:rPr lang="en-US" sz="2400" dirty="0">
                <a:solidFill>
                  <a:srgbClr val="C00000"/>
                </a:solidFill>
                <a:latin typeface="Arial" pitchFamily="34" charset="0"/>
                <a:cs typeface="Arial" pitchFamily="34" charset="0"/>
              </a:rPr>
              <a:t>vane</a:t>
            </a:r>
            <a:r>
              <a:rPr lang="en-US" sz="2400" dirty="0">
                <a:latin typeface="Arial" pitchFamily="34" charset="0"/>
                <a:cs typeface="Arial" pitchFamily="34" charset="0"/>
              </a:rPr>
              <a:t> is a blade or a surface designed to guide, direct, or be pushed by a fluid flow.</a:t>
            </a:r>
          </a:p>
          <a:p>
            <a:pPr algn="just" latinLnBrk="0">
              <a:lnSpc>
                <a:spcPct val="150000"/>
              </a:lnSpc>
              <a:buFont typeface="Wingdings" panose="05000000000000000000" pitchFamily="2" charset="2"/>
              <a:buChar char="§"/>
            </a:pPr>
            <a:r>
              <a:rPr lang="en-US" sz="2400" dirty="0" smtClean="0">
                <a:solidFill>
                  <a:srgbClr val="C00000"/>
                </a:solidFill>
                <a:latin typeface="Arial" pitchFamily="34" charset="0"/>
                <a:cs typeface="Arial" pitchFamily="34" charset="0"/>
              </a:rPr>
              <a:t>Vane</a:t>
            </a:r>
            <a:r>
              <a:rPr lang="en-US" sz="2400" dirty="0" smtClean="0">
                <a:latin typeface="Arial" pitchFamily="34" charset="0"/>
                <a:cs typeface="Arial" pitchFamily="34" charset="0"/>
              </a:rPr>
              <a:t> </a:t>
            </a:r>
            <a:r>
              <a:rPr lang="en-US" sz="2400" dirty="0">
                <a:latin typeface="Arial" pitchFamily="34" charset="0"/>
                <a:cs typeface="Arial" pitchFamily="34" charset="0"/>
              </a:rPr>
              <a:t>is a term usually used in </a:t>
            </a:r>
            <a:r>
              <a:rPr lang="en-US" sz="2400" dirty="0">
                <a:solidFill>
                  <a:srgbClr val="C00000"/>
                </a:solidFill>
                <a:latin typeface="Arial" pitchFamily="34" charset="0"/>
                <a:cs typeface="Arial" pitchFamily="34" charset="0"/>
              </a:rPr>
              <a:t>fluid </a:t>
            </a:r>
            <a:r>
              <a:rPr lang="en-US" sz="2400" dirty="0" smtClean="0">
                <a:solidFill>
                  <a:srgbClr val="C00000"/>
                </a:solidFill>
                <a:latin typeface="Arial" pitchFamily="34" charset="0"/>
                <a:cs typeface="Arial" pitchFamily="34" charset="0"/>
              </a:rPr>
              <a:t>mechanics</a:t>
            </a:r>
            <a:r>
              <a:rPr lang="en-US" sz="2400" dirty="0" smtClean="0">
                <a:latin typeface="Arial" pitchFamily="34" charset="0"/>
                <a:cs typeface="Arial" pitchFamily="34" charset="0"/>
              </a:rPr>
              <a:t>, while </a:t>
            </a:r>
            <a:r>
              <a:rPr lang="en-US" sz="2400" dirty="0" smtClean="0">
                <a:solidFill>
                  <a:srgbClr val="C00000"/>
                </a:solidFill>
                <a:latin typeface="Arial" pitchFamily="34" charset="0"/>
                <a:cs typeface="Arial" pitchFamily="34" charset="0"/>
              </a:rPr>
              <a:t>blade</a:t>
            </a:r>
            <a:r>
              <a:rPr lang="en-US" sz="2400" dirty="0" smtClean="0">
                <a:latin typeface="Arial" pitchFamily="34" charset="0"/>
                <a:cs typeface="Arial" pitchFamily="34" charset="0"/>
              </a:rPr>
              <a:t> </a:t>
            </a:r>
            <a:r>
              <a:rPr lang="en-US" sz="2400" dirty="0">
                <a:latin typeface="Arial" panose="020B0604020202020204" pitchFamily="34" charset="0"/>
                <a:cs typeface="Arial" panose="020B0604020202020204" pitchFamily="34" charset="0"/>
              </a:rPr>
              <a:t>is the term used in </a:t>
            </a:r>
            <a:r>
              <a:rPr lang="en-US" sz="2400" dirty="0">
                <a:solidFill>
                  <a:srgbClr val="C00000"/>
                </a:solidFill>
                <a:latin typeface="Arial" panose="020B0604020202020204" pitchFamily="34" charset="0"/>
                <a:cs typeface="Arial" panose="020B0604020202020204" pitchFamily="34" charset="0"/>
              </a:rPr>
              <a:t>power plant, </a:t>
            </a:r>
            <a:r>
              <a:rPr lang="en-US" sz="2400" dirty="0">
                <a:latin typeface="Arial" panose="020B0604020202020204" pitchFamily="34" charset="0"/>
                <a:cs typeface="Arial" panose="020B0604020202020204" pitchFamily="34" charset="0"/>
              </a:rPr>
              <a:t>and therefore it is to be used further on. </a:t>
            </a:r>
          </a:p>
          <a:p>
            <a:pPr algn="just"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In a </a:t>
            </a:r>
            <a:r>
              <a:rPr lang="en-US" sz="2400" dirty="0">
                <a:solidFill>
                  <a:srgbClr val="C00000"/>
                </a:solidFill>
                <a:latin typeface="Arial" panose="020B0604020202020204" pitchFamily="34" charset="0"/>
                <a:cs typeface="Arial" panose="020B0604020202020204" pitchFamily="34" charset="0"/>
              </a:rPr>
              <a:t>steam turbine</a:t>
            </a:r>
            <a:r>
              <a:rPr lang="en-US" sz="2400" dirty="0">
                <a:latin typeface="Arial" panose="020B0604020202020204" pitchFamily="34" charset="0"/>
                <a:cs typeface="Arial" panose="020B0604020202020204" pitchFamily="34" charset="0"/>
              </a:rPr>
              <a:t>, the steam flow passes through two main types of </a:t>
            </a:r>
            <a:r>
              <a:rPr lang="en-US" sz="2400" dirty="0" smtClean="0">
                <a:latin typeface="Arial" panose="020B0604020202020204" pitchFamily="34" charset="0"/>
                <a:cs typeface="Arial" panose="020B0604020202020204" pitchFamily="34" charset="0"/>
              </a:rPr>
              <a:t>blades which </a:t>
            </a:r>
            <a:r>
              <a:rPr lang="en-US" sz="2400" dirty="0">
                <a:latin typeface="Arial" panose="020B0604020202020204" pitchFamily="34" charset="0"/>
                <a:cs typeface="Arial" panose="020B0604020202020204" pitchFamily="34" charset="0"/>
              </a:rPr>
              <a:t>work together to convert steam energy into mechanical work</a:t>
            </a:r>
            <a:r>
              <a:rPr lang="en-US" sz="2400" dirty="0" smtClean="0">
                <a:latin typeface="Arial" panose="020B0604020202020204" pitchFamily="34" charset="0"/>
                <a:cs typeface="Arial" panose="020B0604020202020204" pitchFamily="34" charset="0"/>
              </a:rPr>
              <a:t>.</a:t>
            </a:r>
          </a:p>
          <a:p>
            <a:pPr marL="571500" indent="-571500" algn="just" latinLnBrk="0">
              <a:lnSpc>
                <a:spcPct val="150000"/>
              </a:lnSpc>
              <a:buFont typeface="+mj-lt"/>
              <a:buAutoNum type="romanLcPeriod"/>
            </a:pPr>
            <a:r>
              <a:rPr lang="en-US" sz="2400" dirty="0" smtClean="0">
                <a:solidFill>
                  <a:srgbClr val="C00000"/>
                </a:solidFill>
                <a:latin typeface="Arial" pitchFamily="34" charset="0"/>
                <a:cs typeface="Arial" pitchFamily="34" charset="0"/>
              </a:rPr>
              <a:t>Fixed Blades</a:t>
            </a:r>
          </a:p>
          <a:p>
            <a:pPr marL="571500" indent="-571500" algn="just" latinLnBrk="0">
              <a:lnSpc>
                <a:spcPct val="150000"/>
              </a:lnSpc>
              <a:buFont typeface="+mj-lt"/>
              <a:buAutoNum type="romanLcPeriod"/>
            </a:pPr>
            <a:r>
              <a:rPr lang="en-US" sz="2400" dirty="0" smtClean="0">
                <a:solidFill>
                  <a:srgbClr val="C00000"/>
                </a:solidFill>
                <a:latin typeface="Arial" pitchFamily="34" charset="0"/>
                <a:cs typeface="Arial" pitchFamily="34" charset="0"/>
              </a:rPr>
              <a:t>Moving Blades</a:t>
            </a:r>
            <a:endParaRPr lang="en-US" sz="2400" dirty="0">
              <a:solidFill>
                <a:srgbClr val="C00000"/>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5</a:t>
            </a:fld>
            <a:endParaRPr lang="en-US" dirty="0">
              <a:solidFill>
                <a:prstClr val="black">
                  <a:tint val="75000"/>
                </a:prstClr>
              </a:solidFill>
            </a:endParaRPr>
          </a:p>
        </p:txBody>
      </p:sp>
    </p:spTree>
    <p:extLst>
      <p:ext uri="{BB962C8B-B14F-4D97-AF65-F5344CB8AC3E}">
        <p14:creationId xmlns:p14="http://schemas.microsoft.com/office/powerpoint/2010/main" val="4038871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a:latin typeface="Arial" pitchFamily="34" charset="0"/>
                <a:cs typeface="Arial" pitchFamily="34" charset="0"/>
              </a:rPr>
              <a:t/>
            </a:r>
            <a:br>
              <a:rPr lang="en-US" sz="3600" b="1" dirty="0">
                <a:latin typeface="Arial" pitchFamily="34" charset="0"/>
                <a:cs typeface="Arial" pitchFamily="34" charset="0"/>
              </a:rPr>
            </a:br>
            <a:r>
              <a:rPr lang="en-US" sz="3600" b="1" dirty="0">
                <a:solidFill>
                  <a:prstClr val="black"/>
                </a:solidFill>
                <a:latin typeface="Arial" pitchFamily="34" charset="0"/>
                <a:cs typeface="Arial" pitchFamily="34" charset="0"/>
              </a:rPr>
              <a:t>1.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44450" y="448379"/>
            <a:ext cx="11903103" cy="6103856"/>
          </a:xfrm>
        </p:spPr>
        <p:txBody>
          <a:bodyPr>
            <a:normAutofit fontScale="92500" lnSpcReduction="20000"/>
          </a:bodyPr>
          <a:lstStyle/>
          <a:p>
            <a:pPr marL="571500" indent="-571500" algn="just" latinLnBrk="0">
              <a:lnSpc>
                <a:spcPct val="150000"/>
              </a:lnSpc>
              <a:buFont typeface="+mj-lt"/>
              <a:buAutoNum type="romanLcPeriod"/>
            </a:pPr>
            <a:r>
              <a:rPr lang="en-US" sz="2600" dirty="0">
                <a:solidFill>
                  <a:srgbClr val="C00000"/>
                </a:solidFill>
                <a:latin typeface="Arial" pitchFamily="34" charset="0"/>
                <a:cs typeface="Arial" pitchFamily="34" charset="0"/>
              </a:rPr>
              <a:t>Fixed </a:t>
            </a:r>
            <a:r>
              <a:rPr lang="en-US" sz="2600" dirty="0" smtClean="0">
                <a:solidFill>
                  <a:srgbClr val="C00000"/>
                </a:solidFill>
                <a:latin typeface="Arial" pitchFamily="34" charset="0"/>
                <a:cs typeface="Arial" pitchFamily="34" charset="0"/>
              </a:rPr>
              <a:t>Blades (</a:t>
            </a:r>
            <a:r>
              <a:rPr lang="en-US" sz="2600" dirty="0">
                <a:solidFill>
                  <a:srgbClr val="C00000"/>
                </a:solidFill>
                <a:latin typeface="Arial" pitchFamily="34" charset="0"/>
                <a:cs typeface="Arial" pitchFamily="34" charset="0"/>
              </a:rPr>
              <a:t>Nozzles</a:t>
            </a:r>
            <a:r>
              <a:rPr lang="en-US" sz="2600" dirty="0" smtClean="0">
                <a:solidFill>
                  <a:srgbClr val="C00000"/>
                </a:solidFill>
                <a:latin typeface="Arial" pitchFamily="34" charset="0"/>
                <a:cs typeface="Arial" pitchFamily="34" charset="0"/>
              </a:rPr>
              <a:t>)</a:t>
            </a:r>
          </a:p>
          <a:p>
            <a:pPr lvl="1" algn="just" latinLnBrk="0">
              <a:lnSpc>
                <a:spcPct val="150000"/>
              </a:lnSpc>
              <a:buFont typeface="Wingdings" panose="05000000000000000000" pitchFamily="2" charset="2"/>
              <a:buChar char="§"/>
            </a:pPr>
            <a:r>
              <a:rPr lang="en-US" sz="2600" dirty="0">
                <a:solidFill>
                  <a:prstClr val="black"/>
                </a:solidFill>
                <a:latin typeface="Arial" pitchFamily="34" charset="0"/>
                <a:cs typeface="Arial" pitchFamily="34" charset="0"/>
              </a:rPr>
              <a:t>These blades are </a:t>
            </a:r>
            <a:r>
              <a:rPr lang="en-US" sz="2600" dirty="0">
                <a:solidFill>
                  <a:srgbClr val="C00000"/>
                </a:solidFill>
                <a:latin typeface="Arial" pitchFamily="34" charset="0"/>
                <a:cs typeface="Arial" pitchFamily="34" charset="0"/>
              </a:rPr>
              <a:t>stationary</a:t>
            </a:r>
            <a:r>
              <a:rPr lang="en-US" sz="2600" dirty="0">
                <a:solidFill>
                  <a:prstClr val="black"/>
                </a:solidFill>
                <a:latin typeface="Arial" pitchFamily="34" charset="0"/>
                <a:cs typeface="Arial" pitchFamily="34" charset="0"/>
              </a:rPr>
              <a:t> and attached to the turbine casing.</a:t>
            </a:r>
          </a:p>
          <a:p>
            <a:pPr lvl="1" algn="just" latinLnBrk="0">
              <a:lnSpc>
                <a:spcPct val="150000"/>
              </a:lnSpc>
              <a:buFont typeface="Wingdings" panose="05000000000000000000" pitchFamily="2" charset="2"/>
              <a:buChar char="§"/>
            </a:pPr>
            <a:r>
              <a:rPr lang="en-US" sz="2600" dirty="0">
                <a:solidFill>
                  <a:prstClr val="black"/>
                </a:solidFill>
                <a:latin typeface="Arial" pitchFamily="34" charset="0"/>
                <a:cs typeface="Arial" pitchFamily="34" charset="0"/>
              </a:rPr>
              <a:t>Their main function is to convert the </a:t>
            </a:r>
            <a:r>
              <a:rPr lang="en-US" sz="2600" dirty="0">
                <a:solidFill>
                  <a:srgbClr val="C00000"/>
                </a:solidFill>
                <a:latin typeface="Arial" pitchFamily="34" charset="0"/>
                <a:cs typeface="Arial" pitchFamily="34" charset="0"/>
              </a:rPr>
              <a:t>pressure energy </a:t>
            </a:r>
            <a:r>
              <a:rPr lang="en-US" sz="2600" dirty="0">
                <a:solidFill>
                  <a:prstClr val="black"/>
                </a:solidFill>
                <a:latin typeface="Arial" pitchFamily="34" charset="0"/>
                <a:cs typeface="Arial" pitchFamily="34" charset="0"/>
              </a:rPr>
              <a:t>of steam into </a:t>
            </a:r>
            <a:r>
              <a:rPr lang="en-US" sz="2600" dirty="0">
                <a:solidFill>
                  <a:srgbClr val="C00000"/>
                </a:solidFill>
                <a:latin typeface="Arial" pitchFamily="34" charset="0"/>
                <a:cs typeface="Arial" pitchFamily="34" charset="0"/>
              </a:rPr>
              <a:t>kinetic energy </a:t>
            </a:r>
            <a:r>
              <a:rPr lang="en-US" sz="2600" dirty="0">
                <a:solidFill>
                  <a:prstClr val="black"/>
                </a:solidFill>
                <a:latin typeface="Arial" pitchFamily="34" charset="0"/>
                <a:cs typeface="Arial" pitchFamily="34" charset="0"/>
              </a:rPr>
              <a:t>by accelerating the steam </a:t>
            </a:r>
            <a:r>
              <a:rPr lang="en-US" sz="2600" dirty="0" smtClean="0">
                <a:solidFill>
                  <a:prstClr val="black"/>
                </a:solidFill>
                <a:latin typeface="Arial" pitchFamily="34" charset="0"/>
                <a:cs typeface="Arial" pitchFamily="34" charset="0"/>
              </a:rPr>
              <a:t>jet (act as nozzles).</a:t>
            </a:r>
            <a:endParaRPr lang="en-US" sz="2600" dirty="0">
              <a:solidFill>
                <a:prstClr val="black"/>
              </a:solidFill>
              <a:latin typeface="Arial" pitchFamily="34" charset="0"/>
              <a:cs typeface="Arial" pitchFamily="34" charset="0"/>
            </a:endParaRPr>
          </a:p>
          <a:p>
            <a:pPr lvl="1" algn="just" latinLnBrk="0">
              <a:lnSpc>
                <a:spcPct val="150000"/>
              </a:lnSpc>
              <a:buFont typeface="Wingdings" panose="05000000000000000000" pitchFamily="2" charset="2"/>
              <a:buChar char="§"/>
            </a:pPr>
            <a:r>
              <a:rPr lang="en-US" sz="2600" dirty="0">
                <a:solidFill>
                  <a:prstClr val="black"/>
                </a:solidFill>
                <a:latin typeface="Arial" pitchFamily="34" charset="0"/>
                <a:cs typeface="Arial" pitchFamily="34" charset="0"/>
              </a:rPr>
              <a:t>They direct the </a:t>
            </a:r>
            <a:r>
              <a:rPr lang="en-US" sz="2600" dirty="0">
                <a:solidFill>
                  <a:srgbClr val="C00000"/>
                </a:solidFill>
                <a:latin typeface="Arial" pitchFamily="34" charset="0"/>
                <a:cs typeface="Arial" pitchFamily="34" charset="0"/>
              </a:rPr>
              <a:t>high-velocity steam </a:t>
            </a:r>
            <a:r>
              <a:rPr lang="en-US" sz="2600" dirty="0">
                <a:solidFill>
                  <a:prstClr val="black"/>
                </a:solidFill>
                <a:latin typeface="Arial" pitchFamily="34" charset="0"/>
                <a:cs typeface="Arial" pitchFamily="34" charset="0"/>
              </a:rPr>
              <a:t>onto the moving blades at an appropriate angle for efficient energy transfer</a:t>
            </a:r>
            <a:r>
              <a:rPr lang="en-US" sz="2600" dirty="0" smtClean="0">
                <a:solidFill>
                  <a:prstClr val="black"/>
                </a:solidFill>
                <a:latin typeface="Arial" pitchFamily="34" charset="0"/>
                <a:cs typeface="Arial" pitchFamily="34" charset="0"/>
              </a:rPr>
              <a:t>.</a:t>
            </a:r>
            <a:endParaRPr lang="en-US" sz="2600" dirty="0" smtClean="0">
              <a:solidFill>
                <a:srgbClr val="C00000"/>
              </a:solidFill>
              <a:latin typeface="Arial" pitchFamily="34" charset="0"/>
              <a:cs typeface="Arial" pitchFamily="34" charset="0"/>
            </a:endParaRPr>
          </a:p>
          <a:p>
            <a:pPr marL="571500" indent="-571500" algn="just" latinLnBrk="0">
              <a:lnSpc>
                <a:spcPct val="150000"/>
              </a:lnSpc>
              <a:buFont typeface="+mj-lt"/>
              <a:buAutoNum type="romanLcPeriod"/>
            </a:pPr>
            <a:r>
              <a:rPr lang="en-US" sz="2600" dirty="0" smtClean="0">
                <a:solidFill>
                  <a:srgbClr val="C00000"/>
                </a:solidFill>
                <a:latin typeface="Arial" pitchFamily="34" charset="0"/>
                <a:cs typeface="Arial" pitchFamily="34" charset="0"/>
              </a:rPr>
              <a:t>Moving Blades (Rotor Blades)</a:t>
            </a:r>
          </a:p>
          <a:p>
            <a:pPr lvl="1" algn="just" latinLnBrk="0">
              <a:lnSpc>
                <a:spcPct val="150000"/>
              </a:lnSpc>
              <a:buFont typeface="Wingdings" panose="05000000000000000000" pitchFamily="2" charset="2"/>
              <a:buChar char="§"/>
            </a:pPr>
            <a:r>
              <a:rPr lang="en-US" sz="2600" dirty="0">
                <a:latin typeface="Arial" pitchFamily="34" charset="0"/>
                <a:cs typeface="Arial" pitchFamily="34" charset="0"/>
              </a:rPr>
              <a:t>These blades are mounted on the turbine rotor and </a:t>
            </a:r>
            <a:r>
              <a:rPr lang="en-US" sz="2600" dirty="0">
                <a:solidFill>
                  <a:srgbClr val="C00000"/>
                </a:solidFill>
                <a:latin typeface="Arial" pitchFamily="34" charset="0"/>
                <a:cs typeface="Arial" pitchFamily="34" charset="0"/>
              </a:rPr>
              <a:t>rotate</a:t>
            </a:r>
            <a:r>
              <a:rPr lang="en-US" sz="2600" dirty="0">
                <a:latin typeface="Arial" pitchFamily="34" charset="0"/>
                <a:cs typeface="Arial" pitchFamily="34" charset="0"/>
              </a:rPr>
              <a:t> when </a:t>
            </a:r>
            <a:endParaRPr lang="en-US" sz="2600" dirty="0" smtClean="0">
              <a:latin typeface="Arial" pitchFamily="34" charset="0"/>
              <a:cs typeface="Arial" pitchFamily="34" charset="0"/>
            </a:endParaRPr>
          </a:p>
          <a:p>
            <a:pPr marL="457200" lvl="1" indent="0" algn="just" latinLnBrk="0">
              <a:lnSpc>
                <a:spcPct val="150000"/>
              </a:lnSpc>
              <a:buNone/>
            </a:pPr>
            <a:r>
              <a:rPr lang="en-US" sz="2600" dirty="0">
                <a:latin typeface="Arial" pitchFamily="34" charset="0"/>
                <a:cs typeface="Arial" pitchFamily="34" charset="0"/>
              </a:rPr>
              <a:t> </a:t>
            </a:r>
            <a:r>
              <a:rPr lang="en-US" sz="2600" dirty="0" smtClean="0">
                <a:latin typeface="Arial" pitchFamily="34" charset="0"/>
                <a:cs typeface="Arial" pitchFamily="34" charset="0"/>
              </a:rPr>
              <a:t>  struck </a:t>
            </a:r>
            <a:r>
              <a:rPr lang="en-US" sz="2600" dirty="0">
                <a:latin typeface="Arial" pitchFamily="34" charset="0"/>
                <a:cs typeface="Arial" pitchFamily="34" charset="0"/>
              </a:rPr>
              <a:t>by high-velocity steam</a:t>
            </a:r>
            <a:r>
              <a:rPr lang="en-US" sz="2600" dirty="0" smtClean="0">
                <a:latin typeface="Arial" pitchFamily="34" charset="0"/>
                <a:cs typeface="Arial" pitchFamily="34" charset="0"/>
              </a:rPr>
              <a:t>.</a:t>
            </a:r>
          </a:p>
          <a:p>
            <a:pPr lvl="1" algn="just" latinLnBrk="0">
              <a:lnSpc>
                <a:spcPct val="150000"/>
              </a:lnSpc>
              <a:buFont typeface="Wingdings" panose="05000000000000000000" pitchFamily="2" charset="2"/>
              <a:buChar char="§"/>
            </a:pPr>
            <a:r>
              <a:rPr lang="en-US" sz="2600" dirty="0" smtClean="0">
                <a:latin typeface="Arial" pitchFamily="34" charset="0"/>
                <a:cs typeface="Arial" pitchFamily="34" charset="0"/>
              </a:rPr>
              <a:t>Their </a:t>
            </a:r>
            <a:r>
              <a:rPr lang="en-US" sz="2600" dirty="0">
                <a:latin typeface="Arial" pitchFamily="34" charset="0"/>
                <a:cs typeface="Arial" pitchFamily="34" charset="0"/>
              </a:rPr>
              <a:t>main role is to convert the kinetic energy of steam </a:t>
            </a:r>
            <a:endParaRPr lang="en-US" sz="2600" dirty="0" smtClean="0">
              <a:latin typeface="Arial" pitchFamily="34" charset="0"/>
              <a:cs typeface="Arial" pitchFamily="34" charset="0"/>
            </a:endParaRPr>
          </a:p>
          <a:p>
            <a:pPr marL="457200" lvl="1" indent="0" algn="just" latinLnBrk="0">
              <a:lnSpc>
                <a:spcPct val="150000"/>
              </a:lnSpc>
              <a:buNone/>
            </a:pPr>
            <a:r>
              <a:rPr lang="en-US" sz="2600" dirty="0">
                <a:latin typeface="Arial" pitchFamily="34" charset="0"/>
                <a:cs typeface="Arial" pitchFamily="34" charset="0"/>
              </a:rPr>
              <a:t> </a:t>
            </a:r>
            <a:r>
              <a:rPr lang="en-US" sz="2600" dirty="0" smtClean="0">
                <a:latin typeface="Arial" pitchFamily="34" charset="0"/>
                <a:cs typeface="Arial" pitchFamily="34" charset="0"/>
              </a:rPr>
              <a:t>  into </a:t>
            </a:r>
            <a:r>
              <a:rPr lang="en-US" sz="2600" dirty="0">
                <a:solidFill>
                  <a:srgbClr val="C00000"/>
                </a:solidFill>
                <a:latin typeface="Arial" pitchFamily="34" charset="0"/>
                <a:cs typeface="Arial" pitchFamily="34" charset="0"/>
              </a:rPr>
              <a:t>mechanical energy </a:t>
            </a:r>
            <a:r>
              <a:rPr lang="en-US" sz="2600" dirty="0">
                <a:latin typeface="Arial" pitchFamily="34" charset="0"/>
                <a:cs typeface="Arial" pitchFamily="34" charset="0"/>
              </a:rPr>
              <a:t>(rotational motion).</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6</a:t>
            </a:fld>
            <a:endParaRPr lang="en-US" dirty="0">
              <a:solidFill>
                <a:prstClr val="black">
                  <a:tint val="75000"/>
                </a:prstClr>
              </a:solidFill>
            </a:endParaRPr>
          </a:p>
        </p:txBody>
      </p:sp>
    </p:spTree>
    <p:extLst>
      <p:ext uri="{BB962C8B-B14F-4D97-AF65-F5344CB8AC3E}">
        <p14:creationId xmlns:p14="http://schemas.microsoft.com/office/powerpoint/2010/main" val="1425011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9" y="502368"/>
            <a:ext cx="11703064" cy="6240380"/>
          </a:xfrm>
        </p:spPr>
        <p:txBody>
          <a:bodyPr>
            <a:normAutofit/>
          </a:bodyPr>
          <a:lstStyle/>
          <a:p>
            <a:pPr algn="just" latinLnBrk="0">
              <a:lnSpc>
                <a:spcPct val="150000"/>
              </a:lnSpc>
              <a:buFont typeface="Wingdings" panose="05000000000000000000" pitchFamily="2" charset="2"/>
              <a:buChar char="§"/>
            </a:pPr>
            <a:r>
              <a:rPr lang="en-US" sz="2400" dirty="0">
                <a:latin typeface="Arial" pitchFamily="34" charset="0"/>
                <a:cs typeface="Arial" pitchFamily="34" charset="0"/>
              </a:rPr>
              <a:t>As far as </a:t>
            </a:r>
            <a:r>
              <a:rPr lang="en-US" sz="2400" dirty="0">
                <a:solidFill>
                  <a:srgbClr val="C00000"/>
                </a:solidFill>
                <a:latin typeface="Arial" pitchFamily="34" charset="0"/>
                <a:cs typeface="Arial" pitchFamily="34" charset="0"/>
              </a:rPr>
              <a:t>power plant </a:t>
            </a:r>
            <a:r>
              <a:rPr lang="en-US" sz="2400" dirty="0">
                <a:latin typeface="Arial" pitchFamily="34" charset="0"/>
                <a:cs typeface="Arial" pitchFamily="34" charset="0"/>
              </a:rPr>
              <a:t>is </a:t>
            </a:r>
            <a:r>
              <a:rPr lang="en-US" sz="2400" dirty="0" smtClean="0">
                <a:latin typeface="Arial" pitchFamily="34" charset="0"/>
                <a:cs typeface="Arial" pitchFamily="34" charset="0"/>
              </a:rPr>
              <a:t>concerned, moving </a:t>
            </a:r>
            <a:r>
              <a:rPr lang="en-US" sz="2400" dirty="0">
                <a:latin typeface="Arial" pitchFamily="34" charset="0"/>
                <a:cs typeface="Arial" pitchFamily="34" charset="0"/>
              </a:rPr>
              <a:t>blade system is of main interest, although </a:t>
            </a:r>
            <a:r>
              <a:rPr lang="en-US" sz="2400" dirty="0">
                <a:solidFill>
                  <a:srgbClr val="C00000"/>
                </a:solidFill>
                <a:latin typeface="Arial" pitchFamily="34" charset="0"/>
                <a:cs typeface="Arial" pitchFamily="34" charset="0"/>
              </a:rPr>
              <a:t>nozzles</a:t>
            </a:r>
            <a:r>
              <a:rPr lang="en-US" sz="2400" dirty="0">
                <a:latin typeface="Arial" pitchFamily="34" charset="0"/>
                <a:cs typeface="Arial" pitchFamily="34" charset="0"/>
              </a:rPr>
              <a:t> are also used and may be considered as fixed element </a:t>
            </a:r>
            <a:r>
              <a:rPr lang="en-US" sz="2400" dirty="0" smtClean="0">
                <a:latin typeface="Arial" pitchFamily="34" charset="0"/>
                <a:cs typeface="Arial" pitchFamily="34" charset="0"/>
              </a:rPr>
              <a:t>together  </a:t>
            </a:r>
            <a:r>
              <a:rPr lang="en-US" sz="2400" dirty="0">
                <a:latin typeface="Arial" pitchFamily="34" charset="0"/>
                <a:cs typeface="Arial" pitchFamily="34" charset="0"/>
              </a:rPr>
              <a:t>with the moving blades.</a:t>
            </a:r>
          </a:p>
          <a:p>
            <a:pPr algn="just" latinLnBrk="0">
              <a:lnSpc>
                <a:spcPct val="150000"/>
              </a:lnSpc>
              <a:buFont typeface="Wingdings" panose="05000000000000000000" pitchFamily="2" charset="2"/>
              <a:buChar char="§"/>
            </a:pPr>
            <a:r>
              <a:rPr lang="en-US" sz="2400" dirty="0">
                <a:latin typeface="Arial" pitchFamily="34" charset="0"/>
                <a:cs typeface="Arial" pitchFamily="34" charset="0"/>
              </a:rPr>
              <a:t>In the </a:t>
            </a:r>
            <a:r>
              <a:rPr lang="en-US" sz="2400" dirty="0">
                <a:solidFill>
                  <a:srgbClr val="C00000"/>
                </a:solidFill>
                <a:latin typeface="Arial" pitchFamily="34" charset="0"/>
                <a:cs typeface="Arial" pitchFamily="34" charset="0"/>
              </a:rPr>
              <a:t>moving blade </a:t>
            </a:r>
            <a:r>
              <a:rPr lang="en-US" sz="2400" dirty="0">
                <a:latin typeface="Arial" pitchFamily="34" charset="0"/>
                <a:cs typeface="Arial" pitchFamily="34" charset="0"/>
              </a:rPr>
              <a:t>system, the following remarks are of special interest</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a:p>
            <a:pPr lvl="1" algn="just" latinLnBrk="0">
              <a:lnSpc>
                <a:spcPct val="150000"/>
              </a:lnSpc>
              <a:buFont typeface="Wingdings" panose="05000000000000000000" pitchFamily="2" charset="2"/>
              <a:buChar char="§"/>
            </a:pPr>
            <a:r>
              <a:rPr lang="en-US" dirty="0">
                <a:latin typeface="Arial" pitchFamily="34" charset="0"/>
                <a:cs typeface="Arial" pitchFamily="34" charset="0"/>
              </a:rPr>
              <a:t>The fluid </a:t>
            </a:r>
            <a:r>
              <a:rPr lang="en-US" dirty="0" smtClean="0">
                <a:latin typeface="Arial" pitchFamily="34" charset="0"/>
                <a:cs typeface="Arial" pitchFamily="34" charset="0"/>
              </a:rPr>
              <a:t>flows </a:t>
            </a:r>
            <a:r>
              <a:rPr lang="en-US" dirty="0">
                <a:solidFill>
                  <a:srgbClr val="C00000"/>
                </a:solidFill>
                <a:latin typeface="Arial" pitchFamily="34" charset="0"/>
                <a:cs typeface="Arial" pitchFamily="34" charset="0"/>
              </a:rPr>
              <a:t>tangentially</a:t>
            </a:r>
            <a:r>
              <a:rPr lang="en-US" dirty="0">
                <a:latin typeface="Arial" pitchFamily="34" charset="0"/>
                <a:cs typeface="Arial" pitchFamily="34" charset="0"/>
              </a:rPr>
              <a:t> on the blade to prevent sudden impact force (shock).</a:t>
            </a:r>
          </a:p>
          <a:p>
            <a:pPr lvl="1" algn="just" latinLnBrk="0">
              <a:lnSpc>
                <a:spcPct val="150000"/>
              </a:lnSpc>
              <a:buFont typeface="Wingdings" panose="05000000000000000000" pitchFamily="2" charset="2"/>
              <a:buChar char="§"/>
            </a:pPr>
            <a:r>
              <a:rPr lang="en-US" dirty="0">
                <a:latin typeface="Arial" pitchFamily="34" charset="0"/>
                <a:cs typeface="Arial" pitchFamily="34" charset="0"/>
              </a:rPr>
              <a:t>Such </a:t>
            </a:r>
            <a:r>
              <a:rPr lang="en-US" dirty="0" smtClean="0">
                <a:latin typeface="Arial" pitchFamily="34" charset="0"/>
                <a:cs typeface="Arial" pitchFamily="34" charset="0"/>
              </a:rPr>
              <a:t>tangential </a:t>
            </a:r>
            <a:r>
              <a:rPr lang="en-US" dirty="0">
                <a:latin typeface="Arial" pitchFamily="34" charset="0"/>
                <a:cs typeface="Arial" pitchFamily="34" charset="0"/>
              </a:rPr>
              <a:t>fluid entry means </a:t>
            </a:r>
            <a:r>
              <a:rPr lang="en-US" dirty="0" smtClean="0">
                <a:latin typeface="Arial" pitchFamily="34" charset="0"/>
                <a:cs typeface="Arial" pitchFamily="34" charset="0"/>
              </a:rPr>
              <a:t>almost </a:t>
            </a:r>
            <a:r>
              <a:rPr lang="en-US" dirty="0">
                <a:solidFill>
                  <a:srgbClr val="C00000"/>
                </a:solidFill>
                <a:latin typeface="Arial" pitchFamily="34" charset="0"/>
                <a:cs typeface="Arial" pitchFamily="34" charset="0"/>
              </a:rPr>
              <a:t>negligible friction </a:t>
            </a:r>
            <a:r>
              <a:rPr lang="en-US" dirty="0">
                <a:latin typeface="Arial" pitchFamily="34" charset="0"/>
                <a:cs typeface="Arial" pitchFamily="34" charset="0"/>
              </a:rPr>
              <a:t>with the blade </a:t>
            </a:r>
            <a:r>
              <a:rPr lang="en-US" dirty="0" smtClean="0">
                <a:latin typeface="Arial" pitchFamily="34" charset="0"/>
                <a:cs typeface="Arial" pitchFamily="34" charset="0"/>
              </a:rPr>
              <a:t>surface.</a:t>
            </a:r>
          </a:p>
          <a:p>
            <a:pPr lvl="1" algn="just" latinLnBrk="0">
              <a:lnSpc>
                <a:spcPct val="150000"/>
              </a:lnSpc>
              <a:buFont typeface="Wingdings" panose="05000000000000000000" pitchFamily="2" charset="2"/>
              <a:buChar char="§"/>
            </a:pPr>
            <a:r>
              <a:rPr lang="en-US" dirty="0" smtClean="0">
                <a:latin typeface="Arial" pitchFamily="34" charset="0"/>
                <a:cs typeface="Arial" pitchFamily="34" charset="0"/>
              </a:rPr>
              <a:t>Tangential </a:t>
            </a:r>
            <a:r>
              <a:rPr lang="en-US" dirty="0">
                <a:latin typeface="Arial" pitchFamily="34" charset="0"/>
                <a:cs typeface="Arial" pitchFamily="34" charset="0"/>
              </a:rPr>
              <a:t>velocity in a circular (curved) shapes means </a:t>
            </a:r>
          </a:p>
          <a:p>
            <a:pPr lvl="2" algn="just" latinLnBrk="0">
              <a:lnSpc>
                <a:spcPct val="150000"/>
              </a:lnSpc>
              <a:buFont typeface="Wingdings" panose="05000000000000000000" pitchFamily="2" charset="2"/>
              <a:buChar char="ü"/>
            </a:pPr>
            <a:r>
              <a:rPr lang="en-US" sz="2400" dirty="0" smtClean="0">
                <a:latin typeface="Arial" pitchFamily="34" charset="0"/>
                <a:cs typeface="Arial" pitchFamily="34" charset="0"/>
              </a:rPr>
              <a:t>tangent </a:t>
            </a:r>
            <a:r>
              <a:rPr lang="en-US" sz="2400" dirty="0">
                <a:latin typeface="Arial" pitchFamily="34" charset="0"/>
                <a:cs typeface="Arial" pitchFamily="34" charset="0"/>
              </a:rPr>
              <a:t>to the curved surface</a:t>
            </a:r>
          </a:p>
          <a:p>
            <a:pPr lvl="2" algn="just" latinLnBrk="0">
              <a:lnSpc>
                <a:spcPct val="150000"/>
              </a:lnSpc>
              <a:buFont typeface="Wingdings" panose="05000000000000000000" pitchFamily="2" charset="2"/>
              <a:buChar char="ü"/>
            </a:pPr>
            <a:r>
              <a:rPr lang="en-US" sz="2400" dirty="0" smtClean="0">
                <a:latin typeface="Arial" pitchFamily="34" charset="0"/>
                <a:cs typeface="Arial" pitchFamily="34" charset="0"/>
              </a:rPr>
              <a:t>perpendicular </a:t>
            </a:r>
            <a:r>
              <a:rPr lang="en-US" sz="2400" dirty="0">
                <a:latin typeface="Arial" pitchFamily="34" charset="0"/>
                <a:cs typeface="Arial" pitchFamily="34" charset="0"/>
              </a:rPr>
              <a:t>to the curved section.</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7</a:t>
            </a:fld>
            <a:endParaRPr lang="en-US" dirty="0">
              <a:solidFill>
                <a:prstClr val="black">
                  <a:tint val="75000"/>
                </a:prstClr>
              </a:solidFill>
            </a:endParaRPr>
          </a:p>
        </p:txBody>
      </p:sp>
    </p:spTree>
    <p:extLst>
      <p:ext uri="{BB962C8B-B14F-4D97-AF65-F5344CB8AC3E}">
        <p14:creationId xmlns:p14="http://schemas.microsoft.com/office/powerpoint/2010/main" val="1450391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9" y="502368"/>
            <a:ext cx="11703064" cy="6240380"/>
          </a:xfrm>
        </p:spPr>
        <p:txBody>
          <a:bodyPr>
            <a:normAutofit lnSpcReduction="10000"/>
          </a:bodyPr>
          <a:lstStyle/>
          <a:p>
            <a:pPr marL="0" indent="0" algn="just" latinLnBrk="0">
              <a:lnSpc>
                <a:spcPct val="100000"/>
              </a:lnSpc>
              <a:buNone/>
            </a:pPr>
            <a:r>
              <a:rPr lang="en-US" sz="2400" dirty="0" smtClean="0">
                <a:solidFill>
                  <a:srgbClr val="C00000"/>
                </a:solidFill>
                <a:latin typeface="Arial" pitchFamily="34" charset="0"/>
                <a:cs typeface="Arial" pitchFamily="34" charset="0"/>
              </a:rPr>
              <a:t>Principle of Turbine Operation</a:t>
            </a:r>
          </a:p>
          <a:p>
            <a:pPr algn="just" latinLnBrk="0">
              <a:lnSpc>
                <a:spcPct val="150000"/>
              </a:lnSpc>
              <a:buFont typeface="Wingdings" panose="05000000000000000000" pitchFamily="2" charset="2"/>
              <a:buChar char="§"/>
            </a:pPr>
            <a:r>
              <a:rPr lang="en-US" sz="2400" dirty="0">
                <a:solidFill>
                  <a:srgbClr val="C00000"/>
                </a:solidFill>
                <a:latin typeface="Arial" pitchFamily="34" charset="0"/>
                <a:cs typeface="Arial" pitchFamily="34" charset="0"/>
              </a:rPr>
              <a:t>Turbines</a:t>
            </a:r>
            <a:r>
              <a:rPr lang="en-US" sz="2400" dirty="0">
                <a:latin typeface="Arial" pitchFamily="34" charset="0"/>
                <a:cs typeface="Arial" pitchFamily="34" charset="0"/>
              </a:rPr>
              <a:t> operate on the principle of converting </a:t>
            </a:r>
            <a:r>
              <a:rPr lang="en-US" sz="2400" dirty="0">
                <a:solidFill>
                  <a:srgbClr val="C00000"/>
                </a:solidFill>
                <a:latin typeface="Arial" pitchFamily="34" charset="0"/>
                <a:cs typeface="Arial" pitchFamily="34" charset="0"/>
              </a:rPr>
              <a:t>fluid energy</a:t>
            </a:r>
            <a:r>
              <a:rPr lang="en-US" sz="2400" dirty="0">
                <a:latin typeface="Arial" pitchFamily="34" charset="0"/>
                <a:cs typeface="Arial" pitchFamily="34" charset="0"/>
              </a:rPr>
              <a:t>—such as steam, gas, or water—into </a:t>
            </a:r>
            <a:r>
              <a:rPr lang="en-US" sz="2400" dirty="0">
                <a:solidFill>
                  <a:srgbClr val="C00000"/>
                </a:solidFill>
                <a:latin typeface="Arial" pitchFamily="34" charset="0"/>
                <a:cs typeface="Arial" pitchFamily="34" charset="0"/>
              </a:rPr>
              <a:t>mechanical energy </a:t>
            </a:r>
            <a:r>
              <a:rPr lang="en-US" sz="2400" dirty="0">
                <a:latin typeface="Arial" pitchFamily="34" charset="0"/>
                <a:cs typeface="Arial" pitchFamily="34" charset="0"/>
              </a:rPr>
              <a:t>through rotational motion. </a:t>
            </a:r>
            <a:endParaRPr lang="en-US" sz="2400" dirty="0" smtClean="0">
              <a:latin typeface="Arial" pitchFamily="34" charset="0"/>
              <a:cs typeface="Arial" pitchFamily="34" charset="0"/>
            </a:endParaRPr>
          </a:p>
          <a:p>
            <a:pPr algn="just" latinLnBrk="0">
              <a:lnSpc>
                <a:spcPct val="150000"/>
              </a:lnSpc>
              <a:buFont typeface="Wingdings" panose="05000000000000000000" pitchFamily="2" charset="2"/>
              <a:buChar char="§"/>
            </a:pPr>
            <a:r>
              <a:rPr lang="en-US" sz="2400" dirty="0">
                <a:solidFill>
                  <a:srgbClr val="0F1115"/>
                </a:solidFill>
                <a:latin typeface="quote-cjk-patch"/>
              </a:rPr>
              <a:t>This mechanical work is almost always used to </a:t>
            </a:r>
            <a:r>
              <a:rPr lang="en-US" sz="2400" dirty="0">
                <a:solidFill>
                  <a:srgbClr val="C00000"/>
                </a:solidFill>
                <a:latin typeface="quote-cjk-patch"/>
              </a:rPr>
              <a:t>rotate a shaft</a:t>
            </a:r>
            <a:r>
              <a:rPr lang="en-US" sz="2400" dirty="0">
                <a:solidFill>
                  <a:srgbClr val="0F1115"/>
                </a:solidFill>
                <a:latin typeface="quote-cjk-patch"/>
              </a:rPr>
              <a:t>, which can then drive a </a:t>
            </a:r>
            <a:r>
              <a:rPr lang="en-US" sz="2400" dirty="0">
                <a:solidFill>
                  <a:srgbClr val="C00000"/>
                </a:solidFill>
                <a:latin typeface="quote-cjk-patch"/>
              </a:rPr>
              <a:t>generator</a:t>
            </a:r>
            <a:r>
              <a:rPr lang="en-US" sz="2400" dirty="0">
                <a:solidFill>
                  <a:srgbClr val="0F1115"/>
                </a:solidFill>
                <a:latin typeface="quote-cjk-patch"/>
              </a:rPr>
              <a:t> to produce electricity, power a ship's propeller, or run a pump</a:t>
            </a:r>
            <a:r>
              <a:rPr lang="en-US" sz="2400" dirty="0" smtClean="0">
                <a:solidFill>
                  <a:srgbClr val="0F1115"/>
                </a:solidFill>
                <a:latin typeface="quote-cjk-patch"/>
              </a:rPr>
              <a:t>.</a:t>
            </a:r>
          </a:p>
          <a:p>
            <a:pPr algn="just" latinLnBrk="0">
              <a:lnSpc>
                <a:spcPct val="150000"/>
              </a:lnSpc>
              <a:buFont typeface="Wingdings" panose="05000000000000000000" pitchFamily="2" charset="2"/>
              <a:buChar char="§"/>
            </a:pPr>
            <a:r>
              <a:rPr lang="en-US" sz="2400" dirty="0">
                <a:latin typeface="Arial" pitchFamily="34" charset="0"/>
                <a:cs typeface="Arial" pitchFamily="34" charset="0"/>
              </a:rPr>
              <a:t>The operation of turbines is based on </a:t>
            </a:r>
            <a:r>
              <a:rPr lang="en-US" sz="2400" dirty="0">
                <a:solidFill>
                  <a:srgbClr val="C00000"/>
                </a:solidFill>
                <a:latin typeface="Arial" pitchFamily="34" charset="0"/>
                <a:cs typeface="Arial" pitchFamily="34" charset="0"/>
              </a:rPr>
              <a:t>Newton’s Third Law of Motion </a:t>
            </a:r>
            <a:r>
              <a:rPr lang="en-US" sz="2400" dirty="0">
                <a:latin typeface="Arial" pitchFamily="34" charset="0"/>
                <a:cs typeface="Arial" pitchFamily="34" charset="0"/>
              </a:rPr>
              <a:t>and the conservation of </a:t>
            </a:r>
            <a:r>
              <a:rPr lang="en-US" sz="2400" dirty="0" smtClean="0">
                <a:latin typeface="Arial" pitchFamily="34" charset="0"/>
                <a:cs typeface="Arial" pitchFamily="34" charset="0"/>
              </a:rPr>
              <a:t>energy [1]:</a:t>
            </a:r>
          </a:p>
          <a:p>
            <a:pPr lvl="1" algn="just" latinLnBrk="0">
              <a:lnSpc>
                <a:spcPct val="110000"/>
              </a:lnSpc>
              <a:buFont typeface="Wingdings" panose="05000000000000000000" pitchFamily="2" charset="2"/>
              <a:buChar char="§"/>
            </a:pPr>
            <a:r>
              <a:rPr lang="en-US" dirty="0" smtClean="0">
                <a:latin typeface="Arial" pitchFamily="34" charset="0"/>
                <a:cs typeface="Arial" pitchFamily="34" charset="0"/>
              </a:rPr>
              <a:t>A </a:t>
            </a:r>
            <a:r>
              <a:rPr lang="en-US" dirty="0">
                <a:latin typeface="Arial" pitchFamily="34" charset="0"/>
                <a:cs typeface="Arial" pitchFamily="34" charset="0"/>
              </a:rPr>
              <a:t>high-energy fluid (steam, gas, or water) strikes the turbine </a:t>
            </a:r>
            <a:r>
              <a:rPr lang="en-US" dirty="0" smtClean="0">
                <a:latin typeface="Arial" pitchFamily="34" charset="0"/>
                <a:cs typeface="Arial" pitchFamily="34" charset="0"/>
              </a:rPr>
              <a:t>blades.</a:t>
            </a:r>
          </a:p>
          <a:p>
            <a:pPr lvl="1" algn="just" latinLnBrk="0">
              <a:lnSpc>
                <a:spcPct val="110000"/>
              </a:lnSpc>
              <a:buFont typeface="Wingdings" panose="05000000000000000000" pitchFamily="2" charset="2"/>
              <a:buChar char="§"/>
            </a:pPr>
            <a:r>
              <a:rPr lang="en-US" dirty="0" smtClean="0">
                <a:latin typeface="Arial" pitchFamily="34" charset="0"/>
                <a:cs typeface="Arial" pitchFamily="34" charset="0"/>
              </a:rPr>
              <a:t>The </a:t>
            </a:r>
            <a:r>
              <a:rPr lang="en-US" dirty="0">
                <a:latin typeface="Arial" pitchFamily="34" charset="0"/>
                <a:cs typeface="Arial" pitchFamily="34" charset="0"/>
              </a:rPr>
              <a:t>blades deflect the fluid, and the reaction force causes </a:t>
            </a:r>
            <a:endParaRPr lang="en-US" dirty="0" smtClean="0">
              <a:latin typeface="Arial" pitchFamily="34" charset="0"/>
              <a:cs typeface="Arial" pitchFamily="34" charset="0"/>
            </a:endParaRPr>
          </a:p>
          <a:p>
            <a:pPr marL="457200" lvl="1" indent="0" algn="just" latinLnBrk="0">
              <a:lnSpc>
                <a:spcPct val="110000"/>
              </a:lnSpc>
              <a:buNone/>
            </a:pPr>
            <a:r>
              <a:rPr lang="en-US" dirty="0">
                <a:latin typeface="Arial" pitchFamily="34" charset="0"/>
                <a:cs typeface="Arial" pitchFamily="34" charset="0"/>
              </a:rPr>
              <a:t> </a:t>
            </a:r>
            <a:r>
              <a:rPr lang="en-US" dirty="0" smtClean="0">
                <a:latin typeface="Arial" pitchFamily="34" charset="0"/>
                <a:cs typeface="Arial" pitchFamily="34" charset="0"/>
              </a:rPr>
              <a:t>  the </a:t>
            </a:r>
            <a:r>
              <a:rPr lang="en-US" dirty="0">
                <a:latin typeface="Arial" pitchFamily="34" charset="0"/>
                <a:cs typeface="Arial" pitchFamily="34" charset="0"/>
              </a:rPr>
              <a:t>rotor to spin</a:t>
            </a:r>
            <a:r>
              <a:rPr lang="en-US" dirty="0" smtClean="0">
                <a:latin typeface="Arial" pitchFamily="34" charset="0"/>
                <a:cs typeface="Arial" pitchFamily="34" charset="0"/>
              </a:rPr>
              <a:t>.</a:t>
            </a:r>
          </a:p>
          <a:p>
            <a:pPr lvl="1" algn="just" latinLnBrk="0">
              <a:lnSpc>
                <a:spcPct val="110000"/>
              </a:lnSpc>
              <a:buFont typeface="Wingdings" panose="05000000000000000000" pitchFamily="2" charset="2"/>
              <a:buChar char="§"/>
            </a:pPr>
            <a:r>
              <a:rPr lang="en-US" dirty="0" smtClean="0">
                <a:latin typeface="Arial" pitchFamily="34" charset="0"/>
                <a:cs typeface="Arial" pitchFamily="34" charset="0"/>
              </a:rPr>
              <a:t>This </a:t>
            </a:r>
            <a:r>
              <a:rPr lang="en-US" dirty="0">
                <a:latin typeface="Arial" pitchFamily="34" charset="0"/>
                <a:cs typeface="Arial" pitchFamily="34" charset="0"/>
              </a:rPr>
              <a:t>rotational motion is transferred to a shaft, which can </a:t>
            </a:r>
            <a:endParaRPr lang="en-US" dirty="0" smtClean="0">
              <a:latin typeface="Arial" pitchFamily="34" charset="0"/>
              <a:cs typeface="Arial" pitchFamily="34" charset="0"/>
            </a:endParaRPr>
          </a:p>
          <a:p>
            <a:pPr marL="457200" lvl="1" indent="0" algn="just" latinLnBrk="0">
              <a:lnSpc>
                <a:spcPct val="110000"/>
              </a:lnSpc>
              <a:buNone/>
            </a:pPr>
            <a:r>
              <a:rPr lang="en-US" dirty="0">
                <a:latin typeface="Arial" pitchFamily="34" charset="0"/>
                <a:cs typeface="Arial" pitchFamily="34" charset="0"/>
              </a:rPr>
              <a:t> </a:t>
            </a:r>
            <a:r>
              <a:rPr lang="en-US" dirty="0" smtClean="0">
                <a:latin typeface="Arial" pitchFamily="34" charset="0"/>
                <a:cs typeface="Arial" pitchFamily="34" charset="0"/>
              </a:rPr>
              <a:t>  drive </a:t>
            </a:r>
            <a:r>
              <a:rPr lang="en-US" dirty="0">
                <a:latin typeface="Arial" pitchFamily="34" charset="0"/>
                <a:cs typeface="Arial" pitchFamily="34" charset="0"/>
              </a:rPr>
              <a:t>generators or other machinery.</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8</a:t>
            </a:fld>
            <a:endParaRPr lang="en-US" dirty="0">
              <a:solidFill>
                <a:prstClr val="black">
                  <a:tint val="75000"/>
                </a:prstClr>
              </a:solidFill>
            </a:endParaRPr>
          </a:p>
        </p:txBody>
      </p:sp>
    </p:spTree>
    <p:extLst>
      <p:ext uri="{BB962C8B-B14F-4D97-AF65-F5344CB8AC3E}">
        <p14:creationId xmlns:p14="http://schemas.microsoft.com/office/powerpoint/2010/main" val="2740594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8" y="502368"/>
            <a:ext cx="11698391" cy="6355632"/>
          </a:xfrm>
        </p:spPr>
        <p:txBody>
          <a:bodyPr>
            <a:normAutofit fontScale="85000" lnSpcReduction="20000"/>
          </a:bodyPr>
          <a:lstStyle/>
          <a:p>
            <a:pPr algn="just"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Steam turbines can be classified according to several factors</a:t>
            </a:r>
            <a:r>
              <a:rPr lang="en-US" dirty="0" smtClean="0">
                <a:latin typeface="Arial" panose="020B0604020202020204" pitchFamily="34" charset="0"/>
                <a:cs typeface="Arial" panose="020B0604020202020204" pitchFamily="34" charset="0"/>
              </a:rPr>
              <a:t>:</a:t>
            </a:r>
          </a:p>
          <a:p>
            <a:pPr marL="457200" indent="-457200" algn="just" latinLnBrk="0">
              <a:lnSpc>
                <a:spcPct val="150000"/>
              </a:lnSpc>
              <a:buFont typeface="+mj-lt"/>
              <a:buAutoNum type="alphaLcPeriod"/>
            </a:pPr>
            <a:r>
              <a:rPr lang="en-US" sz="2600" dirty="0">
                <a:latin typeface="Arial" panose="020B0604020202020204" pitchFamily="34" charset="0"/>
                <a:cs typeface="Arial" panose="020B0604020202020204" pitchFamily="34" charset="0"/>
              </a:rPr>
              <a:t>According to the </a:t>
            </a:r>
            <a:r>
              <a:rPr lang="en-US" sz="2600" dirty="0">
                <a:solidFill>
                  <a:srgbClr val="C00000"/>
                </a:solidFill>
                <a:latin typeface="Arial" panose="020B0604020202020204" pitchFamily="34" charset="0"/>
                <a:cs typeface="Arial" panose="020B0604020202020204" pitchFamily="34" charset="0"/>
              </a:rPr>
              <a:t>Principle of </a:t>
            </a:r>
            <a:r>
              <a:rPr lang="en-US" sz="2600" dirty="0" smtClean="0">
                <a:solidFill>
                  <a:srgbClr val="C00000"/>
                </a:solidFill>
                <a:latin typeface="Arial" panose="020B0604020202020204" pitchFamily="34" charset="0"/>
                <a:cs typeface="Arial" panose="020B0604020202020204" pitchFamily="34" charset="0"/>
              </a:rPr>
              <a:t>Operation</a:t>
            </a:r>
          </a:p>
          <a:p>
            <a:pPr marL="914400" lvl="1" indent="-457200" algn="just" latinLnBrk="0">
              <a:lnSpc>
                <a:spcPct val="150000"/>
              </a:lnSpc>
              <a:buFont typeface="+mj-lt"/>
              <a:buAutoNum type="arabicPeriod"/>
            </a:pPr>
            <a:r>
              <a:rPr lang="en-US" sz="2600" dirty="0" smtClean="0">
                <a:solidFill>
                  <a:srgbClr val="C00000"/>
                </a:solidFill>
                <a:latin typeface="Arial" panose="020B0604020202020204" pitchFamily="34" charset="0"/>
                <a:cs typeface="Arial" panose="020B0604020202020204" pitchFamily="34" charset="0"/>
              </a:rPr>
              <a:t>Impulse Turbine</a:t>
            </a:r>
          </a:p>
          <a:p>
            <a:pPr marL="914400" lvl="1" indent="-457200" algn="just" latinLnBrk="0">
              <a:lnSpc>
                <a:spcPct val="150000"/>
              </a:lnSpc>
              <a:buFont typeface="+mj-lt"/>
              <a:buAutoNum type="arabicPeriod"/>
            </a:pPr>
            <a:r>
              <a:rPr lang="en-US" sz="2600" dirty="0" smtClean="0">
                <a:solidFill>
                  <a:srgbClr val="C00000"/>
                </a:solidFill>
                <a:latin typeface="Arial" panose="020B0604020202020204" pitchFamily="34" charset="0"/>
                <a:cs typeface="Arial" panose="020B0604020202020204" pitchFamily="34" charset="0"/>
              </a:rPr>
              <a:t>Reaction </a:t>
            </a:r>
            <a:r>
              <a:rPr lang="en-US" sz="2600" dirty="0">
                <a:solidFill>
                  <a:srgbClr val="C00000"/>
                </a:solidFill>
                <a:latin typeface="Arial" panose="020B0604020202020204" pitchFamily="34" charset="0"/>
                <a:cs typeface="Arial" panose="020B0604020202020204" pitchFamily="34" charset="0"/>
              </a:rPr>
              <a:t>Turbine</a:t>
            </a:r>
          </a:p>
          <a:p>
            <a:pPr marL="457200" indent="-457200" algn="just" latinLnBrk="0">
              <a:lnSpc>
                <a:spcPct val="150000"/>
              </a:lnSpc>
              <a:buFont typeface="+mj-lt"/>
              <a:buAutoNum type="alphaLcPeriod"/>
            </a:pPr>
            <a:r>
              <a:rPr lang="en-US" sz="2600" dirty="0" smtClean="0">
                <a:latin typeface="Arial" panose="020B0604020202020204" pitchFamily="34" charset="0"/>
                <a:cs typeface="Arial" panose="020B0604020202020204" pitchFamily="34" charset="0"/>
              </a:rPr>
              <a:t>According </a:t>
            </a:r>
            <a:r>
              <a:rPr lang="en-US" sz="2600" dirty="0">
                <a:latin typeface="Arial" panose="020B0604020202020204" pitchFamily="34" charset="0"/>
                <a:cs typeface="Arial" panose="020B0604020202020204" pitchFamily="34" charset="0"/>
              </a:rPr>
              <a:t>to the </a:t>
            </a:r>
            <a:r>
              <a:rPr lang="en-US" sz="2600" dirty="0">
                <a:solidFill>
                  <a:srgbClr val="C00000"/>
                </a:solidFill>
                <a:latin typeface="Arial" panose="020B0604020202020204" pitchFamily="34" charset="0"/>
                <a:cs typeface="Arial" panose="020B0604020202020204" pitchFamily="34" charset="0"/>
              </a:rPr>
              <a:t>Direction of Steam </a:t>
            </a:r>
            <a:r>
              <a:rPr lang="en-US" sz="2600" dirty="0" smtClean="0">
                <a:solidFill>
                  <a:srgbClr val="C00000"/>
                </a:solidFill>
                <a:latin typeface="Arial" panose="020B0604020202020204" pitchFamily="34" charset="0"/>
                <a:cs typeface="Arial" panose="020B0604020202020204" pitchFamily="34" charset="0"/>
              </a:rPr>
              <a:t>Flow</a:t>
            </a:r>
          </a:p>
          <a:p>
            <a:pPr marL="914400" lvl="1" indent="-457200" algn="just" latinLnBrk="0">
              <a:lnSpc>
                <a:spcPct val="150000"/>
              </a:lnSpc>
              <a:buFont typeface="+mj-lt"/>
              <a:buAutoNum type="arabicPeriod"/>
            </a:pPr>
            <a:r>
              <a:rPr lang="en-US" sz="2600" dirty="0" smtClean="0">
                <a:solidFill>
                  <a:srgbClr val="C00000"/>
                </a:solidFill>
                <a:latin typeface="Arial" panose="020B0604020202020204" pitchFamily="34" charset="0"/>
                <a:cs typeface="Arial" panose="020B0604020202020204" pitchFamily="34" charset="0"/>
              </a:rPr>
              <a:t>Axial </a:t>
            </a:r>
            <a:r>
              <a:rPr lang="en-US" sz="2600" dirty="0">
                <a:solidFill>
                  <a:srgbClr val="C00000"/>
                </a:solidFill>
                <a:latin typeface="Arial" panose="020B0604020202020204" pitchFamily="34" charset="0"/>
                <a:cs typeface="Arial" panose="020B0604020202020204" pitchFamily="34" charset="0"/>
              </a:rPr>
              <a:t>Flow Turbine </a:t>
            </a:r>
            <a:r>
              <a:rPr lang="en-US" sz="2600" dirty="0" smtClean="0">
                <a:solidFill>
                  <a:srgbClr val="C00000"/>
                </a:solidFill>
                <a:latin typeface="Arial" panose="020B0604020202020204" pitchFamily="34" charset="0"/>
                <a:cs typeface="Arial" panose="020B0604020202020204" pitchFamily="34" charset="0"/>
              </a:rPr>
              <a:t> </a:t>
            </a:r>
          </a:p>
          <a:p>
            <a:pPr lvl="2" algn="just" latinLnBrk="0">
              <a:lnSpc>
                <a:spcPct val="150000"/>
              </a:lnSpc>
              <a:buFont typeface="Wingdings" panose="05000000000000000000" pitchFamily="2" charset="2"/>
              <a:buChar char="§"/>
            </a:pPr>
            <a:r>
              <a:rPr lang="en-US" sz="2600" dirty="0" smtClean="0">
                <a:latin typeface="Arial" panose="020B0604020202020204" pitchFamily="34" charset="0"/>
                <a:cs typeface="Arial" panose="020B0604020202020204" pitchFamily="34" charset="0"/>
              </a:rPr>
              <a:t>Steam flows parallel to the axis of rotation.</a:t>
            </a:r>
          </a:p>
          <a:p>
            <a:pPr lvl="2" algn="just" latinLnBrk="0">
              <a:lnSpc>
                <a:spcPct val="150000"/>
              </a:lnSpc>
              <a:buFont typeface="Wingdings" panose="05000000000000000000" pitchFamily="2" charset="2"/>
              <a:buChar char="§"/>
            </a:pPr>
            <a:r>
              <a:rPr lang="en-US" sz="2600" dirty="0" smtClean="0">
                <a:latin typeface="Arial" panose="020B0604020202020204" pitchFamily="34" charset="0"/>
                <a:cs typeface="Arial" panose="020B0604020202020204" pitchFamily="34" charset="0"/>
              </a:rPr>
              <a:t>Most </a:t>
            </a:r>
            <a:r>
              <a:rPr lang="en-US" sz="2600" dirty="0">
                <a:latin typeface="Arial" panose="020B0604020202020204" pitchFamily="34" charset="0"/>
                <a:cs typeface="Arial" panose="020B0604020202020204" pitchFamily="34" charset="0"/>
              </a:rPr>
              <a:t>modern turbines are of this type</a:t>
            </a:r>
            <a:r>
              <a:rPr lang="en-US" sz="2600" dirty="0" smtClean="0">
                <a:latin typeface="Arial" panose="020B0604020202020204" pitchFamily="34" charset="0"/>
                <a:cs typeface="Arial" panose="020B0604020202020204" pitchFamily="34" charset="0"/>
              </a:rPr>
              <a:t>.</a:t>
            </a:r>
          </a:p>
          <a:p>
            <a:pPr marL="914400" lvl="1" indent="-457200" algn="just" latinLnBrk="0">
              <a:lnSpc>
                <a:spcPct val="150000"/>
              </a:lnSpc>
              <a:buFont typeface="+mj-lt"/>
              <a:buAutoNum type="arabicPeriod"/>
            </a:pPr>
            <a:r>
              <a:rPr lang="en-US" sz="2600" dirty="0" smtClean="0">
                <a:solidFill>
                  <a:srgbClr val="C00000"/>
                </a:solidFill>
                <a:latin typeface="Arial" panose="020B0604020202020204" pitchFamily="34" charset="0"/>
                <a:cs typeface="Arial" panose="020B0604020202020204" pitchFamily="34" charset="0"/>
              </a:rPr>
              <a:t>Radial </a:t>
            </a:r>
            <a:r>
              <a:rPr lang="en-US" sz="2600" dirty="0">
                <a:solidFill>
                  <a:srgbClr val="C00000"/>
                </a:solidFill>
                <a:latin typeface="Arial" panose="020B0604020202020204" pitchFamily="34" charset="0"/>
                <a:cs typeface="Arial" panose="020B0604020202020204" pitchFamily="34" charset="0"/>
              </a:rPr>
              <a:t>Flow Turbine </a:t>
            </a:r>
            <a:endParaRPr lang="en-US" sz="2600" dirty="0" smtClean="0">
              <a:solidFill>
                <a:srgbClr val="C00000"/>
              </a:solidFill>
              <a:latin typeface="Arial" panose="020B0604020202020204" pitchFamily="34" charset="0"/>
              <a:cs typeface="Arial" panose="020B0604020202020204" pitchFamily="34" charset="0"/>
            </a:endParaRPr>
          </a:p>
          <a:p>
            <a:pPr lvl="2" algn="just" latinLnBrk="0">
              <a:lnSpc>
                <a:spcPct val="150000"/>
              </a:lnSpc>
              <a:buFont typeface="Wingdings" panose="05000000000000000000" pitchFamily="2" charset="2"/>
              <a:buChar char="§"/>
            </a:pPr>
            <a:r>
              <a:rPr lang="en-US" sz="2600" dirty="0" smtClean="0">
                <a:latin typeface="Arial" panose="020B0604020202020204" pitchFamily="34" charset="0"/>
                <a:cs typeface="Arial" panose="020B0604020202020204" pitchFamily="34" charset="0"/>
              </a:rPr>
              <a:t>Steam </a:t>
            </a:r>
            <a:r>
              <a:rPr lang="en-US" sz="2600" dirty="0">
                <a:latin typeface="Arial" panose="020B0604020202020204" pitchFamily="34" charset="0"/>
                <a:cs typeface="Arial" panose="020B0604020202020204" pitchFamily="34" charset="0"/>
              </a:rPr>
              <a:t>flows perpendicular to the axis of rotation </a:t>
            </a:r>
            <a:endParaRPr lang="en-US" sz="2600" dirty="0" smtClean="0">
              <a:latin typeface="Arial" panose="020B0604020202020204" pitchFamily="34" charset="0"/>
              <a:cs typeface="Arial" panose="020B0604020202020204" pitchFamily="34" charset="0"/>
            </a:endParaRPr>
          </a:p>
          <a:p>
            <a:pPr lvl="2" algn="just" latinLnBrk="0">
              <a:lnSpc>
                <a:spcPct val="150000"/>
              </a:lnSpc>
              <a:buFont typeface="Wingdings" panose="05000000000000000000" pitchFamily="2" charset="2"/>
              <a:buChar char="§"/>
            </a:pPr>
            <a:r>
              <a:rPr lang="en-US" sz="2600" dirty="0" smtClean="0">
                <a:latin typeface="Arial" panose="020B0604020202020204" pitchFamily="34" charset="0"/>
                <a:cs typeface="Arial" panose="020B0604020202020204" pitchFamily="34" charset="0"/>
              </a:rPr>
              <a:t>Used </a:t>
            </a:r>
            <a:r>
              <a:rPr lang="en-US" sz="2600" dirty="0">
                <a:latin typeface="Arial" panose="020B0604020202020204" pitchFamily="34" charset="0"/>
                <a:cs typeface="Arial" panose="020B0604020202020204" pitchFamily="34" charset="0"/>
              </a:rPr>
              <a:t>mainly in small turbines or special-purpose </a:t>
            </a:r>
            <a:endParaRPr lang="en-US" sz="2600" dirty="0" smtClean="0">
              <a:latin typeface="Arial" panose="020B0604020202020204" pitchFamily="34" charset="0"/>
              <a:cs typeface="Arial" panose="020B0604020202020204" pitchFamily="34" charset="0"/>
            </a:endParaRPr>
          </a:p>
          <a:p>
            <a:pPr marL="914400" lvl="2" indent="0" algn="just" latinLnBrk="0">
              <a:lnSpc>
                <a:spcPct val="150000"/>
              </a:lnSpc>
              <a:buNone/>
            </a:pPr>
            <a:r>
              <a:rPr lang="en-US" sz="2600" dirty="0">
                <a:latin typeface="Arial" panose="020B0604020202020204" pitchFamily="34" charset="0"/>
                <a:cs typeface="Arial" panose="020B0604020202020204" pitchFamily="34" charset="0"/>
              </a:rPr>
              <a:t> </a:t>
            </a:r>
            <a:r>
              <a:rPr lang="en-US" sz="2600" dirty="0" smtClean="0">
                <a:latin typeface="Arial" panose="020B0604020202020204" pitchFamily="34" charset="0"/>
                <a:cs typeface="Arial" panose="020B0604020202020204" pitchFamily="34" charset="0"/>
              </a:rPr>
              <a:t> applications</a:t>
            </a:r>
            <a:r>
              <a:rPr lang="en-US" sz="2600" dirty="0">
                <a:latin typeface="Arial" panose="020B0604020202020204" pitchFamily="34" charset="0"/>
                <a:cs typeface="Arial" panose="020B0604020202020204" pitchFamily="34" charset="0"/>
              </a:rPr>
              <a:t>.</a:t>
            </a:r>
          </a:p>
          <a:p>
            <a:pPr marL="1371600" lvl="2" indent="-457200" algn="just" latinLnBrk="0">
              <a:lnSpc>
                <a:spcPct val="150000"/>
              </a:lnSpc>
              <a:buFont typeface="+mj-lt"/>
              <a:buAutoNum type="arabicPeriod"/>
            </a:pPr>
            <a:endParaRPr lang="en-US" sz="2200" dirty="0" smtClean="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9</a:t>
            </a:fld>
            <a:endParaRPr lang="en-US" dirty="0">
              <a:solidFill>
                <a:prstClr val="black">
                  <a:tint val="75000"/>
                </a:prstClr>
              </a:solidFill>
            </a:endParaRPr>
          </a:p>
        </p:txBody>
      </p:sp>
    </p:spTree>
    <p:extLst>
      <p:ext uri="{BB962C8B-B14F-4D97-AF65-F5344CB8AC3E}">
        <p14:creationId xmlns:p14="http://schemas.microsoft.com/office/powerpoint/2010/main" val="425776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9" y="502368"/>
            <a:ext cx="11703064" cy="6240380"/>
          </a:xfrm>
        </p:spPr>
        <p:txBody>
          <a:bodyPr>
            <a:normAutofit/>
          </a:bodyPr>
          <a:lstStyle/>
          <a:p>
            <a:pPr marL="457200" indent="-457200" algn="just" latinLnBrk="0">
              <a:lnSpc>
                <a:spcPct val="150000"/>
              </a:lnSpc>
              <a:buFont typeface="+mj-lt"/>
              <a:buAutoNum type="alphaLcPeriod" startAt="3"/>
            </a:pPr>
            <a:r>
              <a:rPr lang="en-US" sz="2400" dirty="0" smtClean="0">
                <a:latin typeface="Arial" panose="020B0604020202020204" pitchFamily="34" charset="0"/>
                <a:cs typeface="Arial" panose="020B0604020202020204" pitchFamily="34" charset="0"/>
              </a:rPr>
              <a:t>According to the </a:t>
            </a:r>
            <a:r>
              <a:rPr lang="en-US" sz="2400" dirty="0" smtClean="0">
                <a:solidFill>
                  <a:srgbClr val="C00000"/>
                </a:solidFill>
                <a:latin typeface="Arial" panose="020B0604020202020204" pitchFamily="34" charset="0"/>
                <a:cs typeface="Arial" panose="020B0604020202020204" pitchFamily="34" charset="0"/>
              </a:rPr>
              <a:t>Number of Stages</a:t>
            </a:r>
          </a:p>
          <a:p>
            <a:pPr marL="914400" lvl="1" indent="-457200" algn="just" latinLnBrk="0">
              <a:lnSpc>
                <a:spcPct val="150000"/>
              </a:lnSpc>
              <a:buFont typeface="+mj-lt"/>
              <a:buAutoNum type="arabicPeriod"/>
            </a:pPr>
            <a:r>
              <a:rPr lang="en-US" dirty="0" smtClean="0">
                <a:solidFill>
                  <a:srgbClr val="C00000"/>
                </a:solidFill>
                <a:latin typeface="Arial" panose="020B0604020202020204" pitchFamily="34" charset="0"/>
                <a:cs typeface="Arial" panose="020B0604020202020204" pitchFamily="34" charset="0"/>
              </a:rPr>
              <a:t>Single-Stage Turbine</a:t>
            </a: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Expansion </a:t>
            </a:r>
            <a:r>
              <a:rPr lang="en-US" sz="2400" dirty="0">
                <a:latin typeface="Arial" panose="020B0604020202020204" pitchFamily="34" charset="0"/>
                <a:cs typeface="Arial" panose="020B0604020202020204" pitchFamily="34" charset="0"/>
              </a:rPr>
              <a:t>of steam occurs in </a:t>
            </a:r>
            <a:r>
              <a:rPr lang="en-US" sz="2400" dirty="0">
                <a:solidFill>
                  <a:srgbClr val="C00000"/>
                </a:solidFill>
                <a:latin typeface="Arial" panose="020B0604020202020204" pitchFamily="34" charset="0"/>
                <a:cs typeface="Arial" panose="020B0604020202020204" pitchFamily="34" charset="0"/>
              </a:rPr>
              <a:t>one set </a:t>
            </a:r>
            <a:r>
              <a:rPr lang="en-US" sz="2400" dirty="0">
                <a:latin typeface="Arial" panose="020B0604020202020204" pitchFamily="34" charset="0"/>
                <a:cs typeface="Arial" panose="020B0604020202020204" pitchFamily="34" charset="0"/>
              </a:rPr>
              <a:t>of fixed and moving blades.</a:t>
            </a: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Suitable </a:t>
            </a:r>
            <a:r>
              <a:rPr lang="en-US" sz="2400" dirty="0">
                <a:latin typeface="Arial" panose="020B0604020202020204" pitchFamily="34" charset="0"/>
                <a:cs typeface="Arial" panose="020B0604020202020204" pitchFamily="34" charset="0"/>
              </a:rPr>
              <a:t>for small power outputs</a:t>
            </a:r>
            <a:r>
              <a:rPr lang="en-US" sz="2400" dirty="0" smtClean="0">
                <a:latin typeface="Arial" panose="020B0604020202020204" pitchFamily="34" charset="0"/>
                <a:cs typeface="Arial" panose="020B0604020202020204" pitchFamily="34" charset="0"/>
              </a:rPr>
              <a:t>.</a:t>
            </a:r>
          </a:p>
          <a:p>
            <a:pPr marL="914400" lvl="1" indent="-457200" algn="just" latinLnBrk="0">
              <a:lnSpc>
                <a:spcPct val="150000"/>
              </a:lnSpc>
              <a:buFont typeface="+mj-lt"/>
              <a:buAutoNum type="arabicPeriod"/>
            </a:pPr>
            <a:r>
              <a:rPr lang="en-US" dirty="0" smtClean="0">
                <a:solidFill>
                  <a:srgbClr val="C00000"/>
                </a:solidFill>
                <a:latin typeface="Arial" panose="020B0604020202020204" pitchFamily="34" charset="0"/>
                <a:cs typeface="Arial" panose="020B0604020202020204" pitchFamily="34" charset="0"/>
              </a:rPr>
              <a:t>Multi-Stage Turbine</a:t>
            </a: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Steam </a:t>
            </a:r>
            <a:r>
              <a:rPr lang="en-US" sz="2400" dirty="0">
                <a:latin typeface="Arial" panose="020B0604020202020204" pitchFamily="34" charset="0"/>
                <a:cs typeface="Arial" panose="020B0604020202020204" pitchFamily="34" charset="0"/>
              </a:rPr>
              <a:t>expands through </a:t>
            </a:r>
            <a:r>
              <a:rPr lang="en-US" sz="2400" dirty="0">
                <a:solidFill>
                  <a:srgbClr val="C00000"/>
                </a:solidFill>
                <a:latin typeface="Arial" panose="020B0604020202020204" pitchFamily="34" charset="0"/>
                <a:cs typeface="Arial" panose="020B0604020202020204" pitchFamily="34" charset="0"/>
              </a:rPr>
              <a:t>multiple sets </a:t>
            </a:r>
            <a:r>
              <a:rPr lang="en-US" sz="2400" dirty="0">
                <a:latin typeface="Arial" panose="020B0604020202020204" pitchFamily="34" charset="0"/>
                <a:cs typeface="Arial" panose="020B0604020202020204" pitchFamily="34" charset="0"/>
              </a:rPr>
              <a:t>(stages) of blades.</a:t>
            </a: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Used </a:t>
            </a:r>
            <a:r>
              <a:rPr lang="en-US" sz="2400" dirty="0">
                <a:latin typeface="Arial" panose="020B0604020202020204" pitchFamily="34" charset="0"/>
                <a:cs typeface="Arial" panose="020B0604020202020204" pitchFamily="34" charset="0"/>
              </a:rPr>
              <a:t>in large power plants for better efficiency and </a:t>
            </a:r>
            <a:endParaRPr lang="en-US" sz="2400" dirty="0" smtClean="0">
              <a:latin typeface="Arial" panose="020B0604020202020204" pitchFamily="34" charset="0"/>
              <a:cs typeface="Arial" panose="020B0604020202020204" pitchFamily="34" charset="0"/>
            </a:endParaRPr>
          </a:p>
          <a:p>
            <a:pPr marL="914400" lvl="2" indent="0" algn="just"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smoother </a:t>
            </a:r>
            <a:r>
              <a:rPr lang="en-US" sz="2400" dirty="0">
                <a:latin typeface="Arial" panose="020B0604020202020204" pitchFamily="34" charset="0"/>
                <a:cs typeface="Arial" panose="020B0604020202020204" pitchFamily="34" charset="0"/>
              </a:rPr>
              <a:t>expansion.</a:t>
            </a:r>
          </a:p>
          <a:p>
            <a:pPr lvl="1" algn="just" latinLnBrk="0">
              <a:lnSpc>
                <a:spcPct val="150000"/>
              </a:lnSpc>
              <a:buFont typeface="Wingdings" panose="05000000000000000000" pitchFamily="2" charset="2"/>
              <a:buChar char="§"/>
            </a:pPr>
            <a:endParaRPr lang="en-US" dirty="0" smtClean="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10</a:t>
            </a:fld>
            <a:endParaRPr lang="en-US" dirty="0">
              <a:solidFill>
                <a:prstClr val="black">
                  <a:tint val="75000"/>
                </a:prstClr>
              </a:solidFill>
            </a:endParaRPr>
          </a:p>
        </p:txBody>
      </p:sp>
    </p:spTree>
    <p:extLst>
      <p:ext uri="{BB962C8B-B14F-4D97-AF65-F5344CB8AC3E}">
        <p14:creationId xmlns:p14="http://schemas.microsoft.com/office/powerpoint/2010/main" val="484402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9" y="502368"/>
            <a:ext cx="11703064" cy="6240380"/>
          </a:xfrm>
        </p:spPr>
        <p:txBody>
          <a:bodyPr>
            <a:normAutofit/>
          </a:bodyPr>
          <a:lstStyle/>
          <a:p>
            <a:pPr marL="457200" indent="-457200" algn="just" latinLnBrk="0">
              <a:lnSpc>
                <a:spcPct val="150000"/>
              </a:lnSpc>
              <a:buFont typeface="+mj-lt"/>
              <a:buAutoNum type="alphaLcPeriod" startAt="4"/>
            </a:pPr>
            <a:r>
              <a:rPr lang="en-US" sz="2400" dirty="0" smtClean="0">
                <a:latin typeface="Arial" panose="020B0604020202020204" pitchFamily="34" charset="0"/>
                <a:cs typeface="Arial" panose="020B0604020202020204" pitchFamily="34" charset="0"/>
              </a:rPr>
              <a:t>According </a:t>
            </a:r>
            <a:r>
              <a:rPr lang="en-US" sz="2400" dirty="0">
                <a:latin typeface="Arial" panose="020B0604020202020204" pitchFamily="34" charset="0"/>
                <a:cs typeface="Arial" panose="020B0604020202020204" pitchFamily="34" charset="0"/>
              </a:rPr>
              <a:t>to the </a:t>
            </a:r>
            <a:r>
              <a:rPr lang="en-US" sz="2400" dirty="0">
                <a:solidFill>
                  <a:srgbClr val="C00000"/>
                </a:solidFill>
                <a:latin typeface="Arial" panose="020B0604020202020204" pitchFamily="34" charset="0"/>
                <a:cs typeface="Arial" panose="020B0604020202020204" pitchFamily="34" charset="0"/>
              </a:rPr>
              <a:t>Pressure of </a:t>
            </a:r>
            <a:r>
              <a:rPr lang="en-US" sz="2400" dirty="0" smtClean="0">
                <a:solidFill>
                  <a:srgbClr val="C00000"/>
                </a:solidFill>
                <a:latin typeface="Arial" panose="020B0604020202020204" pitchFamily="34" charset="0"/>
                <a:cs typeface="Arial" panose="020B0604020202020204" pitchFamily="34" charset="0"/>
              </a:rPr>
              <a:t>Steam</a:t>
            </a:r>
          </a:p>
          <a:p>
            <a:pPr marL="914400" lvl="1" indent="-457200" algn="just" latinLnBrk="0">
              <a:lnSpc>
                <a:spcPct val="150000"/>
              </a:lnSpc>
              <a:buFont typeface="+mj-lt"/>
              <a:buAutoNum type="arabicPeriod"/>
            </a:pPr>
            <a:r>
              <a:rPr lang="en-US" dirty="0" smtClean="0">
                <a:solidFill>
                  <a:srgbClr val="C00000"/>
                </a:solidFill>
                <a:latin typeface="Arial" panose="020B0604020202020204" pitchFamily="34" charset="0"/>
                <a:cs typeface="Arial" panose="020B0604020202020204" pitchFamily="34" charset="0"/>
              </a:rPr>
              <a:t>High-Pressure </a:t>
            </a:r>
            <a:r>
              <a:rPr lang="en-US" dirty="0">
                <a:solidFill>
                  <a:srgbClr val="C00000"/>
                </a:solidFill>
                <a:latin typeface="Arial" panose="020B0604020202020204" pitchFamily="34" charset="0"/>
                <a:cs typeface="Arial" panose="020B0604020202020204" pitchFamily="34" charset="0"/>
              </a:rPr>
              <a:t>Turbine </a:t>
            </a:r>
            <a:r>
              <a:rPr lang="en-US" dirty="0" smtClean="0">
                <a:latin typeface="Arial" panose="020B0604020202020204" pitchFamily="34" charset="0"/>
                <a:cs typeface="Arial" panose="020B0604020202020204" pitchFamily="34" charset="0"/>
              </a:rPr>
              <a:t>- Steam </a:t>
            </a:r>
            <a:r>
              <a:rPr lang="en-US" dirty="0">
                <a:latin typeface="Arial" panose="020B0604020202020204" pitchFamily="34" charset="0"/>
                <a:cs typeface="Arial" panose="020B0604020202020204" pitchFamily="34" charset="0"/>
              </a:rPr>
              <a:t>inlet pressure above 40 </a:t>
            </a:r>
            <a:r>
              <a:rPr lang="en-US" dirty="0" smtClean="0">
                <a:latin typeface="Arial" panose="020B0604020202020204" pitchFamily="34" charset="0"/>
                <a:cs typeface="Arial" panose="020B0604020202020204" pitchFamily="34" charset="0"/>
              </a:rPr>
              <a:t>bar. </a:t>
            </a:r>
            <a:endParaRPr lang="en-US" dirty="0">
              <a:latin typeface="Arial" panose="020B0604020202020204" pitchFamily="34" charset="0"/>
              <a:cs typeface="Arial" panose="020B0604020202020204" pitchFamily="34" charset="0"/>
            </a:endParaRPr>
          </a:p>
          <a:p>
            <a:pPr marL="914400" lvl="1" indent="-457200" algn="just" latinLnBrk="0">
              <a:lnSpc>
                <a:spcPct val="150000"/>
              </a:lnSpc>
              <a:buFont typeface="+mj-lt"/>
              <a:buAutoNum type="arabicPeriod"/>
            </a:pPr>
            <a:r>
              <a:rPr lang="en-US" dirty="0" smtClean="0">
                <a:solidFill>
                  <a:srgbClr val="C00000"/>
                </a:solidFill>
                <a:latin typeface="Arial" panose="020B0604020202020204" pitchFamily="34" charset="0"/>
                <a:cs typeface="Arial" panose="020B0604020202020204" pitchFamily="34" charset="0"/>
              </a:rPr>
              <a:t>Medium-Pressure </a:t>
            </a:r>
            <a:r>
              <a:rPr lang="en-US" dirty="0">
                <a:solidFill>
                  <a:srgbClr val="C00000"/>
                </a:solidFill>
                <a:latin typeface="Arial" panose="020B0604020202020204" pitchFamily="34" charset="0"/>
                <a:cs typeface="Arial" panose="020B0604020202020204" pitchFamily="34" charset="0"/>
              </a:rPr>
              <a:t>Turbine </a:t>
            </a:r>
            <a:r>
              <a:rPr lang="en-US" dirty="0">
                <a:latin typeface="Arial" panose="020B0604020202020204" pitchFamily="34" charset="0"/>
                <a:cs typeface="Arial" panose="020B0604020202020204" pitchFamily="34" charset="0"/>
              </a:rPr>
              <a:t>- Steam inlet pressure between 10–40 </a:t>
            </a:r>
            <a:r>
              <a:rPr lang="en-US" dirty="0" smtClean="0">
                <a:latin typeface="Arial" panose="020B0604020202020204" pitchFamily="34" charset="0"/>
                <a:cs typeface="Arial" panose="020B0604020202020204" pitchFamily="34" charset="0"/>
              </a:rPr>
              <a:t>bar.</a:t>
            </a:r>
            <a:endParaRPr lang="en-US" dirty="0">
              <a:latin typeface="Arial" panose="020B0604020202020204" pitchFamily="34" charset="0"/>
              <a:cs typeface="Arial" panose="020B0604020202020204" pitchFamily="34" charset="0"/>
            </a:endParaRPr>
          </a:p>
          <a:p>
            <a:pPr marL="914400" lvl="1" indent="-457200" algn="just" latinLnBrk="0">
              <a:lnSpc>
                <a:spcPct val="150000"/>
              </a:lnSpc>
              <a:buFont typeface="+mj-lt"/>
              <a:buAutoNum type="arabicPeriod"/>
            </a:pPr>
            <a:r>
              <a:rPr lang="en-US" dirty="0" smtClean="0">
                <a:solidFill>
                  <a:srgbClr val="C00000"/>
                </a:solidFill>
                <a:latin typeface="Arial" panose="020B0604020202020204" pitchFamily="34" charset="0"/>
                <a:cs typeface="Arial" panose="020B0604020202020204" pitchFamily="34" charset="0"/>
              </a:rPr>
              <a:t>Low-Pressure Turbine </a:t>
            </a:r>
            <a:r>
              <a:rPr lang="en-US" dirty="0">
                <a:latin typeface="Arial" panose="020B0604020202020204" pitchFamily="34" charset="0"/>
                <a:cs typeface="Arial" panose="020B0604020202020204" pitchFamily="34" charset="0"/>
              </a:rPr>
              <a:t>- Steam inlet pressure below 10 </a:t>
            </a:r>
            <a:r>
              <a:rPr lang="en-US" dirty="0" smtClean="0">
                <a:latin typeface="Arial" panose="020B0604020202020204" pitchFamily="34" charset="0"/>
                <a:cs typeface="Arial" panose="020B0604020202020204" pitchFamily="34" charset="0"/>
              </a:rPr>
              <a:t>bar.</a:t>
            </a:r>
            <a:endParaRPr lang="en-US" dirty="0">
              <a:latin typeface="Arial" panose="020B0604020202020204" pitchFamily="34" charset="0"/>
              <a:cs typeface="Arial" panose="020B0604020202020204" pitchFamily="34" charset="0"/>
            </a:endParaRPr>
          </a:p>
          <a:p>
            <a:pPr marL="457200" indent="-457200" algn="just" latinLnBrk="0">
              <a:lnSpc>
                <a:spcPct val="150000"/>
              </a:lnSpc>
              <a:buFont typeface="+mj-lt"/>
              <a:buAutoNum type="alphaLcPeriod" startAt="4"/>
            </a:pPr>
            <a:r>
              <a:rPr lang="en-GB" sz="2400" dirty="0" smtClean="0">
                <a:latin typeface="Arial" panose="020B0604020202020204" pitchFamily="34" charset="0"/>
                <a:cs typeface="Arial" panose="020B0604020202020204" pitchFamily="34" charset="0"/>
              </a:rPr>
              <a:t>According </a:t>
            </a:r>
            <a:r>
              <a:rPr lang="en-GB" sz="2400" dirty="0">
                <a:latin typeface="Arial" panose="020B0604020202020204" pitchFamily="34" charset="0"/>
                <a:cs typeface="Arial" panose="020B0604020202020204" pitchFamily="34" charset="0"/>
              </a:rPr>
              <a:t>to </a:t>
            </a:r>
            <a:r>
              <a:rPr lang="en-GB" sz="2400" dirty="0">
                <a:solidFill>
                  <a:srgbClr val="C00000"/>
                </a:solidFill>
                <a:latin typeface="Arial" panose="020B0604020202020204" pitchFamily="34" charset="0"/>
                <a:cs typeface="Arial" panose="020B0604020202020204" pitchFamily="34" charset="0"/>
              </a:rPr>
              <a:t>Exhaust </a:t>
            </a:r>
            <a:r>
              <a:rPr lang="en-GB" sz="2400" dirty="0" smtClean="0">
                <a:solidFill>
                  <a:srgbClr val="C00000"/>
                </a:solidFill>
                <a:latin typeface="Arial" panose="020B0604020202020204" pitchFamily="34" charset="0"/>
                <a:cs typeface="Arial" panose="020B0604020202020204" pitchFamily="34" charset="0"/>
              </a:rPr>
              <a:t>Conditions</a:t>
            </a:r>
          </a:p>
          <a:p>
            <a:pPr marL="914400" lvl="1" indent="-457200" algn="just" latinLnBrk="0">
              <a:lnSpc>
                <a:spcPct val="150000"/>
              </a:lnSpc>
              <a:buFont typeface="+mj-lt"/>
              <a:buAutoNum type="arabicPeriod"/>
            </a:pPr>
            <a:r>
              <a:rPr lang="en-GB" dirty="0" smtClean="0">
                <a:solidFill>
                  <a:srgbClr val="C00000"/>
                </a:solidFill>
                <a:latin typeface="Arial" panose="020B0604020202020204" pitchFamily="34" charset="0"/>
                <a:cs typeface="Arial" panose="020B0604020202020204" pitchFamily="34" charset="0"/>
              </a:rPr>
              <a:t>Condensing Turbine</a:t>
            </a:r>
            <a:r>
              <a:rPr lang="en-US" dirty="0" smtClean="0">
                <a:solidFill>
                  <a:srgbClr val="C00000"/>
                </a:solidFill>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Steam </a:t>
            </a:r>
            <a:r>
              <a:rPr lang="en-US" sz="2400" dirty="0">
                <a:latin typeface="Arial" panose="020B0604020202020204" pitchFamily="34" charset="0"/>
                <a:cs typeface="Arial" panose="020B0604020202020204" pitchFamily="34" charset="0"/>
              </a:rPr>
              <a:t>exhausts into a condenser under vacuum.</a:t>
            </a:r>
          </a:p>
          <a:p>
            <a:pPr marL="914400" lvl="1" indent="-457200" algn="just" latinLnBrk="0">
              <a:lnSpc>
                <a:spcPct val="150000"/>
              </a:lnSpc>
              <a:buFont typeface="+mj-lt"/>
              <a:buAutoNum type="arabicPeriod"/>
            </a:pPr>
            <a:r>
              <a:rPr lang="en-GB" dirty="0" smtClean="0">
                <a:solidFill>
                  <a:srgbClr val="C00000"/>
                </a:solidFill>
                <a:latin typeface="Arial" panose="020B0604020202020204" pitchFamily="34" charset="0"/>
                <a:cs typeface="Arial" panose="020B0604020202020204" pitchFamily="34" charset="0"/>
              </a:rPr>
              <a:t>Non-Condensing </a:t>
            </a:r>
            <a:r>
              <a:rPr lang="en-GB" dirty="0">
                <a:solidFill>
                  <a:srgbClr val="C00000"/>
                </a:solidFill>
                <a:latin typeface="Arial" panose="020B0604020202020204" pitchFamily="34" charset="0"/>
                <a:cs typeface="Arial" panose="020B0604020202020204" pitchFamily="34" charset="0"/>
              </a:rPr>
              <a:t>(Back-Pressure) </a:t>
            </a:r>
            <a:r>
              <a:rPr lang="en-GB" dirty="0" smtClean="0">
                <a:solidFill>
                  <a:srgbClr val="C00000"/>
                </a:solidFill>
                <a:latin typeface="Arial" panose="020B0604020202020204" pitchFamily="34" charset="0"/>
                <a:cs typeface="Arial" panose="020B0604020202020204" pitchFamily="34" charset="0"/>
              </a:rPr>
              <a:t>Turbine </a:t>
            </a:r>
            <a:endParaRPr lang="en-GB" dirty="0">
              <a:latin typeface="Arial" panose="020B0604020202020204" pitchFamily="34" charset="0"/>
              <a:cs typeface="Arial" panose="020B0604020202020204" pitchFamily="34" charset="0"/>
            </a:endParaRPr>
          </a:p>
          <a:p>
            <a:pPr lvl="2" algn="just"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Steam </a:t>
            </a:r>
            <a:r>
              <a:rPr lang="en-US" sz="2400" dirty="0">
                <a:latin typeface="Arial" panose="020B0604020202020204" pitchFamily="34" charset="0"/>
                <a:cs typeface="Arial" panose="020B0604020202020204" pitchFamily="34" charset="0"/>
              </a:rPr>
              <a:t>exhausts at atmospheric or higher pressure </a:t>
            </a:r>
            <a:endParaRPr lang="en-US" sz="2400" dirty="0" smtClean="0">
              <a:latin typeface="Arial" panose="020B0604020202020204" pitchFamily="34" charset="0"/>
              <a:cs typeface="Arial" panose="020B0604020202020204" pitchFamily="34" charset="0"/>
            </a:endParaRPr>
          </a:p>
          <a:p>
            <a:pPr marL="914400" lvl="2" indent="0" algn="just"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for </a:t>
            </a:r>
            <a:r>
              <a:rPr lang="en-US" sz="2400" dirty="0">
                <a:latin typeface="Arial" panose="020B0604020202020204" pitchFamily="34" charset="0"/>
                <a:cs typeface="Arial" panose="020B0604020202020204" pitchFamily="34" charset="0"/>
              </a:rPr>
              <a:t>use in industrial heating or processes.</a:t>
            </a:r>
            <a:endParaRPr lang="en-GB" sz="2400" dirty="0" smtClean="0">
              <a:latin typeface="Arial" panose="020B0604020202020204" pitchFamily="34" charset="0"/>
              <a:cs typeface="Arial" panose="020B0604020202020204" pitchFamily="34" charset="0"/>
            </a:endParaRPr>
          </a:p>
          <a:p>
            <a:pPr marL="0" indent="0" algn="just" latinLnBrk="0">
              <a:lnSpc>
                <a:spcPct val="150000"/>
              </a:lnSpc>
              <a:buNone/>
            </a:pPr>
            <a:endParaRPr lang="en-US" sz="24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11</a:t>
            </a:fld>
            <a:endParaRPr lang="en-US" dirty="0">
              <a:solidFill>
                <a:prstClr val="black">
                  <a:tint val="75000"/>
                </a:prstClr>
              </a:solidFill>
            </a:endParaRPr>
          </a:p>
        </p:txBody>
      </p:sp>
    </p:spTree>
    <p:extLst>
      <p:ext uri="{BB962C8B-B14F-4D97-AF65-F5344CB8AC3E}">
        <p14:creationId xmlns:p14="http://schemas.microsoft.com/office/powerpoint/2010/main" val="1722117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23" y="49491"/>
            <a:ext cx="10835328" cy="568129"/>
          </a:xfrm>
        </p:spPr>
        <p:txBody>
          <a:bodyPr>
            <a:noAutofit/>
          </a:bodyPr>
          <a:lstStyle/>
          <a:p>
            <a:pPr algn="ctr"/>
            <a:r>
              <a:rPr lang="en-US" sz="3600" b="1" dirty="0" smtClean="0">
                <a:solidFill>
                  <a:prstClr val="black"/>
                </a:solidFill>
                <a:latin typeface="Arial" pitchFamily="34" charset="0"/>
                <a:cs typeface="Arial" pitchFamily="34" charset="0"/>
              </a:rPr>
              <a:t/>
            </a:r>
            <a:br>
              <a:rPr lang="en-US" sz="3600" b="1" dirty="0" smtClean="0">
                <a:solidFill>
                  <a:prstClr val="black"/>
                </a:solidFill>
                <a:latin typeface="Arial" pitchFamily="34" charset="0"/>
                <a:cs typeface="Arial" pitchFamily="34" charset="0"/>
              </a:rPr>
            </a:br>
            <a:r>
              <a:rPr lang="en-US" sz="3600" b="1" dirty="0" smtClean="0">
                <a:solidFill>
                  <a:prstClr val="black"/>
                </a:solidFill>
                <a:latin typeface="Arial" pitchFamily="34" charset="0"/>
                <a:cs typeface="Arial" pitchFamily="34" charset="0"/>
              </a:rPr>
              <a:t>1</a:t>
            </a:r>
            <a:r>
              <a:rPr lang="en-US" sz="3600" b="1" dirty="0">
                <a:solidFill>
                  <a:prstClr val="black"/>
                </a:solidFill>
                <a:latin typeface="Arial" pitchFamily="34" charset="0"/>
                <a:cs typeface="Arial" pitchFamily="34" charset="0"/>
              </a:rPr>
              <a:t>. Introduction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br>
              <a:rPr lang="en-US" sz="2000" b="1" dirty="0">
                <a:solidFill>
                  <a:prstClr val="black"/>
                </a:solidFill>
                <a:latin typeface="Arial" pitchFamily="34" charset="0"/>
                <a:cs typeface="Arial" pitchFamily="34" charset="0"/>
              </a:rPr>
            </a:b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80859" y="502368"/>
            <a:ext cx="11703064" cy="6240380"/>
          </a:xfrm>
        </p:spPr>
        <p:txBody>
          <a:bodyPr>
            <a:normAutofit/>
          </a:bodyPr>
          <a:lstStyle/>
          <a:p>
            <a:pPr marL="457200" indent="-457200" algn="just" latinLnBrk="0">
              <a:lnSpc>
                <a:spcPct val="150000"/>
              </a:lnSpc>
              <a:buFont typeface="+mj-lt"/>
              <a:buAutoNum type="alphaLcPeriod" startAt="6"/>
            </a:pPr>
            <a:r>
              <a:rPr lang="en-US" sz="2400" dirty="0" smtClean="0">
                <a:latin typeface="Arial" pitchFamily="34" charset="0"/>
                <a:cs typeface="Arial" pitchFamily="34" charset="0"/>
              </a:rPr>
              <a:t>According </a:t>
            </a:r>
            <a:r>
              <a:rPr lang="en-US" sz="2400" dirty="0">
                <a:latin typeface="Arial" pitchFamily="34" charset="0"/>
                <a:cs typeface="Arial" pitchFamily="34" charset="0"/>
              </a:rPr>
              <a:t>to the </a:t>
            </a:r>
            <a:r>
              <a:rPr lang="en-US" sz="2400" dirty="0">
                <a:solidFill>
                  <a:srgbClr val="C00000"/>
                </a:solidFill>
                <a:latin typeface="Arial" pitchFamily="34" charset="0"/>
                <a:cs typeface="Arial" pitchFamily="34" charset="0"/>
              </a:rPr>
              <a:t>Type of </a:t>
            </a:r>
            <a:r>
              <a:rPr lang="en-US" sz="2400" dirty="0" smtClean="0">
                <a:solidFill>
                  <a:srgbClr val="C00000"/>
                </a:solidFill>
                <a:latin typeface="Arial" pitchFamily="34" charset="0"/>
                <a:cs typeface="Arial" pitchFamily="34" charset="0"/>
              </a:rPr>
              <a:t>Governing</a:t>
            </a:r>
          </a:p>
          <a:p>
            <a:pPr marL="914400" lvl="1" indent="-457200" algn="just" latinLnBrk="0">
              <a:lnSpc>
                <a:spcPct val="150000"/>
              </a:lnSpc>
              <a:buFont typeface="+mj-lt"/>
              <a:buAutoNum type="arabicPeriod"/>
            </a:pPr>
            <a:r>
              <a:rPr lang="en-US" dirty="0" smtClean="0">
                <a:solidFill>
                  <a:srgbClr val="C00000"/>
                </a:solidFill>
                <a:latin typeface="Arial" pitchFamily="34" charset="0"/>
                <a:cs typeface="Arial" pitchFamily="34" charset="0"/>
              </a:rPr>
              <a:t>Throttle Governing</a:t>
            </a:r>
            <a:endParaRPr lang="en-US" dirty="0">
              <a:latin typeface="Arial" pitchFamily="34" charset="0"/>
              <a:cs typeface="Arial" pitchFamily="34" charset="0"/>
            </a:endParaRPr>
          </a:p>
          <a:p>
            <a:pPr lvl="2" algn="just" latinLnBrk="0">
              <a:lnSpc>
                <a:spcPct val="150000"/>
              </a:lnSpc>
              <a:buFont typeface="Wingdings" panose="05000000000000000000" pitchFamily="2" charset="2"/>
              <a:buChar char="§"/>
            </a:pPr>
            <a:r>
              <a:rPr lang="en-US" sz="2400" dirty="0" smtClean="0">
                <a:latin typeface="Arial" pitchFamily="34" charset="0"/>
                <a:cs typeface="Arial" pitchFamily="34" charset="0"/>
              </a:rPr>
              <a:t>Controls </a:t>
            </a:r>
            <a:r>
              <a:rPr lang="en-US" sz="2400" dirty="0">
                <a:latin typeface="Arial" pitchFamily="34" charset="0"/>
                <a:cs typeface="Arial" pitchFamily="34" charset="0"/>
              </a:rPr>
              <a:t>steam pressure by throttling at the </a:t>
            </a:r>
            <a:r>
              <a:rPr lang="en-US" sz="2400" dirty="0" smtClean="0">
                <a:latin typeface="Arial" pitchFamily="34" charset="0"/>
                <a:cs typeface="Arial" pitchFamily="34" charset="0"/>
              </a:rPr>
              <a:t>inlet.</a:t>
            </a:r>
          </a:p>
          <a:p>
            <a:pPr marL="914400" lvl="1" indent="-457200" algn="just" latinLnBrk="0">
              <a:lnSpc>
                <a:spcPct val="150000"/>
              </a:lnSpc>
              <a:buFont typeface="+mj-lt"/>
              <a:buAutoNum type="arabicPeriod"/>
            </a:pPr>
            <a:r>
              <a:rPr lang="en-US" dirty="0" smtClean="0">
                <a:solidFill>
                  <a:srgbClr val="C00000"/>
                </a:solidFill>
                <a:latin typeface="Arial" pitchFamily="34" charset="0"/>
                <a:cs typeface="Arial" pitchFamily="34" charset="0"/>
              </a:rPr>
              <a:t>Nozzle Governing</a:t>
            </a:r>
            <a:endParaRPr lang="en-US" dirty="0">
              <a:latin typeface="Arial" pitchFamily="34" charset="0"/>
              <a:cs typeface="Arial" pitchFamily="34" charset="0"/>
            </a:endParaRPr>
          </a:p>
          <a:p>
            <a:pPr lvl="2" algn="just" latinLnBrk="0">
              <a:lnSpc>
                <a:spcPct val="150000"/>
              </a:lnSpc>
              <a:buFont typeface="Wingdings" panose="05000000000000000000" pitchFamily="2" charset="2"/>
              <a:buChar char="§"/>
            </a:pPr>
            <a:r>
              <a:rPr lang="en-US" sz="2400" dirty="0" smtClean="0">
                <a:latin typeface="Arial" pitchFamily="34" charset="0"/>
                <a:cs typeface="Arial" pitchFamily="34" charset="0"/>
              </a:rPr>
              <a:t>Controls </a:t>
            </a:r>
            <a:r>
              <a:rPr lang="en-US" sz="2400" dirty="0">
                <a:latin typeface="Arial" pitchFamily="34" charset="0"/>
                <a:cs typeface="Arial" pitchFamily="34" charset="0"/>
              </a:rPr>
              <a:t>steam flow by opening or closing groups of </a:t>
            </a:r>
            <a:r>
              <a:rPr lang="en-US" sz="2400" dirty="0" smtClean="0">
                <a:latin typeface="Arial" pitchFamily="34" charset="0"/>
                <a:cs typeface="Arial" pitchFamily="34" charset="0"/>
              </a:rPr>
              <a:t>nozzles.</a:t>
            </a:r>
          </a:p>
          <a:p>
            <a:pPr marL="914400" lvl="1" indent="-457200" algn="just" latinLnBrk="0">
              <a:lnSpc>
                <a:spcPct val="150000"/>
              </a:lnSpc>
              <a:buFont typeface="+mj-lt"/>
              <a:buAutoNum type="arabicPeriod"/>
            </a:pPr>
            <a:r>
              <a:rPr lang="en-US" dirty="0" smtClean="0">
                <a:solidFill>
                  <a:srgbClr val="C00000"/>
                </a:solidFill>
                <a:latin typeface="Arial" pitchFamily="34" charset="0"/>
                <a:cs typeface="Arial" pitchFamily="34" charset="0"/>
              </a:rPr>
              <a:t>Bypass Governing</a:t>
            </a:r>
            <a:endParaRPr lang="en-US" dirty="0">
              <a:latin typeface="Arial" pitchFamily="34" charset="0"/>
              <a:cs typeface="Arial" pitchFamily="34" charset="0"/>
            </a:endParaRPr>
          </a:p>
          <a:p>
            <a:pPr lvl="2" algn="just" latinLnBrk="0">
              <a:lnSpc>
                <a:spcPct val="150000"/>
              </a:lnSpc>
              <a:buFont typeface="Wingdings" panose="05000000000000000000" pitchFamily="2" charset="2"/>
              <a:buChar char="§"/>
            </a:pPr>
            <a:r>
              <a:rPr lang="en-US" sz="2400" dirty="0" smtClean="0">
                <a:latin typeface="Arial" pitchFamily="34" charset="0"/>
                <a:cs typeface="Arial" pitchFamily="34" charset="0"/>
              </a:rPr>
              <a:t>Bypasses </a:t>
            </a:r>
            <a:r>
              <a:rPr lang="en-US" sz="2400" dirty="0">
                <a:latin typeface="Arial" pitchFamily="34" charset="0"/>
                <a:cs typeface="Arial" pitchFamily="34" charset="0"/>
              </a:rPr>
              <a:t>steam to control load in multi-stage turbines</a:t>
            </a:r>
          </a:p>
          <a:p>
            <a:pPr marL="914400" lvl="1" indent="-457200" algn="just" latinLnBrk="0">
              <a:lnSpc>
                <a:spcPct val="150000"/>
              </a:lnSpc>
              <a:buFont typeface="+mj-lt"/>
              <a:buAutoNum type="arabicPeriod"/>
            </a:pP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12</a:t>
            </a:fld>
            <a:endParaRPr lang="en-US" dirty="0">
              <a:solidFill>
                <a:prstClr val="black">
                  <a:tint val="75000"/>
                </a:prstClr>
              </a:solidFill>
            </a:endParaRPr>
          </a:p>
        </p:txBody>
      </p:sp>
    </p:spTree>
    <p:extLst>
      <p:ext uri="{BB962C8B-B14F-4D97-AF65-F5344CB8AC3E}">
        <p14:creationId xmlns:p14="http://schemas.microsoft.com/office/powerpoint/2010/main" val="745720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600" b="1" dirty="0" smtClean="0">
                <a:latin typeface="Arial" pitchFamily="34" charset="0"/>
                <a:cs typeface="Arial" pitchFamily="34" charset="0"/>
              </a:rPr>
              <a:t>2</a:t>
            </a:r>
            <a:r>
              <a:rPr lang="en-US" sz="3600" b="1" dirty="0">
                <a:latin typeface="Arial" pitchFamily="34" charset="0"/>
                <a:cs typeface="Arial" pitchFamily="34" charset="0"/>
              </a:rPr>
              <a:t>. Impulse Turbine</a:t>
            </a:r>
          </a:p>
        </p:txBody>
      </p:sp>
      <p:sp>
        <p:nvSpPr>
          <p:cNvPr id="3" name="Content Placeholder 2"/>
          <p:cNvSpPr>
            <a:spLocks noGrp="1"/>
          </p:cNvSpPr>
          <p:nvPr>
            <p:ph idx="1"/>
          </p:nvPr>
        </p:nvSpPr>
        <p:spPr>
          <a:xfrm>
            <a:off x="218971" y="680378"/>
            <a:ext cx="11755694" cy="6177621"/>
          </a:xfrm>
        </p:spPr>
        <p:txBody>
          <a:bodyPr>
            <a:normAutofit lnSpcReduction="10000"/>
          </a:bodyPr>
          <a:lstStyle/>
          <a:p>
            <a:pPr algn="just" latinLnBrk="0">
              <a:lnSpc>
                <a:spcPct val="150000"/>
              </a:lnSpc>
              <a:buFont typeface="Wingdings" panose="05000000000000000000" pitchFamily="2" charset="2"/>
              <a:buChar char="§"/>
            </a:pPr>
            <a:r>
              <a:rPr lang="en-US" sz="2400" dirty="0">
                <a:latin typeface="Arial" pitchFamily="34" charset="0"/>
                <a:cs typeface="Arial" pitchFamily="34" charset="0"/>
              </a:rPr>
              <a:t>An </a:t>
            </a:r>
            <a:r>
              <a:rPr lang="en-US" sz="2400" dirty="0">
                <a:solidFill>
                  <a:srgbClr val="C00000"/>
                </a:solidFill>
                <a:latin typeface="Arial" pitchFamily="34" charset="0"/>
                <a:cs typeface="Arial" pitchFamily="34" charset="0"/>
              </a:rPr>
              <a:t>impulse turbine </a:t>
            </a:r>
            <a:r>
              <a:rPr lang="en-US" sz="2400" dirty="0">
                <a:latin typeface="Arial" pitchFamily="34" charset="0"/>
                <a:cs typeface="Arial" pitchFamily="34" charset="0"/>
              </a:rPr>
              <a:t>converts the </a:t>
            </a:r>
            <a:r>
              <a:rPr lang="en-US" sz="2400" dirty="0">
                <a:solidFill>
                  <a:srgbClr val="C00000"/>
                </a:solidFill>
                <a:latin typeface="Arial" pitchFamily="34" charset="0"/>
                <a:cs typeface="Arial" pitchFamily="34" charset="0"/>
              </a:rPr>
              <a:t>kinetic energy </a:t>
            </a:r>
            <a:r>
              <a:rPr lang="en-US" sz="2400" dirty="0">
                <a:latin typeface="Arial" pitchFamily="34" charset="0"/>
                <a:cs typeface="Arial" pitchFamily="34" charset="0"/>
              </a:rPr>
              <a:t>of a high-velocity fluid jet into </a:t>
            </a:r>
            <a:r>
              <a:rPr lang="en-US" sz="2400" dirty="0">
                <a:solidFill>
                  <a:srgbClr val="C00000"/>
                </a:solidFill>
                <a:latin typeface="Arial" pitchFamily="34" charset="0"/>
                <a:cs typeface="Arial" pitchFamily="34" charset="0"/>
              </a:rPr>
              <a:t>mechanical energy </a:t>
            </a:r>
            <a:r>
              <a:rPr lang="en-US" sz="2400" dirty="0">
                <a:latin typeface="Arial" pitchFamily="34" charset="0"/>
                <a:cs typeface="Arial" pitchFamily="34" charset="0"/>
              </a:rPr>
              <a:t>by striking blades mounted on a rotor. </a:t>
            </a:r>
            <a:endParaRPr lang="en-US" sz="2400" dirty="0" smtClean="0">
              <a:latin typeface="Arial" pitchFamily="34" charset="0"/>
              <a:cs typeface="Arial" pitchFamily="34" charset="0"/>
            </a:endParaRPr>
          </a:p>
          <a:p>
            <a:pPr algn="just" latinLnBrk="0">
              <a:lnSpc>
                <a:spcPct val="150000"/>
              </a:lnSpc>
              <a:buFont typeface="Wingdings" panose="05000000000000000000" pitchFamily="2" charset="2"/>
              <a:buChar char="§"/>
            </a:pPr>
            <a:r>
              <a:rPr lang="en-US" sz="2400" dirty="0">
                <a:latin typeface="Arial" pitchFamily="34" charset="0"/>
                <a:cs typeface="Arial" pitchFamily="34" charset="0"/>
              </a:rPr>
              <a:t>Impulse turbines are a class of </a:t>
            </a:r>
            <a:r>
              <a:rPr lang="en-US" sz="2400" dirty="0">
                <a:solidFill>
                  <a:srgbClr val="C00000"/>
                </a:solidFill>
                <a:latin typeface="Arial" pitchFamily="34" charset="0"/>
                <a:cs typeface="Arial" pitchFamily="34" charset="0"/>
              </a:rPr>
              <a:t>hydraulic</a:t>
            </a:r>
            <a:r>
              <a:rPr lang="en-US" sz="2400" dirty="0">
                <a:latin typeface="Arial" pitchFamily="34" charset="0"/>
                <a:cs typeface="Arial" pitchFamily="34" charset="0"/>
              </a:rPr>
              <a:t> or </a:t>
            </a:r>
            <a:r>
              <a:rPr lang="en-US" sz="2400" dirty="0">
                <a:solidFill>
                  <a:srgbClr val="C00000"/>
                </a:solidFill>
                <a:latin typeface="Arial" pitchFamily="34" charset="0"/>
                <a:cs typeface="Arial" pitchFamily="34" charset="0"/>
              </a:rPr>
              <a:t>steam turbines </a:t>
            </a:r>
            <a:r>
              <a:rPr lang="en-US" sz="2400" dirty="0">
                <a:latin typeface="Arial" pitchFamily="34" charset="0"/>
                <a:cs typeface="Arial" pitchFamily="34" charset="0"/>
              </a:rPr>
              <a:t>where the fluid’s pressure energy is first converted into kinetic energy before striking the turbine </a:t>
            </a:r>
            <a:r>
              <a:rPr lang="en-US" sz="2400" dirty="0" smtClean="0">
                <a:latin typeface="Arial" pitchFamily="34" charset="0"/>
                <a:cs typeface="Arial" pitchFamily="34" charset="0"/>
              </a:rPr>
              <a:t>blades [2]. </a:t>
            </a:r>
          </a:p>
          <a:p>
            <a:pPr algn="just" latinLnBrk="0">
              <a:lnSpc>
                <a:spcPct val="150000"/>
              </a:lnSpc>
              <a:buFont typeface="Wingdings" panose="05000000000000000000" pitchFamily="2" charset="2"/>
              <a:buChar char="§"/>
            </a:pPr>
            <a:r>
              <a:rPr lang="en-US" sz="2400" dirty="0" smtClean="0">
                <a:latin typeface="Arial" pitchFamily="34" charset="0"/>
                <a:cs typeface="Arial" pitchFamily="34" charset="0"/>
              </a:rPr>
              <a:t>They </a:t>
            </a:r>
            <a:r>
              <a:rPr lang="en-US" sz="2400" dirty="0">
                <a:latin typeface="Arial" pitchFamily="34" charset="0"/>
                <a:cs typeface="Arial" pitchFamily="34" charset="0"/>
              </a:rPr>
              <a:t>are widely used in </a:t>
            </a:r>
            <a:r>
              <a:rPr lang="en-US" sz="2400" dirty="0">
                <a:solidFill>
                  <a:srgbClr val="C00000"/>
                </a:solidFill>
                <a:latin typeface="Arial" pitchFamily="34" charset="0"/>
                <a:cs typeface="Arial" pitchFamily="34" charset="0"/>
              </a:rPr>
              <a:t>hydroelectric</a:t>
            </a:r>
            <a:r>
              <a:rPr lang="en-US" sz="2400" dirty="0">
                <a:latin typeface="Arial" pitchFamily="34" charset="0"/>
                <a:cs typeface="Arial" pitchFamily="34" charset="0"/>
              </a:rPr>
              <a:t> power plants and steam power systems</a:t>
            </a:r>
            <a:r>
              <a:rPr lang="en-US" sz="2400" dirty="0" smtClean="0">
                <a:latin typeface="Arial" pitchFamily="34" charset="0"/>
                <a:cs typeface="Arial" pitchFamily="34" charset="0"/>
              </a:rPr>
              <a:t>.</a:t>
            </a:r>
          </a:p>
          <a:p>
            <a:pPr algn="just" latinLnBrk="0">
              <a:lnSpc>
                <a:spcPct val="150000"/>
              </a:lnSpc>
              <a:buFont typeface="Wingdings" panose="05000000000000000000" pitchFamily="2" charset="2"/>
              <a:buChar char="§"/>
            </a:pPr>
            <a:r>
              <a:rPr lang="en-US" sz="2400" dirty="0">
                <a:latin typeface="Arial" pitchFamily="34" charset="0"/>
                <a:cs typeface="Arial" pitchFamily="34" charset="0"/>
              </a:rPr>
              <a:t>Impulse turbines operate based on the principle of impulse, </a:t>
            </a:r>
            <a:endParaRPr lang="en-US" sz="2400" dirty="0" smtClean="0">
              <a:latin typeface="Arial" pitchFamily="34" charset="0"/>
              <a:cs typeface="Arial" pitchFamily="34" charset="0"/>
            </a:endParaRPr>
          </a:p>
          <a:p>
            <a:pPr marL="0" indent="0" algn="just" latinLnBrk="0">
              <a:lnSpc>
                <a:spcPct val="150000"/>
              </a:lnSpc>
              <a:buNone/>
            </a:pPr>
            <a:r>
              <a:rPr lang="en-US" sz="2400" dirty="0">
                <a:latin typeface="Arial" pitchFamily="34" charset="0"/>
                <a:cs typeface="Arial" pitchFamily="34" charset="0"/>
              </a:rPr>
              <a:t> </a:t>
            </a:r>
            <a:r>
              <a:rPr lang="en-US" sz="2400" dirty="0" smtClean="0">
                <a:latin typeface="Arial" pitchFamily="34" charset="0"/>
                <a:cs typeface="Arial" pitchFamily="34" charset="0"/>
              </a:rPr>
              <a:t>  where </a:t>
            </a:r>
            <a:r>
              <a:rPr lang="en-US" sz="2400" dirty="0">
                <a:solidFill>
                  <a:srgbClr val="C00000"/>
                </a:solidFill>
                <a:latin typeface="Arial" pitchFamily="34" charset="0"/>
                <a:cs typeface="Arial" pitchFamily="34" charset="0"/>
              </a:rPr>
              <a:t>high-velocity jets of fluid </a:t>
            </a:r>
            <a:r>
              <a:rPr lang="en-US" sz="2400" dirty="0" smtClean="0">
                <a:latin typeface="Arial" pitchFamily="34" charset="0"/>
                <a:cs typeface="Arial" pitchFamily="34" charset="0"/>
              </a:rPr>
              <a:t>are directed </a:t>
            </a:r>
            <a:r>
              <a:rPr lang="en-US" sz="2400" dirty="0">
                <a:latin typeface="Arial" pitchFamily="34" charset="0"/>
                <a:cs typeface="Arial" pitchFamily="34" charset="0"/>
              </a:rPr>
              <a:t>onto the </a:t>
            </a:r>
            <a:r>
              <a:rPr lang="en-US" sz="2400" dirty="0" smtClean="0">
                <a:latin typeface="Arial" pitchFamily="34" charset="0"/>
                <a:cs typeface="Arial" pitchFamily="34" charset="0"/>
              </a:rPr>
              <a:t>turbine</a:t>
            </a:r>
          </a:p>
          <a:p>
            <a:pPr marL="0" indent="0" algn="just" latinLnBrk="0">
              <a:lnSpc>
                <a:spcPct val="150000"/>
              </a:lnSpc>
              <a:buNone/>
            </a:pPr>
            <a:r>
              <a:rPr lang="en-US" sz="2400" dirty="0">
                <a:latin typeface="Arial" pitchFamily="34" charset="0"/>
                <a:cs typeface="Arial" pitchFamily="34" charset="0"/>
              </a:rPr>
              <a:t> </a:t>
            </a:r>
            <a:r>
              <a:rPr lang="en-US" sz="2400" dirty="0" smtClean="0">
                <a:latin typeface="Arial" pitchFamily="34" charset="0"/>
                <a:cs typeface="Arial" pitchFamily="34" charset="0"/>
              </a:rPr>
              <a:t>  blades</a:t>
            </a:r>
            <a:r>
              <a:rPr lang="en-US" sz="2400" dirty="0">
                <a:latin typeface="Arial" pitchFamily="34" charset="0"/>
                <a:cs typeface="Arial" pitchFamily="34" charset="0"/>
              </a:rPr>
              <a:t>. </a:t>
            </a:r>
            <a:r>
              <a:rPr lang="en-US" sz="2400" dirty="0" smtClean="0">
                <a:latin typeface="Arial" pitchFamily="34" charset="0"/>
                <a:cs typeface="Arial" pitchFamily="34" charset="0"/>
              </a:rPr>
              <a:t>The </a:t>
            </a:r>
            <a:r>
              <a:rPr lang="en-US" sz="2400" dirty="0">
                <a:latin typeface="Arial" pitchFamily="34" charset="0"/>
                <a:cs typeface="Arial" pitchFamily="34" charset="0"/>
              </a:rPr>
              <a:t>force of the fluid jet causes </a:t>
            </a:r>
            <a:r>
              <a:rPr lang="en-US" sz="2400" dirty="0" smtClean="0">
                <a:latin typeface="Arial" pitchFamily="34" charset="0"/>
                <a:cs typeface="Arial" pitchFamily="34" charset="0"/>
              </a:rPr>
              <a:t>the </a:t>
            </a:r>
            <a:r>
              <a:rPr lang="en-US" sz="2400" dirty="0">
                <a:latin typeface="Arial" pitchFamily="34" charset="0"/>
                <a:cs typeface="Arial" pitchFamily="34" charset="0"/>
              </a:rPr>
              <a:t>turbine blades to rotate.</a:t>
            </a:r>
          </a:p>
          <a:p>
            <a:pPr marL="0" indent="0" algn="just" latinLnBrk="0">
              <a:lnSpc>
                <a:spcPct val="150000"/>
              </a:lnSpc>
              <a:buNone/>
            </a:pPr>
            <a:r>
              <a:rPr lang="en-US" sz="2400" dirty="0" smtClean="0">
                <a:solidFill>
                  <a:schemeClr val="accent1"/>
                </a:solidFill>
                <a:latin typeface="Arial" pitchFamily="34" charset="0"/>
                <a:cs typeface="Arial" pitchFamily="34" charset="0"/>
              </a:rPr>
              <a:t>Example: </a:t>
            </a:r>
            <a:r>
              <a:rPr lang="en-US" sz="2400" dirty="0" err="1" smtClean="0">
                <a:latin typeface="Arial" pitchFamily="34" charset="0"/>
                <a:cs typeface="Arial" pitchFamily="34" charset="0"/>
              </a:rPr>
              <a:t>Pelton</a:t>
            </a:r>
            <a:r>
              <a:rPr lang="en-US" sz="2400" dirty="0" smtClean="0">
                <a:latin typeface="Arial" pitchFamily="34" charset="0"/>
                <a:cs typeface="Arial" pitchFamily="34" charset="0"/>
              </a:rPr>
              <a:t> </a:t>
            </a:r>
            <a:r>
              <a:rPr lang="en-US" sz="2400" dirty="0">
                <a:latin typeface="Arial" pitchFamily="34" charset="0"/>
                <a:cs typeface="Arial" pitchFamily="34" charset="0"/>
              </a:rPr>
              <a:t>turbines and </a:t>
            </a:r>
            <a:r>
              <a:rPr lang="en-US" sz="2400" dirty="0" err="1">
                <a:latin typeface="Arial" pitchFamily="34" charset="0"/>
                <a:cs typeface="Arial" pitchFamily="34" charset="0"/>
              </a:rPr>
              <a:t>Turgo</a:t>
            </a:r>
            <a:r>
              <a:rPr lang="en-US" sz="2400" dirty="0">
                <a:latin typeface="Arial" pitchFamily="34" charset="0"/>
                <a:cs typeface="Arial" pitchFamily="34" charset="0"/>
              </a:rPr>
              <a:t> </a:t>
            </a:r>
            <a:r>
              <a:rPr lang="en-US" sz="2400" dirty="0" smtClean="0">
                <a:latin typeface="Arial" pitchFamily="34" charset="0"/>
                <a:cs typeface="Arial" pitchFamily="34" charset="0"/>
              </a:rPr>
              <a:t>turbines</a:t>
            </a:r>
            <a:endParaRPr lang="en-US" sz="24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13</a:t>
            </a:fld>
            <a:endParaRPr lang="en-US" dirty="0">
              <a:solidFill>
                <a:prstClr val="black">
                  <a:tint val="75000"/>
                </a:prstClr>
              </a:solidFill>
            </a:endParaRPr>
          </a:p>
        </p:txBody>
      </p:sp>
    </p:spTree>
    <p:extLst>
      <p:ext uri="{BB962C8B-B14F-4D97-AF65-F5344CB8AC3E}">
        <p14:creationId xmlns:p14="http://schemas.microsoft.com/office/powerpoint/2010/main" val="1831308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9"/>
            <a:ext cx="11973030" cy="6284964"/>
          </a:xfrm>
        </p:spPr>
        <p:txBody>
          <a:bodyPr>
            <a:normAutofit/>
          </a:bodyPr>
          <a:lstStyle/>
          <a:p>
            <a:pPr algn="just" latinLnBrk="0">
              <a:lnSpc>
                <a:spcPct val="150000"/>
              </a:lnSpc>
              <a:buFont typeface="Wingdings" panose="05000000000000000000" pitchFamily="2" charset="2"/>
              <a:buChar char="§"/>
            </a:pPr>
            <a:r>
              <a:rPr lang="en-US" sz="2400" dirty="0" smtClean="0">
                <a:solidFill>
                  <a:srgbClr val="C00000"/>
                </a:solidFill>
                <a:latin typeface="Arial" pitchFamily="34" charset="0"/>
                <a:cs typeface="Arial" pitchFamily="34" charset="0"/>
              </a:rPr>
              <a:t>Principle of Operation of Impulse Turbines</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The impulse turbine works on </a:t>
            </a:r>
            <a:r>
              <a:rPr lang="en-US" dirty="0">
                <a:solidFill>
                  <a:srgbClr val="C00000"/>
                </a:solidFill>
                <a:latin typeface="Arial" panose="020B0604020202020204" pitchFamily="34" charset="0"/>
                <a:cs typeface="Arial" panose="020B0604020202020204" pitchFamily="34" charset="0"/>
              </a:rPr>
              <a:t>Newton’s Second Law of Motion </a:t>
            </a:r>
            <a:r>
              <a:rPr lang="en-US" dirty="0">
                <a:latin typeface="Arial" panose="020B0604020202020204" pitchFamily="34" charset="0"/>
                <a:cs typeface="Arial" panose="020B0604020202020204" pitchFamily="34" charset="0"/>
              </a:rPr>
              <a:t>— the rate of change of momentum of a fluid is equal to the force acting on </a:t>
            </a:r>
            <a:r>
              <a:rPr lang="en-US" dirty="0" smtClean="0">
                <a:latin typeface="Arial" panose="020B0604020202020204" pitchFamily="34" charset="0"/>
                <a:cs typeface="Arial" panose="020B0604020202020204" pitchFamily="34" charset="0"/>
              </a:rPr>
              <a:t>it [2].</a:t>
            </a:r>
            <a:endParaRPr lang="en-US" dirty="0">
              <a:latin typeface="Arial" panose="020B0604020202020204" pitchFamily="34" charset="0"/>
              <a:cs typeface="Arial" panose="020B0604020202020204" pitchFamily="34" charset="0"/>
            </a:endParaRP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The steam expands completely in the nozzle, converting pressure energy into kinetic energy.</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The </a:t>
            </a:r>
            <a:r>
              <a:rPr lang="en-US" dirty="0">
                <a:solidFill>
                  <a:srgbClr val="C00000"/>
                </a:solidFill>
                <a:latin typeface="Arial" panose="020B0604020202020204" pitchFamily="34" charset="0"/>
                <a:cs typeface="Arial" panose="020B0604020202020204" pitchFamily="34" charset="0"/>
              </a:rPr>
              <a:t>high-velocity jet of steam </a:t>
            </a:r>
            <a:r>
              <a:rPr lang="en-US" dirty="0">
                <a:latin typeface="Arial" panose="020B0604020202020204" pitchFamily="34" charset="0"/>
                <a:cs typeface="Arial" panose="020B0604020202020204" pitchFamily="34" charset="0"/>
              </a:rPr>
              <a:t>impinges on the curved moving blades (or buckets).</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The change in momentum of the steam as it strikes and </a:t>
            </a:r>
            <a:endParaRPr lang="en-US" dirty="0" smtClean="0">
              <a:latin typeface="Arial" panose="020B0604020202020204" pitchFamily="34" charset="0"/>
              <a:cs typeface="Arial" panose="020B0604020202020204" pitchFamily="34" charset="0"/>
            </a:endParaRPr>
          </a:p>
          <a:p>
            <a:pPr marL="457200" lvl="1" indent="0" latinLnBrk="0">
              <a:lnSpc>
                <a:spcPct val="150000"/>
              </a:lnSpc>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leaves </a:t>
            </a:r>
            <a:r>
              <a:rPr lang="en-US" dirty="0">
                <a:latin typeface="Arial" panose="020B0604020202020204" pitchFamily="34" charset="0"/>
                <a:cs typeface="Arial" panose="020B0604020202020204" pitchFamily="34" charset="0"/>
              </a:rPr>
              <a:t>the blades produces an </a:t>
            </a:r>
            <a:r>
              <a:rPr lang="en-US" dirty="0">
                <a:solidFill>
                  <a:srgbClr val="C00000"/>
                </a:solidFill>
                <a:latin typeface="Arial" panose="020B0604020202020204" pitchFamily="34" charset="0"/>
                <a:cs typeface="Arial" panose="020B0604020202020204" pitchFamily="34" charset="0"/>
              </a:rPr>
              <a:t>impulse force </a:t>
            </a:r>
            <a:r>
              <a:rPr lang="en-US" dirty="0">
                <a:latin typeface="Arial" panose="020B0604020202020204" pitchFamily="34" charset="0"/>
                <a:cs typeface="Arial" panose="020B0604020202020204" pitchFamily="34" charset="0"/>
              </a:rPr>
              <a:t>on the blades.</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This impulse force rotates the turbine wheel, and the mechanical </a:t>
            </a:r>
            <a:endParaRPr lang="en-US" dirty="0" smtClean="0">
              <a:latin typeface="Arial" panose="020B0604020202020204" pitchFamily="34" charset="0"/>
              <a:cs typeface="Arial" panose="020B0604020202020204" pitchFamily="34" charset="0"/>
            </a:endParaRPr>
          </a:p>
          <a:p>
            <a:pPr marL="457200" lvl="1" indent="0" latinLnBrk="0">
              <a:lnSpc>
                <a:spcPct val="150000"/>
              </a:lnSpc>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energy </a:t>
            </a:r>
            <a:r>
              <a:rPr lang="en-US" dirty="0">
                <a:latin typeface="Arial" panose="020B0604020202020204" pitchFamily="34" charset="0"/>
                <a:cs typeface="Arial" panose="020B0604020202020204" pitchFamily="34" charset="0"/>
              </a:rPr>
              <a:t>is transmitted to the generator through the shaft.</a:t>
            </a:r>
          </a:p>
          <a:p>
            <a:pPr algn="just" latinLnBrk="0">
              <a:lnSpc>
                <a:spcPct val="150000"/>
              </a:lnSpc>
              <a:buFont typeface="Wingdings" panose="05000000000000000000" pitchFamily="2" charset="2"/>
              <a:buChar char="§"/>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14</a:t>
            </a:fld>
            <a:endParaRPr lang="en-US" dirty="0">
              <a:solidFill>
                <a:prstClr val="black">
                  <a:tint val="75000"/>
                </a:prstClr>
              </a:solidFill>
            </a:endParaRPr>
          </a:p>
        </p:txBody>
      </p:sp>
    </p:spTree>
    <p:extLst>
      <p:ext uri="{BB962C8B-B14F-4D97-AF65-F5344CB8AC3E}">
        <p14:creationId xmlns:p14="http://schemas.microsoft.com/office/powerpoint/2010/main" val="665029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fontScale="25000" lnSpcReduction="20000"/>
          </a:bodyPr>
          <a:lstStyle/>
          <a:p>
            <a:pPr marL="0" indent="0" algn="just" latinLnBrk="0">
              <a:lnSpc>
                <a:spcPct val="150000"/>
              </a:lnSpc>
              <a:buNone/>
            </a:pPr>
            <a:r>
              <a:rPr lang="en-US" sz="9600" dirty="0" smtClean="0">
                <a:solidFill>
                  <a:srgbClr val="C00000"/>
                </a:solidFill>
                <a:latin typeface="Arial" pitchFamily="34" charset="0"/>
                <a:cs typeface="Arial" pitchFamily="34" charset="0"/>
              </a:rPr>
              <a:t>Main Components of Impulse Turbines</a:t>
            </a:r>
          </a:p>
          <a:p>
            <a:pPr latinLnBrk="0">
              <a:lnSpc>
                <a:spcPct val="150000"/>
              </a:lnSpc>
              <a:buFont typeface="Wingdings" panose="05000000000000000000" pitchFamily="2" charset="2"/>
              <a:buChar char="§"/>
            </a:pPr>
            <a:r>
              <a:rPr lang="en-US" sz="9600" dirty="0">
                <a:latin typeface="Arial" panose="020B0604020202020204" pitchFamily="34" charset="0"/>
                <a:cs typeface="Arial" panose="020B0604020202020204" pitchFamily="34" charset="0"/>
              </a:rPr>
              <a:t>An impulse turbine mainly consists of the following parts:</a:t>
            </a:r>
          </a:p>
          <a:p>
            <a:pPr marL="514350" indent="-514350" latinLnBrk="0">
              <a:lnSpc>
                <a:spcPct val="120000"/>
              </a:lnSpc>
              <a:buFont typeface="+mj-lt"/>
              <a:buAutoNum type="arabicPeriod"/>
            </a:pPr>
            <a:r>
              <a:rPr lang="en-US" sz="9600" dirty="0">
                <a:solidFill>
                  <a:srgbClr val="C00000"/>
                </a:solidFill>
                <a:latin typeface="Arial" panose="020B0604020202020204" pitchFamily="34" charset="0"/>
                <a:cs typeface="Arial" panose="020B0604020202020204" pitchFamily="34" charset="0"/>
              </a:rPr>
              <a:t>Nozzles </a:t>
            </a:r>
            <a:r>
              <a:rPr lang="en-US" sz="9600" dirty="0">
                <a:latin typeface="Arial" panose="020B0604020202020204" pitchFamily="34" charset="0"/>
                <a:cs typeface="Arial" panose="020B0604020202020204" pitchFamily="34" charset="0"/>
              </a:rPr>
              <a:t>– Convert steam pressure energy into kinetic energy; direct steam jets onto moving </a:t>
            </a:r>
            <a:r>
              <a:rPr lang="en-US" sz="9600" dirty="0" smtClean="0">
                <a:latin typeface="Arial" panose="020B0604020202020204" pitchFamily="34" charset="0"/>
                <a:cs typeface="Arial" panose="020B0604020202020204" pitchFamily="34" charset="0"/>
              </a:rPr>
              <a:t>blades.</a:t>
            </a:r>
          </a:p>
          <a:p>
            <a:pPr marL="514350" indent="-514350" latinLnBrk="0">
              <a:lnSpc>
                <a:spcPct val="150000"/>
              </a:lnSpc>
              <a:buFont typeface="+mj-lt"/>
              <a:buAutoNum type="arabicPeriod"/>
            </a:pPr>
            <a:r>
              <a:rPr lang="en-US" sz="9600" dirty="0" smtClean="0">
                <a:solidFill>
                  <a:srgbClr val="C00000"/>
                </a:solidFill>
                <a:latin typeface="Arial" panose="020B0604020202020204" pitchFamily="34" charset="0"/>
                <a:cs typeface="Arial" panose="020B0604020202020204" pitchFamily="34" charset="0"/>
              </a:rPr>
              <a:t>Blades </a:t>
            </a:r>
            <a:r>
              <a:rPr lang="en-US" sz="9600" dirty="0">
                <a:solidFill>
                  <a:srgbClr val="C00000"/>
                </a:solidFill>
                <a:latin typeface="Arial" panose="020B0604020202020204" pitchFamily="34" charset="0"/>
                <a:cs typeface="Arial" panose="020B0604020202020204" pitchFamily="34" charset="0"/>
              </a:rPr>
              <a:t>or Buckets </a:t>
            </a:r>
            <a:r>
              <a:rPr lang="en-US" sz="9600" dirty="0">
                <a:latin typeface="Arial" panose="020B0604020202020204" pitchFamily="34" charset="0"/>
                <a:cs typeface="Arial" panose="020B0604020202020204" pitchFamily="34" charset="0"/>
              </a:rPr>
              <a:t>– Mounted on the rotor; change the direction of the steam jet, thus producing an </a:t>
            </a:r>
            <a:r>
              <a:rPr lang="en-US" sz="9600" dirty="0" smtClean="0">
                <a:latin typeface="Arial" panose="020B0604020202020204" pitchFamily="34" charset="0"/>
                <a:cs typeface="Arial" panose="020B0604020202020204" pitchFamily="34" charset="0"/>
              </a:rPr>
              <a:t>impulse.</a:t>
            </a:r>
          </a:p>
          <a:p>
            <a:pPr marL="514350" indent="-514350" latinLnBrk="0">
              <a:lnSpc>
                <a:spcPct val="120000"/>
              </a:lnSpc>
              <a:buFont typeface="+mj-lt"/>
              <a:buAutoNum type="arabicPeriod"/>
            </a:pPr>
            <a:r>
              <a:rPr lang="en-US" sz="9600" dirty="0" smtClean="0">
                <a:solidFill>
                  <a:srgbClr val="C00000"/>
                </a:solidFill>
                <a:latin typeface="Arial" panose="020B0604020202020204" pitchFamily="34" charset="0"/>
                <a:cs typeface="Arial" panose="020B0604020202020204" pitchFamily="34" charset="0"/>
              </a:rPr>
              <a:t>Rotor </a:t>
            </a:r>
            <a:r>
              <a:rPr lang="en-US" sz="9600" dirty="0">
                <a:solidFill>
                  <a:srgbClr val="C00000"/>
                </a:solidFill>
                <a:latin typeface="Arial" panose="020B0604020202020204" pitchFamily="34" charset="0"/>
                <a:cs typeface="Arial" panose="020B0604020202020204" pitchFamily="34" charset="0"/>
              </a:rPr>
              <a:t>(Wheel) </a:t>
            </a:r>
            <a:r>
              <a:rPr lang="en-US" sz="9600" dirty="0">
                <a:latin typeface="Arial" panose="020B0604020202020204" pitchFamily="34" charset="0"/>
                <a:cs typeface="Arial" panose="020B0604020202020204" pitchFamily="34" charset="0"/>
              </a:rPr>
              <a:t>– The rotating part carrying blades; converts linear impulse into rotational </a:t>
            </a:r>
            <a:r>
              <a:rPr lang="en-US" sz="9600" dirty="0" smtClean="0">
                <a:latin typeface="Arial" panose="020B0604020202020204" pitchFamily="34" charset="0"/>
                <a:cs typeface="Arial" panose="020B0604020202020204" pitchFamily="34" charset="0"/>
              </a:rPr>
              <a:t>motion.</a:t>
            </a:r>
          </a:p>
          <a:p>
            <a:pPr marL="514350" indent="-514350" latinLnBrk="0">
              <a:lnSpc>
                <a:spcPct val="120000"/>
              </a:lnSpc>
              <a:buFont typeface="+mj-lt"/>
              <a:buAutoNum type="arabicPeriod"/>
            </a:pPr>
            <a:r>
              <a:rPr lang="en-US" sz="9600" dirty="0" smtClean="0">
                <a:solidFill>
                  <a:srgbClr val="C00000"/>
                </a:solidFill>
                <a:latin typeface="Arial" panose="020B0604020202020204" pitchFamily="34" charset="0"/>
                <a:cs typeface="Arial" panose="020B0604020202020204" pitchFamily="34" charset="0"/>
              </a:rPr>
              <a:t>Casing</a:t>
            </a:r>
            <a:r>
              <a:rPr lang="en-US" sz="9600" dirty="0" smtClean="0">
                <a:latin typeface="Arial" panose="020B0604020202020204" pitchFamily="34" charset="0"/>
                <a:cs typeface="Arial" panose="020B0604020202020204" pitchFamily="34" charset="0"/>
              </a:rPr>
              <a:t> </a:t>
            </a:r>
            <a:r>
              <a:rPr lang="en-US" sz="9600" dirty="0">
                <a:latin typeface="Arial" panose="020B0604020202020204" pitchFamily="34" charset="0"/>
                <a:cs typeface="Arial" panose="020B0604020202020204" pitchFamily="34" charset="0"/>
              </a:rPr>
              <a:t>– Encloses the turbine to prevent steam leakage and </a:t>
            </a:r>
            <a:endParaRPr lang="en-US" sz="9600" dirty="0" smtClean="0">
              <a:latin typeface="Arial" panose="020B0604020202020204" pitchFamily="34" charset="0"/>
              <a:cs typeface="Arial" panose="020B0604020202020204" pitchFamily="34" charset="0"/>
            </a:endParaRPr>
          </a:p>
          <a:p>
            <a:pPr marL="0" indent="0" latinLnBrk="0">
              <a:lnSpc>
                <a:spcPct val="120000"/>
              </a:lnSpc>
              <a:buNone/>
            </a:pPr>
            <a:r>
              <a:rPr lang="en-US" sz="9600" dirty="0">
                <a:latin typeface="Arial" panose="020B0604020202020204" pitchFamily="34" charset="0"/>
                <a:cs typeface="Arial" panose="020B0604020202020204" pitchFamily="34" charset="0"/>
              </a:rPr>
              <a:t> </a:t>
            </a:r>
            <a:r>
              <a:rPr lang="en-US" sz="9600" dirty="0" smtClean="0">
                <a:latin typeface="Arial" panose="020B0604020202020204" pitchFamily="34" charset="0"/>
                <a:cs typeface="Arial" panose="020B0604020202020204" pitchFamily="34" charset="0"/>
              </a:rPr>
              <a:t>      direct </a:t>
            </a:r>
            <a:r>
              <a:rPr lang="en-US" sz="9600" dirty="0">
                <a:latin typeface="Arial" panose="020B0604020202020204" pitchFamily="34" charset="0"/>
                <a:cs typeface="Arial" panose="020B0604020202020204" pitchFamily="34" charset="0"/>
              </a:rPr>
              <a:t>exhaust steam </a:t>
            </a:r>
            <a:r>
              <a:rPr lang="en-US" sz="9600" dirty="0" smtClean="0">
                <a:latin typeface="Arial" panose="020B0604020202020204" pitchFamily="34" charset="0"/>
                <a:cs typeface="Arial" panose="020B0604020202020204" pitchFamily="34" charset="0"/>
              </a:rPr>
              <a:t>properly.</a:t>
            </a:r>
          </a:p>
          <a:p>
            <a:pPr marL="514350" indent="-514350" latinLnBrk="0">
              <a:lnSpc>
                <a:spcPct val="120000"/>
              </a:lnSpc>
              <a:buFont typeface="+mj-lt"/>
              <a:buAutoNum type="arabicPeriod" startAt="5"/>
            </a:pPr>
            <a:r>
              <a:rPr lang="en-US" sz="9600" dirty="0" smtClean="0">
                <a:solidFill>
                  <a:srgbClr val="C00000"/>
                </a:solidFill>
                <a:latin typeface="Arial" panose="020B0604020202020204" pitchFamily="34" charset="0"/>
                <a:cs typeface="Arial" panose="020B0604020202020204" pitchFamily="34" charset="0"/>
              </a:rPr>
              <a:t>Shaft </a:t>
            </a:r>
            <a:r>
              <a:rPr lang="en-US" sz="9600" dirty="0">
                <a:latin typeface="Arial" panose="020B0604020202020204" pitchFamily="34" charset="0"/>
                <a:cs typeface="Arial" panose="020B0604020202020204" pitchFamily="34" charset="0"/>
              </a:rPr>
              <a:t>– Connected to the rotor; transmits mechanical energy </a:t>
            </a:r>
            <a:endParaRPr lang="en-US" sz="9600" dirty="0" smtClean="0">
              <a:latin typeface="Arial" panose="020B0604020202020204" pitchFamily="34" charset="0"/>
              <a:cs typeface="Arial" panose="020B0604020202020204" pitchFamily="34" charset="0"/>
            </a:endParaRPr>
          </a:p>
          <a:p>
            <a:pPr marL="0" indent="0" latinLnBrk="0">
              <a:lnSpc>
                <a:spcPct val="120000"/>
              </a:lnSpc>
              <a:buNone/>
            </a:pPr>
            <a:r>
              <a:rPr lang="en-US" sz="9600" dirty="0">
                <a:latin typeface="Arial" panose="020B0604020202020204" pitchFamily="34" charset="0"/>
                <a:cs typeface="Arial" panose="020B0604020202020204" pitchFamily="34" charset="0"/>
              </a:rPr>
              <a:t> </a:t>
            </a:r>
            <a:r>
              <a:rPr lang="en-US" sz="9600" dirty="0" smtClean="0">
                <a:latin typeface="Arial" panose="020B0604020202020204" pitchFamily="34" charset="0"/>
                <a:cs typeface="Arial" panose="020B0604020202020204" pitchFamily="34" charset="0"/>
              </a:rPr>
              <a:t>      to </a:t>
            </a:r>
            <a:r>
              <a:rPr lang="en-US" sz="9600" dirty="0">
                <a:latin typeface="Arial" panose="020B0604020202020204" pitchFamily="34" charset="0"/>
                <a:cs typeface="Arial" panose="020B0604020202020204" pitchFamily="34" charset="0"/>
              </a:rPr>
              <a:t>the generator.</a:t>
            </a:r>
          </a:p>
          <a:p>
            <a:pPr algn="just" latinLnBrk="0">
              <a:lnSpc>
                <a:spcPct val="150000"/>
              </a:lnSpc>
              <a:buFont typeface="Wingdings" panose="05000000000000000000" pitchFamily="2" charset="2"/>
              <a:buChar char="§"/>
            </a:pPr>
            <a:endParaRPr lang="en-US" sz="2400" dirty="0" smtClean="0">
              <a:solidFill>
                <a:srgbClr val="C00000"/>
              </a:solidFill>
              <a:latin typeface="Arial" pitchFamily="34" charset="0"/>
              <a:cs typeface="Arial" pitchFamily="34" charset="0"/>
            </a:endParaRPr>
          </a:p>
          <a:p>
            <a:pPr algn="just" latinLnBrk="0">
              <a:lnSpc>
                <a:spcPct val="150000"/>
              </a:lnSpc>
              <a:buFont typeface="Wingdings" panose="05000000000000000000" pitchFamily="2" charset="2"/>
              <a:buChar char="§"/>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15</a:t>
            </a:fld>
            <a:endParaRPr lang="en-US" dirty="0">
              <a:solidFill>
                <a:prstClr val="black">
                  <a:tint val="75000"/>
                </a:prstClr>
              </a:solidFill>
            </a:endParaRPr>
          </a:p>
        </p:txBody>
      </p:sp>
    </p:spTree>
    <p:extLst>
      <p:ext uri="{BB962C8B-B14F-4D97-AF65-F5344CB8AC3E}">
        <p14:creationId xmlns:p14="http://schemas.microsoft.com/office/powerpoint/2010/main" val="2192704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9"/>
            <a:ext cx="11615977" cy="6104708"/>
          </a:xfrm>
        </p:spPr>
        <p:txBody>
          <a:bodyPr>
            <a:normAutofit/>
          </a:bodyPr>
          <a:lstStyle/>
          <a:p>
            <a:pPr algn="just" latinLnBrk="0">
              <a:lnSpc>
                <a:spcPct val="150000"/>
              </a:lnSpc>
              <a:buFont typeface="Wingdings" panose="05000000000000000000" pitchFamily="2" charset="2"/>
              <a:buChar char="§"/>
            </a:pPr>
            <a:r>
              <a:rPr lang="en-US" sz="2600" dirty="0" smtClean="0">
                <a:solidFill>
                  <a:srgbClr val="C00000"/>
                </a:solidFill>
                <a:latin typeface="Arial" pitchFamily="34" charset="0"/>
                <a:cs typeface="Arial" pitchFamily="34" charset="0"/>
              </a:rPr>
              <a:t>Main Components of Impulse Turbines</a:t>
            </a:r>
          </a:p>
          <a:p>
            <a:pPr algn="just" latinLnBrk="0">
              <a:lnSpc>
                <a:spcPct val="150000"/>
              </a:lnSpc>
              <a:buFont typeface="Wingdings" panose="05000000000000000000" pitchFamily="2" charset="2"/>
              <a:buChar char="§"/>
            </a:pPr>
            <a:endParaRPr lang="en-US" sz="2400" dirty="0" smtClean="0">
              <a:solidFill>
                <a:srgbClr val="C00000"/>
              </a:solidFill>
              <a:latin typeface="Arial" pitchFamily="34" charset="0"/>
              <a:cs typeface="Arial" pitchFamily="34" charset="0"/>
            </a:endParaRPr>
          </a:p>
          <a:p>
            <a:pPr algn="just" latinLnBrk="0">
              <a:lnSpc>
                <a:spcPct val="150000"/>
              </a:lnSpc>
              <a:buFont typeface="Wingdings" panose="05000000000000000000" pitchFamily="2" charset="2"/>
              <a:buChar char="§"/>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16</a:t>
            </a:fld>
            <a:endParaRPr lang="en-US" dirty="0">
              <a:solidFill>
                <a:prstClr val="black">
                  <a:tint val="75000"/>
                </a:prstClr>
              </a:solidFill>
            </a:endParaRPr>
          </a:p>
        </p:txBody>
      </p:sp>
      <p:pic>
        <p:nvPicPr>
          <p:cNvPr id="1026" name="Picture 2" descr="https://mechanicalbooster.com/wp-content/uploads/2018/01/Impulse-Turbine-1.png"/>
          <p:cNvPicPr>
            <a:picLocks noChangeAspect="1" noChangeArrowheads="1"/>
          </p:cNvPicPr>
          <p:nvPr/>
        </p:nvPicPr>
        <p:blipFill rotWithShape="1">
          <a:blip r:embed="rId2">
            <a:extLst>
              <a:ext uri="{28A0092B-C50C-407E-A947-70E740481C1C}">
                <a14:useLocalDpi xmlns:a14="http://schemas.microsoft.com/office/drawing/2010/main" val="0"/>
              </a:ext>
            </a:extLst>
          </a:blip>
          <a:srcRect l="2682" r="3511" b="10750"/>
          <a:stretch/>
        </p:blipFill>
        <p:spPr bwMode="auto">
          <a:xfrm>
            <a:off x="1620005" y="1439304"/>
            <a:ext cx="6108662" cy="371314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166792" y="5294022"/>
            <a:ext cx="7780124" cy="1631216"/>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1: </a:t>
            </a:r>
            <a:r>
              <a:rPr lang="en-US" sz="2000" dirty="0" smtClean="0">
                <a:latin typeface="Arial" panose="020B0604020202020204" pitchFamily="34" charset="0"/>
                <a:cs typeface="Arial" panose="020B0604020202020204" pitchFamily="34" charset="0"/>
              </a:rPr>
              <a:t>Main Components of Impulse Turbine, </a:t>
            </a:r>
            <a:r>
              <a:rPr lang="en-GB" sz="2000" dirty="0">
                <a:latin typeface="Arial" panose="020B0604020202020204" pitchFamily="34" charset="0"/>
                <a:cs typeface="Arial" panose="020B0604020202020204" pitchFamily="34" charset="0"/>
              </a:rPr>
              <a:t>Mechanical </a:t>
            </a:r>
            <a:r>
              <a:rPr lang="en-GB" sz="2000" dirty="0" smtClean="0">
                <a:latin typeface="Arial" panose="020B0604020202020204" pitchFamily="34" charset="0"/>
                <a:cs typeface="Arial" panose="020B0604020202020204" pitchFamily="34" charset="0"/>
              </a:rPr>
              <a:t>Booster, </a:t>
            </a:r>
            <a:r>
              <a:rPr lang="en-GB" sz="2000" dirty="0">
                <a:latin typeface="Arial" panose="020B0604020202020204" pitchFamily="34" charset="0"/>
                <a:cs typeface="Arial" panose="020B0604020202020204" pitchFamily="34" charset="0"/>
              </a:rPr>
              <a:t>(</a:t>
            </a:r>
            <a:r>
              <a:rPr lang="en-GB" sz="2000" dirty="0" smtClean="0">
                <a:latin typeface="Arial" panose="020B0604020202020204" pitchFamily="34" charset="0"/>
                <a:cs typeface="Arial" panose="020B0604020202020204" pitchFamily="34" charset="0"/>
              </a:rPr>
              <a:t>2018)</a:t>
            </a:r>
            <a:endParaRPr lang="en-US" sz="2000" dirty="0">
              <a:solidFill>
                <a:srgbClr val="C00000"/>
              </a:solidFill>
              <a:latin typeface="Arial" panose="020B0604020202020204" pitchFamily="34" charset="0"/>
              <a:cs typeface="Arial" panose="020B0604020202020204" pitchFamily="34" charset="0"/>
            </a:endParaRPr>
          </a:p>
          <a:p>
            <a:pPr lvl="0"/>
            <a:r>
              <a:rPr lang="en-US" sz="1400" dirty="0" smtClean="0">
                <a:solidFill>
                  <a:prstClr val="black"/>
                </a:solidFill>
                <a:latin typeface="Arial" panose="020B0604020202020204" pitchFamily="34" charset="0"/>
                <a:cs typeface="Arial" panose="020B0604020202020204" pitchFamily="34" charset="0"/>
                <a:hlinkClick r:id="rId3"/>
              </a:rPr>
              <a:t>url:</a:t>
            </a:r>
            <a:r>
              <a:rPr lang="en-US" sz="1400" dirty="0">
                <a:solidFill>
                  <a:prstClr val="black"/>
                </a:solidFill>
                <a:latin typeface="Arial" panose="020B0604020202020204" pitchFamily="34" charset="0"/>
                <a:cs typeface="Arial" panose="020B0604020202020204" pitchFamily="34" charset="0"/>
                <a:hlinkClick r:id="rId3"/>
              </a:rPr>
              <a:t>https://</a:t>
            </a:r>
            <a:r>
              <a:rPr lang="en-US" sz="1400" dirty="0" smtClean="0">
                <a:solidFill>
                  <a:prstClr val="black"/>
                </a:solidFill>
                <a:latin typeface="Arial" panose="020B0604020202020204" pitchFamily="34" charset="0"/>
                <a:cs typeface="Arial" panose="020B0604020202020204" pitchFamily="34" charset="0"/>
                <a:hlinkClick r:id="rId3"/>
              </a:rPr>
              <a:t>mechanicalbooster.com/wp-content/uploads/2018/01/Impulse-Turbine-1.png</a:t>
            </a:r>
            <a:endParaRPr lang="en-US" sz="1400" dirty="0" smtClean="0">
              <a:solidFill>
                <a:prstClr val="black"/>
              </a:solidFill>
              <a:latin typeface="Arial" panose="020B0604020202020204" pitchFamily="34" charset="0"/>
              <a:cs typeface="Arial" panose="020B0604020202020204" pitchFamily="34" charset="0"/>
            </a:endParaRPr>
          </a:p>
          <a:p>
            <a:pPr lvl="0"/>
            <a:endParaRPr lang="en-US" dirty="0">
              <a:solidFill>
                <a:prstClr val="black"/>
              </a:solidFill>
            </a:endParaRPr>
          </a:p>
          <a:p>
            <a:pPr lvl="0" latinLnBrk="0"/>
            <a:endParaRPr lang="en-US" sz="1400" dirty="0">
              <a:solidFill>
                <a:prstClr val="black"/>
              </a:solidFill>
              <a:latin typeface="Arial" panose="020B0604020202020204" pitchFamily="34" charset="0"/>
              <a:cs typeface="Arial" panose="020B0604020202020204" pitchFamily="34" charset="0"/>
            </a:endParaRPr>
          </a:p>
          <a:p>
            <a:endParaRPr lang="en-US" sz="1400" dirty="0">
              <a:solidFill>
                <a:prstClr val="black"/>
              </a:solidFill>
            </a:endParaRPr>
          </a:p>
        </p:txBody>
      </p:sp>
    </p:spTree>
    <p:extLst>
      <p:ext uri="{BB962C8B-B14F-4D97-AF65-F5344CB8AC3E}">
        <p14:creationId xmlns:p14="http://schemas.microsoft.com/office/powerpoint/2010/main" val="2276758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marL="0" indent="0">
              <a:lnSpc>
                <a:spcPct val="150000"/>
              </a:lnSpc>
              <a:buNone/>
            </a:pPr>
            <a:r>
              <a:rPr lang="en-US" dirty="0" smtClean="0">
                <a:solidFill>
                  <a:srgbClr val="C00000"/>
                </a:solidFill>
                <a:latin typeface="Arial" panose="020B0604020202020204" pitchFamily="34" charset="0"/>
                <a:cs typeface="Arial" panose="020B0604020202020204" pitchFamily="34" charset="0"/>
              </a:rPr>
              <a:t>The </a:t>
            </a:r>
            <a:r>
              <a:rPr lang="en-US" dirty="0" err="1" smtClean="0">
                <a:solidFill>
                  <a:srgbClr val="C00000"/>
                </a:solidFill>
                <a:latin typeface="Arial" panose="020B0604020202020204" pitchFamily="34" charset="0"/>
                <a:cs typeface="Arial" panose="020B0604020202020204" pitchFamily="34" charset="0"/>
              </a:rPr>
              <a:t>Pelton</a:t>
            </a:r>
            <a:r>
              <a:rPr lang="en-US" dirty="0" smtClean="0">
                <a:solidFill>
                  <a:srgbClr val="C00000"/>
                </a:solidFill>
                <a:latin typeface="Arial" panose="020B0604020202020204" pitchFamily="34" charset="0"/>
                <a:cs typeface="Arial" panose="020B0604020202020204" pitchFamily="34" charset="0"/>
              </a:rPr>
              <a:t> Wheel</a:t>
            </a:r>
          </a:p>
          <a:p>
            <a:pPr latinLnBrk="0">
              <a:lnSpc>
                <a:spcPct val="150000"/>
              </a:lnSpc>
              <a:buFont typeface="Wingdings" panose="05000000000000000000" pitchFamily="2" charset="2"/>
              <a:buChar char="§"/>
            </a:pPr>
            <a:r>
              <a:rPr lang="en-US" sz="2400" dirty="0">
                <a:solidFill>
                  <a:srgbClr val="0F1115"/>
                </a:solidFill>
                <a:latin typeface="Arial" panose="020B0604020202020204" pitchFamily="34" charset="0"/>
                <a:cs typeface="Arial" panose="020B0604020202020204" pitchFamily="34" charset="0"/>
              </a:rPr>
              <a:t>The </a:t>
            </a:r>
            <a:r>
              <a:rPr lang="en-US" sz="2400" dirty="0" err="1">
                <a:solidFill>
                  <a:srgbClr val="0F1115"/>
                </a:solidFill>
                <a:latin typeface="Arial" panose="020B0604020202020204" pitchFamily="34" charset="0"/>
                <a:cs typeface="Arial" panose="020B0604020202020204" pitchFamily="34" charset="0"/>
              </a:rPr>
              <a:t>Pelton</a:t>
            </a:r>
            <a:r>
              <a:rPr lang="en-US" sz="2400" dirty="0">
                <a:solidFill>
                  <a:srgbClr val="0F1115"/>
                </a:solidFill>
                <a:latin typeface="Arial" panose="020B0604020202020204" pitchFamily="34" charset="0"/>
                <a:cs typeface="Arial" panose="020B0604020202020204" pitchFamily="34" charset="0"/>
              </a:rPr>
              <a:t> Wheel is the quintessential example of an impulse turbine, used in </a:t>
            </a:r>
            <a:r>
              <a:rPr lang="en-US" sz="2400" dirty="0">
                <a:solidFill>
                  <a:srgbClr val="C00000"/>
                </a:solidFill>
                <a:latin typeface="Arial" panose="020B0604020202020204" pitchFamily="34" charset="0"/>
                <a:cs typeface="Arial" panose="020B0604020202020204" pitchFamily="34" charset="0"/>
              </a:rPr>
              <a:t>high-head</a:t>
            </a:r>
            <a:r>
              <a:rPr lang="en-US" sz="2400" dirty="0">
                <a:solidFill>
                  <a:srgbClr val="0F1115"/>
                </a:solidFill>
                <a:latin typeface="Arial" panose="020B0604020202020204" pitchFamily="34" charset="0"/>
                <a:cs typeface="Arial" panose="020B0604020202020204" pitchFamily="34" charset="0"/>
              </a:rPr>
              <a:t> hydroelectric power </a:t>
            </a:r>
            <a:r>
              <a:rPr lang="en-US" sz="2400" dirty="0" smtClean="0">
                <a:solidFill>
                  <a:srgbClr val="0F1115"/>
                </a:solidFill>
                <a:latin typeface="Arial" panose="020B0604020202020204" pitchFamily="34" charset="0"/>
                <a:cs typeface="Arial" panose="020B0604020202020204" pitchFamily="34" charset="0"/>
              </a:rPr>
              <a:t>plants.</a:t>
            </a:r>
            <a:endParaRPr lang="en-US" sz="2400" dirty="0">
              <a:latin typeface="Arial" panose="020B0604020202020204" pitchFamily="34" charset="0"/>
              <a:cs typeface="Arial" panose="020B0604020202020204" pitchFamily="34" charset="0"/>
            </a:endParaRP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It converts the kinetic energy of a high-velocity water jet into mechanical energy.</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Invented by Lester </a:t>
            </a:r>
            <a:r>
              <a:rPr lang="en-US" sz="2400" dirty="0">
                <a:solidFill>
                  <a:srgbClr val="C00000"/>
                </a:solidFill>
                <a:latin typeface="Arial" panose="020B0604020202020204" pitchFamily="34" charset="0"/>
                <a:cs typeface="Arial" panose="020B0604020202020204" pitchFamily="34" charset="0"/>
              </a:rPr>
              <a:t>Allan </a:t>
            </a:r>
            <a:r>
              <a:rPr lang="en-US" sz="2400" dirty="0" err="1">
                <a:solidFill>
                  <a:srgbClr val="C00000"/>
                </a:solidFill>
                <a:latin typeface="Arial" panose="020B0604020202020204" pitchFamily="34" charset="0"/>
                <a:cs typeface="Arial" panose="020B0604020202020204" pitchFamily="34" charset="0"/>
              </a:rPr>
              <a:t>Pelton</a:t>
            </a:r>
            <a:r>
              <a:rPr lang="en-US" sz="2400" dirty="0">
                <a:solidFill>
                  <a:srgbClr val="C00000"/>
                </a:solidFill>
                <a:latin typeface="Arial" panose="020B0604020202020204" pitchFamily="34" charset="0"/>
                <a:cs typeface="Arial" panose="020B0604020202020204" pitchFamily="34" charset="0"/>
              </a:rPr>
              <a:t> in 1870s</a:t>
            </a:r>
            <a:r>
              <a:rPr lang="en-US" sz="2400" dirty="0">
                <a:latin typeface="Arial" panose="020B0604020202020204" pitchFamily="34" charset="0"/>
                <a:cs typeface="Arial" panose="020B0604020202020204" pitchFamily="34" charset="0"/>
              </a:rPr>
              <a:t>, it is especially suited for </a:t>
            </a:r>
            <a:r>
              <a:rPr lang="en-US" sz="2400" dirty="0">
                <a:solidFill>
                  <a:srgbClr val="C00000"/>
                </a:solidFill>
                <a:latin typeface="Arial" panose="020B0604020202020204" pitchFamily="34" charset="0"/>
                <a:cs typeface="Arial" panose="020B0604020202020204" pitchFamily="34" charset="0"/>
              </a:rPr>
              <a:t>high head </a:t>
            </a:r>
            <a:r>
              <a:rPr lang="en-US" sz="2400" dirty="0">
                <a:latin typeface="Arial" panose="020B0604020202020204" pitchFamily="34" charset="0"/>
                <a:cs typeface="Arial" panose="020B0604020202020204" pitchFamily="34" charset="0"/>
              </a:rPr>
              <a:t>and </a:t>
            </a:r>
            <a:r>
              <a:rPr lang="en-US" sz="2400" dirty="0">
                <a:solidFill>
                  <a:srgbClr val="C00000"/>
                </a:solidFill>
                <a:latin typeface="Arial" panose="020B0604020202020204" pitchFamily="34" charset="0"/>
                <a:cs typeface="Arial" panose="020B0604020202020204" pitchFamily="34" charset="0"/>
              </a:rPr>
              <a:t>low discharge</a:t>
            </a:r>
            <a:r>
              <a:rPr lang="en-US" sz="2400" dirty="0">
                <a:latin typeface="Arial" panose="020B0604020202020204" pitchFamily="34" charset="0"/>
                <a:cs typeface="Arial" panose="020B0604020202020204" pitchFamily="34" charset="0"/>
              </a:rPr>
              <a:t> sites.</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It is one of the most efficient types of water turbines, with </a:t>
            </a:r>
            <a:endParaRPr lang="en-US" sz="2400" dirty="0" smtClean="0">
              <a:latin typeface="Arial" panose="020B0604020202020204" pitchFamily="34" charset="0"/>
              <a:cs typeface="Arial" panose="020B0604020202020204" pitchFamily="34" charset="0"/>
            </a:endParaRPr>
          </a:p>
          <a:p>
            <a:pPr marL="0" indent="0"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efficiencies </a:t>
            </a:r>
            <a:r>
              <a:rPr lang="en-US" sz="2400" dirty="0">
                <a:latin typeface="Arial" panose="020B0604020202020204" pitchFamily="34" charset="0"/>
                <a:cs typeface="Arial" panose="020B0604020202020204" pitchFamily="34" charset="0"/>
              </a:rPr>
              <a:t>up to 90</a:t>
            </a:r>
            <a:r>
              <a:rPr lang="en-US" sz="2400" dirty="0" smtClean="0">
                <a:latin typeface="Arial" panose="020B0604020202020204" pitchFamily="34" charset="0"/>
                <a:cs typeface="Arial" panose="020B0604020202020204" pitchFamily="34" charset="0"/>
              </a:rPr>
              <a:t>% [3].</a:t>
            </a:r>
            <a:endParaRPr lang="en-US" sz="2400" dirty="0">
              <a:latin typeface="Arial" panose="020B0604020202020204" pitchFamily="34" charset="0"/>
              <a:cs typeface="Arial" panose="020B0604020202020204" pitchFamily="34" charset="0"/>
            </a:endParaRPr>
          </a:p>
          <a:p>
            <a:pPr marL="0" indent="0">
              <a:lnSpc>
                <a:spcPct val="150000"/>
              </a:lnSpc>
              <a:buNone/>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17</a:t>
            </a:fld>
            <a:endParaRPr lang="en-US" dirty="0">
              <a:solidFill>
                <a:prstClr val="black">
                  <a:tint val="75000"/>
                </a:prstClr>
              </a:solidFill>
            </a:endParaRPr>
          </a:p>
        </p:txBody>
      </p:sp>
    </p:spTree>
    <p:extLst>
      <p:ext uri="{BB962C8B-B14F-4D97-AF65-F5344CB8AC3E}">
        <p14:creationId xmlns:p14="http://schemas.microsoft.com/office/powerpoint/2010/main" val="4245040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marL="0" indent="0">
              <a:lnSpc>
                <a:spcPct val="150000"/>
              </a:lnSpc>
              <a:buNone/>
            </a:pPr>
            <a:r>
              <a:rPr lang="en-US" dirty="0" smtClean="0">
                <a:solidFill>
                  <a:srgbClr val="C00000"/>
                </a:solidFill>
                <a:latin typeface="Arial" panose="020B0604020202020204" pitchFamily="34" charset="0"/>
                <a:cs typeface="Arial" panose="020B0604020202020204" pitchFamily="34" charset="0"/>
              </a:rPr>
              <a:t>The </a:t>
            </a:r>
            <a:r>
              <a:rPr lang="en-US" dirty="0" err="1" smtClean="0">
                <a:solidFill>
                  <a:srgbClr val="C00000"/>
                </a:solidFill>
                <a:latin typeface="Arial" panose="020B0604020202020204" pitchFamily="34" charset="0"/>
                <a:cs typeface="Arial" panose="020B0604020202020204" pitchFamily="34" charset="0"/>
              </a:rPr>
              <a:t>Pelton</a:t>
            </a:r>
            <a:r>
              <a:rPr lang="en-US" dirty="0" smtClean="0">
                <a:solidFill>
                  <a:srgbClr val="C00000"/>
                </a:solidFill>
                <a:latin typeface="Arial" panose="020B0604020202020204" pitchFamily="34" charset="0"/>
                <a:cs typeface="Arial" panose="020B0604020202020204" pitchFamily="34" charset="0"/>
              </a:rPr>
              <a:t> Wheel</a:t>
            </a:r>
          </a:p>
          <a:p>
            <a:pPr marL="0" indent="0">
              <a:lnSpc>
                <a:spcPct val="150000"/>
              </a:lnSpc>
              <a:buNone/>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18</a:t>
            </a:fld>
            <a:endParaRPr lang="en-US" dirty="0">
              <a:solidFill>
                <a:prstClr val="black">
                  <a:tint val="75000"/>
                </a:prstClr>
              </a:solidFill>
            </a:endParaRPr>
          </a:p>
        </p:txBody>
      </p:sp>
      <p:pic>
        <p:nvPicPr>
          <p:cNvPr id="2050" name="Picture 2" descr="https://savree-storage.s3.amazonaws.com/Articles/optimised/Pelton-Turbine-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0663" y="1434202"/>
            <a:ext cx="3689405" cy="374750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166792" y="5294022"/>
            <a:ext cx="7780124" cy="1631216"/>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2: </a:t>
            </a:r>
            <a:r>
              <a:rPr lang="en-US" sz="2000" dirty="0" smtClean="0">
                <a:latin typeface="Arial" panose="020B0604020202020204" pitchFamily="34" charset="0"/>
                <a:cs typeface="Arial" panose="020B0604020202020204" pitchFamily="34" charset="0"/>
              </a:rPr>
              <a:t>A </a:t>
            </a:r>
            <a:r>
              <a:rPr lang="en-US" sz="2000" dirty="0" err="1">
                <a:latin typeface="Arial" panose="020B0604020202020204" pitchFamily="34" charset="0"/>
                <a:cs typeface="Arial" panose="020B0604020202020204" pitchFamily="34" charset="0"/>
              </a:rPr>
              <a:t>P</a:t>
            </a:r>
            <a:r>
              <a:rPr lang="en-US" sz="2000" dirty="0" err="1" smtClean="0">
                <a:latin typeface="Arial" panose="020B0604020202020204" pitchFamily="34" charset="0"/>
                <a:cs typeface="Arial" panose="020B0604020202020204" pitchFamily="34" charset="0"/>
              </a:rPr>
              <a:t>elton</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a:t>
            </a:r>
            <a:r>
              <a:rPr lang="en-US" sz="2000" dirty="0" smtClean="0">
                <a:latin typeface="Arial" panose="020B0604020202020204" pitchFamily="34" charset="0"/>
                <a:cs typeface="Arial" panose="020B0604020202020204" pitchFamily="34" charset="0"/>
              </a:rPr>
              <a:t>urbine (</a:t>
            </a:r>
            <a:r>
              <a:rPr lang="en-US" sz="2000" dirty="0" err="1" smtClean="0">
                <a:latin typeface="Arial" panose="020B0604020202020204" pitchFamily="34" charset="0"/>
                <a:cs typeface="Arial" panose="020B0604020202020204" pitchFamily="34" charset="0"/>
              </a:rPr>
              <a:t>Pelton</a:t>
            </a:r>
            <a:r>
              <a:rPr lang="en-US" sz="2000" dirty="0" smtClean="0">
                <a:latin typeface="Arial" panose="020B0604020202020204" pitchFamily="34" charset="0"/>
                <a:cs typeface="Arial" panose="020B0604020202020204" pitchFamily="34" charset="0"/>
              </a:rPr>
              <a:t> Wheel), </a:t>
            </a:r>
            <a:r>
              <a:rPr lang="en-US" sz="2000" dirty="0">
                <a:latin typeface="Arial" panose="020B0604020202020204" pitchFamily="34" charset="0"/>
                <a:cs typeface="Arial" panose="020B0604020202020204" pitchFamily="34" charset="0"/>
              </a:rPr>
              <a:t>Newfoundland and Labrador Hydro. (</a:t>
            </a:r>
            <a:r>
              <a:rPr lang="en-US" sz="2000" dirty="0" smtClean="0">
                <a:latin typeface="Arial" panose="020B0604020202020204" pitchFamily="34" charset="0"/>
                <a:cs typeface="Arial" panose="020B0604020202020204" pitchFamily="34" charset="0"/>
              </a:rPr>
              <a:t>2025)</a:t>
            </a:r>
            <a:endParaRPr lang="en-US" sz="2000" dirty="0">
              <a:solidFill>
                <a:srgbClr val="C00000"/>
              </a:solidFill>
              <a:latin typeface="Arial" panose="020B0604020202020204" pitchFamily="34" charset="0"/>
              <a:cs typeface="Arial" panose="020B0604020202020204" pitchFamily="34" charset="0"/>
            </a:endParaRPr>
          </a:p>
          <a:p>
            <a:pPr lvl="0"/>
            <a:r>
              <a:rPr lang="en-US" sz="1400" dirty="0" smtClean="0">
                <a:solidFill>
                  <a:prstClr val="black"/>
                </a:solidFill>
                <a:latin typeface="Arial" panose="020B0604020202020204" pitchFamily="34" charset="0"/>
                <a:cs typeface="Arial" panose="020B0604020202020204" pitchFamily="34" charset="0"/>
                <a:hlinkClick r:id="rId3"/>
              </a:rPr>
              <a:t>url:</a:t>
            </a:r>
            <a:r>
              <a:rPr lang="en-US" sz="1400" dirty="0">
                <a:solidFill>
                  <a:prstClr val="black"/>
                </a:solidFill>
                <a:latin typeface="Arial" panose="020B0604020202020204" pitchFamily="34" charset="0"/>
                <a:cs typeface="Arial" panose="020B0604020202020204" pitchFamily="34" charset="0"/>
                <a:hlinkClick r:id="rId3"/>
              </a:rPr>
              <a:t>https://</a:t>
            </a:r>
            <a:r>
              <a:rPr lang="en-US" sz="1400" dirty="0" smtClean="0">
                <a:solidFill>
                  <a:prstClr val="black"/>
                </a:solidFill>
                <a:latin typeface="Arial" panose="020B0604020202020204" pitchFamily="34" charset="0"/>
                <a:cs typeface="Arial" panose="020B0604020202020204" pitchFamily="34" charset="0"/>
                <a:hlinkClick r:id="rId3"/>
              </a:rPr>
              <a:t>savree-storage.s3.amazonaws.com/Articles/optimised/Pelton-Turbine-2-2.jpg</a:t>
            </a:r>
            <a:endParaRPr lang="en-US" sz="1400" dirty="0" smtClean="0">
              <a:solidFill>
                <a:prstClr val="black"/>
              </a:solidFill>
              <a:latin typeface="Arial" panose="020B0604020202020204" pitchFamily="34" charset="0"/>
              <a:cs typeface="Arial" panose="020B0604020202020204" pitchFamily="34" charset="0"/>
            </a:endParaRPr>
          </a:p>
          <a:p>
            <a:pPr lvl="0"/>
            <a:endParaRPr lang="en-US" dirty="0">
              <a:solidFill>
                <a:prstClr val="black"/>
              </a:solidFill>
            </a:endParaRPr>
          </a:p>
          <a:p>
            <a:pPr lvl="0" latinLnBrk="0"/>
            <a:endParaRPr lang="en-US" sz="1400" dirty="0">
              <a:solidFill>
                <a:prstClr val="black"/>
              </a:solidFill>
              <a:latin typeface="Arial" panose="020B0604020202020204" pitchFamily="34" charset="0"/>
              <a:cs typeface="Arial" panose="020B0604020202020204" pitchFamily="34" charset="0"/>
            </a:endParaRPr>
          </a:p>
          <a:p>
            <a:endParaRPr lang="en-US" sz="1400" dirty="0">
              <a:solidFill>
                <a:prstClr val="black"/>
              </a:solidFill>
            </a:endParaRPr>
          </a:p>
        </p:txBody>
      </p:sp>
    </p:spTree>
    <p:extLst>
      <p:ext uri="{BB962C8B-B14F-4D97-AF65-F5344CB8AC3E}">
        <p14:creationId xmlns:p14="http://schemas.microsoft.com/office/powerpoint/2010/main" val="3885643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marL="0" indent="0">
              <a:lnSpc>
                <a:spcPct val="150000"/>
              </a:lnSpc>
              <a:buNone/>
            </a:pPr>
            <a:r>
              <a:rPr lang="en-US" dirty="0" smtClean="0">
                <a:solidFill>
                  <a:srgbClr val="C00000"/>
                </a:solidFill>
                <a:latin typeface="Arial" panose="020B0604020202020204" pitchFamily="34" charset="0"/>
                <a:cs typeface="Arial" panose="020B0604020202020204" pitchFamily="34" charset="0"/>
              </a:rPr>
              <a:t>Compounding of Impulse Turbine</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In a simple impulse </a:t>
            </a:r>
            <a:r>
              <a:rPr lang="en-US" sz="2400" dirty="0" smtClean="0">
                <a:latin typeface="Arial" panose="020B0604020202020204" pitchFamily="34" charset="0"/>
                <a:cs typeface="Arial" panose="020B0604020202020204" pitchFamily="34" charset="0"/>
              </a:rPr>
              <a:t>turbine, </a:t>
            </a:r>
            <a:r>
              <a:rPr lang="en-US" sz="2400" dirty="0">
                <a:latin typeface="Arial" panose="020B0604020202020204" pitchFamily="34" charset="0"/>
                <a:cs typeface="Arial" panose="020B0604020202020204" pitchFamily="34" charset="0"/>
              </a:rPr>
              <a:t>steam expands completely in one or more nozzles to a very high velocity and then strikes the moving blades attached to a single wheel</a:t>
            </a:r>
            <a:r>
              <a:rPr lang="en-US" sz="2400" dirty="0" smtClean="0">
                <a:latin typeface="Arial" panose="020B0604020202020204" pitchFamily="34" charset="0"/>
                <a:cs typeface="Arial" panose="020B0604020202020204" pitchFamily="34" charset="0"/>
              </a:rPr>
              <a:t>.</a:t>
            </a: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However</a:t>
            </a:r>
            <a:r>
              <a:rPr lang="en-US" sz="2400" dirty="0">
                <a:latin typeface="Arial" panose="020B0604020202020204" pitchFamily="34" charset="0"/>
                <a:cs typeface="Arial" panose="020B0604020202020204" pitchFamily="34" charset="0"/>
              </a:rPr>
              <a:t>, this high-velocity steam causes</a:t>
            </a:r>
            <a:r>
              <a:rPr lang="en-US" sz="2400" dirty="0" smtClean="0">
                <a:latin typeface="Arial" panose="020B0604020202020204" pitchFamily="34" charset="0"/>
                <a:cs typeface="Arial" panose="020B0604020202020204" pitchFamily="34" charset="0"/>
              </a:rPr>
              <a:t>:</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Very </a:t>
            </a:r>
            <a:r>
              <a:rPr lang="en-US" dirty="0">
                <a:latin typeface="Arial" panose="020B0604020202020204" pitchFamily="34" charset="0"/>
                <a:cs typeface="Arial" panose="020B0604020202020204" pitchFamily="34" charset="0"/>
              </a:rPr>
              <a:t>high rotational speed of the </a:t>
            </a:r>
            <a:r>
              <a:rPr lang="en-US" dirty="0" smtClean="0">
                <a:latin typeface="Arial" panose="020B0604020202020204" pitchFamily="34" charset="0"/>
                <a:cs typeface="Arial" panose="020B0604020202020204" pitchFamily="34" charset="0"/>
              </a:rPr>
              <a:t>rotor,</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Mechanical </a:t>
            </a:r>
            <a:r>
              <a:rPr lang="en-US" dirty="0">
                <a:latin typeface="Arial" panose="020B0604020202020204" pitchFamily="34" charset="0"/>
                <a:cs typeface="Arial" panose="020B0604020202020204" pitchFamily="34" charset="0"/>
              </a:rPr>
              <a:t>stresses</a:t>
            </a:r>
            <a:r>
              <a:rPr lang="en-US" dirty="0" smtClean="0">
                <a:latin typeface="Arial" panose="020B0604020202020204" pitchFamily="34" charset="0"/>
                <a:cs typeface="Arial" panose="020B0604020202020204" pitchFamily="34" charset="0"/>
              </a:rPr>
              <a:t>,</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Frictional </a:t>
            </a:r>
            <a:r>
              <a:rPr lang="en-US" dirty="0">
                <a:latin typeface="Arial" panose="020B0604020202020204" pitchFamily="34" charset="0"/>
                <a:cs typeface="Arial" panose="020B0604020202020204" pitchFamily="34" charset="0"/>
              </a:rPr>
              <a:t>losses, </a:t>
            </a:r>
            <a:r>
              <a:rPr lang="en-US" dirty="0" smtClean="0">
                <a:latin typeface="Arial" panose="020B0604020202020204" pitchFamily="34" charset="0"/>
                <a:cs typeface="Arial" panose="020B0604020202020204" pitchFamily="34" charset="0"/>
              </a:rPr>
              <a:t>and</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Difficulty </a:t>
            </a:r>
            <a:r>
              <a:rPr lang="en-US" dirty="0">
                <a:latin typeface="Arial" panose="020B0604020202020204" pitchFamily="34" charset="0"/>
                <a:cs typeface="Arial" panose="020B0604020202020204" pitchFamily="34" charset="0"/>
              </a:rPr>
              <a:t>in directly coupling to generators </a:t>
            </a:r>
            <a:endParaRPr lang="en-US" dirty="0" smtClean="0">
              <a:latin typeface="Arial" panose="020B0604020202020204" pitchFamily="34" charset="0"/>
              <a:cs typeface="Arial" panose="020B0604020202020204" pitchFamily="34" charset="0"/>
            </a:endParaRP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To </a:t>
            </a:r>
            <a:r>
              <a:rPr lang="en-US" sz="2400" dirty="0">
                <a:latin typeface="Arial" panose="020B0604020202020204" pitchFamily="34" charset="0"/>
                <a:cs typeface="Arial" panose="020B0604020202020204" pitchFamily="34" charset="0"/>
              </a:rPr>
              <a:t>overcome these limitations, </a:t>
            </a:r>
            <a:r>
              <a:rPr lang="en-US" sz="2400" dirty="0">
                <a:solidFill>
                  <a:srgbClr val="C00000"/>
                </a:solidFill>
                <a:latin typeface="Arial" panose="020B0604020202020204" pitchFamily="34" charset="0"/>
                <a:cs typeface="Arial" panose="020B0604020202020204" pitchFamily="34" charset="0"/>
              </a:rPr>
              <a:t>compounding</a:t>
            </a:r>
            <a:r>
              <a:rPr lang="en-US" sz="2400" dirty="0">
                <a:latin typeface="Arial" panose="020B0604020202020204" pitchFamily="34" charset="0"/>
                <a:cs typeface="Arial" panose="020B0604020202020204" pitchFamily="34" charset="0"/>
              </a:rPr>
              <a:t> is introduced</a:t>
            </a:r>
            <a:r>
              <a:rPr lang="en-US" sz="2400" dirty="0" smtClean="0">
                <a:latin typeface="Arial" panose="020B0604020202020204" pitchFamily="34" charset="0"/>
                <a:cs typeface="Arial" panose="020B0604020202020204" pitchFamily="34" charset="0"/>
              </a:rPr>
              <a:t>.</a:t>
            </a:r>
          </a:p>
          <a:p>
            <a:pPr marL="0" indent="0">
              <a:lnSpc>
                <a:spcPct val="150000"/>
              </a:lnSpc>
              <a:buNone/>
            </a:pP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19</a:t>
            </a:fld>
            <a:endParaRPr lang="en-US" dirty="0">
              <a:solidFill>
                <a:prstClr val="black">
                  <a:tint val="75000"/>
                </a:prstClr>
              </a:solidFill>
            </a:endParaRPr>
          </a:p>
        </p:txBody>
      </p:sp>
    </p:spTree>
    <p:extLst>
      <p:ext uri="{BB962C8B-B14F-4D97-AF65-F5344CB8AC3E}">
        <p14:creationId xmlns:p14="http://schemas.microsoft.com/office/powerpoint/2010/main" val="3151740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latinLnBrk="0">
              <a:lnSpc>
                <a:spcPct val="150000"/>
              </a:lnSpc>
              <a:buFont typeface="Wingdings" panose="05000000000000000000" pitchFamily="2" charset="2"/>
              <a:buChar char="§"/>
            </a:pPr>
            <a:r>
              <a:rPr lang="en-US" sz="2400" dirty="0" smtClean="0">
                <a:solidFill>
                  <a:srgbClr val="C00000"/>
                </a:solidFill>
                <a:latin typeface="Arial" panose="020B0604020202020204" pitchFamily="34" charset="0"/>
                <a:cs typeface="Arial" panose="020B0604020202020204" pitchFamily="34" charset="0"/>
              </a:rPr>
              <a:t>Compounding</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in an impulse turbine means </a:t>
            </a:r>
            <a:r>
              <a:rPr lang="en-US" sz="2400" dirty="0">
                <a:solidFill>
                  <a:srgbClr val="C00000"/>
                </a:solidFill>
                <a:latin typeface="Arial" panose="020B0604020202020204" pitchFamily="34" charset="0"/>
                <a:cs typeface="Arial" panose="020B0604020202020204" pitchFamily="34" charset="0"/>
              </a:rPr>
              <a:t>dividing the total pressure drop or velocity </a:t>
            </a:r>
            <a:r>
              <a:rPr lang="en-US" sz="2400" dirty="0">
                <a:latin typeface="Arial" panose="020B0604020202020204" pitchFamily="34" charset="0"/>
                <a:cs typeface="Arial" panose="020B0604020202020204" pitchFamily="34" charset="0"/>
              </a:rPr>
              <a:t>of steam </a:t>
            </a:r>
            <a:r>
              <a:rPr lang="en-US" sz="2400" dirty="0">
                <a:solidFill>
                  <a:srgbClr val="C00000"/>
                </a:solidFill>
                <a:latin typeface="Arial" panose="020B0604020202020204" pitchFamily="34" charset="0"/>
                <a:cs typeface="Arial" panose="020B0604020202020204" pitchFamily="34" charset="0"/>
              </a:rPr>
              <a:t>into several stages</a:t>
            </a:r>
            <a:r>
              <a:rPr lang="en-US" sz="2400" dirty="0">
                <a:latin typeface="Arial" panose="020B0604020202020204" pitchFamily="34" charset="0"/>
                <a:cs typeface="Arial" panose="020B0604020202020204" pitchFamily="34" charset="0"/>
              </a:rPr>
              <a:t>, so that the rotational speed of the turbine is reduced to a practical level without sacrificing </a:t>
            </a:r>
            <a:r>
              <a:rPr lang="en-US" sz="2400" dirty="0" smtClean="0">
                <a:latin typeface="Arial" panose="020B0604020202020204" pitchFamily="34" charset="0"/>
                <a:cs typeface="Arial" panose="020B0604020202020204" pitchFamily="34" charset="0"/>
              </a:rPr>
              <a:t>efficiency [4].</a:t>
            </a: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Each </a:t>
            </a:r>
            <a:r>
              <a:rPr lang="en-US" sz="2400" dirty="0">
                <a:latin typeface="Arial" panose="020B0604020202020204" pitchFamily="34" charset="0"/>
                <a:cs typeface="Arial" panose="020B0604020202020204" pitchFamily="34" charset="0"/>
              </a:rPr>
              <a:t>stage converts a part of the available energy, allowing the turbine to operate at </a:t>
            </a:r>
            <a:r>
              <a:rPr lang="en-US" sz="2400" dirty="0" smtClean="0">
                <a:latin typeface="Arial" panose="020B0604020202020204" pitchFamily="34" charset="0"/>
                <a:cs typeface="Arial" panose="020B0604020202020204" pitchFamily="34" charset="0"/>
              </a:rPr>
              <a:t>lower </a:t>
            </a:r>
            <a:r>
              <a:rPr lang="en-US" sz="2400" dirty="0">
                <a:latin typeface="Arial" panose="020B0604020202020204" pitchFamily="34" charset="0"/>
                <a:cs typeface="Arial" panose="020B0604020202020204" pitchFamily="34" charset="0"/>
              </a:rPr>
              <a:t>speeds while still extracting the same </a:t>
            </a:r>
            <a:r>
              <a:rPr lang="en-US" sz="2400" dirty="0">
                <a:solidFill>
                  <a:srgbClr val="C00000"/>
                </a:solidFill>
                <a:latin typeface="Arial" panose="020B0604020202020204" pitchFamily="34" charset="0"/>
                <a:cs typeface="Arial" panose="020B0604020202020204" pitchFamily="34" charset="0"/>
              </a:rPr>
              <a:t>total energy </a:t>
            </a:r>
            <a:r>
              <a:rPr lang="en-US" sz="2400" dirty="0">
                <a:latin typeface="Arial" panose="020B0604020202020204" pitchFamily="34" charset="0"/>
                <a:cs typeface="Arial" panose="020B0604020202020204" pitchFamily="34" charset="0"/>
              </a:rPr>
              <a:t>from the </a:t>
            </a:r>
            <a:r>
              <a:rPr lang="en-US" sz="2400" dirty="0" smtClean="0">
                <a:latin typeface="Arial" panose="020B0604020202020204" pitchFamily="34" charset="0"/>
                <a:cs typeface="Arial" panose="020B0604020202020204" pitchFamily="34" charset="0"/>
              </a:rPr>
              <a:t>steam so that:</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turbine runs at a manageable </a:t>
            </a:r>
            <a:r>
              <a:rPr lang="en-US" dirty="0" smtClean="0">
                <a:latin typeface="Arial" panose="020B0604020202020204" pitchFamily="34" charset="0"/>
                <a:cs typeface="Arial" panose="020B0604020202020204" pitchFamily="34" charset="0"/>
              </a:rPr>
              <a:t>speed</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Efficiency improves</a:t>
            </a:r>
          </a:p>
          <a:p>
            <a:pPr lvl="1" latinLnBrk="0">
              <a:lnSpc>
                <a:spcPct val="15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Energy </a:t>
            </a:r>
            <a:r>
              <a:rPr lang="en-US" dirty="0">
                <a:latin typeface="Arial" panose="020B0604020202020204" pitchFamily="34" charset="0"/>
                <a:cs typeface="Arial" panose="020B0604020202020204" pitchFamily="34" charset="0"/>
              </a:rPr>
              <a:t>extraction is more uniform</a:t>
            </a:r>
            <a:endParaRPr lang="en-US" dirty="0" smtClean="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smtClean="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20</a:t>
            </a:fld>
            <a:endParaRPr lang="en-US" dirty="0">
              <a:solidFill>
                <a:prstClr val="black">
                  <a:tint val="75000"/>
                </a:prstClr>
              </a:solidFill>
            </a:endParaRPr>
          </a:p>
        </p:txBody>
      </p:sp>
    </p:spTree>
    <p:extLst>
      <p:ext uri="{BB962C8B-B14F-4D97-AF65-F5344CB8AC3E}">
        <p14:creationId xmlns:p14="http://schemas.microsoft.com/office/powerpoint/2010/main" val="3224575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lvl="0">
              <a:lnSpc>
                <a:spcPct val="150000"/>
              </a:lnSpc>
            </a:pPr>
            <a:r>
              <a:rPr lang="en-US" sz="2400" dirty="0">
                <a:solidFill>
                  <a:prstClr val="black"/>
                </a:solidFill>
                <a:latin typeface="Arial" panose="020B0604020202020204" pitchFamily="34" charset="0"/>
                <a:cs typeface="Arial" panose="020B0604020202020204" pitchFamily="34" charset="0"/>
              </a:rPr>
              <a:t>There are </a:t>
            </a:r>
            <a:r>
              <a:rPr lang="en-US" sz="2400" dirty="0">
                <a:solidFill>
                  <a:srgbClr val="C00000"/>
                </a:solidFill>
                <a:latin typeface="Arial" panose="020B0604020202020204" pitchFamily="34" charset="0"/>
                <a:cs typeface="Arial" panose="020B0604020202020204" pitchFamily="34" charset="0"/>
              </a:rPr>
              <a:t>three</a:t>
            </a:r>
            <a:r>
              <a:rPr lang="en-US" sz="2400" dirty="0">
                <a:solidFill>
                  <a:prstClr val="black"/>
                </a:solidFill>
                <a:latin typeface="Arial" panose="020B0604020202020204" pitchFamily="34" charset="0"/>
                <a:cs typeface="Arial" panose="020B0604020202020204" pitchFamily="34" charset="0"/>
              </a:rPr>
              <a:t> main types of compounding used in impulse turbines:</a:t>
            </a:r>
          </a:p>
          <a:p>
            <a:pPr marL="914400" lvl="1" indent="-457200">
              <a:lnSpc>
                <a:spcPct val="150000"/>
              </a:lnSpc>
              <a:buFont typeface="+mj-lt"/>
              <a:buAutoNum type="arabicPeriod"/>
            </a:pPr>
            <a:r>
              <a:rPr lang="en-US" dirty="0">
                <a:solidFill>
                  <a:prstClr val="black"/>
                </a:solidFill>
                <a:latin typeface="Arial" panose="020B0604020202020204" pitchFamily="34" charset="0"/>
                <a:cs typeface="Arial" panose="020B0604020202020204" pitchFamily="34" charset="0"/>
              </a:rPr>
              <a:t>Velocity Compounding (Curtis Turbine</a:t>
            </a:r>
            <a:r>
              <a:rPr lang="en-US" dirty="0" smtClean="0">
                <a:solidFill>
                  <a:prstClr val="black"/>
                </a:solidFill>
                <a:latin typeface="Arial" panose="020B0604020202020204" pitchFamily="34" charset="0"/>
                <a:cs typeface="Arial" panose="020B0604020202020204" pitchFamily="34" charset="0"/>
              </a:rPr>
              <a:t>) </a:t>
            </a:r>
          </a:p>
          <a:p>
            <a:pPr lvl="2" latinLnBrk="0">
              <a:lnSpc>
                <a:spcPct val="150000"/>
              </a:lnSpc>
              <a:buFont typeface="Wingdings" panose="05000000000000000000" pitchFamily="2" charset="2"/>
              <a:buChar char="§"/>
            </a:pPr>
            <a:r>
              <a:rPr lang="en-US" sz="2400" dirty="0" smtClean="0">
                <a:solidFill>
                  <a:srgbClr val="001D35"/>
                </a:solidFill>
                <a:latin typeface="Arial" panose="020B0604020202020204" pitchFamily="34" charset="0"/>
                <a:cs typeface="Arial" panose="020B0604020202020204" pitchFamily="34" charset="0"/>
              </a:rPr>
              <a:t>Used to </a:t>
            </a:r>
            <a:r>
              <a:rPr lang="en-US" sz="2400" dirty="0">
                <a:solidFill>
                  <a:srgbClr val="001D35"/>
                </a:solidFill>
                <a:latin typeface="Arial" panose="020B0604020202020204" pitchFamily="34" charset="0"/>
                <a:cs typeface="Arial" panose="020B0604020202020204" pitchFamily="34" charset="0"/>
              </a:rPr>
              <a:t>reduce the rotor's </a:t>
            </a:r>
            <a:r>
              <a:rPr lang="en-US" sz="2400" dirty="0">
                <a:solidFill>
                  <a:srgbClr val="C00000"/>
                </a:solidFill>
                <a:latin typeface="Arial" panose="020B0604020202020204" pitchFamily="34" charset="0"/>
                <a:cs typeface="Arial" panose="020B0604020202020204" pitchFamily="34" charset="0"/>
              </a:rPr>
              <a:t>high speed </a:t>
            </a:r>
            <a:r>
              <a:rPr lang="en-US" sz="2400" dirty="0">
                <a:solidFill>
                  <a:srgbClr val="001D35"/>
                </a:solidFill>
                <a:latin typeface="Arial" panose="020B0604020202020204" pitchFamily="34" charset="0"/>
                <a:cs typeface="Arial" panose="020B0604020202020204" pitchFamily="34" charset="0"/>
              </a:rPr>
              <a:t>by splitting the total pressure drop and using multiple stages of moving </a:t>
            </a:r>
            <a:r>
              <a:rPr lang="en-US" sz="2400" dirty="0" smtClean="0">
                <a:solidFill>
                  <a:srgbClr val="001D35"/>
                </a:solidFill>
                <a:latin typeface="Arial" panose="020B0604020202020204" pitchFamily="34" charset="0"/>
                <a:cs typeface="Arial" panose="020B0604020202020204" pitchFamily="34" charset="0"/>
              </a:rPr>
              <a:t>blades.</a:t>
            </a:r>
            <a:endParaRPr lang="en-US" sz="2400" dirty="0" smtClean="0">
              <a:solidFill>
                <a:prstClr val="black"/>
              </a:solidFill>
              <a:latin typeface="Arial" panose="020B0604020202020204" pitchFamily="34" charset="0"/>
              <a:cs typeface="Arial" panose="020B0604020202020204" pitchFamily="34" charset="0"/>
            </a:endParaRPr>
          </a:p>
          <a:p>
            <a:pPr marL="914400" lvl="1" indent="-457200">
              <a:lnSpc>
                <a:spcPct val="150000"/>
              </a:lnSpc>
              <a:buFont typeface="+mj-lt"/>
              <a:buAutoNum type="arabicPeriod"/>
            </a:pPr>
            <a:r>
              <a:rPr lang="en-US" dirty="0" smtClean="0">
                <a:solidFill>
                  <a:prstClr val="black"/>
                </a:solidFill>
                <a:latin typeface="Arial" panose="020B0604020202020204" pitchFamily="34" charset="0"/>
                <a:cs typeface="Arial" panose="020B0604020202020204" pitchFamily="34" charset="0"/>
              </a:rPr>
              <a:t>Pressure </a:t>
            </a:r>
            <a:r>
              <a:rPr lang="en-US" dirty="0">
                <a:solidFill>
                  <a:prstClr val="black"/>
                </a:solidFill>
                <a:latin typeface="Arial" panose="020B0604020202020204" pitchFamily="34" charset="0"/>
                <a:cs typeface="Arial" panose="020B0604020202020204" pitchFamily="34" charset="0"/>
              </a:rPr>
              <a:t>Compounding (</a:t>
            </a:r>
            <a:r>
              <a:rPr lang="en-US" dirty="0" err="1">
                <a:solidFill>
                  <a:prstClr val="black"/>
                </a:solidFill>
                <a:latin typeface="Arial" panose="020B0604020202020204" pitchFamily="34" charset="0"/>
                <a:cs typeface="Arial" panose="020B0604020202020204" pitchFamily="34" charset="0"/>
              </a:rPr>
              <a:t>Rateau</a:t>
            </a:r>
            <a:r>
              <a:rPr lang="en-US" dirty="0">
                <a:solidFill>
                  <a:prstClr val="black"/>
                </a:solidFill>
                <a:latin typeface="Arial" panose="020B0604020202020204" pitchFamily="34" charset="0"/>
                <a:cs typeface="Arial" panose="020B0604020202020204" pitchFamily="34" charset="0"/>
              </a:rPr>
              <a:t> Turbine</a:t>
            </a:r>
            <a:r>
              <a:rPr lang="en-US" dirty="0" smtClean="0">
                <a:solidFill>
                  <a:prstClr val="black"/>
                </a:solidFill>
                <a:latin typeface="Arial" panose="020B0604020202020204" pitchFamily="34" charset="0"/>
                <a:cs typeface="Arial" panose="020B0604020202020204" pitchFamily="34" charset="0"/>
              </a:rPr>
              <a:t>)</a:t>
            </a:r>
          </a:p>
          <a:p>
            <a:pPr lvl="2">
              <a:lnSpc>
                <a:spcPct val="150000"/>
              </a:lnSpc>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a method used in steam turbines to split the total pressure drop across multiple stages of stationary nozzles and moving blades.</a:t>
            </a:r>
          </a:p>
          <a:p>
            <a:pPr marL="914400" lvl="1" indent="-457200">
              <a:lnSpc>
                <a:spcPct val="150000"/>
              </a:lnSpc>
              <a:buFont typeface="+mj-lt"/>
              <a:buAutoNum type="arabicPeriod"/>
            </a:pPr>
            <a:r>
              <a:rPr lang="en-US" dirty="0">
                <a:solidFill>
                  <a:prstClr val="black"/>
                </a:solidFill>
                <a:latin typeface="Arial" panose="020B0604020202020204" pitchFamily="34" charset="0"/>
                <a:cs typeface="Arial" panose="020B0604020202020204" pitchFamily="34" charset="0"/>
              </a:rPr>
              <a:t>Pressure-Velocity Compounding (Combination or</a:t>
            </a:r>
          </a:p>
          <a:p>
            <a:pPr marL="457200" lvl="1" indent="0">
              <a:lnSpc>
                <a:spcPct val="150000"/>
              </a:lnSpc>
              <a:buNone/>
            </a:pPr>
            <a:r>
              <a:rPr lang="en-US" dirty="0">
                <a:solidFill>
                  <a:prstClr val="black"/>
                </a:solidFill>
                <a:latin typeface="Arial" panose="020B0604020202020204" pitchFamily="34" charset="0"/>
                <a:cs typeface="Arial" panose="020B0604020202020204" pitchFamily="34" charset="0"/>
              </a:rPr>
              <a:t>      </a:t>
            </a:r>
            <a:r>
              <a:rPr lang="en-US" dirty="0" err="1">
                <a:solidFill>
                  <a:prstClr val="black"/>
                </a:solidFill>
                <a:latin typeface="Arial" panose="020B0604020202020204" pitchFamily="34" charset="0"/>
                <a:cs typeface="Arial" panose="020B0604020202020204" pitchFamily="34" charset="0"/>
              </a:rPr>
              <a:t>Zoelly</a:t>
            </a:r>
            <a:r>
              <a:rPr lang="en-US" dirty="0">
                <a:solidFill>
                  <a:prstClr val="black"/>
                </a:solidFill>
                <a:latin typeface="Arial" panose="020B0604020202020204" pitchFamily="34" charset="0"/>
                <a:cs typeface="Arial" panose="020B0604020202020204" pitchFamily="34" charset="0"/>
              </a:rPr>
              <a:t> Turbine</a:t>
            </a:r>
            <a:r>
              <a:rPr lang="en-US" dirty="0" smtClean="0">
                <a:solidFill>
                  <a:prstClr val="black"/>
                </a:solidFill>
                <a:latin typeface="Arial" panose="020B0604020202020204" pitchFamily="34" charset="0"/>
                <a:cs typeface="Arial" panose="020B0604020202020204" pitchFamily="34" charset="0"/>
              </a:rPr>
              <a:t>)</a:t>
            </a:r>
            <a:endParaRPr lang="en-US" dirty="0">
              <a:solidFill>
                <a:prstClr val="black"/>
              </a:solidFill>
              <a:latin typeface="Arial" panose="020B0604020202020204" pitchFamily="34" charset="0"/>
              <a:cs typeface="Arial" panose="020B0604020202020204" pitchFamily="34" charset="0"/>
            </a:endParaRPr>
          </a:p>
          <a:p>
            <a:pPr marL="457200" lvl="1" indent="0">
              <a:lnSpc>
                <a:spcPct val="150000"/>
              </a:lnSpc>
              <a:buNone/>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21</a:t>
            </a:fld>
            <a:endParaRPr lang="en-US" dirty="0">
              <a:solidFill>
                <a:prstClr val="black">
                  <a:tint val="75000"/>
                </a:prstClr>
              </a:solidFill>
            </a:endParaRPr>
          </a:p>
        </p:txBody>
      </p:sp>
    </p:spTree>
    <p:extLst>
      <p:ext uri="{BB962C8B-B14F-4D97-AF65-F5344CB8AC3E}">
        <p14:creationId xmlns:p14="http://schemas.microsoft.com/office/powerpoint/2010/main" val="3347129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473" y="112249"/>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95116" y="543855"/>
            <a:ext cx="11652327" cy="6314145"/>
          </a:xfrm>
        </p:spPr>
        <p:txBody>
          <a:bodyPr>
            <a:normAutofit lnSpcReduction="10000"/>
          </a:bodyPr>
          <a:lstStyle/>
          <a:p>
            <a:pPr marL="457200" lvl="1" indent="0">
              <a:lnSpc>
                <a:spcPct val="150000"/>
              </a:lnSpc>
              <a:buNone/>
            </a:pPr>
            <a:r>
              <a:rPr lang="en-US" dirty="0" smtClean="0">
                <a:solidFill>
                  <a:srgbClr val="C00000"/>
                </a:solidFill>
                <a:latin typeface="Arial" panose="020B0604020202020204" pitchFamily="34" charset="0"/>
                <a:cs typeface="Arial" panose="020B0604020202020204" pitchFamily="34" charset="0"/>
              </a:rPr>
              <a:t>1. Velocity </a:t>
            </a:r>
            <a:r>
              <a:rPr lang="en-US" dirty="0">
                <a:solidFill>
                  <a:srgbClr val="C00000"/>
                </a:solidFill>
                <a:latin typeface="Arial" panose="020B0604020202020204" pitchFamily="34" charset="0"/>
                <a:cs typeface="Arial" panose="020B0604020202020204" pitchFamily="34" charset="0"/>
              </a:rPr>
              <a:t>Compounding (Curtis Turbine</a:t>
            </a:r>
            <a:r>
              <a:rPr lang="en-US" dirty="0" smtClean="0">
                <a:solidFill>
                  <a:srgbClr val="C00000"/>
                </a:solidFill>
                <a:latin typeface="Arial" panose="020B0604020202020204" pitchFamily="34" charset="0"/>
                <a:cs typeface="Arial" panose="020B0604020202020204" pitchFamily="34" charset="0"/>
              </a:rPr>
              <a:t>)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 compounding is done for </a:t>
            </a:r>
            <a:r>
              <a:rPr lang="en-US" sz="2400" dirty="0">
                <a:solidFill>
                  <a:srgbClr val="C00000"/>
                </a:solidFill>
                <a:latin typeface="Arial" panose="020B0604020202020204" pitchFamily="34" charset="0"/>
                <a:cs typeface="Arial" panose="020B0604020202020204" pitchFamily="34" charset="0"/>
              </a:rPr>
              <a:t>velocity of steam only </a:t>
            </a:r>
            <a:r>
              <a:rPr lang="en-US" sz="2400" dirty="0">
                <a:solidFill>
                  <a:prstClr val="black"/>
                </a:solidFill>
                <a:latin typeface="Arial" panose="020B0604020202020204" pitchFamily="34" charset="0"/>
                <a:cs typeface="Arial" panose="020B0604020202020204" pitchFamily="34" charset="0"/>
              </a:rPr>
              <a:t>i.e. drop in velocity is arranged in </a:t>
            </a:r>
            <a:r>
              <a:rPr lang="en-US" sz="2400" dirty="0">
                <a:solidFill>
                  <a:srgbClr val="C00000"/>
                </a:solidFill>
                <a:latin typeface="Arial" panose="020B0604020202020204" pitchFamily="34" charset="0"/>
                <a:cs typeface="Arial" panose="020B0604020202020204" pitchFamily="34" charset="0"/>
              </a:rPr>
              <a:t>many small drops </a:t>
            </a:r>
            <a:r>
              <a:rPr lang="en-US" sz="2400" dirty="0">
                <a:solidFill>
                  <a:prstClr val="black"/>
                </a:solidFill>
                <a:latin typeface="Arial" panose="020B0604020202020204" pitchFamily="34" charset="0"/>
                <a:cs typeface="Arial" panose="020B0604020202020204" pitchFamily="34" charset="0"/>
              </a:rPr>
              <a:t>through many moving rows of blades instead of a single row of moving blades. </a:t>
            </a:r>
            <a:endParaRPr lang="en-US" sz="2400" dirty="0" smtClean="0">
              <a:solidFill>
                <a:prstClr val="black"/>
              </a:solidFill>
              <a:latin typeface="Arial" panose="020B0604020202020204" pitchFamily="34" charset="0"/>
              <a:cs typeface="Arial" panose="020B0604020202020204" pitchFamily="34" charset="0"/>
            </a:endParaRP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It </a:t>
            </a:r>
            <a:r>
              <a:rPr lang="en-US" sz="2400" dirty="0">
                <a:solidFill>
                  <a:prstClr val="black"/>
                </a:solidFill>
                <a:latin typeface="Arial" panose="020B0604020202020204" pitchFamily="34" charset="0"/>
                <a:cs typeface="Arial" panose="020B0604020202020204" pitchFamily="34" charset="0"/>
              </a:rPr>
              <a:t>consists of a nozzle or a set of nozzles and rows of moving blades attached to the rotor or wheel and rows of fixed blades attached </a:t>
            </a:r>
            <a:r>
              <a:rPr lang="en-US" sz="2400" dirty="0" smtClean="0">
                <a:solidFill>
                  <a:prstClr val="black"/>
                </a:solidFill>
                <a:latin typeface="Arial" panose="020B0604020202020204" pitchFamily="34" charset="0"/>
                <a:cs typeface="Arial" panose="020B0604020202020204" pitchFamily="34" charset="0"/>
              </a:rPr>
              <a:t>to.</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The </a:t>
            </a:r>
            <a:r>
              <a:rPr lang="en-US" sz="2400" dirty="0">
                <a:solidFill>
                  <a:prstClr val="black"/>
                </a:solidFill>
                <a:latin typeface="Arial" panose="020B0604020202020204" pitchFamily="34" charset="0"/>
                <a:cs typeface="Arial" panose="020B0604020202020204" pitchFamily="34" charset="0"/>
              </a:rPr>
              <a:t>fixed blades are guide blades which guide the steam to succeeding rows of moving blades, suitably arranged between the moving </a:t>
            </a:r>
            <a:r>
              <a:rPr lang="en-US" sz="2400" dirty="0" smtClean="0">
                <a:solidFill>
                  <a:prstClr val="black"/>
                </a:solidFill>
                <a:latin typeface="Arial" panose="020B0604020202020204" pitchFamily="34" charset="0"/>
                <a:cs typeface="Arial" panose="020B0604020202020204" pitchFamily="34" charset="0"/>
              </a:rPr>
              <a:t>blades </a:t>
            </a: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and </a:t>
            </a:r>
            <a:r>
              <a:rPr lang="en-US" sz="2400" dirty="0">
                <a:solidFill>
                  <a:prstClr val="black"/>
                </a:solidFill>
                <a:latin typeface="Arial" panose="020B0604020202020204" pitchFamily="34" charset="0"/>
                <a:cs typeface="Arial" panose="020B0604020202020204" pitchFamily="34" charset="0"/>
              </a:rPr>
              <a:t>set in a reversed </a:t>
            </a:r>
            <a:r>
              <a:rPr lang="en-US" sz="2400" dirty="0" smtClean="0">
                <a:solidFill>
                  <a:prstClr val="black"/>
                </a:solidFill>
                <a:latin typeface="Arial" panose="020B0604020202020204" pitchFamily="34" charset="0"/>
                <a:cs typeface="Arial" panose="020B0604020202020204" pitchFamily="34" charset="0"/>
              </a:rPr>
              <a:t>manner. </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Three rows or rings of moving blades are fixed on a single wheel </a:t>
            </a:r>
          </a:p>
          <a:p>
            <a:pPr marL="0" lvl="0" indent="0" algn="just" latinLnBrk="0">
              <a:lnSpc>
                <a:spcPct val="150000"/>
              </a:lnSpc>
              <a:spcBef>
                <a:spcPts val="600"/>
              </a:spcBef>
              <a:buClr>
                <a:srgbClr val="B32C16"/>
              </a:buClr>
              <a:buSzPct val="100000"/>
              <a:buNone/>
            </a:pPr>
            <a:r>
              <a:rPr lang="en-US" sz="2400" dirty="0" smtClean="0">
                <a:solidFill>
                  <a:prstClr val="black"/>
                </a:solidFill>
                <a:latin typeface="Arial" panose="020B0604020202020204" pitchFamily="34" charset="0"/>
                <a:cs typeface="Arial" panose="020B0604020202020204" pitchFamily="34" charset="0"/>
              </a:rPr>
              <a:t>   or </a:t>
            </a:r>
            <a:r>
              <a:rPr lang="en-US" sz="2400" dirty="0">
                <a:solidFill>
                  <a:prstClr val="black"/>
                </a:solidFill>
                <a:latin typeface="Arial" panose="020B0604020202020204" pitchFamily="34" charset="0"/>
                <a:cs typeface="Arial" panose="020B0604020202020204" pitchFamily="34" charset="0"/>
              </a:rPr>
              <a:t>rotor and this type of wheel is termed as the three row wheel. </a:t>
            </a:r>
          </a:p>
          <a:p>
            <a:pPr lvl="1">
              <a:lnSpc>
                <a:spcPct val="150000"/>
              </a:lnSpc>
              <a:buFont typeface="Wingdings" panose="05000000000000000000" pitchFamily="2" charset="2"/>
              <a:buChar char="§"/>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22</a:t>
            </a:fld>
            <a:endParaRPr lang="en-US" dirty="0">
              <a:solidFill>
                <a:prstClr val="black">
                  <a:tint val="75000"/>
                </a:prstClr>
              </a:solidFill>
            </a:endParaRPr>
          </a:p>
        </p:txBody>
      </p:sp>
    </p:spTree>
    <p:extLst>
      <p:ext uri="{BB962C8B-B14F-4D97-AF65-F5344CB8AC3E}">
        <p14:creationId xmlns:p14="http://schemas.microsoft.com/office/powerpoint/2010/main" val="118952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707987" cy="6177621"/>
          </a:xfrm>
        </p:spPr>
        <p:txBody>
          <a:bodyPr>
            <a:normAutofit/>
          </a:bodyPr>
          <a:lstStyle/>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The </a:t>
            </a:r>
            <a:r>
              <a:rPr lang="en-US" sz="2400" dirty="0">
                <a:solidFill>
                  <a:prstClr val="black"/>
                </a:solidFill>
                <a:latin typeface="Arial" panose="020B0604020202020204" pitchFamily="34" charset="0"/>
                <a:cs typeface="Arial" panose="020B0604020202020204" pitchFamily="34" charset="0"/>
              </a:rPr>
              <a:t>whole expansion of steam from the steam chest pressure to the exhaust pressure takes place in the </a:t>
            </a:r>
            <a:r>
              <a:rPr lang="en-US" sz="2400" dirty="0">
                <a:solidFill>
                  <a:srgbClr val="C00000"/>
                </a:solidFill>
                <a:latin typeface="Arial" panose="020B0604020202020204" pitchFamily="34" charset="0"/>
                <a:cs typeface="Arial" panose="020B0604020202020204" pitchFamily="34" charset="0"/>
              </a:rPr>
              <a:t>nozzles</a:t>
            </a:r>
            <a:r>
              <a:rPr lang="en-US" sz="2400" dirty="0">
                <a:solidFill>
                  <a:prstClr val="black"/>
                </a:solidFill>
                <a:latin typeface="Arial" panose="020B0604020202020204" pitchFamily="34" charset="0"/>
                <a:cs typeface="Arial" panose="020B0604020202020204" pitchFamily="34" charset="0"/>
              </a:rPr>
              <a:t> only.</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There </a:t>
            </a:r>
            <a:r>
              <a:rPr lang="en-US" sz="2400" dirty="0">
                <a:solidFill>
                  <a:prstClr val="black"/>
                </a:solidFill>
                <a:latin typeface="Arial" panose="020B0604020202020204" pitchFamily="34" charset="0"/>
                <a:cs typeface="Arial" panose="020B0604020202020204" pitchFamily="34" charset="0"/>
              </a:rPr>
              <a:t>is </a:t>
            </a:r>
            <a:r>
              <a:rPr lang="en-US" sz="2400" dirty="0">
                <a:solidFill>
                  <a:srgbClr val="C00000"/>
                </a:solidFill>
                <a:latin typeface="Arial" panose="020B0604020202020204" pitchFamily="34" charset="0"/>
                <a:cs typeface="Arial" panose="020B0604020202020204" pitchFamily="34" charset="0"/>
              </a:rPr>
              <a:t>no drop</a:t>
            </a:r>
            <a:r>
              <a:rPr lang="en-US" sz="2400" dirty="0">
                <a:solidFill>
                  <a:prstClr val="black"/>
                </a:solidFill>
                <a:latin typeface="Arial" panose="020B0604020202020204" pitchFamily="34" charset="0"/>
                <a:cs typeface="Arial" panose="020B0604020202020204" pitchFamily="34" charset="0"/>
              </a:rPr>
              <a:t> in either in the moving blades or the fixed i.e. the </a:t>
            </a:r>
            <a:r>
              <a:rPr lang="en-US" sz="2400" dirty="0">
                <a:solidFill>
                  <a:srgbClr val="C00000"/>
                </a:solidFill>
                <a:latin typeface="Arial" panose="020B0604020202020204" pitchFamily="34" charset="0"/>
                <a:cs typeface="Arial" panose="020B0604020202020204" pitchFamily="34" charset="0"/>
              </a:rPr>
              <a:t>pressure remains constant</a:t>
            </a:r>
            <a:r>
              <a:rPr lang="en-US" sz="2400" dirty="0">
                <a:solidFill>
                  <a:prstClr val="black"/>
                </a:solidFill>
                <a:latin typeface="Arial" panose="020B0604020202020204" pitchFamily="34" charset="0"/>
                <a:cs typeface="Arial" panose="020B0604020202020204" pitchFamily="34" charset="0"/>
              </a:rPr>
              <a:t> in the blades as in the simple impulse turbine.</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The </a:t>
            </a:r>
            <a:r>
              <a:rPr lang="en-US" sz="2400" dirty="0">
                <a:solidFill>
                  <a:prstClr val="black"/>
                </a:solidFill>
                <a:latin typeface="Arial" panose="020B0604020202020204" pitchFamily="34" charset="0"/>
                <a:cs typeface="Arial" panose="020B0604020202020204" pitchFamily="34" charset="0"/>
              </a:rPr>
              <a:t>steam velocity from the exit of the nozzle is very high as in the simple impulse turbine.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Steam with this high velocity enters the first row of moving blades and on passing through these blades, the </a:t>
            </a:r>
            <a:r>
              <a:rPr lang="en-US" sz="2400" dirty="0" smtClean="0">
                <a:solidFill>
                  <a:prstClr val="black"/>
                </a:solidFill>
                <a:latin typeface="Arial" panose="020B0604020202020204" pitchFamily="34" charset="0"/>
                <a:cs typeface="Arial" panose="020B0604020202020204" pitchFamily="34" charset="0"/>
              </a:rPr>
              <a:t>velocity </a:t>
            </a:r>
            <a:r>
              <a:rPr lang="en-US" sz="2400" dirty="0">
                <a:solidFill>
                  <a:prstClr val="black"/>
                </a:solidFill>
                <a:latin typeface="Arial" panose="020B0604020202020204" pitchFamily="34" charset="0"/>
                <a:cs typeface="Arial" panose="020B0604020202020204" pitchFamily="34" charset="0"/>
              </a:rPr>
              <a:t>slightly reduces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It then enters the first row of guide blades which directs the </a:t>
            </a:r>
            <a:endParaRPr lang="en-US" sz="2400" dirty="0" smtClean="0">
              <a:solidFill>
                <a:prstClr val="black"/>
              </a:solidFill>
              <a:latin typeface="Arial" panose="020B0604020202020204" pitchFamily="34" charset="0"/>
              <a:cs typeface="Arial" panose="020B0604020202020204" pitchFamily="34" charset="0"/>
            </a:endParaRP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steam </a:t>
            </a:r>
            <a:r>
              <a:rPr lang="en-US" sz="2400" dirty="0">
                <a:solidFill>
                  <a:prstClr val="black"/>
                </a:solidFill>
                <a:latin typeface="Arial" panose="020B0604020202020204" pitchFamily="34" charset="0"/>
                <a:cs typeface="Arial" panose="020B0604020202020204" pitchFamily="34" charset="0"/>
              </a:rPr>
              <a:t>to the second row of moving blades. </a:t>
            </a:r>
          </a:p>
          <a:p>
            <a:pPr lvl="1">
              <a:lnSpc>
                <a:spcPct val="150000"/>
              </a:lnSpc>
              <a:buFont typeface="Wingdings" panose="05000000000000000000" pitchFamily="2" charset="2"/>
              <a:buChar char="§"/>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23</a:t>
            </a:fld>
            <a:endParaRPr lang="en-US" dirty="0">
              <a:solidFill>
                <a:prstClr val="black">
                  <a:tint val="75000"/>
                </a:prstClr>
              </a:solidFill>
            </a:endParaRPr>
          </a:p>
        </p:txBody>
      </p:sp>
    </p:spTree>
    <p:extLst>
      <p:ext uri="{BB962C8B-B14F-4D97-AF65-F5344CB8AC3E}">
        <p14:creationId xmlns:p14="http://schemas.microsoft.com/office/powerpoint/2010/main" val="41517547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628473" cy="6177621"/>
          </a:xfrm>
        </p:spPr>
        <p:txBody>
          <a:bodyPr>
            <a:normAutofit/>
          </a:bodyPr>
          <a:lstStyle/>
          <a:p>
            <a:pPr marL="914400" lvl="1" indent="-457200">
              <a:lnSpc>
                <a:spcPct val="150000"/>
              </a:lnSpc>
              <a:buFont typeface="+mj-lt"/>
              <a:buAutoNum type="arabicPeriod" startAt="2"/>
            </a:pPr>
            <a:r>
              <a:rPr lang="en-US" dirty="0" smtClean="0">
                <a:solidFill>
                  <a:srgbClr val="C00000"/>
                </a:solidFill>
                <a:latin typeface="Arial" panose="020B0604020202020204" pitchFamily="34" charset="0"/>
                <a:cs typeface="Arial" panose="020B0604020202020204" pitchFamily="34" charset="0"/>
              </a:rPr>
              <a:t>Pressure </a:t>
            </a:r>
            <a:r>
              <a:rPr lang="en-US" dirty="0">
                <a:solidFill>
                  <a:srgbClr val="C00000"/>
                </a:solidFill>
                <a:latin typeface="Arial" panose="020B0604020202020204" pitchFamily="34" charset="0"/>
                <a:cs typeface="Arial" panose="020B0604020202020204" pitchFamily="34" charset="0"/>
              </a:rPr>
              <a:t>Compounding </a:t>
            </a:r>
            <a:r>
              <a:rPr lang="en-US" dirty="0" smtClean="0">
                <a:solidFill>
                  <a:srgbClr val="C00000"/>
                </a:solidFill>
                <a:latin typeface="Arial" panose="020B0604020202020204" pitchFamily="34" charset="0"/>
                <a:cs typeface="Arial" panose="020B0604020202020204" pitchFamily="34" charset="0"/>
              </a:rPr>
              <a:t>(</a:t>
            </a:r>
            <a:r>
              <a:rPr lang="en-US" dirty="0" err="1">
                <a:solidFill>
                  <a:srgbClr val="C00000"/>
                </a:solidFill>
                <a:latin typeface="Arial" panose="020B0604020202020204" pitchFamily="34" charset="0"/>
                <a:cs typeface="Arial" panose="020B0604020202020204" pitchFamily="34" charset="0"/>
              </a:rPr>
              <a:t>Rateau</a:t>
            </a:r>
            <a:r>
              <a:rPr lang="en-US" dirty="0">
                <a:solidFill>
                  <a:srgbClr val="C00000"/>
                </a:solidFill>
                <a:latin typeface="Arial" panose="020B0604020202020204" pitchFamily="34" charset="0"/>
                <a:cs typeface="Arial" panose="020B0604020202020204" pitchFamily="34" charset="0"/>
              </a:rPr>
              <a:t> Turbine</a:t>
            </a:r>
            <a:r>
              <a:rPr lang="en-US" dirty="0" smtClean="0">
                <a:solidFill>
                  <a:srgbClr val="C00000"/>
                </a:solidFill>
                <a:latin typeface="Arial" panose="020B0604020202020204" pitchFamily="34" charset="0"/>
                <a:cs typeface="Arial" panose="020B0604020202020204" pitchFamily="34" charset="0"/>
              </a:rPr>
              <a:t>)</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 compounding is done for </a:t>
            </a:r>
            <a:r>
              <a:rPr lang="en-US" sz="2400" dirty="0">
                <a:solidFill>
                  <a:srgbClr val="C00000"/>
                </a:solidFill>
                <a:latin typeface="Arial" panose="020B0604020202020204" pitchFamily="34" charset="0"/>
                <a:cs typeface="Arial" panose="020B0604020202020204" pitchFamily="34" charset="0"/>
              </a:rPr>
              <a:t>pressure of steam </a:t>
            </a:r>
            <a:r>
              <a:rPr lang="en-US" sz="2400" dirty="0">
                <a:solidFill>
                  <a:prstClr val="black"/>
                </a:solidFill>
                <a:latin typeface="Arial" panose="020B0604020202020204" pitchFamily="34" charset="0"/>
                <a:cs typeface="Arial" panose="020B0604020202020204" pitchFamily="34" charset="0"/>
              </a:rPr>
              <a:t>only i.e. to reduce the high rotational speed of turbine.</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 whole expansion of steam is arranged in a number of steps by employing a number of simple turbine in a series keyed on the same </a:t>
            </a:r>
            <a:r>
              <a:rPr lang="en-US" sz="2400" dirty="0" smtClean="0">
                <a:solidFill>
                  <a:prstClr val="black"/>
                </a:solidFill>
                <a:latin typeface="Arial" panose="020B0604020202020204" pitchFamily="34" charset="0"/>
                <a:cs typeface="Arial" panose="020B0604020202020204" pitchFamily="34" charset="0"/>
              </a:rPr>
              <a:t>shaft.</a:t>
            </a:r>
            <a:endParaRPr lang="en-US" sz="2400" dirty="0">
              <a:solidFill>
                <a:prstClr val="black"/>
              </a:solidFill>
              <a:latin typeface="Arial" panose="020B0604020202020204" pitchFamily="34" charset="0"/>
              <a:cs typeface="Arial" panose="020B0604020202020204" pitchFamily="34" charset="0"/>
            </a:endParaRP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 Each of these simple impulse turbine consisting of one set of </a:t>
            </a:r>
            <a:r>
              <a:rPr lang="en-US" sz="2400" dirty="0">
                <a:solidFill>
                  <a:srgbClr val="C00000"/>
                </a:solidFill>
                <a:latin typeface="Arial" panose="020B0604020202020204" pitchFamily="34" charset="0"/>
                <a:cs typeface="Arial" panose="020B0604020202020204" pitchFamily="34" charset="0"/>
              </a:rPr>
              <a:t>nozzles</a:t>
            </a:r>
            <a:r>
              <a:rPr lang="en-US" sz="2400" dirty="0">
                <a:solidFill>
                  <a:prstClr val="black"/>
                </a:solidFill>
                <a:latin typeface="Arial" panose="020B0604020202020204" pitchFamily="34" charset="0"/>
                <a:cs typeface="Arial" panose="020B0604020202020204" pitchFamily="34" charset="0"/>
              </a:rPr>
              <a:t> and </a:t>
            </a:r>
            <a:r>
              <a:rPr lang="en-US" sz="2400" dirty="0">
                <a:solidFill>
                  <a:srgbClr val="C00000"/>
                </a:solidFill>
                <a:latin typeface="Arial" panose="020B0604020202020204" pitchFamily="34" charset="0"/>
                <a:cs typeface="Arial" panose="020B0604020202020204" pitchFamily="34" charset="0"/>
              </a:rPr>
              <a:t>one row of moving blades</a:t>
            </a:r>
            <a:r>
              <a:rPr lang="en-US" sz="2400" dirty="0">
                <a:solidFill>
                  <a:prstClr val="black"/>
                </a:solidFill>
                <a:latin typeface="Arial" panose="020B0604020202020204" pitchFamily="34" charset="0"/>
                <a:cs typeface="Arial" panose="020B0604020202020204" pitchFamily="34" charset="0"/>
              </a:rPr>
              <a:t> is known as a stage of the turbine and thus this turbine consists of several stages.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 exhaust from each row of moving blades enters the </a:t>
            </a:r>
            <a:endParaRPr lang="en-US" sz="2400" dirty="0" smtClean="0">
              <a:solidFill>
                <a:prstClr val="black"/>
              </a:solidFill>
              <a:latin typeface="Arial" panose="020B0604020202020204" pitchFamily="34" charset="0"/>
              <a:cs typeface="Arial" panose="020B0604020202020204" pitchFamily="34" charset="0"/>
            </a:endParaRP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succeeding </a:t>
            </a:r>
            <a:r>
              <a:rPr lang="en-US" sz="2400" dirty="0">
                <a:solidFill>
                  <a:prstClr val="black"/>
                </a:solidFill>
                <a:latin typeface="Arial" panose="020B0604020202020204" pitchFamily="34" charset="0"/>
                <a:cs typeface="Arial" panose="020B0604020202020204" pitchFamily="34" charset="0"/>
              </a:rPr>
              <a:t>set of nozzles. </a:t>
            </a:r>
          </a:p>
          <a:p>
            <a:pPr marL="457200" lvl="1" indent="0">
              <a:lnSpc>
                <a:spcPct val="150000"/>
              </a:lnSpc>
              <a:buNone/>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24</a:t>
            </a:fld>
            <a:endParaRPr lang="en-US" dirty="0">
              <a:solidFill>
                <a:prstClr val="black">
                  <a:tint val="75000"/>
                </a:prstClr>
              </a:solidFill>
            </a:endParaRPr>
          </a:p>
        </p:txBody>
      </p:sp>
    </p:spTree>
    <p:extLst>
      <p:ext uri="{BB962C8B-B14F-4D97-AF65-F5344CB8AC3E}">
        <p14:creationId xmlns:p14="http://schemas.microsoft.com/office/powerpoint/2010/main" val="1108086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572814" cy="6177621"/>
          </a:xfrm>
        </p:spPr>
        <p:txBody>
          <a:bodyPr>
            <a:normAutofit/>
          </a:bodyPr>
          <a:lstStyle/>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Thus we can say that this arrangement is nothing but </a:t>
            </a:r>
            <a:r>
              <a:rPr lang="en-US" sz="2400" dirty="0" smtClean="0">
                <a:solidFill>
                  <a:srgbClr val="C00000"/>
                </a:solidFill>
                <a:latin typeface="Arial" panose="020B0604020202020204" pitchFamily="34" charset="0"/>
                <a:cs typeface="Arial" panose="020B0604020202020204" pitchFamily="34" charset="0"/>
              </a:rPr>
              <a:t>splitting up the whole pressure drop.</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From the steam chest pressure to the condenser pressure into a series of smaller pressure drop across several stages of impulse turbine and hence this turbine is called, </a:t>
            </a:r>
            <a:r>
              <a:rPr lang="en-US" sz="2400" dirty="0" smtClean="0">
                <a:solidFill>
                  <a:srgbClr val="C00000"/>
                </a:solidFill>
                <a:latin typeface="Arial" panose="020B0604020202020204" pitchFamily="34" charset="0"/>
                <a:cs typeface="Arial" panose="020B0604020202020204" pitchFamily="34" charset="0"/>
              </a:rPr>
              <a:t>pressure-compound</a:t>
            </a:r>
            <a:r>
              <a:rPr lang="en-US" sz="2400" dirty="0" smtClean="0">
                <a:solidFill>
                  <a:prstClr val="black"/>
                </a:solidFill>
                <a:latin typeface="Arial" panose="020B0604020202020204" pitchFamily="34" charset="0"/>
                <a:cs typeface="Arial" panose="020B0604020202020204" pitchFamily="34" charset="0"/>
              </a:rPr>
              <a:t> impulse turbine.</a:t>
            </a:r>
          </a:p>
          <a:p>
            <a:pPr>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In general, in pressure compounding, </a:t>
            </a:r>
          </a:p>
          <a:p>
            <a:pPr latinLnBrk="0">
              <a:lnSpc>
                <a:spcPct val="150000"/>
              </a:lnSpc>
              <a:buFont typeface="Wingdings" panose="05000000000000000000" pitchFamily="2" charset="2"/>
              <a:buChar char="§"/>
            </a:pPr>
            <a:r>
              <a:rPr lang="en-US" sz="2400" dirty="0" smtClean="0">
                <a:solidFill>
                  <a:srgbClr val="C00000"/>
                </a:solidFill>
                <a:latin typeface="Arial" panose="020B0604020202020204" pitchFamily="34" charset="0"/>
                <a:cs typeface="Arial" panose="020B0604020202020204" pitchFamily="34" charset="0"/>
              </a:rPr>
              <a:t>Pressure</a:t>
            </a:r>
            <a:r>
              <a:rPr lang="en-US" sz="2400" dirty="0">
                <a:solidFill>
                  <a:srgbClr val="C00000"/>
                </a:solidFill>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Drops in steps, only across the </a:t>
            </a:r>
            <a:r>
              <a:rPr lang="en-US" sz="2400" dirty="0">
                <a:solidFill>
                  <a:srgbClr val="C00000"/>
                </a:solidFill>
                <a:latin typeface="Arial" panose="020B0604020202020204" pitchFamily="34" charset="0"/>
                <a:cs typeface="Arial" panose="020B0604020202020204" pitchFamily="34" charset="0"/>
              </a:rPr>
              <a:t>nozzles</a:t>
            </a:r>
            <a:r>
              <a:rPr lang="en-US" sz="2400" dirty="0">
                <a:latin typeface="Arial" panose="020B0604020202020204" pitchFamily="34" charset="0"/>
                <a:cs typeface="Arial" panose="020B0604020202020204" pitchFamily="34" charset="0"/>
              </a:rPr>
              <a:t>. It remains </a:t>
            </a:r>
            <a:endParaRPr lang="en-US" sz="2400" dirty="0" smtClean="0">
              <a:latin typeface="Arial" panose="020B0604020202020204" pitchFamily="34" charset="0"/>
              <a:cs typeface="Arial" panose="020B0604020202020204" pitchFamily="34" charset="0"/>
            </a:endParaRPr>
          </a:p>
          <a:p>
            <a:pPr marL="0" indent="0"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constant </a:t>
            </a:r>
            <a:r>
              <a:rPr lang="en-US" sz="2400" dirty="0">
                <a:latin typeface="Arial" panose="020B0604020202020204" pitchFamily="34" charset="0"/>
                <a:cs typeface="Arial" panose="020B0604020202020204" pitchFamily="34" charset="0"/>
              </a:rPr>
              <a:t>across the moving blades.</a:t>
            </a:r>
          </a:p>
          <a:p>
            <a:pPr latinLnBrk="0">
              <a:lnSpc>
                <a:spcPct val="150000"/>
              </a:lnSpc>
              <a:buFont typeface="Wingdings" panose="05000000000000000000" pitchFamily="2" charset="2"/>
              <a:buChar char="§"/>
            </a:pPr>
            <a:r>
              <a:rPr lang="en-US" sz="2400" dirty="0">
                <a:solidFill>
                  <a:srgbClr val="C00000"/>
                </a:solidFill>
                <a:latin typeface="Arial" panose="020B0604020202020204" pitchFamily="34" charset="0"/>
                <a:cs typeface="Arial" panose="020B0604020202020204" pitchFamily="34" charset="0"/>
              </a:rPr>
              <a:t>Velocity:</a:t>
            </a:r>
            <a:r>
              <a:rPr lang="en-US" sz="2400" dirty="0">
                <a:latin typeface="Arial" panose="020B0604020202020204" pitchFamily="34" charset="0"/>
                <a:cs typeface="Arial" panose="020B0604020202020204" pitchFamily="34" charset="0"/>
              </a:rPr>
              <a:t> Peaks at the exit of each </a:t>
            </a:r>
            <a:r>
              <a:rPr lang="en-US" sz="2400" dirty="0">
                <a:solidFill>
                  <a:srgbClr val="C00000"/>
                </a:solidFill>
                <a:latin typeface="Arial" panose="020B0604020202020204" pitchFamily="34" charset="0"/>
                <a:cs typeface="Arial" panose="020B0604020202020204" pitchFamily="34" charset="0"/>
              </a:rPr>
              <a:t>nozzle</a:t>
            </a:r>
            <a:r>
              <a:rPr lang="en-US" sz="2400" dirty="0">
                <a:latin typeface="Arial" panose="020B0604020202020204" pitchFamily="34" charset="0"/>
                <a:cs typeface="Arial" panose="020B0604020202020204" pitchFamily="34" charset="0"/>
              </a:rPr>
              <a:t> and then drops as it </a:t>
            </a:r>
          </a:p>
          <a:p>
            <a:pPr marL="0" indent="0" latinLnBrk="0">
              <a:lnSpc>
                <a:spcPct val="150000"/>
              </a:lnSpc>
              <a:buNone/>
            </a:pPr>
            <a:r>
              <a:rPr lang="en-US" sz="2400" dirty="0" smtClean="0">
                <a:latin typeface="Arial" panose="020B0604020202020204" pitchFamily="34" charset="0"/>
                <a:cs typeface="Arial" panose="020B0604020202020204" pitchFamily="34" charset="0"/>
              </a:rPr>
              <a:t>                 passes </a:t>
            </a:r>
            <a:r>
              <a:rPr lang="en-US" sz="2400" dirty="0">
                <a:latin typeface="Arial" panose="020B0604020202020204" pitchFamily="34" charset="0"/>
                <a:cs typeface="Arial" panose="020B0604020202020204" pitchFamily="34" charset="0"/>
              </a:rPr>
              <a:t>through the </a:t>
            </a:r>
            <a:r>
              <a:rPr lang="en-US" sz="2400" dirty="0">
                <a:solidFill>
                  <a:srgbClr val="C00000"/>
                </a:solidFill>
                <a:latin typeface="Arial" panose="020B0604020202020204" pitchFamily="34" charset="0"/>
                <a:cs typeface="Arial" panose="020B0604020202020204" pitchFamily="34" charset="0"/>
              </a:rPr>
              <a:t>moving blades</a:t>
            </a:r>
            <a:r>
              <a:rPr lang="en-US" sz="2400" dirty="0">
                <a:latin typeface="Arial" panose="020B0604020202020204" pitchFamily="34" charset="0"/>
                <a:cs typeface="Arial" panose="020B0604020202020204" pitchFamily="34" charset="0"/>
              </a:rPr>
              <a:t>.</a:t>
            </a:r>
          </a:p>
          <a:p>
            <a:pPr lvl="0" algn="just" latinLnBrk="0">
              <a:lnSpc>
                <a:spcPct val="150000"/>
              </a:lnSpc>
              <a:spcBef>
                <a:spcPts val="600"/>
              </a:spcBef>
              <a:buSzPct val="100000"/>
              <a:buFont typeface="Wingdings" panose="05000000000000000000" pitchFamily="2" charset="2"/>
              <a:buChar char="§"/>
            </a:pPr>
            <a:endParaRPr lang="en-US" sz="2400" dirty="0" smtClean="0">
              <a:solidFill>
                <a:srgbClr val="C00000"/>
              </a:solidFill>
              <a:latin typeface="Arial" panose="020B0604020202020204" pitchFamily="34" charset="0"/>
              <a:cs typeface="Arial" panose="020B0604020202020204" pitchFamily="34" charset="0"/>
            </a:endParaRPr>
          </a:p>
          <a:p>
            <a:pPr marL="457200" lvl="1" indent="0">
              <a:lnSpc>
                <a:spcPct val="150000"/>
              </a:lnSpc>
              <a:buNone/>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25</a:t>
            </a:fld>
            <a:endParaRPr lang="en-US" dirty="0">
              <a:solidFill>
                <a:prstClr val="black">
                  <a:tint val="75000"/>
                </a:prstClr>
              </a:solidFill>
            </a:endParaRPr>
          </a:p>
        </p:txBody>
      </p:sp>
    </p:spTree>
    <p:extLst>
      <p:ext uri="{BB962C8B-B14F-4D97-AF65-F5344CB8AC3E}">
        <p14:creationId xmlns:p14="http://schemas.microsoft.com/office/powerpoint/2010/main" val="5018123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973030" cy="6177621"/>
          </a:xfrm>
        </p:spPr>
        <p:txBody>
          <a:bodyPr>
            <a:normAutofit/>
          </a:bodyPr>
          <a:lstStyle/>
          <a:p>
            <a:pPr marL="457200" lvl="1" indent="0">
              <a:lnSpc>
                <a:spcPct val="150000"/>
              </a:lnSpc>
              <a:buNone/>
            </a:pPr>
            <a:r>
              <a:rPr lang="en-US" dirty="0" smtClean="0">
                <a:solidFill>
                  <a:srgbClr val="C00000"/>
                </a:solidFill>
                <a:latin typeface="Arial" panose="020B0604020202020204" pitchFamily="34" charset="0"/>
                <a:cs typeface="Arial" panose="020B0604020202020204" pitchFamily="34" charset="0"/>
              </a:rPr>
              <a:t>Velocity </a:t>
            </a:r>
            <a:r>
              <a:rPr lang="en-US" dirty="0">
                <a:solidFill>
                  <a:srgbClr val="C00000"/>
                </a:solidFill>
                <a:latin typeface="Arial" panose="020B0604020202020204" pitchFamily="34" charset="0"/>
                <a:cs typeface="Arial" panose="020B0604020202020204" pitchFamily="34" charset="0"/>
              </a:rPr>
              <a:t>Compounding </a:t>
            </a:r>
            <a:r>
              <a:rPr lang="en-US" dirty="0" smtClean="0">
                <a:solidFill>
                  <a:srgbClr val="C00000"/>
                </a:solidFill>
                <a:latin typeface="Arial" panose="020B0604020202020204" pitchFamily="34" charset="0"/>
                <a:cs typeface="Arial" panose="020B0604020202020204" pitchFamily="34" charset="0"/>
              </a:rPr>
              <a:t>and Pressure Compounding</a:t>
            </a:r>
          </a:p>
          <a:p>
            <a:pPr lvl="1">
              <a:lnSpc>
                <a:spcPct val="150000"/>
              </a:lnSpc>
              <a:buFont typeface="Wingdings" panose="05000000000000000000" pitchFamily="2" charset="2"/>
              <a:buChar char="§"/>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26</a:t>
            </a:fld>
            <a:endParaRPr lang="en-US" dirty="0">
              <a:solidFill>
                <a:prstClr val="black">
                  <a:tint val="75000"/>
                </a:prstClr>
              </a:solidFill>
            </a:endParaRPr>
          </a:p>
        </p:txBody>
      </p:sp>
      <p:pic>
        <p:nvPicPr>
          <p:cNvPr id="3074" name="Picture 2" descr="Visually search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86" y="1360957"/>
            <a:ext cx="9915525" cy="345757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134987" y="5053436"/>
            <a:ext cx="7780124" cy="1354217"/>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3: </a:t>
            </a:r>
            <a:r>
              <a:rPr lang="en-US" sz="2000" dirty="0">
                <a:latin typeface="Arial" panose="020B0604020202020204" pitchFamily="34" charset="0"/>
                <a:cs typeface="Arial" panose="020B0604020202020204" pitchFamily="34" charset="0"/>
              </a:rPr>
              <a:t>Difference between velocity compounding turbine and pressure compounding </a:t>
            </a:r>
            <a:r>
              <a:rPr lang="en-US" sz="2000" dirty="0" smtClean="0">
                <a:latin typeface="Arial" panose="020B0604020202020204" pitchFamily="34" charset="0"/>
                <a:cs typeface="Arial" panose="020B0604020202020204" pitchFamily="34" charset="0"/>
              </a:rPr>
              <a:t>turbine, </a:t>
            </a:r>
            <a:r>
              <a:rPr lang="en-GB" sz="2000" dirty="0" err="1">
                <a:latin typeface="Arial" panose="020B0604020202020204" pitchFamily="34" charset="0"/>
                <a:cs typeface="Arial" panose="020B0604020202020204" pitchFamily="34" charset="0"/>
              </a:rPr>
              <a:t>Mecholic</a:t>
            </a:r>
            <a:r>
              <a:rPr lang="en-GB" sz="2000" dirty="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2018</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lvl="0"/>
            <a:r>
              <a:rPr lang="en-US" sz="1400" dirty="0" smtClean="0">
                <a:solidFill>
                  <a:prstClr val="black"/>
                </a:solidFill>
                <a:latin typeface="Arial" panose="020B0604020202020204" pitchFamily="34" charset="0"/>
                <a:cs typeface="Arial" panose="020B0604020202020204" pitchFamily="34" charset="0"/>
                <a:hlinkClick r:id="rId3"/>
              </a:rPr>
              <a:t>url:</a:t>
            </a:r>
            <a:r>
              <a:rPr lang="en-GB" sz="1400" dirty="0">
                <a:solidFill>
                  <a:prstClr val="black"/>
                </a:solidFill>
                <a:latin typeface="Arial" panose="020B0604020202020204" pitchFamily="34" charset="0"/>
                <a:cs typeface="Arial" panose="020B0604020202020204" pitchFamily="34" charset="0"/>
                <a:hlinkClick r:id="rId3"/>
              </a:rPr>
              <a:t>https://</a:t>
            </a:r>
            <a:r>
              <a:rPr lang="en-GB" sz="1400" dirty="0" smtClean="0">
                <a:solidFill>
                  <a:prstClr val="black"/>
                </a:solidFill>
                <a:latin typeface="Arial" panose="020B0604020202020204" pitchFamily="34" charset="0"/>
                <a:cs typeface="Arial" panose="020B0604020202020204" pitchFamily="34" charset="0"/>
                <a:hlinkClick r:id="rId3"/>
              </a:rPr>
              <a:t>encrypted-tbn3.gstatic.com/images?q=tbn:ANd9GcT9wqdKgt7NNH3H7sTqu-WfIaH9_0z5seEElsLTBZ8_Ou6V3CaB</a:t>
            </a:r>
            <a:endParaRPr lang="en-GB" sz="1400" dirty="0" smtClean="0">
              <a:solidFill>
                <a:prstClr val="black"/>
              </a:solidFill>
              <a:latin typeface="Arial" panose="020B0604020202020204" pitchFamily="34" charset="0"/>
              <a:cs typeface="Arial" panose="020B0604020202020204" pitchFamily="34" charset="0"/>
            </a:endParaRPr>
          </a:p>
          <a:p>
            <a:pPr lvl="0"/>
            <a:endParaRPr lang="en-GB" sz="1400" dirty="0" smtClean="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7234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628473" cy="6177621"/>
          </a:xfrm>
        </p:spPr>
        <p:txBody>
          <a:bodyPr>
            <a:normAutofit/>
          </a:bodyPr>
          <a:lstStyle/>
          <a:p>
            <a:pPr marL="914400" lvl="1" indent="-457200">
              <a:lnSpc>
                <a:spcPct val="150000"/>
              </a:lnSpc>
              <a:buFont typeface="+mj-lt"/>
              <a:buAutoNum type="arabicPeriod" startAt="3"/>
            </a:pPr>
            <a:r>
              <a:rPr lang="en-US" dirty="0">
                <a:solidFill>
                  <a:srgbClr val="C00000"/>
                </a:solidFill>
                <a:latin typeface="Arial" panose="020B0604020202020204" pitchFamily="34" charset="0"/>
                <a:cs typeface="Arial" panose="020B0604020202020204" pitchFamily="34" charset="0"/>
              </a:rPr>
              <a:t>Pressure-Velocity Compounding (Combination </a:t>
            </a:r>
            <a:r>
              <a:rPr lang="en-US" dirty="0" smtClean="0">
                <a:solidFill>
                  <a:srgbClr val="C00000"/>
                </a:solidFill>
                <a:latin typeface="Arial" panose="020B0604020202020204" pitchFamily="34" charset="0"/>
                <a:cs typeface="Arial" panose="020B0604020202020204" pitchFamily="34" charset="0"/>
              </a:rPr>
              <a:t>or </a:t>
            </a:r>
            <a:r>
              <a:rPr lang="en-US" dirty="0" err="1" smtClean="0">
                <a:solidFill>
                  <a:srgbClr val="C00000"/>
                </a:solidFill>
                <a:latin typeface="Arial" panose="020B0604020202020204" pitchFamily="34" charset="0"/>
                <a:cs typeface="Arial" panose="020B0604020202020204" pitchFamily="34" charset="0"/>
              </a:rPr>
              <a:t>Zoelly</a:t>
            </a:r>
            <a:r>
              <a:rPr lang="en-US" dirty="0" smtClean="0">
                <a:solidFill>
                  <a:srgbClr val="C00000"/>
                </a:solidFill>
                <a:latin typeface="Arial" panose="020B0604020202020204" pitchFamily="34" charset="0"/>
                <a:cs typeface="Arial" panose="020B0604020202020204" pitchFamily="34" charset="0"/>
              </a:rPr>
              <a:t> </a:t>
            </a:r>
            <a:r>
              <a:rPr lang="en-US" dirty="0">
                <a:solidFill>
                  <a:srgbClr val="C00000"/>
                </a:solidFill>
                <a:latin typeface="Arial" panose="020B0604020202020204" pitchFamily="34" charset="0"/>
                <a:cs typeface="Arial" panose="020B0604020202020204" pitchFamily="34" charset="0"/>
              </a:rPr>
              <a:t>Turbine)</a:t>
            </a:r>
          </a:p>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This </a:t>
            </a:r>
            <a:r>
              <a:rPr lang="en-US" sz="2400" dirty="0">
                <a:solidFill>
                  <a:prstClr val="black"/>
                </a:solidFill>
                <a:latin typeface="Arial" panose="020B0604020202020204" pitchFamily="34" charset="0"/>
                <a:cs typeface="Arial" panose="020B0604020202020204" pitchFamily="34" charset="0"/>
              </a:rPr>
              <a:t>type of turbine is a combination of </a:t>
            </a:r>
            <a:r>
              <a:rPr lang="en-US" sz="2400" dirty="0">
                <a:solidFill>
                  <a:srgbClr val="C00000"/>
                </a:solidFill>
                <a:latin typeface="Arial" panose="020B0604020202020204" pitchFamily="34" charset="0"/>
                <a:cs typeface="Arial" panose="020B0604020202020204" pitchFamily="34" charset="0"/>
              </a:rPr>
              <a:t>pressure</a:t>
            </a:r>
            <a:r>
              <a:rPr lang="en-US" sz="2400" dirty="0">
                <a:solidFill>
                  <a:prstClr val="black"/>
                </a:solidFill>
                <a:latin typeface="Arial" panose="020B0604020202020204" pitchFamily="34" charset="0"/>
                <a:cs typeface="Arial" panose="020B0604020202020204" pitchFamily="34" charset="0"/>
              </a:rPr>
              <a:t> and </a:t>
            </a:r>
            <a:r>
              <a:rPr lang="en-US" sz="2400" dirty="0">
                <a:solidFill>
                  <a:srgbClr val="C00000"/>
                </a:solidFill>
                <a:latin typeface="Arial" panose="020B0604020202020204" pitchFamily="34" charset="0"/>
                <a:cs typeface="Arial" panose="020B0604020202020204" pitchFamily="34" charset="0"/>
              </a:rPr>
              <a:t>velocity</a:t>
            </a:r>
            <a:r>
              <a:rPr lang="en-US" sz="2400" dirty="0">
                <a:solidFill>
                  <a:prstClr val="black"/>
                </a:solidFill>
                <a:latin typeface="Arial" panose="020B0604020202020204" pitchFamily="34" charset="0"/>
                <a:cs typeface="Arial" panose="020B0604020202020204" pitchFamily="34" charset="0"/>
              </a:rPr>
              <a:t> compounding.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There are </a:t>
            </a:r>
            <a:r>
              <a:rPr lang="en-US" sz="2400" dirty="0">
                <a:solidFill>
                  <a:srgbClr val="C00000"/>
                </a:solidFill>
                <a:latin typeface="Arial" panose="020B0604020202020204" pitchFamily="34" charset="0"/>
                <a:cs typeface="Arial" panose="020B0604020202020204" pitchFamily="34" charset="0"/>
              </a:rPr>
              <a:t>two wheels or rotors </a:t>
            </a:r>
            <a:r>
              <a:rPr lang="en-US" sz="2400" dirty="0">
                <a:solidFill>
                  <a:prstClr val="black"/>
                </a:solidFill>
                <a:latin typeface="Arial" panose="020B0604020202020204" pitchFamily="34" charset="0"/>
                <a:cs typeface="Arial" panose="020B0604020202020204" pitchFamily="34" charset="0"/>
              </a:rPr>
              <a:t>and on each, only two rows of moving blades are attached cause two-row wheel are more efficient than three-row wheel.</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 In each wheel or rotor, velocity drops i.e. drop in velocity is achieved by many rows of moving blades hence it is </a:t>
            </a:r>
            <a:r>
              <a:rPr lang="en-US" sz="2400" dirty="0">
                <a:solidFill>
                  <a:srgbClr val="C00000"/>
                </a:solidFill>
                <a:latin typeface="Arial" panose="020B0604020202020204" pitchFamily="34" charset="0"/>
                <a:cs typeface="Arial" panose="020B0604020202020204" pitchFamily="34" charset="0"/>
              </a:rPr>
              <a:t>velocity compounded</a:t>
            </a:r>
            <a:r>
              <a:rPr lang="en-US" sz="2400" dirty="0">
                <a:solidFill>
                  <a:prstClr val="black"/>
                </a:solidFill>
                <a:latin typeface="Arial" panose="020B0604020202020204" pitchFamily="34" charset="0"/>
                <a:cs typeface="Arial" panose="020B0604020202020204" pitchFamily="34" charset="0"/>
              </a:rPr>
              <a:t>.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There are two sets of nozzles in which whole pressure drop </a:t>
            </a:r>
            <a:endParaRPr lang="en-US" sz="2400" dirty="0" smtClean="0">
              <a:solidFill>
                <a:prstClr val="black"/>
              </a:solidFill>
              <a:latin typeface="Arial" panose="020B0604020202020204" pitchFamily="34" charset="0"/>
              <a:cs typeface="Arial" panose="020B0604020202020204" pitchFamily="34" charset="0"/>
            </a:endParaRP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takes </a:t>
            </a:r>
            <a:r>
              <a:rPr lang="en-US" sz="2400" dirty="0">
                <a:solidFill>
                  <a:prstClr val="black"/>
                </a:solidFill>
                <a:latin typeface="Arial" panose="020B0604020202020204" pitchFamily="34" charset="0"/>
                <a:cs typeface="Arial" panose="020B0604020202020204" pitchFamily="34" charset="0"/>
              </a:rPr>
              <a:t>place i.e. whole pressure drop has been divided in small </a:t>
            </a:r>
            <a:endParaRPr lang="en-US" sz="2400" dirty="0" smtClean="0">
              <a:solidFill>
                <a:prstClr val="black"/>
              </a:solidFill>
              <a:latin typeface="Arial" panose="020B0604020202020204" pitchFamily="34" charset="0"/>
              <a:cs typeface="Arial" panose="020B0604020202020204" pitchFamily="34" charset="0"/>
            </a:endParaRP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drops</a:t>
            </a:r>
            <a:r>
              <a:rPr lang="en-US" sz="2400" dirty="0">
                <a:solidFill>
                  <a:prstClr val="black"/>
                </a:solidFill>
                <a:latin typeface="Arial" panose="020B0604020202020204" pitchFamily="34" charset="0"/>
                <a:cs typeface="Arial" panose="020B0604020202020204" pitchFamily="34" charset="0"/>
              </a:rPr>
              <a:t>, hence it is </a:t>
            </a:r>
            <a:r>
              <a:rPr lang="en-US" sz="2400" dirty="0" smtClean="0">
                <a:solidFill>
                  <a:srgbClr val="C00000"/>
                </a:solidFill>
                <a:latin typeface="Arial" panose="020B0604020202020204" pitchFamily="34" charset="0"/>
                <a:cs typeface="Arial" panose="020B0604020202020204" pitchFamily="34" charset="0"/>
              </a:rPr>
              <a:t>pressure-compounded</a:t>
            </a:r>
            <a:r>
              <a:rPr lang="en-US" sz="2400" dirty="0">
                <a:solidFill>
                  <a:prstClr val="black"/>
                </a:solidFill>
                <a:latin typeface="Arial" panose="020B0604020202020204" pitchFamily="34" charset="0"/>
                <a:cs typeface="Arial" panose="020B0604020202020204" pitchFamily="34" charset="0"/>
              </a:rPr>
              <a:t>.</a:t>
            </a:r>
          </a:p>
          <a:p>
            <a:pPr marL="457200" lvl="1" indent="0">
              <a:lnSpc>
                <a:spcPct val="150000"/>
              </a:lnSpc>
              <a:buNone/>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27</a:t>
            </a:fld>
            <a:endParaRPr lang="en-US" dirty="0">
              <a:solidFill>
                <a:prstClr val="black">
                  <a:tint val="75000"/>
                </a:prstClr>
              </a:solidFill>
            </a:endParaRPr>
          </a:p>
        </p:txBody>
      </p:sp>
    </p:spTree>
    <p:extLst>
      <p:ext uri="{BB962C8B-B14F-4D97-AF65-F5344CB8AC3E}">
        <p14:creationId xmlns:p14="http://schemas.microsoft.com/office/powerpoint/2010/main" val="3724153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8970" y="680378"/>
            <a:ext cx="11628473" cy="6177621"/>
          </a:xfrm>
        </p:spPr>
        <p:txBody>
          <a:bodyPr>
            <a:normAutofit lnSpcReduction="10000"/>
          </a:bodyPr>
          <a:lstStyle/>
          <a:p>
            <a:pPr lvl="0" algn="just" latinLnBrk="0">
              <a:lnSpc>
                <a:spcPct val="150000"/>
              </a:lnSpc>
              <a:spcBef>
                <a:spcPts val="600"/>
              </a:spcBef>
              <a:buSzPct val="100000"/>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In </a:t>
            </a:r>
            <a:r>
              <a:rPr lang="en-US" sz="2400" dirty="0">
                <a:solidFill>
                  <a:prstClr val="black"/>
                </a:solidFill>
                <a:latin typeface="Arial" panose="020B0604020202020204" pitchFamily="34" charset="0"/>
                <a:cs typeface="Arial" panose="020B0604020202020204" pitchFamily="34" charset="0"/>
              </a:rPr>
              <a:t>the first set of </a:t>
            </a:r>
            <a:r>
              <a:rPr lang="en-US" sz="2400" dirty="0">
                <a:solidFill>
                  <a:srgbClr val="C00000"/>
                </a:solidFill>
                <a:latin typeface="Arial" panose="020B0604020202020204" pitchFamily="34" charset="0"/>
                <a:cs typeface="Arial" panose="020B0604020202020204" pitchFamily="34" charset="0"/>
              </a:rPr>
              <a:t>nozzles</a:t>
            </a:r>
            <a:r>
              <a:rPr lang="en-US" sz="2400" dirty="0">
                <a:solidFill>
                  <a:prstClr val="black"/>
                </a:solidFill>
                <a:latin typeface="Arial" panose="020B0604020202020204" pitchFamily="34" charset="0"/>
                <a:cs typeface="Arial" panose="020B0604020202020204" pitchFamily="34" charset="0"/>
              </a:rPr>
              <a:t>, there is some </a:t>
            </a:r>
            <a:r>
              <a:rPr lang="en-US" sz="2400" dirty="0">
                <a:solidFill>
                  <a:srgbClr val="C00000"/>
                </a:solidFill>
                <a:latin typeface="Arial" panose="020B0604020202020204" pitchFamily="34" charset="0"/>
                <a:cs typeface="Arial" panose="020B0604020202020204" pitchFamily="34" charset="0"/>
              </a:rPr>
              <a:t>decrease in pressure </a:t>
            </a:r>
            <a:r>
              <a:rPr lang="en-US" sz="2400" dirty="0">
                <a:solidFill>
                  <a:prstClr val="black"/>
                </a:solidFill>
                <a:latin typeface="Arial" panose="020B0604020202020204" pitchFamily="34" charset="0"/>
                <a:cs typeface="Arial" panose="020B0604020202020204" pitchFamily="34" charset="0"/>
              </a:rPr>
              <a:t>which gives some kinetic energy to the steam and there is </a:t>
            </a:r>
            <a:r>
              <a:rPr lang="en-US" sz="2400" dirty="0">
                <a:solidFill>
                  <a:srgbClr val="C00000"/>
                </a:solidFill>
                <a:latin typeface="Arial" panose="020B0604020202020204" pitchFamily="34" charset="0"/>
                <a:cs typeface="Arial" panose="020B0604020202020204" pitchFamily="34" charset="0"/>
              </a:rPr>
              <a:t>no drop in pressure </a:t>
            </a:r>
            <a:r>
              <a:rPr lang="en-US" sz="2400" dirty="0">
                <a:solidFill>
                  <a:prstClr val="black"/>
                </a:solidFill>
                <a:latin typeface="Arial" panose="020B0604020202020204" pitchFamily="34" charset="0"/>
                <a:cs typeface="Arial" panose="020B0604020202020204" pitchFamily="34" charset="0"/>
              </a:rPr>
              <a:t>in the two rows of </a:t>
            </a:r>
            <a:r>
              <a:rPr lang="en-US" sz="2400" dirty="0">
                <a:solidFill>
                  <a:srgbClr val="C00000"/>
                </a:solidFill>
                <a:latin typeface="Arial" panose="020B0604020202020204" pitchFamily="34" charset="0"/>
                <a:cs typeface="Arial" panose="020B0604020202020204" pitchFamily="34" charset="0"/>
              </a:rPr>
              <a:t>moving blades </a:t>
            </a:r>
            <a:r>
              <a:rPr lang="en-US" sz="2400" dirty="0">
                <a:solidFill>
                  <a:prstClr val="black"/>
                </a:solidFill>
                <a:latin typeface="Arial" panose="020B0604020202020204" pitchFamily="34" charset="0"/>
                <a:cs typeface="Arial" panose="020B0604020202020204" pitchFamily="34" charset="0"/>
              </a:rPr>
              <a:t>of the first wheel and in the first row of fixed blades.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There is a </a:t>
            </a:r>
            <a:r>
              <a:rPr lang="en-US" sz="2400" dirty="0">
                <a:solidFill>
                  <a:srgbClr val="C00000"/>
                </a:solidFill>
                <a:latin typeface="Arial" panose="020B0604020202020204" pitchFamily="34" charset="0"/>
                <a:cs typeface="Arial" panose="020B0604020202020204" pitchFamily="34" charset="0"/>
              </a:rPr>
              <a:t>velocity drop </a:t>
            </a:r>
            <a:r>
              <a:rPr lang="en-US" sz="2400" dirty="0">
                <a:solidFill>
                  <a:prstClr val="black"/>
                </a:solidFill>
                <a:latin typeface="Arial" panose="020B0604020202020204" pitchFamily="34" charset="0"/>
                <a:cs typeface="Arial" panose="020B0604020202020204" pitchFamily="34" charset="0"/>
              </a:rPr>
              <a:t>in </a:t>
            </a:r>
            <a:r>
              <a:rPr lang="en-US" sz="2400" dirty="0">
                <a:solidFill>
                  <a:srgbClr val="C00000"/>
                </a:solidFill>
                <a:latin typeface="Arial" panose="020B0604020202020204" pitchFamily="34" charset="0"/>
                <a:cs typeface="Arial" panose="020B0604020202020204" pitchFamily="34" charset="0"/>
              </a:rPr>
              <a:t>moving blades </a:t>
            </a:r>
            <a:r>
              <a:rPr lang="en-US" sz="2400" dirty="0">
                <a:solidFill>
                  <a:prstClr val="black"/>
                </a:solidFill>
                <a:latin typeface="Arial" panose="020B0604020202020204" pitchFamily="34" charset="0"/>
                <a:cs typeface="Arial" panose="020B0604020202020204" pitchFamily="34" charset="0"/>
              </a:rPr>
              <a:t>though there is also a slight drop in velocity due to </a:t>
            </a:r>
            <a:r>
              <a:rPr lang="en-US" sz="2400" dirty="0">
                <a:solidFill>
                  <a:srgbClr val="C00000"/>
                </a:solidFill>
                <a:latin typeface="Arial" panose="020B0604020202020204" pitchFamily="34" charset="0"/>
                <a:cs typeface="Arial" panose="020B0604020202020204" pitchFamily="34" charset="0"/>
              </a:rPr>
              <a:t>friction</a:t>
            </a:r>
            <a:r>
              <a:rPr lang="en-US" sz="2400" dirty="0">
                <a:solidFill>
                  <a:prstClr val="black"/>
                </a:solidFill>
                <a:latin typeface="Arial" panose="020B0604020202020204" pitchFamily="34" charset="0"/>
                <a:cs typeface="Arial" panose="020B0604020202020204" pitchFamily="34" charset="0"/>
              </a:rPr>
              <a:t> in the fixed blades. </a:t>
            </a:r>
            <a:endParaRPr lang="en-US" sz="2400" dirty="0" smtClean="0">
              <a:solidFill>
                <a:prstClr val="black"/>
              </a:solidFill>
              <a:latin typeface="Arial" panose="020B0604020202020204" pitchFamily="34" charset="0"/>
              <a:cs typeface="Arial" panose="020B0604020202020204" pitchFamily="34" charset="0"/>
            </a:endParaRP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In second set of nozzles, the remaining pressure drop takes place but the velocity here increases and the drop in velocity takes place in the moving blades of the second wheel or rotor. </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Compared to the pressure-compounded impulse turbine this </a:t>
            </a:r>
            <a:endParaRPr lang="en-US" sz="2400" dirty="0" smtClean="0">
              <a:solidFill>
                <a:prstClr val="black"/>
              </a:solidFill>
              <a:latin typeface="Arial" panose="020B0604020202020204" pitchFamily="34" charset="0"/>
              <a:cs typeface="Arial" panose="020B0604020202020204" pitchFamily="34" charset="0"/>
            </a:endParaRPr>
          </a:p>
          <a:p>
            <a:pPr marL="0" lvl="0" indent="0" algn="just" latinLnBrk="0">
              <a:lnSpc>
                <a:spcPct val="150000"/>
              </a:lnSpc>
              <a:spcBef>
                <a:spcPts val="600"/>
              </a:spcBef>
              <a:buSzPct val="100000"/>
              <a:buNone/>
            </a:pPr>
            <a:r>
              <a:rPr lang="en-US" sz="2400" dirty="0">
                <a:solidFill>
                  <a:prstClr val="black"/>
                </a:solidFill>
                <a:latin typeface="Arial" panose="020B0604020202020204" pitchFamily="34" charset="0"/>
                <a:cs typeface="Arial" panose="020B0604020202020204" pitchFamily="34" charset="0"/>
              </a:rPr>
              <a:t> </a:t>
            </a:r>
            <a:r>
              <a:rPr lang="en-US" sz="2400" dirty="0" smtClean="0">
                <a:solidFill>
                  <a:prstClr val="black"/>
                </a:solidFill>
                <a:latin typeface="Arial" panose="020B0604020202020204" pitchFamily="34" charset="0"/>
                <a:cs typeface="Arial" panose="020B0604020202020204" pitchFamily="34" charset="0"/>
              </a:rPr>
              <a:t>  arrangement </a:t>
            </a:r>
            <a:r>
              <a:rPr lang="en-US" sz="2400" dirty="0">
                <a:solidFill>
                  <a:prstClr val="black"/>
                </a:solidFill>
                <a:latin typeface="Arial" panose="020B0604020202020204" pitchFamily="34" charset="0"/>
                <a:cs typeface="Arial" panose="020B0604020202020204" pitchFamily="34" charset="0"/>
              </a:rPr>
              <a:t>was more popular due to its simple construction.</a:t>
            </a:r>
          </a:p>
          <a:p>
            <a:pPr lvl="0" algn="just" latinLnBrk="0">
              <a:lnSpc>
                <a:spcPct val="150000"/>
              </a:lnSpc>
              <a:spcBef>
                <a:spcPts val="600"/>
              </a:spcBef>
              <a:buSzPct val="100000"/>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 It is, however, very rarely used now due to its </a:t>
            </a:r>
            <a:r>
              <a:rPr lang="en-US" sz="2400" dirty="0">
                <a:solidFill>
                  <a:srgbClr val="C00000"/>
                </a:solidFill>
                <a:latin typeface="Arial" panose="020B0604020202020204" pitchFamily="34" charset="0"/>
                <a:cs typeface="Arial" panose="020B0604020202020204" pitchFamily="34" charset="0"/>
              </a:rPr>
              <a:t>low efficiency</a:t>
            </a:r>
            <a:r>
              <a:rPr lang="en-US" sz="2400" dirty="0">
                <a:solidFill>
                  <a:prstClr val="black"/>
                </a:solidFill>
                <a:latin typeface="Arial" panose="020B0604020202020204" pitchFamily="34" charset="0"/>
                <a:cs typeface="Arial" panose="020B0604020202020204" pitchFamily="34" charset="0"/>
              </a:rPr>
              <a:t>.</a:t>
            </a:r>
          </a:p>
          <a:p>
            <a:pPr marL="0" lvl="0" indent="0" algn="just" latinLnBrk="0">
              <a:lnSpc>
                <a:spcPct val="150000"/>
              </a:lnSpc>
              <a:spcBef>
                <a:spcPts val="600"/>
              </a:spcBef>
              <a:buSzPct val="100000"/>
              <a:buNone/>
            </a:pPr>
            <a:endParaRPr lang="en-US" sz="2400" dirty="0">
              <a:solidFill>
                <a:prstClr val="black"/>
              </a:solidFill>
              <a:latin typeface="Arial" panose="020B0604020202020204" pitchFamily="34" charset="0"/>
              <a:cs typeface="Arial" panose="020B0604020202020204" pitchFamily="34" charset="0"/>
            </a:endParaRPr>
          </a:p>
          <a:p>
            <a:pPr marL="457200" lvl="1" indent="0">
              <a:lnSpc>
                <a:spcPct val="150000"/>
              </a:lnSpc>
              <a:buNone/>
            </a:pPr>
            <a:endParaRPr lang="en-US" dirty="0" smtClean="0">
              <a:solidFill>
                <a:prstClr val="black"/>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28</a:t>
            </a:fld>
            <a:endParaRPr lang="en-US" dirty="0">
              <a:solidFill>
                <a:prstClr val="black">
                  <a:tint val="75000"/>
                </a:prstClr>
              </a:solidFill>
            </a:endParaRPr>
          </a:p>
        </p:txBody>
      </p:sp>
    </p:spTree>
    <p:extLst>
      <p:ext uri="{BB962C8B-B14F-4D97-AF65-F5344CB8AC3E}">
        <p14:creationId xmlns:p14="http://schemas.microsoft.com/office/powerpoint/2010/main" val="15352823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a:solidFill>
                  <a:prstClr val="black"/>
                </a:solidFill>
                <a:latin typeface="Arial" pitchFamily="34" charset="0"/>
                <a:cs typeface="Arial" pitchFamily="34" charset="0"/>
              </a:rPr>
              <a:t>2. Impulse Turbine</a:t>
            </a:r>
            <a:r>
              <a:rPr lang="en-US" sz="3200" b="1" dirty="0" smtClean="0">
                <a:latin typeface="Arial" pitchFamily="34" charset="0"/>
                <a:cs typeface="Arial" pitchFamily="34" charset="0"/>
              </a:rPr>
              <a:t>                       </a:t>
            </a:r>
            <a:r>
              <a:rPr lang="en-US" sz="2000" b="1" dirty="0" err="1">
                <a:latin typeface="Arial" pitchFamily="34" charset="0"/>
                <a:cs typeface="Arial" pitchFamily="34" charset="0"/>
              </a:rPr>
              <a:t>Cont</a:t>
            </a:r>
            <a:r>
              <a:rPr lang="en-US" sz="2000" b="1" dirty="0">
                <a:latin typeface="Arial" pitchFamily="34" charset="0"/>
                <a:cs typeface="Arial" pitchFamily="34" charset="0"/>
              </a:rPr>
              <a:t>… </a:t>
            </a:r>
          </a:p>
        </p:txBody>
      </p:sp>
      <p:sp>
        <p:nvSpPr>
          <p:cNvPr id="3" name="Content Placeholder 2"/>
          <p:cNvSpPr>
            <a:spLocks noGrp="1"/>
          </p:cNvSpPr>
          <p:nvPr>
            <p:ph idx="1"/>
          </p:nvPr>
        </p:nvSpPr>
        <p:spPr>
          <a:xfrm>
            <a:off x="218970" y="616768"/>
            <a:ext cx="11615977" cy="6104708"/>
          </a:xfrm>
        </p:spPr>
        <p:txBody>
          <a:bodyPr>
            <a:normAutofit/>
          </a:bodyPr>
          <a:lstStyle/>
          <a:p>
            <a:pPr marL="0" lvl="0" indent="0" algn="just" latinLnBrk="0">
              <a:lnSpc>
                <a:spcPct val="150000"/>
              </a:lnSpc>
              <a:buNone/>
            </a:pPr>
            <a:r>
              <a:rPr lang="en-US" sz="2400" dirty="0" smtClean="0">
                <a:solidFill>
                  <a:srgbClr val="C00000"/>
                </a:solidFill>
                <a:latin typeface="Arial" panose="020B0604020202020204" pitchFamily="34" charset="0"/>
                <a:cs typeface="Arial" panose="020B0604020202020204" pitchFamily="34" charset="0"/>
              </a:rPr>
              <a:t>Pressure-Velocity Compounding</a:t>
            </a:r>
            <a:endParaRPr lang="en-US" sz="1800" dirty="0">
              <a:solidFill>
                <a:prstClr val="black"/>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29</a:t>
            </a:fld>
            <a:endParaRPr lang="en-US" dirty="0">
              <a:solidFill>
                <a:prstClr val="black">
                  <a:tint val="75000"/>
                </a:prstClr>
              </a:solidFill>
            </a:endParaRPr>
          </a:p>
        </p:txBody>
      </p:sp>
      <p:sp>
        <p:nvSpPr>
          <p:cNvPr id="8" name="Rectangle 7"/>
          <p:cNvSpPr/>
          <p:nvPr/>
        </p:nvSpPr>
        <p:spPr>
          <a:xfrm>
            <a:off x="1223551" y="4969253"/>
            <a:ext cx="7780124" cy="1569660"/>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4: </a:t>
            </a:r>
            <a:r>
              <a:rPr lang="en-US" sz="2000" dirty="0" smtClean="0">
                <a:latin typeface="Arial" panose="020B0604020202020204" pitchFamily="34" charset="0"/>
                <a:cs typeface="Arial" panose="020B0604020202020204" pitchFamily="34" charset="0"/>
              </a:rPr>
              <a:t>Pressure-Velocity Compounding of a Turbine, </a:t>
            </a:r>
            <a:r>
              <a:rPr lang="en-GB" sz="2000" dirty="0">
                <a:latin typeface="Arial" panose="020B0604020202020204" pitchFamily="34" charset="0"/>
                <a:cs typeface="Arial" panose="020B0604020202020204" pitchFamily="34" charset="0"/>
              </a:rPr>
              <a:t>Kumar, </a:t>
            </a:r>
            <a:r>
              <a:rPr lang="en-GB" sz="2000" dirty="0" err="1" smtClean="0">
                <a:latin typeface="Arial" panose="020B0604020202020204" pitchFamily="34" charset="0"/>
                <a:cs typeface="Arial" panose="020B0604020202020204" pitchFamily="34" charset="0"/>
              </a:rPr>
              <a:t>Subikkumar</a:t>
            </a:r>
            <a:r>
              <a:rPr lang="en-GB" sz="2000" dirty="0" smtClean="0">
                <a:latin typeface="Arial" panose="020B0604020202020204" pitchFamily="34" charset="0"/>
                <a:cs typeface="Arial" panose="020B0604020202020204" pitchFamily="34" charset="0"/>
              </a:rPr>
              <a:t>,</a:t>
            </a:r>
            <a:r>
              <a:rPr lang="en-GB" sz="2000" dirty="0" smtClean="0">
                <a:latin typeface="Arial" panose="020B0604020202020204" pitchFamily="34" charset="0"/>
                <a:cs typeface="Arial" panose="020B0604020202020204" pitchFamily="34" charset="0"/>
              </a:rPr>
              <a:t> (2012)</a:t>
            </a:r>
            <a:r>
              <a:rPr lang="en-US" sz="2000" dirty="0" smtClean="0">
                <a:solidFill>
                  <a:srgbClr val="C00000"/>
                </a:solidFill>
                <a:latin typeface="Arial" panose="020B0604020202020204" pitchFamily="34" charset="0"/>
                <a:cs typeface="Arial" panose="020B0604020202020204" pitchFamily="34" charset="0"/>
              </a:rPr>
              <a:t>.</a:t>
            </a:r>
            <a:endParaRPr lang="en-US" sz="2000" dirty="0">
              <a:solidFill>
                <a:srgbClr val="C00000"/>
              </a:solidFill>
              <a:latin typeface="Arial" panose="020B0604020202020204" pitchFamily="34" charset="0"/>
              <a:cs typeface="Arial" panose="020B0604020202020204" pitchFamily="34" charset="0"/>
            </a:endParaRPr>
          </a:p>
          <a:p>
            <a:pPr lvl="0"/>
            <a:r>
              <a:rPr lang="en-US" sz="1400" dirty="0" smtClean="0">
                <a:solidFill>
                  <a:prstClr val="black"/>
                </a:solidFill>
                <a:latin typeface="Arial" panose="020B0604020202020204" pitchFamily="34" charset="0"/>
                <a:cs typeface="Arial" panose="020B0604020202020204" pitchFamily="34" charset="0"/>
                <a:hlinkClick r:id="rId2"/>
              </a:rPr>
              <a:t>url:</a:t>
            </a:r>
            <a:r>
              <a:rPr lang="en-US" sz="1400" dirty="0" smtClean="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hlinkClick r:id="rId3"/>
              </a:rPr>
              <a:t>https://</a:t>
            </a:r>
            <a:r>
              <a:rPr lang="en-GB" sz="1400" dirty="0" smtClean="0">
                <a:solidFill>
                  <a:prstClr val="black"/>
                </a:solidFill>
                <a:latin typeface="Arial" panose="020B0604020202020204" pitchFamily="34" charset="0"/>
                <a:cs typeface="Arial" panose="020B0604020202020204" pitchFamily="34" charset="0"/>
                <a:hlinkClick r:id="rId3"/>
              </a:rPr>
              <a:t>upload.wikimedia.org/wikipedia/commons/thumb/7/77/Fig5-Subik_Kumar-Schematic_Diagram_of_Pressure-Velocity_compounded_Impulse_Turbine.jpg/1024px-Fig5-Subik_Kumar-Schematic_Diagram_of_Pressure-Velocity_compounded_Impulse_Turbine.jpg</a:t>
            </a:r>
            <a:endParaRPr lang="en-GB" sz="1400" dirty="0" smtClean="0">
              <a:solidFill>
                <a:prstClr val="black"/>
              </a:solidFill>
              <a:latin typeface="Arial" panose="020B0604020202020204" pitchFamily="34" charset="0"/>
              <a:cs typeface="Arial" panose="020B0604020202020204" pitchFamily="34" charset="0"/>
            </a:endParaRPr>
          </a:p>
          <a:p>
            <a:pPr lvl="0"/>
            <a:endParaRPr lang="en-GB" sz="1400" dirty="0">
              <a:solidFill>
                <a:prstClr val="black"/>
              </a:solidFill>
              <a:latin typeface="Arial" panose="020B0604020202020204" pitchFamily="34" charset="0"/>
              <a:cs typeface="Arial" panose="020B0604020202020204" pitchFamily="34" charset="0"/>
            </a:endParaRPr>
          </a:p>
        </p:txBody>
      </p:sp>
      <p:pic>
        <p:nvPicPr>
          <p:cNvPr id="6" name="Picture 2" descr="https://upload.wikimedia.org/wikipedia/commons/thumb/7/77/Fig5-Subik_Kumar-Schematic_Diagram_of_Pressure-Velocity_compounded_Impulse_Turbine.jpg/1024px-Fig5-Subik_Kumar-Schematic_Diagram_of_Pressure-Velocity_compounded_Impulse_Turbin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0705" y="1334364"/>
            <a:ext cx="4923447" cy="363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6491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600" b="1" dirty="0" smtClean="0">
                <a:latin typeface="Arial" pitchFamily="34" charset="0"/>
                <a:cs typeface="Arial" pitchFamily="34" charset="0"/>
              </a:rPr>
              <a:t>3. </a:t>
            </a:r>
            <a:r>
              <a:rPr lang="en-US" sz="3600" b="1" dirty="0">
                <a:latin typeface="Arial" pitchFamily="34" charset="0"/>
                <a:cs typeface="Arial" pitchFamily="34" charset="0"/>
              </a:rPr>
              <a:t>Reaction Turbine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95116" y="753292"/>
            <a:ext cx="11615977" cy="6104708"/>
          </a:xfrm>
        </p:spPr>
        <p:txBody>
          <a:bodyPr>
            <a:normAutofit/>
          </a:bodyPr>
          <a:lstStyle/>
          <a:p>
            <a:pPr lvl="0" algn="just" latinLnBrk="0">
              <a:lnSpc>
                <a:spcPct val="150000"/>
              </a:lnSpc>
              <a:buFont typeface="Wingdings" panose="05000000000000000000" pitchFamily="2" charset="2"/>
              <a:buChar char="§"/>
            </a:pPr>
            <a:r>
              <a:rPr lang="en-US" sz="2400" dirty="0">
                <a:solidFill>
                  <a:prstClr val="black"/>
                </a:solidFill>
                <a:latin typeface="Arial" pitchFamily="34" charset="0"/>
                <a:cs typeface="Arial" pitchFamily="34" charset="0"/>
              </a:rPr>
              <a:t>A </a:t>
            </a:r>
            <a:r>
              <a:rPr lang="en-US" sz="2400" dirty="0">
                <a:solidFill>
                  <a:srgbClr val="C00000"/>
                </a:solidFill>
                <a:latin typeface="Arial" pitchFamily="34" charset="0"/>
                <a:cs typeface="Arial" pitchFamily="34" charset="0"/>
              </a:rPr>
              <a:t>reaction turbine </a:t>
            </a:r>
            <a:r>
              <a:rPr lang="en-US" sz="2400" dirty="0">
                <a:solidFill>
                  <a:prstClr val="black"/>
                </a:solidFill>
                <a:latin typeface="Arial" pitchFamily="34" charset="0"/>
                <a:cs typeface="Arial" pitchFamily="34" charset="0"/>
              </a:rPr>
              <a:t>is a type of steam turbine in which steam expands continuously as it flows through both fixed and moving blades, causing a reaction force that produces </a:t>
            </a:r>
            <a:r>
              <a:rPr lang="en-US" sz="2400" dirty="0" smtClean="0">
                <a:solidFill>
                  <a:prstClr val="black"/>
                </a:solidFill>
                <a:latin typeface="Arial" pitchFamily="34" charset="0"/>
                <a:cs typeface="Arial" pitchFamily="34" charset="0"/>
              </a:rPr>
              <a:t>rotation [5].</a:t>
            </a:r>
            <a:endParaRPr lang="en-US" sz="2400" dirty="0">
              <a:solidFill>
                <a:prstClr val="black"/>
              </a:solidFill>
              <a:latin typeface="Arial" pitchFamily="34" charset="0"/>
              <a:cs typeface="Arial" pitchFamily="34" charset="0"/>
            </a:endParaRPr>
          </a:p>
          <a:p>
            <a:pPr lvl="0" algn="just" latinLnBrk="0">
              <a:lnSpc>
                <a:spcPct val="150000"/>
              </a:lnSpc>
              <a:buFont typeface="Wingdings" panose="05000000000000000000" pitchFamily="2" charset="2"/>
              <a:buChar char="§"/>
            </a:pPr>
            <a:r>
              <a:rPr lang="en-US" sz="2400" dirty="0" smtClean="0">
                <a:solidFill>
                  <a:prstClr val="black"/>
                </a:solidFill>
                <a:latin typeface="Arial" pitchFamily="34" charset="0"/>
                <a:cs typeface="Arial" pitchFamily="34" charset="0"/>
              </a:rPr>
              <a:t>Reaction </a:t>
            </a:r>
            <a:r>
              <a:rPr lang="en-US" sz="2400" dirty="0">
                <a:solidFill>
                  <a:prstClr val="black"/>
                </a:solidFill>
                <a:latin typeface="Arial" pitchFamily="34" charset="0"/>
                <a:cs typeface="Arial" pitchFamily="34" charset="0"/>
              </a:rPr>
              <a:t>turbines operate based on the principle of </a:t>
            </a:r>
            <a:r>
              <a:rPr lang="en-US" sz="2400" dirty="0">
                <a:solidFill>
                  <a:srgbClr val="C00000"/>
                </a:solidFill>
                <a:latin typeface="Arial" pitchFamily="34" charset="0"/>
                <a:cs typeface="Arial" pitchFamily="34" charset="0"/>
              </a:rPr>
              <a:t>reaction</a:t>
            </a:r>
            <a:r>
              <a:rPr lang="en-US" sz="2400" dirty="0">
                <a:solidFill>
                  <a:prstClr val="black"/>
                </a:solidFill>
                <a:latin typeface="Arial" pitchFamily="34" charset="0"/>
                <a:cs typeface="Arial" pitchFamily="34" charset="0"/>
              </a:rPr>
              <a:t>, where the fluid flows through the turbine blades, and </a:t>
            </a:r>
            <a:r>
              <a:rPr lang="en-US" sz="2400" dirty="0">
                <a:solidFill>
                  <a:srgbClr val="C00000"/>
                </a:solidFill>
                <a:latin typeface="Arial" pitchFamily="34" charset="0"/>
                <a:cs typeface="Arial" pitchFamily="34" charset="0"/>
              </a:rPr>
              <a:t>both pressure </a:t>
            </a:r>
            <a:r>
              <a:rPr lang="en-US" sz="2400" dirty="0">
                <a:solidFill>
                  <a:prstClr val="black"/>
                </a:solidFill>
                <a:latin typeface="Arial" pitchFamily="34" charset="0"/>
                <a:cs typeface="Arial" pitchFamily="34" charset="0"/>
              </a:rPr>
              <a:t>and </a:t>
            </a:r>
            <a:r>
              <a:rPr lang="en-US" sz="2400" dirty="0">
                <a:solidFill>
                  <a:srgbClr val="C00000"/>
                </a:solidFill>
                <a:latin typeface="Arial" pitchFamily="34" charset="0"/>
                <a:cs typeface="Arial" pitchFamily="34" charset="0"/>
              </a:rPr>
              <a:t>velocity energy </a:t>
            </a:r>
            <a:r>
              <a:rPr lang="en-US" sz="2400" dirty="0">
                <a:solidFill>
                  <a:prstClr val="black"/>
                </a:solidFill>
                <a:latin typeface="Arial" pitchFamily="34" charset="0"/>
                <a:cs typeface="Arial" pitchFamily="34" charset="0"/>
              </a:rPr>
              <a:t>are converted into </a:t>
            </a:r>
            <a:r>
              <a:rPr lang="en-US" sz="2400" dirty="0">
                <a:solidFill>
                  <a:srgbClr val="C00000"/>
                </a:solidFill>
                <a:latin typeface="Arial" pitchFamily="34" charset="0"/>
                <a:cs typeface="Arial" pitchFamily="34" charset="0"/>
              </a:rPr>
              <a:t>rotational </a:t>
            </a:r>
            <a:r>
              <a:rPr lang="en-US" sz="2400" dirty="0" smtClean="0">
                <a:solidFill>
                  <a:srgbClr val="C00000"/>
                </a:solidFill>
                <a:latin typeface="Arial" pitchFamily="34" charset="0"/>
                <a:cs typeface="Arial" pitchFamily="34" charset="0"/>
              </a:rPr>
              <a:t>energy</a:t>
            </a:r>
            <a:r>
              <a:rPr lang="en-US" sz="2400" dirty="0" smtClean="0">
                <a:solidFill>
                  <a:prstClr val="black"/>
                </a:solidFill>
                <a:latin typeface="Arial" pitchFamily="34" charset="0"/>
                <a:cs typeface="Arial" pitchFamily="34" charset="0"/>
              </a:rPr>
              <a:t>.</a:t>
            </a:r>
          </a:p>
          <a:p>
            <a:pPr marL="0" lvl="0" indent="0" algn="just" latinLnBrk="0">
              <a:lnSpc>
                <a:spcPct val="150000"/>
              </a:lnSpc>
              <a:buNone/>
            </a:pPr>
            <a:r>
              <a:rPr lang="en-US" sz="2400" dirty="0" smtClean="0">
                <a:solidFill>
                  <a:schemeClr val="accent1"/>
                </a:solidFill>
                <a:latin typeface="Arial" pitchFamily="34" charset="0"/>
                <a:cs typeface="Arial" pitchFamily="34" charset="0"/>
              </a:rPr>
              <a:t>Examples: </a:t>
            </a:r>
            <a:r>
              <a:rPr lang="en-US" sz="2400" dirty="0" smtClean="0">
                <a:solidFill>
                  <a:prstClr val="black"/>
                </a:solidFill>
                <a:latin typeface="Arial" pitchFamily="34" charset="0"/>
                <a:cs typeface="Arial" pitchFamily="34" charset="0"/>
              </a:rPr>
              <a:t>Francis </a:t>
            </a:r>
            <a:r>
              <a:rPr lang="en-US" sz="2400" dirty="0">
                <a:solidFill>
                  <a:prstClr val="black"/>
                </a:solidFill>
                <a:latin typeface="Arial" pitchFamily="34" charset="0"/>
                <a:cs typeface="Arial" pitchFamily="34" charset="0"/>
              </a:rPr>
              <a:t>turbines, Kaplan turbines, and </a:t>
            </a:r>
            <a:r>
              <a:rPr lang="en-US" sz="2400" dirty="0" smtClean="0">
                <a:solidFill>
                  <a:prstClr val="black"/>
                </a:solidFill>
                <a:latin typeface="Arial" pitchFamily="34" charset="0"/>
                <a:cs typeface="Arial" pitchFamily="34" charset="0"/>
              </a:rPr>
              <a:t>Propeller </a:t>
            </a:r>
          </a:p>
          <a:p>
            <a:pPr marL="0" lvl="0" indent="0" algn="just" latinLnBrk="0">
              <a:lnSpc>
                <a:spcPct val="150000"/>
              </a:lnSpc>
              <a:buNone/>
            </a:pPr>
            <a:r>
              <a:rPr lang="en-US" sz="2400" dirty="0">
                <a:solidFill>
                  <a:prstClr val="black"/>
                </a:solidFill>
                <a:latin typeface="Arial" pitchFamily="34" charset="0"/>
                <a:cs typeface="Arial" pitchFamily="34" charset="0"/>
              </a:rPr>
              <a:t> </a:t>
            </a:r>
            <a:r>
              <a:rPr lang="en-US" sz="2400" dirty="0" smtClean="0">
                <a:solidFill>
                  <a:prstClr val="black"/>
                </a:solidFill>
                <a:latin typeface="Arial" pitchFamily="34" charset="0"/>
                <a:cs typeface="Arial" pitchFamily="34" charset="0"/>
              </a:rPr>
              <a:t>                 turbines </a:t>
            </a:r>
            <a:r>
              <a:rPr lang="en-US" sz="2400" dirty="0">
                <a:solidFill>
                  <a:prstClr val="black"/>
                </a:solidFill>
                <a:latin typeface="Arial" pitchFamily="34" charset="0"/>
                <a:cs typeface="Arial" pitchFamily="34" charset="0"/>
              </a:rPr>
              <a:t>are common types of reaction turbines </a:t>
            </a:r>
            <a:endParaRPr lang="en-US" sz="2400" dirty="0" smtClean="0">
              <a:solidFill>
                <a:prstClr val="black"/>
              </a:solidFill>
              <a:latin typeface="Arial" pitchFamily="34" charset="0"/>
              <a:cs typeface="Arial" pitchFamily="34" charset="0"/>
            </a:endParaRPr>
          </a:p>
          <a:p>
            <a:pPr marL="0" lvl="0" indent="0" algn="just" latinLnBrk="0">
              <a:lnSpc>
                <a:spcPct val="150000"/>
              </a:lnSpc>
              <a:buNone/>
            </a:pPr>
            <a:r>
              <a:rPr lang="en-US" sz="2400" dirty="0">
                <a:solidFill>
                  <a:prstClr val="black"/>
                </a:solidFill>
                <a:latin typeface="Arial" pitchFamily="34" charset="0"/>
                <a:cs typeface="Arial" pitchFamily="34" charset="0"/>
              </a:rPr>
              <a:t> </a:t>
            </a:r>
            <a:r>
              <a:rPr lang="en-US" sz="2400" dirty="0" smtClean="0">
                <a:solidFill>
                  <a:prstClr val="black"/>
                </a:solidFill>
                <a:latin typeface="Arial" pitchFamily="34" charset="0"/>
                <a:cs typeface="Arial" pitchFamily="34" charset="0"/>
              </a:rPr>
              <a:t>                 used </a:t>
            </a:r>
            <a:r>
              <a:rPr lang="en-US" sz="2400" dirty="0">
                <a:solidFill>
                  <a:prstClr val="black"/>
                </a:solidFill>
                <a:latin typeface="Arial" pitchFamily="34" charset="0"/>
                <a:cs typeface="Arial" pitchFamily="34" charset="0"/>
              </a:rPr>
              <a:t>in hydroelectric power plants. </a:t>
            </a:r>
          </a:p>
          <a:p>
            <a:pPr lvl="0" algn="just" latinLnBrk="0">
              <a:lnSpc>
                <a:spcPct val="150000"/>
              </a:lnSpc>
              <a:buFont typeface="Wingdings" panose="05000000000000000000" pitchFamily="2" charset="2"/>
              <a:buChar char="§"/>
            </a:pPr>
            <a:endParaRPr lang="en-US" sz="2000" dirty="0">
              <a:solidFill>
                <a:prstClr val="black"/>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30</a:t>
            </a:fld>
            <a:endParaRPr lang="en-US" dirty="0">
              <a:solidFill>
                <a:prstClr val="black">
                  <a:tint val="75000"/>
                </a:prstClr>
              </a:solidFill>
            </a:endParaRPr>
          </a:p>
        </p:txBody>
      </p:sp>
    </p:spTree>
    <p:extLst>
      <p:ext uri="{BB962C8B-B14F-4D97-AF65-F5344CB8AC3E}">
        <p14:creationId xmlns:p14="http://schemas.microsoft.com/office/powerpoint/2010/main" val="587615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smtClean="0">
                <a:latin typeface="Arial" pitchFamily="34" charset="0"/>
                <a:cs typeface="Arial" pitchFamily="34" charset="0"/>
              </a:rPr>
              <a:t>3. </a:t>
            </a:r>
            <a:r>
              <a:rPr lang="en-US" sz="3200" b="1" dirty="0">
                <a:latin typeface="Arial" pitchFamily="34" charset="0"/>
                <a:cs typeface="Arial" pitchFamily="34" charset="0"/>
              </a:rPr>
              <a:t>Reaction </a:t>
            </a:r>
            <a:r>
              <a:rPr lang="en-US" sz="3200" b="1" dirty="0" smtClean="0">
                <a:latin typeface="Arial" pitchFamily="34" charset="0"/>
                <a:cs typeface="Arial" pitchFamily="34" charset="0"/>
              </a:rPr>
              <a:t>Turbine</a:t>
            </a:r>
            <a:r>
              <a:rPr lang="en-US" sz="3600" b="1" dirty="0" smtClean="0">
                <a:latin typeface="Arial" pitchFamily="34" charset="0"/>
                <a:cs typeface="Arial" pitchFamily="34" charset="0"/>
              </a:rPr>
              <a:t>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95116" y="753292"/>
            <a:ext cx="11615977" cy="6104708"/>
          </a:xfrm>
        </p:spPr>
        <p:txBody>
          <a:bodyPr>
            <a:normAutofit/>
          </a:bodyPr>
          <a:lstStyle/>
          <a:p>
            <a:pPr latinLnBrk="0">
              <a:lnSpc>
                <a:spcPct val="150000"/>
              </a:lnSpc>
            </a:pPr>
            <a:r>
              <a:rPr lang="en-US" sz="2400" dirty="0">
                <a:latin typeface="Arial" panose="020B0604020202020204" pitchFamily="34" charset="0"/>
                <a:cs typeface="Arial" panose="020B0604020202020204" pitchFamily="34" charset="0"/>
              </a:rPr>
              <a:t>Unlike the impulse turbine, where </a:t>
            </a:r>
            <a:r>
              <a:rPr lang="en-US" sz="2400" dirty="0">
                <a:solidFill>
                  <a:srgbClr val="C00000"/>
                </a:solidFill>
                <a:latin typeface="Arial" panose="020B0604020202020204" pitchFamily="34" charset="0"/>
                <a:cs typeface="Arial" panose="020B0604020202020204" pitchFamily="34" charset="0"/>
              </a:rPr>
              <a:t>expansion occurs only in nozzles</a:t>
            </a:r>
            <a:r>
              <a:rPr lang="en-US" sz="2400" dirty="0">
                <a:latin typeface="Arial" panose="020B0604020202020204" pitchFamily="34" charset="0"/>
                <a:cs typeface="Arial" panose="020B0604020202020204" pitchFamily="34" charset="0"/>
              </a:rPr>
              <a:t>, in a reaction turbine:</a:t>
            </a:r>
          </a:p>
          <a:p>
            <a:pPr lvl="1" latinLnBrk="0">
              <a:lnSpc>
                <a:spcPct val="150000"/>
              </a:lnSpc>
            </a:pPr>
            <a:r>
              <a:rPr lang="en-US" dirty="0">
                <a:latin typeface="Arial" panose="020B0604020202020204" pitchFamily="34" charset="0"/>
                <a:cs typeface="Arial" panose="020B0604020202020204" pitchFamily="34" charset="0"/>
              </a:rPr>
              <a:t>Expansion of steam occurs partly in the </a:t>
            </a:r>
            <a:r>
              <a:rPr lang="en-US" dirty="0">
                <a:solidFill>
                  <a:srgbClr val="C00000"/>
                </a:solidFill>
                <a:latin typeface="Arial" panose="020B0604020202020204" pitchFamily="34" charset="0"/>
                <a:cs typeface="Arial" panose="020B0604020202020204" pitchFamily="34" charset="0"/>
              </a:rPr>
              <a:t>fixed blades </a:t>
            </a:r>
            <a:r>
              <a:rPr lang="en-US" dirty="0">
                <a:latin typeface="Arial" panose="020B0604020202020204" pitchFamily="34" charset="0"/>
                <a:cs typeface="Arial" panose="020B0604020202020204" pitchFamily="34" charset="0"/>
              </a:rPr>
              <a:t>(nozzles) and</a:t>
            </a:r>
          </a:p>
          <a:p>
            <a:pPr lvl="1" latinLnBrk="0">
              <a:lnSpc>
                <a:spcPct val="150000"/>
              </a:lnSpc>
            </a:pPr>
            <a:r>
              <a:rPr lang="en-US" dirty="0">
                <a:latin typeface="Arial" panose="020B0604020202020204" pitchFamily="34" charset="0"/>
                <a:cs typeface="Arial" panose="020B0604020202020204" pitchFamily="34" charset="0"/>
              </a:rPr>
              <a:t>Partly in the </a:t>
            </a:r>
            <a:r>
              <a:rPr lang="en-US" dirty="0">
                <a:solidFill>
                  <a:srgbClr val="C00000"/>
                </a:solidFill>
                <a:latin typeface="Arial" panose="020B0604020202020204" pitchFamily="34" charset="0"/>
                <a:cs typeface="Arial" panose="020B0604020202020204" pitchFamily="34" charset="0"/>
              </a:rPr>
              <a:t>moving </a:t>
            </a:r>
            <a:r>
              <a:rPr lang="en-US" dirty="0" smtClean="0">
                <a:solidFill>
                  <a:srgbClr val="C00000"/>
                </a:solidFill>
                <a:latin typeface="Arial" panose="020B0604020202020204" pitchFamily="34" charset="0"/>
                <a:cs typeface="Arial" panose="020B0604020202020204" pitchFamily="34" charset="0"/>
              </a:rPr>
              <a:t>blades</a:t>
            </a:r>
            <a:r>
              <a:rPr lang="en-US" dirty="0" smtClean="0">
                <a:latin typeface="Arial" panose="020B0604020202020204" pitchFamily="34" charset="0"/>
                <a:cs typeface="Arial" panose="020B0604020202020204" pitchFamily="34" charset="0"/>
              </a:rPr>
              <a:t>, resulting </a:t>
            </a:r>
            <a:r>
              <a:rPr lang="en-US" dirty="0">
                <a:latin typeface="Arial" panose="020B0604020202020204" pitchFamily="34" charset="0"/>
                <a:cs typeface="Arial" panose="020B0604020202020204" pitchFamily="34" charset="0"/>
              </a:rPr>
              <a:t>in both </a:t>
            </a:r>
            <a:r>
              <a:rPr lang="en-US" dirty="0">
                <a:solidFill>
                  <a:srgbClr val="C00000"/>
                </a:solidFill>
                <a:latin typeface="Arial" panose="020B0604020202020204" pitchFamily="34" charset="0"/>
                <a:cs typeface="Arial" panose="020B0604020202020204" pitchFamily="34" charset="0"/>
              </a:rPr>
              <a:t>impulse</a:t>
            </a:r>
            <a:r>
              <a:rPr lang="en-US" dirty="0">
                <a:latin typeface="Arial" panose="020B0604020202020204" pitchFamily="34" charset="0"/>
                <a:cs typeface="Arial" panose="020B0604020202020204" pitchFamily="34" charset="0"/>
              </a:rPr>
              <a:t> and </a:t>
            </a:r>
            <a:r>
              <a:rPr lang="en-US" dirty="0">
                <a:solidFill>
                  <a:srgbClr val="C00000"/>
                </a:solidFill>
                <a:latin typeface="Arial" panose="020B0604020202020204" pitchFamily="34" charset="0"/>
                <a:cs typeface="Arial" panose="020B0604020202020204" pitchFamily="34" charset="0"/>
              </a:rPr>
              <a:t>reaction</a:t>
            </a:r>
            <a:r>
              <a:rPr lang="en-US" dirty="0">
                <a:latin typeface="Arial" panose="020B0604020202020204" pitchFamily="34" charset="0"/>
                <a:cs typeface="Arial" panose="020B0604020202020204" pitchFamily="34" charset="0"/>
              </a:rPr>
              <a:t> forces acting on the rotor</a:t>
            </a:r>
            <a:r>
              <a:rPr lang="en-US" dirty="0" smtClean="0">
                <a:latin typeface="Arial" panose="020B0604020202020204" pitchFamily="34" charset="0"/>
                <a:cs typeface="Arial" panose="020B0604020202020204" pitchFamily="34" charset="0"/>
              </a:rPr>
              <a:t>.</a:t>
            </a:r>
          </a:p>
          <a:p>
            <a:pPr latinLnBrk="0">
              <a:lnSpc>
                <a:spcPct val="150000"/>
              </a:lnSpc>
            </a:pPr>
            <a:r>
              <a:rPr lang="en-US" sz="2400" dirty="0" smtClean="0">
                <a:latin typeface="Arial" panose="020B0604020202020204" pitchFamily="34" charset="0"/>
                <a:cs typeface="Arial" panose="020B0604020202020204" pitchFamily="34" charset="0"/>
              </a:rPr>
              <a:t>An </a:t>
            </a:r>
            <a:r>
              <a:rPr lang="en-US" sz="2400" dirty="0">
                <a:latin typeface="Arial" panose="020B0604020202020204" pitchFamily="34" charset="0"/>
                <a:cs typeface="Arial" panose="020B0604020202020204" pitchFamily="34" charset="0"/>
              </a:rPr>
              <a:t>impulse-reaction turbine combines features of both impulse and </a:t>
            </a:r>
            <a:r>
              <a:rPr lang="en-US" sz="2400" dirty="0">
                <a:solidFill>
                  <a:srgbClr val="C00000"/>
                </a:solidFill>
                <a:latin typeface="Arial" panose="020B0604020202020204" pitchFamily="34" charset="0"/>
                <a:cs typeface="Arial" panose="020B0604020202020204" pitchFamily="34" charset="0"/>
              </a:rPr>
              <a:t>reaction turbines </a:t>
            </a:r>
            <a:r>
              <a:rPr lang="en-US" sz="2400" dirty="0">
                <a:latin typeface="Arial" panose="020B0604020202020204" pitchFamily="34" charset="0"/>
                <a:cs typeface="Arial" panose="020B0604020202020204" pitchFamily="34" charset="0"/>
              </a:rPr>
              <a:t>within a single stage. </a:t>
            </a:r>
            <a:endParaRPr lang="en-US" sz="2400" dirty="0" smtClean="0">
              <a:latin typeface="Arial" panose="020B0604020202020204" pitchFamily="34" charset="0"/>
              <a:cs typeface="Arial" panose="020B0604020202020204" pitchFamily="34" charset="0"/>
            </a:endParaRPr>
          </a:p>
          <a:p>
            <a:pPr latinLnBrk="0">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turbine rotor </a:t>
            </a:r>
            <a:r>
              <a:rPr lang="en-US" sz="2400" dirty="0">
                <a:solidFill>
                  <a:srgbClr val="C00000"/>
                </a:solidFill>
                <a:latin typeface="Arial" panose="020B0604020202020204" pitchFamily="34" charset="0"/>
                <a:cs typeface="Arial" panose="020B0604020202020204" pitchFamily="34" charset="0"/>
              </a:rPr>
              <a:t>alternates </a:t>
            </a:r>
            <a:r>
              <a:rPr lang="en-US" sz="2400" dirty="0">
                <a:latin typeface="Arial" panose="020B0604020202020204" pitchFamily="34" charset="0"/>
                <a:cs typeface="Arial" panose="020B0604020202020204" pitchFamily="34" charset="0"/>
              </a:rPr>
              <a:t>between sections that operate on </a:t>
            </a:r>
            <a:endParaRPr lang="en-US" sz="2400" dirty="0" smtClean="0">
              <a:latin typeface="Arial" panose="020B0604020202020204" pitchFamily="34" charset="0"/>
              <a:cs typeface="Arial" panose="020B0604020202020204" pitchFamily="34" charset="0"/>
            </a:endParaRPr>
          </a:p>
          <a:p>
            <a:pPr marL="0" indent="0"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the </a:t>
            </a:r>
            <a:r>
              <a:rPr lang="en-US" sz="2400" dirty="0">
                <a:latin typeface="Arial" panose="020B0604020202020204" pitchFamily="34" charset="0"/>
                <a:cs typeface="Arial" panose="020B0604020202020204" pitchFamily="34" charset="0"/>
              </a:rPr>
              <a:t>impulse and reaction principles.</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31</a:t>
            </a:fld>
            <a:endParaRPr lang="en-US" dirty="0">
              <a:solidFill>
                <a:prstClr val="black">
                  <a:tint val="75000"/>
                </a:prstClr>
              </a:solidFill>
            </a:endParaRPr>
          </a:p>
        </p:txBody>
      </p:sp>
    </p:spTree>
    <p:extLst>
      <p:ext uri="{BB962C8B-B14F-4D97-AF65-F5344CB8AC3E}">
        <p14:creationId xmlns:p14="http://schemas.microsoft.com/office/powerpoint/2010/main" val="4260024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smtClean="0">
                <a:solidFill>
                  <a:prstClr val="black"/>
                </a:solidFill>
                <a:latin typeface="Arial" pitchFamily="34" charset="0"/>
                <a:cs typeface="Arial" pitchFamily="34" charset="0"/>
              </a:rPr>
              <a:t>3. </a:t>
            </a:r>
            <a:r>
              <a:rPr lang="en-US" sz="3200" b="1" dirty="0">
                <a:solidFill>
                  <a:prstClr val="black"/>
                </a:solidFill>
                <a:latin typeface="Arial" pitchFamily="34" charset="0"/>
                <a:cs typeface="Arial" pitchFamily="34" charset="0"/>
              </a:rPr>
              <a:t>Reaction Turbine</a:t>
            </a:r>
            <a:r>
              <a:rPr lang="en-US" sz="3600" b="1" dirty="0">
                <a:solidFill>
                  <a:prstClr val="black"/>
                </a:solidFill>
                <a:latin typeface="Arial" pitchFamily="34" charset="0"/>
                <a:cs typeface="Arial" pitchFamily="34" charset="0"/>
              </a:rPr>
              <a:t>		</a:t>
            </a:r>
            <a:r>
              <a:rPr lang="en-US" sz="3600" b="1" dirty="0" smtClean="0">
                <a:solidFill>
                  <a:prstClr val="black"/>
                </a:solidFill>
                <a:latin typeface="Arial" pitchFamily="34" charset="0"/>
                <a:cs typeface="Arial" pitchFamily="34" charset="0"/>
              </a:rPr>
              <a:t>    </a:t>
            </a:r>
            <a:r>
              <a:rPr lang="en-US" sz="2000" b="1" dirty="0" err="1" smtClean="0">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95116" y="753292"/>
            <a:ext cx="11615977" cy="6104708"/>
          </a:xfrm>
        </p:spPr>
        <p:txBody>
          <a:bodyPr>
            <a:normAutofit/>
          </a:bodyPr>
          <a:lstStyle/>
          <a:p>
            <a:pPr marL="0" indent="0">
              <a:lnSpc>
                <a:spcPct val="150000"/>
              </a:lnSpc>
              <a:buNone/>
            </a:pPr>
            <a:r>
              <a:rPr lang="en-US" sz="2400" dirty="0" smtClean="0">
                <a:solidFill>
                  <a:srgbClr val="C00000"/>
                </a:solidFill>
                <a:latin typeface="Arial" panose="020B0604020202020204" pitchFamily="34" charset="0"/>
                <a:cs typeface="Arial" panose="020B0604020202020204" pitchFamily="34" charset="0"/>
              </a:rPr>
              <a:t>Reaction Turbine</a:t>
            </a:r>
            <a:endParaRPr lang="en-US" sz="2400" dirty="0">
              <a:solidFill>
                <a:srgbClr val="C0000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32</a:t>
            </a:fld>
            <a:endParaRPr lang="en-US" dirty="0">
              <a:solidFill>
                <a:prstClr val="black">
                  <a:tint val="75000"/>
                </a:prstClr>
              </a:solidFill>
            </a:endParaRPr>
          </a:p>
        </p:txBody>
      </p:sp>
      <p:pic>
        <p:nvPicPr>
          <p:cNvPr id="2050" name="Picture 2" descr="https://themechanicalengineering.com/wp-content/uploads/2022/02/FEATURE-IMAGE-OF-REACTION-TURBI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0804" y="1363799"/>
            <a:ext cx="5558681" cy="385058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934419" y="5332623"/>
            <a:ext cx="7780124" cy="830997"/>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5: </a:t>
            </a:r>
            <a:r>
              <a:rPr lang="en-US" sz="2000" dirty="0" smtClean="0">
                <a:latin typeface="Arial" panose="020B0604020202020204" pitchFamily="34" charset="0"/>
                <a:cs typeface="Arial" panose="020B0604020202020204" pitchFamily="34" charset="0"/>
              </a:rPr>
              <a:t>Reaction Turbine, </a:t>
            </a:r>
            <a:r>
              <a:rPr lang="en-GB" sz="2000" dirty="0">
                <a:latin typeface="Arial" panose="020B0604020202020204" pitchFamily="34" charset="0"/>
                <a:cs typeface="Arial" panose="020B0604020202020204" pitchFamily="34" charset="0"/>
              </a:rPr>
              <a:t>The Mechanical </a:t>
            </a:r>
            <a:r>
              <a:rPr lang="en-GB" sz="2000" dirty="0" smtClean="0">
                <a:latin typeface="Arial" panose="020B0604020202020204" pitchFamily="34" charset="0"/>
                <a:cs typeface="Arial" panose="020B0604020202020204" pitchFamily="34" charset="0"/>
              </a:rPr>
              <a:t>Engineering, (2022)</a:t>
            </a:r>
            <a:endParaRPr lang="en-US" sz="2000" dirty="0">
              <a:solidFill>
                <a:srgbClr val="C00000"/>
              </a:solidFill>
              <a:latin typeface="Arial" panose="020B0604020202020204" pitchFamily="34" charset="0"/>
              <a:cs typeface="Arial" panose="020B0604020202020204" pitchFamily="34" charset="0"/>
            </a:endParaRPr>
          </a:p>
          <a:p>
            <a:pPr lvl="0"/>
            <a:r>
              <a:rPr lang="en-US" sz="1400" dirty="0" smtClean="0">
                <a:solidFill>
                  <a:prstClr val="black"/>
                </a:solidFill>
                <a:latin typeface="Arial" panose="020B0604020202020204" pitchFamily="34" charset="0"/>
                <a:cs typeface="Arial" panose="020B0604020202020204" pitchFamily="34" charset="0"/>
                <a:hlinkClick r:id="rId3"/>
              </a:rPr>
              <a:t>url:</a:t>
            </a:r>
            <a:r>
              <a:rPr lang="en-GB" sz="1400" dirty="0">
                <a:solidFill>
                  <a:prstClr val="black"/>
                </a:solidFill>
                <a:latin typeface="Arial" panose="020B0604020202020204" pitchFamily="34" charset="0"/>
                <a:cs typeface="Arial" panose="020B0604020202020204" pitchFamily="34" charset="0"/>
                <a:hlinkClick r:id="rId4"/>
              </a:rPr>
              <a:t>https://themechanicalengineering.com/wp-content/uploads/2022/02/FEATURE-IMAGE-OF-REACTION-TURBINE.jpg</a:t>
            </a:r>
            <a:endParaRPr lang="en-GB" sz="1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05490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smtClean="0">
                <a:solidFill>
                  <a:prstClr val="black"/>
                </a:solidFill>
                <a:latin typeface="Arial" pitchFamily="34" charset="0"/>
                <a:cs typeface="Arial" pitchFamily="34" charset="0"/>
              </a:rPr>
              <a:t>3. </a:t>
            </a:r>
            <a:r>
              <a:rPr lang="en-US" sz="3200" b="1" dirty="0">
                <a:solidFill>
                  <a:prstClr val="black"/>
                </a:solidFill>
                <a:latin typeface="Arial" pitchFamily="34" charset="0"/>
                <a:cs typeface="Arial" pitchFamily="34" charset="0"/>
              </a:rPr>
              <a:t>Reaction Turbine</a:t>
            </a:r>
            <a:r>
              <a:rPr lang="en-US" sz="3600" b="1" dirty="0">
                <a:solidFill>
                  <a:prstClr val="black"/>
                </a:solidFill>
                <a:latin typeface="Arial" pitchFamily="34" charset="0"/>
                <a:cs typeface="Arial" pitchFamily="34" charset="0"/>
              </a:rPr>
              <a:t>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95115" y="753292"/>
            <a:ext cx="8257121" cy="6104708"/>
          </a:xfrm>
        </p:spPr>
        <p:txBody>
          <a:bodyPr>
            <a:normAutofit/>
          </a:bodyPr>
          <a:lstStyle/>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As steam expands while flowing over the moving blades:</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It accelerates, producing a change in momentum.</a:t>
            </a: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The reaction force due to this change in momentum acts in the </a:t>
            </a:r>
            <a:r>
              <a:rPr lang="en-US" dirty="0">
                <a:solidFill>
                  <a:srgbClr val="C00000"/>
                </a:solidFill>
                <a:latin typeface="Arial" panose="020B0604020202020204" pitchFamily="34" charset="0"/>
                <a:cs typeface="Arial" panose="020B0604020202020204" pitchFamily="34" charset="0"/>
              </a:rPr>
              <a:t>opposite direction</a:t>
            </a:r>
            <a:r>
              <a:rPr lang="en-US" dirty="0">
                <a:latin typeface="Arial" panose="020B0604020202020204" pitchFamily="34" charset="0"/>
                <a:cs typeface="Arial" panose="020B0604020202020204" pitchFamily="34" charset="0"/>
              </a:rPr>
              <a:t>, causing the rotor to </a:t>
            </a:r>
            <a:r>
              <a:rPr lang="en-US" dirty="0" smtClean="0">
                <a:latin typeface="Arial" panose="020B0604020202020204" pitchFamily="34" charset="0"/>
                <a:cs typeface="Arial" panose="020B0604020202020204" pitchFamily="34" charset="0"/>
              </a:rPr>
              <a:t>turn.</a:t>
            </a:r>
            <a:endParaRPr lang="en-US" dirty="0">
              <a:latin typeface="Arial" panose="020B0604020202020204" pitchFamily="34" charset="0"/>
              <a:cs typeface="Arial" panose="020B0604020202020204" pitchFamily="34" charset="0"/>
            </a:endParaRPr>
          </a:p>
          <a:p>
            <a:pPr latinLnBrk="0">
              <a:lnSpc>
                <a:spcPct val="150000"/>
              </a:lnSpc>
            </a:pPr>
            <a:r>
              <a:rPr lang="en-US" sz="2400" dirty="0">
                <a:latin typeface="Arial" panose="020B0604020202020204" pitchFamily="34" charset="0"/>
                <a:cs typeface="Arial" panose="020B0604020202020204" pitchFamily="34" charset="0"/>
              </a:rPr>
              <a:t>Thus, the rotation of the turbine rotor is due to:</a:t>
            </a:r>
          </a:p>
          <a:p>
            <a:pPr lvl="1" latinLnBrk="0">
              <a:lnSpc>
                <a:spcPct val="150000"/>
              </a:lnSpc>
              <a:buFont typeface="Wingdings" panose="05000000000000000000" pitchFamily="2" charset="2"/>
              <a:buChar char="§"/>
            </a:pPr>
            <a:r>
              <a:rPr lang="en-US" dirty="0">
                <a:solidFill>
                  <a:srgbClr val="C00000"/>
                </a:solidFill>
                <a:latin typeface="Arial" panose="020B0604020202020204" pitchFamily="34" charset="0"/>
                <a:cs typeface="Arial" panose="020B0604020202020204" pitchFamily="34" charset="0"/>
              </a:rPr>
              <a:t>Impulse force </a:t>
            </a:r>
            <a:r>
              <a:rPr lang="en-US" dirty="0">
                <a:latin typeface="Arial" panose="020B0604020202020204" pitchFamily="34" charset="0"/>
                <a:cs typeface="Arial" panose="020B0604020202020204" pitchFamily="34" charset="0"/>
              </a:rPr>
              <a:t>(from steam striking the blades), and</a:t>
            </a:r>
          </a:p>
          <a:p>
            <a:pPr lvl="1" latinLnBrk="0">
              <a:lnSpc>
                <a:spcPct val="150000"/>
              </a:lnSpc>
              <a:buFont typeface="Wingdings" panose="05000000000000000000" pitchFamily="2" charset="2"/>
              <a:buChar char="§"/>
            </a:pPr>
            <a:r>
              <a:rPr lang="en-US" dirty="0">
                <a:solidFill>
                  <a:srgbClr val="C00000"/>
                </a:solidFill>
                <a:latin typeface="Arial" panose="020B0604020202020204" pitchFamily="34" charset="0"/>
                <a:cs typeface="Arial" panose="020B0604020202020204" pitchFamily="34" charset="0"/>
              </a:rPr>
              <a:t>Reaction force </a:t>
            </a:r>
            <a:r>
              <a:rPr lang="en-US" dirty="0">
                <a:latin typeface="Arial" panose="020B0604020202020204" pitchFamily="34" charset="0"/>
                <a:cs typeface="Arial" panose="020B0604020202020204" pitchFamily="34" charset="0"/>
              </a:rPr>
              <a:t>(from steam expansion within the blades).</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33</a:t>
            </a:fld>
            <a:endParaRPr lang="en-US" dirty="0">
              <a:solidFill>
                <a:prstClr val="black">
                  <a:tint val="75000"/>
                </a:prstClr>
              </a:solidFill>
            </a:endParaRPr>
          </a:p>
        </p:txBody>
      </p:sp>
      <p:pic>
        <p:nvPicPr>
          <p:cNvPr id="6" name="Picture 2" descr="https://themechanicalengineering.com/wp-content/uploads/2022/02/FEATURE-IMAGE-OF-REACTION-TURBIN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10601" y="810972"/>
            <a:ext cx="2995967" cy="2075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43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smtClean="0">
                <a:solidFill>
                  <a:prstClr val="black"/>
                </a:solidFill>
                <a:latin typeface="Arial" pitchFamily="34" charset="0"/>
                <a:cs typeface="Arial" pitchFamily="34" charset="0"/>
              </a:rPr>
              <a:t>3. </a:t>
            </a:r>
            <a:r>
              <a:rPr lang="en-US" sz="3200" b="1" dirty="0">
                <a:solidFill>
                  <a:prstClr val="black"/>
                </a:solidFill>
                <a:latin typeface="Arial" pitchFamily="34" charset="0"/>
                <a:cs typeface="Arial" pitchFamily="34" charset="0"/>
              </a:rPr>
              <a:t>Reaction Turbine</a:t>
            </a:r>
            <a:r>
              <a:rPr lang="en-US" sz="3600" b="1" dirty="0">
                <a:solidFill>
                  <a:prstClr val="black"/>
                </a:solidFill>
                <a:latin typeface="Arial" pitchFamily="34" charset="0"/>
                <a:cs typeface="Arial" pitchFamily="34" charset="0"/>
              </a:rPr>
              <a:t>		</a:t>
            </a:r>
            <a:r>
              <a:rPr lang="en-US" sz="3600" b="1" dirty="0" smtClean="0">
                <a:solidFill>
                  <a:prstClr val="black"/>
                </a:solidFill>
                <a:latin typeface="Arial" pitchFamily="34" charset="0"/>
                <a:cs typeface="Arial" pitchFamily="34" charset="0"/>
              </a:rPr>
              <a:t>    </a:t>
            </a:r>
            <a:r>
              <a:rPr lang="en-US" sz="2000" b="1" dirty="0" err="1" smtClean="0">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34402" y="616768"/>
            <a:ext cx="11684134" cy="6104708"/>
          </a:xfrm>
        </p:spPr>
        <p:txBody>
          <a:bodyPr>
            <a:noAutofit/>
          </a:bodyPr>
          <a:lstStyle/>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A reaction turbine consists of the following main parts</a:t>
            </a:r>
            <a:r>
              <a:rPr lang="en-US" sz="2400" dirty="0" smtClean="0">
                <a:latin typeface="Arial" panose="020B0604020202020204" pitchFamily="34" charset="0"/>
                <a:cs typeface="Arial" panose="020B0604020202020204" pitchFamily="34" charset="0"/>
              </a:rPr>
              <a:t>:</a:t>
            </a:r>
          </a:p>
          <a:p>
            <a:pPr marL="457200" indent="-457200" latinLnBrk="0">
              <a:lnSpc>
                <a:spcPct val="150000"/>
              </a:lnSpc>
              <a:buFont typeface="+mj-lt"/>
              <a:buAutoNum type="arabicPeriod"/>
            </a:pPr>
            <a:r>
              <a:rPr lang="en-US" sz="2400" dirty="0" smtClean="0">
                <a:solidFill>
                  <a:srgbClr val="C00000"/>
                </a:solidFill>
                <a:latin typeface="Arial" panose="020B0604020202020204" pitchFamily="34" charset="0"/>
                <a:cs typeface="Arial" panose="020B0604020202020204" pitchFamily="34" charset="0"/>
              </a:rPr>
              <a:t>Fixed Blades (Nozzles)</a:t>
            </a:r>
          </a:p>
          <a:p>
            <a:pPr lvl="1" latinLnBrk="0">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Attached to the stationary casing.</a:t>
            </a:r>
          </a:p>
          <a:p>
            <a:pPr lvl="1" latinLnBrk="0">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Act as nozzles, converting part of the pressure energy into kinetic energy.</a:t>
            </a:r>
          </a:p>
          <a:p>
            <a:pPr lvl="1" latinLnBrk="0">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Direct the steam onto the moving blades at a suitable angle.</a:t>
            </a:r>
          </a:p>
          <a:p>
            <a:pPr marL="457200" indent="-457200" latinLnBrk="0">
              <a:lnSpc>
                <a:spcPct val="150000"/>
              </a:lnSpc>
              <a:buFont typeface="+mj-lt"/>
              <a:buAutoNum type="arabicPeriod"/>
            </a:pPr>
            <a:r>
              <a:rPr lang="en-US" sz="2400" dirty="0" smtClean="0">
                <a:solidFill>
                  <a:srgbClr val="C00000"/>
                </a:solidFill>
                <a:latin typeface="Arial" panose="020B0604020202020204" pitchFamily="34" charset="0"/>
                <a:cs typeface="Arial" panose="020B0604020202020204" pitchFamily="34" charset="0"/>
              </a:rPr>
              <a:t>Moving Blades</a:t>
            </a:r>
          </a:p>
          <a:p>
            <a:pPr lvl="1" latinLnBrk="0">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Attached to the rotor.</a:t>
            </a:r>
          </a:p>
          <a:p>
            <a:pPr lvl="1" latinLnBrk="0">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Steam expands further within these blades, producing </a:t>
            </a:r>
          </a:p>
          <a:p>
            <a:pPr marL="457200" lvl="1" indent="0" latinLnBrk="0">
              <a:lnSpc>
                <a:spcPct val="150000"/>
              </a:lnSpc>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reaction force and doing work on the rotor.</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34</a:t>
            </a:fld>
            <a:endParaRPr lang="en-US" dirty="0">
              <a:solidFill>
                <a:prstClr val="black">
                  <a:tint val="75000"/>
                </a:prstClr>
              </a:solidFill>
            </a:endParaRPr>
          </a:p>
        </p:txBody>
      </p:sp>
    </p:spTree>
    <p:extLst>
      <p:ext uri="{BB962C8B-B14F-4D97-AF65-F5344CB8AC3E}">
        <p14:creationId xmlns:p14="http://schemas.microsoft.com/office/powerpoint/2010/main" val="949602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200" b="1" dirty="0" smtClean="0">
                <a:solidFill>
                  <a:prstClr val="black"/>
                </a:solidFill>
                <a:latin typeface="Arial" pitchFamily="34" charset="0"/>
                <a:cs typeface="Arial" pitchFamily="34" charset="0"/>
              </a:rPr>
              <a:t>3. </a:t>
            </a:r>
            <a:r>
              <a:rPr lang="en-US" sz="3200" b="1" dirty="0">
                <a:solidFill>
                  <a:prstClr val="black"/>
                </a:solidFill>
                <a:latin typeface="Arial" pitchFamily="34" charset="0"/>
                <a:cs typeface="Arial" pitchFamily="34" charset="0"/>
              </a:rPr>
              <a:t>Reaction Turbine</a:t>
            </a:r>
            <a:r>
              <a:rPr lang="en-US" sz="3600" b="1" dirty="0">
                <a:solidFill>
                  <a:prstClr val="black"/>
                </a:solidFill>
                <a:latin typeface="Arial" pitchFamily="34" charset="0"/>
                <a:cs typeface="Arial" pitchFamily="34" charset="0"/>
              </a:rPr>
              <a:t>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 </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139456" y="616768"/>
            <a:ext cx="11684134" cy="6104708"/>
          </a:xfrm>
        </p:spPr>
        <p:txBody>
          <a:bodyPr>
            <a:noAutofit/>
          </a:bodyPr>
          <a:lstStyle/>
          <a:p>
            <a:pPr marL="457200" lvl="0" indent="-457200">
              <a:lnSpc>
                <a:spcPct val="150000"/>
              </a:lnSpc>
              <a:buFont typeface="+mj-lt"/>
              <a:buAutoNum type="arabicPeriod" startAt="3"/>
            </a:pPr>
            <a:r>
              <a:rPr lang="en-US" sz="2400" dirty="0">
                <a:solidFill>
                  <a:srgbClr val="C00000"/>
                </a:solidFill>
                <a:latin typeface="Arial" panose="020B0604020202020204" pitchFamily="34" charset="0"/>
                <a:cs typeface="Arial" panose="020B0604020202020204" pitchFamily="34" charset="0"/>
              </a:rPr>
              <a:t>Rotor</a:t>
            </a:r>
          </a:p>
          <a:p>
            <a:pPr lvl="1">
              <a:lnSpc>
                <a:spcPct val="150000"/>
              </a:lnSpc>
              <a:buFont typeface="Wingdings" panose="05000000000000000000" pitchFamily="2" charset="2"/>
              <a:buChar char="§"/>
            </a:pPr>
            <a:r>
              <a:rPr lang="en-US" dirty="0">
                <a:solidFill>
                  <a:prstClr val="black"/>
                </a:solidFill>
                <a:latin typeface="Arial" panose="020B0604020202020204" pitchFamily="34" charset="0"/>
                <a:cs typeface="Arial" panose="020B0604020202020204" pitchFamily="34" charset="0"/>
              </a:rPr>
              <a:t>A shaft carrying the moving blades.</a:t>
            </a:r>
          </a:p>
          <a:p>
            <a:pPr lvl="1">
              <a:lnSpc>
                <a:spcPct val="150000"/>
              </a:lnSpc>
              <a:buFont typeface="Wingdings" panose="05000000000000000000" pitchFamily="2" charset="2"/>
              <a:buChar char="§"/>
            </a:pPr>
            <a:r>
              <a:rPr lang="en-US" dirty="0">
                <a:solidFill>
                  <a:prstClr val="black"/>
                </a:solidFill>
                <a:latin typeface="Arial" panose="020B0604020202020204" pitchFamily="34" charset="0"/>
                <a:cs typeface="Arial" panose="020B0604020202020204" pitchFamily="34" charset="0"/>
              </a:rPr>
              <a:t>Converts the kinetic and reaction energy of steam into rotational energy</a:t>
            </a:r>
            <a:r>
              <a:rPr lang="en-US" dirty="0" smtClean="0">
                <a:solidFill>
                  <a:prstClr val="black"/>
                </a:solidFill>
                <a:latin typeface="Arial" panose="020B0604020202020204" pitchFamily="34" charset="0"/>
                <a:cs typeface="Arial" panose="020B0604020202020204" pitchFamily="34" charset="0"/>
              </a:rPr>
              <a:t>.</a:t>
            </a:r>
            <a:endParaRPr lang="en-US" sz="2400" dirty="0" smtClean="0">
              <a:solidFill>
                <a:srgbClr val="C00000"/>
              </a:solidFill>
              <a:latin typeface="Arial" panose="020B0604020202020204" pitchFamily="34" charset="0"/>
              <a:cs typeface="Arial" panose="020B0604020202020204" pitchFamily="34" charset="0"/>
            </a:endParaRPr>
          </a:p>
          <a:p>
            <a:pPr marL="457200" indent="-457200">
              <a:lnSpc>
                <a:spcPct val="150000"/>
              </a:lnSpc>
              <a:buFont typeface="+mj-lt"/>
              <a:buAutoNum type="arabicPeriod" startAt="4"/>
            </a:pPr>
            <a:r>
              <a:rPr lang="en-US" sz="2400" dirty="0" smtClean="0">
                <a:solidFill>
                  <a:srgbClr val="C00000"/>
                </a:solidFill>
                <a:latin typeface="Arial" panose="020B0604020202020204" pitchFamily="34" charset="0"/>
                <a:cs typeface="Arial" panose="020B0604020202020204" pitchFamily="34" charset="0"/>
              </a:rPr>
              <a:t>Casing</a:t>
            </a:r>
            <a:endParaRPr lang="en-US" sz="2400" dirty="0">
              <a:solidFill>
                <a:srgbClr val="C00000"/>
              </a:solidFill>
              <a:latin typeface="Arial" panose="020B0604020202020204" pitchFamily="34" charset="0"/>
              <a:cs typeface="Arial" panose="020B0604020202020204" pitchFamily="34" charset="0"/>
            </a:endParaRPr>
          </a:p>
          <a:p>
            <a:pPr lvl="1" latinLnBrk="0">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Encloses the turbine to contain the steam and guide it properly from stage to stage.</a:t>
            </a:r>
          </a:p>
          <a:p>
            <a:pPr marL="457200" indent="-457200" latinLnBrk="0">
              <a:lnSpc>
                <a:spcPct val="150000"/>
              </a:lnSpc>
              <a:buFont typeface="+mj-lt"/>
              <a:buAutoNum type="arabicPeriod" startAt="5"/>
            </a:pPr>
            <a:r>
              <a:rPr lang="en-US" sz="2400" dirty="0">
                <a:solidFill>
                  <a:srgbClr val="C00000"/>
                </a:solidFill>
                <a:latin typeface="Arial" panose="020B0604020202020204" pitchFamily="34" charset="0"/>
                <a:cs typeface="Arial" panose="020B0604020202020204" pitchFamily="34" charset="0"/>
              </a:rPr>
              <a:t>Glands and </a:t>
            </a:r>
            <a:r>
              <a:rPr lang="en-US" sz="2400" dirty="0" smtClean="0">
                <a:solidFill>
                  <a:srgbClr val="C00000"/>
                </a:solidFill>
                <a:latin typeface="Arial" panose="020B0604020202020204" pitchFamily="34" charset="0"/>
                <a:cs typeface="Arial" panose="020B0604020202020204" pitchFamily="34" charset="0"/>
              </a:rPr>
              <a:t>Bearings</a:t>
            </a:r>
            <a:endParaRPr lang="en-US" sz="2400" dirty="0">
              <a:solidFill>
                <a:srgbClr val="C00000"/>
              </a:solidFill>
              <a:latin typeface="Arial" panose="020B0604020202020204" pitchFamily="34" charset="0"/>
              <a:cs typeface="Arial" panose="020B0604020202020204" pitchFamily="34" charset="0"/>
            </a:endParaRPr>
          </a:p>
          <a:p>
            <a:pPr lvl="1">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Prevent steam leakage and support the rotor in smooth </a:t>
            </a:r>
            <a:endParaRPr lang="en-US" dirty="0" smtClean="0">
              <a:latin typeface="Arial" panose="020B0604020202020204" pitchFamily="34" charset="0"/>
              <a:cs typeface="Arial" panose="020B0604020202020204" pitchFamily="34" charset="0"/>
            </a:endParaRPr>
          </a:p>
          <a:p>
            <a:pPr marL="457200" lvl="1" indent="0">
              <a:lnSpc>
                <a:spcPct val="150000"/>
              </a:lnSpc>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rotation</a:t>
            </a:r>
            <a:r>
              <a:rPr lang="en-US" dirty="0">
                <a:latin typeface="Arial" panose="020B0604020202020204" pitchFamily="34" charset="0"/>
                <a:cs typeface="Arial" panose="020B0604020202020204" pitchFamily="34" charset="0"/>
              </a:rPr>
              <a:t>.</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35</a:t>
            </a:fld>
            <a:endParaRPr lang="en-US" dirty="0">
              <a:solidFill>
                <a:prstClr val="black">
                  <a:tint val="75000"/>
                </a:prstClr>
              </a:solidFill>
            </a:endParaRPr>
          </a:p>
        </p:txBody>
      </p:sp>
    </p:spTree>
    <p:extLst>
      <p:ext uri="{BB962C8B-B14F-4D97-AF65-F5344CB8AC3E}">
        <p14:creationId xmlns:p14="http://schemas.microsoft.com/office/powerpoint/2010/main" val="67893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Autofit/>
          </a:bodyPr>
          <a:lstStyle/>
          <a:p>
            <a:pPr algn="ctr"/>
            <a:r>
              <a:rPr lang="en-US" sz="3600" b="1" dirty="0" smtClean="0">
                <a:latin typeface="Arial" pitchFamily="34" charset="0"/>
                <a:cs typeface="Arial" pitchFamily="34" charset="0"/>
              </a:rPr>
              <a:t>4. Velocity </a:t>
            </a:r>
            <a:r>
              <a:rPr lang="en-US" sz="3600" b="1" dirty="0">
                <a:latin typeface="Arial" pitchFamily="34" charset="0"/>
                <a:cs typeface="Arial" pitchFamily="34" charset="0"/>
              </a:rPr>
              <a:t>Diagram for Impulse Turbine Blade</a:t>
            </a:r>
          </a:p>
        </p:txBody>
      </p:sp>
      <p:sp>
        <p:nvSpPr>
          <p:cNvPr id="3" name="Content Placeholder 2"/>
          <p:cNvSpPr>
            <a:spLocks noGrp="1"/>
          </p:cNvSpPr>
          <p:nvPr>
            <p:ph idx="1"/>
          </p:nvPr>
        </p:nvSpPr>
        <p:spPr>
          <a:xfrm>
            <a:off x="123554" y="753292"/>
            <a:ext cx="11684134" cy="6104708"/>
          </a:xfrm>
        </p:spPr>
        <p:txBody>
          <a:bodyPr>
            <a:noAutofit/>
          </a:bodyPr>
          <a:lstStyle/>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In an impulse turbine, steam expands in </a:t>
            </a:r>
            <a:r>
              <a:rPr lang="en-US" sz="2400" dirty="0">
                <a:solidFill>
                  <a:srgbClr val="C00000"/>
                </a:solidFill>
                <a:latin typeface="Arial" panose="020B0604020202020204" pitchFamily="34" charset="0"/>
                <a:cs typeface="Arial" panose="020B0604020202020204" pitchFamily="34" charset="0"/>
              </a:rPr>
              <a:t>nozzles </a:t>
            </a:r>
            <a:r>
              <a:rPr lang="en-US" sz="2400" dirty="0">
                <a:latin typeface="Arial" panose="020B0604020202020204" pitchFamily="34" charset="0"/>
                <a:cs typeface="Arial" panose="020B0604020202020204" pitchFamily="34" charset="0"/>
              </a:rPr>
              <a:t>only, converting its pressure energy into </a:t>
            </a:r>
            <a:r>
              <a:rPr lang="en-US" sz="2400" dirty="0">
                <a:solidFill>
                  <a:srgbClr val="C00000"/>
                </a:solidFill>
                <a:latin typeface="Arial" panose="020B0604020202020204" pitchFamily="34" charset="0"/>
                <a:cs typeface="Arial" panose="020B0604020202020204" pitchFamily="34" charset="0"/>
              </a:rPr>
              <a:t>kinetic </a:t>
            </a:r>
            <a:r>
              <a:rPr lang="en-US" sz="2400" dirty="0" smtClean="0">
                <a:solidFill>
                  <a:srgbClr val="C00000"/>
                </a:solidFill>
                <a:latin typeface="Arial" panose="020B0604020202020204" pitchFamily="34" charset="0"/>
                <a:cs typeface="Arial" panose="020B0604020202020204" pitchFamily="34" charset="0"/>
              </a:rPr>
              <a:t>energy</a:t>
            </a:r>
            <a:r>
              <a:rPr lang="en-US" sz="2400" dirty="0" smtClean="0">
                <a:latin typeface="Arial" panose="020B0604020202020204" pitchFamily="34" charset="0"/>
                <a:cs typeface="Arial" panose="020B0604020202020204" pitchFamily="34" charset="0"/>
              </a:rPr>
              <a:t>.</a:t>
            </a: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a:t>
            </a:r>
            <a:r>
              <a:rPr lang="en-US" sz="2400" dirty="0">
                <a:solidFill>
                  <a:srgbClr val="C00000"/>
                </a:solidFill>
                <a:latin typeface="Arial" panose="020B0604020202020204" pitchFamily="34" charset="0"/>
                <a:cs typeface="Arial" panose="020B0604020202020204" pitchFamily="34" charset="0"/>
              </a:rPr>
              <a:t>high-velocity</a:t>
            </a:r>
            <a:r>
              <a:rPr lang="en-US" sz="2400" dirty="0">
                <a:latin typeface="Arial" panose="020B0604020202020204" pitchFamily="34" charset="0"/>
                <a:cs typeface="Arial" panose="020B0604020202020204" pitchFamily="34" charset="0"/>
              </a:rPr>
              <a:t> jet of steam then impinges on the moving blades, changing direction and producing an </a:t>
            </a:r>
            <a:r>
              <a:rPr lang="en-US" sz="2400" dirty="0">
                <a:solidFill>
                  <a:srgbClr val="C00000"/>
                </a:solidFill>
                <a:latin typeface="Arial" panose="020B0604020202020204" pitchFamily="34" charset="0"/>
                <a:cs typeface="Arial" panose="020B0604020202020204" pitchFamily="34" charset="0"/>
              </a:rPr>
              <a:t>impulse force </a:t>
            </a:r>
            <a:r>
              <a:rPr lang="en-US" sz="2400" dirty="0">
                <a:latin typeface="Arial" panose="020B0604020202020204" pitchFamily="34" charset="0"/>
                <a:cs typeface="Arial" panose="020B0604020202020204" pitchFamily="34" charset="0"/>
              </a:rPr>
              <a:t>that rotates the turbine wheel.</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To understand how this force produces work and efficiency, it is necessary to analyze the </a:t>
            </a:r>
            <a:r>
              <a:rPr lang="en-US" sz="2400" dirty="0">
                <a:solidFill>
                  <a:srgbClr val="C00000"/>
                </a:solidFill>
                <a:latin typeface="Arial" panose="020B0604020202020204" pitchFamily="34" charset="0"/>
                <a:cs typeface="Arial" panose="020B0604020202020204" pitchFamily="34" charset="0"/>
              </a:rPr>
              <a:t>velocity of steam </a:t>
            </a:r>
            <a:r>
              <a:rPr lang="en-US" sz="2400" dirty="0">
                <a:latin typeface="Arial" panose="020B0604020202020204" pitchFamily="34" charset="0"/>
                <a:cs typeface="Arial" panose="020B0604020202020204" pitchFamily="34" charset="0"/>
              </a:rPr>
              <a:t>and blades using a </a:t>
            </a:r>
            <a:r>
              <a:rPr lang="en-US" sz="2400" dirty="0">
                <a:solidFill>
                  <a:srgbClr val="C00000"/>
                </a:solidFill>
                <a:latin typeface="Arial" panose="020B0604020202020204" pitchFamily="34" charset="0"/>
                <a:cs typeface="Arial" panose="020B0604020202020204" pitchFamily="34" charset="0"/>
              </a:rPr>
              <a:t>velocity diagram</a:t>
            </a:r>
            <a:r>
              <a:rPr lang="en-US" sz="2400" dirty="0" smtClean="0">
                <a:latin typeface="Arial" panose="020B0604020202020204" pitchFamily="34" charset="0"/>
                <a:cs typeface="Arial" panose="020B0604020202020204" pitchFamily="34" charset="0"/>
              </a:rPr>
              <a:t>.</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The velocity diagram helps in understanding the relationship </a:t>
            </a:r>
            <a:endParaRPr lang="en-US" sz="2400" dirty="0" smtClean="0">
              <a:latin typeface="Arial" panose="020B0604020202020204" pitchFamily="34" charset="0"/>
              <a:cs typeface="Arial" panose="020B0604020202020204" pitchFamily="34" charset="0"/>
            </a:endParaRPr>
          </a:p>
          <a:p>
            <a:pPr marL="0" indent="0"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between </a:t>
            </a:r>
            <a:r>
              <a:rPr lang="en-US" sz="2400" dirty="0">
                <a:latin typeface="Arial" panose="020B0604020202020204" pitchFamily="34" charset="0"/>
                <a:cs typeface="Arial" panose="020B0604020202020204" pitchFamily="34" charset="0"/>
              </a:rPr>
              <a:t>different velocities and in determining the </a:t>
            </a:r>
            <a:r>
              <a:rPr lang="en-US" sz="2400" dirty="0">
                <a:solidFill>
                  <a:srgbClr val="C00000"/>
                </a:solidFill>
                <a:latin typeface="Arial" panose="020B0604020202020204" pitchFamily="34" charset="0"/>
                <a:cs typeface="Arial" panose="020B0604020202020204" pitchFamily="34" charset="0"/>
              </a:rPr>
              <a:t>efficiency </a:t>
            </a:r>
            <a:endParaRPr lang="en-US" sz="2400" dirty="0" smtClean="0">
              <a:solidFill>
                <a:srgbClr val="C00000"/>
              </a:solidFill>
              <a:latin typeface="Arial" panose="020B0604020202020204" pitchFamily="34" charset="0"/>
              <a:cs typeface="Arial" panose="020B0604020202020204" pitchFamily="34" charset="0"/>
            </a:endParaRPr>
          </a:p>
          <a:p>
            <a:pPr marL="0" indent="0" latinLnBrk="0">
              <a:lnSpc>
                <a:spcPct val="150000"/>
              </a:lnSpc>
              <a:buNone/>
            </a:pPr>
            <a:r>
              <a:rPr lang="en-US" sz="2400" dirty="0">
                <a:solidFill>
                  <a:srgbClr val="C00000"/>
                </a:solidFill>
                <a:latin typeface="Arial" panose="020B0604020202020204" pitchFamily="34" charset="0"/>
                <a:cs typeface="Arial" panose="020B0604020202020204" pitchFamily="34" charset="0"/>
              </a:rPr>
              <a:t> </a:t>
            </a:r>
            <a:r>
              <a:rPr lang="en-US" sz="2400" dirty="0" smtClean="0">
                <a:solidFill>
                  <a:srgbClr val="C00000"/>
                </a:solidFill>
                <a:latin typeface="Arial" panose="020B0604020202020204" pitchFamily="34" charset="0"/>
                <a:cs typeface="Arial" panose="020B0604020202020204" pitchFamily="34" charset="0"/>
              </a:rPr>
              <a:t>   of </a:t>
            </a:r>
            <a:r>
              <a:rPr lang="en-US" sz="2400" dirty="0">
                <a:solidFill>
                  <a:srgbClr val="C00000"/>
                </a:solidFill>
                <a:latin typeface="Arial" panose="020B0604020202020204" pitchFamily="34" charset="0"/>
                <a:cs typeface="Arial" panose="020B0604020202020204" pitchFamily="34" charset="0"/>
              </a:rPr>
              <a:t>the turbine.</a:t>
            </a: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36</a:t>
            </a:fld>
            <a:endParaRPr lang="en-US" dirty="0">
              <a:solidFill>
                <a:prstClr val="black">
                  <a:tint val="75000"/>
                </a:prstClr>
              </a:solidFill>
            </a:endParaRPr>
          </a:p>
        </p:txBody>
      </p:sp>
    </p:spTree>
    <p:extLst>
      <p:ext uri="{BB962C8B-B14F-4D97-AF65-F5344CB8AC3E}">
        <p14:creationId xmlns:p14="http://schemas.microsoft.com/office/powerpoint/2010/main" val="33643152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46999"/>
            <a:ext cx="12078030" cy="568129"/>
          </a:xfrm>
        </p:spPr>
        <p:txBody>
          <a:bodyPr>
            <a:noAutofit/>
          </a:bodyPr>
          <a:lstStyle/>
          <a:p>
            <a:pPr algn="ctr"/>
            <a:r>
              <a:rPr lang="en-US" sz="3200" b="1" dirty="0">
                <a:solidFill>
                  <a:prstClr val="black"/>
                </a:solidFill>
                <a:latin typeface="Arial" pitchFamily="34" charset="0"/>
                <a:cs typeface="Arial" pitchFamily="34" charset="0"/>
              </a:rPr>
              <a:t>4. Velocity Diagram for Impulse Turbine Blade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endParaRPr lang="en-US" sz="36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37</a:t>
            </a:fld>
            <a:endParaRPr lang="en-US" dirty="0">
              <a:solidFill>
                <a:prstClr val="black">
                  <a:tint val="75000"/>
                </a:prstClr>
              </a:solidFill>
            </a:endParaRPr>
          </a:p>
        </p:txBody>
      </p:sp>
      <p:pic>
        <p:nvPicPr>
          <p:cNvPr id="5122" name="Picture 2" descr="https://www.eeeguide.com/wp-content/uploads/2022/12/Steam-Turbine-Working-Principle-01.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4233"/>
          <a:stretch/>
        </p:blipFill>
        <p:spPr bwMode="auto">
          <a:xfrm>
            <a:off x="619738" y="765076"/>
            <a:ext cx="3498375" cy="3838729"/>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txBox="1">
            <a:spLocks/>
          </p:cNvSpPr>
          <p:nvPr/>
        </p:nvSpPr>
        <p:spPr>
          <a:xfrm>
            <a:off x="4432189" y="666540"/>
            <a:ext cx="6723491" cy="6191460"/>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
                <a:srgbClr val="FE8637"/>
              </a:buClr>
              <a:buSzPct val="70000"/>
              <a:buFont typeface="Wingdings"/>
              <a:buNone/>
              <a:tabLst/>
              <a:defRPr/>
            </a:pPr>
            <a:r>
              <a:rPr kumimoji="0" lang="en-US" sz="2000" i="0" u="none" strike="noStrike" kern="1200" cap="none" spc="0" normalizeH="0" baseline="0" noProof="0" dirty="0" smtClean="0">
                <a:ln>
                  <a:noFill/>
                </a:ln>
                <a:solidFill>
                  <a:sysClr val="windowText" lastClr="000000"/>
                </a:solidFill>
                <a:effectLst/>
                <a:uLnTx/>
                <a:uFillTx/>
                <a:latin typeface="Arial" panose="020B0604020202020204" pitchFamily="34" charset="0"/>
                <a:cs typeface="Arial" panose="020B0604020202020204" pitchFamily="34" charset="0"/>
              </a:rPr>
              <a:t>Where </a:t>
            </a:r>
          </a:p>
          <a:p>
            <a:pPr lvl="0">
              <a:lnSpc>
                <a:spcPct val="150000"/>
              </a:lnSpc>
              <a:buClrTx/>
              <a:buFont typeface="Wingdings" panose="05000000000000000000" pitchFamily="2" charset="2"/>
              <a:buChar char="§"/>
            </a:pPr>
            <a:r>
              <a:rPr lang="en-US" sz="2200" dirty="0">
                <a:latin typeface="Arial" panose="020B0604020202020204" pitchFamily="34" charset="0"/>
                <a:cs typeface="Arial" panose="020B0604020202020204" pitchFamily="34" charset="0"/>
              </a:rPr>
              <a:t>V</a:t>
            </a:r>
            <a:r>
              <a:rPr lang="en-US" sz="2200" baseline="-25000" dirty="0">
                <a:latin typeface="Arial" panose="020B0604020202020204" pitchFamily="34" charset="0"/>
                <a:cs typeface="Arial" panose="020B0604020202020204" pitchFamily="34" charset="0"/>
              </a:rPr>
              <a:t>1</a:t>
            </a:r>
            <a:r>
              <a:rPr lang="en-US" sz="2200" dirty="0">
                <a:latin typeface="Arial" panose="020B0604020202020204" pitchFamily="34" charset="0"/>
                <a:cs typeface="Arial" panose="020B0604020202020204" pitchFamily="34" charset="0"/>
              </a:rPr>
              <a:t> and V</a:t>
            </a:r>
            <a:r>
              <a:rPr lang="en-US" sz="2200" baseline="-25000" dirty="0">
                <a:latin typeface="Arial" panose="020B0604020202020204" pitchFamily="34" charset="0"/>
                <a:cs typeface="Arial" panose="020B0604020202020204" pitchFamily="34" charset="0"/>
              </a:rPr>
              <a:t>2</a:t>
            </a:r>
            <a:r>
              <a:rPr lang="en-US" sz="2200" dirty="0">
                <a:latin typeface="Arial" panose="020B0604020202020204" pitchFamily="34" charset="0"/>
                <a:cs typeface="Arial" panose="020B0604020202020204" pitchFamily="34" charset="0"/>
              </a:rPr>
              <a:t> = Absolute velocity of steam at entry and exit </a:t>
            </a:r>
            <a:r>
              <a:rPr lang="en-US" sz="2200" dirty="0" smtClean="0">
                <a:latin typeface="Arial" panose="020B0604020202020204" pitchFamily="34" charset="0"/>
                <a:cs typeface="Arial" panose="020B0604020202020204" pitchFamily="34" charset="0"/>
              </a:rPr>
              <a:t>respectively</a:t>
            </a:r>
          </a:p>
          <a:p>
            <a:pPr lvl="0">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V</a:t>
            </a:r>
            <a:r>
              <a:rPr lang="en-US" sz="2200" baseline="-25000" dirty="0">
                <a:solidFill>
                  <a:srgbClr val="000000"/>
                </a:solidFill>
                <a:latin typeface="Arial" panose="020B0604020202020204" pitchFamily="34" charset="0"/>
                <a:cs typeface="Arial" panose="020B0604020202020204" pitchFamily="34" charset="0"/>
              </a:rPr>
              <a:t>w1</a:t>
            </a:r>
            <a:r>
              <a:rPr lang="en-US" sz="2200" dirty="0">
                <a:solidFill>
                  <a:srgbClr val="000000"/>
                </a:solidFill>
                <a:latin typeface="Arial" panose="020B0604020202020204" pitchFamily="34" charset="0"/>
                <a:cs typeface="Arial" panose="020B0604020202020204" pitchFamily="34" charset="0"/>
              </a:rPr>
              <a:t> and V</a:t>
            </a:r>
            <a:r>
              <a:rPr lang="en-US" sz="2200" baseline="-25000" dirty="0">
                <a:solidFill>
                  <a:srgbClr val="000000"/>
                </a:solidFill>
                <a:latin typeface="Arial" panose="020B0604020202020204" pitchFamily="34" charset="0"/>
                <a:cs typeface="Arial" panose="020B0604020202020204" pitchFamily="34" charset="0"/>
              </a:rPr>
              <a:t>w2</a:t>
            </a:r>
            <a:r>
              <a:rPr lang="en-US" sz="2200" dirty="0">
                <a:solidFill>
                  <a:srgbClr val="000000"/>
                </a:solidFill>
                <a:latin typeface="Arial" panose="020B0604020202020204" pitchFamily="34" charset="0"/>
                <a:cs typeface="Arial" panose="020B0604020202020204" pitchFamily="34" charset="0"/>
              </a:rPr>
              <a:t> = Velocity of whirl at the entry and exit </a:t>
            </a:r>
            <a:r>
              <a:rPr lang="en-US" sz="2200" dirty="0" smtClean="0">
                <a:solidFill>
                  <a:srgbClr val="000000"/>
                </a:solidFill>
                <a:latin typeface="Arial" panose="020B0604020202020204" pitchFamily="34" charset="0"/>
                <a:cs typeface="Arial" panose="020B0604020202020204" pitchFamily="34" charset="0"/>
              </a:rPr>
              <a:t>respectively = </a:t>
            </a:r>
            <a:r>
              <a:rPr lang="en-US" sz="2200" dirty="0">
                <a:solidFill>
                  <a:srgbClr val="000000"/>
                </a:solidFill>
                <a:latin typeface="Arial" panose="020B0604020202020204" pitchFamily="34" charset="0"/>
                <a:cs typeface="Arial" panose="020B0604020202020204" pitchFamily="34" charset="0"/>
              </a:rPr>
              <a:t>Radial component of V</a:t>
            </a:r>
            <a:r>
              <a:rPr lang="en-US" sz="2200" baseline="-25000" dirty="0">
                <a:solidFill>
                  <a:srgbClr val="000000"/>
                </a:solidFill>
                <a:latin typeface="Arial" panose="020B0604020202020204" pitchFamily="34" charset="0"/>
                <a:cs typeface="Arial" panose="020B0604020202020204" pitchFamily="34" charset="0"/>
              </a:rPr>
              <a:t>1</a:t>
            </a:r>
            <a:r>
              <a:rPr lang="en-US" sz="2200" dirty="0">
                <a:solidFill>
                  <a:srgbClr val="000000"/>
                </a:solidFill>
                <a:latin typeface="Arial" panose="020B0604020202020204" pitchFamily="34" charset="0"/>
                <a:cs typeface="Arial" panose="020B0604020202020204" pitchFamily="34" charset="0"/>
              </a:rPr>
              <a:t> and V</a:t>
            </a:r>
            <a:r>
              <a:rPr lang="en-US" sz="2200" baseline="-25000" dirty="0">
                <a:solidFill>
                  <a:srgbClr val="000000"/>
                </a:solidFill>
                <a:latin typeface="Arial" panose="020B0604020202020204" pitchFamily="34" charset="0"/>
                <a:cs typeface="Arial" panose="020B0604020202020204" pitchFamily="34" charset="0"/>
              </a:rPr>
              <a:t>2</a:t>
            </a:r>
            <a:r>
              <a:rPr lang="en-US" sz="2200" dirty="0">
                <a:solidFill>
                  <a:srgbClr val="000000"/>
                </a:solidFill>
                <a:latin typeface="Arial" panose="020B0604020202020204" pitchFamily="34" charset="0"/>
                <a:cs typeface="Arial" panose="020B0604020202020204" pitchFamily="34" charset="0"/>
              </a:rPr>
              <a:t> </a:t>
            </a:r>
            <a:r>
              <a:rPr lang="en-US" sz="2200" dirty="0" smtClean="0">
                <a:solidFill>
                  <a:srgbClr val="000000"/>
                </a:solidFill>
                <a:latin typeface="Arial" panose="020B0604020202020204" pitchFamily="34" charset="0"/>
                <a:cs typeface="Arial" panose="020B0604020202020204" pitchFamily="34" charset="0"/>
              </a:rPr>
              <a:t>respectively</a:t>
            </a:r>
          </a:p>
          <a:p>
            <a:pPr lvl="0">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V</a:t>
            </a:r>
            <a:r>
              <a:rPr lang="en-US" sz="2200" baseline="-25000" dirty="0">
                <a:solidFill>
                  <a:srgbClr val="000000"/>
                </a:solidFill>
                <a:latin typeface="Arial" panose="020B0604020202020204" pitchFamily="34" charset="0"/>
                <a:cs typeface="Arial" panose="020B0604020202020204" pitchFamily="34" charset="0"/>
              </a:rPr>
              <a:t>f1 </a:t>
            </a:r>
            <a:r>
              <a:rPr lang="en-US" sz="2200" dirty="0">
                <a:solidFill>
                  <a:srgbClr val="000000"/>
                </a:solidFill>
                <a:latin typeface="Arial" panose="020B0604020202020204" pitchFamily="34" charset="0"/>
                <a:cs typeface="Arial" panose="020B0604020202020204" pitchFamily="34" charset="0"/>
              </a:rPr>
              <a:t>= Velocity of flow at entry of moving </a:t>
            </a:r>
            <a:r>
              <a:rPr lang="en-US" sz="2200" dirty="0" smtClean="0">
                <a:solidFill>
                  <a:srgbClr val="000000"/>
                </a:solidFill>
                <a:latin typeface="Arial" panose="020B0604020202020204" pitchFamily="34" charset="0"/>
                <a:cs typeface="Arial" panose="020B0604020202020204" pitchFamily="34" charset="0"/>
              </a:rPr>
              <a:t>blade </a:t>
            </a:r>
            <a:r>
              <a:rPr lang="en-GB" sz="2200" dirty="0" smtClean="0">
                <a:solidFill>
                  <a:srgbClr val="000000"/>
                </a:solidFill>
                <a:latin typeface="Arial" panose="020B0604020202020204" pitchFamily="34" charset="0"/>
                <a:cs typeface="Arial" panose="020B0604020202020204" pitchFamily="34" charset="0"/>
              </a:rPr>
              <a:t>= </a:t>
            </a:r>
            <a:r>
              <a:rPr lang="en-GB" sz="2200" dirty="0">
                <a:solidFill>
                  <a:srgbClr val="000000"/>
                </a:solidFill>
                <a:latin typeface="Arial" panose="020B0604020202020204" pitchFamily="34" charset="0"/>
                <a:cs typeface="Arial" panose="020B0604020202020204" pitchFamily="34" charset="0"/>
              </a:rPr>
              <a:t>axial component of </a:t>
            </a:r>
            <a:r>
              <a:rPr lang="en-GB" sz="2200" dirty="0" smtClean="0">
                <a:solidFill>
                  <a:srgbClr val="000000"/>
                </a:solidFill>
                <a:latin typeface="Arial" panose="020B0604020202020204" pitchFamily="34" charset="0"/>
                <a:cs typeface="Arial" panose="020B0604020202020204" pitchFamily="34" charset="0"/>
              </a:rPr>
              <a:t>V</a:t>
            </a:r>
            <a:r>
              <a:rPr lang="en-GB" sz="2200" baseline="-25000" dirty="0" smtClean="0">
                <a:solidFill>
                  <a:srgbClr val="000000"/>
                </a:solidFill>
                <a:latin typeface="Arial" panose="020B0604020202020204" pitchFamily="34" charset="0"/>
                <a:cs typeface="Arial" panose="020B0604020202020204" pitchFamily="34" charset="0"/>
              </a:rPr>
              <a:t>1</a:t>
            </a:r>
          </a:p>
          <a:p>
            <a:pPr lvl="0">
              <a:lnSpc>
                <a:spcPct val="150000"/>
              </a:lnSpc>
              <a:buClrTx/>
              <a:buFont typeface="Wingdings" panose="05000000000000000000" pitchFamily="2" charset="2"/>
              <a:buChar char="§"/>
            </a:pPr>
            <a:r>
              <a:rPr lang="en-US" sz="2200" dirty="0" smtClean="0">
                <a:solidFill>
                  <a:srgbClr val="000000"/>
                </a:solidFill>
                <a:latin typeface="Arial" panose="020B0604020202020204" pitchFamily="34" charset="0"/>
                <a:cs typeface="Arial" panose="020B0604020202020204" pitchFamily="34" charset="0"/>
              </a:rPr>
              <a:t>V</a:t>
            </a:r>
            <a:r>
              <a:rPr lang="en-US" sz="2200" baseline="-25000" dirty="0" smtClean="0">
                <a:solidFill>
                  <a:srgbClr val="000000"/>
                </a:solidFill>
                <a:latin typeface="Arial" panose="020B0604020202020204" pitchFamily="34" charset="0"/>
                <a:cs typeface="Arial" panose="020B0604020202020204" pitchFamily="34" charset="0"/>
              </a:rPr>
              <a:t>f2</a:t>
            </a:r>
            <a:r>
              <a:rPr lang="en-US" sz="2200" baseline="-25000" dirty="0">
                <a:solidFill>
                  <a:srgbClr val="000000"/>
                </a:solidFill>
                <a:latin typeface="Arial" panose="020B0604020202020204" pitchFamily="34" charset="0"/>
                <a:cs typeface="Arial" panose="020B0604020202020204" pitchFamily="34" charset="0"/>
              </a:rPr>
              <a:t> </a:t>
            </a:r>
            <a:r>
              <a:rPr lang="en-US" sz="2200" dirty="0">
                <a:solidFill>
                  <a:srgbClr val="000000"/>
                </a:solidFill>
                <a:latin typeface="Arial" panose="020B0604020202020204" pitchFamily="34" charset="0"/>
                <a:cs typeface="Arial" panose="020B0604020202020204" pitchFamily="34" charset="0"/>
              </a:rPr>
              <a:t>= Velocity of flow at exit and </a:t>
            </a:r>
            <a:endParaRPr lang="en-US" sz="2200" dirty="0" smtClean="0">
              <a:solidFill>
                <a:srgbClr val="000000"/>
              </a:solidFill>
              <a:latin typeface="Arial" panose="020B0604020202020204" pitchFamily="34" charset="0"/>
              <a:cs typeface="Arial" panose="020B0604020202020204" pitchFamily="34" charset="0"/>
            </a:endParaRPr>
          </a:p>
          <a:p>
            <a:pPr marL="0" lvl="0" indent="0" latinLnBrk="1">
              <a:lnSpc>
                <a:spcPct val="150000"/>
              </a:lnSpc>
              <a:spcBef>
                <a:spcPts val="0"/>
              </a:spcBef>
              <a:buClrTx/>
              <a:buSzTx/>
              <a:buNone/>
            </a:pPr>
            <a:r>
              <a:rPr lang="en-US" sz="2200" dirty="0">
                <a:solidFill>
                  <a:srgbClr val="000000"/>
                </a:solidFill>
                <a:latin typeface="Arial" panose="020B0604020202020204" pitchFamily="34" charset="0"/>
                <a:cs typeface="Arial" panose="020B0604020202020204" pitchFamily="34" charset="0"/>
              </a:rPr>
              <a:t> </a:t>
            </a:r>
            <a:r>
              <a:rPr lang="en-US" sz="2200" dirty="0" smtClean="0">
                <a:solidFill>
                  <a:srgbClr val="000000"/>
                </a:solidFill>
                <a:latin typeface="Arial" panose="020B0604020202020204" pitchFamily="34" charset="0"/>
                <a:cs typeface="Arial" panose="020B0604020202020204" pitchFamily="34" charset="0"/>
              </a:rPr>
              <a:t>  moving </a:t>
            </a:r>
            <a:r>
              <a:rPr lang="en-US" sz="2200" dirty="0">
                <a:solidFill>
                  <a:srgbClr val="000000"/>
                </a:solidFill>
                <a:latin typeface="Arial" panose="020B0604020202020204" pitchFamily="34" charset="0"/>
                <a:cs typeface="Arial" panose="020B0604020202020204" pitchFamily="34" charset="0"/>
              </a:rPr>
              <a:t>blade </a:t>
            </a:r>
            <a:r>
              <a:rPr lang="en-GB" sz="2200" dirty="0">
                <a:solidFill>
                  <a:srgbClr val="000000"/>
                </a:solidFill>
                <a:latin typeface="Arial" panose="020B0604020202020204" pitchFamily="34" charset="0"/>
                <a:cs typeface="Arial" panose="020B0604020202020204" pitchFamily="34" charset="0"/>
              </a:rPr>
              <a:t>= Axial component of </a:t>
            </a:r>
            <a:r>
              <a:rPr lang="en-GB" sz="2200" dirty="0" smtClean="0">
                <a:solidFill>
                  <a:srgbClr val="000000"/>
                </a:solidFill>
                <a:latin typeface="Arial" panose="020B0604020202020204" pitchFamily="34" charset="0"/>
                <a:cs typeface="Arial" panose="020B0604020202020204" pitchFamily="34" charset="0"/>
              </a:rPr>
              <a:t>V</a:t>
            </a:r>
            <a:r>
              <a:rPr lang="en-GB" sz="2200" baseline="-25000" dirty="0" smtClean="0">
                <a:solidFill>
                  <a:srgbClr val="000000"/>
                </a:solidFill>
                <a:latin typeface="Arial" panose="020B0604020202020204" pitchFamily="34" charset="0"/>
                <a:cs typeface="Arial" panose="020B0604020202020204" pitchFamily="34" charset="0"/>
              </a:rPr>
              <a:t>2</a:t>
            </a:r>
            <a:endParaRPr lang="en-US" sz="2200" dirty="0" smtClean="0">
              <a:solidFill>
                <a:srgbClr val="000000"/>
              </a:solidFill>
              <a:latin typeface="Arial" panose="020B0604020202020204" pitchFamily="34" charset="0"/>
              <a:cs typeface="Arial" panose="020B0604020202020204" pitchFamily="34" charset="0"/>
            </a:endParaRPr>
          </a:p>
          <a:p>
            <a:pPr lvl="0">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U = Blade velocity</a:t>
            </a:r>
          </a:p>
          <a:p>
            <a:pPr lvl="0">
              <a:lnSpc>
                <a:spcPct val="150000"/>
              </a:lnSpc>
              <a:buClrTx/>
              <a:buFont typeface="Wingdings" panose="05000000000000000000" pitchFamily="2" charset="2"/>
              <a:buChar char="§"/>
            </a:pPr>
            <a:endParaRPr lang="en-US" sz="2200" dirty="0" smtClean="0">
              <a:solidFill>
                <a:srgbClr val="000000"/>
              </a:solidFill>
              <a:latin typeface="Arial" panose="020B0604020202020204" pitchFamily="34" charset="0"/>
              <a:cs typeface="Arial" panose="020B0604020202020204" pitchFamily="34" charset="0"/>
            </a:endParaRPr>
          </a:p>
          <a:p>
            <a:pPr marL="0" lvl="0" indent="0">
              <a:lnSpc>
                <a:spcPct val="150000"/>
              </a:lnSpc>
              <a:buClrTx/>
              <a:buNone/>
            </a:pPr>
            <a:r>
              <a:rPr lang="en-US" sz="2200" dirty="0" smtClean="0">
                <a:solidFill>
                  <a:srgbClr val="000000"/>
                </a:solidFill>
                <a:latin typeface="Arial" panose="020B0604020202020204" pitchFamily="34" charset="0"/>
                <a:cs typeface="Arial" panose="020B0604020202020204" pitchFamily="34" charset="0"/>
              </a:rPr>
              <a:t>    </a:t>
            </a:r>
            <a:endParaRPr lang="en-GB" sz="2200" baseline="-25000" dirty="0" smtClean="0">
              <a:solidFill>
                <a:srgbClr val="000000"/>
              </a:solidFill>
              <a:latin typeface="Arial" panose="020B0604020202020204" pitchFamily="34" charset="0"/>
              <a:cs typeface="Arial" panose="020B0604020202020204" pitchFamily="34" charset="0"/>
            </a:endParaRPr>
          </a:p>
          <a:p>
            <a:pPr marL="0" lvl="0" indent="0">
              <a:lnSpc>
                <a:spcPct val="150000"/>
              </a:lnSpc>
              <a:buClrTx/>
              <a:buNone/>
            </a:pPr>
            <a:endParaRPr lang="en-GB" sz="2200" baseline="-25000" dirty="0" smtClean="0">
              <a:solidFill>
                <a:srgbClr val="000000"/>
              </a:solidFill>
              <a:latin typeface="Arial" panose="020B0604020202020204" pitchFamily="34" charset="0"/>
              <a:cs typeface="Arial" panose="020B0604020202020204" pitchFamily="34" charset="0"/>
            </a:endParaRPr>
          </a:p>
          <a:p>
            <a:pPr marL="0" lvl="0" indent="0">
              <a:buClr>
                <a:srgbClr val="FE8637"/>
              </a:buClr>
              <a:buNone/>
            </a:pPr>
            <a:endPar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6" name="Rectangle 5"/>
          <p:cNvSpPr/>
          <p:nvPr/>
        </p:nvSpPr>
        <p:spPr>
          <a:xfrm>
            <a:off x="0" y="4753752"/>
            <a:ext cx="4500437" cy="646331"/>
          </a:xfrm>
          <a:prstGeom prst="rect">
            <a:avLst/>
          </a:prstGeom>
        </p:spPr>
        <p:txBody>
          <a:bodyPr wrap="square">
            <a:spAutoFit/>
          </a:bodyPr>
          <a:lstStyle/>
          <a:p>
            <a:endParaRPr lang="en-GB" dirty="0" smtClean="0"/>
          </a:p>
          <a:p>
            <a:endParaRPr lang="en-GB" dirty="0"/>
          </a:p>
        </p:txBody>
      </p:sp>
      <p:sp>
        <p:nvSpPr>
          <p:cNvPr id="9" name="Rectangle 8"/>
          <p:cNvSpPr/>
          <p:nvPr/>
        </p:nvSpPr>
        <p:spPr>
          <a:xfrm>
            <a:off x="148540" y="4655217"/>
            <a:ext cx="4283649" cy="1354217"/>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6: </a:t>
            </a:r>
            <a:r>
              <a:rPr lang="en-US" sz="2000" dirty="0" smtClean="0">
                <a:latin typeface="Arial" panose="020B0604020202020204" pitchFamily="34" charset="0"/>
                <a:cs typeface="Arial" panose="020B0604020202020204" pitchFamily="34" charset="0"/>
              </a:rPr>
              <a:t>Velocity Diagram for Moving Blade, </a:t>
            </a:r>
            <a:r>
              <a:rPr lang="en-GB" sz="2000" dirty="0">
                <a:latin typeface="Arial" panose="020B0604020202020204" pitchFamily="34" charset="0"/>
                <a:cs typeface="Arial" panose="020B0604020202020204" pitchFamily="34" charset="0"/>
              </a:rPr>
              <a:t>EEE </a:t>
            </a:r>
            <a:r>
              <a:rPr lang="en-GB" sz="2000" dirty="0" smtClean="0">
                <a:latin typeface="Arial" panose="020B0604020202020204" pitchFamily="34" charset="0"/>
                <a:cs typeface="Arial" panose="020B0604020202020204" pitchFamily="34" charset="0"/>
              </a:rPr>
              <a:t>Guide, (2022)</a:t>
            </a:r>
          </a:p>
          <a:p>
            <a:pPr latinLnBrk="0"/>
            <a:r>
              <a:rPr lang="en-US" sz="1400" dirty="0" smtClean="0">
                <a:solidFill>
                  <a:prstClr val="black"/>
                </a:solidFill>
                <a:latin typeface="Arial" panose="020B0604020202020204" pitchFamily="34" charset="0"/>
                <a:cs typeface="Arial" panose="020B0604020202020204" pitchFamily="34" charset="0"/>
                <a:hlinkClick r:id="rId3"/>
              </a:rPr>
              <a:t>url:</a:t>
            </a:r>
            <a:r>
              <a:rPr lang="en-GB" sz="1400" dirty="0">
                <a:solidFill>
                  <a:prstClr val="black"/>
                </a:solidFill>
                <a:latin typeface="Arial" panose="020B0604020202020204" pitchFamily="34" charset="0"/>
                <a:cs typeface="Arial" panose="020B0604020202020204" pitchFamily="34" charset="0"/>
                <a:hlinkClick r:id="rId4"/>
              </a:rPr>
              <a:t>https://www.eeeguide.com/wp-content/uploads/2022/12/Steam-Turbine-Working-Principle-01.jpg</a:t>
            </a:r>
            <a:endParaRPr lang="en-GB" sz="1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10905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6999"/>
            <a:ext cx="12093934" cy="568129"/>
          </a:xfrm>
        </p:spPr>
        <p:txBody>
          <a:bodyPr>
            <a:noAutofit/>
          </a:bodyPr>
          <a:lstStyle/>
          <a:p>
            <a:pPr algn="ctr"/>
            <a:r>
              <a:rPr lang="en-US" sz="3200" b="1" dirty="0">
                <a:solidFill>
                  <a:prstClr val="black"/>
                </a:solidFill>
                <a:latin typeface="Arial" pitchFamily="34" charset="0"/>
                <a:cs typeface="Arial" pitchFamily="34" charset="0"/>
              </a:rPr>
              <a:t>4. Velocity Diagram for Impulse Turbine Blade           </a:t>
            </a:r>
            <a:r>
              <a:rPr lang="en-US" sz="2000" b="1" dirty="0" err="1">
                <a:solidFill>
                  <a:prstClr val="black"/>
                </a:solidFill>
                <a:latin typeface="Arial" pitchFamily="34" charset="0"/>
                <a:cs typeface="Arial" pitchFamily="34" charset="0"/>
              </a:rPr>
              <a:t>Cont</a:t>
            </a:r>
            <a:r>
              <a:rPr lang="en-US" sz="2000" b="1" dirty="0">
                <a:solidFill>
                  <a:prstClr val="black"/>
                </a:solidFill>
                <a:latin typeface="Arial" pitchFamily="34" charset="0"/>
                <a:cs typeface="Arial" pitchFamily="34" charset="0"/>
              </a:rPr>
              <a:t>…</a:t>
            </a:r>
            <a:endParaRPr lang="en-US" sz="36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38</a:t>
            </a:fld>
            <a:endParaRPr lang="en-US" dirty="0">
              <a:solidFill>
                <a:prstClr val="black">
                  <a:tint val="75000"/>
                </a:prstClr>
              </a:solidFill>
            </a:endParaRPr>
          </a:p>
        </p:txBody>
      </p:sp>
      <p:pic>
        <p:nvPicPr>
          <p:cNvPr id="5122" name="Picture 2" descr="https://www.eeeguide.com/wp-content/uploads/2022/12/Steam-Turbine-Working-Principle-01.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4233"/>
          <a:stretch/>
        </p:blipFill>
        <p:spPr bwMode="auto">
          <a:xfrm>
            <a:off x="341905" y="1281790"/>
            <a:ext cx="3927283" cy="430936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7" name="Content Placeholder 2"/>
              <p:cNvSpPr txBox="1">
                <a:spLocks/>
              </p:cNvSpPr>
              <p:nvPr/>
            </p:nvSpPr>
            <p:spPr>
              <a:xfrm>
                <a:off x="4269188" y="816488"/>
                <a:ext cx="6723491" cy="5539863"/>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nSpc>
                    <a:spcPct val="150000"/>
                  </a:lnSpc>
                  <a:buClr>
                    <a:srgbClr val="FE8637"/>
                  </a:buClr>
                  <a:buFont typeface="Wingdings"/>
                  <a:buNone/>
                </a:pPr>
                <a:r>
                  <a:rPr lang="en-US" sz="2200" dirty="0" smtClean="0">
                    <a:solidFill>
                      <a:sysClr val="windowText" lastClr="000000"/>
                    </a:solidFill>
                    <a:latin typeface="Arial" panose="020B0604020202020204" pitchFamily="34" charset="0"/>
                    <a:cs typeface="Arial" panose="020B0604020202020204" pitchFamily="34" charset="0"/>
                  </a:rPr>
                  <a:t>Where</a:t>
                </a:r>
                <a:r>
                  <a:rPr lang="en-US" sz="2200" b="1" dirty="0" smtClean="0">
                    <a:solidFill>
                      <a:sysClr val="windowText" lastClr="000000"/>
                    </a:solidFill>
                    <a:latin typeface="Arial" panose="020B0604020202020204" pitchFamily="34" charset="0"/>
                    <a:cs typeface="Arial" panose="020B0604020202020204" pitchFamily="34" charset="0"/>
                  </a:rPr>
                  <a:t> </a:t>
                </a:r>
              </a:p>
              <a:p>
                <a:pPr>
                  <a:lnSpc>
                    <a:spcPct val="150000"/>
                  </a:lnSpc>
                  <a:buClrTx/>
                  <a:buFont typeface="Wingdings" panose="05000000000000000000" pitchFamily="2" charset="2"/>
                  <a:buChar char="§"/>
                </a:pPr>
                <a:r>
                  <a:rPr lang="en-US" sz="2200" dirty="0" smtClean="0">
                    <a:solidFill>
                      <a:srgbClr val="000000"/>
                    </a:solidFill>
                    <a:latin typeface="Arial" panose="020B0604020202020204" pitchFamily="34" charset="0"/>
                    <a:cs typeface="Arial" panose="020B0604020202020204" pitchFamily="34" charset="0"/>
                  </a:rPr>
                  <a:t>V</a:t>
                </a:r>
                <a:r>
                  <a:rPr lang="en-US" sz="2200" baseline="-25000" dirty="0" smtClean="0">
                    <a:solidFill>
                      <a:srgbClr val="000000"/>
                    </a:solidFill>
                    <a:latin typeface="Arial" panose="020B0604020202020204" pitchFamily="34" charset="0"/>
                    <a:cs typeface="Arial" panose="020B0604020202020204" pitchFamily="34" charset="0"/>
                  </a:rPr>
                  <a:t>r1</a:t>
                </a:r>
                <a:r>
                  <a:rPr lang="en-US" sz="2200" dirty="0">
                    <a:solidFill>
                      <a:srgbClr val="000000"/>
                    </a:solidFill>
                    <a:latin typeface="Arial" panose="020B0604020202020204" pitchFamily="34" charset="0"/>
                    <a:cs typeface="Arial" panose="020B0604020202020204" pitchFamily="34" charset="0"/>
                  </a:rPr>
                  <a:t> and V</a:t>
                </a:r>
                <a:r>
                  <a:rPr lang="en-US" sz="2200" baseline="-25000" dirty="0">
                    <a:solidFill>
                      <a:srgbClr val="000000"/>
                    </a:solidFill>
                    <a:latin typeface="Arial" panose="020B0604020202020204" pitchFamily="34" charset="0"/>
                    <a:cs typeface="Arial" panose="020B0604020202020204" pitchFamily="34" charset="0"/>
                  </a:rPr>
                  <a:t>r2</a:t>
                </a:r>
                <a:r>
                  <a:rPr lang="en-US" sz="2200" dirty="0">
                    <a:solidFill>
                      <a:srgbClr val="000000"/>
                    </a:solidFill>
                    <a:latin typeface="Arial" panose="020B0604020202020204" pitchFamily="34" charset="0"/>
                    <a:cs typeface="Arial" panose="020B0604020202020204" pitchFamily="34" charset="0"/>
                  </a:rPr>
                  <a:t> = Relative velocity at entry and </a:t>
                </a:r>
                <a:r>
                  <a:rPr lang="en-US" sz="2200" dirty="0" smtClean="0">
                    <a:solidFill>
                      <a:srgbClr val="000000"/>
                    </a:solidFill>
                    <a:latin typeface="Arial" panose="020B0604020202020204" pitchFamily="34" charset="0"/>
                    <a:cs typeface="Arial" panose="020B0604020202020204" pitchFamily="34" charset="0"/>
                  </a:rPr>
                  <a:t>exit</a:t>
                </a:r>
              </a:p>
              <a:p>
                <a:pPr indent="0">
                  <a:lnSpc>
                    <a:spcPct val="115000"/>
                  </a:lnSpc>
                  <a:spcAft>
                    <a:spcPts val="1000"/>
                  </a:spcAft>
                  <a:buNone/>
                </a:pPr>
                <a14:m>
                  <m:oMathPara xmlns:m="http://schemas.openxmlformats.org/officeDocument/2006/math">
                    <m:oMathParaPr>
                      <m:jc m:val="centerGroup"/>
                    </m:oMathParaPr>
                    <m:oMath xmlns:m="http://schemas.openxmlformats.org/officeDocument/2006/math">
                      <m:sSub>
                        <m:sSubPr>
                          <m:ctrlPr>
                            <a:rPr lang="en-GB" sz="2000" i="1">
                              <a:latin typeface="Cambria Math" panose="02040503050406030204" pitchFamily="18" charset="0"/>
                              <a:ea typeface="MS Mincho" panose="02020609040205080304" pitchFamily="49" charset="-128"/>
                              <a:cs typeface="Times New Roman" panose="02020603050405020304" pitchFamily="18" charset="0"/>
                            </a:rPr>
                          </m:ctrlPr>
                        </m:sSubPr>
                        <m:e>
                          <m:r>
                            <a:rPr lang="en-GB" sz="2000"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GB" sz="2000" i="1">
                              <a:effectLst/>
                              <a:latin typeface="Cambria Math" panose="02040503050406030204" pitchFamily="18" charset="0"/>
                              <a:ea typeface="MS Mincho" panose="02020609040205080304" pitchFamily="49" charset="-128"/>
                              <a:cs typeface="Times New Roman" panose="02020603050405020304" pitchFamily="18" charset="0"/>
                            </a:rPr>
                            <m:t>𝑟</m:t>
                          </m:r>
                          <m:r>
                            <a:rPr lang="en-GB" sz="2000" i="1">
                              <a:effectLst/>
                              <a:latin typeface="Cambria Math" panose="02040503050406030204" pitchFamily="18" charset="0"/>
                              <a:ea typeface="MS Mincho" panose="02020609040205080304" pitchFamily="49" charset="-128"/>
                              <a:cs typeface="Times New Roman" panose="02020603050405020304" pitchFamily="18" charset="0"/>
                            </a:rPr>
                            <m:t>1</m:t>
                          </m:r>
                        </m:sub>
                      </m:sSub>
                      <m:r>
                        <a:rPr lang="en-GB" sz="2000" i="1">
                          <a:effectLst/>
                          <a:latin typeface="Cambria Math" panose="02040503050406030204" pitchFamily="18" charset="0"/>
                          <a:ea typeface="MS Mincho" panose="02020609040205080304" pitchFamily="49" charset="-128"/>
                          <a:cs typeface="Times New Roman" panose="02020603050405020304" pitchFamily="18" charset="0"/>
                        </a:rPr>
                        <m:t>=</m:t>
                      </m:r>
                      <m:sSub>
                        <m:sSubPr>
                          <m:ctrlPr>
                            <a:rPr lang="en-GB" sz="2000" i="1">
                              <a:effectLst/>
                              <a:latin typeface="Cambria Math" panose="02040503050406030204" pitchFamily="18" charset="0"/>
                              <a:ea typeface="MS Mincho" panose="02020609040205080304" pitchFamily="49" charset="-128"/>
                              <a:cs typeface="Times New Roman" panose="02020603050405020304" pitchFamily="18" charset="0"/>
                            </a:rPr>
                          </m:ctrlPr>
                        </m:sSubPr>
                        <m:e>
                          <m:r>
                            <a:rPr lang="en-GB" sz="2000"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GB" sz="2000" i="1">
                              <a:effectLst/>
                              <a:latin typeface="Cambria Math" panose="02040503050406030204" pitchFamily="18" charset="0"/>
                              <a:ea typeface="MS Mincho" panose="02020609040205080304" pitchFamily="49" charset="-128"/>
                              <a:cs typeface="Times New Roman" panose="02020603050405020304" pitchFamily="18" charset="0"/>
                            </a:rPr>
                            <m:t>1</m:t>
                          </m:r>
                        </m:sub>
                      </m:sSub>
                      <m:r>
                        <a:rPr lang="en-GB" sz="2000" i="1">
                          <a:effectLst/>
                          <a:latin typeface="Cambria Math" panose="02040503050406030204" pitchFamily="18" charset="0"/>
                          <a:ea typeface="MS Mincho" panose="02020609040205080304" pitchFamily="49" charset="-128"/>
                          <a:cs typeface="Times New Roman" panose="02020603050405020304" pitchFamily="18" charset="0"/>
                        </a:rPr>
                        <m:t>−</m:t>
                      </m:r>
                      <m:r>
                        <a:rPr lang="en-GB" sz="2000" i="1">
                          <a:effectLst/>
                          <a:latin typeface="Cambria Math" panose="02040503050406030204" pitchFamily="18" charset="0"/>
                          <a:ea typeface="MS Mincho" panose="02020609040205080304" pitchFamily="49" charset="-128"/>
                          <a:cs typeface="Times New Roman" panose="02020603050405020304" pitchFamily="18" charset="0"/>
                        </a:rPr>
                        <m:t>𝑈</m:t>
                      </m:r>
                    </m:oMath>
                  </m:oMathPara>
                </a14:m>
                <a:endParaRPr lang="en-US" sz="2200" dirty="0" smtClean="0">
                  <a:solidFill>
                    <a:srgbClr val="000000"/>
                  </a:solidFill>
                  <a:latin typeface="Arial" panose="020B0604020202020204" pitchFamily="34" charset="0"/>
                  <a:cs typeface="Arial" panose="020B0604020202020204" pitchFamily="34" charset="0"/>
                </a:endParaRPr>
              </a:p>
              <a:p>
                <a:pPr>
                  <a:lnSpc>
                    <a:spcPct val="150000"/>
                  </a:lnSpc>
                  <a:buClrTx/>
                  <a:buFont typeface="Wingdings" panose="05000000000000000000" pitchFamily="2" charset="2"/>
                  <a:buChar char="§"/>
                </a:pPr>
                <a:r>
                  <a:rPr lang="en-US" sz="2200" dirty="0" smtClean="0">
                    <a:solidFill>
                      <a:srgbClr val="000000"/>
                    </a:solidFill>
                    <a:latin typeface="Arial" panose="020B0604020202020204" pitchFamily="34" charset="0"/>
                    <a:cs typeface="Arial" panose="020B0604020202020204" pitchFamily="34" charset="0"/>
                  </a:rPr>
                  <a:t>α</a:t>
                </a:r>
                <a:r>
                  <a:rPr lang="en-US" sz="2200" baseline="-25000" dirty="0" smtClean="0">
                    <a:solidFill>
                      <a:srgbClr val="000000"/>
                    </a:solidFill>
                    <a:latin typeface="Arial" panose="020B0604020202020204" pitchFamily="34" charset="0"/>
                    <a:cs typeface="Arial" panose="020B0604020202020204" pitchFamily="34" charset="0"/>
                  </a:rPr>
                  <a:t>1</a:t>
                </a:r>
                <a:r>
                  <a:rPr lang="en-US" sz="2200" dirty="0">
                    <a:solidFill>
                      <a:srgbClr val="000000"/>
                    </a:solidFill>
                    <a:latin typeface="Arial" panose="020B0604020202020204" pitchFamily="34" charset="0"/>
                    <a:cs typeface="Arial" panose="020B0604020202020204" pitchFamily="34" charset="0"/>
                  </a:rPr>
                  <a:t> = angle with the tangent of the wheel at which the steam enters, also called nozzle angle</a:t>
                </a:r>
                <a:r>
                  <a:rPr lang="en-US" sz="2200" dirty="0" smtClean="0">
                    <a:solidFill>
                      <a:srgbClr val="000000"/>
                    </a:solidFill>
                    <a:latin typeface="Arial" panose="020B0604020202020204" pitchFamily="34" charset="0"/>
                    <a:cs typeface="Arial" panose="020B0604020202020204" pitchFamily="34" charset="0"/>
                  </a:rPr>
                  <a:t>.</a:t>
                </a:r>
              </a:p>
              <a:p>
                <a:pPr>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α</a:t>
                </a:r>
                <a:r>
                  <a:rPr lang="en-US" sz="2200" baseline="-25000" dirty="0">
                    <a:solidFill>
                      <a:srgbClr val="000000"/>
                    </a:solidFill>
                    <a:latin typeface="Arial" panose="020B0604020202020204" pitchFamily="34" charset="0"/>
                    <a:cs typeface="Arial" panose="020B0604020202020204" pitchFamily="34" charset="0"/>
                  </a:rPr>
                  <a:t>2</a:t>
                </a:r>
                <a:r>
                  <a:rPr lang="en-US" sz="2200" dirty="0">
                    <a:solidFill>
                      <a:srgbClr val="000000"/>
                    </a:solidFill>
                    <a:latin typeface="Arial" panose="020B0604020202020204" pitchFamily="34" charset="0"/>
                    <a:cs typeface="Arial" panose="020B0604020202020204" pitchFamily="34" charset="0"/>
                  </a:rPr>
                  <a:t> = angle which the discharging steam makes with the tangent of the wheel at the exit</a:t>
                </a:r>
                <a:r>
                  <a:rPr lang="en-US" sz="2200" dirty="0" smtClean="0">
                    <a:solidFill>
                      <a:srgbClr val="000000"/>
                    </a:solidFill>
                    <a:latin typeface="Arial" panose="020B0604020202020204" pitchFamily="34" charset="0"/>
                    <a:cs typeface="Arial" panose="020B0604020202020204" pitchFamily="34" charset="0"/>
                  </a:rPr>
                  <a:t>.</a:t>
                </a:r>
              </a:p>
              <a:p>
                <a:pPr>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β</a:t>
                </a:r>
                <a:r>
                  <a:rPr lang="en-US" sz="2200" baseline="-25000" dirty="0">
                    <a:solidFill>
                      <a:srgbClr val="000000"/>
                    </a:solidFill>
                    <a:latin typeface="Arial" panose="020B0604020202020204" pitchFamily="34" charset="0"/>
                    <a:cs typeface="Arial" panose="020B0604020202020204" pitchFamily="34" charset="0"/>
                  </a:rPr>
                  <a:t>1</a:t>
                </a:r>
                <a:r>
                  <a:rPr lang="en-US" sz="2200" dirty="0">
                    <a:solidFill>
                      <a:srgbClr val="000000"/>
                    </a:solidFill>
                    <a:latin typeface="Arial" panose="020B0604020202020204" pitchFamily="34" charset="0"/>
                    <a:cs typeface="Arial" panose="020B0604020202020204" pitchFamily="34" charset="0"/>
                  </a:rPr>
                  <a:t> = Entrance angle of moving </a:t>
                </a:r>
                <a:r>
                  <a:rPr lang="en-US" sz="2200" dirty="0" smtClean="0">
                    <a:solidFill>
                      <a:srgbClr val="000000"/>
                    </a:solidFill>
                    <a:latin typeface="Arial" panose="020B0604020202020204" pitchFamily="34" charset="0"/>
                    <a:cs typeface="Arial" panose="020B0604020202020204" pitchFamily="34" charset="0"/>
                  </a:rPr>
                  <a:t>blade</a:t>
                </a:r>
              </a:p>
              <a:p>
                <a:pPr>
                  <a:lnSpc>
                    <a:spcPct val="150000"/>
                  </a:lnSpc>
                  <a:buClrTx/>
                  <a:buFont typeface="Wingdings" panose="05000000000000000000" pitchFamily="2" charset="2"/>
                  <a:buChar char="§"/>
                </a:pPr>
                <a:r>
                  <a:rPr lang="en-US" sz="2200" dirty="0">
                    <a:solidFill>
                      <a:srgbClr val="000000"/>
                    </a:solidFill>
                    <a:latin typeface="Arial" panose="020B0604020202020204" pitchFamily="34" charset="0"/>
                    <a:cs typeface="Arial" panose="020B0604020202020204" pitchFamily="34" charset="0"/>
                  </a:rPr>
                  <a:t>β</a:t>
                </a:r>
                <a:r>
                  <a:rPr lang="en-US" sz="2200" baseline="-25000" dirty="0">
                    <a:solidFill>
                      <a:srgbClr val="000000"/>
                    </a:solidFill>
                    <a:latin typeface="Arial" panose="020B0604020202020204" pitchFamily="34" charset="0"/>
                    <a:cs typeface="Arial" panose="020B0604020202020204" pitchFamily="34" charset="0"/>
                  </a:rPr>
                  <a:t>2</a:t>
                </a:r>
                <a:r>
                  <a:rPr lang="en-US" sz="2200" dirty="0">
                    <a:solidFill>
                      <a:srgbClr val="000000"/>
                    </a:solidFill>
                    <a:latin typeface="Arial" panose="020B0604020202020204" pitchFamily="34" charset="0"/>
                    <a:cs typeface="Arial" panose="020B0604020202020204" pitchFamily="34" charset="0"/>
                  </a:rPr>
                  <a:t> = Exit angle of moving blade</a:t>
                </a:r>
                <a:endParaRPr lang="en-US" sz="2200" dirty="0">
                  <a:solidFill>
                    <a:sysClr val="windowText" lastClr="000000"/>
                  </a:solidFill>
                  <a:latin typeface="Arial" panose="020B0604020202020204" pitchFamily="34" charset="0"/>
                  <a:cs typeface="Arial" panose="020B0604020202020204" pitchFamily="34" charset="0"/>
                </a:endParaRPr>
              </a:p>
            </p:txBody>
          </p:sp>
        </mc:Choice>
        <mc:Fallback xmlns="">
          <p:sp>
            <p:nvSpPr>
              <p:cNvPr id="7" name="Content Placeholder 2"/>
              <p:cNvSpPr txBox="1">
                <a:spLocks noRot="1" noChangeAspect="1" noMove="1" noResize="1" noEditPoints="1" noAdjustHandles="1" noChangeArrowheads="1" noChangeShapeType="1" noTextEdit="1"/>
              </p:cNvSpPr>
              <p:nvPr/>
            </p:nvSpPr>
            <p:spPr>
              <a:xfrm>
                <a:off x="4269188" y="816488"/>
                <a:ext cx="6723491" cy="5539863"/>
              </a:xfrm>
              <a:prstGeom prst="rect">
                <a:avLst/>
              </a:prstGeom>
              <a:blipFill rotWithShape="0">
                <a:blip r:embed="rId3"/>
                <a:stretch>
                  <a:fillRect l="-1179"/>
                </a:stretch>
              </a:blipFill>
            </p:spPr>
            <p:txBody>
              <a:bodyPr/>
              <a:lstStyle/>
              <a:p>
                <a:r>
                  <a:rPr lang="en-GB">
                    <a:noFill/>
                  </a:rPr>
                  <a:t> </a:t>
                </a:r>
              </a:p>
            </p:txBody>
          </p:sp>
        </mc:Fallback>
      </mc:AlternateContent>
    </p:spTree>
    <p:extLst>
      <p:ext uri="{BB962C8B-B14F-4D97-AF65-F5344CB8AC3E}">
        <p14:creationId xmlns:p14="http://schemas.microsoft.com/office/powerpoint/2010/main" val="33057260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4. Velocity </a:t>
            </a:r>
            <a:r>
              <a:rPr lang="en-US" sz="3200" b="1" dirty="0">
                <a:latin typeface="Arial" pitchFamily="34" charset="0"/>
                <a:cs typeface="Arial" pitchFamily="34" charset="0"/>
              </a:rPr>
              <a:t>Diagram for Impulse Turbine </a:t>
            </a:r>
            <a:r>
              <a:rPr lang="en-US" sz="3200" b="1" dirty="0" smtClean="0">
                <a:latin typeface="Arial" pitchFamily="34" charset="0"/>
                <a:cs typeface="Arial" pitchFamily="34" charset="0"/>
              </a:rPr>
              <a:t>Blade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endParaRPr lang="en-US" sz="2000" b="1" dirty="0">
              <a:latin typeface="Arial" pitchFamily="34" charset="0"/>
              <a:cs typeface="Arial" pitchFamily="34" charset="0"/>
            </a:endParaRPr>
          </a:p>
        </p:txBody>
      </p:sp>
      <p:sp>
        <p:nvSpPr>
          <p:cNvPr id="3" name="Content Placeholder 2"/>
          <p:cNvSpPr>
            <a:spLocks noGrp="1"/>
          </p:cNvSpPr>
          <p:nvPr>
            <p:ph idx="1"/>
          </p:nvPr>
        </p:nvSpPr>
        <p:spPr>
          <a:xfrm>
            <a:off x="123554" y="753292"/>
            <a:ext cx="11684134" cy="6104708"/>
          </a:xfrm>
        </p:spPr>
        <p:txBody>
          <a:bodyPr>
            <a:noAutofit/>
          </a:bodyPr>
          <a:lstStyle/>
          <a:p>
            <a:pPr latinLnBrk="0">
              <a:lnSpc>
                <a:spcPct val="150000"/>
              </a:lnSpc>
              <a:buFont typeface="Wingdings" panose="05000000000000000000" pitchFamily="2" charset="2"/>
              <a:buChar char="§"/>
            </a:pPr>
            <a:r>
              <a:rPr lang="en-US" sz="2400" dirty="0">
                <a:solidFill>
                  <a:srgbClr val="000000"/>
                </a:solidFill>
                <a:latin typeface="Arial" panose="020B0604020202020204" pitchFamily="34" charset="0"/>
                <a:cs typeface="Arial" panose="020B0604020202020204" pitchFamily="34" charset="0"/>
              </a:rPr>
              <a:t>In order to have simplicity while solving problem</a:t>
            </a:r>
            <a:r>
              <a:rPr lang="en-US" sz="2400" dirty="0" smtClean="0">
                <a:solidFill>
                  <a:srgbClr val="000000"/>
                </a:solidFill>
                <a:latin typeface="Arial" panose="020B0604020202020204" pitchFamily="34" charset="0"/>
                <a:cs typeface="Arial" panose="020B0604020202020204" pitchFamily="34" charset="0"/>
              </a:rPr>
              <a:t>, </a:t>
            </a:r>
            <a:r>
              <a:rPr lang="en-US" sz="2400" dirty="0">
                <a:solidFill>
                  <a:prstClr val="black"/>
                </a:solidFill>
                <a:latin typeface="Arial" panose="020B0604020202020204" pitchFamily="34" charset="0"/>
                <a:cs typeface="Arial" panose="020B0604020202020204" pitchFamily="34" charset="0"/>
              </a:rPr>
              <a:t>it is a common practice to </a:t>
            </a:r>
            <a:r>
              <a:rPr lang="en-US" sz="2400" dirty="0">
                <a:solidFill>
                  <a:srgbClr val="C00000"/>
                </a:solidFill>
                <a:latin typeface="Arial" panose="020B0604020202020204" pitchFamily="34" charset="0"/>
                <a:cs typeface="Arial" panose="020B0604020202020204" pitchFamily="34" charset="0"/>
              </a:rPr>
              <a:t>combine the two vector velocity diagrams </a:t>
            </a:r>
            <a:r>
              <a:rPr lang="en-US" sz="2400" dirty="0">
                <a:solidFill>
                  <a:prstClr val="black"/>
                </a:solidFill>
                <a:latin typeface="Arial" panose="020B0604020202020204" pitchFamily="34" charset="0"/>
                <a:cs typeface="Arial" panose="020B0604020202020204" pitchFamily="34" charset="0"/>
              </a:rPr>
              <a:t>on a common </a:t>
            </a:r>
            <a:r>
              <a:rPr lang="en-US" sz="2400" dirty="0" smtClean="0">
                <a:solidFill>
                  <a:prstClr val="black"/>
                </a:solidFill>
                <a:latin typeface="Arial" panose="020B0604020202020204" pitchFamily="34" charset="0"/>
                <a:cs typeface="Arial" panose="020B0604020202020204" pitchFamily="34" charset="0"/>
              </a:rPr>
              <a:t>base. </a:t>
            </a:r>
          </a:p>
          <a:p>
            <a:pPr latinLnBrk="0">
              <a:lnSpc>
                <a:spcPct val="150000"/>
              </a:lnSpc>
              <a:buFont typeface="Wingdings" panose="05000000000000000000" pitchFamily="2" charset="2"/>
              <a:buChar char="§"/>
            </a:pPr>
            <a:r>
              <a:rPr lang="en-US" sz="2400" dirty="0" smtClean="0">
                <a:solidFill>
                  <a:srgbClr val="000000"/>
                </a:solidFill>
                <a:latin typeface="Arial" panose="020B0604020202020204" pitchFamily="34" charset="0"/>
                <a:cs typeface="Arial" panose="020B0604020202020204" pitchFamily="34" charset="0"/>
              </a:rPr>
              <a:t>The </a:t>
            </a:r>
            <a:r>
              <a:rPr lang="en-US" sz="2400" dirty="0">
                <a:solidFill>
                  <a:srgbClr val="000000"/>
                </a:solidFill>
                <a:latin typeface="Arial" panose="020B0604020202020204" pitchFamily="34" charset="0"/>
                <a:cs typeface="Arial" panose="020B0604020202020204" pitchFamily="34" charset="0"/>
              </a:rPr>
              <a:t>diagram has been obtained by superimposing the </a:t>
            </a:r>
            <a:r>
              <a:rPr lang="en-US" sz="2400" dirty="0">
                <a:solidFill>
                  <a:srgbClr val="C00000"/>
                </a:solidFill>
                <a:latin typeface="Arial" panose="020B0604020202020204" pitchFamily="34" charset="0"/>
                <a:cs typeface="Arial" panose="020B0604020202020204" pitchFamily="34" charset="0"/>
              </a:rPr>
              <a:t>inlet velocity diagram </a:t>
            </a:r>
            <a:r>
              <a:rPr lang="en-US" sz="2400" dirty="0">
                <a:solidFill>
                  <a:srgbClr val="000000"/>
                </a:solidFill>
                <a:latin typeface="Arial" panose="020B0604020202020204" pitchFamily="34" charset="0"/>
                <a:cs typeface="Arial" panose="020B0604020202020204" pitchFamily="34" charset="0"/>
              </a:rPr>
              <a:t>on the </a:t>
            </a:r>
            <a:r>
              <a:rPr lang="en-US" sz="2400" dirty="0">
                <a:solidFill>
                  <a:srgbClr val="C00000"/>
                </a:solidFill>
                <a:latin typeface="Arial" panose="020B0604020202020204" pitchFamily="34" charset="0"/>
                <a:cs typeface="Arial" panose="020B0604020202020204" pitchFamily="34" charset="0"/>
              </a:rPr>
              <a:t>outlet diagram </a:t>
            </a:r>
            <a:r>
              <a:rPr lang="en-US" sz="2400" dirty="0">
                <a:solidFill>
                  <a:srgbClr val="000000"/>
                </a:solidFill>
                <a:latin typeface="Arial" panose="020B0604020202020204" pitchFamily="34" charset="0"/>
                <a:cs typeface="Arial" panose="020B0604020202020204" pitchFamily="34" charset="0"/>
              </a:rPr>
              <a:t>in order to coincide the blade velocity U.</a:t>
            </a:r>
            <a:endParaRPr lang="en-US" sz="2400"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39</a:t>
            </a:fld>
            <a:endParaRPr lang="en-US" dirty="0">
              <a:solidFill>
                <a:prstClr val="black">
                  <a:tint val="75000"/>
                </a:prstClr>
              </a:solidFill>
            </a:endParaRPr>
          </a:p>
        </p:txBody>
      </p:sp>
      <p:pic>
        <p:nvPicPr>
          <p:cNvPr id="11268" name="Picture 4" descr="Steam Turbine Working Principle and Types"/>
          <p:cNvPicPr>
            <a:picLocks noChangeAspect="1" noChangeArrowheads="1"/>
          </p:cNvPicPr>
          <p:nvPr/>
        </p:nvPicPr>
        <p:blipFill rotWithShape="1">
          <a:blip r:embed="rId2">
            <a:extLst>
              <a:ext uri="{28A0092B-C50C-407E-A947-70E740481C1C}">
                <a14:useLocalDpi xmlns:a14="http://schemas.microsoft.com/office/drawing/2010/main" val="0"/>
              </a:ext>
            </a:extLst>
          </a:blip>
          <a:srcRect b="9946"/>
          <a:stretch/>
        </p:blipFill>
        <p:spPr bwMode="auto">
          <a:xfrm>
            <a:off x="1229002" y="3251961"/>
            <a:ext cx="5557778" cy="264790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6891246" y="3251961"/>
            <a:ext cx="4717658" cy="1138773"/>
          </a:xfrm>
          <a:prstGeom prst="rect">
            <a:avLst/>
          </a:prstGeom>
        </p:spPr>
        <p:txBody>
          <a:bodyPr wrap="square">
            <a:spAutoFit/>
          </a:bodyPr>
          <a:lstStyle/>
          <a:p>
            <a:pPr latinLnBrk="0"/>
            <a:r>
              <a:rPr lang="en-US" sz="2000" b="1" dirty="0">
                <a:solidFill>
                  <a:prstClr val="black"/>
                </a:solidFill>
                <a:latin typeface="Arial" panose="020B0604020202020204" pitchFamily="34" charset="0"/>
                <a:cs typeface="Arial" panose="020B0604020202020204" pitchFamily="34" charset="0"/>
              </a:rPr>
              <a:t>Figure </a:t>
            </a:r>
            <a:r>
              <a:rPr lang="en-US" sz="2000" b="1" dirty="0" smtClean="0">
                <a:solidFill>
                  <a:prstClr val="black"/>
                </a:solidFill>
                <a:latin typeface="Arial" panose="020B0604020202020204" pitchFamily="34" charset="0"/>
                <a:cs typeface="Arial" panose="020B0604020202020204" pitchFamily="34" charset="0"/>
              </a:rPr>
              <a:t>7: </a:t>
            </a:r>
            <a:r>
              <a:rPr lang="en-US" sz="2000" dirty="0" smtClean="0">
                <a:latin typeface="Arial" panose="020B0604020202020204" pitchFamily="34" charset="0"/>
                <a:cs typeface="Arial" panose="020B0604020202020204" pitchFamily="34" charset="0"/>
              </a:rPr>
              <a:t>Velocity Diagram for Impulse Turbine, </a:t>
            </a:r>
            <a:r>
              <a:rPr lang="en-GB" sz="2000" dirty="0">
                <a:latin typeface="Arial" panose="020B0604020202020204" pitchFamily="34" charset="0"/>
                <a:cs typeface="Arial" panose="020B0604020202020204" pitchFamily="34" charset="0"/>
              </a:rPr>
              <a:t>EEE Guide, (2022)</a:t>
            </a:r>
          </a:p>
          <a:p>
            <a:pPr lvl="0"/>
            <a:r>
              <a:rPr lang="en-US" sz="1400" dirty="0" smtClean="0">
                <a:solidFill>
                  <a:prstClr val="black"/>
                </a:solidFill>
                <a:latin typeface="Arial" panose="020B0604020202020204" pitchFamily="34" charset="0"/>
                <a:cs typeface="Arial" panose="020B0604020202020204" pitchFamily="34" charset="0"/>
                <a:hlinkClick r:id="rId3"/>
              </a:rPr>
              <a:t>url:</a:t>
            </a:r>
            <a:r>
              <a:rPr lang="en-GB" sz="1400" dirty="0">
                <a:solidFill>
                  <a:prstClr val="black"/>
                </a:solidFill>
                <a:latin typeface="Arial" panose="020B0604020202020204" pitchFamily="34" charset="0"/>
                <a:cs typeface="Arial" panose="020B0604020202020204" pitchFamily="34" charset="0"/>
                <a:hlinkClick r:id="rId4"/>
              </a:rPr>
              <a:t>https://www.eeeguide.com/wp-content/uploads/2022/12/Steam-Turbine-Working-Principle-02.jpg</a:t>
            </a:r>
            <a:endParaRPr lang="en-GB" sz="1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133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4. Velocity </a:t>
            </a:r>
            <a:r>
              <a:rPr lang="en-US" sz="3200" b="1" dirty="0">
                <a:latin typeface="Arial" pitchFamily="34" charset="0"/>
                <a:cs typeface="Arial" pitchFamily="34" charset="0"/>
              </a:rPr>
              <a:t>Diagram for Impulse Turbine </a:t>
            </a:r>
            <a:r>
              <a:rPr lang="en-US" sz="3200" b="1" dirty="0" smtClean="0">
                <a:latin typeface="Arial" pitchFamily="34" charset="0"/>
                <a:cs typeface="Arial" pitchFamily="34" charset="0"/>
              </a:rPr>
              <a:t>Blade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endParaRPr lang="en-US" sz="2000" b="1" dirty="0">
              <a:latin typeface="Arial" pitchFamily="34" charset="0"/>
              <a:cs typeface="Arial" pitchFamily="34" charset="0"/>
            </a:endParaRPr>
          </a:p>
        </p:txBody>
      </p:sp>
      <p:sp>
        <p:nvSpPr>
          <p:cNvPr id="3" name="Content Placeholder 2"/>
          <p:cNvSpPr>
            <a:spLocks noGrp="1"/>
          </p:cNvSpPr>
          <p:nvPr>
            <p:ph idx="1"/>
          </p:nvPr>
        </p:nvSpPr>
        <p:spPr>
          <a:xfrm>
            <a:off x="123554" y="753292"/>
            <a:ext cx="11787500" cy="6104708"/>
          </a:xfrm>
        </p:spPr>
        <p:txBody>
          <a:bodyPr>
            <a:noAutofit/>
          </a:bodyPr>
          <a:lstStyle/>
          <a:p>
            <a:pPr marL="0" indent="0" latinLnBrk="0">
              <a:lnSpc>
                <a:spcPct val="150000"/>
              </a:lnSpc>
              <a:buNone/>
            </a:pPr>
            <a:r>
              <a:rPr lang="en-US" sz="2400" dirty="0" smtClean="0">
                <a:solidFill>
                  <a:srgbClr val="C00000"/>
                </a:solidFill>
                <a:latin typeface="Arial" panose="020B0604020202020204" pitchFamily="34" charset="0"/>
                <a:cs typeface="Arial" panose="020B0604020202020204" pitchFamily="34" charset="0"/>
              </a:rPr>
              <a:t>Work done on the Blade</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The </a:t>
            </a:r>
            <a:r>
              <a:rPr lang="en-US" sz="2400" dirty="0">
                <a:solidFill>
                  <a:srgbClr val="C00000"/>
                </a:solidFill>
                <a:latin typeface="Arial" panose="020B0604020202020204" pitchFamily="34" charset="0"/>
                <a:cs typeface="Arial" panose="020B0604020202020204" pitchFamily="34" charset="0"/>
              </a:rPr>
              <a:t>work done </a:t>
            </a:r>
            <a:r>
              <a:rPr lang="en-US" sz="2400" dirty="0">
                <a:latin typeface="Arial" panose="020B0604020202020204" pitchFamily="34" charset="0"/>
                <a:cs typeface="Arial" panose="020B0604020202020204" pitchFamily="34" charset="0"/>
              </a:rPr>
              <a:t>on the blade may be found out from the </a:t>
            </a:r>
            <a:r>
              <a:rPr lang="en-US" sz="2400" dirty="0">
                <a:solidFill>
                  <a:srgbClr val="C00000"/>
                </a:solidFill>
                <a:latin typeface="Arial" panose="020B0604020202020204" pitchFamily="34" charset="0"/>
                <a:cs typeface="Arial" panose="020B0604020202020204" pitchFamily="34" charset="0"/>
              </a:rPr>
              <a:t>change of momentum </a:t>
            </a:r>
            <a:r>
              <a:rPr lang="en-US" sz="2400" dirty="0">
                <a:latin typeface="Arial" panose="020B0604020202020204" pitchFamily="34" charset="0"/>
                <a:cs typeface="Arial" panose="020B0604020202020204" pitchFamily="34" charset="0"/>
              </a:rPr>
              <a:t>of the steam jet during its flow over the blade.</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a:t>
            </a:r>
            <a:r>
              <a:rPr lang="en-US" sz="2400" dirty="0" smtClean="0">
                <a:latin typeface="Arial" panose="020B0604020202020204" pitchFamily="34" charset="0"/>
                <a:cs typeface="Arial" panose="020B0604020202020204" pitchFamily="34" charset="0"/>
              </a:rPr>
              <a:t>t </a:t>
            </a:r>
            <a:r>
              <a:rPr lang="en-US" sz="2400" dirty="0">
                <a:latin typeface="Arial" panose="020B0604020202020204" pitchFamily="34" charset="0"/>
                <a:cs typeface="Arial" panose="020B0604020202020204" pitchFamily="34" charset="0"/>
              </a:rPr>
              <a:t>is only the </a:t>
            </a:r>
            <a:r>
              <a:rPr lang="en-US" sz="2400" dirty="0">
                <a:solidFill>
                  <a:srgbClr val="C00000"/>
                </a:solidFill>
                <a:latin typeface="Arial" panose="020B0604020202020204" pitchFamily="34" charset="0"/>
                <a:cs typeface="Arial" panose="020B0604020202020204" pitchFamily="34" charset="0"/>
              </a:rPr>
              <a:t>velocity of whirl </a:t>
            </a:r>
            <a:r>
              <a:rPr lang="en-US" sz="2400" dirty="0">
                <a:latin typeface="Arial" panose="020B0604020202020204" pitchFamily="34" charset="0"/>
                <a:cs typeface="Arial" panose="020B0604020202020204" pitchFamily="34" charset="0"/>
              </a:rPr>
              <a:t>which performs work on the blade since it acts in its (blade) direction of motion</a:t>
            </a:r>
            <a:r>
              <a:rPr lang="en-US" sz="2400" dirty="0" smtClean="0">
                <a:latin typeface="Arial" panose="020B0604020202020204" pitchFamily="34" charset="0"/>
                <a:cs typeface="Arial" panose="020B0604020202020204" pitchFamily="34" charset="0"/>
              </a:rPr>
              <a:t>.</a:t>
            </a:r>
          </a:p>
          <a:p>
            <a:pPr marL="0" indent="0" latinLnBrk="0">
              <a:lnSpc>
                <a:spcPct val="100000"/>
              </a:lnSpc>
              <a:buNone/>
            </a:pPr>
            <a:endParaRPr lang="en-US" sz="2400" dirty="0" smtClean="0">
              <a:solidFill>
                <a:srgbClr val="000000"/>
              </a:solidFill>
              <a:latin typeface="Arial" panose="020B0604020202020204" pitchFamily="34" charset="0"/>
              <a:cs typeface="Arial" panose="020B0604020202020204" pitchFamily="34" charset="0"/>
            </a:endParaRPr>
          </a:p>
          <a:p>
            <a:pPr latinLnBrk="0">
              <a:lnSpc>
                <a:spcPct val="100000"/>
              </a:lnSpc>
              <a:buFont typeface="Wingdings" panose="05000000000000000000" pitchFamily="2" charset="2"/>
              <a:buChar char="§"/>
            </a:pPr>
            <a:r>
              <a:rPr lang="en-US" sz="2400" dirty="0" smtClean="0">
                <a:solidFill>
                  <a:srgbClr val="000000"/>
                </a:solidFill>
                <a:latin typeface="Arial" panose="020B0604020202020204" pitchFamily="34" charset="0"/>
                <a:cs typeface="Arial" panose="020B0604020202020204" pitchFamily="34" charset="0"/>
              </a:rPr>
              <a:t>V</a:t>
            </a:r>
            <a:r>
              <a:rPr lang="en-US" sz="2400" baseline="-25000" dirty="0" smtClean="0">
                <a:solidFill>
                  <a:srgbClr val="000000"/>
                </a:solidFill>
                <a:latin typeface="Arial" panose="020B0604020202020204" pitchFamily="34" charset="0"/>
                <a:cs typeface="Arial" panose="020B0604020202020204" pitchFamily="34" charset="0"/>
              </a:rPr>
              <a:t>w2</a:t>
            </a:r>
            <a:r>
              <a:rPr lang="en-US" sz="2400" baseline="-25000" dirty="0">
                <a:solidFill>
                  <a:srgbClr val="000000"/>
                </a:solidFill>
                <a:latin typeface="Arial" panose="020B0604020202020204" pitchFamily="34" charset="0"/>
                <a:cs typeface="Arial" panose="020B0604020202020204" pitchFamily="34" charset="0"/>
              </a:rPr>
              <a:t> </a:t>
            </a:r>
            <a:r>
              <a:rPr lang="en-US" sz="2400" dirty="0">
                <a:solidFill>
                  <a:srgbClr val="000000"/>
                </a:solidFill>
                <a:latin typeface="Arial" panose="020B0604020202020204" pitchFamily="34" charset="0"/>
                <a:cs typeface="Arial" panose="020B0604020202020204" pitchFamily="34" charset="0"/>
              </a:rPr>
              <a:t>is actually </a:t>
            </a:r>
            <a:r>
              <a:rPr lang="en-US" sz="2400" dirty="0">
                <a:solidFill>
                  <a:srgbClr val="C00000"/>
                </a:solidFill>
                <a:latin typeface="Arial" panose="020B0604020202020204" pitchFamily="34" charset="0"/>
                <a:cs typeface="Arial" panose="020B0604020202020204" pitchFamily="34" charset="0"/>
              </a:rPr>
              <a:t>negative</a:t>
            </a:r>
            <a:r>
              <a:rPr lang="en-US" sz="2400" dirty="0">
                <a:solidFill>
                  <a:srgbClr val="000000"/>
                </a:solidFill>
                <a:latin typeface="Arial" panose="020B0604020202020204" pitchFamily="34" charset="0"/>
                <a:cs typeface="Arial" panose="020B0604020202020204" pitchFamily="34" charset="0"/>
              </a:rPr>
              <a:t> as the steam is discharged in the opposite </a:t>
            </a:r>
            <a:endParaRPr lang="en-US" sz="2400" dirty="0" smtClean="0">
              <a:solidFill>
                <a:srgbClr val="000000"/>
              </a:solidFill>
              <a:latin typeface="Arial" panose="020B0604020202020204" pitchFamily="34" charset="0"/>
              <a:cs typeface="Arial" panose="020B0604020202020204" pitchFamily="34" charset="0"/>
            </a:endParaRPr>
          </a:p>
          <a:p>
            <a:pPr marL="0" indent="0" latinLnBrk="0">
              <a:lnSpc>
                <a:spcPct val="100000"/>
              </a:lnSpc>
              <a:buNone/>
            </a:pPr>
            <a:r>
              <a:rPr lang="en-US" sz="2400" dirty="0">
                <a:solidFill>
                  <a:srgbClr val="000000"/>
                </a:solidFill>
                <a:latin typeface="Arial" panose="020B0604020202020204" pitchFamily="34" charset="0"/>
                <a:cs typeface="Arial" panose="020B0604020202020204" pitchFamily="34" charset="0"/>
              </a:rPr>
              <a:t> </a:t>
            </a:r>
            <a:r>
              <a:rPr lang="en-US" sz="2400" dirty="0" smtClean="0">
                <a:solidFill>
                  <a:srgbClr val="000000"/>
                </a:solidFill>
                <a:latin typeface="Arial" panose="020B0604020202020204" pitchFamily="34" charset="0"/>
                <a:cs typeface="Arial" panose="020B0604020202020204" pitchFamily="34" charset="0"/>
              </a:rPr>
              <a:t>  direction </a:t>
            </a:r>
            <a:r>
              <a:rPr lang="en-US" sz="2400" dirty="0">
                <a:solidFill>
                  <a:srgbClr val="000000"/>
                </a:solidFill>
                <a:latin typeface="Arial" panose="020B0604020202020204" pitchFamily="34" charset="0"/>
                <a:cs typeface="Arial" panose="020B0604020202020204" pitchFamily="34" charset="0"/>
              </a:rPr>
              <a:t>to blade motion, therefore consideration should be given </a:t>
            </a:r>
            <a:endParaRPr lang="en-US" sz="2400" dirty="0" smtClean="0">
              <a:solidFill>
                <a:srgbClr val="000000"/>
              </a:solidFill>
              <a:latin typeface="Arial" panose="020B0604020202020204" pitchFamily="34" charset="0"/>
              <a:cs typeface="Arial" panose="020B0604020202020204" pitchFamily="34" charset="0"/>
            </a:endParaRPr>
          </a:p>
          <a:p>
            <a:pPr marL="0" indent="0" latinLnBrk="0">
              <a:lnSpc>
                <a:spcPct val="100000"/>
              </a:lnSpc>
              <a:buNone/>
            </a:pPr>
            <a:r>
              <a:rPr lang="en-US" sz="2400" dirty="0">
                <a:solidFill>
                  <a:srgbClr val="000000"/>
                </a:solidFill>
                <a:latin typeface="Arial" panose="020B0604020202020204" pitchFamily="34" charset="0"/>
                <a:cs typeface="Arial" panose="020B0604020202020204" pitchFamily="34" charset="0"/>
              </a:rPr>
              <a:t> </a:t>
            </a:r>
            <a:r>
              <a:rPr lang="en-US" sz="2400" dirty="0" smtClean="0">
                <a:solidFill>
                  <a:srgbClr val="000000"/>
                </a:solidFill>
                <a:latin typeface="Arial" panose="020B0604020202020204" pitchFamily="34" charset="0"/>
                <a:cs typeface="Arial" panose="020B0604020202020204" pitchFamily="34" charset="0"/>
              </a:rPr>
              <a:t>  to </a:t>
            </a:r>
            <a:r>
              <a:rPr lang="en-US" sz="2400" dirty="0">
                <a:solidFill>
                  <a:srgbClr val="000000"/>
                </a:solidFill>
                <a:latin typeface="Arial" panose="020B0604020202020204" pitchFamily="34" charset="0"/>
                <a:cs typeface="Arial" panose="020B0604020202020204" pitchFamily="34" charset="0"/>
              </a:rPr>
              <a:t>the </a:t>
            </a:r>
            <a:r>
              <a:rPr lang="en-US" sz="2400" dirty="0" smtClean="0">
                <a:solidFill>
                  <a:srgbClr val="000000"/>
                </a:solidFill>
                <a:latin typeface="Arial" panose="020B0604020202020204" pitchFamily="34" charset="0"/>
                <a:cs typeface="Arial" panose="020B0604020202020204" pitchFamily="34" charset="0"/>
              </a:rPr>
              <a:t>fact that </a:t>
            </a:r>
            <a:r>
              <a:rPr lang="en-US" sz="2400" dirty="0">
                <a:solidFill>
                  <a:srgbClr val="000000"/>
                </a:solidFill>
                <a:latin typeface="Arial" panose="020B0604020202020204" pitchFamily="34" charset="0"/>
                <a:cs typeface="Arial" panose="020B0604020202020204" pitchFamily="34" charset="0"/>
              </a:rPr>
              <a:t>the values of V</a:t>
            </a:r>
            <a:r>
              <a:rPr lang="en-US" sz="2400" baseline="-25000" dirty="0">
                <a:solidFill>
                  <a:srgbClr val="000000"/>
                </a:solidFill>
                <a:latin typeface="Arial" panose="020B0604020202020204" pitchFamily="34" charset="0"/>
                <a:cs typeface="Arial" panose="020B0604020202020204" pitchFamily="34" charset="0"/>
              </a:rPr>
              <a:t>w1</a:t>
            </a:r>
            <a:r>
              <a:rPr lang="en-US" sz="2400" dirty="0">
                <a:solidFill>
                  <a:srgbClr val="000000"/>
                </a:solidFill>
                <a:latin typeface="Arial" panose="020B0604020202020204" pitchFamily="34" charset="0"/>
                <a:cs typeface="Arial" panose="020B0604020202020204" pitchFamily="34" charset="0"/>
              </a:rPr>
              <a:t> and V</a:t>
            </a:r>
            <a:r>
              <a:rPr lang="en-US" sz="2400" baseline="-25000" dirty="0">
                <a:solidFill>
                  <a:srgbClr val="000000"/>
                </a:solidFill>
                <a:latin typeface="Arial" panose="020B0604020202020204" pitchFamily="34" charset="0"/>
                <a:cs typeface="Arial" panose="020B0604020202020204" pitchFamily="34" charset="0"/>
              </a:rPr>
              <a:t>w2 </a:t>
            </a:r>
            <a:r>
              <a:rPr lang="en-US" sz="2400" dirty="0">
                <a:solidFill>
                  <a:srgbClr val="000000"/>
                </a:solidFill>
                <a:latin typeface="Arial" panose="020B0604020202020204" pitchFamily="34" charset="0"/>
                <a:cs typeface="Arial" panose="020B0604020202020204" pitchFamily="34" charset="0"/>
              </a:rPr>
              <a:t>are to be added while </a:t>
            </a:r>
            <a:endParaRPr lang="en-US" sz="2400" dirty="0" smtClean="0">
              <a:solidFill>
                <a:srgbClr val="000000"/>
              </a:solidFill>
              <a:latin typeface="Arial" panose="020B0604020202020204" pitchFamily="34" charset="0"/>
              <a:cs typeface="Arial" panose="020B0604020202020204" pitchFamily="34" charset="0"/>
            </a:endParaRPr>
          </a:p>
          <a:p>
            <a:pPr marL="0" indent="0" latinLnBrk="0">
              <a:lnSpc>
                <a:spcPct val="100000"/>
              </a:lnSpc>
              <a:buNone/>
            </a:pPr>
            <a:r>
              <a:rPr lang="en-US" sz="2400" dirty="0" smtClean="0">
                <a:solidFill>
                  <a:srgbClr val="000000"/>
                </a:solidFill>
                <a:latin typeface="Arial" panose="020B0604020202020204" pitchFamily="34" charset="0"/>
                <a:cs typeface="Arial" panose="020B0604020202020204" pitchFamily="34" charset="0"/>
              </a:rPr>
              <a:t>   solving the </a:t>
            </a:r>
            <a:r>
              <a:rPr lang="en-US" sz="2400" dirty="0">
                <a:solidFill>
                  <a:srgbClr val="000000"/>
                </a:solidFill>
                <a:latin typeface="Arial" panose="020B0604020202020204" pitchFamily="34" charset="0"/>
                <a:cs typeface="Arial" panose="020B0604020202020204" pitchFamily="34" charset="0"/>
              </a:rPr>
              <a:t>problems:</a:t>
            </a:r>
            <a:endParaRPr lang="en-US" sz="2400" dirty="0" smtClean="0">
              <a:solidFill>
                <a:srgbClr val="C00000"/>
              </a:solidFill>
              <a:latin typeface="Arial" panose="020B0604020202020204" pitchFamily="34" charset="0"/>
              <a:cs typeface="Arial" panose="020B0604020202020204" pitchFamily="34" charset="0"/>
            </a:endParaRP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40</a:t>
            </a:fld>
            <a:endParaRPr lang="en-US" dirty="0">
              <a:solidFill>
                <a:prstClr val="black">
                  <a:tint val="75000"/>
                </a:prstClr>
              </a:solidFill>
            </a:endParaRPr>
          </a:p>
        </p:txBody>
      </p:sp>
      <mc:AlternateContent xmlns:mc="http://schemas.openxmlformats.org/markup-compatibility/2006" xmlns:a14="http://schemas.microsoft.com/office/drawing/2010/main">
        <mc:Choice Requires="a14">
          <p:sp>
            <p:nvSpPr>
              <p:cNvPr id="7" name="Rectangle 6"/>
              <p:cNvSpPr/>
              <p:nvPr/>
            </p:nvSpPr>
            <p:spPr>
              <a:xfrm>
                <a:off x="4129378" y="3382998"/>
                <a:ext cx="6096000" cy="845296"/>
              </a:xfrm>
              <a:prstGeom prst="rect">
                <a:avLst/>
              </a:prstGeom>
            </p:spPr>
            <p:txBody>
              <a:bodyPr>
                <a:spAutoFit/>
              </a:bodyPr>
              <a:lstStyle/>
              <a:p>
                <a:pPr>
                  <a:lnSpc>
                    <a:spcPct val="107000"/>
                  </a:lnSpc>
                  <a:spcAft>
                    <a:spcPts val="800"/>
                  </a:spcAft>
                </a:pPr>
                <a14:m>
                  <m:oMathPara xmlns:m="http://schemas.openxmlformats.org/officeDocument/2006/math">
                    <m:oMathParaPr>
                      <m:jc m:val="centerGroup"/>
                    </m:oMathParaPr>
                    <m:oMath xmlns:m="http://schemas.openxmlformats.org/officeDocument/2006/math">
                      <m:r>
                        <m:rPr>
                          <m:sty m:val="p"/>
                        </m:rPr>
                        <a:rPr lang="en-GB" sz="2000">
                          <a:latin typeface="Cambria Math" panose="02040503050406030204" pitchFamily="18" charset="0"/>
                          <a:ea typeface="Calibri" panose="020F0502020204030204" pitchFamily="34" charset="0"/>
                          <a:cs typeface="Times New Roman" panose="02020603050405020304" pitchFamily="18" charset="0"/>
                        </a:rPr>
                        <m:t>Force</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on</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the</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wheel</m:t>
                      </m:r>
                      <m:r>
                        <a:rPr lang="en-GB" sz="2000">
                          <a:latin typeface="Cambria Math" panose="02040503050406030204" pitchFamily="18" charset="0"/>
                          <a:ea typeface="Calibri" panose="020F0502020204030204" pitchFamily="34" charset="0"/>
                          <a:cs typeface="Times New Roman" panose="02020603050405020304" pitchFamily="18" charset="0"/>
                        </a:rPr>
                        <m:t>=</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Mass</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of</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stress</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x</m:t>
                      </m:r>
                      <m:r>
                        <a:rPr lang="en-GB" sz="200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a:latin typeface="Cambria Math" panose="02040503050406030204" pitchFamily="18" charset="0"/>
                          <a:ea typeface="Calibri" panose="020F0502020204030204" pitchFamily="34" charset="0"/>
                          <a:cs typeface="Times New Roman" panose="02020603050405020304" pitchFamily="18" charset="0"/>
                        </a:rPr>
                        <m:t>Acceleration</m:t>
                      </m:r>
                    </m:oMath>
                  </m:oMathPara>
                </a14:m>
                <a:endParaRPr lang="en-GB" sz="20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tabLst>
                    <a:tab pos="2000250" algn="l"/>
                  </a:tabLst>
                </a:pPr>
                <a:r>
                  <a:rPr lang="en-GB" sz="2000" dirty="0">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GB" sz="2000">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𝑚</m:t>
                        </m:r>
                        <m:r>
                          <a:rPr lang="en-GB" sz="2000" i="1">
                            <a:effectLst/>
                            <a:latin typeface="Cambria Math" panose="02040503050406030204" pitchFamily="18" charset="0"/>
                            <a:ea typeface="Calibri" panose="020F0502020204030204" pitchFamily="34" charset="0"/>
                            <a:cs typeface="Times New Roman" panose="02020603050405020304" pitchFamily="18" charset="0"/>
                          </a:rPr>
                          <m:t>(</m:t>
                        </m:r>
                      </m:e>
                    </m:acc>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r>
                          <a:rPr lang="en-GB" sz="20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GB" sz="20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r>
                          <a:rPr lang="en-GB" sz="2000" i="1">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GB" sz="2000" dirty="0">
                    <a:effectLst/>
                    <a:latin typeface="Arial" panose="020B0604020202020204" pitchFamily="34" charset="0"/>
                    <a:ea typeface="Times New Roman" panose="02020603050405020304" pitchFamily="18" charset="0"/>
                    <a:cs typeface="Arial" panose="020B0604020202020204" pitchFamily="34" charset="0"/>
                  </a:rPr>
                  <a:t>)</a:t>
                </a: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4129378" y="3382998"/>
                <a:ext cx="6096000" cy="845296"/>
              </a:xfrm>
              <a:prstGeom prst="rect">
                <a:avLst/>
              </a:prstGeom>
              <a:blipFill rotWithShape="0">
                <a:blip r:embed="rId2"/>
                <a:stretch>
                  <a:fillRect b="-12230"/>
                </a:stretch>
              </a:blipFill>
            </p:spPr>
            <p:txBody>
              <a:bodyPr/>
              <a:lstStyle/>
              <a:p>
                <a:r>
                  <a:rPr lang="en-GB">
                    <a:noFill/>
                  </a:rPr>
                  <a:t> </a:t>
                </a:r>
              </a:p>
            </p:txBody>
          </p:sp>
        </mc:Fallback>
      </mc:AlternateContent>
    </p:spTree>
    <p:extLst>
      <p:ext uri="{BB962C8B-B14F-4D97-AF65-F5344CB8AC3E}">
        <p14:creationId xmlns:p14="http://schemas.microsoft.com/office/powerpoint/2010/main" val="31284421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4. Velocity </a:t>
            </a:r>
            <a:r>
              <a:rPr lang="en-US" sz="3200" b="1" dirty="0">
                <a:latin typeface="Arial" pitchFamily="34" charset="0"/>
                <a:cs typeface="Arial" pitchFamily="34" charset="0"/>
              </a:rPr>
              <a:t>Diagram for Impulse Turbine </a:t>
            </a:r>
            <a:r>
              <a:rPr lang="en-US" sz="3200" b="1" dirty="0" smtClean="0">
                <a:latin typeface="Arial" pitchFamily="34" charset="0"/>
                <a:cs typeface="Arial" pitchFamily="34" charset="0"/>
              </a:rPr>
              <a:t>Blade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endParaRPr lang="en-US" sz="2000" b="1" dirty="0">
              <a:latin typeface="Arial" pitchFamily="34" charset="0"/>
              <a:cs typeface="Arial" pitchFamily="34" charset="0"/>
            </a:endParaRPr>
          </a:p>
        </p:txBody>
      </p:sp>
      <p:sp>
        <p:nvSpPr>
          <p:cNvPr id="3" name="Content Placeholder 2"/>
          <p:cNvSpPr>
            <a:spLocks noGrp="1"/>
          </p:cNvSpPr>
          <p:nvPr>
            <p:ph idx="1"/>
          </p:nvPr>
        </p:nvSpPr>
        <p:spPr>
          <a:xfrm>
            <a:off x="123554" y="753292"/>
            <a:ext cx="11787500" cy="6104708"/>
          </a:xfrm>
        </p:spPr>
        <p:txBody>
          <a:bodyPr>
            <a:noAutofit/>
          </a:bodyPr>
          <a:lstStyle/>
          <a:p>
            <a:pPr marL="0" indent="0">
              <a:lnSpc>
                <a:spcPct val="150000"/>
              </a:lnSpc>
              <a:buNone/>
            </a:pPr>
            <a:r>
              <a:rPr lang="en-US" sz="2400" dirty="0" smtClean="0">
                <a:solidFill>
                  <a:srgbClr val="C00000"/>
                </a:solidFill>
                <a:latin typeface="Arial" panose="020B0604020202020204" pitchFamily="34" charset="0"/>
                <a:cs typeface="Arial" panose="020B0604020202020204" pitchFamily="34" charset="0"/>
              </a:rPr>
              <a:t>Work done on the Blade/Sec</a:t>
            </a: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smtClean="0">
              <a:solidFill>
                <a:srgbClr val="C00000"/>
              </a:solidFill>
              <a:latin typeface="Arial" panose="020B0604020202020204" pitchFamily="34" charset="0"/>
              <a:cs typeface="Arial" panose="020B0604020202020204" pitchFamily="34" charset="0"/>
            </a:endParaRP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41</a:t>
            </a:fld>
            <a:endParaRPr lang="en-US" dirty="0">
              <a:solidFill>
                <a:prstClr val="black">
                  <a:tint val="75000"/>
                </a:prstClr>
              </a:solidFill>
            </a:endParaRPr>
          </a:p>
        </p:txBody>
      </p:sp>
      <mc:AlternateContent xmlns:mc="http://schemas.openxmlformats.org/markup-compatibility/2006" xmlns:a14="http://schemas.microsoft.com/office/drawing/2010/main">
        <mc:Choice Requires="a14">
          <p:sp>
            <p:nvSpPr>
              <p:cNvPr id="9" name="Rectangle 8"/>
              <p:cNvSpPr/>
              <p:nvPr/>
            </p:nvSpPr>
            <p:spPr>
              <a:xfrm>
                <a:off x="0" y="1532511"/>
                <a:ext cx="9324231" cy="1890774"/>
              </a:xfrm>
              <a:prstGeom prst="rect">
                <a:avLst/>
              </a:prstGeom>
            </p:spPr>
            <p:txBody>
              <a:bodyPr wrap="square">
                <a:spAutoFit/>
              </a:bodyPr>
              <a:lstStyle/>
              <a:p>
                <a:pPr>
                  <a:lnSpc>
                    <a:spcPct val="107000"/>
                  </a:lnSpc>
                  <a:spcAft>
                    <a:spcPts val="800"/>
                  </a:spcAft>
                  <a:tabLst>
                    <a:tab pos="666750" algn="l"/>
                  </a:tabLst>
                </a:pPr>
                <a14:m>
                  <m:oMathPara xmlns:m="http://schemas.openxmlformats.org/officeDocument/2006/math">
                    <m:oMathParaPr>
                      <m:jc m:val="centerGroup"/>
                    </m:oMathParaPr>
                    <m:oMath xmlns:m="http://schemas.openxmlformats.org/officeDocument/2006/math">
                      <m:r>
                        <m:rPr>
                          <m:sty m:val="p"/>
                        </m:rPr>
                        <a:rPr lang="en-GB" sz="2000" smtClean="0">
                          <a:latin typeface="Cambria Math" panose="02040503050406030204" pitchFamily="18" charset="0"/>
                          <a:ea typeface="Calibri" panose="020F0502020204030204" pitchFamily="34" charset="0"/>
                          <a:cs typeface="Times New Roman" panose="02020603050405020304" pitchFamily="18" charset="0"/>
                        </a:rPr>
                        <m:t>Work</m:t>
                      </m:r>
                      <m:r>
                        <a:rPr lang="en-GB" sz="200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smtClean="0">
                          <a:latin typeface="Cambria Math" panose="02040503050406030204" pitchFamily="18" charset="0"/>
                          <a:ea typeface="Calibri" panose="020F0502020204030204" pitchFamily="34" charset="0"/>
                          <a:cs typeface="Times New Roman" panose="02020603050405020304" pitchFamily="18" charset="0"/>
                        </a:rPr>
                        <m:t>done</m:t>
                      </m:r>
                      <m:r>
                        <a:rPr lang="en-GB" sz="200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smtClean="0">
                          <a:latin typeface="Cambria Math" panose="02040503050406030204" pitchFamily="18" charset="0"/>
                          <a:ea typeface="Calibri" panose="020F0502020204030204" pitchFamily="34" charset="0"/>
                          <a:cs typeface="Times New Roman" panose="02020603050405020304" pitchFamily="18" charset="0"/>
                        </a:rPr>
                        <m:t>on</m:t>
                      </m:r>
                      <m:r>
                        <a:rPr lang="en-GB" sz="200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smtClean="0">
                          <a:latin typeface="Cambria Math" panose="02040503050406030204" pitchFamily="18" charset="0"/>
                          <a:ea typeface="Calibri" panose="020F0502020204030204" pitchFamily="34" charset="0"/>
                          <a:cs typeface="Times New Roman" panose="02020603050405020304" pitchFamily="18" charset="0"/>
                        </a:rPr>
                        <m:t>the</m:t>
                      </m:r>
                      <m:r>
                        <a:rPr lang="en-GB" sz="200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smtClean="0">
                          <a:latin typeface="Cambria Math" panose="02040503050406030204" pitchFamily="18" charset="0"/>
                          <a:ea typeface="Calibri" panose="020F0502020204030204" pitchFamily="34" charset="0"/>
                          <a:cs typeface="Times New Roman" panose="02020603050405020304" pitchFamily="18" charset="0"/>
                        </a:rPr>
                        <m:t>blade</m:t>
                      </m:r>
                      <m:r>
                        <a:rPr lang="en-GB" sz="2000" smtClean="0">
                          <a:latin typeface="Cambria Math" panose="02040503050406030204" pitchFamily="18" charset="0"/>
                          <a:ea typeface="Calibri" panose="020F0502020204030204" pitchFamily="34" charset="0"/>
                          <a:cs typeface="Times New Roman" panose="02020603050405020304" pitchFamily="18" charset="0"/>
                        </a:rPr>
                        <m:t>/</m:t>
                      </m:r>
                      <m:func>
                        <m:func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funcPr>
                        <m:fName>
                          <m:r>
                            <m:rPr>
                              <m:sty m:val="p"/>
                            </m:rPr>
                            <a:rPr lang="en-GB" sz="2000">
                              <a:effectLst/>
                              <a:latin typeface="Cambria Math" panose="02040503050406030204" pitchFamily="18" charset="0"/>
                              <a:ea typeface="Calibri" panose="020F0502020204030204" pitchFamily="34" charset="0"/>
                              <a:cs typeface="Times New Roman" panose="02020603050405020304" pitchFamily="18" charset="0"/>
                            </a:rPr>
                            <m:t>sec</m:t>
                          </m:r>
                        </m:fName>
                        <m:e>
                          <m:r>
                            <a:rPr lang="en-GB" sz="2000" i="1">
                              <a:effectLst/>
                              <a:latin typeface="Cambria Math" panose="02040503050406030204" pitchFamily="18" charset="0"/>
                              <a:ea typeface="Calibri" panose="020F0502020204030204" pitchFamily="34" charset="0"/>
                              <a:cs typeface="Times New Roman" panose="02020603050405020304" pitchFamily="18" charset="0"/>
                            </a:rPr>
                            <m:t>=</m:t>
                          </m:r>
                          <m:r>
                            <a:rPr lang="en-GB" sz="2000" i="1">
                              <a:effectLst/>
                              <a:latin typeface="Cambria Math" panose="02040503050406030204" pitchFamily="18" charset="0"/>
                              <a:ea typeface="Calibri" panose="020F0502020204030204" pitchFamily="34" charset="0"/>
                              <a:cs typeface="Times New Roman" panose="02020603050405020304" pitchFamily="18" charset="0"/>
                            </a:rPr>
                            <m:t>𝐹𝑜𝑟𝑐𝑒</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𝑥</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𝑑𝑖𝑠𝑡𝑎𝑛𝑐𝑒</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𝑡𝑟𝑎𝑣𝑒𝑙𝑙𝑒𝑑</m:t>
                          </m:r>
                          <m:r>
                            <a:rPr lang="en-GB" sz="2000" i="1">
                              <a:effectLst/>
                              <a:latin typeface="Cambria Math" panose="02040503050406030204" pitchFamily="18" charset="0"/>
                              <a:ea typeface="Calibri" panose="020F0502020204030204" pitchFamily="34" charset="0"/>
                              <a:cs typeface="Times New Roman" panose="02020603050405020304" pitchFamily="18" charset="0"/>
                            </a:rPr>
                            <m:t>/</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𝑠𝑒𝑐</m:t>
                          </m:r>
                        </m:e>
                      </m:func>
                    </m:oMath>
                  </m:oMathPara>
                </a14:m>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                                      </a:t>
                </a:r>
                <a14:m>
                  <m:oMath xmlns:m="http://schemas.openxmlformats.org/officeDocument/2006/math">
                    <m:r>
                      <m:rPr>
                        <m:sty m:val="p"/>
                      </m:rPr>
                      <a:rPr lang="en-US" sz="2000" b="0" i="0" smtClean="0">
                        <a:effectLst/>
                        <a:latin typeface="Cambria Math" panose="02040503050406030204" pitchFamily="18" charset="0"/>
                        <a:ea typeface="Calibri" panose="020F0502020204030204" pitchFamily="34" charset="0"/>
                        <a:cs typeface="Times New Roman" panose="02020603050405020304" pitchFamily="18" charset="0"/>
                      </a:rPr>
                      <m:t>W</m:t>
                    </m:r>
                    <m:r>
                      <a:rPr lang="en-GB" sz="2000">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𝑚</m:t>
                        </m:r>
                        <m:r>
                          <a:rPr lang="en-GB" sz="2000" i="1">
                            <a:effectLst/>
                            <a:latin typeface="Cambria Math" panose="02040503050406030204" pitchFamily="18" charset="0"/>
                            <a:ea typeface="Calibri" panose="020F0502020204030204" pitchFamily="34" charset="0"/>
                            <a:cs typeface="Times New Roman" panose="02020603050405020304" pitchFamily="18" charset="0"/>
                          </a:rPr>
                          <m:t>(</m:t>
                        </m:r>
                      </m:e>
                    </m:acc>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r>
                          <a:rPr lang="en-GB" sz="20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GB" sz="20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r>
                          <a:rPr lang="en-GB" sz="20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𝑥</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𝑈</m:t>
                    </m:r>
                  </m:oMath>
                </a14:m>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333500" algn="l"/>
                  </a:tabLs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                                              </a:t>
                </a:r>
                <a14:m>
                  <m:oMath xmlns:m="http://schemas.openxmlformats.org/officeDocument/2006/math">
                    <m:r>
                      <m:rPr>
                        <m:sty m:val="p"/>
                      </m:rPr>
                      <a:rPr lang="en-US" sz="2000" b="0" i="0" smtClean="0">
                        <a:effectLst/>
                        <a:latin typeface="Cambria Math" panose="02040503050406030204" pitchFamily="18" charset="0"/>
                        <a:ea typeface="Calibri" panose="020F0502020204030204" pitchFamily="34" charset="0"/>
                        <a:cs typeface="Times New Roman" panose="02020603050405020304" pitchFamily="18" charset="0"/>
                      </a:rPr>
                      <m:t>W</m:t>
                    </m:r>
                    <m:r>
                      <a:rPr lang="en-GB" sz="2000">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𝑚</m:t>
                        </m:r>
                      </m:e>
                    </m:acc>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sub>
                    </m:sSub>
                    <m:r>
                      <a:rPr lang="en-GB" sz="2000" i="1">
                        <a:effectLst/>
                        <a:latin typeface="Cambria Math" panose="02040503050406030204" pitchFamily="18" charset="0"/>
                        <a:ea typeface="Calibri" panose="020F0502020204030204" pitchFamily="34" charset="0"/>
                        <a:cs typeface="Times New Roman" panose="02020603050405020304" pitchFamily="18" charset="0"/>
                      </a:rPr>
                      <m:t>𝑈</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oMath>
                </a14:m>
                <a:r>
                  <a:rPr lang="en-GB" sz="20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2000" dirty="0" smtClean="0">
                    <a:effectLst/>
                    <a:latin typeface="Calibri" panose="020F0502020204030204" pitchFamily="34" charset="0"/>
                    <a:ea typeface="Times New Roman" panose="02020603050405020304" pitchFamily="18" charset="0"/>
                    <a:cs typeface="Times New Roman" panose="02020603050405020304" pitchFamily="18" charset="0"/>
                  </a:rPr>
                  <a:t>(</a:t>
                </a:r>
                <a14:m>
                  <m:oMath xmlns:m="http://schemas.openxmlformats.org/officeDocument/2006/math">
                    <m:sSub>
                      <m:sSubPr>
                        <m:ctrlPr>
                          <a:rPr lang="en-GB"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𝑉</m:t>
                        </m:r>
                      </m:e>
                      <m:sub>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𝑤</m:t>
                        </m:r>
                      </m:sub>
                    </m:sSub>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𝑉</m:t>
                        </m:r>
                      </m:e>
                      <m:sub>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𝑤</m:t>
                        </m:r>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1</m:t>
                        </m:r>
                      </m:sub>
                    </m:sSub>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𝑉</m:t>
                        </m:r>
                      </m:e>
                      <m:sub>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𝑤</m:t>
                        </m:r>
                        <m:r>
                          <a:rPr lang="en-GB" sz="2000" i="1">
                            <a:effectLst/>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333500" algn="l"/>
                  </a:tabLs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                                              </a:t>
                </a:r>
                <a14:m>
                  <m:oMath xmlns:m="http://schemas.openxmlformats.org/officeDocument/2006/math">
                    <m:r>
                      <m:rPr>
                        <m:sty m:val="p"/>
                      </m:rPr>
                      <a:rPr lang="en-US" sz="2000" b="0" i="0" smtClean="0">
                        <a:effectLst/>
                        <a:latin typeface="Cambria Math" panose="02040503050406030204" pitchFamily="18" charset="0"/>
                        <a:ea typeface="Calibri" panose="020F0502020204030204" pitchFamily="34" charset="0"/>
                        <a:cs typeface="Times New Roman" panose="02020603050405020304" pitchFamily="18" charset="0"/>
                      </a:rPr>
                      <m:t>W</m:t>
                    </m:r>
                    <m:r>
                      <a:rPr lang="en-GB" sz="2000">
                        <a:effectLst/>
                        <a:latin typeface="Cambria Math" panose="02040503050406030204" pitchFamily="18" charset="0"/>
                        <a:ea typeface="Calibri" panose="020F0502020204030204" pitchFamily="34" charset="0"/>
                        <a:cs typeface="Times New Roman" panose="02020603050405020304" pitchFamily="18" charset="0"/>
                      </a:rPr>
                      <m:t>=</m:t>
                    </m:r>
                    <m:f>
                      <m:f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fPr>
                      <m:num>
                        <m:acc>
                          <m:accPr>
                            <m:chr m:val="̇"/>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𝑚</m:t>
                            </m:r>
                          </m:e>
                        </m:acc>
                        <m:sSub>
                          <m:sSubPr>
                            <m:ctrlPr>
                              <a:rPr lang="en-GB"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effectLst/>
                                <a:latin typeface="Cambria Math" panose="02040503050406030204" pitchFamily="18" charset="0"/>
                                <a:ea typeface="Calibri" panose="020F0502020204030204" pitchFamily="34" charset="0"/>
                                <a:cs typeface="Times New Roman" panose="02020603050405020304" pitchFamily="18" charset="0"/>
                              </a:rPr>
                              <m:t>𝑤</m:t>
                            </m:r>
                          </m:sub>
                        </m:sSub>
                        <m:r>
                          <a:rPr lang="en-GB" sz="2000" i="1">
                            <a:effectLst/>
                            <a:latin typeface="Cambria Math" panose="02040503050406030204" pitchFamily="18" charset="0"/>
                            <a:ea typeface="Calibri" panose="020F0502020204030204" pitchFamily="34" charset="0"/>
                            <a:cs typeface="Times New Roman" panose="02020603050405020304" pitchFamily="18" charset="0"/>
                          </a:rPr>
                          <m:t>𝑈</m:t>
                        </m:r>
                      </m:num>
                      <m:den>
                        <m:r>
                          <a:rPr lang="en-GB" sz="2000" i="1">
                            <a:effectLst/>
                            <a:latin typeface="Cambria Math" panose="02040503050406030204" pitchFamily="18" charset="0"/>
                            <a:ea typeface="Calibri" panose="020F0502020204030204" pitchFamily="34" charset="0"/>
                            <a:cs typeface="Times New Roman" panose="02020603050405020304" pitchFamily="18" charset="0"/>
                          </a:rPr>
                          <m:t>1000</m:t>
                        </m:r>
                      </m:den>
                    </m:f>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𝑘𝑊</m:t>
                    </m:r>
                  </m:oMath>
                </a14:m>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0" y="1532511"/>
                <a:ext cx="9324231" cy="1890774"/>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690190" y="3338553"/>
                <a:ext cx="6096000" cy="3323987"/>
              </a:xfrm>
              <a:prstGeom prst="rect">
                <a:avLst/>
              </a:prstGeom>
            </p:spPr>
            <p:txBody>
              <a:bodyPr>
                <a:spAutoFit/>
              </a:bodyPr>
              <a:lstStyle/>
              <a:p>
                <a:pPr>
                  <a:lnSpc>
                    <a:spcPct val="150000"/>
                  </a:lnSpc>
                </a:pPr>
                <a:r>
                  <a:rPr lang="en-GB" sz="2000" dirty="0">
                    <a:solidFill>
                      <a:srgbClr val="0F1115"/>
                    </a:solidFill>
                    <a:latin typeface="Arial" panose="020B0604020202020204" pitchFamily="34" charset="0"/>
                    <a:cs typeface="Arial" panose="020B0604020202020204" pitchFamily="34" charset="0"/>
                  </a:rPr>
                  <a:t>Where:</a:t>
                </a:r>
              </a:p>
              <a:p>
                <a:pPr lvl="1" latinLnBrk="0">
                  <a:lnSpc>
                    <a:spcPct val="150000"/>
                  </a:lnSpc>
                </a:pPr>
                <a14:m>
                  <m:oMath xmlns:m="http://schemas.openxmlformats.org/officeDocument/2006/math">
                    <m:r>
                      <m:rPr>
                        <m:sty m:val="p"/>
                      </m:rPr>
                      <a:rPr lang="en-US" sz="2000">
                        <a:solidFill>
                          <a:prstClr val="black"/>
                        </a:solidFill>
                        <a:latin typeface="Cambria Math" panose="02040503050406030204" pitchFamily="18" charset="0"/>
                        <a:ea typeface="Calibri" panose="020F0502020204030204" pitchFamily="34" charset="0"/>
                        <a:cs typeface="Times New Roman" panose="02020603050405020304" pitchFamily="18" charset="0"/>
                      </a:rPr>
                      <m:t>W</m:t>
                    </m:r>
                    <m:r>
                      <a:rPr lang="en-US"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 </m:t>
                    </m:r>
                  </m:oMath>
                </a14:m>
                <a:r>
                  <a:rPr lang="en-GB" sz="2000" dirty="0">
                    <a:solidFill>
                      <a:srgbClr val="0F1115"/>
                    </a:solidFill>
                    <a:latin typeface="Arial" panose="020B0604020202020204" pitchFamily="34" charset="0"/>
                    <a:cs typeface="Arial" panose="020B0604020202020204" pitchFamily="34" charset="0"/>
                  </a:rPr>
                  <a:t> = Work done per unit mass (J/kg)</a:t>
                </a:r>
              </a:p>
              <a:p>
                <a:pPr lvl="1" latinLnBrk="0">
                  <a:lnSpc>
                    <a:spcPct val="150000"/>
                  </a:lnSpc>
                </a:pPr>
                <a:r>
                  <a:rPr lang="en-GB" sz="2000" dirty="0" smtClean="0">
                    <a:solidFill>
                      <a:srgbClr val="0F1115"/>
                    </a:solidFill>
                    <a:latin typeface="Arial" panose="020B0604020202020204" pitchFamily="34" charset="0"/>
                    <a:cs typeface="Arial" panose="020B0604020202020204" pitchFamily="34" charset="0"/>
                  </a:rPr>
                  <a:t>𝑈 = Blade speed (m/s)</a:t>
                </a:r>
              </a:p>
              <a:p>
                <a:pPr lvl="1" latinLnBrk="0">
                  <a:lnSpc>
                    <a:spcPct val="150000"/>
                  </a:lnSpc>
                </a:pPr>
                <a14:m>
                  <m:oMath xmlns:m="http://schemas.openxmlformats.org/officeDocument/2006/math">
                    <m:sSub>
                      <m:sSubPr>
                        <m:ctrlP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𝑤</m:t>
                        </m:r>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sub>
                    </m:sSub>
                  </m:oMath>
                </a14:m>
                <a:r>
                  <a:rPr lang="en-GB" sz="2000" dirty="0">
                    <a:solidFill>
                      <a:srgbClr val="0F1115"/>
                    </a:solidFill>
                    <a:latin typeface="Arial" panose="020B0604020202020204" pitchFamily="34" charset="0"/>
                    <a:cs typeface="Arial" panose="020B0604020202020204" pitchFamily="34" charset="0"/>
                  </a:rPr>
                  <a:t>= Whirl component of absolute inlet velocity (velocity tangent to the wheel) (m/s)</a:t>
                </a:r>
              </a:p>
              <a:p>
                <a:pPr lvl="1" latinLnBrk="0">
                  <a:lnSpc>
                    <a:spcPct val="150000"/>
                  </a:lnSpc>
                </a:pPr>
                <a14:m>
                  <m:oMath xmlns:m="http://schemas.openxmlformats.org/officeDocument/2006/math">
                    <m:sSub>
                      <m:sSubPr>
                        <m:ctrlP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𝑉</m:t>
                        </m:r>
                      </m:e>
                      <m:sub>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𝑤</m:t>
                        </m:r>
                        <m:r>
                          <a:rPr lang="en-GB" sz="20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sub>
                    </m:sSub>
                  </m:oMath>
                </a14:m>
                <a:r>
                  <a:rPr lang="en-GB" sz="2000" dirty="0">
                    <a:solidFill>
                      <a:srgbClr val="0F1115"/>
                    </a:solidFill>
                    <a:latin typeface="Arial" panose="020B0604020202020204" pitchFamily="34" charset="0"/>
                    <a:cs typeface="Arial" panose="020B0604020202020204" pitchFamily="34" charset="0"/>
                  </a:rPr>
                  <a:t>​ = Whirl component of absolute outlet velocity (m/s)</a:t>
                </a:r>
                <a:endParaRPr lang="en-GB" sz="2000" b="0" i="0" dirty="0">
                  <a:solidFill>
                    <a:srgbClr val="0F1115"/>
                  </a:solidFill>
                  <a:effectLst/>
                  <a:latin typeface="Arial" panose="020B0604020202020204" pitchFamily="34" charset="0"/>
                  <a:cs typeface="Arial" panose="020B0604020202020204" pitchFamily="34"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2690190" y="3338553"/>
                <a:ext cx="6096000" cy="3323987"/>
              </a:xfrm>
              <a:prstGeom prst="rect">
                <a:avLst/>
              </a:prstGeom>
              <a:blipFill rotWithShape="0">
                <a:blip r:embed="rId3"/>
                <a:stretch>
                  <a:fillRect l="-1000" b="-734"/>
                </a:stretch>
              </a:blipFill>
            </p:spPr>
            <p:txBody>
              <a:bodyPr/>
              <a:lstStyle/>
              <a:p>
                <a:r>
                  <a:rPr lang="en-GB">
                    <a:noFill/>
                  </a:rPr>
                  <a:t> </a:t>
                </a:r>
              </a:p>
            </p:txBody>
          </p:sp>
        </mc:Fallback>
      </mc:AlternateContent>
    </p:spTree>
    <p:extLst>
      <p:ext uri="{BB962C8B-B14F-4D97-AF65-F5344CB8AC3E}">
        <p14:creationId xmlns:p14="http://schemas.microsoft.com/office/powerpoint/2010/main" val="10977440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600" b="1" dirty="0" smtClean="0">
                <a:latin typeface="Arial" pitchFamily="34" charset="0"/>
                <a:cs typeface="Arial" pitchFamily="34" charset="0"/>
              </a:rPr>
              <a:t>5. Steam </a:t>
            </a:r>
            <a:r>
              <a:rPr lang="en-US" sz="3600" b="1" dirty="0">
                <a:latin typeface="Arial" pitchFamily="34" charset="0"/>
                <a:cs typeface="Arial" pitchFamily="34" charset="0"/>
              </a:rPr>
              <a:t>Turbine </a:t>
            </a:r>
            <a:r>
              <a:rPr lang="en-US" sz="3600" b="1" dirty="0" smtClean="0">
                <a:latin typeface="Arial" pitchFamily="34" charset="0"/>
                <a:cs typeface="Arial" pitchFamily="34" charset="0"/>
              </a:rPr>
              <a:t>Blade-efficiency</a:t>
            </a:r>
            <a:endParaRPr lang="en-US" sz="3200" b="1" dirty="0">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23554" y="753292"/>
                <a:ext cx="11787500" cy="6104708"/>
              </a:xfrm>
            </p:spPr>
            <p:txBody>
              <a:bodyPr>
                <a:noAutofit/>
              </a:bodyPr>
              <a:lstStyle/>
              <a:p>
                <a:pPr latinLnBrk="0">
                  <a:lnSpc>
                    <a:spcPct val="150000"/>
                  </a:lnSpc>
                  <a:buFont typeface="Wingdings" panose="05000000000000000000" pitchFamily="2" charset="2"/>
                  <a:buChar char="§"/>
                </a:pPr>
                <a:r>
                  <a:rPr lang="en-US" sz="2400" dirty="0" smtClean="0">
                    <a:solidFill>
                      <a:srgbClr val="C00000"/>
                    </a:solidFill>
                    <a:latin typeface="Arial" panose="020B0604020202020204" pitchFamily="34" charset="0"/>
                    <a:cs typeface="Arial" panose="020B0604020202020204" pitchFamily="34" charset="0"/>
                  </a:rPr>
                  <a:t>Steam turbines </a:t>
                </a:r>
                <a:r>
                  <a:rPr lang="en-US" sz="2400" dirty="0" smtClean="0">
                    <a:solidFill>
                      <a:schemeClr val="tx1"/>
                    </a:solidFill>
                    <a:latin typeface="Arial" panose="020B0604020202020204" pitchFamily="34" charset="0"/>
                    <a:cs typeface="Arial" panose="020B0604020202020204" pitchFamily="34" charset="0"/>
                  </a:rPr>
                  <a:t>are prime movers that convert the thermal energy of steam into mechanical energy by means of blades mounted on a rotor [6].</a:t>
                </a:r>
              </a:p>
              <a:p>
                <a:pPr latinLnBrk="0">
                  <a:lnSpc>
                    <a:spcPct val="150000"/>
                  </a:lnSpc>
                  <a:buFont typeface="Wingdings" panose="05000000000000000000" pitchFamily="2" charset="2"/>
                  <a:buChar char="§"/>
                </a:pPr>
                <a:r>
                  <a:rPr lang="en-US" sz="2400" dirty="0" smtClean="0">
                    <a:solidFill>
                      <a:schemeClr val="tx1"/>
                    </a:solidFill>
                    <a:latin typeface="Arial" panose="020B0604020202020204" pitchFamily="34" charset="0"/>
                    <a:cs typeface="Arial" panose="020B0604020202020204" pitchFamily="34" charset="0"/>
                  </a:rPr>
                  <a:t>The </a:t>
                </a:r>
                <a:r>
                  <a:rPr lang="en-US" sz="2400" dirty="0">
                    <a:solidFill>
                      <a:schemeClr val="tx1"/>
                    </a:solidFill>
                    <a:latin typeface="Arial" panose="020B0604020202020204" pitchFamily="34" charset="0"/>
                    <a:cs typeface="Arial" panose="020B0604020202020204" pitchFamily="34" charset="0"/>
                  </a:rPr>
                  <a:t>efficiency of these blades—called </a:t>
                </a:r>
                <a:r>
                  <a:rPr lang="en-US" sz="2400" dirty="0">
                    <a:solidFill>
                      <a:srgbClr val="C00000"/>
                    </a:solidFill>
                    <a:latin typeface="Arial" panose="020B0604020202020204" pitchFamily="34" charset="0"/>
                    <a:cs typeface="Arial" panose="020B0604020202020204" pitchFamily="34" charset="0"/>
                  </a:rPr>
                  <a:t>blade efficiency </a:t>
                </a:r>
                <a:r>
                  <a:rPr lang="en-US" sz="2400" dirty="0">
                    <a:solidFill>
                      <a:schemeClr val="tx1"/>
                    </a:solidFill>
                    <a:latin typeface="Arial" panose="020B0604020202020204" pitchFamily="34" charset="0"/>
                    <a:cs typeface="Arial" panose="020B0604020202020204" pitchFamily="34" charset="0"/>
                  </a:rPr>
                  <a:t>or </a:t>
                </a:r>
                <a:r>
                  <a:rPr lang="en-US" sz="2400" dirty="0">
                    <a:solidFill>
                      <a:srgbClr val="C00000"/>
                    </a:solidFill>
                    <a:latin typeface="Arial" panose="020B0604020202020204" pitchFamily="34" charset="0"/>
                    <a:cs typeface="Arial" panose="020B0604020202020204" pitchFamily="34" charset="0"/>
                  </a:rPr>
                  <a:t>diagram efficiency</a:t>
                </a:r>
                <a:r>
                  <a:rPr lang="en-US" sz="2400" dirty="0">
                    <a:solidFill>
                      <a:schemeClr val="tx1"/>
                    </a:solidFill>
                    <a:latin typeface="Arial" panose="020B0604020202020204" pitchFamily="34" charset="0"/>
                    <a:cs typeface="Arial" panose="020B0604020202020204" pitchFamily="34" charset="0"/>
                  </a:rPr>
                  <a:t>—plays a critical role in determining the overall performance of the turbine</a:t>
                </a:r>
                <a:r>
                  <a:rPr lang="en-US" sz="2400" dirty="0" smtClean="0">
                    <a:solidFill>
                      <a:schemeClr val="tx1"/>
                    </a:solidFill>
                    <a:latin typeface="Arial" panose="020B0604020202020204" pitchFamily="34" charset="0"/>
                    <a:cs typeface="Arial" panose="020B0604020202020204" pitchFamily="34" charset="0"/>
                  </a:rPr>
                  <a:t>.</a:t>
                </a:r>
              </a:p>
              <a:p>
                <a:pPr latinLnBrk="0">
                  <a:lnSpc>
                    <a:spcPct val="150000"/>
                  </a:lnSpc>
                  <a:buFont typeface="Wingdings" panose="05000000000000000000" pitchFamily="2" charset="2"/>
                  <a:buChar char="§"/>
                </a:pPr>
                <a:r>
                  <a:rPr lang="en-US" sz="2400" dirty="0" smtClean="0">
                    <a:solidFill>
                      <a:srgbClr val="C00000"/>
                    </a:solidFill>
                    <a:latin typeface="Arial" panose="020B0604020202020204" pitchFamily="34" charset="0"/>
                    <a:cs typeface="Arial" panose="020B0604020202020204" pitchFamily="34" charset="0"/>
                  </a:rPr>
                  <a:t>Blade efficiency (</a:t>
                </a:r>
                <a14:m>
                  <m:oMath xmlns:m="http://schemas.openxmlformats.org/officeDocument/2006/math">
                    <m:sSub>
                      <m:sSubPr>
                        <m:ctrlPr>
                          <a:rPr lang="en-US" sz="2400" i="1" dirty="0" smtClean="0">
                            <a:solidFill>
                              <a:srgbClr val="C00000"/>
                            </a:solidFill>
                            <a:latin typeface="Cambria Math" panose="02040503050406030204" pitchFamily="18" charset="0"/>
                            <a:cs typeface="Arial" panose="020B0604020202020204" pitchFamily="34" charset="0"/>
                          </a:rPr>
                        </m:ctrlPr>
                      </m:sSubPr>
                      <m:e>
                        <m:r>
                          <a:rPr lang="en-US" sz="2400" i="1" dirty="0">
                            <a:solidFill>
                              <a:srgbClr val="C00000"/>
                            </a:solidFill>
                            <a:latin typeface="Cambria Math" panose="02040503050406030204" pitchFamily="18" charset="0"/>
                            <a:cs typeface="Arial" panose="020B0604020202020204" pitchFamily="34" charset="0"/>
                          </a:rPr>
                          <m:t>𝜂</m:t>
                        </m:r>
                      </m:e>
                      <m:sub>
                        <m:r>
                          <a:rPr lang="en-US" sz="2400" b="0" i="1" dirty="0" smtClean="0">
                            <a:solidFill>
                              <a:srgbClr val="C00000"/>
                            </a:solidFill>
                            <a:latin typeface="Cambria Math" panose="02040503050406030204" pitchFamily="18" charset="0"/>
                            <a:cs typeface="Arial" panose="020B0604020202020204" pitchFamily="34" charset="0"/>
                          </a:rPr>
                          <m:t>𝑏</m:t>
                        </m:r>
                      </m:sub>
                    </m:sSub>
                  </m:oMath>
                </a14:m>
                <a:r>
                  <a:rPr lang="en-US" sz="2400" dirty="0" smtClean="0">
                    <a:solidFill>
                      <a:srgbClr val="C00000"/>
                    </a:solidFill>
                    <a:latin typeface="Arial" panose="020B0604020202020204" pitchFamily="34" charset="0"/>
                    <a:cs typeface="Arial" panose="020B0604020202020204" pitchFamily="34" charset="0"/>
                  </a:rPr>
                  <a:t>) </a:t>
                </a:r>
                <a:r>
                  <a:rPr lang="en-US" sz="2400" dirty="0" smtClean="0">
                    <a:solidFill>
                      <a:schemeClr val="tx1"/>
                    </a:solidFill>
                    <a:latin typeface="Arial" panose="020B0604020202020204" pitchFamily="34" charset="0"/>
                    <a:cs typeface="Arial" panose="020B0604020202020204" pitchFamily="34" charset="0"/>
                  </a:rPr>
                  <a:t>is </a:t>
                </a:r>
                <a:r>
                  <a:rPr lang="en-US" sz="2400" dirty="0">
                    <a:solidFill>
                      <a:schemeClr val="tx1"/>
                    </a:solidFill>
                    <a:latin typeface="Arial" panose="020B0604020202020204" pitchFamily="34" charset="0"/>
                    <a:cs typeface="Arial" panose="020B0604020202020204" pitchFamily="34" charset="0"/>
                  </a:rPr>
                  <a:t>defined as</a:t>
                </a:r>
                <a:r>
                  <a:rPr lang="en-US" sz="2400" dirty="0" smtClean="0">
                    <a:solidFill>
                      <a:schemeClr val="tx1"/>
                    </a:solidFill>
                    <a:latin typeface="Arial" panose="020B0604020202020204" pitchFamily="34" charset="0"/>
                    <a:cs typeface="Arial" panose="020B0604020202020204" pitchFamily="34" charset="0"/>
                  </a:rPr>
                  <a:t>:</a:t>
                </a:r>
              </a:p>
              <a:p>
                <a:pPr marL="0" indent="0" latinLnBrk="0">
                  <a:lnSpc>
                    <a:spcPct val="150000"/>
                  </a:lnSpc>
                  <a:buNone/>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ratio of the work done on </a:t>
                </a: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blades to the energy supplied to the blades by the steam jet</a:t>
                </a:r>
                <a:r>
                  <a:rPr lang="en-US" sz="2400" dirty="0" smtClean="0">
                    <a:latin typeface="Arial" panose="020B0604020202020204" pitchFamily="34" charset="0"/>
                    <a:cs typeface="Arial" panose="020B0604020202020204" pitchFamily="34" charset="0"/>
                  </a:rPr>
                  <a:t>.</a:t>
                </a:r>
              </a:p>
              <a:p>
                <a:pPr marL="0" indent="0" latinLnBrk="0">
                  <a:lnSpc>
                    <a:spcPct val="150000"/>
                  </a:lnSpc>
                  <a:buNone/>
                </a:pPr>
                <a:endParaRPr lang="en-US" sz="2400" dirty="0">
                  <a:latin typeface="Arial" panose="020B0604020202020204" pitchFamily="34" charset="0"/>
                  <a:cs typeface="Arial" panose="020B0604020202020204" pitchFamily="34" charset="0"/>
                </a:endParaRPr>
              </a:p>
              <a:p>
                <a:pPr marL="0" indent="0" latinLnBrk="0">
                  <a:lnSpc>
                    <a:spcPct val="150000"/>
                  </a:lnSpc>
                  <a:buNone/>
                </a:pPr>
                <a:r>
                  <a:rPr lang="en-US" sz="2400" dirty="0">
                    <a:solidFill>
                      <a:srgbClr val="0F1115"/>
                    </a:solidFill>
                    <a:latin typeface="quote-cjk-patch"/>
                  </a:rPr>
                  <a:t>Where </a:t>
                </a:r>
                <a14:m>
                  <m:oMath xmlns:m="http://schemas.openxmlformats.org/officeDocument/2006/math">
                    <m:sSub>
                      <m:sSubPr>
                        <m:ctrlPr>
                          <a:rPr lang="en-US" sz="2400" i="1" smtClean="0">
                            <a:solidFill>
                              <a:srgbClr val="0F1115"/>
                            </a:solidFill>
                            <a:latin typeface="Cambria Math" panose="02040503050406030204" pitchFamily="18" charset="0"/>
                          </a:rPr>
                        </m:ctrlPr>
                      </m:sSubPr>
                      <m:e>
                        <m:r>
                          <a:rPr lang="en-US" sz="2400" b="0" i="1" smtClean="0">
                            <a:solidFill>
                              <a:srgbClr val="0F1115"/>
                            </a:solidFill>
                            <a:latin typeface="Cambria Math" panose="02040503050406030204" pitchFamily="18" charset="0"/>
                          </a:rPr>
                          <m:t>𝑉</m:t>
                        </m:r>
                      </m:e>
                      <m:sub>
                        <m:r>
                          <a:rPr lang="en-US" sz="2400" b="0" i="1" smtClean="0">
                            <a:solidFill>
                              <a:srgbClr val="0F1115"/>
                            </a:solidFill>
                            <a:latin typeface="Cambria Math" panose="02040503050406030204" pitchFamily="18" charset="0"/>
                          </a:rPr>
                          <m:t>1</m:t>
                        </m:r>
                      </m:sub>
                    </m:sSub>
                  </m:oMath>
                </a14:m>
                <a:r>
                  <a:rPr lang="en-US" sz="2400" dirty="0" smtClean="0">
                    <a:solidFill>
                      <a:srgbClr val="0F1115"/>
                    </a:solidFill>
                    <a:latin typeface="KaTeX_Main"/>
                  </a:rPr>
                  <a:t>​</a:t>
                </a:r>
                <a:r>
                  <a:rPr lang="en-US" sz="2400" dirty="0">
                    <a:solidFill>
                      <a:srgbClr val="0F1115"/>
                    </a:solidFill>
                    <a:latin typeface="quote-cjk-patch"/>
                  </a:rPr>
                  <a:t> is the absolute velocity of steam entering the moving blade.</a:t>
                </a:r>
                <a:endParaRPr lang="en-US" sz="2400" dirty="0" smtClean="0">
                  <a:latin typeface="Arial" panose="020B0604020202020204" pitchFamily="34" charset="0"/>
                  <a:cs typeface="Arial" panose="020B0604020202020204" pitchFamily="34" charset="0"/>
                </a:endParaRPr>
              </a:p>
              <a:p>
                <a:pPr marL="0" indent="0">
                  <a:lnSpc>
                    <a:spcPct val="150000"/>
                  </a:lnSpc>
                  <a:buNone/>
                </a:pPr>
                <a:endParaRPr lang="en-US" sz="2400" dirty="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smtClean="0">
                  <a:solidFill>
                    <a:srgbClr val="C00000"/>
                  </a:solidFill>
                  <a:latin typeface="Arial" panose="020B0604020202020204" pitchFamily="34" charset="0"/>
                  <a:cs typeface="Arial" panose="020B0604020202020204" pitchFamily="34" charset="0"/>
                </a:endParaRP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23554" y="753292"/>
                <a:ext cx="11787500" cy="6104708"/>
              </a:xfrm>
              <a:blipFill rotWithShape="0">
                <a:blip r:embed="rId2"/>
                <a:stretch>
                  <a:fillRect l="-776" r="-259"/>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42</a:t>
            </a:fld>
            <a:endParaRPr lang="en-US" dirty="0">
              <a:solidFill>
                <a:prstClr val="black">
                  <a:tint val="75000"/>
                </a:prstClr>
              </a:solidFill>
            </a:endParaRPr>
          </a:p>
        </p:txBody>
      </p:sp>
      <mc:AlternateContent xmlns:mc="http://schemas.openxmlformats.org/markup-compatibility/2006" xmlns:a14="http://schemas.microsoft.com/office/drawing/2010/main">
        <mc:Choice Requires="a14">
          <p:sp>
            <p:nvSpPr>
              <p:cNvPr id="8" name="Rectangle 7"/>
              <p:cNvSpPr/>
              <p:nvPr/>
            </p:nvSpPr>
            <p:spPr>
              <a:xfrm>
                <a:off x="537379" y="4923494"/>
                <a:ext cx="9532287" cy="101136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000" i="1" dirty="0" smtClean="0">
                              <a:solidFill>
                                <a:prstClr val="black"/>
                              </a:solidFill>
                              <a:latin typeface="Cambria Math" panose="02040503050406030204" pitchFamily="18" charset="0"/>
                              <a:cs typeface="Arial" panose="020B0604020202020204" pitchFamily="34" charset="0"/>
                            </a:rPr>
                          </m:ctrlPr>
                        </m:sSubPr>
                        <m:e>
                          <m:r>
                            <a:rPr lang="en-US" sz="2000" i="1" dirty="0">
                              <a:solidFill>
                                <a:prstClr val="black"/>
                              </a:solidFill>
                              <a:latin typeface="Cambria Math" panose="02040503050406030204" pitchFamily="18" charset="0"/>
                              <a:cs typeface="Arial" panose="020B0604020202020204" pitchFamily="34" charset="0"/>
                            </a:rPr>
                            <m:t>𝜂</m:t>
                          </m:r>
                        </m:e>
                        <m:sub>
                          <m:r>
                            <a:rPr lang="en-US" sz="2000" i="1" dirty="0">
                              <a:solidFill>
                                <a:prstClr val="black"/>
                              </a:solidFill>
                              <a:latin typeface="Cambria Math" panose="02040503050406030204" pitchFamily="18" charset="0"/>
                              <a:cs typeface="Arial" panose="020B0604020202020204" pitchFamily="34" charset="0"/>
                            </a:rPr>
                            <m:t>𝑏</m:t>
                          </m:r>
                        </m:sub>
                      </m:sSub>
                      <m:r>
                        <a:rPr lang="en-US" sz="2000" i="1" dirty="0">
                          <a:solidFill>
                            <a:prstClr val="black"/>
                          </a:solidFill>
                          <a:latin typeface="Cambria Math" panose="02040503050406030204" pitchFamily="18" charset="0"/>
                          <a:cs typeface="Arial" panose="020B0604020202020204" pitchFamily="34" charset="0"/>
                        </a:rPr>
                        <m:t>=</m:t>
                      </m:r>
                      <m:f>
                        <m:fPr>
                          <m:ctrlPr>
                            <a:rPr lang="en-US" sz="2000" i="1" dirty="0">
                              <a:solidFill>
                                <a:prstClr val="black"/>
                              </a:solidFill>
                              <a:latin typeface="Cambria Math" panose="02040503050406030204" pitchFamily="18" charset="0"/>
                              <a:cs typeface="Arial" panose="020B0604020202020204" pitchFamily="34" charset="0"/>
                            </a:rPr>
                          </m:ctrlPr>
                        </m:fPr>
                        <m:num>
                          <m:r>
                            <a:rPr lang="en-US" sz="2000" i="1" dirty="0">
                              <a:solidFill>
                                <a:prstClr val="black"/>
                              </a:solidFill>
                              <a:latin typeface="Cambria Math" panose="02040503050406030204" pitchFamily="18" charset="0"/>
                              <a:cs typeface="Arial" panose="020B0604020202020204" pitchFamily="34" charset="0"/>
                            </a:rPr>
                            <m:t>𝑊𝑜𝑟𝑘</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𝑑𝑜𝑛𝑒</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𝑜𝑛</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𝑏𝑙𝑎𝑑𝑒𝑠</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𝑝𝑒𝑟</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𝑘𝑔</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𝑜𝑓</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𝑠𝑡𝑒𝑎𝑚</m:t>
                          </m:r>
                        </m:num>
                        <m:den>
                          <m:r>
                            <a:rPr lang="en-US" sz="2000" i="1" dirty="0">
                              <a:solidFill>
                                <a:prstClr val="black"/>
                              </a:solidFill>
                              <a:latin typeface="Cambria Math" panose="02040503050406030204" pitchFamily="18" charset="0"/>
                              <a:cs typeface="Arial" panose="020B0604020202020204" pitchFamily="34" charset="0"/>
                            </a:rPr>
                            <m:t>𝑘𝑖𝑛𝑒𝑡𝑖𝑐</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𝑒𝑛𝑒𝑟𝑔𝑦</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𝑠𝑢𝑝𝑝𝑙𝑖𝑒𝑑</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𝑏𝑦</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𝑠𝑡𝑒𝑎𝑚</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𝑝𝑒𝑟</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𝑘𝑔</m:t>
                          </m:r>
                        </m:den>
                      </m:f>
                      <m:r>
                        <a:rPr lang="en-US" sz="2000" i="1" dirty="0">
                          <a:solidFill>
                            <a:prstClr val="black"/>
                          </a:solidFill>
                          <a:latin typeface="Cambria Math" panose="02040503050406030204" pitchFamily="18" charset="0"/>
                          <a:cs typeface="Arial" panose="020B0604020202020204" pitchFamily="34" charset="0"/>
                        </a:rPr>
                        <m:t>=</m:t>
                      </m:r>
                      <m:f>
                        <m:fPr>
                          <m:ctrlPr>
                            <a:rPr lang="en-US" sz="2000" i="1" dirty="0">
                              <a:solidFill>
                                <a:prstClr val="black"/>
                              </a:solidFill>
                              <a:latin typeface="Cambria Math" panose="02040503050406030204" pitchFamily="18" charset="0"/>
                              <a:cs typeface="Arial" panose="020B0604020202020204" pitchFamily="34" charset="0"/>
                            </a:rPr>
                          </m:ctrlPr>
                        </m:fPr>
                        <m:num>
                          <m:r>
                            <a:rPr lang="en-US" sz="2000" i="1" dirty="0">
                              <a:solidFill>
                                <a:prstClr val="black"/>
                              </a:solidFill>
                              <a:latin typeface="Cambria Math" panose="02040503050406030204" pitchFamily="18" charset="0"/>
                              <a:cs typeface="Arial" panose="020B0604020202020204" pitchFamily="34" charset="0"/>
                            </a:rPr>
                            <m:t>𝑊𝑜𝑟𝑘</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𝑑𝑜𝑛𝑒</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𝑏𝑦</m:t>
                          </m:r>
                          <m:r>
                            <a:rPr lang="en-US" sz="2000" i="1" dirty="0">
                              <a:solidFill>
                                <a:prstClr val="black"/>
                              </a:solidFill>
                              <a:latin typeface="Cambria Math" panose="02040503050406030204" pitchFamily="18" charset="0"/>
                              <a:cs typeface="Arial" panose="020B0604020202020204" pitchFamily="34" charset="0"/>
                            </a:rPr>
                            <m:t> </m:t>
                          </m:r>
                          <m:r>
                            <a:rPr lang="en-US" sz="2000" i="1" dirty="0">
                              <a:solidFill>
                                <a:prstClr val="black"/>
                              </a:solidFill>
                              <a:latin typeface="Cambria Math" panose="02040503050406030204" pitchFamily="18" charset="0"/>
                              <a:cs typeface="Arial" panose="020B0604020202020204" pitchFamily="34" charset="0"/>
                            </a:rPr>
                            <m:t>𝑏𝑙𝑎𝑑𝑒𝑠</m:t>
                          </m:r>
                        </m:num>
                        <m:den>
                          <m:f>
                            <m:fPr>
                              <m:ctrlPr>
                                <a:rPr lang="en-US" sz="2000" i="1" dirty="0">
                                  <a:solidFill>
                                    <a:prstClr val="black"/>
                                  </a:solidFill>
                                  <a:latin typeface="Cambria Math" panose="02040503050406030204" pitchFamily="18" charset="0"/>
                                  <a:cs typeface="Arial" panose="020B0604020202020204" pitchFamily="34" charset="0"/>
                                </a:rPr>
                              </m:ctrlPr>
                            </m:fPr>
                            <m:num>
                              <m:sSubSup>
                                <m:sSubSupPr>
                                  <m:ctrlPr>
                                    <a:rPr lang="en-US" sz="2000" i="1" dirty="0">
                                      <a:solidFill>
                                        <a:prstClr val="black"/>
                                      </a:solidFill>
                                      <a:latin typeface="Cambria Math" panose="02040503050406030204" pitchFamily="18" charset="0"/>
                                      <a:cs typeface="Arial" panose="020B0604020202020204" pitchFamily="34" charset="0"/>
                                    </a:rPr>
                                  </m:ctrlPr>
                                </m:sSubSupPr>
                                <m:e>
                                  <m:r>
                                    <a:rPr lang="en-US" sz="2000" b="0" i="1" dirty="0" smtClean="0">
                                      <a:solidFill>
                                        <a:prstClr val="black"/>
                                      </a:solidFill>
                                      <a:latin typeface="Cambria Math" panose="02040503050406030204" pitchFamily="18" charset="0"/>
                                      <a:cs typeface="Arial" panose="020B0604020202020204" pitchFamily="34" charset="0"/>
                                    </a:rPr>
                                    <m:t>𝑉</m:t>
                                  </m:r>
                                </m:e>
                                <m:sub>
                                  <m:r>
                                    <a:rPr lang="en-US" sz="2000" i="1" dirty="0">
                                      <a:solidFill>
                                        <a:prstClr val="black"/>
                                      </a:solidFill>
                                      <a:latin typeface="Cambria Math" panose="02040503050406030204" pitchFamily="18" charset="0"/>
                                      <a:cs typeface="Arial" panose="020B0604020202020204" pitchFamily="34" charset="0"/>
                                    </a:rPr>
                                    <m:t>1</m:t>
                                  </m:r>
                                </m:sub>
                                <m:sup>
                                  <m:r>
                                    <a:rPr lang="en-US" sz="2000" i="1" dirty="0">
                                      <a:solidFill>
                                        <a:prstClr val="black"/>
                                      </a:solidFill>
                                      <a:latin typeface="Cambria Math" panose="02040503050406030204" pitchFamily="18" charset="0"/>
                                      <a:cs typeface="Arial" panose="020B0604020202020204" pitchFamily="34" charset="0"/>
                                    </a:rPr>
                                    <m:t>2</m:t>
                                  </m:r>
                                </m:sup>
                              </m:sSubSup>
                            </m:num>
                            <m:den>
                              <m:r>
                                <a:rPr lang="en-US" sz="2000" i="1" dirty="0">
                                  <a:solidFill>
                                    <a:prstClr val="black"/>
                                  </a:solidFill>
                                  <a:latin typeface="Cambria Math" panose="02040503050406030204" pitchFamily="18" charset="0"/>
                                  <a:cs typeface="Arial" panose="020B0604020202020204" pitchFamily="34" charset="0"/>
                                </a:rPr>
                                <m:t>2</m:t>
                              </m:r>
                            </m:den>
                          </m:f>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537379" y="4923494"/>
                <a:ext cx="9532287" cy="1011367"/>
              </a:xfrm>
              <a:prstGeom prst="rect">
                <a:avLst/>
              </a:prstGeom>
              <a:blipFill rotWithShape="0">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645134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5. Steam </a:t>
            </a:r>
            <a:r>
              <a:rPr lang="en-US" sz="3200" b="1" dirty="0">
                <a:latin typeface="Arial" pitchFamily="34" charset="0"/>
                <a:cs typeface="Arial" pitchFamily="34" charset="0"/>
              </a:rPr>
              <a:t>Turbine </a:t>
            </a:r>
            <a:r>
              <a:rPr lang="en-US" sz="3200" b="1" dirty="0" smtClean="0">
                <a:latin typeface="Arial" pitchFamily="34" charset="0"/>
                <a:cs typeface="Arial" pitchFamily="34" charset="0"/>
              </a:rPr>
              <a:t>Blade-efficiency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endParaRPr lang="en-US" sz="2800" b="1" dirty="0">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9241" y="616768"/>
                <a:ext cx="11787500" cy="6104708"/>
              </a:xfrm>
            </p:spPr>
            <p:txBody>
              <a:bodyPr>
                <a:noAutofit/>
              </a:bodyPr>
              <a:lstStyle/>
              <a:p>
                <a:pPr marL="0" indent="0">
                  <a:lnSpc>
                    <a:spcPct val="150000"/>
                  </a:lnSpc>
                  <a:buNone/>
                </a:pPr>
                <a:r>
                  <a:rPr lang="en-US" sz="2400" dirty="0" smtClean="0">
                    <a:solidFill>
                      <a:srgbClr val="C00000"/>
                    </a:solidFill>
                    <a:latin typeface="Arial" panose="020B0604020202020204" pitchFamily="34" charset="0"/>
                    <a:cs typeface="Arial" panose="020B0604020202020204" pitchFamily="34" charset="0"/>
                  </a:rPr>
                  <a:t>Stage Efficiency (</a:t>
                </a:r>
                <a14:m>
                  <m:oMath xmlns:m="http://schemas.openxmlformats.org/officeDocument/2006/math">
                    <m:sSub>
                      <m:sSubPr>
                        <m:ctrlPr>
                          <a:rPr lang="en-US" sz="2400" i="1" dirty="0">
                            <a:solidFill>
                              <a:srgbClr val="C00000"/>
                            </a:solidFill>
                            <a:latin typeface="Cambria Math" panose="02040503050406030204" pitchFamily="18" charset="0"/>
                            <a:cs typeface="Arial" panose="020B0604020202020204" pitchFamily="34" charset="0"/>
                          </a:rPr>
                        </m:ctrlPr>
                      </m:sSubPr>
                      <m:e>
                        <m:r>
                          <a:rPr lang="en-US" sz="2400" b="0" i="1" dirty="0">
                            <a:solidFill>
                              <a:srgbClr val="C00000"/>
                            </a:solidFill>
                            <a:latin typeface="Cambria Math" panose="02040503050406030204" pitchFamily="18" charset="0"/>
                            <a:cs typeface="Arial" panose="020B0604020202020204" pitchFamily="34" charset="0"/>
                          </a:rPr>
                          <m:t>𝜂</m:t>
                        </m:r>
                      </m:e>
                      <m:sub>
                        <m:r>
                          <a:rPr lang="en-US" sz="2400" b="0" i="1" dirty="0">
                            <a:solidFill>
                              <a:srgbClr val="C00000"/>
                            </a:solidFill>
                            <a:latin typeface="Cambria Math" panose="02040503050406030204" pitchFamily="18" charset="0"/>
                            <a:cs typeface="Arial" panose="020B0604020202020204" pitchFamily="34" charset="0"/>
                          </a:rPr>
                          <m:t>𝑠𝑡𝑎𝑔𝑒</m:t>
                        </m:r>
                      </m:sub>
                    </m:sSub>
                  </m:oMath>
                </a14:m>
                <a:r>
                  <a:rPr lang="en-US" sz="2400" dirty="0">
                    <a:solidFill>
                      <a:srgbClr val="C00000"/>
                    </a:solidFill>
                    <a:latin typeface="Arial" panose="020B0604020202020204" pitchFamily="34" charset="0"/>
                    <a:cs typeface="Arial" panose="020B0604020202020204" pitchFamily="34" charset="0"/>
                  </a:rPr>
                  <a:t>)</a:t>
                </a:r>
              </a:p>
              <a:p>
                <a:pPr>
                  <a:lnSpc>
                    <a:spcPct val="150000"/>
                  </a:lnSpc>
                </a:pPr>
                <a:r>
                  <a:rPr lang="en-US" sz="2400" dirty="0">
                    <a:solidFill>
                      <a:srgbClr val="0F1115"/>
                    </a:solidFill>
                    <a:latin typeface="Arial" panose="020B0604020202020204" pitchFamily="34" charset="0"/>
                    <a:cs typeface="Arial" panose="020B0604020202020204" pitchFamily="34" charset="0"/>
                  </a:rPr>
                  <a:t>This is a broader term that includes </a:t>
                </a:r>
                <a:r>
                  <a:rPr lang="en-US" sz="2400" dirty="0">
                    <a:solidFill>
                      <a:srgbClr val="C00000"/>
                    </a:solidFill>
                    <a:latin typeface="Arial" panose="020B0604020202020204" pitchFamily="34" charset="0"/>
                    <a:cs typeface="Arial" panose="020B0604020202020204" pitchFamily="34" charset="0"/>
                  </a:rPr>
                  <a:t>losses</a:t>
                </a:r>
                <a:r>
                  <a:rPr lang="en-US" sz="2400" dirty="0">
                    <a:solidFill>
                      <a:srgbClr val="0F1115"/>
                    </a:solidFill>
                    <a:latin typeface="Arial" panose="020B0604020202020204" pitchFamily="34" charset="0"/>
                    <a:cs typeface="Arial" panose="020B0604020202020204" pitchFamily="34" charset="0"/>
                  </a:rPr>
                  <a:t> not accounted for in the blade efficiency, such as:</a:t>
                </a:r>
              </a:p>
              <a:p>
                <a:pPr lvl="1">
                  <a:lnSpc>
                    <a:spcPct val="150000"/>
                  </a:lnSpc>
                </a:pPr>
                <a:r>
                  <a:rPr lang="en-US" dirty="0">
                    <a:solidFill>
                      <a:srgbClr val="0F1115"/>
                    </a:solidFill>
                    <a:latin typeface="Arial" panose="020B0604020202020204" pitchFamily="34" charset="0"/>
                    <a:cs typeface="Arial" panose="020B0604020202020204" pitchFamily="34" charset="0"/>
                  </a:rPr>
                  <a:t>Nozzle losses</a:t>
                </a:r>
              </a:p>
              <a:p>
                <a:pPr lvl="1">
                  <a:lnSpc>
                    <a:spcPct val="150000"/>
                  </a:lnSpc>
                </a:pPr>
                <a:r>
                  <a:rPr lang="en-US" dirty="0">
                    <a:solidFill>
                      <a:srgbClr val="0F1115"/>
                    </a:solidFill>
                    <a:latin typeface="Arial" panose="020B0604020202020204" pitchFamily="34" charset="0"/>
                    <a:cs typeface="Arial" panose="020B0604020202020204" pitchFamily="34" charset="0"/>
                  </a:rPr>
                  <a:t>Disc friction (</a:t>
                </a:r>
                <a:r>
                  <a:rPr lang="en-US" dirty="0" err="1">
                    <a:solidFill>
                      <a:srgbClr val="0F1115"/>
                    </a:solidFill>
                    <a:latin typeface="Arial" panose="020B0604020202020204" pitchFamily="34" charset="0"/>
                    <a:cs typeface="Arial" panose="020B0604020202020204" pitchFamily="34" charset="0"/>
                  </a:rPr>
                  <a:t>windage</a:t>
                </a:r>
                <a:r>
                  <a:rPr lang="en-US" dirty="0">
                    <a:solidFill>
                      <a:srgbClr val="0F1115"/>
                    </a:solidFill>
                    <a:latin typeface="Arial" panose="020B0604020202020204" pitchFamily="34" charset="0"/>
                    <a:cs typeface="Arial" panose="020B0604020202020204" pitchFamily="34" charset="0"/>
                  </a:rPr>
                  <a:t>) losses</a:t>
                </a:r>
              </a:p>
              <a:p>
                <a:pPr lvl="1">
                  <a:lnSpc>
                    <a:spcPct val="150000"/>
                  </a:lnSpc>
                </a:pPr>
                <a:r>
                  <a:rPr lang="en-US" dirty="0">
                    <a:solidFill>
                      <a:srgbClr val="0F1115"/>
                    </a:solidFill>
                    <a:latin typeface="Arial" panose="020B0604020202020204" pitchFamily="34" charset="0"/>
                    <a:cs typeface="Arial" panose="020B0604020202020204" pitchFamily="34" charset="0"/>
                  </a:rPr>
                  <a:t>Leakage losses (steam bypassing the blades)</a:t>
                </a:r>
              </a:p>
              <a:p>
                <a:pPr lvl="1">
                  <a:lnSpc>
                    <a:spcPct val="150000"/>
                  </a:lnSpc>
                </a:pPr>
                <a:r>
                  <a:rPr lang="en-US" dirty="0">
                    <a:solidFill>
                      <a:srgbClr val="0F1115"/>
                    </a:solidFill>
                    <a:latin typeface="Arial" panose="020B0604020202020204" pitchFamily="34" charset="0"/>
                    <a:cs typeface="Arial" panose="020B0604020202020204" pitchFamily="34" charset="0"/>
                  </a:rPr>
                  <a:t>Blade losses</a:t>
                </a:r>
              </a:p>
              <a:p>
                <a:pPr marL="0" indent="0" latinLnBrk="0">
                  <a:lnSpc>
                    <a:spcPct val="150000"/>
                  </a:lnSpc>
                  <a:buNone/>
                </a:pPr>
                <a:endParaRPr lang="en-US" sz="2400" dirty="0" smtClean="0">
                  <a:solidFill>
                    <a:srgbClr val="0F1115"/>
                  </a:solidFill>
                  <a:latin typeface="quote-cjk-patch"/>
                </a:endParaRPr>
              </a:p>
              <a:p>
                <a:pPr latinLnBrk="0">
                  <a:lnSpc>
                    <a:spcPct val="150000"/>
                  </a:lnSpc>
                  <a:buFont typeface="Wingdings" panose="05000000000000000000" pitchFamily="2" charset="2"/>
                  <a:buChar char="§"/>
                </a:pPr>
                <a:r>
                  <a:rPr lang="en-US" sz="2400" dirty="0">
                    <a:solidFill>
                      <a:srgbClr val="0F1115"/>
                    </a:solidFill>
                    <a:latin typeface="quote-cjk-patch"/>
                  </a:rPr>
                  <a:t>It's crucial to note: </a:t>
                </a:r>
                <a14:m>
                  <m:oMath xmlns:m="http://schemas.openxmlformats.org/officeDocument/2006/math">
                    <m:sSub>
                      <m:sSubPr>
                        <m:ctrlPr>
                          <a:rPr lang="en-US" sz="2400" i="1" dirty="0">
                            <a:solidFill>
                              <a:prstClr val="black"/>
                            </a:solidFill>
                            <a:latin typeface="Cambria Math" panose="02040503050406030204" pitchFamily="18" charset="0"/>
                            <a:cs typeface="Arial" panose="020B0604020202020204" pitchFamily="34" charset="0"/>
                          </a:rPr>
                        </m:ctrlPr>
                      </m:sSubPr>
                      <m:e>
                        <m:r>
                          <a:rPr lang="en-US" sz="2400" i="1" dirty="0">
                            <a:solidFill>
                              <a:prstClr val="black"/>
                            </a:solidFill>
                            <a:latin typeface="Cambria Math" panose="02040503050406030204" pitchFamily="18" charset="0"/>
                            <a:cs typeface="Arial" panose="020B0604020202020204" pitchFamily="34" charset="0"/>
                          </a:rPr>
                          <m:t>𝜂</m:t>
                        </m:r>
                      </m:e>
                      <m:sub>
                        <m:r>
                          <a:rPr lang="en-US" sz="2400" i="1" dirty="0">
                            <a:solidFill>
                              <a:prstClr val="black"/>
                            </a:solidFill>
                            <a:latin typeface="Cambria Math" panose="02040503050406030204" pitchFamily="18" charset="0"/>
                            <a:cs typeface="Arial" panose="020B0604020202020204" pitchFamily="34" charset="0"/>
                          </a:rPr>
                          <m:t>𝑏</m:t>
                        </m:r>
                        <m:r>
                          <a:rPr lang="en-US" sz="2400" b="0" i="1" dirty="0" smtClean="0">
                            <a:solidFill>
                              <a:prstClr val="black"/>
                            </a:solidFill>
                            <a:latin typeface="Cambria Math" panose="02040503050406030204" pitchFamily="18" charset="0"/>
                            <a:cs typeface="Arial" panose="020B0604020202020204" pitchFamily="34" charset="0"/>
                          </a:rPr>
                          <m:t>𝑙𝑎𝑑𝑒</m:t>
                        </m:r>
                      </m:sub>
                    </m:sSub>
                    <m:r>
                      <a:rPr lang="en-US" sz="2400" i="1" dirty="0" smtClean="0">
                        <a:solidFill>
                          <a:prstClr val="black"/>
                        </a:solidFill>
                        <a:latin typeface="Cambria Math" panose="02040503050406030204" pitchFamily="18" charset="0"/>
                        <a:ea typeface="Cambria Math" panose="02040503050406030204" pitchFamily="18" charset="0"/>
                        <a:cs typeface="Arial" panose="020B0604020202020204" pitchFamily="34" charset="0"/>
                      </a:rPr>
                      <m:t>&gt;</m:t>
                    </m:r>
                    <m:sSub>
                      <m:sSubPr>
                        <m:ctrlPr>
                          <a:rPr lang="en-US" sz="2400" i="1" dirty="0">
                            <a:solidFill>
                              <a:prstClr val="black"/>
                            </a:solidFill>
                            <a:latin typeface="Cambria Math" panose="02040503050406030204" pitchFamily="18" charset="0"/>
                            <a:cs typeface="Arial" panose="020B0604020202020204" pitchFamily="34" charset="0"/>
                          </a:rPr>
                        </m:ctrlPr>
                      </m:sSubPr>
                      <m:e>
                        <m:r>
                          <a:rPr lang="en-US" sz="2400" i="1" dirty="0">
                            <a:solidFill>
                              <a:prstClr val="black"/>
                            </a:solidFill>
                            <a:latin typeface="Cambria Math" panose="02040503050406030204" pitchFamily="18" charset="0"/>
                            <a:cs typeface="Arial" panose="020B0604020202020204" pitchFamily="34" charset="0"/>
                          </a:rPr>
                          <m:t>𝜂</m:t>
                        </m:r>
                      </m:e>
                      <m:sub>
                        <m:r>
                          <a:rPr lang="en-US" sz="2400" b="0" i="1" dirty="0" smtClean="0">
                            <a:solidFill>
                              <a:prstClr val="black"/>
                            </a:solidFill>
                            <a:latin typeface="Cambria Math" panose="02040503050406030204" pitchFamily="18" charset="0"/>
                            <a:cs typeface="Arial" panose="020B0604020202020204" pitchFamily="34" charset="0"/>
                          </a:rPr>
                          <m:t>𝑠𝑡𝑎𝑔𝑒</m:t>
                        </m:r>
                      </m:sub>
                    </m:sSub>
                  </m:oMath>
                </a14:m>
                <a:endParaRPr lang="en-US" sz="2400" dirty="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smtClean="0">
                  <a:solidFill>
                    <a:srgbClr val="C00000"/>
                  </a:solidFill>
                  <a:latin typeface="Arial" panose="020B0604020202020204" pitchFamily="34" charset="0"/>
                  <a:cs typeface="Arial" panose="020B0604020202020204" pitchFamily="34" charset="0"/>
                </a:endParaRP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9241" y="616768"/>
                <a:ext cx="11787500" cy="6104708"/>
              </a:xfrm>
              <a:blipFill rotWithShape="0">
                <a:blip r:embed="rId2"/>
                <a:stretch>
                  <a:fillRect l="-776" r="-259"/>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43</a:t>
            </a:fld>
            <a:endParaRPr lang="en-US" dirty="0">
              <a:solidFill>
                <a:prstClr val="black">
                  <a:tint val="75000"/>
                </a:prstClr>
              </a:solidFill>
            </a:endParaRPr>
          </a:p>
        </p:txBody>
      </p:sp>
      <mc:AlternateContent xmlns:mc="http://schemas.openxmlformats.org/markup-compatibility/2006" xmlns:a14="http://schemas.microsoft.com/office/drawing/2010/main">
        <mc:Choice Requires="a14">
          <p:sp>
            <p:nvSpPr>
              <p:cNvPr id="8" name="Rectangle 7"/>
              <p:cNvSpPr/>
              <p:nvPr/>
            </p:nvSpPr>
            <p:spPr>
              <a:xfrm>
                <a:off x="449914" y="5047415"/>
                <a:ext cx="9532287" cy="729302"/>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000" i="1" dirty="0" smtClean="0">
                              <a:solidFill>
                                <a:prstClr val="black"/>
                              </a:solidFill>
                              <a:latin typeface="Cambria Math" panose="02040503050406030204" pitchFamily="18" charset="0"/>
                              <a:cs typeface="Arial" panose="020B0604020202020204" pitchFamily="34" charset="0"/>
                            </a:rPr>
                          </m:ctrlPr>
                        </m:sSubPr>
                        <m:e>
                          <m:r>
                            <a:rPr lang="en-US" sz="2000" i="1" dirty="0">
                              <a:solidFill>
                                <a:prstClr val="black"/>
                              </a:solidFill>
                              <a:latin typeface="Cambria Math" panose="02040503050406030204" pitchFamily="18" charset="0"/>
                              <a:cs typeface="Arial" panose="020B0604020202020204" pitchFamily="34" charset="0"/>
                            </a:rPr>
                            <m:t>𝜂</m:t>
                          </m:r>
                        </m:e>
                        <m:sub>
                          <m:r>
                            <a:rPr lang="en-US" sz="2000" b="0" i="1" dirty="0" smtClean="0">
                              <a:solidFill>
                                <a:prstClr val="black"/>
                              </a:solidFill>
                              <a:latin typeface="Cambria Math" panose="02040503050406030204" pitchFamily="18" charset="0"/>
                              <a:cs typeface="Arial" panose="020B0604020202020204" pitchFamily="34" charset="0"/>
                            </a:rPr>
                            <m:t>𝑠𝑡𝑎𝑔𝑒</m:t>
                          </m:r>
                        </m:sub>
                      </m:sSub>
                      <m:r>
                        <a:rPr lang="en-US" sz="2000" i="1" dirty="0">
                          <a:solidFill>
                            <a:prstClr val="black"/>
                          </a:solidFill>
                          <a:latin typeface="Cambria Math" panose="02040503050406030204" pitchFamily="18" charset="0"/>
                          <a:cs typeface="Arial" panose="020B0604020202020204" pitchFamily="34" charset="0"/>
                        </a:rPr>
                        <m:t>=</m:t>
                      </m:r>
                      <m:f>
                        <m:fPr>
                          <m:ctrlPr>
                            <a:rPr lang="en-US" sz="2000" i="1" dirty="0">
                              <a:solidFill>
                                <a:prstClr val="black"/>
                              </a:solidFill>
                              <a:latin typeface="Cambria Math" panose="02040503050406030204" pitchFamily="18" charset="0"/>
                              <a:cs typeface="Arial" panose="020B0604020202020204" pitchFamily="34" charset="0"/>
                            </a:rPr>
                          </m:ctrlPr>
                        </m:fPr>
                        <m:num>
                          <m:r>
                            <a:rPr lang="en-US" sz="2000" b="0" i="1" dirty="0" smtClean="0">
                              <a:solidFill>
                                <a:prstClr val="black"/>
                              </a:solidFill>
                              <a:latin typeface="Cambria Math" panose="02040503050406030204" pitchFamily="18" charset="0"/>
                              <a:cs typeface="Arial" panose="020B0604020202020204" pitchFamily="34" charset="0"/>
                            </a:rPr>
                            <m:t>𝐴𝑐𝑡𝑢𝑎𝑙</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𝑊𝑜𝑟𝑘</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𝑂𝑢𝑡𝑝𝑢𝑡</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𝑜𝑓</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𝑡h𝑒</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𝑆𝑡𝑎𝑔𝑒</m:t>
                          </m:r>
                        </m:num>
                        <m:den>
                          <m:r>
                            <a:rPr lang="en-US" sz="2000" b="0" i="1" dirty="0" smtClean="0">
                              <a:solidFill>
                                <a:prstClr val="black"/>
                              </a:solidFill>
                              <a:latin typeface="Cambria Math" panose="02040503050406030204" pitchFamily="18" charset="0"/>
                              <a:cs typeface="Arial" panose="020B0604020202020204" pitchFamily="34" charset="0"/>
                            </a:rPr>
                            <m:t>𝐼𝑠𝑒𝑛𝑡𝑟𝑜𝑝𝑖𝑐</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𝐸𝑛𝑡h𝑎𝑙𝑝𝑦</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𝐷𝑟𝑜𝑝</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𝑎𝑐𝑟𝑜𝑠𝑠</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𝑡h𝑒</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𝐸𝑛𝑡𝑖𝑟𝑒</m:t>
                          </m:r>
                          <m:r>
                            <a:rPr lang="en-US" sz="2000" b="0" i="1" dirty="0" smtClean="0">
                              <a:solidFill>
                                <a:prstClr val="black"/>
                              </a:solidFill>
                              <a:latin typeface="Cambria Math" panose="02040503050406030204" pitchFamily="18" charset="0"/>
                              <a:cs typeface="Arial" panose="020B0604020202020204" pitchFamily="34" charset="0"/>
                            </a:rPr>
                            <m:t> </m:t>
                          </m:r>
                          <m:r>
                            <a:rPr lang="en-US" sz="2000" b="0" i="1" dirty="0" smtClean="0">
                              <a:solidFill>
                                <a:prstClr val="black"/>
                              </a:solidFill>
                              <a:latin typeface="Cambria Math" panose="02040503050406030204" pitchFamily="18" charset="0"/>
                              <a:cs typeface="Arial" panose="020B0604020202020204" pitchFamily="34" charset="0"/>
                            </a:rPr>
                            <m:t>𝑆𝑡𝑎𝑔𝑒</m:t>
                          </m:r>
                        </m:den>
                      </m:f>
                    </m:oMath>
                  </m:oMathPara>
                </a14:m>
                <a:endParaRPr lang="en-GB" dirty="0">
                  <a:solidFill>
                    <a:prstClr val="black"/>
                  </a:solidFill>
                </a:endParaRPr>
              </a:p>
            </p:txBody>
          </p:sp>
        </mc:Choice>
        <mc:Fallback xmlns="">
          <p:sp>
            <p:nvSpPr>
              <p:cNvPr id="8" name="Rectangle 7"/>
              <p:cNvSpPr>
                <a:spLocks noRot="1" noChangeAspect="1" noMove="1" noResize="1" noEditPoints="1" noAdjustHandles="1" noChangeArrowheads="1" noChangeShapeType="1" noTextEdit="1"/>
              </p:cNvSpPr>
              <p:nvPr/>
            </p:nvSpPr>
            <p:spPr>
              <a:xfrm>
                <a:off x="449914" y="5047415"/>
                <a:ext cx="9532287" cy="729302"/>
              </a:xfrm>
              <a:prstGeom prst="rect">
                <a:avLst/>
              </a:prstGeom>
              <a:blipFill rotWithShape="0">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2121285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5. Steam </a:t>
            </a:r>
            <a:r>
              <a:rPr lang="en-US" sz="3200" b="1" dirty="0">
                <a:latin typeface="Arial" pitchFamily="34" charset="0"/>
                <a:cs typeface="Arial" pitchFamily="34" charset="0"/>
              </a:rPr>
              <a:t>Turbine </a:t>
            </a:r>
            <a:r>
              <a:rPr lang="en-US" sz="3200" b="1" dirty="0" smtClean="0">
                <a:latin typeface="Arial" pitchFamily="34" charset="0"/>
                <a:cs typeface="Arial" pitchFamily="34" charset="0"/>
              </a:rPr>
              <a:t>Blade-efficiency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endParaRPr lang="en-US" sz="2800" b="1" dirty="0">
              <a:latin typeface="Arial" pitchFamily="34" charset="0"/>
              <a:cs typeface="Arial" pitchFamily="34" charset="0"/>
            </a:endParaRPr>
          </a:p>
        </p:txBody>
      </p:sp>
      <p:sp>
        <p:nvSpPr>
          <p:cNvPr id="3" name="Content Placeholder 2"/>
          <p:cNvSpPr>
            <a:spLocks noGrp="1"/>
          </p:cNvSpPr>
          <p:nvPr>
            <p:ph idx="1"/>
          </p:nvPr>
        </p:nvSpPr>
        <p:spPr>
          <a:xfrm>
            <a:off x="123554" y="753292"/>
            <a:ext cx="11787500" cy="6104708"/>
          </a:xfrm>
        </p:spPr>
        <p:txBody>
          <a:bodyPr>
            <a:noAutofit/>
          </a:bodyPr>
          <a:lstStyle/>
          <a:p>
            <a:pPr marL="0" indent="0">
              <a:lnSpc>
                <a:spcPct val="150000"/>
              </a:lnSpc>
              <a:buNone/>
            </a:pPr>
            <a:r>
              <a:rPr lang="en-GB" sz="2400" dirty="0">
                <a:solidFill>
                  <a:srgbClr val="C00000"/>
                </a:solidFill>
                <a:latin typeface="Arial" panose="020B0604020202020204" pitchFamily="34" charset="0"/>
                <a:cs typeface="Arial" panose="020B0604020202020204" pitchFamily="34" charset="0"/>
              </a:rPr>
              <a:t>Factors Affecting Blade Efficiency</a:t>
            </a:r>
          </a:p>
          <a:p>
            <a:pPr marL="457200" indent="-457200">
              <a:lnSpc>
                <a:spcPct val="150000"/>
              </a:lnSpc>
              <a:buFont typeface="+mj-lt"/>
              <a:buAutoNum type="arabicPeriod"/>
            </a:pPr>
            <a:r>
              <a:rPr lang="en-GB" sz="2400" dirty="0">
                <a:solidFill>
                  <a:srgbClr val="C00000"/>
                </a:solidFill>
                <a:latin typeface="Arial" panose="020B0604020202020204" pitchFamily="34" charset="0"/>
                <a:cs typeface="Arial" panose="020B0604020202020204" pitchFamily="34" charset="0"/>
              </a:rPr>
              <a:t>Blade speed (u) </a:t>
            </a:r>
            <a:r>
              <a:rPr lang="en-GB" sz="2400" dirty="0">
                <a:latin typeface="Arial" panose="020B0604020202020204" pitchFamily="34" charset="0"/>
                <a:cs typeface="Arial" panose="020B0604020202020204" pitchFamily="34" charset="0"/>
              </a:rPr>
              <a:t>– must be optimized for maximum energy </a:t>
            </a:r>
            <a:r>
              <a:rPr lang="en-GB" sz="2400" dirty="0" smtClean="0">
                <a:latin typeface="Arial" panose="020B0604020202020204" pitchFamily="34" charset="0"/>
                <a:cs typeface="Arial" panose="020B0604020202020204" pitchFamily="34" charset="0"/>
              </a:rPr>
              <a:t>transfer.</a:t>
            </a:r>
          </a:p>
          <a:p>
            <a:pPr marL="457200" indent="-457200">
              <a:lnSpc>
                <a:spcPct val="150000"/>
              </a:lnSpc>
              <a:buFont typeface="+mj-lt"/>
              <a:buAutoNum type="arabicPeriod"/>
            </a:pPr>
            <a:r>
              <a:rPr lang="en-GB" sz="2400" dirty="0" smtClean="0">
                <a:solidFill>
                  <a:srgbClr val="C00000"/>
                </a:solidFill>
                <a:latin typeface="Arial" panose="020B0604020202020204" pitchFamily="34" charset="0"/>
                <a:cs typeface="Arial" panose="020B0604020202020204" pitchFamily="34" charset="0"/>
              </a:rPr>
              <a:t>Inlet </a:t>
            </a:r>
            <a:r>
              <a:rPr lang="en-GB" sz="2400" dirty="0">
                <a:solidFill>
                  <a:srgbClr val="C00000"/>
                </a:solidFill>
                <a:latin typeface="Arial" panose="020B0604020202020204" pitchFamily="34" charset="0"/>
                <a:cs typeface="Arial" panose="020B0604020202020204" pitchFamily="34" charset="0"/>
              </a:rPr>
              <a:t>steam velocity (V₁) </a:t>
            </a:r>
            <a:r>
              <a:rPr lang="en-GB" sz="2400" dirty="0">
                <a:latin typeface="Arial" panose="020B0604020202020204" pitchFamily="34" charset="0"/>
                <a:cs typeface="Arial" panose="020B0604020202020204" pitchFamily="34" charset="0"/>
              </a:rPr>
              <a:t>– higher velocity increases available </a:t>
            </a:r>
            <a:r>
              <a:rPr lang="en-GB" sz="2400" dirty="0" smtClean="0">
                <a:latin typeface="Arial" panose="020B0604020202020204" pitchFamily="34" charset="0"/>
                <a:cs typeface="Arial" panose="020B0604020202020204" pitchFamily="34" charset="0"/>
              </a:rPr>
              <a:t>energy.</a:t>
            </a:r>
          </a:p>
          <a:p>
            <a:pPr marL="457200" indent="-457200">
              <a:lnSpc>
                <a:spcPct val="150000"/>
              </a:lnSpc>
              <a:buFont typeface="+mj-lt"/>
              <a:buAutoNum type="arabicPeriod"/>
            </a:pPr>
            <a:r>
              <a:rPr lang="en-GB" sz="2400" dirty="0" smtClean="0">
                <a:solidFill>
                  <a:srgbClr val="C00000"/>
                </a:solidFill>
                <a:latin typeface="Arial" panose="020B0604020202020204" pitchFamily="34" charset="0"/>
                <a:cs typeface="Arial" panose="020B0604020202020204" pitchFamily="34" charset="0"/>
              </a:rPr>
              <a:t>Blade </a:t>
            </a:r>
            <a:r>
              <a:rPr lang="en-GB" sz="2400" dirty="0">
                <a:solidFill>
                  <a:srgbClr val="C00000"/>
                </a:solidFill>
                <a:latin typeface="Arial" panose="020B0604020202020204" pitchFamily="34" charset="0"/>
                <a:cs typeface="Arial" panose="020B0604020202020204" pitchFamily="34" charset="0"/>
              </a:rPr>
              <a:t>angle (</a:t>
            </a:r>
            <a:r>
              <a:rPr lang="el-GR" sz="2400" dirty="0">
                <a:solidFill>
                  <a:srgbClr val="C00000"/>
                </a:solidFill>
                <a:latin typeface="Arial" panose="020B0604020202020204" pitchFamily="34" charset="0"/>
                <a:cs typeface="Arial" panose="020B0604020202020204" pitchFamily="34" charset="0"/>
              </a:rPr>
              <a:t>α₁, β₁, β₂) </a:t>
            </a:r>
            <a:r>
              <a:rPr lang="el-GR" sz="2400" dirty="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affects flow direction and </a:t>
            </a:r>
            <a:r>
              <a:rPr lang="en-GB" sz="2400" dirty="0" smtClean="0">
                <a:latin typeface="Arial" panose="020B0604020202020204" pitchFamily="34" charset="0"/>
                <a:cs typeface="Arial" panose="020B0604020202020204" pitchFamily="34" charset="0"/>
              </a:rPr>
              <a:t>losses.</a:t>
            </a:r>
          </a:p>
          <a:p>
            <a:pPr marL="457200" indent="-457200">
              <a:lnSpc>
                <a:spcPct val="150000"/>
              </a:lnSpc>
              <a:buFont typeface="+mj-lt"/>
              <a:buAutoNum type="arabicPeriod"/>
            </a:pPr>
            <a:r>
              <a:rPr lang="en-GB" sz="2400" dirty="0" smtClean="0">
                <a:solidFill>
                  <a:srgbClr val="C00000"/>
                </a:solidFill>
                <a:latin typeface="Arial" panose="020B0604020202020204" pitchFamily="34" charset="0"/>
                <a:cs typeface="Arial" panose="020B0604020202020204" pitchFamily="34" charset="0"/>
              </a:rPr>
              <a:t>Blade </a:t>
            </a:r>
            <a:r>
              <a:rPr lang="en-GB" sz="2400" dirty="0">
                <a:solidFill>
                  <a:srgbClr val="C00000"/>
                </a:solidFill>
                <a:latin typeface="Arial" panose="020B0604020202020204" pitchFamily="34" charset="0"/>
                <a:cs typeface="Arial" panose="020B0604020202020204" pitchFamily="34" charset="0"/>
              </a:rPr>
              <a:t>friction (k) </a:t>
            </a:r>
            <a:r>
              <a:rPr lang="en-GB" sz="2400" dirty="0">
                <a:latin typeface="Arial" panose="020B0604020202020204" pitchFamily="34" charset="0"/>
                <a:cs typeface="Arial" panose="020B0604020202020204" pitchFamily="34" charset="0"/>
              </a:rPr>
              <a:t>– decreases relative velocity and </a:t>
            </a:r>
            <a:r>
              <a:rPr lang="en-GB" sz="2400" dirty="0" smtClean="0">
                <a:latin typeface="Arial" panose="020B0604020202020204" pitchFamily="34" charset="0"/>
                <a:cs typeface="Arial" panose="020B0604020202020204" pitchFamily="34" charset="0"/>
              </a:rPr>
              <a:t>efficiency.</a:t>
            </a:r>
          </a:p>
          <a:p>
            <a:pPr marL="457200" indent="-457200">
              <a:lnSpc>
                <a:spcPct val="150000"/>
              </a:lnSpc>
              <a:buFont typeface="+mj-lt"/>
              <a:buAutoNum type="arabicPeriod"/>
            </a:pPr>
            <a:r>
              <a:rPr lang="en-GB" sz="2400" dirty="0" smtClean="0">
                <a:solidFill>
                  <a:srgbClr val="C00000"/>
                </a:solidFill>
                <a:latin typeface="Arial" panose="020B0604020202020204" pitchFamily="34" charset="0"/>
                <a:cs typeface="Arial" panose="020B0604020202020204" pitchFamily="34" charset="0"/>
              </a:rPr>
              <a:t>Blade </a:t>
            </a:r>
            <a:r>
              <a:rPr lang="en-GB" sz="2400" dirty="0">
                <a:solidFill>
                  <a:srgbClr val="C00000"/>
                </a:solidFill>
                <a:latin typeface="Arial" panose="020B0604020202020204" pitchFamily="34" charset="0"/>
                <a:cs typeface="Arial" panose="020B0604020202020204" pitchFamily="34" charset="0"/>
              </a:rPr>
              <a:t>surface condition</a:t>
            </a:r>
            <a:r>
              <a:rPr lang="en-GB" sz="2400" dirty="0">
                <a:latin typeface="Arial" panose="020B0604020202020204" pitchFamily="34" charset="0"/>
                <a:cs typeface="Arial" panose="020B0604020202020204" pitchFamily="34" charset="0"/>
              </a:rPr>
              <a:t> – rough surfaces cause turbulence and energy loss.</a:t>
            </a: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44</a:t>
            </a:fld>
            <a:endParaRPr lang="en-US" dirty="0">
              <a:solidFill>
                <a:prstClr val="black">
                  <a:tint val="75000"/>
                </a:prstClr>
              </a:solidFill>
            </a:endParaRPr>
          </a:p>
        </p:txBody>
      </p:sp>
    </p:spTree>
    <p:extLst>
      <p:ext uri="{BB962C8B-B14F-4D97-AF65-F5344CB8AC3E}">
        <p14:creationId xmlns:p14="http://schemas.microsoft.com/office/powerpoint/2010/main" val="6822831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
            </a:r>
            <a:br>
              <a:rPr lang="en-US" sz="3200" b="1" dirty="0" smtClean="0">
                <a:latin typeface="Arial" pitchFamily="34" charset="0"/>
                <a:cs typeface="Arial" pitchFamily="34" charset="0"/>
              </a:rPr>
            </a:br>
            <a:r>
              <a:rPr lang="en-US" sz="3600" b="1" dirty="0" smtClean="0">
                <a:latin typeface="Arial" pitchFamily="34" charset="0"/>
                <a:cs typeface="Arial" pitchFamily="34" charset="0"/>
              </a:rPr>
              <a:t>6. </a:t>
            </a:r>
            <a:r>
              <a:rPr lang="en-US" sz="3600" b="1" dirty="0">
                <a:latin typeface="Arial" pitchFamily="34" charset="0"/>
                <a:cs typeface="Arial" pitchFamily="34" charset="0"/>
              </a:rPr>
              <a:t>Axial Thrust on Rotor</a:t>
            </a:r>
            <a:br>
              <a:rPr lang="en-US" sz="36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a:xfrm>
            <a:off x="83798" y="616768"/>
            <a:ext cx="11787500" cy="6104708"/>
          </a:xfrm>
        </p:spPr>
        <p:txBody>
          <a:bodyPr>
            <a:noAutofit/>
          </a:bodyPr>
          <a:lstStyle/>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In steam turbines, steam expands and passes through </a:t>
            </a:r>
            <a:r>
              <a:rPr lang="en-US" sz="2400" dirty="0">
                <a:solidFill>
                  <a:srgbClr val="C00000"/>
                </a:solidFill>
                <a:latin typeface="Arial" panose="020B0604020202020204" pitchFamily="34" charset="0"/>
                <a:cs typeface="Arial" panose="020B0604020202020204" pitchFamily="34" charset="0"/>
              </a:rPr>
              <a:t>stationary</a:t>
            </a:r>
            <a:r>
              <a:rPr lang="en-US" sz="2400" dirty="0">
                <a:latin typeface="Arial" panose="020B0604020202020204" pitchFamily="34" charset="0"/>
                <a:cs typeface="Arial" panose="020B0604020202020204" pitchFamily="34" charset="0"/>
              </a:rPr>
              <a:t> and </a:t>
            </a:r>
            <a:r>
              <a:rPr lang="en-US" sz="2400" dirty="0">
                <a:solidFill>
                  <a:srgbClr val="C00000"/>
                </a:solidFill>
                <a:latin typeface="Arial" panose="020B0604020202020204" pitchFamily="34" charset="0"/>
                <a:cs typeface="Arial" panose="020B0604020202020204" pitchFamily="34" charset="0"/>
              </a:rPr>
              <a:t>moving blades</a:t>
            </a:r>
            <a:r>
              <a:rPr lang="en-US" sz="2400" dirty="0">
                <a:latin typeface="Arial" panose="020B0604020202020204" pitchFamily="34" charset="0"/>
                <a:cs typeface="Arial" panose="020B0604020202020204" pitchFamily="34" charset="0"/>
              </a:rPr>
              <a:t>, exerting forces on </a:t>
            </a:r>
            <a:r>
              <a:rPr lang="en-US" sz="2400" dirty="0" smtClean="0">
                <a:latin typeface="Arial" panose="020B0604020202020204" pitchFamily="34" charset="0"/>
                <a:cs typeface="Arial" panose="020B0604020202020204" pitchFamily="34" charset="0"/>
              </a:rPr>
              <a:t>them.</a:t>
            </a: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While </a:t>
            </a:r>
            <a:r>
              <a:rPr lang="en-US" sz="2400" dirty="0">
                <a:latin typeface="Arial" panose="020B0604020202020204" pitchFamily="34" charset="0"/>
                <a:cs typeface="Arial" panose="020B0604020202020204" pitchFamily="34" charset="0"/>
              </a:rPr>
              <a:t>most of these forces act </a:t>
            </a:r>
            <a:r>
              <a:rPr lang="en-US" sz="2400" dirty="0">
                <a:solidFill>
                  <a:srgbClr val="C00000"/>
                </a:solidFill>
                <a:latin typeface="Arial" panose="020B0604020202020204" pitchFamily="34" charset="0"/>
                <a:cs typeface="Arial" panose="020B0604020202020204" pitchFamily="34" charset="0"/>
              </a:rPr>
              <a:t>tangentially</a:t>
            </a:r>
            <a:r>
              <a:rPr lang="en-US" sz="2400" dirty="0">
                <a:latin typeface="Arial" panose="020B0604020202020204" pitchFamily="34" charset="0"/>
                <a:cs typeface="Arial" panose="020B0604020202020204" pitchFamily="34" charset="0"/>
              </a:rPr>
              <a:t> (producing torque and useful work), there is also a </a:t>
            </a:r>
            <a:r>
              <a:rPr lang="en-US" sz="2400" dirty="0">
                <a:solidFill>
                  <a:srgbClr val="C00000"/>
                </a:solidFill>
                <a:latin typeface="Arial" panose="020B0604020202020204" pitchFamily="34" charset="0"/>
                <a:cs typeface="Arial" panose="020B0604020202020204" pitchFamily="34" charset="0"/>
              </a:rPr>
              <a:t>longitudinal</a:t>
            </a:r>
            <a:r>
              <a:rPr lang="en-US" sz="2400" dirty="0">
                <a:latin typeface="Arial" panose="020B0604020202020204" pitchFamily="34" charset="0"/>
                <a:cs typeface="Arial" panose="020B0604020202020204" pitchFamily="34" charset="0"/>
              </a:rPr>
              <a:t> component of force acting along the axis of the turbine shaft.</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This longitudinal or axial force is known as </a:t>
            </a:r>
            <a:r>
              <a:rPr lang="en-US" sz="2400" dirty="0">
                <a:solidFill>
                  <a:srgbClr val="C00000"/>
                </a:solidFill>
                <a:latin typeface="Arial" panose="020B0604020202020204" pitchFamily="34" charset="0"/>
                <a:cs typeface="Arial" panose="020B0604020202020204" pitchFamily="34" charset="0"/>
              </a:rPr>
              <a:t>axial thrust </a:t>
            </a:r>
            <a:r>
              <a:rPr lang="en-US" sz="2400" dirty="0">
                <a:latin typeface="Arial" panose="020B0604020202020204" pitchFamily="34" charset="0"/>
                <a:cs typeface="Arial" panose="020B0604020202020204" pitchFamily="34" charset="0"/>
              </a:rPr>
              <a:t>(or end thrust</a:t>
            </a:r>
            <a:r>
              <a:rPr lang="en-US" sz="2400" dirty="0" smtClean="0">
                <a:latin typeface="Arial" panose="020B0604020202020204" pitchFamily="34" charset="0"/>
                <a:cs typeface="Arial" panose="020B0604020202020204" pitchFamily="34" charset="0"/>
              </a:rPr>
              <a:t>).</a:t>
            </a:r>
          </a:p>
          <a:p>
            <a:pPr latinLnBrk="0">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Axial thrust is an </a:t>
            </a:r>
            <a:r>
              <a:rPr lang="en-US" sz="2400" dirty="0">
                <a:solidFill>
                  <a:srgbClr val="C00000"/>
                </a:solidFill>
                <a:latin typeface="Arial" panose="020B0604020202020204" pitchFamily="34" charset="0"/>
                <a:cs typeface="Arial" panose="020B0604020202020204" pitchFamily="34" charset="0"/>
              </a:rPr>
              <a:t>unavoidable</a:t>
            </a:r>
            <a:r>
              <a:rPr lang="en-US" sz="2400" dirty="0">
                <a:latin typeface="Arial" panose="020B0604020202020204" pitchFamily="34" charset="0"/>
                <a:cs typeface="Arial" panose="020B0604020202020204" pitchFamily="34" charset="0"/>
              </a:rPr>
              <a:t> consequence of the pressure distribution and fluid momentum changes within a </a:t>
            </a:r>
            <a:r>
              <a:rPr lang="en-US" sz="2400" dirty="0" err="1">
                <a:latin typeface="Arial" panose="020B0604020202020204" pitchFamily="34" charset="0"/>
                <a:cs typeface="Arial" panose="020B0604020202020204" pitchFamily="34" charset="0"/>
              </a:rPr>
              <a:t>turbomachine</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If </a:t>
            </a:r>
            <a:r>
              <a:rPr lang="en-US" sz="2400" dirty="0">
                <a:latin typeface="Arial" panose="020B0604020202020204" pitchFamily="34" charset="0"/>
                <a:cs typeface="Arial" panose="020B0604020202020204" pitchFamily="34" charset="0"/>
              </a:rPr>
              <a:t>not properly balanced, axial thrust can cause </a:t>
            </a:r>
            <a:r>
              <a:rPr lang="en-US" sz="2400" dirty="0">
                <a:solidFill>
                  <a:srgbClr val="C00000"/>
                </a:solidFill>
                <a:latin typeface="Arial" panose="020B0604020202020204" pitchFamily="34" charset="0"/>
                <a:cs typeface="Arial" panose="020B0604020202020204" pitchFamily="34" charset="0"/>
              </a:rPr>
              <a:t>mechanical stress </a:t>
            </a:r>
            <a:endParaRPr lang="en-US" sz="2400" dirty="0" smtClean="0">
              <a:solidFill>
                <a:srgbClr val="C00000"/>
              </a:solidFill>
              <a:latin typeface="Arial" panose="020B0604020202020204" pitchFamily="34" charset="0"/>
              <a:cs typeface="Arial" panose="020B0604020202020204" pitchFamily="34" charset="0"/>
            </a:endParaRPr>
          </a:p>
          <a:p>
            <a:pPr marL="0" indent="0" latinLnBrk="0">
              <a:lnSpc>
                <a:spcPct val="150000"/>
              </a:lnSpc>
              <a:buNone/>
            </a:pPr>
            <a:r>
              <a:rPr lang="en-US" sz="2400" dirty="0">
                <a:solidFill>
                  <a:srgbClr val="C00000"/>
                </a:solidFill>
                <a:latin typeface="Arial" panose="020B0604020202020204" pitchFamily="34" charset="0"/>
                <a:cs typeface="Arial" panose="020B0604020202020204" pitchFamily="34" charset="0"/>
              </a:rPr>
              <a:t> </a:t>
            </a:r>
            <a:r>
              <a:rPr lang="en-US" sz="2400" dirty="0" smtClean="0">
                <a:solidFill>
                  <a:srgbClr val="C00000"/>
                </a:solidFill>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on </a:t>
            </a:r>
            <a:r>
              <a:rPr lang="en-US" sz="2400" dirty="0">
                <a:latin typeface="Arial" panose="020B0604020202020204" pitchFamily="34" charset="0"/>
                <a:cs typeface="Arial" panose="020B0604020202020204" pitchFamily="34" charset="0"/>
              </a:rPr>
              <a:t>the rotor and bearings, leading to wear, vibration, and </a:t>
            </a:r>
            <a:endParaRPr lang="en-US" sz="2400" dirty="0" smtClean="0">
              <a:latin typeface="Arial" panose="020B0604020202020204" pitchFamily="34" charset="0"/>
              <a:cs typeface="Arial" panose="020B0604020202020204" pitchFamily="34" charset="0"/>
            </a:endParaRPr>
          </a:p>
          <a:p>
            <a:pPr marL="0" indent="0" latinLnBrk="0">
              <a:lnSpc>
                <a:spcPct val="150000"/>
              </a:lnSpc>
              <a:buNone/>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performance </a:t>
            </a:r>
            <a:r>
              <a:rPr lang="en-US" sz="2400" dirty="0">
                <a:latin typeface="Arial" panose="020B0604020202020204" pitchFamily="34" charset="0"/>
                <a:cs typeface="Arial" panose="020B0604020202020204" pitchFamily="34" charset="0"/>
              </a:rPr>
              <a:t>issues.</a:t>
            </a: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endParaRPr lang="en-US" sz="2400" dirty="0" smtClean="0">
              <a:solidFill>
                <a:srgbClr val="C00000"/>
              </a:solidFill>
              <a:latin typeface="Arial" panose="020B0604020202020204" pitchFamily="34" charset="0"/>
              <a:cs typeface="Arial" panose="020B0604020202020204" pitchFamily="34" charset="0"/>
            </a:endParaRPr>
          </a:p>
          <a:p>
            <a:pPr marL="0" indent="0">
              <a:lnSpc>
                <a:spcPct val="150000"/>
              </a:lnSpc>
              <a:buNone/>
            </a:pPr>
            <a:endParaRPr lang="en-US" sz="2400" dirty="0" smtClean="0">
              <a:solidFill>
                <a:srgbClr val="C0000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45</a:t>
            </a:fld>
            <a:endParaRPr lang="en-US" dirty="0">
              <a:solidFill>
                <a:prstClr val="black">
                  <a:tint val="75000"/>
                </a:prstClr>
              </a:solidFill>
            </a:endParaRPr>
          </a:p>
        </p:txBody>
      </p:sp>
    </p:spTree>
    <p:extLst>
      <p:ext uri="{BB962C8B-B14F-4D97-AF65-F5344CB8AC3E}">
        <p14:creationId xmlns:p14="http://schemas.microsoft.com/office/powerpoint/2010/main" val="39454380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39"/>
            <a:ext cx="12085982" cy="568129"/>
          </a:xfrm>
        </p:spPr>
        <p:txBody>
          <a:bodyPr>
            <a:noAutofit/>
          </a:bodyPr>
          <a:lstStyle/>
          <a:p>
            <a:pPr algn="ctr"/>
            <a:r>
              <a:rPr lang="en-US" sz="3200" b="1" dirty="0" smtClean="0">
                <a:latin typeface="Arial" pitchFamily="34" charset="0"/>
                <a:cs typeface="Arial" pitchFamily="34" charset="0"/>
              </a:rPr>
              <a:t/>
            </a:r>
            <a:br>
              <a:rPr lang="en-US" sz="3200" b="1" dirty="0" smtClean="0">
                <a:latin typeface="Arial" pitchFamily="34" charset="0"/>
                <a:cs typeface="Arial" pitchFamily="34" charset="0"/>
              </a:rPr>
            </a:br>
            <a:r>
              <a:rPr lang="en-US" sz="3200" b="1" dirty="0" smtClean="0">
                <a:latin typeface="Arial" pitchFamily="34" charset="0"/>
                <a:cs typeface="Arial" pitchFamily="34" charset="0"/>
              </a:rPr>
              <a:t>6. </a:t>
            </a:r>
            <a:r>
              <a:rPr lang="en-US" sz="3200" b="1" dirty="0">
                <a:latin typeface="Arial" pitchFamily="34" charset="0"/>
                <a:cs typeface="Arial" pitchFamily="34" charset="0"/>
              </a:rPr>
              <a:t>Axial Thrust on </a:t>
            </a:r>
            <a:r>
              <a:rPr lang="en-US" sz="3200" b="1" dirty="0" smtClean="0">
                <a:latin typeface="Arial" pitchFamily="34" charset="0"/>
                <a:cs typeface="Arial" pitchFamily="34" charset="0"/>
              </a:rPr>
              <a:t>Rotor               </a:t>
            </a:r>
            <a:r>
              <a:rPr lang="en-US" sz="2000" b="1" dirty="0" err="1" smtClean="0">
                <a:latin typeface="Arial" pitchFamily="34" charset="0"/>
                <a:cs typeface="Arial" pitchFamily="34" charset="0"/>
              </a:rPr>
              <a:t>Cont</a:t>
            </a:r>
            <a:r>
              <a:rPr lang="en-US" sz="2000" b="1" dirty="0" smtClean="0">
                <a:latin typeface="Arial" pitchFamily="34" charset="0"/>
                <a:cs typeface="Arial" pitchFamily="34" charset="0"/>
              </a:rPr>
              <a:t>…</a:t>
            </a:r>
            <a:r>
              <a:rPr lang="en-US" sz="3600" b="1" dirty="0">
                <a:latin typeface="Arial" pitchFamily="34" charset="0"/>
                <a:cs typeface="Arial" pitchFamily="34" charset="0"/>
              </a:rPr>
              <a:t/>
            </a:r>
            <a:br>
              <a:rPr lang="en-US" sz="3600" b="1" dirty="0">
                <a:latin typeface="Arial" pitchFamily="34" charset="0"/>
                <a:cs typeface="Arial" pitchFamily="34" charset="0"/>
              </a:rPr>
            </a:br>
            <a:endParaRPr lang="en-US" sz="3200" b="1" dirty="0">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798" y="616768"/>
                <a:ext cx="11787500" cy="6104708"/>
              </a:xfrm>
            </p:spPr>
            <p:txBody>
              <a:bodyPr>
                <a:noAutofit/>
              </a:bodyPr>
              <a:lstStyle/>
              <a:p>
                <a:pPr latinLnBrk="0">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Consider </a:t>
                </a:r>
                <a:r>
                  <a:rPr lang="en-US" sz="2400" dirty="0">
                    <a:latin typeface="Arial" panose="020B0604020202020204" pitchFamily="34" charset="0"/>
                    <a:cs typeface="Arial" panose="020B0604020202020204" pitchFamily="34" charset="0"/>
                  </a:rPr>
                  <a:t>the velocity diagram of a turbine </a:t>
                </a:r>
                <a:r>
                  <a:rPr lang="en-US" sz="2400" dirty="0" smtClean="0">
                    <a:latin typeface="Arial" panose="020B0604020202020204" pitchFamily="34" charset="0"/>
                    <a:cs typeface="Arial" panose="020B0604020202020204" pitchFamily="34" charset="0"/>
                  </a:rPr>
                  <a:t>blade:</a:t>
                </a:r>
                <a:endParaRPr lang="en-US" sz="24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a:t>
                </a:r>
                <a:r>
                  <a:rPr lang="en-US" sz="2400" dirty="0">
                    <a:solidFill>
                      <a:srgbClr val="C00000"/>
                    </a:solidFill>
                    <a:latin typeface="Arial" panose="020B0604020202020204" pitchFamily="34" charset="0"/>
                    <a:cs typeface="Arial" panose="020B0604020202020204" pitchFamily="34" charset="0"/>
                  </a:rPr>
                  <a:t>axial thrust </a:t>
                </a:r>
                <a:r>
                  <a:rPr lang="en-US" sz="2400" dirty="0" smtClean="0">
                    <a:solidFill>
                      <a:srgbClr val="C00000"/>
                    </a:solidFill>
                    <a:latin typeface="Arial" panose="020B0604020202020204" pitchFamily="34" charset="0"/>
                    <a:cs typeface="Arial" panose="020B0604020202020204" pitchFamily="34" charset="0"/>
                  </a:rPr>
                  <a:t>(</a:t>
                </a:r>
                <a14:m>
                  <m:oMath xmlns:m="http://schemas.openxmlformats.org/officeDocument/2006/math">
                    <m:sSub>
                      <m:sSubPr>
                        <m:ctrlPr>
                          <a:rPr lang="en-US" sz="2400" i="1">
                            <a:solidFill>
                              <a:srgbClr val="C00000"/>
                            </a:solidFill>
                            <a:latin typeface="Cambria Math" panose="02040503050406030204" pitchFamily="18" charset="0"/>
                          </a:rPr>
                        </m:ctrlPr>
                      </m:sSubPr>
                      <m:e>
                        <m:r>
                          <a:rPr lang="en-US" sz="2400" i="1">
                            <a:solidFill>
                              <a:srgbClr val="C00000"/>
                            </a:solidFill>
                            <a:latin typeface="Cambria Math" panose="02040503050406030204" pitchFamily="18" charset="0"/>
                          </a:rPr>
                          <m:t>𝑇</m:t>
                        </m:r>
                      </m:e>
                      <m:sub>
                        <m:r>
                          <a:rPr lang="en-US" sz="2400" i="1">
                            <a:solidFill>
                              <a:srgbClr val="C00000"/>
                            </a:solidFill>
                            <a:latin typeface="Cambria Math" panose="02040503050406030204" pitchFamily="18" charset="0"/>
                          </a:rPr>
                          <m:t>𝑎</m:t>
                        </m:r>
                      </m:sub>
                    </m:sSub>
                  </m:oMath>
                </a14:m>
                <a:r>
                  <a:rPr lang="en-US" sz="2400" dirty="0">
                    <a:solidFill>
                      <a:srgbClr val="C0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on the blades is</a:t>
                </a:r>
                <a:r>
                  <a:rPr lang="en-US" sz="2400" dirty="0" smtClean="0">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
                </a:pPr>
                <a:endParaRPr lang="en-US" sz="2400" dirty="0">
                  <a:solidFill>
                    <a:srgbClr val="C00000"/>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Where</a:t>
                </a:r>
              </a:p>
              <a:p>
                <a:pPr lvl="1">
                  <a:lnSpc>
                    <a:spcPct val="150000"/>
                  </a:lnSpc>
                  <a:buFont typeface="Wingdings" panose="05000000000000000000" pitchFamily="2" charset="2"/>
                  <a:buChar char="§"/>
                </a:pPr>
                <a14:m>
                  <m:oMath xmlns:m="http://schemas.openxmlformats.org/officeDocument/2006/math">
                    <m:sSub>
                      <m:sSubPr>
                        <m:ctrlPr>
                          <a:rPr lang="en-US" i="1">
                            <a:solidFill>
                              <a:prstClr val="black"/>
                            </a:solidFill>
                            <a:latin typeface="Cambria Math" panose="02040503050406030204" pitchFamily="18" charset="0"/>
                          </a:rPr>
                        </m:ctrlPr>
                      </m:sSubPr>
                      <m:e>
                        <m:r>
                          <a:rPr lang="en-US" i="1">
                            <a:solidFill>
                              <a:prstClr val="black"/>
                            </a:solidFill>
                            <a:latin typeface="Cambria Math" panose="02040503050406030204" pitchFamily="18" charset="0"/>
                          </a:rPr>
                          <m:t>𝑉</m:t>
                        </m:r>
                      </m:e>
                      <m:sub>
                        <m:r>
                          <a:rPr lang="en-US" i="1">
                            <a:solidFill>
                              <a:prstClr val="black"/>
                            </a:solidFill>
                            <a:latin typeface="Cambria Math" panose="02040503050406030204" pitchFamily="18" charset="0"/>
                          </a:rPr>
                          <m:t>𝑓</m:t>
                        </m:r>
                        <m:r>
                          <a:rPr lang="en-US" i="1">
                            <a:solidFill>
                              <a:prstClr val="black"/>
                            </a:solidFill>
                            <a:latin typeface="Cambria Math" panose="02040503050406030204" pitchFamily="18" charset="0"/>
                          </a:rPr>
                          <m:t>1</m:t>
                        </m:r>
                      </m:sub>
                    </m:sSub>
                    <m:r>
                      <a:rPr lang="en-US" b="0" i="1" smtClean="0">
                        <a:solidFill>
                          <a:prstClr val="black"/>
                        </a:solidFill>
                        <a:latin typeface="Cambria Math" panose="02040503050406030204" pitchFamily="18" charset="0"/>
                      </a:rPr>
                      <m:t>=</m:t>
                    </m:r>
                    <m:r>
                      <a:rPr lang="en-US" b="0" i="1" smtClean="0">
                        <a:solidFill>
                          <a:prstClr val="black"/>
                        </a:solidFill>
                        <a:latin typeface="Cambria Math" panose="02040503050406030204" pitchFamily="18" charset="0"/>
                      </a:rPr>
                      <m:t>𝐴𝑥𝑖𝑎𝑙</m:t>
                    </m:r>
                    <m:r>
                      <a:rPr lang="en-US" b="0" i="1" smtClean="0">
                        <a:solidFill>
                          <a:prstClr val="black"/>
                        </a:solidFill>
                        <a:latin typeface="Cambria Math" panose="02040503050406030204" pitchFamily="18" charset="0"/>
                      </a:rPr>
                      <m:t> </m:t>
                    </m:r>
                    <m:d>
                      <m:dPr>
                        <m:ctrlPr>
                          <a:rPr lang="en-US" b="0" i="1" smtClean="0">
                            <a:solidFill>
                              <a:prstClr val="black"/>
                            </a:solidFill>
                            <a:latin typeface="Cambria Math" panose="02040503050406030204" pitchFamily="18" charset="0"/>
                          </a:rPr>
                        </m:ctrlPr>
                      </m:dPr>
                      <m:e>
                        <m:r>
                          <a:rPr lang="en-US" b="0" i="1" smtClean="0">
                            <a:solidFill>
                              <a:prstClr val="black"/>
                            </a:solidFill>
                            <a:latin typeface="Cambria Math" panose="02040503050406030204" pitchFamily="18" charset="0"/>
                          </a:rPr>
                          <m:t>𝑓𝑙𝑜𝑤</m:t>
                        </m:r>
                      </m:e>
                    </m:d>
                    <m:r>
                      <a:rPr lang="en-US" b="0" i="1" smtClean="0">
                        <a:solidFill>
                          <a:prstClr val="black"/>
                        </a:solidFill>
                        <a:latin typeface="Cambria Math" panose="02040503050406030204" pitchFamily="18" charset="0"/>
                      </a:rPr>
                      <m:t>𝑣𝑒𝑙𝑜𝑐𝑖𝑡𝑦</m:t>
                    </m:r>
                    <m:r>
                      <a:rPr lang="en-US" b="0" i="1" smtClean="0">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𝑜𝑓</m:t>
                    </m:r>
                    <m:r>
                      <a:rPr lang="en-US" b="0" i="1" smtClean="0">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𝑠𝑡𝑒𝑎𝑚</m:t>
                    </m:r>
                    <m:r>
                      <a:rPr lang="en-US" b="0" i="1" smtClean="0">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𝑎𝑡</m:t>
                    </m:r>
                    <m:r>
                      <a:rPr lang="en-US" b="0" i="1" smtClean="0">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𝑏𝑙𝑎𝑑𝑒</m:t>
                    </m:r>
                    <m:r>
                      <a:rPr lang="en-US" b="0" i="1" smtClean="0">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𝑖𝑛𝑙𝑒𝑡</m:t>
                    </m:r>
                  </m:oMath>
                </a14:m>
                <a:endParaRPr lang="en-US" b="0" dirty="0" smtClean="0">
                  <a:solidFill>
                    <a:prstClr val="black"/>
                  </a:solidFill>
                  <a:latin typeface="Arial" panose="020B0604020202020204" pitchFamily="34" charset="0"/>
                </a:endParaRPr>
              </a:p>
              <a:p>
                <a:pPr lvl="1">
                  <a:lnSpc>
                    <a:spcPct val="150000"/>
                  </a:lnSpc>
                  <a:buFont typeface="Wingdings" panose="05000000000000000000" pitchFamily="2" charset="2"/>
                  <a:buChar char="§"/>
                </a:pPr>
                <a14:m>
                  <m:oMath xmlns:m="http://schemas.openxmlformats.org/officeDocument/2006/math">
                    <m:sSub>
                      <m:sSubPr>
                        <m:ctrlPr>
                          <a:rPr lang="en-US" i="1">
                            <a:solidFill>
                              <a:prstClr val="black"/>
                            </a:solidFill>
                            <a:latin typeface="Cambria Math" panose="02040503050406030204" pitchFamily="18" charset="0"/>
                          </a:rPr>
                        </m:ctrlPr>
                      </m:sSubPr>
                      <m:e>
                        <m:r>
                          <a:rPr lang="en-US" i="1">
                            <a:solidFill>
                              <a:prstClr val="black"/>
                            </a:solidFill>
                            <a:latin typeface="Cambria Math" panose="02040503050406030204" pitchFamily="18" charset="0"/>
                          </a:rPr>
                          <m:t>𝑉</m:t>
                        </m:r>
                      </m:e>
                      <m:sub>
                        <m:r>
                          <a:rPr lang="en-US" i="1">
                            <a:solidFill>
                              <a:prstClr val="black"/>
                            </a:solidFill>
                            <a:latin typeface="Cambria Math" panose="02040503050406030204" pitchFamily="18" charset="0"/>
                          </a:rPr>
                          <m:t>𝑓</m:t>
                        </m:r>
                        <m:r>
                          <a:rPr lang="en-US" b="0" i="1" smtClean="0">
                            <a:solidFill>
                              <a:prstClr val="black"/>
                            </a:solidFill>
                            <a:latin typeface="Cambria Math" panose="02040503050406030204" pitchFamily="18" charset="0"/>
                          </a:rPr>
                          <m:t>2</m:t>
                        </m:r>
                      </m:sub>
                    </m:sSub>
                    <m:r>
                      <a:rPr lang="en-US" i="1">
                        <a:solidFill>
                          <a:prstClr val="black"/>
                        </a:solidFill>
                        <a:latin typeface="Cambria Math" panose="02040503050406030204" pitchFamily="18" charset="0"/>
                      </a:rPr>
                      <m:t>=</m:t>
                    </m:r>
                    <m:r>
                      <a:rPr lang="en-US" i="1">
                        <a:solidFill>
                          <a:prstClr val="black"/>
                        </a:solidFill>
                        <a:latin typeface="Cambria Math" panose="02040503050406030204" pitchFamily="18" charset="0"/>
                      </a:rPr>
                      <m:t>𝐴𝑥𝑖𝑎𝑙</m:t>
                    </m:r>
                    <m:r>
                      <a:rPr lang="en-US" i="1">
                        <a:solidFill>
                          <a:prstClr val="black"/>
                        </a:solidFill>
                        <a:latin typeface="Cambria Math" panose="02040503050406030204" pitchFamily="18" charset="0"/>
                      </a:rPr>
                      <m:t> </m:t>
                    </m:r>
                    <m:d>
                      <m:dPr>
                        <m:ctrlPr>
                          <a:rPr lang="en-US" i="1">
                            <a:solidFill>
                              <a:prstClr val="black"/>
                            </a:solidFill>
                            <a:latin typeface="Cambria Math" panose="02040503050406030204" pitchFamily="18" charset="0"/>
                          </a:rPr>
                        </m:ctrlPr>
                      </m:dPr>
                      <m:e>
                        <m:r>
                          <a:rPr lang="en-US" i="1">
                            <a:solidFill>
                              <a:prstClr val="black"/>
                            </a:solidFill>
                            <a:latin typeface="Cambria Math" panose="02040503050406030204" pitchFamily="18" charset="0"/>
                          </a:rPr>
                          <m:t>𝑓𝑙𝑜𝑤</m:t>
                        </m:r>
                      </m:e>
                    </m:d>
                    <m:r>
                      <a:rPr lang="en-US" i="1">
                        <a:solidFill>
                          <a:prstClr val="black"/>
                        </a:solidFill>
                        <a:latin typeface="Cambria Math" panose="02040503050406030204" pitchFamily="18" charset="0"/>
                      </a:rPr>
                      <m:t>𝑣𝑒𝑙𝑜𝑐𝑖𝑡𝑦</m:t>
                    </m:r>
                    <m:r>
                      <a:rPr lang="en-US" i="1">
                        <a:solidFill>
                          <a:prstClr val="black"/>
                        </a:solidFill>
                        <a:latin typeface="Cambria Math" panose="02040503050406030204" pitchFamily="18" charset="0"/>
                      </a:rPr>
                      <m:t> </m:t>
                    </m:r>
                    <m:r>
                      <a:rPr lang="en-US" i="1">
                        <a:solidFill>
                          <a:prstClr val="black"/>
                        </a:solidFill>
                        <a:latin typeface="Cambria Math" panose="02040503050406030204" pitchFamily="18" charset="0"/>
                      </a:rPr>
                      <m:t>𝑜𝑓</m:t>
                    </m:r>
                    <m:r>
                      <a:rPr lang="en-US" i="1">
                        <a:solidFill>
                          <a:prstClr val="black"/>
                        </a:solidFill>
                        <a:latin typeface="Cambria Math" panose="02040503050406030204" pitchFamily="18" charset="0"/>
                      </a:rPr>
                      <m:t> </m:t>
                    </m:r>
                    <m:r>
                      <a:rPr lang="en-US" i="1">
                        <a:solidFill>
                          <a:prstClr val="black"/>
                        </a:solidFill>
                        <a:latin typeface="Cambria Math" panose="02040503050406030204" pitchFamily="18" charset="0"/>
                      </a:rPr>
                      <m:t>𝑠𝑡𝑒𝑎𝑚</m:t>
                    </m:r>
                    <m:r>
                      <a:rPr lang="en-US" i="1">
                        <a:solidFill>
                          <a:prstClr val="black"/>
                        </a:solidFill>
                        <a:latin typeface="Cambria Math" panose="02040503050406030204" pitchFamily="18" charset="0"/>
                      </a:rPr>
                      <m:t> </m:t>
                    </m:r>
                    <m:r>
                      <a:rPr lang="en-US" i="1">
                        <a:solidFill>
                          <a:prstClr val="black"/>
                        </a:solidFill>
                        <a:latin typeface="Cambria Math" panose="02040503050406030204" pitchFamily="18" charset="0"/>
                      </a:rPr>
                      <m:t>𝑎𝑡</m:t>
                    </m:r>
                    <m:r>
                      <a:rPr lang="en-US" i="1">
                        <a:solidFill>
                          <a:prstClr val="black"/>
                        </a:solidFill>
                        <a:latin typeface="Cambria Math" panose="02040503050406030204" pitchFamily="18" charset="0"/>
                      </a:rPr>
                      <m:t> </m:t>
                    </m:r>
                    <m:r>
                      <a:rPr lang="en-US" i="1">
                        <a:solidFill>
                          <a:prstClr val="black"/>
                        </a:solidFill>
                        <a:latin typeface="Cambria Math" panose="02040503050406030204" pitchFamily="18" charset="0"/>
                      </a:rPr>
                      <m:t>𝑏𝑙𝑎𝑑𝑒</m:t>
                    </m:r>
                    <m:r>
                      <a:rPr lang="en-US" i="1">
                        <a:solidFill>
                          <a:prstClr val="black"/>
                        </a:solidFill>
                        <a:latin typeface="Cambria Math" panose="02040503050406030204" pitchFamily="18" charset="0"/>
                      </a:rPr>
                      <m:t> </m:t>
                    </m:r>
                    <m:r>
                      <a:rPr lang="en-US" b="0" i="1" smtClean="0">
                        <a:solidFill>
                          <a:prstClr val="black"/>
                        </a:solidFill>
                        <a:latin typeface="Cambria Math" panose="02040503050406030204" pitchFamily="18" charset="0"/>
                      </a:rPr>
                      <m:t>𝑜𝑢𝑡</m:t>
                    </m:r>
                    <m:r>
                      <a:rPr lang="en-US" i="1">
                        <a:solidFill>
                          <a:prstClr val="black"/>
                        </a:solidFill>
                        <a:latin typeface="Cambria Math" panose="02040503050406030204" pitchFamily="18" charset="0"/>
                      </a:rPr>
                      <m:t>𝑙𝑒𝑡</m:t>
                    </m:r>
                  </m:oMath>
                </a14:m>
                <a:endParaRPr lang="en-US" dirty="0" smtClean="0">
                  <a:solidFill>
                    <a:srgbClr val="C00000"/>
                  </a:solidFill>
                  <a:latin typeface="Arial" panose="020B0604020202020204" pitchFamily="34" charset="0"/>
                  <a:cs typeface="Arial" panose="020B0604020202020204" pitchFamily="34" charset="0"/>
                </a:endParaRPr>
              </a:p>
              <a:p>
                <a:pPr lvl="1">
                  <a:lnSpc>
                    <a:spcPct val="150000"/>
                  </a:lnSpc>
                  <a:buFont typeface="Wingdings" panose="05000000000000000000" pitchFamily="2" charset="2"/>
                  <a:buChar char="§"/>
                </a:pPr>
                <a14:m>
                  <m:oMath xmlns:m="http://schemas.openxmlformats.org/officeDocument/2006/math">
                    <m:acc>
                      <m:accPr>
                        <m:chr m:val="̇"/>
                        <m:ctrlPr>
                          <a:rPr lang="en-US" i="1" smtClean="0">
                            <a:solidFill>
                              <a:schemeClr val="tx1"/>
                            </a:solidFill>
                            <a:latin typeface="Cambria Math" panose="02040503050406030204" pitchFamily="18" charset="0"/>
                            <a:cs typeface="Arial" panose="020B0604020202020204" pitchFamily="34" charset="0"/>
                          </a:rPr>
                        </m:ctrlPr>
                      </m:accPr>
                      <m:e>
                        <m:r>
                          <a:rPr lang="en-US" b="0" i="1" smtClean="0">
                            <a:solidFill>
                              <a:schemeClr val="tx1"/>
                            </a:solidFill>
                            <a:latin typeface="Cambria Math" panose="02040503050406030204" pitchFamily="18" charset="0"/>
                            <a:cs typeface="Arial" panose="020B0604020202020204" pitchFamily="34" charset="0"/>
                          </a:rPr>
                          <m:t>𝑚</m:t>
                        </m:r>
                      </m:e>
                    </m:acc>
                    <m:r>
                      <a:rPr lang="en-US" b="0" i="1" smtClean="0">
                        <a:solidFill>
                          <a:schemeClr val="tx1"/>
                        </a:solidFill>
                        <a:latin typeface="Cambria Math" panose="02040503050406030204" pitchFamily="18" charset="0"/>
                        <a:cs typeface="Arial" panose="020B0604020202020204" pitchFamily="34" charset="0"/>
                      </a:rPr>
                      <m:t>=</m:t>
                    </m:r>
                    <m:r>
                      <a:rPr lang="en-US" b="0" i="1" smtClean="0">
                        <a:solidFill>
                          <a:schemeClr val="tx1"/>
                        </a:solidFill>
                        <a:latin typeface="Cambria Math" panose="02040503050406030204" pitchFamily="18" charset="0"/>
                        <a:cs typeface="Arial" panose="020B0604020202020204" pitchFamily="34" charset="0"/>
                      </a:rPr>
                      <m:t>𝑀𝑎𝑠𝑠</m:t>
                    </m:r>
                    <m:r>
                      <a:rPr lang="en-US" b="0" i="1" smtClean="0">
                        <a:solidFill>
                          <a:schemeClr val="tx1"/>
                        </a:solidFill>
                        <a:latin typeface="Cambria Math" panose="02040503050406030204" pitchFamily="18" charset="0"/>
                        <a:cs typeface="Arial" panose="020B0604020202020204" pitchFamily="34" charset="0"/>
                      </a:rPr>
                      <m:t> </m:t>
                    </m:r>
                    <m:r>
                      <a:rPr lang="en-US" b="0" i="1" smtClean="0">
                        <a:solidFill>
                          <a:schemeClr val="tx1"/>
                        </a:solidFill>
                        <a:latin typeface="Cambria Math" panose="02040503050406030204" pitchFamily="18" charset="0"/>
                        <a:cs typeface="Arial" panose="020B0604020202020204" pitchFamily="34" charset="0"/>
                      </a:rPr>
                      <m:t>𝑓𝑙𝑜𝑤</m:t>
                    </m:r>
                    <m:r>
                      <a:rPr lang="en-US" b="0" i="1" smtClean="0">
                        <a:solidFill>
                          <a:schemeClr val="tx1"/>
                        </a:solidFill>
                        <a:latin typeface="Cambria Math" panose="02040503050406030204" pitchFamily="18" charset="0"/>
                        <a:cs typeface="Arial" panose="020B0604020202020204" pitchFamily="34" charset="0"/>
                      </a:rPr>
                      <m:t> </m:t>
                    </m:r>
                    <m:r>
                      <a:rPr lang="en-US" b="0" i="1" smtClean="0">
                        <a:solidFill>
                          <a:schemeClr val="tx1"/>
                        </a:solidFill>
                        <a:latin typeface="Cambria Math" panose="02040503050406030204" pitchFamily="18" charset="0"/>
                        <a:cs typeface="Arial" panose="020B0604020202020204" pitchFamily="34" charset="0"/>
                      </a:rPr>
                      <m:t>𝑟𝑎𝑡𝑒</m:t>
                    </m:r>
                    <m:r>
                      <a:rPr lang="en-US" b="0" i="1" smtClean="0">
                        <a:solidFill>
                          <a:schemeClr val="tx1"/>
                        </a:solidFill>
                        <a:latin typeface="Cambria Math" panose="02040503050406030204" pitchFamily="18" charset="0"/>
                        <a:cs typeface="Arial" panose="020B0604020202020204" pitchFamily="34" charset="0"/>
                      </a:rPr>
                      <m:t> </m:t>
                    </m:r>
                    <m:r>
                      <a:rPr lang="en-US" b="0" i="1" smtClean="0">
                        <a:solidFill>
                          <a:schemeClr val="tx1"/>
                        </a:solidFill>
                        <a:latin typeface="Cambria Math" panose="02040503050406030204" pitchFamily="18" charset="0"/>
                        <a:cs typeface="Arial" panose="020B0604020202020204" pitchFamily="34" charset="0"/>
                      </a:rPr>
                      <m:t>𝑜𝑓</m:t>
                    </m:r>
                    <m:r>
                      <a:rPr lang="en-US" b="0" i="1" smtClean="0">
                        <a:solidFill>
                          <a:schemeClr val="tx1"/>
                        </a:solidFill>
                        <a:latin typeface="Cambria Math" panose="02040503050406030204" pitchFamily="18" charset="0"/>
                        <a:cs typeface="Arial" panose="020B0604020202020204" pitchFamily="34" charset="0"/>
                      </a:rPr>
                      <m:t> </m:t>
                    </m:r>
                    <m:r>
                      <a:rPr lang="en-US" b="0" i="1" smtClean="0">
                        <a:solidFill>
                          <a:schemeClr val="tx1"/>
                        </a:solidFill>
                        <a:latin typeface="Cambria Math" panose="02040503050406030204" pitchFamily="18" charset="0"/>
                        <a:cs typeface="Arial" panose="020B0604020202020204" pitchFamily="34" charset="0"/>
                      </a:rPr>
                      <m:t>𝑠𝑡𝑒𝑎𝑚</m:t>
                    </m:r>
                    <m:r>
                      <a:rPr lang="en-US" b="0" i="1" smtClean="0">
                        <a:solidFill>
                          <a:schemeClr val="tx1"/>
                        </a:solidFill>
                        <a:latin typeface="Cambria Math" panose="02040503050406030204" pitchFamily="18" charset="0"/>
                        <a:cs typeface="Arial" panose="020B0604020202020204" pitchFamily="34" charset="0"/>
                      </a:rPr>
                      <m:t> (</m:t>
                    </m:r>
                    <m:r>
                      <a:rPr lang="en-US" b="0" i="1" smtClean="0">
                        <a:solidFill>
                          <a:schemeClr val="tx1"/>
                        </a:solidFill>
                        <a:latin typeface="Cambria Math" panose="02040503050406030204" pitchFamily="18" charset="0"/>
                        <a:cs typeface="Arial" panose="020B0604020202020204" pitchFamily="34" charset="0"/>
                      </a:rPr>
                      <m:t>𝑘𝑔</m:t>
                    </m:r>
                    <m:r>
                      <a:rPr lang="en-US" b="0" i="1" smtClean="0">
                        <a:solidFill>
                          <a:schemeClr val="tx1"/>
                        </a:solidFill>
                        <a:latin typeface="Cambria Math" panose="02040503050406030204" pitchFamily="18" charset="0"/>
                        <a:cs typeface="Arial" panose="020B0604020202020204" pitchFamily="34" charset="0"/>
                      </a:rPr>
                      <m:t>/</m:t>
                    </m:r>
                    <m:r>
                      <a:rPr lang="en-US" b="0" i="1" smtClean="0">
                        <a:solidFill>
                          <a:schemeClr val="tx1"/>
                        </a:solidFill>
                        <a:latin typeface="Cambria Math" panose="02040503050406030204" pitchFamily="18" charset="0"/>
                        <a:cs typeface="Arial" panose="020B0604020202020204" pitchFamily="34" charset="0"/>
                      </a:rPr>
                      <m:t>𝑠</m:t>
                    </m:r>
                  </m:oMath>
                </a14:m>
                <a:r>
                  <a:rPr lang="en-US" dirty="0" smtClean="0">
                    <a:solidFill>
                      <a:schemeClr val="tx1"/>
                    </a:solidFill>
                    <a:latin typeface="Arial" panose="020B0604020202020204" pitchFamily="34" charset="0"/>
                    <a:cs typeface="Arial" panose="020B0604020202020204" pitchFamily="34" charset="0"/>
                  </a:rPr>
                  <a:t>)</a:t>
                </a:r>
              </a:p>
              <a:p>
                <a:pPr>
                  <a:lnSpc>
                    <a:spcPct val="100000"/>
                  </a:lnSpc>
                  <a:buFont typeface="Wingdings" panose="05000000000000000000" pitchFamily="2" charset="2"/>
                  <a:buChar char="§"/>
                </a:pPr>
                <a:r>
                  <a:rPr lang="en-US" sz="2400" dirty="0" smtClean="0">
                    <a:solidFill>
                      <a:schemeClr val="tx1"/>
                    </a:solidFill>
                    <a:latin typeface="Arial" panose="020B0604020202020204" pitchFamily="34" charset="0"/>
                    <a:cs typeface="Arial" panose="020B0604020202020204" pitchFamily="34" charset="0"/>
                  </a:rPr>
                  <a:t>If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𝑉</m:t>
                        </m:r>
                      </m:e>
                      <m:sub>
                        <m:r>
                          <a:rPr lang="en-US" sz="2400" i="1">
                            <a:solidFill>
                              <a:schemeClr val="tx1"/>
                            </a:solidFill>
                            <a:latin typeface="Cambria Math" panose="02040503050406030204" pitchFamily="18" charset="0"/>
                          </a:rPr>
                          <m:t>𝑓</m:t>
                        </m:r>
                        <m:r>
                          <a:rPr lang="en-US" sz="2400" i="1">
                            <a:solidFill>
                              <a:schemeClr val="tx1"/>
                            </a:solidFill>
                            <a:latin typeface="Cambria Math" panose="02040503050406030204" pitchFamily="18" charset="0"/>
                          </a:rPr>
                          <m:t>1</m:t>
                        </m:r>
                      </m:sub>
                    </m:sSub>
                    <m:r>
                      <a:rPr lang="en-US" sz="2400" i="1" smtClean="0">
                        <a:solidFill>
                          <a:schemeClr val="tx1"/>
                        </a:solidFill>
                        <a:latin typeface="Cambria Math" panose="02040503050406030204" pitchFamily="18" charset="0"/>
                        <a:ea typeface="Cambria Math" panose="02040503050406030204" pitchFamily="18" charset="0"/>
                      </a:rPr>
                      <m:t>&gt;</m:t>
                    </m:r>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𝑉</m:t>
                        </m:r>
                      </m:e>
                      <m:sub>
                        <m:r>
                          <a:rPr lang="en-US" i="1">
                            <a:solidFill>
                              <a:schemeClr val="tx1"/>
                            </a:solidFill>
                            <a:latin typeface="Cambria Math" panose="02040503050406030204" pitchFamily="18" charset="0"/>
                          </a:rPr>
                          <m:t>𝑓</m:t>
                        </m:r>
                        <m:r>
                          <a:rPr lang="en-US" b="0" i="1" smtClean="0">
                            <a:solidFill>
                              <a:schemeClr val="tx1"/>
                            </a:solidFill>
                            <a:latin typeface="Cambria Math" panose="02040503050406030204" pitchFamily="18" charset="0"/>
                          </a:rPr>
                          <m:t>2</m:t>
                        </m:r>
                      </m:sub>
                    </m:sSub>
                  </m:oMath>
                </a14:m>
                <a:r>
                  <a:rPr lang="en-US" sz="2400" dirty="0" smtClean="0">
                    <a:solidFill>
                      <a:schemeClr val="tx1"/>
                    </a:solidFill>
                    <a:latin typeface="Arial" panose="020B0604020202020204" pitchFamily="34" charset="0"/>
                    <a:cs typeface="Arial" panose="020B0604020202020204" pitchFamily="34" charset="0"/>
                  </a:rPr>
                  <a:t>​</a:t>
                </a:r>
                <a:r>
                  <a:rPr lang="en-US" sz="2400" dirty="0">
                    <a:solidFill>
                      <a:schemeClr val="tx1"/>
                    </a:solidFill>
                    <a:latin typeface="Arial" panose="020B0604020202020204" pitchFamily="34" charset="0"/>
                    <a:cs typeface="Arial" panose="020B0604020202020204" pitchFamily="34" charset="0"/>
                  </a:rPr>
                  <a:t>, the thrust acts </a:t>
                </a:r>
                <a:r>
                  <a:rPr lang="en-US" sz="2400" dirty="0">
                    <a:solidFill>
                      <a:srgbClr val="C00000"/>
                    </a:solidFill>
                    <a:latin typeface="Arial" panose="020B0604020202020204" pitchFamily="34" charset="0"/>
                    <a:cs typeface="Arial" panose="020B0604020202020204" pitchFamily="34" charset="0"/>
                  </a:rPr>
                  <a:t>in the direction </a:t>
                </a:r>
                <a:r>
                  <a:rPr lang="en-US" sz="2400" dirty="0">
                    <a:solidFill>
                      <a:schemeClr val="tx1"/>
                    </a:solidFill>
                    <a:latin typeface="Arial" panose="020B0604020202020204" pitchFamily="34" charset="0"/>
                    <a:cs typeface="Arial" panose="020B0604020202020204" pitchFamily="34" charset="0"/>
                  </a:rPr>
                  <a:t>of steam flow</a:t>
                </a:r>
                <a:r>
                  <a:rPr lang="en-US" sz="2400" dirty="0" smtClean="0">
                    <a:solidFill>
                      <a:schemeClr val="tx1"/>
                    </a:solidFill>
                    <a:latin typeface="Arial" panose="020B0604020202020204" pitchFamily="34" charset="0"/>
                    <a:cs typeface="Arial" panose="020B0604020202020204" pitchFamily="34" charset="0"/>
                  </a:rPr>
                  <a:t>.</a:t>
                </a:r>
              </a:p>
              <a:p>
                <a:pPr>
                  <a:lnSpc>
                    <a:spcPct val="100000"/>
                  </a:lnSpc>
                  <a:buFont typeface="Wingdings" panose="05000000000000000000" pitchFamily="2" charset="2"/>
                  <a:buChar char="§"/>
                </a:pPr>
                <a:r>
                  <a:rPr lang="en-US" sz="2400" dirty="0" smtClean="0">
                    <a:solidFill>
                      <a:schemeClr val="tx1"/>
                    </a:solidFill>
                    <a:latin typeface="Arial" panose="020B0604020202020204" pitchFamily="34" charset="0"/>
                    <a:cs typeface="Arial" panose="020B0604020202020204" pitchFamily="34" charset="0"/>
                  </a:rPr>
                  <a:t>If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𝑉</m:t>
                        </m:r>
                      </m:e>
                      <m:sub>
                        <m:r>
                          <a:rPr lang="en-US" sz="2400" i="1">
                            <a:solidFill>
                              <a:schemeClr val="tx1"/>
                            </a:solidFill>
                            <a:latin typeface="Cambria Math" panose="02040503050406030204" pitchFamily="18" charset="0"/>
                          </a:rPr>
                          <m:t>𝑓</m:t>
                        </m:r>
                        <m:r>
                          <a:rPr lang="en-US" sz="2400" b="0" i="1" smtClean="0">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ea typeface="Cambria Math" panose="02040503050406030204" pitchFamily="18" charset="0"/>
                      </a:rPr>
                      <m:t>&gt;</m:t>
                    </m:r>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𝑉</m:t>
                        </m:r>
                      </m:e>
                      <m:sub>
                        <m:r>
                          <a:rPr lang="en-US" i="1">
                            <a:solidFill>
                              <a:schemeClr val="tx1"/>
                            </a:solidFill>
                            <a:latin typeface="Cambria Math" panose="02040503050406030204" pitchFamily="18" charset="0"/>
                          </a:rPr>
                          <m:t>𝑓</m:t>
                        </m:r>
                        <m:r>
                          <a:rPr lang="en-US" b="0" i="1" smtClean="0">
                            <a:solidFill>
                              <a:schemeClr val="tx1"/>
                            </a:solidFill>
                            <a:latin typeface="Cambria Math" panose="02040503050406030204" pitchFamily="18" charset="0"/>
                          </a:rPr>
                          <m:t>1</m:t>
                        </m:r>
                      </m:sub>
                    </m:sSub>
                  </m:oMath>
                </a14:m>
                <a:r>
                  <a:rPr lang="en-US" sz="2400" dirty="0" smtClean="0">
                    <a:solidFill>
                      <a:schemeClr val="tx1"/>
                    </a:solidFill>
                    <a:latin typeface="Arial" panose="020B0604020202020204" pitchFamily="34" charset="0"/>
                    <a:cs typeface="Arial" panose="020B0604020202020204" pitchFamily="34" charset="0"/>
                  </a:rPr>
                  <a:t>​</a:t>
                </a:r>
                <a:r>
                  <a:rPr lang="en-US" sz="2400" dirty="0">
                    <a:solidFill>
                      <a:schemeClr val="tx1"/>
                    </a:solidFill>
                    <a:latin typeface="Arial" panose="020B0604020202020204" pitchFamily="34" charset="0"/>
                    <a:cs typeface="Arial" panose="020B0604020202020204" pitchFamily="34" charset="0"/>
                  </a:rPr>
                  <a:t>, the thrust acts </a:t>
                </a:r>
                <a:r>
                  <a:rPr lang="en-US" sz="2400" dirty="0">
                    <a:solidFill>
                      <a:srgbClr val="C00000"/>
                    </a:solidFill>
                    <a:latin typeface="Arial" panose="020B0604020202020204" pitchFamily="34" charset="0"/>
                    <a:cs typeface="Arial" panose="020B0604020202020204" pitchFamily="34" charset="0"/>
                  </a:rPr>
                  <a:t>opposite</a:t>
                </a:r>
                <a:r>
                  <a:rPr lang="en-US" sz="2400" dirty="0">
                    <a:solidFill>
                      <a:schemeClr val="tx1"/>
                    </a:solidFill>
                    <a:latin typeface="Arial" panose="020B0604020202020204" pitchFamily="34" charset="0"/>
                    <a:cs typeface="Arial" panose="020B0604020202020204" pitchFamily="34" charset="0"/>
                  </a:rPr>
                  <a:t> to the direction of flow.</a:t>
                </a:r>
                <a:endParaRPr lang="en-US" sz="2400" dirty="0" smtClean="0">
                  <a:solidFill>
                    <a:schemeClr val="tx1"/>
                  </a:solidFill>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798" y="616768"/>
                <a:ext cx="11787500" cy="6104708"/>
              </a:xfrm>
              <a:blipFill rotWithShape="0">
                <a:blip r:embed="rId2"/>
                <a:stretch>
                  <a:fillRect l="-724"/>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US" dirty="0">
                <a:solidFill>
                  <a:prstClr val="black">
                    <a:tint val="75000"/>
                  </a:prstClr>
                </a:solidFill>
              </a:rPr>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46</a:t>
            </a:fld>
            <a:endParaRPr lang="en-US" dirty="0">
              <a:solidFill>
                <a:prstClr val="black">
                  <a:tint val="75000"/>
                </a:prstClr>
              </a:solidFill>
            </a:endParaRPr>
          </a:p>
        </p:txBody>
      </p:sp>
      <mc:AlternateContent xmlns:mc="http://schemas.openxmlformats.org/markup-compatibility/2006" xmlns:a14="http://schemas.microsoft.com/office/drawing/2010/main">
        <mc:Choice Requires="a14">
          <p:sp>
            <p:nvSpPr>
              <p:cNvPr id="7" name="Rectangle 6"/>
              <p:cNvSpPr/>
              <p:nvPr/>
            </p:nvSpPr>
            <p:spPr>
              <a:xfrm>
                <a:off x="2802533" y="1795251"/>
                <a:ext cx="2688044" cy="738985"/>
              </a:xfrm>
              <a:prstGeom prst="rect">
                <a:avLst/>
              </a:prstGeom>
            </p:spPr>
            <p:txBody>
              <a:bodyPr wrap="none">
                <a:spAutoFit/>
              </a:bodyPr>
              <a:lstStyle/>
              <a:p>
                <a:pPr lvl="0">
                  <a:lnSpc>
                    <a:spcPct val="150000"/>
                  </a:lnSpc>
                  <a:spcBef>
                    <a:spcPts val="1000"/>
                  </a:spcBef>
                </a:pPr>
                <a14:m>
                  <m:oMathPara xmlns:m="http://schemas.openxmlformats.org/officeDocument/2006/math">
                    <m:oMathParaPr>
                      <m:jc m:val="centerGroup"/>
                    </m:oMathParaPr>
                    <m:oMath xmlns:m="http://schemas.openxmlformats.org/officeDocument/2006/math">
                      <m:sSub>
                        <m:sSubPr>
                          <m:ctrlPr>
                            <a:rPr lang="en-US" sz="2400" i="1" smtClean="0">
                              <a:solidFill>
                                <a:prstClr val="black"/>
                              </a:solidFill>
                              <a:latin typeface="Cambria Math" panose="02040503050406030204" pitchFamily="18" charset="0"/>
                            </a:rPr>
                          </m:ctrlPr>
                        </m:sSubPr>
                        <m:e>
                          <m:r>
                            <a:rPr lang="en-US" sz="2400" i="1">
                              <a:solidFill>
                                <a:prstClr val="black"/>
                              </a:solidFill>
                              <a:latin typeface="Cambria Math" panose="02040503050406030204" pitchFamily="18" charset="0"/>
                            </a:rPr>
                            <m:t>𝑇</m:t>
                          </m:r>
                        </m:e>
                        <m:sub>
                          <m:r>
                            <a:rPr lang="en-US" sz="2400" i="1">
                              <a:solidFill>
                                <a:prstClr val="black"/>
                              </a:solidFill>
                              <a:latin typeface="Cambria Math" panose="02040503050406030204" pitchFamily="18" charset="0"/>
                            </a:rPr>
                            <m:t>𝑎</m:t>
                          </m:r>
                        </m:sub>
                      </m:sSub>
                      <m:r>
                        <a:rPr lang="en-US" sz="2400" i="1">
                          <a:solidFill>
                            <a:prstClr val="black"/>
                          </a:solidFill>
                          <a:latin typeface="Cambria Math" panose="02040503050406030204" pitchFamily="18" charset="0"/>
                        </a:rPr>
                        <m:t>=</m:t>
                      </m:r>
                      <m:acc>
                        <m:accPr>
                          <m:chr m:val="̇"/>
                          <m:ctrlPr>
                            <a:rPr lang="en-US" sz="2400" i="1">
                              <a:solidFill>
                                <a:prstClr val="black"/>
                              </a:solidFill>
                              <a:latin typeface="Cambria Math" panose="02040503050406030204" pitchFamily="18" charset="0"/>
                            </a:rPr>
                          </m:ctrlPr>
                        </m:accPr>
                        <m:e>
                          <m:r>
                            <a:rPr lang="en-US" sz="2400" i="1">
                              <a:solidFill>
                                <a:prstClr val="black"/>
                              </a:solidFill>
                              <a:latin typeface="Cambria Math" panose="02040503050406030204" pitchFamily="18" charset="0"/>
                            </a:rPr>
                            <m:t>𝑚</m:t>
                          </m:r>
                          <m:r>
                            <a:rPr lang="en-US" sz="2400" i="1">
                              <a:solidFill>
                                <a:prstClr val="black"/>
                              </a:solidFill>
                              <a:latin typeface="Cambria Math" panose="02040503050406030204" pitchFamily="18" charset="0"/>
                            </a:rPr>
                            <m:t>(</m:t>
                          </m:r>
                        </m:e>
                      </m:acc>
                      <m:sSub>
                        <m:sSubPr>
                          <m:ctrlPr>
                            <a:rPr lang="en-US" sz="2400" i="1">
                              <a:solidFill>
                                <a:prstClr val="black"/>
                              </a:solidFill>
                              <a:latin typeface="Cambria Math" panose="02040503050406030204" pitchFamily="18" charset="0"/>
                            </a:rPr>
                          </m:ctrlPr>
                        </m:sSubPr>
                        <m:e>
                          <m:r>
                            <a:rPr lang="en-US" sz="2400" i="1">
                              <a:solidFill>
                                <a:prstClr val="black"/>
                              </a:solidFill>
                              <a:latin typeface="Cambria Math" panose="02040503050406030204" pitchFamily="18" charset="0"/>
                            </a:rPr>
                            <m:t>𝑉</m:t>
                          </m:r>
                        </m:e>
                        <m:sub>
                          <m:r>
                            <a:rPr lang="en-US" sz="2400" i="1">
                              <a:solidFill>
                                <a:prstClr val="black"/>
                              </a:solidFill>
                              <a:latin typeface="Cambria Math" panose="02040503050406030204" pitchFamily="18" charset="0"/>
                            </a:rPr>
                            <m:t>𝑓</m:t>
                          </m:r>
                          <m:r>
                            <a:rPr lang="en-US" sz="2400" i="1">
                              <a:solidFill>
                                <a:prstClr val="black"/>
                              </a:solidFill>
                              <a:latin typeface="Cambria Math" panose="02040503050406030204" pitchFamily="18" charset="0"/>
                            </a:rPr>
                            <m:t>1</m:t>
                          </m:r>
                        </m:sub>
                      </m:sSub>
                      <m:r>
                        <a:rPr lang="en-US" sz="2400" i="1">
                          <a:solidFill>
                            <a:prstClr val="black"/>
                          </a:solidFill>
                          <a:latin typeface="Cambria Math" panose="02040503050406030204" pitchFamily="18" charset="0"/>
                        </a:rPr>
                        <m:t>−</m:t>
                      </m:r>
                      <m:sSub>
                        <m:sSubPr>
                          <m:ctrlPr>
                            <a:rPr lang="en-US" sz="2400" i="1">
                              <a:solidFill>
                                <a:prstClr val="black"/>
                              </a:solidFill>
                              <a:latin typeface="Cambria Math" panose="02040503050406030204" pitchFamily="18" charset="0"/>
                            </a:rPr>
                          </m:ctrlPr>
                        </m:sSubPr>
                        <m:e>
                          <m:r>
                            <a:rPr lang="en-US" sz="2400" b="0" i="1" smtClean="0">
                              <a:solidFill>
                                <a:prstClr val="black"/>
                              </a:solidFill>
                              <a:latin typeface="Cambria Math" panose="02040503050406030204" pitchFamily="18" charset="0"/>
                            </a:rPr>
                            <m:t>𝑉</m:t>
                          </m:r>
                        </m:e>
                        <m:sub>
                          <m:r>
                            <a:rPr lang="en-US" sz="2400" i="1">
                              <a:solidFill>
                                <a:prstClr val="black"/>
                              </a:solidFill>
                              <a:latin typeface="Cambria Math" panose="02040503050406030204" pitchFamily="18" charset="0"/>
                            </a:rPr>
                            <m:t>𝑓</m:t>
                          </m:r>
                          <m:r>
                            <a:rPr lang="en-US" sz="2400" i="1">
                              <a:solidFill>
                                <a:prstClr val="black"/>
                              </a:solidFill>
                              <a:latin typeface="Cambria Math" panose="02040503050406030204" pitchFamily="18" charset="0"/>
                            </a:rPr>
                            <m:t>2</m:t>
                          </m:r>
                        </m:sub>
                      </m:sSub>
                      <m:r>
                        <a:rPr lang="en-US" sz="2400" i="1">
                          <a:solidFill>
                            <a:prstClr val="black"/>
                          </a:solidFill>
                          <a:latin typeface="Cambria Math" panose="02040503050406030204" pitchFamily="18" charset="0"/>
                        </a:rPr>
                        <m:t>)</m:t>
                      </m:r>
                    </m:oMath>
                  </m:oMathPara>
                </a14:m>
                <a:endParaRPr lang="en-US" sz="2400" dirty="0">
                  <a:solidFill>
                    <a:srgbClr val="C00000"/>
                  </a:solidFill>
                  <a:latin typeface="Arial" panose="020B060402020202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2802533" y="1795251"/>
                <a:ext cx="2688044" cy="738985"/>
              </a:xfrm>
              <a:prstGeom prst="rect">
                <a:avLst/>
              </a:prstGeom>
              <a:blipFill rotWithShape="0">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6258144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600" b="1" dirty="0">
                <a:latin typeface="Arial" pitchFamily="34" charset="0"/>
                <a:cs typeface="Arial" pitchFamily="34" charset="0"/>
              </a:rPr>
              <a:t>Summary</a:t>
            </a:r>
            <a:r>
              <a:rPr lang="en-US" sz="3000" b="1" dirty="0">
                <a:latin typeface="Arial" pitchFamily="34" charset="0"/>
                <a:cs typeface="Arial" pitchFamily="34" charset="0"/>
              </a:rPr>
              <a:t> </a:t>
            </a:r>
          </a:p>
        </p:txBody>
      </p:sp>
      <p:sp>
        <p:nvSpPr>
          <p:cNvPr id="3" name="Content Placeholder 2"/>
          <p:cNvSpPr>
            <a:spLocks noGrp="1"/>
          </p:cNvSpPr>
          <p:nvPr>
            <p:ph idx="1"/>
          </p:nvPr>
        </p:nvSpPr>
        <p:spPr>
          <a:xfrm>
            <a:off x="188536" y="699818"/>
            <a:ext cx="11916378" cy="5839095"/>
          </a:xfrm>
        </p:spPr>
        <p:txBody>
          <a:bodyPr>
            <a:noAutofit/>
          </a:bodyPr>
          <a:lstStyle/>
          <a:p>
            <a:pPr algn="just" latinLnBrk="0">
              <a:lnSpc>
                <a:spcPct val="150000"/>
              </a:lnSpc>
              <a:spcBef>
                <a:spcPts val="0"/>
              </a:spcBef>
            </a:pPr>
            <a:r>
              <a:rPr lang="en-US" sz="2200" dirty="0" smtClean="0">
                <a:latin typeface="Arial" panose="020B0604020202020204" pitchFamily="34" charset="0"/>
                <a:cs typeface="Arial" panose="020B0604020202020204" pitchFamily="34" charset="0"/>
              </a:rPr>
              <a:t>In an impulse turbine, steam </a:t>
            </a:r>
            <a:r>
              <a:rPr lang="en-US" sz="2200" dirty="0">
                <a:latin typeface="Arial" panose="020B0604020202020204" pitchFamily="34" charset="0"/>
                <a:cs typeface="Arial" panose="020B0604020202020204" pitchFamily="34" charset="0"/>
              </a:rPr>
              <a:t>expands completely in nozzles, producing high-velocity jets that strike the blades, causing rotation by change of momentum only</a:t>
            </a:r>
            <a:r>
              <a:rPr lang="en-US" sz="2200" dirty="0" smtClean="0">
                <a:latin typeface="Arial" panose="020B0604020202020204" pitchFamily="34" charset="0"/>
                <a:cs typeface="Arial" panose="020B0604020202020204" pitchFamily="34" charset="0"/>
              </a:rPr>
              <a:t>.</a:t>
            </a:r>
          </a:p>
          <a:p>
            <a:pPr algn="just" latinLnBrk="0">
              <a:lnSpc>
                <a:spcPct val="150000"/>
              </a:lnSpc>
              <a:spcBef>
                <a:spcPts val="0"/>
              </a:spcBef>
            </a:pPr>
            <a:r>
              <a:rPr lang="en-US" sz="2200" dirty="0" smtClean="0">
                <a:latin typeface="Arial" panose="020B0604020202020204" pitchFamily="34" charset="0"/>
                <a:cs typeface="Arial" panose="020B0604020202020204" pitchFamily="34" charset="0"/>
              </a:rPr>
              <a:t>In reaction turbines, steam </a:t>
            </a:r>
            <a:r>
              <a:rPr lang="en-US" sz="2200" dirty="0">
                <a:latin typeface="Arial" panose="020B0604020202020204" pitchFamily="34" charset="0"/>
                <a:cs typeface="Arial" panose="020B0604020202020204" pitchFamily="34" charset="0"/>
              </a:rPr>
              <a:t>expands both in fixed and moving blades, producing torque through combined impulse and reactive forces</a:t>
            </a:r>
            <a:r>
              <a:rPr lang="en-US" sz="2200" dirty="0" smtClean="0">
                <a:latin typeface="Arial" panose="020B0604020202020204" pitchFamily="34" charset="0"/>
                <a:cs typeface="Arial" panose="020B0604020202020204" pitchFamily="34" charset="0"/>
              </a:rPr>
              <a:t>.</a:t>
            </a:r>
          </a:p>
          <a:p>
            <a:pPr algn="just" latinLnBrk="0">
              <a:lnSpc>
                <a:spcPct val="150000"/>
              </a:lnSpc>
              <a:spcBef>
                <a:spcPts val="0"/>
              </a:spcBef>
            </a:pPr>
            <a:r>
              <a:rPr lang="en-US" sz="2200" dirty="0" smtClean="0">
                <a:latin typeface="Arial" panose="020B0604020202020204" pitchFamily="34" charset="0"/>
                <a:cs typeface="Arial" panose="020B0604020202020204" pitchFamily="34" charset="0"/>
              </a:rPr>
              <a:t>Velocity diagram </a:t>
            </a:r>
            <a:r>
              <a:rPr lang="en-US" sz="2200" dirty="0">
                <a:latin typeface="Arial" panose="020B0604020202020204" pitchFamily="34" charset="0"/>
                <a:cs typeface="Arial" panose="020B0604020202020204" pitchFamily="34" charset="0"/>
              </a:rPr>
              <a:t>for </a:t>
            </a:r>
            <a:r>
              <a:rPr lang="en-US" sz="2200" dirty="0" smtClean="0">
                <a:latin typeface="Arial" panose="020B0604020202020204" pitchFamily="34" charset="0"/>
                <a:cs typeface="Arial" panose="020B0604020202020204" pitchFamily="34" charset="0"/>
              </a:rPr>
              <a:t>impulse turbine blade illustrates </a:t>
            </a:r>
            <a:r>
              <a:rPr lang="en-US" sz="2200" dirty="0">
                <a:latin typeface="Arial" panose="020B0604020202020204" pitchFamily="34" charset="0"/>
                <a:cs typeface="Arial" panose="020B0604020202020204" pitchFamily="34" charset="0"/>
              </a:rPr>
              <a:t>relationships among absolute, relative, and blade velocities, used to determine blade work and efficiency</a:t>
            </a:r>
            <a:r>
              <a:rPr lang="en-US" sz="2200" dirty="0" smtClean="0">
                <a:latin typeface="Arial" panose="020B0604020202020204" pitchFamily="34" charset="0"/>
                <a:cs typeface="Arial" panose="020B0604020202020204" pitchFamily="34" charset="0"/>
              </a:rPr>
              <a:t>.</a:t>
            </a:r>
          </a:p>
          <a:p>
            <a:pPr algn="just" latinLnBrk="0">
              <a:lnSpc>
                <a:spcPct val="150000"/>
              </a:lnSpc>
              <a:spcBef>
                <a:spcPts val="0"/>
              </a:spcBef>
            </a:pPr>
            <a:r>
              <a:rPr lang="en-US" sz="2200" dirty="0" smtClean="0">
                <a:latin typeface="Arial" panose="020B0604020202020204" pitchFamily="34" charset="0"/>
                <a:cs typeface="Arial" panose="020B0604020202020204" pitchFamily="34" charset="0"/>
              </a:rPr>
              <a:t>The blade efficiency of steam turbine depends </a:t>
            </a:r>
            <a:r>
              <a:rPr lang="en-US" sz="2200" dirty="0">
                <a:latin typeface="Arial" panose="020B0604020202020204" pitchFamily="34" charset="0"/>
                <a:cs typeface="Arial" panose="020B0604020202020204" pitchFamily="34" charset="0"/>
              </a:rPr>
              <a:t>on velocity ratio, blade </a:t>
            </a:r>
            <a:endParaRPr lang="en-US" sz="2200" dirty="0" smtClean="0">
              <a:latin typeface="Arial" panose="020B0604020202020204" pitchFamily="34" charset="0"/>
              <a:cs typeface="Arial" panose="020B0604020202020204" pitchFamily="34" charset="0"/>
            </a:endParaRPr>
          </a:p>
          <a:p>
            <a:pPr marL="0" indent="0" algn="just" latinLnBrk="0">
              <a:lnSpc>
                <a:spcPct val="150000"/>
              </a:lnSpc>
              <a:spcBef>
                <a:spcPts val="0"/>
              </a:spcBef>
              <a:buNone/>
            </a:pP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angles</a:t>
            </a:r>
            <a:r>
              <a:rPr lang="en-US" sz="2200" dirty="0">
                <a:latin typeface="Arial" panose="020B0604020202020204" pitchFamily="34" charset="0"/>
                <a:cs typeface="Arial" panose="020B0604020202020204" pitchFamily="34" charset="0"/>
              </a:rPr>
              <a:t>, and friction; maximum efficiency occurs when blade speed is </a:t>
            </a:r>
            <a:endParaRPr lang="en-US" sz="2200" dirty="0" smtClean="0">
              <a:latin typeface="Arial" panose="020B0604020202020204" pitchFamily="34" charset="0"/>
              <a:cs typeface="Arial" panose="020B0604020202020204" pitchFamily="34" charset="0"/>
            </a:endParaRPr>
          </a:p>
          <a:p>
            <a:pPr marL="0" indent="0" algn="just" latinLnBrk="0">
              <a:lnSpc>
                <a:spcPct val="150000"/>
              </a:lnSpc>
              <a:spcBef>
                <a:spcPts val="0"/>
              </a:spcBef>
              <a:buNone/>
            </a:pP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about </a:t>
            </a:r>
            <a:r>
              <a:rPr lang="en-US" sz="2200" dirty="0">
                <a:latin typeface="Arial" panose="020B0604020202020204" pitchFamily="34" charset="0"/>
                <a:cs typeface="Arial" panose="020B0604020202020204" pitchFamily="34" charset="0"/>
              </a:rPr>
              <a:t>half the jet speed</a:t>
            </a:r>
            <a:r>
              <a:rPr lang="en-US" sz="2200" dirty="0" smtClean="0">
                <a:latin typeface="Arial" panose="020B0604020202020204" pitchFamily="34" charset="0"/>
                <a:cs typeface="Arial" panose="020B0604020202020204" pitchFamily="34" charset="0"/>
              </a:rPr>
              <a:t>.</a:t>
            </a:r>
          </a:p>
          <a:p>
            <a:pPr algn="just" latinLnBrk="0">
              <a:lnSpc>
                <a:spcPct val="150000"/>
              </a:lnSpc>
              <a:spcBef>
                <a:spcPts val="0"/>
              </a:spcBef>
            </a:pPr>
            <a:r>
              <a:rPr lang="en-US" sz="2200" dirty="0" smtClean="0">
                <a:latin typeface="Arial" panose="020B0604020202020204" pitchFamily="34" charset="0"/>
                <a:cs typeface="Arial" panose="020B0604020202020204" pitchFamily="34" charset="0"/>
              </a:rPr>
              <a:t>Axial thrust </a:t>
            </a:r>
            <a:r>
              <a:rPr lang="en-US" sz="2200" dirty="0">
                <a:latin typeface="Arial" panose="020B0604020202020204" pitchFamily="34" charset="0"/>
                <a:cs typeface="Arial" panose="020B0604020202020204" pitchFamily="34" charset="0"/>
              </a:rPr>
              <a:t>on r</a:t>
            </a:r>
            <a:r>
              <a:rPr lang="en-US" sz="2200" dirty="0" smtClean="0">
                <a:latin typeface="Arial" panose="020B0604020202020204" pitchFamily="34" charset="0"/>
                <a:cs typeface="Arial" panose="020B0604020202020204" pitchFamily="34" charset="0"/>
              </a:rPr>
              <a:t>otor is the </a:t>
            </a:r>
            <a:r>
              <a:rPr lang="en-US" sz="2200" dirty="0">
                <a:latin typeface="Arial" panose="020B0604020202020204" pitchFamily="34" charset="0"/>
                <a:cs typeface="Arial" panose="020B0604020202020204" pitchFamily="34" charset="0"/>
              </a:rPr>
              <a:t>net force along the turbine axis due to change </a:t>
            </a:r>
            <a:endParaRPr lang="en-US" sz="2200" dirty="0" smtClean="0">
              <a:latin typeface="Arial" panose="020B0604020202020204" pitchFamily="34" charset="0"/>
              <a:cs typeface="Arial" panose="020B0604020202020204" pitchFamily="34" charset="0"/>
            </a:endParaRPr>
          </a:p>
          <a:p>
            <a:pPr marL="0" indent="0" algn="just" latinLnBrk="0">
              <a:lnSpc>
                <a:spcPct val="150000"/>
              </a:lnSpc>
              <a:spcBef>
                <a:spcPts val="0"/>
              </a:spcBef>
              <a:buNone/>
            </a:pPr>
            <a:r>
              <a:rPr lang="en-US" sz="2200" dirty="0" smtClean="0">
                <a:latin typeface="Arial" panose="020B0604020202020204" pitchFamily="34" charset="0"/>
                <a:cs typeface="Arial" panose="020B0604020202020204" pitchFamily="34" charset="0"/>
              </a:rPr>
              <a:t>   in </a:t>
            </a:r>
            <a:r>
              <a:rPr lang="en-US" sz="2200" dirty="0">
                <a:latin typeface="Arial" panose="020B0604020202020204" pitchFamily="34" charset="0"/>
                <a:cs typeface="Arial" panose="020B0604020202020204" pitchFamily="34" charset="0"/>
              </a:rPr>
              <a:t>steam velocity; must be balanced or minimized to protect </a:t>
            </a:r>
            <a:endParaRPr lang="en-US" sz="2200" dirty="0" smtClean="0">
              <a:latin typeface="Arial" panose="020B0604020202020204" pitchFamily="34" charset="0"/>
              <a:cs typeface="Arial" panose="020B0604020202020204" pitchFamily="34" charset="0"/>
            </a:endParaRPr>
          </a:p>
          <a:p>
            <a:pPr marL="0" indent="0" algn="just" latinLnBrk="0">
              <a:lnSpc>
                <a:spcPct val="150000"/>
              </a:lnSpc>
              <a:spcBef>
                <a:spcPts val="0"/>
              </a:spcBef>
              <a:buNone/>
            </a:pP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bearings </a:t>
            </a:r>
            <a:r>
              <a:rPr lang="en-US" sz="2200" dirty="0">
                <a:latin typeface="Arial" panose="020B0604020202020204" pitchFamily="34" charset="0"/>
                <a:cs typeface="Arial" panose="020B0604020202020204" pitchFamily="34" charset="0"/>
              </a:rPr>
              <a:t>and maintain alignment.</a:t>
            </a:r>
          </a:p>
        </p:txBody>
      </p:sp>
      <p:sp>
        <p:nvSpPr>
          <p:cNvPr id="4" name="Footer Placeholder 3"/>
          <p:cNvSpPr>
            <a:spLocks noGrp="1"/>
          </p:cNvSpPr>
          <p:nvPr>
            <p:ph type="ftr" sz="quarter" idx="11"/>
          </p:nvPr>
        </p:nvSpPr>
        <p:spPr/>
        <p:txBody>
          <a:bodyPr/>
          <a:lstStyle/>
          <a:p>
            <a:r>
              <a:rPr lang="en-US"/>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pPr/>
              <a:t>47</a:t>
            </a:fld>
            <a:endParaRPr lang="en-US" dirty="0"/>
          </a:p>
        </p:txBody>
      </p:sp>
    </p:spTree>
    <p:extLst>
      <p:ext uri="{BB962C8B-B14F-4D97-AF65-F5344CB8AC3E}">
        <p14:creationId xmlns:p14="http://schemas.microsoft.com/office/powerpoint/2010/main" val="2902694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Autofit/>
          </a:bodyPr>
          <a:lstStyle/>
          <a:p>
            <a:pPr algn="ctr"/>
            <a:r>
              <a:rPr lang="en-US" sz="3600" b="1" dirty="0">
                <a:latin typeface="Arial" pitchFamily="34" charset="0"/>
                <a:cs typeface="Arial" pitchFamily="34" charset="0"/>
              </a:rPr>
              <a:t>References </a:t>
            </a:r>
          </a:p>
        </p:txBody>
      </p:sp>
      <p:sp>
        <p:nvSpPr>
          <p:cNvPr id="3" name="Content Placeholder 2"/>
          <p:cNvSpPr>
            <a:spLocks noGrp="1"/>
          </p:cNvSpPr>
          <p:nvPr>
            <p:ph idx="1"/>
          </p:nvPr>
        </p:nvSpPr>
        <p:spPr>
          <a:xfrm>
            <a:off x="0" y="876694"/>
            <a:ext cx="12192000" cy="5981306"/>
          </a:xfrm>
        </p:spPr>
        <p:txBody>
          <a:bodyPr>
            <a:normAutofit fontScale="25000" lnSpcReduction="20000"/>
          </a:bodyPr>
          <a:lstStyle/>
          <a:p>
            <a:pPr marL="0" indent="0" algn="just" latinLnBrk="0">
              <a:lnSpc>
                <a:spcPct val="120000"/>
              </a:lnSpc>
              <a:buNone/>
            </a:pPr>
            <a:r>
              <a:rPr lang="en-US" sz="9600" dirty="0">
                <a:latin typeface="Arial" panose="020B0604020202020204" pitchFamily="34" charset="0"/>
                <a:cs typeface="Arial" pitchFamily="34" charset="0"/>
              </a:rPr>
              <a:t>[1]. Power Plant Engineering, R.K. Rajput, 3rd Edition, 2011.</a:t>
            </a:r>
          </a:p>
          <a:p>
            <a:pPr marL="0" indent="0" algn="just" latinLnBrk="0">
              <a:lnSpc>
                <a:spcPct val="120000"/>
              </a:lnSpc>
              <a:buNone/>
            </a:pPr>
            <a:r>
              <a:rPr lang="en-US" sz="9600" dirty="0">
                <a:latin typeface="Arial" panose="020B0604020202020204" pitchFamily="34" charset="0"/>
                <a:cs typeface="Arial" pitchFamily="34" charset="0"/>
              </a:rPr>
              <a:t>[2]. </a:t>
            </a:r>
            <a:r>
              <a:rPr lang="en-US" sz="9600" dirty="0" err="1">
                <a:latin typeface="Arial" panose="020B0604020202020204" pitchFamily="34" charset="0"/>
                <a:cs typeface="Arial" pitchFamily="34" charset="0"/>
              </a:rPr>
              <a:t>Pelton</a:t>
            </a:r>
            <a:r>
              <a:rPr lang="en-US" sz="9600" dirty="0">
                <a:latin typeface="Arial" panose="020B0604020202020204" pitchFamily="34" charset="0"/>
                <a:cs typeface="Arial" pitchFamily="34" charset="0"/>
              </a:rPr>
              <a:t> and </a:t>
            </a:r>
            <a:r>
              <a:rPr lang="en-US" sz="9600" dirty="0" err="1">
                <a:latin typeface="Arial" panose="020B0604020202020204" pitchFamily="34" charset="0"/>
                <a:cs typeface="Arial" pitchFamily="34" charset="0"/>
              </a:rPr>
              <a:t>Crossflow</a:t>
            </a:r>
            <a:r>
              <a:rPr lang="en-US" sz="9600" dirty="0">
                <a:latin typeface="Arial" panose="020B0604020202020204" pitchFamily="34" charset="0"/>
                <a:cs typeface="Arial" pitchFamily="34" charset="0"/>
              </a:rPr>
              <a:t> Impulse Hydraulic Turbines — </a:t>
            </a:r>
            <a:r>
              <a:rPr lang="en-US" sz="9600" dirty="0" err="1">
                <a:latin typeface="Arial" panose="020B0604020202020204" pitchFamily="34" charset="0"/>
                <a:cs typeface="Arial" pitchFamily="34" charset="0"/>
              </a:rPr>
              <a:t>Zulcy</a:t>
            </a:r>
            <a:r>
              <a:rPr lang="en-US" sz="9600" dirty="0">
                <a:latin typeface="Arial" panose="020B0604020202020204" pitchFamily="34" charset="0"/>
                <a:cs typeface="Arial" pitchFamily="34" charset="0"/>
              </a:rPr>
              <a:t> de Souza, Geraldo </a:t>
            </a:r>
            <a:r>
              <a:rPr lang="en-US" sz="9600" dirty="0" err="1">
                <a:latin typeface="Arial" panose="020B0604020202020204" pitchFamily="34" charset="0"/>
                <a:cs typeface="Arial" pitchFamily="34" charset="0"/>
              </a:rPr>
              <a:t>Lúcio</a:t>
            </a:r>
            <a:r>
              <a:rPr lang="en-US" sz="9600" dirty="0">
                <a:latin typeface="Arial" panose="020B0604020202020204" pitchFamily="34" charset="0"/>
                <a:cs typeface="Arial" pitchFamily="34" charset="0"/>
              </a:rPr>
              <a:t> Tiago </a:t>
            </a:r>
            <a:r>
              <a:rPr lang="en-US" sz="9600" dirty="0" err="1">
                <a:latin typeface="Arial" panose="020B0604020202020204" pitchFamily="34" charset="0"/>
                <a:cs typeface="Arial" pitchFamily="34" charset="0"/>
              </a:rPr>
              <a:t>Filho</a:t>
            </a:r>
            <a:r>
              <a:rPr lang="en-US" sz="9600" dirty="0">
                <a:latin typeface="Arial" panose="020B0604020202020204" pitchFamily="34" charset="0"/>
                <a:cs typeface="Arial" pitchFamily="34" charset="0"/>
              </a:rPr>
              <a:t>. Springer Cham, 2025</a:t>
            </a:r>
            <a:r>
              <a:rPr lang="en-US" sz="9600" dirty="0" smtClean="0">
                <a:latin typeface="Arial" panose="020B0604020202020204" pitchFamily="34" charset="0"/>
                <a:cs typeface="Arial" pitchFamily="34" charset="0"/>
              </a:rPr>
              <a:t>.</a:t>
            </a:r>
          </a:p>
          <a:p>
            <a:pPr marL="0" indent="0" algn="just" latinLnBrk="0">
              <a:lnSpc>
                <a:spcPct val="120000"/>
              </a:lnSpc>
              <a:buNone/>
            </a:pPr>
            <a:r>
              <a:rPr lang="en-US" sz="9600" dirty="0" smtClean="0">
                <a:latin typeface="Arial" panose="020B0604020202020204" pitchFamily="34" charset="0"/>
                <a:cs typeface="Arial" pitchFamily="34" charset="0"/>
              </a:rPr>
              <a:t>[</a:t>
            </a:r>
            <a:r>
              <a:rPr lang="en-US" sz="9600" dirty="0">
                <a:latin typeface="Arial" panose="020B0604020202020204" pitchFamily="34" charset="0"/>
                <a:cs typeface="Arial" pitchFamily="34" charset="0"/>
              </a:rPr>
              <a:t>3]. </a:t>
            </a:r>
            <a:r>
              <a:rPr lang="en-US" sz="9600" dirty="0" err="1">
                <a:latin typeface="Arial" panose="020B0604020202020204" pitchFamily="34" charset="0"/>
                <a:cs typeface="Arial" pitchFamily="34" charset="0"/>
              </a:rPr>
              <a:t>Pelton</a:t>
            </a:r>
            <a:r>
              <a:rPr lang="en-US" sz="9600" dirty="0">
                <a:latin typeface="Arial" panose="020B0604020202020204" pitchFamily="34" charset="0"/>
                <a:cs typeface="Arial" pitchFamily="34" charset="0"/>
              </a:rPr>
              <a:t> and </a:t>
            </a:r>
            <a:r>
              <a:rPr lang="en-US" sz="9600" dirty="0" err="1">
                <a:latin typeface="Arial" panose="020B0604020202020204" pitchFamily="34" charset="0"/>
                <a:cs typeface="Arial" pitchFamily="34" charset="0"/>
              </a:rPr>
              <a:t>Crossflow</a:t>
            </a:r>
            <a:r>
              <a:rPr lang="en-US" sz="9600" dirty="0">
                <a:latin typeface="Arial" panose="020B0604020202020204" pitchFamily="34" charset="0"/>
                <a:cs typeface="Arial" pitchFamily="34" charset="0"/>
              </a:rPr>
              <a:t> Impulse Hydraulic Turbines — de Souza, </a:t>
            </a:r>
            <a:r>
              <a:rPr lang="en-US" sz="9600" dirty="0" err="1">
                <a:latin typeface="Arial" panose="020B0604020202020204" pitchFamily="34" charset="0"/>
                <a:cs typeface="Arial" pitchFamily="34" charset="0"/>
              </a:rPr>
              <a:t>Zulcy</a:t>
            </a:r>
            <a:r>
              <a:rPr lang="en-US" sz="9600" dirty="0">
                <a:latin typeface="Arial" panose="020B0604020202020204" pitchFamily="34" charset="0"/>
                <a:cs typeface="Arial" pitchFamily="34" charset="0"/>
              </a:rPr>
              <a:t> &amp; Tiago </a:t>
            </a:r>
            <a:r>
              <a:rPr lang="en-US" sz="9600" dirty="0" err="1">
                <a:latin typeface="Arial" panose="020B0604020202020204" pitchFamily="34" charset="0"/>
                <a:cs typeface="Arial" pitchFamily="34" charset="0"/>
              </a:rPr>
              <a:t>Filho</a:t>
            </a:r>
            <a:r>
              <a:rPr lang="en-US" sz="9600" dirty="0">
                <a:latin typeface="Arial" panose="020B0604020202020204" pitchFamily="34" charset="0"/>
                <a:cs typeface="Arial" pitchFamily="34" charset="0"/>
              </a:rPr>
              <a:t>, Geraldo </a:t>
            </a:r>
            <a:r>
              <a:rPr lang="en-US" sz="9600" dirty="0" err="1">
                <a:latin typeface="Arial" panose="020B0604020202020204" pitchFamily="34" charset="0"/>
                <a:cs typeface="Arial" pitchFamily="34" charset="0"/>
              </a:rPr>
              <a:t>Lúcio</a:t>
            </a:r>
            <a:r>
              <a:rPr lang="en-US" sz="9600" dirty="0">
                <a:latin typeface="Arial" panose="020B0604020202020204" pitchFamily="34" charset="0"/>
                <a:cs typeface="Arial" pitchFamily="34" charset="0"/>
              </a:rPr>
              <a:t>. Springer Cham, 2025</a:t>
            </a:r>
            <a:r>
              <a:rPr lang="en-US" sz="9600" dirty="0" smtClean="0">
                <a:latin typeface="Arial" panose="020B0604020202020204" pitchFamily="34" charset="0"/>
                <a:cs typeface="Arial" pitchFamily="34" charset="0"/>
              </a:rPr>
              <a:t>.</a:t>
            </a:r>
          </a:p>
          <a:p>
            <a:pPr marL="0" indent="0" algn="just" latinLnBrk="0">
              <a:lnSpc>
                <a:spcPct val="120000"/>
              </a:lnSpc>
              <a:buNone/>
            </a:pPr>
            <a:r>
              <a:rPr lang="en-US" sz="9600" dirty="0" smtClean="0">
                <a:latin typeface="Arial" panose="020B0604020202020204" pitchFamily="34" charset="0"/>
                <a:cs typeface="Arial" pitchFamily="34" charset="0"/>
              </a:rPr>
              <a:t>[4]. Turbines</a:t>
            </a:r>
            <a:r>
              <a:rPr lang="en-US" sz="9600" dirty="0">
                <a:latin typeface="Arial" panose="020B0604020202020204" pitchFamily="34" charset="0"/>
                <a:cs typeface="Arial" panose="020B0604020202020204" pitchFamily="34" charset="0"/>
              </a:rPr>
              <a:t>, Compressors and Fans </a:t>
            </a:r>
            <a:r>
              <a:rPr lang="en-US" sz="9600" dirty="0" smtClean="0">
                <a:latin typeface="Arial" panose="020B0604020202020204" pitchFamily="34" charset="0"/>
                <a:cs typeface="Arial" panose="020B0604020202020204" pitchFamily="34" charset="0"/>
              </a:rPr>
              <a:t>(4th ed.), </a:t>
            </a:r>
            <a:r>
              <a:rPr lang="en-US" sz="9600" dirty="0" err="1" smtClean="0">
                <a:latin typeface="Arial" panose="020B0604020202020204" pitchFamily="34" charset="0"/>
                <a:cs typeface="Arial" panose="020B0604020202020204" pitchFamily="34" charset="0"/>
              </a:rPr>
              <a:t>Yahya</a:t>
            </a:r>
            <a:r>
              <a:rPr lang="en-US" sz="9600" dirty="0">
                <a:latin typeface="Arial" panose="020B0604020202020204" pitchFamily="34" charset="0"/>
                <a:cs typeface="Arial" panose="020B0604020202020204" pitchFamily="34" charset="0"/>
              </a:rPr>
              <a:t> </a:t>
            </a:r>
            <a:r>
              <a:rPr lang="en-US" sz="9600" dirty="0" smtClean="0">
                <a:latin typeface="Arial" panose="020B0604020202020204" pitchFamily="34" charset="0"/>
                <a:cs typeface="Arial" panose="020B0604020202020204" pitchFamily="34" charset="0"/>
              </a:rPr>
              <a:t>S.M, Tata </a:t>
            </a:r>
            <a:r>
              <a:rPr lang="en-US" sz="9600" dirty="0">
                <a:latin typeface="Arial" panose="020B0604020202020204" pitchFamily="34" charset="0"/>
                <a:cs typeface="Arial" panose="020B0604020202020204" pitchFamily="34" charset="0"/>
              </a:rPr>
              <a:t>McGraw Hill Education Private Limited, </a:t>
            </a:r>
            <a:r>
              <a:rPr lang="en-US" sz="9600" dirty="0" smtClean="0">
                <a:latin typeface="Arial" panose="020B0604020202020204" pitchFamily="34" charset="0"/>
                <a:cs typeface="Arial" panose="020B0604020202020204" pitchFamily="34" charset="0"/>
              </a:rPr>
              <a:t>2011.</a:t>
            </a:r>
          </a:p>
          <a:p>
            <a:pPr marL="0" indent="0" algn="just" latinLnBrk="0">
              <a:lnSpc>
                <a:spcPct val="120000"/>
              </a:lnSpc>
              <a:buNone/>
            </a:pPr>
            <a:r>
              <a:rPr lang="en-US" sz="8000" dirty="0" smtClean="0">
                <a:latin typeface="Arial" panose="020B0604020202020204" pitchFamily="34" charset="0"/>
                <a:cs typeface="Arial" pitchFamily="34" charset="0"/>
              </a:rPr>
              <a:t>[5</a:t>
            </a:r>
            <a:r>
              <a:rPr lang="en-US" sz="9600" dirty="0">
                <a:latin typeface="Arial" panose="020B0604020202020204" pitchFamily="34" charset="0"/>
                <a:cs typeface="Arial" pitchFamily="34" charset="0"/>
              </a:rPr>
              <a:t>]. Influence of Partial Admission on the Downstream Stages of a Reaction Turbine: An Analytical Approach Verified by Measurements — W. Beer. ASME, 2013</a:t>
            </a:r>
            <a:r>
              <a:rPr lang="en-US" sz="9600" dirty="0" smtClean="0">
                <a:latin typeface="Arial" panose="020B0604020202020204" pitchFamily="34" charset="0"/>
                <a:cs typeface="Arial" pitchFamily="34" charset="0"/>
              </a:rPr>
              <a:t>.</a:t>
            </a:r>
          </a:p>
          <a:p>
            <a:pPr marL="0" indent="0" algn="just" latinLnBrk="0">
              <a:lnSpc>
                <a:spcPct val="120000"/>
              </a:lnSpc>
              <a:buNone/>
            </a:pPr>
            <a:r>
              <a:rPr lang="en-US" sz="9600" dirty="0" smtClean="0">
                <a:latin typeface="Arial" panose="020B0604020202020204" pitchFamily="34" charset="0"/>
                <a:cs typeface="Arial" pitchFamily="34" charset="0"/>
              </a:rPr>
              <a:t>[</a:t>
            </a:r>
            <a:r>
              <a:rPr lang="en-US" sz="9600" dirty="0">
                <a:latin typeface="Arial" panose="020B0604020202020204" pitchFamily="34" charset="0"/>
                <a:cs typeface="Arial" pitchFamily="34" charset="0"/>
              </a:rPr>
              <a:t>6</a:t>
            </a:r>
            <a:r>
              <a:rPr lang="en-US" sz="9600" dirty="0" smtClean="0">
                <a:latin typeface="Arial" panose="020B0604020202020204" pitchFamily="34" charset="0"/>
                <a:cs typeface="Arial" pitchFamily="34" charset="0"/>
              </a:rPr>
              <a:t>]. Essentials </a:t>
            </a:r>
            <a:r>
              <a:rPr lang="en-US" sz="9600" dirty="0">
                <a:latin typeface="Arial" panose="020B0604020202020204" pitchFamily="34" charset="0"/>
                <a:cs typeface="Arial" pitchFamily="34" charset="0"/>
              </a:rPr>
              <a:t>of Steam Turbine Design and </a:t>
            </a:r>
            <a:r>
              <a:rPr lang="en-US" sz="9600" dirty="0" smtClean="0">
                <a:latin typeface="Arial" panose="020B0604020202020204" pitchFamily="34" charset="0"/>
                <a:cs typeface="Arial" pitchFamily="34" charset="0"/>
              </a:rPr>
              <a:t>Analysis, </a:t>
            </a:r>
            <a:r>
              <a:rPr lang="en-US" sz="9600" dirty="0" err="1">
                <a:latin typeface="Arial" panose="020B0604020202020204" pitchFamily="34" charset="0"/>
                <a:cs typeface="Arial" pitchFamily="34" charset="0"/>
              </a:rPr>
              <a:t>Kumana</a:t>
            </a:r>
            <a:r>
              <a:rPr lang="en-US" sz="9600" dirty="0">
                <a:latin typeface="Arial" panose="020B0604020202020204" pitchFamily="34" charset="0"/>
                <a:cs typeface="Arial" pitchFamily="34" charset="0"/>
              </a:rPr>
              <a:t>, J. </a:t>
            </a:r>
            <a:r>
              <a:rPr lang="en-US" sz="9600" dirty="0" smtClean="0">
                <a:latin typeface="Arial" panose="020B0604020202020204" pitchFamily="34" charset="0"/>
                <a:cs typeface="Arial" pitchFamily="34" charset="0"/>
              </a:rPr>
              <a:t>D, </a:t>
            </a:r>
            <a:r>
              <a:rPr lang="en-US" sz="9600" dirty="0" err="1" smtClean="0">
                <a:latin typeface="Arial" panose="020B0604020202020204" pitchFamily="34" charset="0"/>
                <a:cs typeface="Arial" pitchFamily="34" charset="0"/>
              </a:rPr>
              <a:t>AIChE</a:t>
            </a:r>
            <a:r>
              <a:rPr lang="en-US" sz="9600" dirty="0" smtClean="0">
                <a:latin typeface="Arial" panose="020B0604020202020204" pitchFamily="34" charset="0"/>
                <a:cs typeface="Arial" pitchFamily="34" charset="0"/>
              </a:rPr>
              <a:t> </a:t>
            </a:r>
            <a:r>
              <a:rPr lang="en-US" sz="9600" dirty="0">
                <a:latin typeface="Arial" panose="020B0604020202020204" pitchFamily="34" charset="0"/>
                <a:cs typeface="Arial" pitchFamily="34" charset="0"/>
              </a:rPr>
              <a:t>CEP, </a:t>
            </a:r>
            <a:r>
              <a:rPr lang="en-US" sz="9600" dirty="0" smtClean="0">
                <a:latin typeface="Arial" panose="020B0604020202020204" pitchFamily="34" charset="0"/>
                <a:cs typeface="Arial" pitchFamily="34" charset="0"/>
              </a:rPr>
              <a:t>2018</a:t>
            </a:r>
            <a:r>
              <a:rPr lang="en-US" sz="9600" dirty="0">
                <a:latin typeface="Arial" panose="020B0604020202020204" pitchFamily="34" charset="0"/>
                <a:cs typeface="Arial" pitchFamily="34" charset="0"/>
              </a:rPr>
              <a:t>.</a:t>
            </a:r>
            <a:endParaRPr lang="en-US" sz="9600" dirty="0" smtClean="0">
              <a:latin typeface="Arial" panose="020B0604020202020204" pitchFamily="34" charset="0"/>
              <a:cs typeface="Arial" pitchFamily="34" charset="0"/>
            </a:endParaRPr>
          </a:p>
          <a:p>
            <a:pPr marL="0" indent="0" algn="just" latinLnBrk="0">
              <a:lnSpc>
                <a:spcPct val="170000"/>
              </a:lnSpc>
              <a:buNone/>
            </a:pPr>
            <a:endParaRPr lang="en-US" sz="8000" dirty="0">
              <a:latin typeface="Arial" panose="020B0604020202020204" pitchFamily="34" charset="0"/>
              <a:cs typeface="Arial" panose="020B0604020202020204" pitchFamily="34" charset="0"/>
            </a:endParaRPr>
          </a:p>
          <a:p>
            <a:pPr marL="0" indent="0" algn="just">
              <a:lnSpc>
                <a:spcPct val="170000"/>
              </a:lnSpc>
              <a:buNone/>
            </a:pPr>
            <a:endParaRPr lang="en-US" sz="9600" u="sng" dirty="0">
              <a:latin typeface="Arial" panose="020B0604020202020204" pitchFamily="34" charset="0"/>
              <a:cs typeface="Arial" panose="020B0604020202020204" pitchFamily="34" charset="0"/>
            </a:endParaRPr>
          </a:p>
          <a:p>
            <a:pPr marL="0" indent="0" algn="just">
              <a:lnSpc>
                <a:spcPct val="170000"/>
              </a:lnSpc>
              <a:buNone/>
            </a:pPr>
            <a:endParaRPr lang="en-US" sz="9600" u="sng" dirty="0">
              <a:latin typeface="Arial" panose="020B0604020202020204" pitchFamily="34" charset="0"/>
              <a:cs typeface="Arial" panose="020B0604020202020204" pitchFamily="34" charset="0"/>
            </a:endParaRPr>
          </a:p>
          <a:p>
            <a:pPr marL="0" indent="0" algn="just">
              <a:lnSpc>
                <a:spcPct val="170000"/>
              </a:lnSpc>
              <a:buNone/>
            </a:pPr>
            <a:endParaRPr lang="en-US" sz="9600" dirty="0">
              <a:latin typeface="Arial" panose="020B0604020202020204" pitchFamily="34" charset="0"/>
              <a:cs typeface="Arial" panose="020B0604020202020204" pitchFamily="34" charset="0"/>
            </a:endParaRPr>
          </a:p>
          <a:p>
            <a:pPr marL="0" indent="0" algn="just">
              <a:lnSpc>
                <a:spcPct val="170000"/>
              </a:lnSpc>
              <a:buNone/>
            </a:pPr>
            <a:r>
              <a:rPr lang="en-US" sz="3600" b="1" dirty="0">
                <a:latin typeface="Arial" pitchFamily="34" charset="0"/>
                <a:cs typeface="Arial" pitchFamily="34" charset="0"/>
              </a:rPr>
              <a:t> </a:t>
            </a:r>
          </a:p>
          <a:p>
            <a:pPr marL="0" indent="0" algn="just">
              <a:lnSpc>
                <a:spcPct val="170000"/>
              </a:lnSpc>
              <a:buNone/>
            </a:pPr>
            <a:endParaRPr lang="en-US" sz="3600" dirty="0">
              <a:solidFill>
                <a:srgbClr val="222222"/>
              </a:solidFill>
              <a:latin typeface="Arial" panose="020B0604020202020204" pitchFamily="34" charset="0"/>
            </a:endParaRPr>
          </a:p>
          <a:p>
            <a:pPr marL="0" indent="0" algn="just">
              <a:lnSpc>
                <a:spcPct val="170000"/>
              </a:lnSpc>
              <a:buNone/>
            </a:pPr>
            <a:endParaRPr lang="en-US" sz="3400" dirty="0">
              <a:solidFill>
                <a:srgbClr val="00B0F0"/>
              </a:solidFill>
              <a:latin typeface="Arial" pitchFamily="34" charset="0"/>
              <a:cs typeface="Arial" pitchFamily="34" charset="0"/>
            </a:endParaRPr>
          </a:p>
          <a:p>
            <a:pPr marL="0" indent="0" algn="just">
              <a:lnSpc>
                <a:spcPct val="170000"/>
              </a:lnSpc>
              <a:buNone/>
            </a:pPr>
            <a:endParaRPr lang="en-US" sz="3400" dirty="0">
              <a:solidFill>
                <a:srgbClr val="00B0F0"/>
              </a:solidFill>
              <a:latin typeface="Arial" pitchFamily="34" charset="0"/>
              <a:cs typeface="Arial" pitchFamily="34" charset="0"/>
            </a:endParaRPr>
          </a:p>
          <a:p>
            <a:pPr marL="0" indent="0" algn="just">
              <a:lnSpc>
                <a:spcPct val="170000"/>
              </a:lnSpc>
              <a:buNone/>
            </a:pPr>
            <a:endParaRPr lang="en-US" sz="2000" dirty="0">
              <a:latin typeface="Arial" pitchFamily="34" charset="0"/>
              <a:cs typeface="Arial" pitchFamily="34" charset="0"/>
            </a:endParaRPr>
          </a:p>
          <a:p>
            <a:pPr marL="0" indent="0" algn="just">
              <a:buNone/>
            </a:pPr>
            <a:r>
              <a:rPr lang="en-US" sz="2000" dirty="0">
                <a:latin typeface="Arial" pitchFamily="34" charset="0"/>
                <a:cs typeface="Arial" pitchFamily="34" charset="0"/>
              </a:rPr>
              <a:t> </a:t>
            </a:r>
          </a:p>
        </p:txBody>
      </p:sp>
      <p:sp>
        <p:nvSpPr>
          <p:cNvPr id="4" name="Footer Placeholder 3"/>
          <p:cNvSpPr>
            <a:spLocks noGrp="1"/>
          </p:cNvSpPr>
          <p:nvPr>
            <p:ph type="ftr" sz="quarter" idx="11"/>
          </p:nvPr>
        </p:nvSpPr>
        <p:spPr/>
        <p:txBody>
          <a:bodyPr/>
          <a:lstStyle/>
          <a:p>
            <a:r>
              <a:rPr lang="en-US" dirty="0"/>
              <a:t>Presenter: Dr. Melaku Desta</a:t>
            </a:r>
          </a:p>
        </p:txBody>
      </p:sp>
      <p:sp>
        <p:nvSpPr>
          <p:cNvPr id="5" name="Slide Number Placeholder 4"/>
          <p:cNvSpPr>
            <a:spLocks noGrp="1"/>
          </p:cNvSpPr>
          <p:nvPr>
            <p:ph type="sldNum" sz="quarter" idx="12"/>
          </p:nvPr>
        </p:nvSpPr>
        <p:spPr/>
        <p:txBody>
          <a:bodyPr/>
          <a:lstStyle/>
          <a:p>
            <a:fld id="{A48DA065-FA52-4A6B-AE36-1AE15AD4FD00}" type="slidenum">
              <a:rPr lang="en-US" smtClean="0"/>
              <a:pPr/>
              <a:t>48</a:t>
            </a:fld>
            <a:endParaRPr lang="en-US" dirty="0"/>
          </a:p>
        </p:txBody>
      </p:sp>
    </p:spTree>
    <p:extLst>
      <p:ext uri="{BB962C8B-B14F-4D97-AF65-F5344CB8AC3E}">
        <p14:creationId xmlns:p14="http://schemas.microsoft.com/office/powerpoint/2010/main" val="35820203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Presenter: Dr. Melaku Desta</a:t>
            </a:r>
          </a:p>
        </p:txBody>
      </p:sp>
      <p:sp>
        <p:nvSpPr>
          <p:cNvPr id="3" name="Slide Number Placeholder 2"/>
          <p:cNvSpPr>
            <a:spLocks noGrp="1"/>
          </p:cNvSpPr>
          <p:nvPr>
            <p:ph type="sldNum" sz="quarter" idx="12"/>
          </p:nvPr>
        </p:nvSpPr>
        <p:spPr/>
        <p:txBody>
          <a:bodyPr/>
          <a:lstStyle/>
          <a:p>
            <a:fld id="{A48DA065-FA52-4A6B-AE36-1AE15AD4FD00}" type="slidenum">
              <a:rPr lang="en-US" smtClean="0"/>
              <a:pPr/>
              <a:t>49</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a:latin typeface="Times New Roman" pitchFamily="18" charset="0"/>
                <a:cs typeface="Times New Roman" pitchFamily="18" charset="0"/>
              </a:rPr>
              <a:t>Thank you !</a:t>
            </a:r>
          </a:p>
        </p:txBody>
      </p:sp>
    </p:spTree>
    <p:extLst>
      <p:ext uri="{BB962C8B-B14F-4D97-AF65-F5344CB8AC3E}">
        <p14:creationId xmlns:p14="http://schemas.microsoft.com/office/powerpoint/2010/main" val="403580131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UUID" val="{7562C640-D6B6-43DC-98B9-A5EF06BF3C31}"/>
  <p:tag name="ISPRING_RESOURCE_FOLDER" val="E:\Handong UNITWIN FELLOWSHIP\[Power Plant Engineering] Week 6 - Combustion Mechanism, Combustion Equipment and Firing Methods\"/>
  <p:tag name="ISPRING_PRESENTATION_PATH" val="E:\Handong UNITWIN FELLOWSHIP\[Power Plant Engineering] Week 6 - Combustion Mechanism, Combustion Equipment and Firing Methods.pptx"/>
  <p:tag name="ISPRING_PROJECT_VERSION" val="9.3"/>
  <p:tag name="ISPRING_PROJECT_FOLDER_UPDATED" val="1"/>
  <p:tag name="ISPRING_SCREEN_RECS_UPDATED" val="E:\Handong UNITWIN FELLOWSHIP\[Power Plant Engineering] Week 6 - Combustion Mechanism, Combustion Equipment and Firing Methods\"/>
</p:tagLst>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11620</TotalTime>
  <Words>4008</Words>
  <Application>Microsoft Office PowerPoint</Application>
  <PresentationFormat>Widescreen</PresentationFormat>
  <Paragraphs>505</Paragraphs>
  <Slides>49</Slides>
  <Notes>2</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49</vt:i4>
      </vt:variant>
    </vt:vector>
  </HeadingPairs>
  <TitlesOfParts>
    <vt:vector size="65" baseType="lpstr">
      <vt:lpstr>KaTeX_Main</vt:lpstr>
      <vt:lpstr>맑은 고딕</vt:lpstr>
      <vt:lpstr>Monotype Sorts</vt:lpstr>
      <vt:lpstr>MS Mincho</vt:lpstr>
      <vt:lpstr>quote-cjk-patch</vt:lpstr>
      <vt:lpstr>나눔바른고딕</vt:lpstr>
      <vt:lpstr>나눔스퀘어 Bold</vt:lpstr>
      <vt:lpstr>나눔스퀘어_ac</vt:lpstr>
      <vt:lpstr>나눔스퀘어_ac Bold</vt:lpstr>
      <vt:lpstr>나눔스퀘어_ac Light</vt:lpstr>
      <vt:lpstr>Arial</vt:lpstr>
      <vt:lpstr>Calibri</vt:lpstr>
      <vt:lpstr>Cambria Math</vt:lpstr>
      <vt:lpstr>Times New Roman</vt:lpstr>
      <vt:lpstr>Wingdings</vt:lpstr>
      <vt:lpstr>Office 테마</vt:lpstr>
      <vt:lpstr>Power Plant Engineering</vt:lpstr>
      <vt:lpstr>Lecture learning outcomes: </vt:lpstr>
      <vt:lpstr>Content </vt:lpstr>
      <vt:lpstr> 1. Introduction </vt:lpstr>
      <vt:lpstr> 1. Introduction    Cont… </vt:lpstr>
      <vt:lpstr> 1. Introduction    Cont… </vt:lpstr>
      <vt:lpstr> 1. Introduction    Cont… </vt:lpstr>
      <vt:lpstr> 1. Introduction    Cont… </vt:lpstr>
      <vt:lpstr> 1. Introduction    Cont… </vt:lpstr>
      <vt:lpstr> 1. Introduction    Cont… </vt:lpstr>
      <vt:lpstr> 1. Introduction    Cont… </vt:lpstr>
      <vt:lpstr> 1. Introduction    Cont… </vt:lpstr>
      <vt:lpstr>2. Impulse Turbine</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2. Impulse Turbine                       Cont… </vt:lpstr>
      <vt:lpstr>3. Reaction Turbine </vt:lpstr>
      <vt:lpstr>3. Reaction Turbine      Cont… </vt:lpstr>
      <vt:lpstr>3. Reaction Turbine      Cont… </vt:lpstr>
      <vt:lpstr>3. Reaction Turbine  Cont… </vt:lpstr>
      <vt:lpstr>3. Reaction Turbine      Cont… </vt:lpstr>
      <vt:lpstr>3. Reaction Turbine  Cont… </vt:lpstr>
      <vt:lpstr>4. Velocity Diagram for Impulse Turbine Blade</vt:lpstr>
      <vt:lpstr>4. Velocity Diagram for Impulse Turbine Blade           Cont…</vt:lpstr>
      <vt:lpstr>4. Velocity Diagram for Impulse Turbine Blade           Cont…</vt:lpstr>
      <vt:lpstr>4. Velocity Diagram for Impulse Turbine Blade           Cont…</vt:lpstr>
      <vt:lpstr>4. Velocity Diagram for Impulse Turbine Blade           Cont…</vt:lpstr>
      <vt:lpstr>4. Velocity Diagram for Impulse Turbine Blade           Cont…</vt:lpstr>
      <vt:lpstr>5. Steam Turbine Blade-efficiency</vt:lpstr>
      <vt:lpstr>5. Steam Turbine Blade-efficiency               Cont…</vt:lpstr>
      <vt:lpstr>5. Steam Turbine Blade-efficiency               Cont…</vt:lpstr>
      <vt:lpstr> 6. Axial Thrust on Rotor </vt:lpstr>
      <vt:lpstr> 6. Axial Thrust on Rotor               Cont… </vt:lpstr>
      <vt:lpstr>Summary </vt:lpstr>
      <vt:lpstr>References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Melaku Desta</cp:lastModifiedBy>
  <cp:revision>915</cp:revision>
  <dcterms:created xsi:type="dcterms:W3CDTF">2021-04-29T04:21:21Z</dcterms:created>
  <dcterms:modified xsi:type="dcterms:W3CDTF">2025-10-29T04:51:46Z</dcterms:modified>
</cp:coreProperties>
</file>