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82" r:id="rId2"/>
    <p:sldId id="678" r:id="rId3"/>
    <p:sldId id="363" r:id="rId4"/>
    <p:sldId id="646" r:id="rId5"/>
    <p:sldId id="845" r:id="rId6"/>
    <p:sldId id="803" r:id="rId7"/>
    <p:sldId id="846" r:id="rId8"/>
    <p:sldId id="847" r:id="rId9"/>
    <p:sldId id="848" r:id="rId10"/>
    <p:sldId id="849" r:id="rId11"/>
    <p:sldId id="804" r:id="rId12"/>
    <p:sldId id="850" r:id="rId13"/>
    <p:sldId id="851" r:id="rId14"/>
    <p:sldId id="852" r:id="rId15"/>
    <p:sldId id="853" r:id="rId16"/>
    <p:sldId id="855" r:id="rId17"/>
    <p:sldId id="856" r:id="rId18"/>
    <p:sldId id="857" r:id="rId19"/>
    <p:sldId id="858" r:id="rId20"/>
    <p:sldId id="860" r:id="rId21"/>
    <p:sldId id="861" r:id="rId22"/>
    <p:sldId id="862" r:id="rId23"/>
    <p:sldId id="863" r:id="rId24"/>
    <p:sldId id="864" r:id="rId25"/>
    <p:sldId id="865" r:id="rId26"/>
    <p:sldId id="866" r:id="rId27"/>
    <p:sldId id="859" r:id="rId28"/>
    <p:sldId id="867" r:id="rId29"/>
    <p:sldId id="868" r:id="rId30"/>
    <p:sldId id="869" r:id="rId31"/>
    <p:sldId id="882" r:id="rId32"/>
    <p:sldId id="870" r:id="rId33"/>
    <p:sldId id="871" r:id="rId34"/>
    <p:sldId id="872" r:id="rId35"/>
    <p:sldId id="873" r:id="rId36"/>
    <p:sldId id="874" r:id="rId37"/>
    <p:sldId id="875" r:id="rId38"/>
    <p:sldId id="876" r:id="rId39"/>
    <p:sldId id="877" r:id="rId40"/>
    <p:sldId id="878" r:id="rId41"/>
    <p:sldId id="879" r:id="rId42"/>
    <p:sldId id="880" r:id="rId43"/>
    <p:sldId id="881" r:id="rId44"/>
    <p:sldId id="443" r:id="rId45"/>
    <p:sldId id="442" r:id="rId46"/>
    <p:sldId id="317" r:id="rId47"/>
  </p:sldIdLst>
  <p:sldSz cx="12192000" cy="6858000"/>
  <p:notesSz cx="6858000" cy="9144000"/>
  <p:custDataLst>
    <p:tags r:id="rId50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86378" autoAdjust="0"/>
  </p:normalViewPr>
  <p:slideViewPr>
    <p:cSldViewPr snapToGrid="0">
      <p:cViewPr varScale="1">
        <p:scale>
          <a:sx n="80" d="100"/>
          <a:sy n="80" d="100"/>
        </p:scale>
        <p:origin x="84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2025-10-26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10/26/2025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10/26/2025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10/26/2025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lens.usercontent.google.com/image?vsrid=CI2T8fel4KfS9QEQAhgBIiQ0ZDIxNjNhZC0wNGViLTQ3NWUtYmM4OC1kMWM0NWViNmI0NTAyBiICcmQoADi_7Kz5xMGQAw&amp;gsessionid=lEf0Z0XSmcSkk70oI6ajN1gkogUQujFaMH2ppD2HTf4HH2WnLB_gLg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figures.academia-assets.com/52582534/figure_033.jpg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0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Power Plant Engineering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</a:t>
            </a:r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en-US" sz="3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atinLnBrk="0"/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Steam Turbines</a:t>
            </a:r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5946045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the effect of friction on steam turbine blade efficiency and identify factors influencing friction losses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relationship between blade efficiency and overall energy conversion in steam turbines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Evaluate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key performance parameters of steam turbines such as power output, efficiency, and specific steam consumption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Describe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various governing methods used in steam turbines and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their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role in maintaining constant speed under varying loads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5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Assess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combined impact of friction, efficiency, and governing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mechanisms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 the overall performance and operation of steam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turbines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itchFamily="34" charset="0"/>
                <a:cs typeface="Arial" pitchFamily="34" charset="0"/>
              </a:rPr>
              <a:t>Content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Effect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Friction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Blade Efficiency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Blade Efficiency and Energy Conversion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Steam Turbines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Governing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urbines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Combined Effect on Turbine Operation and Efficiency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Effect of Friction on Blade Efficiency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929" y="498349"/>
            <a:ext cx="11704320" cy="6359651"/>
          </a:xfrm>
        </p:spPr>
        <p:txBody>
          <a:bodyPr>
            <a:normAutofit fontScale="92500" lnSpcReduction="2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 and Causes of Blade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Friction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 steam turbine, steam expands and flows over the blades, transferring energy to the rotor.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Ideally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this flow is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frictionless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allowing maximum energy transfer. However, in practical situations, friction between the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and blade surfaces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reduces the relative velocity of steam, leading to losses in efficiency.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Blade </a:t>
            </a:r>
            <a:r>
              <a:rPr lang="en-US" sz="26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friction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refers to the </a:t>
            </a:r>
            <a:r>
              <a:rPr lang="en-US" sz="26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resistance to motion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experienced by steam (or gas) as it flows over the surface of turbine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blades [1].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friction arises due to </a:t>
            </a:r>
            <a:r>
              <a:rPr lang="en-US" sz="26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viscous forces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between the moving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   steam and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the blade surface, causing loss of kinetic energy and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reduction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the relative velocity of steam.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661310"/>
            <a:ext cx="11903103" cy="61966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Causes of Blade Friction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roughness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blades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Uneven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 rough blade surfaces increase turbulence and energy loss.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velocity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relative velocity leads to higher shear forces and frictional losses.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wetness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Presence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of water droplets in wet steam increases drag and erosion, enhancing friction.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Blade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geometry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shape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Poor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aerodynamic design causes flow separation and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vortex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formation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808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276" y="617620"/>
            <a:ext cx="11903103" cy="6365019"/>
          </a:xfrm>
        </p:spPr>
        <p:txBody>
          <a:bodyPr>
            <a:normAutofit fontScale="92500" lnSpcReduction="20000"/>
          </a:bodyPr>
          <a:lstStyle/>
          <a:p>
            <a:pPr marL="457200" indent="-457200" latinLnBrk="0">
              <a:lnSpc>
                <a:spcPct val="100000"/>
              </a:lnSpc>
              <a:buFont typeface="+mj-lt"/>
              <a:buAutoNum type="arabicPeriod" startAt="5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Contamination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deposits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Dust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oil, or corrosion products increase surface resistance.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 startAt="6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conditions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Changes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steam temperature and pressure can alter viscosity and frictional behavior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1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of Friction on Velocity Diagrams</a:t>
            </a:r>
          </a:p>
          <a:p>
            <a:pPr lvl="0"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(Frictionless) Condition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enters and leaves the blade with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loss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relative </a:t>
            </a:r>
            <a:endParaRPr lang="en-US" sz="2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velocity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velocity triangles (at inlet and outlet) are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sharp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endParaRPr lang="en-US" sz="26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geometrically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accurate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output is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 given set of velocities.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871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Actual (with friction)</a:t>
                </a: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Due to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friction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relative velocity of steam decreases as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it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passes over the blade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surface.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is the relative velocity at inlet,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0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at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outlet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 smtClean="0">
                    <a:solidFill>
                      <a:prstClr val="black"/>
                    </a:solidFill>
                    <a:cs typeface="Arial" panose="020B0604020202020204" pitchFamily="34" charset="0"/>
                  </a:rPr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𝑘</m:t>
                    </m:r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  <m:r>
                      <a:rPr lang="en-US" b="0" i="0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,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 𝑘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=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blade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velocity coefficient (typically 0.8–0.9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outlet velocity triangle becomes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smaller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(flattened) due to the reduced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direction of outlet velocity also changes slightly, affecting 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buNone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the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exit angle and resulting in less turning of steam.</a:t>
                </a:r>
              </a:p>
              <a:p>
                <a:pPr marL="457200" lvl="1" indent="0">
                  <a:lnSpc>
                    <a:spcPct val="150000"/>
                  </a:lnSpc>
                  <a:buNone/>
                </a:pPr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  <a:blipFill rotWithShape="0">
                <a:blip r:embed="rId2"/>
                <a:stretch>
                  <a:fillRect l="-6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064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GB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Reduction in Blade Efficiency Due to Friction</a:t>
                </a:r>
              </a:p>
              <a:p>
                <a:pPr marL="0" indent="0" latinLnBrk="0">
                  <a:lnSpc>
                    <a:spcPct val="100000"/>
                  </a:lnSpc>
                  <a:buNone/>
                </a:pPr>
                <a:r>
                  <a:rPr lang="en-GB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Blade Efficiency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40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b="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GB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-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refers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to how effectively a blade converts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fluid energy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(air or water) into mechanical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work [2].</a:t>
                </a:r>
                <a:endParaRPr lang="en-GB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GB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Blade or diagram efficiency is defined as</a:t>
                </a:r>
                <a:r>
                  <a:rPr lang="en-GB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  <a:blipFill rotWithShape="0">
                <a:blip r:embed="rId2"/>
                <a:stretch>
                  <a:fillRect l="-7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952459" y="3878370"/>
                <a:ext cx="2662204" cy="7520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20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2459" y="3878370"/>
                <a:ext cx="2662204" cy="7520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0" y="2900858"/>
                <a:ext cx="10980751" cy="9775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𝑑𝑜𝑛𝑒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𝑜𝑛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num>
                        <m:den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𝐾𝑖𝑛𝑒𝑡𝑖𝑐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𝑠𝑢𝑝𝑝𝑙𝑖𝑒𝑑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𝑡𝑜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den>
                      </m:f>
                      <m:r>
                        <a:rPr lang="en-US" sz="20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𝑑𝑜𝑛𝑒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𝑜𝑛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num>
                        <m:den>
                          <m:f>
                            <m:fPr>
                              <m:ctrlPr>
                                <a:rPr lang="en-GB" sz="20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en-GB" sz="2000" i="1" dirty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n-US" sz="2000" b="0" i="1" dirty="0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1" dirty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  <m:sup>
                                  <m:r>
                                    <a:rPr lang="en-US" sz="2000" i="1" dirty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en-US" sz="20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900858"/>
                <a:ext cx="10980751" cy="97751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83488" y="4855882"/>
                <a:ext cx="7183006" cy="16004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sz="2000" i="1" dirty="0" smtClean="0">
                        <a:latin typeface="Cambria Math" panose="02040503050406030204" pitchFamily="18" charset="0"/>
                      </a:rPr>
                      <m:t>​ </m:t>
                    </m:r>
                  </m:oMath>
                </a14:m>
                <a:r>
                  <a:rPr lang="en-GB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= Absolute velocity of steam at inlet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GB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 </a:t>
                </a:r>
                <a:r>
                  <a:rPr lang="en-GB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Blade velocity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GB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 </a:t>
                </a:r>
                <a:r>
                  <a:rPr lang="en-GB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= Tangential component of inlet steam velocity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000" b="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​ = Tangential component of outlet steam </a:t>
                </a:r>
                <a:r>
                  <a:rPr lang="en-GB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velocity</a:t>
                </a:r>
                <a:endParaRPr lang="en-GB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488" y="4855882"/>
                <a:ext cx="7183006" cy="1600438"/>
              </a:xfrm>
              <a:prstGeom prst="rect">
                <a:avLst/>
              </a:prstGeom>
              <a:blipFill rotWithShape="0">
                <a:blip r:embed="rId5"/>
                <a:stretch>
                  <a:fillRect l="-764" t="-2290" b="-64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5302323" y="3925861"/>
                <a:ext cx="6096000" cy="70788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atinLnBrk="0"/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Since</a:t>
                </a:r>
                <a14:m>
                  <m:oMath xmlns:m="http://schemas.openxmlformats.org/officeDocument/2006/math">
                    <m:r>
                      <a:rPr lang="en-US" sz="20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​ is smaller due to friction, the efficiency reduces accordingly.</a:t>
                </a:r>
                <a:endParaRPr lang="en-GB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2323" y="3925861"/>
                <a:ext cx="6096000" cy="707886"/>
              </a:xfrm>
              <a:prstGeom prst="rect">
                <a:avLst/>
              </a:prstGeom>
              <a:blipFill rotWithShape="0">
                <a:blip r:embed="rId6"/>
                <a:stretch>
                  <a:fillRect l="-1100" t="-3448" b="-155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2749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Effect of Friction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Blade friction is a major cause of efficiency loss in steam turbines.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Friction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reduces the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kinetic energy available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for conversion into work.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Since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&lt;</m:t>
                    </m:r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b="0" i="1" dirty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the exit velocity component decreases, leading to lower work done per kg of steam.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outlet triangle becomes smaller, indicating loss of kinetic energy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whirl component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𝑉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  <m:r>
                          <a:rPr lang="en-US" b="0" i="1" dirty="0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2</m:t>
                        </m:r>
                      </m:sub>
                    </m:sSub>
                    <m:r>
                      <a:rPr lang="en-US" b="0" i="0" dirty="0" smtClean="0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decreases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, reducing work output.</a:t>
                </a:r>
                <a:endParaRPr lang="en-US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endParaRPr lang="en-US" sz="2400" dirty="0"/>
              </a:p>
              <a:p>
                <a:pPr marL="0" indent="0">
                  <a:buNone/>
                </a:pPr>
                <a:endParaRPr lang="en-US" sz="2400" dirty="0" smtClean="0"/>
              </a:p>
              <a:p>
                <a:pPr marL="0" indent="0">
                  <a:buNone/>
                </a:pPr>
                <a:endParaRPr lang="en-US" sz="24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" y="617620"/>
                <a:ext cx="11903103" cy="6103856"/>
              </a:xfrm>
              <a:blipFill rotWithShape="0">
                <a:blip r:embed="rId2"/>
                <a:stretch>
                  <a:fillRect l="-7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053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658" y="49491"/>
            <a:ext cx="12136341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Effect of Friction on Blade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Efficiency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29370"/>
            <a:ext cx="11895152" cy="6357068"/>
          </a:xfrm>
        </p:spPr>
        <p:txBody>
          <a:bodyPr>
            <a:normAutofit fontScale="92500"/>
          </a:bodyPr>
          <a:lstStyle/>
          <a:p>
            <a:pPr marL="0" indent="0" latinLnBrk="0">
              <a:lnSpc>
                <a:spcPct val="100000"/>
              </a:lnSpc>
              <a:buNone/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to Minimize Frictional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surface finish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- Polished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 mirror-finished blades reduce boundary layer thickness and flow resistance.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Lubrication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- moisture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control and anti-corrosive coatings act as indirect lubrication.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Selection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blade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Selection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of smooth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surface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properties, high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resistance to erosion and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corrosion, stable microstructure materials. </a:t>
            </a:r>
          </a:p>
          <a:p>
            <a:pPr marL="457200" indent="-457200" latinLnBrk="0">
              <a:lnSpc>
                <a:spcPct val="100000"/>
              </a:lnSpc>
              <a:buFont typeface="+mj-lt"/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quality control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- Ensure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superheated steam to prevent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droplet impact and erosion and drain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moisture from steam lines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before entry to turbine. 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5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Aerodynamic blade design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- Optimize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blade curvature and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thickness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to maintain laminar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flow.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783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Performance of Steam Turbines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9"/>
            <a:ext cx="11903103" cy="610385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Key Performance Parameters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are the primary metrics used to gauge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effectiveness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value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steam turbine.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performance of a steam turbine is evaluated using several important parameters that describe how effectively it converts steam energy into mechanical work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Efficiency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ratio of useful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output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turbines, several types of efficiencies are considered: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011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Performance of Steam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Turbines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lphaLcPeriod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Blade or Diagram 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Blade Efficiency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0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0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 is a measure of how effectively the blades (buckets) of a turbine rotor convert the kinetic energy of the steam jet into useful mechanical work (shaft work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[3]. </a:t>
                </a:r>
                <a:endParaRPr lang="en-US" sz="2400" dirty="0" smtClean="0">
                  <a:solidFill>
                    <a:srgbClr val="0F111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</a:t>
                </a:r>
                <a:r>
                  <a:rPr lang="en-US" sz="2400" dirty="0">
                    <a:solidFill>
                      <a:srgbClr val="0F1115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a crucial internal performance parameter that focuses solely on the energy conversion happening at the rotor blades.</a:t>
                </a: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717" r="-76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195345" y="4472959"/>
                <a:ext cx="8012264" cy="8841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𝑊𝑜𝑟𝑘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𝑑𝑜𝑛𝑒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𝑜𝑛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𝐾𝑖𝑛𝑒𝑡𝑖𝑐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𝑠𝑢𝑝𝑝𝑙𝑖𝑒𝑑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𝑡𝑜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(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Sup>
                            <m:sSubSup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5345" y="4472959"/>
                <a:ext cx="8012264" cy="88415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634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 lnSpcReduction="10000"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lphaLcPeriod" startAt="2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Stage 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𝑠𝑡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Stage Efficiency (ηₛₜ)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measure of how efficiently a single stage of the turbine converts the available energy in the steam into useful mechanical work on the turbine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shaft [3].</a:t>
                </a: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accounts for all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losses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that occur within that particular stage, including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nozzle losses, blade friction, leakage,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shock losses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Stage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efficiency indicates how close the actual performance of a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stage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is to the ideal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isentropic performance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srgbClr val="0F1115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799696" y="4158859"/>
                <a:ext cx="8878958" cy="8592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𝑜𝑟𝑘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𝑜𝑛𝑒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𝑝𝑒𝑟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𝑠𝑡𝑒𝑎𝑚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𝑝𝑒𝑟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𝑠𝑡𝑎𝑔𝑒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𝑒𝑛𝑡h𝑎𝑙𝑝𝑦</m:t>
                              </m:r>
                            </m:e>
                          </m:d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𝑑𝑟𝑜𝑝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𝑎𝑣𝑎𝑖𝑙𝑎𝑏𝑙𝑒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𝑠𝑡𝑎𝑔𝑒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696" y="4158859"/>
                <a:ext cx="8878958" cy="85927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4257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9"/>
            <a:ext cx="11903103" cy="61038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Mathematically,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Where, 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328261" y="1080118"/>
                <a:ext cx="2323252" cy="869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8261" y="1080118"/>
                <a:ext cx="2323252" cy="86998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304013" y="2247338"/>
                <a:ext cx="7490129" cy="12003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𝑒𝑛𝑡h𝑎𝑙𝑝𝑦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𝑠𝑡𝑒𝑎𝑚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𝑠𝑡𝑎𝑔𝑒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𝑖𝑛𝑙𝑒𝑡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𝑒𝑛𝑡h𝑎𝑙𝑝𝑦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𝑠𝑡𝑎𝑔𝑒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𝑒𝑥𝑖𝑡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𝑖𝑠𝑒𝑛𝑡𝑟𝑜𝑝𝑖𝑐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𝑒𝑥𝑝𝑎𝑛𝑠𝑖𝑜𝑛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𝑎𝑐𝑡𝑢𝑎𝑙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𝑒𝑛𝑡h𝑎𝑙𝑝𝑦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𝑠𝑡𝑎𝑔𝑒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𝑒𝑥𝑖𝑡</m:t>
                      </m:r>
                    </m:oMath>
                  </m:oMathPara>
                </a14:m>
                <a:r>
                  <a:rPr lang="en-US" sz="2400" dirty="0" smtClean="0">
                    <a:solidFill>
                      <a:prstClr val="black"/>
                    </a:solidFill>
                  </a:rPr>
                  <a:t/>
                </a:r>
                <a:br>
                  <a:rPr lang="en-US" sz="2400" dirty="0" smtClean="0">
                    <a:solidFill>
                      <a:prstClr val="black"/>
                    </a:solidFill>
                  </a:rPr>
                </a:br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4013" y="2247338"/>
                <a:ext cx="7490129" cy="1200393"/>
              </a:xfrm>
              <a:prstGeom prst="rect">
                <a:avLst/>
              </a:prstGeom>
              <a:blipFill rotWithShape="0">
                <a:blip r:embed="rId3"/>
                <a:stretch>
                  <a:fillRect l="-244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390587" y="3910229"/>
                <a:ext cx="1137869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represents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actual energy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converted to mechanical work in the stage.</a:t>
                </a:r>
                <a:endParaRPr lang="en-GB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587" y="3910229"/>
                <a:ext cx="11378692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61" t="-9211" b="-302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228599" y="4545275"/>
                <a:ext cx="12042322" cy="16927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represents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the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maximum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possible</m:t>
                    </m:r>
                    <m:r>
                      <m:rPr>
                        <m:nor/>
                      </m:rPr>
                      <a:rPr lang="en-US" sz="2400" smtClean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(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ideal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isentropic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) </m:t>
                    </m:r>
                  </m:oMath>
                </a14:m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cs typeface="Arial" panose="020B0604020202020204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energy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conversion</m:t>
                    </m:r>
                    <m:r>
                      <m:rPr>
                        <m:nor/>
                      </m:rPr>
                      <a:rPr lang="en-US" sz="2400">
                        <a:latin typeface="Arial" panose="020B0604020202020204" pitchFamily="34" charset="0"/>
                        <a:cs typeface="Arial" panose="020B0604020202020204" pitchFamily="34" charset="0"/>
                      </a:rPr>
                      <m:t>.</m:t>
                    </m:r>
                  </m:oMath>
                </a14:m>
                <a:endParaRPr lang="en-GB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GB" sz="3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4545275"/>
                <a:ext cx="12042322" cy="169277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40169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lphaLcPeriod" startAt="3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Mechanical 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Mechanical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efficiency of a steam turbine is the ratio of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useful power available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at the turbine shaft to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power developed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by the steam on the turbine blades.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accounts for mechanical (frictional) losses that occur in the moving parts of the turbine, such as bearings, glands, and shaft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friction.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causes of mechanical losses include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bearing friction, </a:t>
                </a:r>
                <a:r>
                  <a:rPr lang="en-US" sz="2400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windage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losses, gland leakage losses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coupling and shaft alignment losses.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889492" y="5025788"/>
                <a:ext cx="5506424" cy="8567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𝐵𝑟𝑎𝑘𝑒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𝑃𝑜𝑤𝑒𝑟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𝑃𝑜𝑤𝑒𝑟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𝑑𝑒𝑣𝑒𝑙𝑜𝑝𝑒𝑑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𝑏𝑦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𝑏𝑙𝑎𝑑𝑒𝑠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9492" y="5025788"/>
                <a:ext cx="5506424" cy="85670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7605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Mechanical efficiency determines how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effectively the turbine converts blade-developed energy into usable mechanical output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High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mechanical efficiency implies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good lubrication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proper alignment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and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minimal wear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which are vital for reliable long-term turbine operation.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d.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Nozzle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Nozzle efficiency is a measure of how effectively a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steam nozzle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converts the enthalpy (heat energy) of steam into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kinetic energy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331036" y="5086419"/>
                <a:ext cx="7693694" cy="9428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𝐴𝑐𝑡𝑢𝑎𝑙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𝑘𝑖𝑛𝑒𝑡𝑖𝑐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𝑠𝑡𝑒𝑎𝑚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𝑎𝑡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𝑛𝑜𝑧𝑧𝑙𝑒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𝑒𝑥𝑖𝑡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​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𝐼𝑠𝑒𝑛𝑡𝑟𝑜𝑝𝑖𝑐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𝑘𝑖𝑛𝑒𝑡𝑖𝑐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m:rPr>
                              <m:nor/>
                            </m:rPr>
                            <a:rPr lang="en-GB" dirty="0">
                              <a:solidFill>
                                <a:prstClr val="black"/>
                              </a:solidFill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036" y="5086419"/>
                <a:ext cx="7693694" cy="94282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96785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9"/>
            <a:ext cx="11903103" cy="61038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Mathematically,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Where,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Velocity form,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328261" y="1080118"/>
                <a:ext cx="2323252" cy="8699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8261" y="1080118"/>
                <a:ext cx="2323252" cy="86998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323926" y="2281351"/>
                <a:ext cx="9740349" cy="12003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𝑒𝑛𝑡h𝑎𝑙𝑝𝑦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𝑠𝑡𝑒𝑎𝑚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𝑛𝑜𝑧𝑧𝑙𝑒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𝑖𝑛𝑙𝑒𝑡</m:t>
                      </m:r>
                    </m:oMath>
                  </m:oMathPara>
                </a14:m>
                <a:endParaRPr lang="en-US" sz="2400" i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bSup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𝑒𝑛𝑡h𝑎𝑙𝑝𝑦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𝑎𝑡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𝑛𝑜𝑧𝑧𝑙𝑒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𝑒𝑥𝑖𝑡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𝑓𝑜𝑟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𝑖𝑠𝑒𝑛𝑡𝑟𝑜𝑝𝑖𝑐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𝑒𝑥𝑝𝑎𝑛𝑠𝑖𝑜𝑛</m:t>
                    </m:r>
                  </m:oMath>
                </a14:m>
                <a:r>
                  <a:rPr lang="en-US" sz="2400" i="1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(ideal case)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𝑒𝑛𝑡h𝑎𝑙𝑝𝑦𝑎𝑡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𝑛𝑜𝑧𝑧𝑙𝑒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𝑒𝑥𝑖𝑡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𝑎𝑐𝑡𝑢𝑎𝑙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𝑒𝑥𝑝𝑎𝑛𝑠𝑖𝑜𝑛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(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𝑟𝑒𝑎𝑙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𝑐𝑎𝑠𝑒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r>
                  <a:rPr lang="en-US" sz="2400" dirty="0" smtClean="0">
                    <a:solidFill>
                      <a:prstClr val="black"/>
                    </a:solidFill>
                  </a:rPr>
                  <a:t/>
                </a:r>
                <a:br>
                  <a:rPr lang="en-US" sz="2400" dirty="0" smtClean="0">
                    <a:solidFill>
                      <a:prstClr val="black"/>
                    </a:solidFill>
                  </a:rPr>
                </a:br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3926" y="2281351"/>
                <a:ext cx="9740349" cy="1200393"/>
              </a:xfrm>
              <a:prstGeom prst="rect">
                <a:avLst/>
              </a:prstGeom>
              <a:blipFill rotWithShape="0">
                <a:blip r:embed="rId3"/>
                <a:stretch>
                  <a:fillRect l="-188" b="-71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390587" y="3910229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065207" y="4334252"/>
                <a:ext cx="2323252" cy="9809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𝑎𝑐𝑡𝑢𝑎𝑙</m:t>
                              </m:r>
                            </m:sub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𝑖𝑠𝑒𝑛𝑡𝑟𝑜𝑝𝑖𝑐</m:t>
                              </m:r>
                            </m:sub>
                            <m:sup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207" y="4334252"/>
                <a:ext cx="2323252" cy="98091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30012" y="5536497"/>
                <a:ext cx="6829477" cy="8595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𝑎𝑐𝑡𝑢𝑎𝑙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𝐴𝑐𝑡𝑢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𝑎𝑙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𝑣𝑒𝑙𝑜𝑐𝑖𝑡𝑦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𝑠𝑡𝑒𝑎𝑚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𝑎𝑡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𝑛𝑜𝑧𝑧𝑙𝑒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𝑒𝑥𝑖𝑡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𝑖𝑠𝑒𝑛𝑡𝑟𝑜𝑝𝑖𝑐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𝑉𝑒𝑙𝑜𝑐𝑖𝑡𝑦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𝑖𝑠𝑒𝑛𝑡𝑟𝑜𝑝𝑖𝑐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𝑒𝑥𝑝𝑎𝑛𝑠𝑖𝑜𝑛</m:t>
                      </m:r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012" y="5536497"/>
                <a:ext cx="6829477" cy="859594"/>
              </a:xfrm>
              <a:prstGeom prst="rect">
                <a:avLst/>
              </a:prstGeom>
              <a:blipFill rotWithShape="0">
                <a:blip r:embed="rId5"/>
                <a:stretch>
                  <a:fillRect l="-179" b="-63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8485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9"/>
            <a:ext cx="11903103" cy="6103856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turbines, nozzles are used to expand high-pressure steam and convert its thermal energy into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high-velocity jets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strike the turbine blades to produce mechanical work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Nozzle efficiency determines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velocity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steam jets entering the turbine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blades.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factors affecting nozzle efficiency includes: 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friction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between steam and nozzle walls, 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Shock losses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due to sudden changes in steam direction, 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losses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to the surroundings, 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wetness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(moisture reduces expansion efficiency), 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nozzle design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or rough internal surface finish.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23926" y="2281351"/>
            <a:ext cx="9740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</a:rPr>
              <a:t/>
            </a:r>
            <a:br>
              <a:rPr lang="en-US" sz="2400" dirty="0" smtClean="0">
                <a:solidFill>
                  <a:prstClr val="black"/>
                </a:solidFill>
              </a:rPr>
            </a:b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599" y="4545275"/>
            <a:ext cx="120423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</a:rPr>
              <a:t> </a:t>
            </a:r>
            <a:endParaRPr lang="en-GB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081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429500"/>
              </a:xfrm>
            </p:spPr>
            <p:txBody>
              <a:bodyPr>
                <a:normAutofit lnSpcReduction="10000"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lphaLcPeriod" startAt="5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Generator 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generator efficiency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a steam turbine refers to the efficiency with which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mechanical power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delivered by the turbine shaft is converted into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electrical power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generator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Electrical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power output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actual electrical power produced by </a:t>
                </a:r>
              </a:p>
              <a:p>
                <a:pPr marL="0" lv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the generator connected to the turbine.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Mechanical power input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 The shaft power delivered by the steam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turbine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after accounting for losses due to friction, bearings,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and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coupling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0" indent="0" latinLnBrk="0">
                  <a:lnSpc>
                    <a:spcPct val="150000"/>
                  </a:lnSpc>
                  <a:buNone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429500"/>
              </a:xfrm>
              <a:blipFill rotWithShape="0">
                <a:blip r:embed="rId2"/>
                <a:stretch>
                  <a:fillRect l="-717" r="-5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332642" y="2572844"/>
                <a:ext cx="7526717" cy="8613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𝐸𝑙𝑒𝑐𝑡𝑟𝑖𝑐𝑎𝑙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𝑜𝑤𝑒𝑟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𝑢𝑡𝑝𝑢𝑡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𝑜𝑓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𝑒𝑛𝑒𝑟𝑎𝑡𝑜𝑟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𝑘𝑊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)​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𝑀𝑒𝑐h𝑎𝑛𝑖𝑐𝑎𝑙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𝑝𝑜𝑤𝑒𝑟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𝑖𝑛𝑝𝑢𝑡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𝑓𝑟𝑜𝑚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𝑡𝑢𝑟𝑏𝑖𝑛𝑒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𝑘𝑊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642" y="2572844"/>
                <a:ext cx="7526717" cy="86132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0546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50000"/>
                  </a:lnSpc>
                  <a:buFont typeface="+mj-lt"/>
                  <a:buAutoNum type="alphaLcPeriod" startAt="6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Overall Efficiency,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l-GR" sz="2400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𝜂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𝑜𝑣𝑒𝑟𝑎𝑙𝑙</m:t>
                        </m:r>
                      </m:sub>
                    </m:sSub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overall (thermal) efficiency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of a steam turbine is a measure of how effectively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energy of steam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supplied to the turbine is converted into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useful mechanical (shaft) work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or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electrical power output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It represents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combined performance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all turbine components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including nozzles, blades, mechanical parts, and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stage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in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converting heat energy into usable work.</a:t>
                </a: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buNone/>
                </a:pPr>
                <a:endParaRPr lang="en-US" sz="2600" dirty="0" smtClean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717" r="-11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967140" y="4710869"/>
                <a:ext cx="7526717" cy="9428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𝑈𝑠𝑒𝑓𝑢𝑙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𝑝𝑜𝑤𝑒𝑟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𝑜𝑢𝑡𝑝𝑢𝑡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𝑠h𝑎𝑓𝑡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𝑜𝑟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𝑒𝑙𝑒𝑐𝑡𝑟𝑖𝑐𝑎𝑙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)​</m:t>
                          </m:r>
                        </m:num>
                        <m:den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𝐻𝑒𝑎𝑡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𝑒𝑛𝑒𝑟𝑔𝑦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𝑠𝑢𝑝𝑝𝑙𝑖𝑒𝑑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𝑡𝑜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𝑡h𝑒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𝑡𝑢𝑟𝑏𝑖𝑛𝑒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7140" y="4710869"/>
                <a:ext cx="7526717" cy="94282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3711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Interms of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the overall enthalpy is: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​is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the rate of heat supplied to the steam (usually in the boiler</a:t>
                </a:r>
                <a:r>
                  <a:rPr lang="en-US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Enthalpy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steam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entering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turbine</m:t>
                      </m:r>
                    </m:oMath>
                  </m:oMathPara>
                </a14:m>
                <a:endParaRPr lang="en-US" b="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Enthalpy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steam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leaving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the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turbine</m:t>
                      </m:r>
                    </m:oMath>
                  </m:oMathPara>
                </a14:m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algn="just" latinLnBrk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r>
                      <a:rPr lang="en-US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Mass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flow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rate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of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steam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kg</m:t>
                    </m:r>
                    <m: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en-US" dirty="0" smtClean="0">
                    <a:latin typeface="Arial" pitchFamily="34" charset="0"/>
                    <a:cs typeface="Arial" pitchFamily="34" charset="0"/>
                  </a:rPr>
                  <a:t>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29818" y="1482640"/>
                <a:ext cx="7526717" cy="9375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𝑜𝑣𝑒𝑟𝑎𝑙𝑙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̇"/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</m:acc>
                          <m:d>
                            <m:dPr>
                              <m:ctrlP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sSub>
                            <m:sSubPr>
                              <m:ctrlPr>
                                <a:rPr lang="en-GB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l-GR" sz="24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​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sSub>
                            <m:sSubPr>
                              <m:ctrlPr>
                                <a:rPr lang="en-GB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l-GR" sz="2400" i="1" dirty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b="0" i="1" dirty="0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​</m:t>
                          </m:r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US" sz="240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9818" y="1482640"/>
                <a:ext cx="7526717" cy="93750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11975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</p:spPr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total efficiency is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product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of individual component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efficiencies: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Nozzle</m:t>
                      </m:r>
                      <m: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Efficiency</m:t>
                      </m:r>
                    </m:oMath>
                  </m:oMathPara>
                </a14:m>
                <a:endParaRPr lang="en-US" b="0" dirty="0" smtClean="0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Blade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Efficiency</m:t>
                      </m:r>
                    </m:oMath>
                  </m:oMathPara>
                </a14:m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en-US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Stage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Efficiency</m:t>
                      </m:r>
                    </m:oMath>
                  </m:oMathPara>
                </a14:m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Mechanical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Efficiency</m:t>
                      </m:r>
                    </m:oMath>
                  </m:oMathPara>
                </a14:m>
                <a:endParaRPr lang="en-US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n-US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Generator</m:t>
                      </m:r>
                      <m: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Efficiency</m:t>
                      </m:r>
                    </m:oMath>
                  </m:oMathPara>
                </a14:m>
                <a:endParaRPr lang="en-US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511989"/>
                <a:ext cx="11903103" cy="6103856"/>
              </a:xfrm>
              <a:blipFill rotWithShape="0">
                <a:blip r:embed="rId2"/>
                <a:stretch>
                  <a:fillRect l="-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450305" y="1164588"/>
                <a:ext cx="7526717" cy="4917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𝑜𝑣𝑒𝑟𝑎𝑙𝑙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GB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𝑠𝑡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4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2400" i="1" dirty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en-US" sz="2400" b="0" i="1" dirty="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n-GB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305" y="1164588"/>
                <a:ext cx="7526717" cy="491738"/>
              </a:xfrm>
              <a:prstGeom prst="rect">
                <a:avLst/>
              </a:prstGeom>
              <a:blipFill rotWithShape="0">
                <a:blip r:embed="rId3"/>
                <a:stretch>
                  <a:fillRect l="-243" b="-74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77508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8"/>
            <a:ext cx="11903103" cy="6346011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Affecting Turbine Performance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performance of a steam turbine is influenced by several factors that affect its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efficiency, power output,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reliability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[4]</a:t>
            </a: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these factors helps in improving design, optimizing operation, and maintaining efficiency throughout the turbine’s life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The factors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that influence the actual performance of a steam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 include: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Blade friction and surface roughness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Friction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between steam and blade surfaces causes energy loss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reduces the relative velocity of steam as it passes over the blades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Surface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roughness due to corrosion or erosion increases drag </a:t>
            </a: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turbulence.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0625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8"/>
            <a:ext cx="11758653" cy="6270475"/>
          </a:xfrm>
        </p:spPr>
        <p:txBody>
          <a:bodyPr>
            <a:normAutofit fontScale="40000" lnSpcReduction="20000"/>
          </a:bodyPr>
          <a:lstStyle/>
          <a:p>
            <a:pPr marL="457200" indent="-457200">
              <a:lnSpc>
                <a:spcPct val="120000"/>
              </a:lnSpc>
              <a:buFont typeface="+mj-lt"/>
              <a:buAutoNum type="arabicPeriod" startAt="2"/>
            </a:pPr>
            <a:r>
              <a:rPr lang="en-US" sz="6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leakage</a:t>
            </a:r>
            <a:endParaRPr lang="en-US" sz="6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Leakage occurs through blade tips, seals, and between stages.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occurs through clearances between stationary and moving parts (e.g., at the shaft seals, blade tips, and casing joints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Results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in reduced steam flow through the intended paths and decreases output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0" indent="-457200">
              <a:lnSpc>
                <a:spcPct val="120000"/>
              </a:lnSpc>
              <a:buFont typeface="+mj-lt"/>
              <a:buAutoNum type="arabicPeriod" startAt="3"/>
            </a:pPr>
            <a:r>
              <a:rPr lang="en-US" sz="6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Moisture content</a:t>
            </a:r>
          </a:p>
          <a:p>
            <a:pPr lvl="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In low-pressure stages, steam expands below the saturation line, forming water droplets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Droplets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strike the blades, causing erosion, efficiency loss, and </a:t>
            </a:r>
            <a:endParaRPr lang="en-US" sz="6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20000"/>
              </a:lnSpc>
              <a:buNone/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 unbalanced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forces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latinLnBrk="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Moisture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also reduces kinetic energy conversion since </a:t>
            </a:r>
            <a:endParaRPr lang="en-US" sz="6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20000"/>
              </a:lnSpc>
              <a:buNone/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  part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of the 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flow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is liquid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latinLnBrk="0">
              <a:lnSpc>
                <a:spcPct val="120000"/>
              </a:lnSpc>
              <a:buNone/>
            </a:pP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latinLnBrk="0">
              <a:lnSpc>
                <a:spcPct val="120000"/>
              </a:lnSpc>
              <a:buNone/>
            </a:pPr>
            <a:endParaRPr lang="en-US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693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8"/>
            <a:ext cx="11903103" cy="6346011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losses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Include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friction in bearings, glands, and shaft couplings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Lead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loss of mechanical efficiency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flow and pressure losses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experiences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losses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nozzles, blades, and pipelines due to resistance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Non-optimal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flow angles (inlet/outlet) cause velocity triangles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deviate from ideal design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Leads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reduced stage efficiency.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423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Performance of Steam Turbines 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511988"/>
            <a:ext cx="11903103" cy="6346011"/>
          </a:xfrm>
        </p:spPr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Throttling and nozzle losses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Imperfect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expansion of steam in nozzles reduces kinetic energy supplied 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blade.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losses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Through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casing and piping by conduction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radiation.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Prevented by proper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insulation and lagging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7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quality and conditions</a:t>
            </a: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performance depends strongly on inlet steam pressure,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temperature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degree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superheat.</a:t>
            </a:r>
          </a:p>
          <a:p>
            <a:pPr latinLnBrk="0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drop in these parameters leads to less available enthalpy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0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 conversion.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493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3. Governing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of Steam Turbines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03856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turbines are designed to operate efficiently at a specific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in practical applications — especially when driving electrical generators or mechanical loads — the load on the turbine continuously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maintain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speed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ensure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stable operation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 changing load conditions,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governing system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employed.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a steam turbine refers to the process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controlling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regulating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adjusting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flow of steam to the turbine in order to maintain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speed constant, irrespective of variations in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load [5].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5794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3. Governing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of Steam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Turbines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038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of Governing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main purposes of governing in steam turbines are: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maintain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turbine speed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despite load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changes.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prevent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over-speeding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when the load suddenly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decreases.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efficient utilization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steam.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maintain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 output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coupled electrical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generators.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protect the turbine and connected equipment from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damage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due to excessive speed.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617620"/>
            <a:ext cx="11903103" cy="6103856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Principle of Governing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governing system works on the principle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speed feedback control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on the turbine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→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tends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governor detects the speed drop and increases the steam supply.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When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decreases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→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tends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governor detects the speed rise and reduces the steam supply.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automatic regulation is achieved using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centrifugal governor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mechanism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senses the turbine speed and adjusts the steam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control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valve position accordingly.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1944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461176"/>
            <a:ext cx="11903103" cy="6396824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Governing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typical governing system consists of the following parts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Governor (mechanical, hydraulic, or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electronic) -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Senses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turbine speed and generates control signal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Linkages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relay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-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Transmit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motion from governor to the control valve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 -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Regulates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amount of steam entering the turbine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Servomotor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actuator -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Uses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hydraulic or pneumatic power to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move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control valve as per governor signal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Oil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and piping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pressurized oil for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hydraulic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operation.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0253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461176"/>
            <a:ext cx="11903103" cy="6396824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Governing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0281" y="1182259"/>
            <a:ext cx="5886450" cy="40005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286002" y="518275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2286002" y="5248796"/>
            <a:ext cx="77801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Main Components of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Governing of Impulse Turbine, Fluid Mechanics and Hydraulic Machines, R. K Bansal, 2010.</a:t>
            </a:r>
            <a:endParaRPr lang="en-US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GB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https://figures.academia-assets.com/52582534/figure_033.jpg</a:t>
            </a:r>
            <a:endParaRPr lang="en-GB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881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39682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Governing in Steam Turbines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Depending on how the steam flow is controlled, turbine governing can be classified into three main types: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Throttle governing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simplest and most common method used in small and medium turbines.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flow of steam to the turbine is regulated by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throttling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i.e., by partially closing the throttle valve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in small power plants or auxiliary turbines where efficiency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not very critical.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907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396824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Nozzle control governing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large impulse turbines (like the Curtis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Rateau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types).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Instead of throttling,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of nozzles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through which steam flows is varied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is admitted through a group of nozzles controlled by separate valves.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full load: all nozzle groups are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part load: some nozzle groups are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Pressure remains constant at the nozzle inlet — only mass flow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reduced.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6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2123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013809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Bypass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governing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large reaction turbines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portion of the steam is diverted (bypassed) directly to later stages of the turbine when load increases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suddenly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normal load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steam passes through all stages normally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increases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extra steam is supplied by opening bypass valves to later stages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reduces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 bypass valves close to restrict steam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flow.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0418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Governing of Steam Turbines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396824"/>
          </a:xfrm>
        </p:spPr>
        <p:txBody>
          <a:bodyPr>
            <a:normAutofit lnSpcReduction="10000"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 Governing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Modern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turbines use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electro-hydraulic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electronic governing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systems that provide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Faster response and higher precision.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Integration with automatic control systems.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feedback using sensors and servo-actuators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 governing ensures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 turbine speed, load sharing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Malfunctioning governors can lead to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overspeed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accidents and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mechanical failure.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3747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2" y="49491"/>
            <a:ext cx="11738077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Combined Effect on Turbine Operation and Efficiency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396824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While the ideal (isentropic) expansion process is a benchmark,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 turbine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operation deviates significantly due to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thermal efficiency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Rankine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cycle and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isentropic efficiency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turbine itself are critically dependent on a combination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[6].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factors affecting turbine performance includes:</a:t>
            </a:r>
          </a:p>
          <a:p>
            <a:pPr marL="457200" indent="-457200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steam conditions (throttle conditions)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Higher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initial pressure and temperature increase the average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temperature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of heat addition, which improves the cycle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efficiency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 (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as per Carnot's principle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).</a:t>
            </a:r>
            <a:endParaRPr lang="en-US" sz="2400" dirty="0">
              <a:solidFill>
                <a:srgbClr val="0F1115"/>
              </a:solidFill>
              <a:latin typeface="quote-cjk-patch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this is limited by material strength (creep) and boiler cost.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4615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4.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Combined Effect on Turbine Operation and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150333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Exhaust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Lowering P₂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(the condenser back pressure) significantly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increases work output and efficiency.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it is limited by the temperature of the cooling medium (river, sea, or air) and the escalating size and cost of the condenser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Steam is expanded part-way in the High-Pressure (HP) turbine,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returned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to the boiler for reheating, and then expanded in the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Intermediate-Pressure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(IP) and Low-Pressure (LP) turbines.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6436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0840" y="461176"/>
                <a:ext cx="11903103" cy="6396824"/>
              </a:xfrm>
            </p:spPr>
            <p:txBody>
              <a:bodyPr>
                <a:normAutofit/>
              </a:bodyPr>
              <a:lstStyle/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Reheating increases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average temperature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of heat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addition.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Crucially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reheating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reduces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moisture content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the LP turbine stages, which protects blades from erosion and improves the internal efficiency of the LP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turbine.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combined effect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of reheating is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net gain in cycle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efficiency.</a:t>
                </a:r>
              </a:p>
              <a:p>
                <a:pPr marL="457200" indent="-457200" latinLnBrk="0">
                  <a:lnSpc>
                    <a:spcPct val="150000"/>
                  </a:lnSpc>
                  <a:buFont typeface="+mj-lt"/>
                  <a:buAutoNum type="arabicPeriod" startAt="4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Regeneration (</a:t>
                </a:r>
                <a:r>
                  <a:rPr lang="en-US" sz="2400" dirty="0" err="1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Feedwater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heating)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Bleeding off small quantities of steam at various stages of the turbine to preheat the boiler </a:t>
                </a:r>
                <a:r>
                  <a:rPr lang="en-US" sz="2400" dirty="0" err="1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feedwater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reduces the amount of heat that must be added in the </a:t>
                </a: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boiler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the same turbine work output. </a:t>
                </a:r>
                <a:endParaRPr 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0840" y="461176"/>
                <a:ext cx="11903103" cy="6396824"/>
              </a:xfrm>
              <a:blipFill rotWithShape="0">
                <a:blip r:embed="rId2"/>
                <a:stretch>
                  <a:fillRect l="-6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7199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44450" y="707667"/>
                <a:ext cx="11903103" cy="6396824"/>
              </a:xfrm>
            </p:spPr>
            <p:txBody>
              <a:bodyPr>
                <a:normAutofit/>
              </a:bodyPr>
              <a:lstStyle/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While regeneration slightly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reduces the total mass flow through the LP stages (slightly less work), the reduction in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𝑄</m:t>
                        </m:r>
                      </m:e>
                      <m:sub>
                        <m:r>
                          <a:rPr lang="en-US" sz="2400" i="1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greater, leading to a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significant improvement </a:t>
                </a:r>
                <a:r>
                  <a:rPr lang="en-US" sz="24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cycle thermal efficiency</a:t>
                </a:r>
                <a:r>
                  <a:rPr lang="en-US" sz="2400" dirty="0" smtClean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Therefore,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combined effect on turbine operation and efficiency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results from the interplay of thermodynamic, mechanical, and aerodynamic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factors.</a:t>
                </a:r>
              </a:p>
              <a:p>
                <a:pPr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Optimizing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each component — nozzle, blade, and mechanical systems — can significantly improve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overall turbine efficiency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power </a:t>
                </a: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plant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performance.</a:t>
                </a: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4450" y="707667"/>
                <a:ext cx="11903103" cy="6396824"/>
              </a:xfrm>
              <a:blipFill rotWithShape="0">
                <a:blip r:embed="rId2"/>
                <a:stretch>
                  <a:fillRect l="-7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4340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013809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Combined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 -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Interaction of Parameters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 vs. Load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turbine's efficiency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constant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across its operating range.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typically highest at its 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Load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or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Valve-Wide-Open (VWO)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point and drops off at both higher and lower loads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 of Exhaust Pressure and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</a:t>
            </a:r>
          </a:p>
          <a:p>
            <a:pPr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high loads, a rise in exhaust pressure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e.g., due to poor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condenser performance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high cooling water temperature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has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severe negative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on efficiency and output.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0475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150333"/>
          </a:xfrm>
        </p:spPr>
        <p:txBody>
          <a:bodyPr>
            <a:normAutofit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loads, the same rise in exhaust pressure has a less pronounced but still significant negative effect.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is operating less efficiently overall, and the back-pressure effect compounds this.</a:t>
            </a:r>
          </a:p>
          <a:p>
            <a:pPr marL="457200" indent="-457200" latinLnBrk="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Combined Effect of Reheat and Initial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 initial temperature T₁ is beneficial, but its effect is magnified when combined with reheat.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high reheat temperature ensures the benefits of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reheat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(moisture reduction, efficiency gain) are fully realized.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7110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47" y="548641"/>
            <a:ext cx="11903103" cy="6396824"/>
          </a:xfrm>
        </p:spPr>
        <p:txBody>
          <a:bodyPr>
            <a:normAutofit/>
          </a:bodyPr>
          <a:lstStyle/>
          <a:p>
            <a:pPr marL="457200" indent="-457200" latinLnBrk="0">
              <a:lnSpc>
                <a:spcPct val="150000"/>
              </a:lnSpc>
              <a:buFont typeface="+mj-lt"/>
              <a:buAutoNum type="arabicPeriod" startAt="4"/>
            </a:pPr>
            <a:r>
              <a:rPr lang="en-GB" sz="2400" dirty="0" smtClean="0">
                <a:solidFill>
                  <a:srgbClr val="C00000"/>
                </a:solidFill>
                <a:latin typeface="quote-cjk-patch"/>
              </a:rPr>
              <a:t>The </a:t>
            </a:r>
            <a:r>
              <a:rPr lang="en-GB" sz="2400" dirty="0">
                <a:solidFill>
                  <a:srgbClr val="C00000"/>
                </a:solidFill>
                <a:latin typeface="quote-cjk-patch"/>
              </a:rPr>
              <a:t>Regeneration-Reheat-Moisture </a:t>
            </a:r>
            <a:r>
              <a:rPr lang="en-GB" sz="2400" dirty="0" smtClean="0">
                <a:solidFill>
                  <a:srgbClr val="C00000"/>
                </a:solidFill>
                <a:latin typeface="quote-cjk-patch"/>
              </a:rPr>
              <a:t>Nexus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This is a critical combined effect in modern power plants.</a:t>
            </a:r>
            <a:endParaRPr lang="en-GB" sz="2400" b="1" dirty="0" smtClean="0">
              <a:solidFill>
                <a:srgbClr val="0F1115"/>
              </a:solidFill>
              <a:latin typeface="quote-cjk-patch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Reheat's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Role: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Reheat dries the steam entering the LP turbine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Regeneration's Role: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Regeneration improves cycle efficiency but removes mass flow from the turbine. The steam bled for the last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heater is often taken from the LP turbine's wet region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of Reheat + Regeneration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Regenerative-Reheat Cycle) represents the peak of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conventional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steam cycle design.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2513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491"/>
            <a:ext cx="12191999" cy="56812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Combined Effect on Turbine Operation and E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fficiency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450" y="707667"/>
            <a:ext cx="11903103" cy="61503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summarize the combined effect of different parameters on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urbine performance,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operation is a complex balancing act. </a:t>
            </a:r>
            <a:endParaRPr lang="en-US" sz="2400" dirty="0" smtClean="0">
              <a:solidFill>
                <a:srgbClr val="0F111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efficiency and output are the result of the combined, non-linear interaction of: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Initial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(P₁, T₁)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condition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(P₂)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modifications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(Reheat, Regeneration)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Load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(Governor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valve position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(Isentropic </a:t>
            </a:r>
            <a:r>
              <a:rPr lang="en-US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</a:t>
            </a:r>
            <a:r>
              <a:rPr lang="en-US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GB" sz="2400" dirty="0" smtClean="0">
              <a:solidFill>
                <a:srgbClr val="C00000"/>
              </a:solidFill>
              <a:latin typeface="quote-cjk-patch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997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99818"/>
            <a:ext cx="11916378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Friction between steam and blade surfaces reduces kinetic energy transfer, lowering turbine blade efficiency and increasing thermal losses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Blade design, steam velocity, and pressure gradients directly influence how effectively steam energy is converted into mechanical work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Speed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load regulation through governing systems (like throttle or nozzle control) ensure stable turbine operation under varying demand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Frictional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losses can interfere with governing accuracy,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requiring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compensation mechanisms to maintain optimal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performance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prevent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overspeed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synergy between blade design, friction control,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precise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governing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determines overall turbine efficiency, reliability,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output.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References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[1]. Power Plant Engineering, R.K. Rajput, 3rd Edition, 2011.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[2]. Power Plant Engineering,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Kundur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P., &amp; Gupta, A. (2020). New Delhi: McGraw Hill Education.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[3].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Performance Improvement of Steam Turbines through Energy Audit – S. K.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Gupta, Energy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Reports – 2018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4].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Power Plant Performance Monitoring: A Case Study on Steam Turbine Efficiency – M. S. Mahmoud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–Journal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of Energy Engineering – 2017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5].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Steam Turbine Control Systems: Principles and Practices – Mike C. Jenkins – Elsevier Butterworth-Heinemann – 2018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6].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Performance Optimization of Steam Turbines: Combined Effects </a:t>
            </a:r>
            <a:endParaRPr lang="en-US" sz="9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   of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Load, Pressure, and Temperature – M. S.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Mahmoud, 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    Energy </a:t>
            </a:r>
            <a:r>
              <a:rPr lang="en-US" sz="9600" dirty="0">
                <a:latin typeface="Arial" panose="020B0604020202020204" pitchFamily="34" charset="0"/>
                <a:cs typeface="Arial" panose="020B0604020202020204" pitchFamily="34" charset="0"/>
              </a:rPr>
              <a:t>Reports – 2018.</a:t>
            </a:r>
            <a:endParaRPr lang="en-US" sz="96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Presenter: Dr. Melaku Desta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Presenter: Dr. Melaku Desta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Thank you !</a:t>
            </a: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7562C640-D6B6-43DC-98B9-A5EF06BF3C31}"/>
  <p:tag name="ISPRING_RESOURCE_FOLDER" val="E:\Handong UNITWIN FELLOWSHIP\[Power Plant Engineering] Week 6 - Combustion Mechanism, Combustion Equipment and Firing Methods\"/>
  <p:tag name="ISPRING_PRESENTATION_PATH" val="E:\Handong UNITWIN FELLOWSHIP\[Power Plant Engineering] Week 6 - Combustion Mechanism, Combustion Equipment and Firing Methods.pptx"/>
  <p:tag name="ISPRING_PROJECT_VERSION" val="9.3"/>
  <p:tag name="ISPRING_PROJECT_FOLDER_UPDATED" val="1"/>
  <p:tag name="ISPRING_SCREEN_RECS_UPDATED" val="E:\Handong UNITWIN FELLOWSHIP\[Power Plant Engineering] Week 6 - Combustion Mechanism, Combustion Equipment and Firing Methods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11667</TotalTime>
  <Words>3158</Words>
  <Application>Microsoft Office PowerPoint</Application>
  <PresentationFormat>Widescreen</PresentationFormat>
  <Paragraphs>523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60" baseType="lpstr">
      <vt:lpstr>맑은 고딕</vt:lpstr>
      <vt:lpstr>Monotype Sorts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 1. Effect of Friction on Blade Efficiency </vt:lpstr>
      <vt:lpstr> 1. Effect of Friction on Blade Efficiency             Cont… </vt:lpstr>
      <vt:lpstr> 1. Effect of Friction on Blade Efficiency             Cont… </vt:lpstr>
      <vt:lpstr> 1. Effect of Friction on Blade Efficiency             Cont… </vt:lpstr>
      <vt:lpstr> 1. Effect of Friction on Blade Efficiency             Cont… </vt:lpstr>
      <vt:lpstr> 1. Effect of Friction on Blade Efficiency             Cont… </vt:lpstr>
      <vt:lpstr> 1. Effect of Friction on Blade Efficiency             Cont… </vt:lpstr>
      <vt:lpstr>2. Performance of Steam Turbines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2. Performance of Steam Turbines                 Cont…</vt:lpstr>
      <vt:lpstr>3. Governing of Steam Turbines</vt:lpstr>
      <vt:lpstr>3. Governing of Steam Turbines             Cont…</vt:lpstr>
      <vt:lpstr>3. Governing of Steam Turbines             Cont…</vt:lpstr>
      <vt:lpstr>3. Governing of Steam Turbines             Cont…</vt:lpstr>
      <vt:lpstr>3. Governing of Steam Turbines             Cont…</vt:lpstr>
      <vt:lpstr>3. Governing of Steam Turbines             Cont…</vt:lpstr>
      <vt:lpstr>3. Governing of Steam Turbines             Cont…</vt:lpstr>
      <vt:lpstr>3. Governing of Steam Turbines             Cont…</vt:lpstr>
      <vt:lpstr>3. Governing of Steam Turbines             Cont…</vt:lpstr>
      <vt:lpstr>4. Combined Effect on Turbine Operation and Efficiency</vt:lpstr>
      <vt:lpstr>4. Combined Effect on Turbine Operation and Efficiency       Cont…</vt:lpstr>
      <vt:lpstr>4. Combined Effect on Turbine Operation and Efficiency       Cont…</vt:lpstr>
      <vt:lpstr>4. Combined Effect on Turbine Operation and Efficiency       Cont…</vt:lpstr>
      <vt:lpstr>4. Combined Effect on Turbine Operation and Efficiency       Cont…</vt:lpstr>
      <vt:lpstr>4. Combined Effect on Turbine Operation and Efficiency       Cont…</vt:lpstr>
      <vt:lpstr>4. Combined Effect on Turbine Operation and Efficiency       Cont…</vt:lpstr>
      <vt:lpstr>4. Combined Effect on Turbine Operation and Efficiency       Cont…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Melaku Desta</cp:lastModifiedBy>
  <cp:revision>958</cp:revision>
  <dcterms:created xsi:type="dcterms:W3CDTF">2021-04-29T04:21:21Z</dcterms:created>
  <dcterms:modified xsi:type="dcterms:W3CDTF">2025-10-26T10:07:38Z</dcterms:modified>
</cp:coreProperties>
</file>