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1"/>
  </p:notesMasterIdLst>
  <p:handoutMasterIdLst>
    <p:handoutMasterId r:id="rId52"/>
  </p:handoutMasterIdLst>
  <p:sldIdLst>
    <p:sldId id="282" r:id="rId2"/>
    <p:sldId id="678" r:id="rId3"/>
    <p:sldId id="363" r:id="rId4"/>
    <p:sldId id="646" r:id="rId5"/>
    <p:sldId id="886" r:id="rId6"/>
    <p:sldId id="882" r:id="rId7"/>
    <p:sldId id="884" r:id="rId8"/>
    <p:sldId id="883" r:id="rId9"/>
    <p:sldId id="885" r:id="rId10"/>
    <p:sldId id="888" r:id="rId11"/>
    <p:sldId id="887" r:id="rId12"/>
    <p:sldId id="890" r:id="rId13"/>
    <p:sldId id="889" r:id="rId14"/>
    <p:sldId id="891" r:id="rId15"/>
    <p:sldId id="892" r:id="rId16"/>
    <p:sldId id="893" r:id="rId17"/>
    <p:sldId id="845" r:id="rId18"/>
    <p:sldId id="894" r:id="rId19"/>
    <p:sldId id="895" r:id="rId20"/>
    <p:sldId id="896" r:id="rId21"/>
    <p:sldId id="897" r:id="rId22"/>
    <p:sldId id="898" r:id="rId23"/>
    <p:sldId id="899" r:id="rId24"/>
    <p:sldId id="803" r:id="rId25"/>
    <p:sldId id="901" r:id="rId26"/>
    <p:sldId id="902" r:id="rId27"/>
    <p:sldId id="903" r:id="rId28"/>
    <p:sldId id="904" r:id="rId29"/>
    <p:sldId id="905" r:id="rId30"/>
    <p:sldId id="906" r:id="rId31"/>
    <p:sldId id="907" r:id="rId32"/>
    <p:sldId id="908" r:id="rId33"/>
    <p:sldId id="909" r:id="rId34"/>
    <p:sldId id="910" r:id="rId35"/>
    <p:sldId id="913" r:id="rId36"/>
    <p:sldId id="912" r:id="rId37"/>
    <p:sldId id="914" r:id="rId38"/>
    <p:sldId id="915" r:id="rId39"/>
    <p:sldId id="916" r:id="rId40"/>
    <p:sldId id="917" r:id="rId41"/>
    <p:sldId id="918" r:id="rId42"/>
    <p:sldId id="919" r:id="rId43"/>
    <p:sldId id="920" r:id="rId44"/>
    <p:sldId id="921" r:id="rId45"/>
    <p:sldId id="922" r:id="rId46"/>
    <p:sldId id="923" r:id="rId47"/>
    <p:sldId id="443" r:id="rId48"/>
    <p:sldId id="442" r:id="rId49"/>
    <p:sldId id="317" r:id="rId50"/>
  </p:sldIdLst>
  <p:sldSz cx="12192000" cy="6858000"/>
  <p:notesSz cx="6858000" cy="9144000"/>
  <p:custDataLst>
    <p:tags r:id="rId53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28" autoAdjust="0"/>
    <p:restoredTop sz="86378" autoAdjust="0"/>
  </p:normalViewPr>
  <p:slideViewPr>
    <p:cSldViewPr snapToGrid="0" showGuides="1">
      <p:cViewPr varScale="1">
        <p:scale>
          <a:sx n="80" d="100"/>
          <a:sy n="80" d="100"/>
        </p:scale>
        <p:origin x="160" y="4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2025-10-27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38742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118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9274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320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/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/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/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/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/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15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/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>
            <a:fillRect/>
          </a:stretch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/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/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-1" fmla="*/ 0 w 12185048"/>
              <a:gd name="connsiteY0-2" fmla="*/ 0 h 6044303"/>
              <a:gd name="connsiteX1-3" fmla="*/ 12185048 w 12185048"/>
              <a:gd name="connsiteY1-4" fmla="*/ 0 h 6044303"/>
              <a:gd name="connsiteX2-5" fmla="*/ 9086248 w 12185048"/>
              <a:gd name="connsiteY2-6" fmla="*/ 6044303 h 6044303"/>
              <a:gd name="connsiteX3-7" fmla="*/ 0 w 12185048"/>
              <a:gd name="connsiteY3-8" fmla="*/ 6023983 h 6044303"/>
              <a:gd name="connsiteX4-9" fmla="*/ 0 w 12185048"/>
              <a:gd name="connsiteY4-10" fmla="*/ 0 h 6044303"/>
              <a:gd name="connsiteX0-11" fmla="*/ 0 w 12185048"/>
              <a:gd name="connsiteY0-12" fmla="*/ 0 h 6044303"/>
              <a:gd name="connsiteX1-13" fmla="*/ 12185048 w 12185048"/>
              <a:gd name="connsiteY1-14" fmla="*/ 0 h 6044303"/>
              <a:gd name="connsiteX2-15" fmla="*/ 7877208 w 12185048"/>
              <a:gd name="connsiteY2-16" fmla="*/ 6044303 h 6044303"/>
              <a:gd name="connsiteX3-17" fmla="*/ 0 w 12185048"/>
              <a:gd name="connsiteY3-18" fmla="*/ 6023983 h 6044303"/>
              <a:gd name="connsiteX4-19" fmla="*/ 0 w 12185048"/>
              <a:gd name="connsiteY4-20" fmla="*/ 0 h 6044303"/>
              <a:gd name="connsiteX0-21" fmla="*/ 0 w 10833768"/>
              <a:gd name="connsiteY0-22" fmla="*/ 60960 h 6105263"/>
              <a:gd name="connsiteX1-23" fmla="*/ 10833768 w 10833768"/>
              <a:gd name="connsiteY1-24" fmla="*/ 0 h 6105263"/>
              <a:gd name="connsiteX2-25" fmla="*/ 7877208 w 10833768"/>
              <a:gd name="connsiteY2-26" fmla="*/ 6105263 h 6105263"/>
              <a:gd name="connsiteX3-27" fmla="*/ 0 w 10833768"/>
              <a:gd name="connsiteY3-28" fmla="*/ 6084943 h 6105263"/>
              <a:gd name="connsiteX4-29" fmla="*/ 0 w 10833768"/>
              <a:gd name="connsiteY4-30" fmla="*/ 60960 h 6105263"/>
              <a:gd name="connsiteX0-31" fmla="*/ 0 w 10833768"/>
              <a:gd name="connsiteY0-32" fmla="*/ 60960 h 6095103"/>
              <a:gd name="connsiteX1-33" fmla="*/ 10833768 w 10833768"/>
              <a:gd name="connsiteY1-34" fmla="*/ 0 h 6095103"/>
              <a:gd name="connsiteX2-35" fmla="*/ 7765448 w 10833768"/>
              <a:gd name="connsiteY2-36" fmla="*/ 6095103 h 6095103"/>
              <a:gd name="connsiteX3-37" fmla="*/ 0 w 10833768"/>
              <a:gd name="connsiteY3-38" fmla="*/ 6084943 h 6095103"/>
              <a:gd name="connsiteX4-39" fmla="*/ 0 w 10833768"/>
              <a:gd name="connsiteY4-40" fmla="*/ 60960 h 6095103"/>
              <a:gd name="connsiteX0-41" fmla="*/ 0 w 10833768"/>
              <a:gd name="connsiteY0-42" fmla="*/ 60960 h 6084943"/>
              <a:gd name="connsiteX1-43" fmla="*/ 10833768 w 10833768"/>
              <a:gd name="connsiteY1-44" fmla="*/ 0 h 6084943"/>
              <a:gd name="connsiteX2-45" fmla="*/ 7196488 w 10833768"/>
              <a:gd name="connsiteY2-46" fmla="*/ 6064623 h 6084943"/>
              <a:gd name="connsiteX3-47" fmla="*/ 0 w 10833768"/>
              <a:gd name="connsiteY3-48" fmla="*/ 6084943 h 6084943"/>
              <a:gd name="connsiteX4-49" fmla="*/ 0 w 10833768"/>
              <a:gd name="connsiteY4-50" fmla="*/ 60960 h 6084943"/>
              <a:gd name="connsiteX0-51" fmla="*/ 0 w 10833768"/>
              <a:gd name="connsiteY0-52" fmla="*/ 60960 h 6095103"/>
              <a:gd name="connsiteX1-53" fmla="*/ 10833768 w 10833768"/>
              <a:gd name="connsiteY1-54" fmla="*/ 0 h 6095103"/>
              <a:gd name="connsiteX2-55" fmla="*/ 7806088 w 10833768"/>
              <a:gd name="connsiteY2-56" fmla="*/ 6095103 h 6095103"/>
              <a:gd name="connsiteX3-57" fmla="*/ 0 w 10833768"/>
              <a:gd name="connsiteY3-58" fmla="*/ 6084943 h 6095103"/>
              <a:gd name="connsiteX4-59" fmla="*/ 0 w 10833768"/>
              <a:gd name="connsiteY4-60" fmla="*/ 60960 h 609510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/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/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-1" fmla="*/ 0 w 12185048"/>
              <a:gd name="connsiteY0-2" fmla="*/ 0 h 6044303"/>
              <a:gd name="connsiteX1-3" fmla="*/ 12185048 w 12185048"/>
              <a:gd name="connsiteY1-4" fmla="*/ 0 h 6044303"/>
              <a:gd name="connsiteX2-5" fmla="*/ 9086248 w 12185048"/>
              <a:gd name="connsiteY2-6" fmla="*/ 6044303 h 6044303"/>
              <a:gd name="connsiteX3-7" fmla="*/ 0 w 12185048"/>
              <a:gd name="connsiteY3-8" fmla="*/ 6023983 h 6044303"/>
              <a:gd name="connsiteX4-9" fmla="*/ 0 w 12185048"/>
              <a:gd name="connsiteY4-10" fmla="*/ 0 h 6044303"/>
              <a:gd name="connsiteX0-11" fmla="*/ 0 w 12185048"/>
              <a:gd name="connsiteY0-12" fmla="*/ 0 h 6044303"/>
              <a:gd name="connsiteX1-13" fmla="*/ 12185048 w 12185048"/>
              <a:gd name="connsiteY1-14" fmla="*/ 0 h 6044303"/>
              <a:gd name="connsiteX2-15" fmla="*/ 7877208 w 12185048"/>
              <a:gd name="connsiteY2-16" fmla="*/ 6044303 h 6044303"/>
              <a:gd name="connsiteX3-17" fmla="*/ 0 w 12185048"/>
              <a:gd name="connsiteY3-18" fmla="*/ 6023983 h 6044303"/>
              <a:gd name="connsiteX4-19" fmla="*/ 0 w 12185048"/>
              <a:gd name="connsiteY4-20" fmla="*/ 0 h 6044303"/>
              <a:gd name="connsiteX0-21" fmla="*/ 0 w 10833768"/>
              <a:gd name="connsiteY0-22" fmla="*/ 60960 h 6105263"/>
              <a:gd name="connsiteX1-23" fmla="*/ 10833768 w 10833768"/>
              <a:gd name="connsiteY1-24" fmla="*/ 0 h 6105263"/>
              <a:gd name="connsiteX2-25" fmla="*/ 7877208 w 10833768"/>
              <a:gd name="connsiteY2-26" fmla="*/ 6105263 h 6105263"/>
              <a:gd name="connsiteX3-27" fmla="*/ 0 w 10833768"/>
              <a:gd name="connsiteY3-28" fmla="*/ 6084943 h 6105263"/>
              <a:gd name="connsiteX4-29" fmla="*/ 0 w 10833768"/>
              <a:gd name="connsiteY4-30" fmla="*/ 60960 h 6105263"/>
              <a:gd name="connsiteX0-31" fmla="*/ 0 w 10833768"/>
              <a:gd name="connsiteY0-32" fmla="*/ 60960 h 6095103"/>
              <a:gd name="connsiteX1-33" fmla="*/ 10833768 w 10833768"/>
              <a:gd name="connsiteY1-34" fmla="*/ 0 h 6095103"/>
              <a:gd name="connsiteX2-35" fmla="*/ 7765448 w 10833768"/>
              <a:gd name="connsiteY2-36" fmla="*/ 6095103 h 6095103"/>
              <a:gd name="connsiteX3-37" fmla="*/ 0 w 10833768"/>
              <a:gd name="connsiteY3-38" fmla="*/ 6084943 h 6095103"/>
              <a:gd name="connsiteX4-39" fmla="*/ 0 w 10833768"/>
              <a:gd name="connsiteY4-40" fmla="*/ 60960 h 6095103"/>
              <a:gd name="connsiteX0-41" fmla="*/ 0 w 10833768"/>
              <a:gd name="connsiteY0-42" fmla="*/ 60960 h 6084943"/>
              <a:gd name="connsiteX1-43" fmla="*/ 10833768 w 10833768"/>
              <a:gd name="connsiteY1-44" fmla="*/ 0 h 6084943"/>
              <a:gd name="connsiteX2-45" fmla="*/ 7196488 w 10833768"/>
              <a:gd name="connsiteY2-46" fmla="*/ 6064623 h 6084943"/>
              <a:gd name="connsiteX3-47" fmla="*/ 0 w 10833768"/>
              <a:gd name="connsiteY3-48" fmla="*/ 6084943 h 6084943"/>
              <a:gd name="connsiteX4-49" fmla="*/ 0 w 10833768"/>
              <a:gd name="connsiteY4-50" fmla="*/ 60960 h 6084943"/>
              <a:gd name="connsiteX0-51" fmla="*/ 0 w 10833768"/>
              <a:gd name="connsiteY0-52" fmla="*/ 60960 h 6095103"/>
              <a:gd name="connsiteX1-53" fmla="*/ 10833768 w 10833768"/>
              <a:gd name="connsiteY1-54" fmla="*/ 0 h 6095103"/>
              <a:gd name="connsiteX2-55" fmla="*/ 7806088 w 10833768"/>
              <a:gd name="connsiteY2-56" fmla="*/ 6095103 h 6095103"/>
              <a:gd name="connsiteX3-57" fmla="*/ 0 w 10833768"/>
              <a:gd name="connsiteY3-58" fmla="*/ 6084943 h 6095103"/>
              <a:gd name="connsiteX4-59" fmla="*/ 0 w 10833768"/>
              <a:gd name="connsiteY4-60" fmla="*/ 60960 h 609510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/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/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95" indent="-252095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19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4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/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-1" fmla="*/ 0 w 10898802"/>
              <a:gd name="connsiteY0-2" fmla="*/ 0 h 6868420"/>
              <a:gd name="connsiteX1-3" fmla="*/ 10898802 w 10898802"/>
              <a:gd name="connsiteY1-4" fmla="*/ 0 h 6868420"/>
              <a:gd name="connsiteX2-5" fmla="*/ 6569938 w 10898802"/>
              <a:gd name="connsiteY2-6" fmla="*/ 6868420 h 6868420"/>
              <a:gd name="connsiteX3-7" fmla="*/ 0 w 10898802"/>
              <a:gd name="connsiteY3-8" fmla="*/ 6864482 h 6868420"/>
              <a:gd name="connsiteX4-9" fmla="*/ 0 w 10898802"/>
              <a:gd name="connsiteY4-10" fmla="*/ 0 h 6868420"/>
              <a:gd name="connsiteX0-11" fmla="*/ 0 w 9989688"/>
              <a:gd name="connsiteY0-12" fmla="*/ 0 h 6868420"/>
              <a:gd name="connsiteX1-13" fmla="*/ 9989688 w 9989688"/>
              <a:gd name="connsiteY1-14" fmla="*/ 45719 h 6868420"/>
              <a:gd name="connsiteX2-15" fmla="*/ 6569938 w 9989688"/>
              <a:gd name="connsiteY2-16" fmla="*/ 6868420 h 6868420"/>
              <a:gd name="connsiteX3-17" fmla="*/ 0 w 9989688"/>
              <a:gd name="connsiteY3-18" fmla="*/ 6864482 h 6868420"/>
              <a:gd name="connsiteX4-19" fmla="*/ 0 w 9989688"/>
              <a:gd name="connsiteY4-20" fmla="*/ 0 h 6868420"/>
              <a:gd name="connsiteX0-21" fmla="*/ 0 w 9984402"/>
              <a:gd name="connsiteY0-22" fmla="*/ 45719 h 6914139"/>
              <a:gd name="connsiteX1-23" fmla="*/ 9984402 w 9984402"/>
              <a:gd name="connsiteY1-24" fmla="*/ 0 h 6914139"/>
              <a:gd name="connsiteX2-25" fmla="*/ 6569938 w 9984402"/>
              <a:gd name="connsiteY2-26" fmla="*/ 6914139 h 6914139"/>
              <a:gd name="connsiteX3-27" fmla="*/ 0 w 9984402"/>
              <a:gd name="connsiteY3-28" fmla="*/ 6910201 h 6914139"/>
              <a:gd name="connsiteX4-29" fmla="*/ 0 w 9984402"/>
              <a:gd name="connsiteY4-30" fmla="*/ 45719 h 691413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/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/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/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/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/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/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>
            <a:fillRect/>
          </a:stretch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/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-1" fmla="*/ 0 w 10487025"/>
              <a:gd name="connsiteY0-2" fmla="*/ 161925 h 7006765"/>
              <a:gd name="connsiteX1-3" fmla="*/ 5962650 w 10487025"/>
              <a:gd name="connsiteY1-4" fmla="*/ 0 h 7006765"/>
              <a:gd name="connsiteX2-5" fmla="*/ 10487025 w 10487025"/>
              <a:gd name="connsiteY2-6" fmla="*/ 7006765 h 7006765"/>
              <a:gd name="connsiteX3-7" fmla="*/ 0 w 10487025"/>
              <a:gd name="connsiteY3-8" fmla="*/ 7006765 h 7006765"/>
              <a:gd name="connsiteX4-9" fmla="*/ 0 w 10487025"/>
              <a:gd name="connsiteY4-10" fmla="*/ 161925 h 7006765"/>
              <a:gd name="connsiteX0-11" fmla="*/ 0 w 10487025"/>
              <a:gd name="connsiteY0-12" fmla="*/ 0 h 6844840"/>
              <a:gd name="connsiteX1-13" fmla="*/ 8896350 w 10487025"/>
              <a:gd name="connsiteY1-14" fmla="*/ 0 h 6844840"/>
              <a:gd name="connsiteX2-15" fmla="*/ 10487025 w 10487025"/>
              <a:gd name="connsiteY2-16" fmla="*/ 6844840 h 6844840"/>
              <a:gd name="connsiteX3-17" fmla="*/ 0 w 10487025"/>
              <a:gd name="connsiteY3-18" fmla="*/ 6844840 h 6844840"/>
              <a:gd name="connsiteX4-19" fmla="*/ 0 w 10487025"/>
              <a:gd name="connsiteY4-20" fmla="*/ 0 h 6844840"/>
              <a:gd name="connsiteX0-21" fmla="*/ 0 w 8896350"/>
              <a:gd name="connsiteY0-22" fmla="*/ 0 h 6844840"/>
              <a:gd name="connsiteX1-23" fmla="*/ 8896350 w 8896350"/>
              <a:gd name="connsiteY1-24" fmla="*/ 0 h 6844840"/>
              <a:gd name="connsiteX2-25" fmla="*/ 6467475 w 8896350"/>
              <a:gd name="connsiteY2-26" fmla="*/ 6816265 h 6844840"/>
              <a:gd name="connsiteX3-27" fmla="*/ 0 w 8896350"/>
              <a:gd name="connsiteY3-28" fmla="*/ 6844840 h 6844840"/>
              <a:gd name="connsiteX4-29" fmla="*/ 0 w 8896350"/>
              <a:gd name="connsiteY4-30" fmla="*/ 0 h 6844840"/>
              <a:gd name="connsiteX0-31" fmla="*/ 0 w 8896350"/>
              <a:gd name="connsiteY0-32" fmla="*/ 0 h 6844840"/>
              <a:gd name="connsiteX1-33" fmla="*/ 8896350 w 8896350"/>
              <a:gd name="connsiteY1-34" fmla="*/ 0 h 6844840"/>
              <a:gd name="connsiteX2-35" fmla="*/ 5429250 w 8896350"/>
              <a:gd name="connsiteY2-36" fmla="*/ 6816265 h 6844840"/>
              <a:gd name="connsiteX3-37" fmla="*/ 0 w 8896350"/>
              <a:gd name="connsiteY3-38" fmla="*/ 6844840 h 6844840"/>
              <a:gd name="connsiteX4-39" fmla="*/ 0 w 8896350"/>
              <a:gd name="connsiteY4-40" fmla="*/ 0 h 6844840"/>
              <a:gd name="connsiteX0-41" fmla="*/ 0 w 8896350"/>
              <a:gd name="connsiteY0-42" fmla="*/ 0 h 6844840"/>
              <a:gd name="connsiteX1-43" fmla="*/ 8896350 w 8896350"/>
              <a:gd name="connsiteY1-44" fmla="*/ 0 h 6844840"/>
              <a:gd name="connsiteX2-45" fmla="*/ 5486400 w 8896350"/>
              <a:gd name="connsiteY2-46" fmla="*/ 6835315 h 6844840"/>
              <a:gd name="connsiteX3-47" fmla="*/ 0 w 8896350"/>
              <a:gd name="connsiteY3-48" fmla="*/ 6844840 h 6844840"/>
              <a:gd name="connsiteX4-49" fmla="*/ 0 w 8896350"/>
              <a:gd name="connsiteY4-50" fmla="*/ 0 h 68448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/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>
            <a:fillRect/>
          </a:stretch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/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/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/>
            <p:cNvCxnSpPr/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/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/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/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/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/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/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15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/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/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/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95" indent="-252095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10/27/2025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10/27/2025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10/27/2025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10/27/2025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upload.wikimedia.org/wikipedia/commons/8/8b/Surface_Condenser.png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upload.wikimedia.org/wikipedia/commons/8/8b/Surface_Condenser.png" TargetMode="External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www.electrical4u.com/images/high-level-jet-condenser.gif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upload.wikimedia.org/wikipedia/commons/8/8b/Surface_Condenser.png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www.fossilconsulting.com/wp-content/uploads/2020/10/ACC-Markup-2-1024x894-1.jpe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1.gstatic.com/images?q=tbn:ANd9GcSBgfbIh-gMNGsIGdr2-Q0Pl073_nY4iTZP5dKxm_5n6uNU3wsV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www.researchgate.net/publication/336647595/figure/fig1/AS:815342993547265@1571404326643/deal-Rankine-Cycle.png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3390/pr13020332" TargetMode="External"/><Relationship Id="rId1" Type="http://schemas.openxmlformats.org/officeDocument/2006/relationships/slideLayout" Target="../slideLayouts/slideLayout10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Power Plant Engineering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 </a:t>
            </a:r>
            <a:r>
              <a:rPr lang="en-US" sz="3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en-US" sz="3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/>
            <a:r>
              <a:rPr lang="en-US" sz="3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Condensers, Condensate-Feed-water and Circulating Water </a:t>
            </a:r>
            <a:r>
              <a:rPr lang="en-US" sz="3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Systems</a:t>
            </a:r>
          </a:p>
          <a:p>
            <a:pPr latinLnBrk="0"/>
            <a:endParaRPr lang="en-US" sz="3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</a:t>
            </a:r>
            <a:r>
              <a:rPr lang="en-US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Dr. Melaku Desta</a:t>
            </a:r>
            <a:endParaRPr lang="en-US" sz="3000" b="1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7717" y="138942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anose="020B0604020202020204" pitchFamily="34" charset="0"/>
                <a:cs typeface="Arial" panose="020B0604020202020204" pitchFamily="34" charset="0"/>
              </a:rPr>
              <a:t>Lecture learning outcomes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9" y="592868"/>
            <a:ext cx="12062691" cy="5946045"/>
          </a:xfrm>
        </p:spPr>
        <p:txBody>
          <a:bodyPr>
            <a:normAutofit lnSpcReduction="10000"/>
          </a:bodyPr>
          <a:lstStyle/>
          <a:p>
            <a:pPr algn="l" latinLnBrk="0">
              <a:lnSpc>
                <a:spcPct val="17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Explain the role of steam condensers in thermal power plants and their impact on cycle efficiency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 the components, functions, and operational requirements of condensate and feed-water systems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Evaluate the design and operation of circulating water systems used for condenser cooling, including open and closed-loop configurations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Analyze how steam condensers, feed-water, and circulating water systems interact and affect overall plant efficiency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 strategies for performance monitoring, routine </a:t>
            </a: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maintenance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operational optimization of condenser </a:t>
            </a: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systems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Content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Introduction to Steam Condensers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Condensate Feed-Water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Circulating Water Systems for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Condensers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Integration of Steam Condensers with Feed-Water and Circulating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Maintenance, Performance Monitoring, 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Optimization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Summary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. Introduction to Steam Condensers</a:t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Steam condensers are essential components in thermal power plants and various industrial processes.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condenser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is a closed vessel or heat exchanger designed to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condense the exhaust steam</a:t>
            </a:r>
            <a:r>
              <a:rPr lang="en-US" sz="2400" b="1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a turbine back into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(condensate)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by rejecting its latent heat to a cooling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medium,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which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can then be reused in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cycle [1]. 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not only conserves water but also significantly improves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 of steam turbines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by maintaining a low backpressure at the turbine exhaust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condenser facilitates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phase change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the exhaust steam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from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vapor to a liquid.</a:t>
            </a: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4</a:t>
            </a:fld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. Introduction to Steam Condensers</a:t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steam condenser has the following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major objectives: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maintains a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 pressure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(below atmospheric pressure) so as to obtain maximum possible energy from steam and thus to secure high efficiency.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supplies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pure feed water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the hot well, from where it is pumped back to boiler.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enables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removal of air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non-condensable gases from steam.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Steam condensers are vital for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conservation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 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efficiency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reuse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thermal power systems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Introduction to Steam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Condensers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Principles of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Condensation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Condensation is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phase change of steam from vapor to liquid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as it releases latent heat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condensation process inside a condenser is a heat transfer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phenomenon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Condensation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occurs at nearly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constant pressure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condensation process is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exothermic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(releases heat).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Efficient condensation lowers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 exhaust pressure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which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increases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turbine work output according to the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Rankine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cycle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Introduction to Steam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Condensers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Condensation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involves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key principles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lphaL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Latent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Transfer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comes into contact with a surface colder than its saturation temperature, it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condenses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released is not used to change temperature but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state from gas to liquid.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latent heat is much larger than the sensible heat involved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in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simply cooling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Introduction to Steam Condensers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661" y="616045"/>
            <a:ext cx="11704320" cy="5983932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LcPeriod" startAt="2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Vacuum Creation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condenses into a much smaller volume of water, it creates a vacuum.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vacuum is crucial because it lowers the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 exhaust pressure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also known as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condenser back-pressure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of Steam Condensers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Steam condensers can be classified based on the method of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condensation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cooling, i.e.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how the exhaust steam and the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cooling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medium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interact </a:t>
            </a: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Introduction to Steam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Condensers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661" y="616044"/>
            <a:ext cx="11704320" cy="6241955"/>
          </a:xfrm>
        </p:spPr>
        <p:txBody>
          <a:bodyPr>
            <a:normAutofit lnSpcReduction="10000"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main types are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 algn="just" latinLnBrk="0">
              <a:lnSpc>
                <a:spcPct val="150000"/>
              </a:lnSpc>
              <a:buAutoNum type="arabicPeriod"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Surface Condenser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Steam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does not mix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with cooling water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condensate is collected separately.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Consists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a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shell-and-tube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arrangement where steam flows over tubes carrying cold water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Advantages:</a:t>
            </a:r>
          </a:p>
          <a:p>
            <a:pPr lvl="1" algn="just" latinLnBrk="0"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High thermal efficiency.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Produces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clean condensate suitable for reuse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algn="just" latinLnBrk="0"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Prevents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contamination of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Common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thermal power plants with high-quality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requirements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Introduction to Steam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Condensers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661" y="616044"/>
            <a:ext cx="11704320" cy="624195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Disadvantages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Large, bulky, and expensive.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Requires a separate circulating water system.</a:t>
            </a:r>
          </a:p>
          <a:p>
            <a:pPr marL="0" indent="0" algn="just" latinLnBrk="0">
              <a:lnSpc>
                <a:spcPct val="150000"/>
              </a:lnSpc>
              <a:buNone/>
            </a:pP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https://upload.wikimedia.org/wikipedia/commons/8/8b/Surface_Condense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744" y="2467404"/>
            <a:ext cx="4494927" cy="325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5981821" y="2571312"/>
            <a:ext cx="6096000" cy="113877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latinLnBrk="0">
              <a:defRPr/>
            </a:pPr>
            <a:r>
              <a:rPr lang="en-US" sz="2000" b="1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1: </a:t>
            </a:r>
            <a:r>
              <a:rPr lang="en-US" sz="2000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Surface Condenser,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Mbeychok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. (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2007)</a:t>
            </a:r>
            <a:r>
              <a:rPr lang="de-DE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https://upload.wikimedia.org/wikipedia/commons/8/8b/Surface_Condenser.png</a:t>
            </a:r>
            <a:endParaRPr lang="en-GB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>
              <a:defRPr/>
            </a:pPr>
            <a:endParaRPr lang="en-US" sz="2000" kern="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8943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Introduction to Steam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Condensers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661" y="616045"/>
            <a:ext cx="11704320" cy="5983932"/>
          </a:xfrm>
        </p:spPr>
        <p:txBody>
          <a:bodyPr>
            <a:normAutofit lnSpcReduction="10000"/>
          </a:bodyPr>
          <a:lstStyle/>
          <a:p>
            <a:pPr marL="457200" indent="-457200" algn="just" latinLnBrk="0">
              <a:lnSpc>
                <a:spcPct val="150000"/>
              </a:lnSpc>
              <a:buFont typeface="+mj-lt"/>
              <a:buAutoNum type="arabicPeriod" startAt="2"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Jet Condenser (Contact Condenser)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Exhaust steam and cooling water are brought into </a:t>
            </a:r>
            <a:r>
              <a:rPr lang="en-US" sz="2400" dirty="0">
                <a:solidFill>
                  <a:srgbClr val="C00000"/>
                </a:solidFill>
                <a:latin typeface="quote-cjk-patch"/>
              </a:rPr>
              <a:t>direct physical contact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. </a:t>
            </a:r>
            <a:endParaRPr lang="en-US" sz="2400" dirty="0" smtClean="0">
              <a:solidFill>
                <a:srgbClr val="0F1115"/>
              </a:solidFill>
              <a:latin typeface="quote-cjk-patch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The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cooling water is sprayed into the steam, causing instantaneous 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condensation.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There are two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types of Jet condensers: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jet condenser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Steam is directly sprayed into cold water.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Ejector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condenser: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Uses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vacuum pump to assist condensation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solidFill>
                <a:srgbClr val="0F1115"/>
              </a:solidFill>
              <a:latin typeface="quote-cjk-patch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Advantages: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Simpler construction and lower cost.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Compact design.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condensing efficiency due to direct contact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5112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Introduction to Steam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Condensers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661" y="616045"/>
            <a:ext cx="11704320" cy="5983932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disadvantage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of jet condenser is it contaminates condensate and cannot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be reused directly as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is applied for small-scale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plants or older installations where water quality is less critical.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 descr="Jet Condenser | Low Level High Level Ejector Jet Condenser | Electrical4U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782" y="2501230"/>
            <a:ext cx="3336236" cy="388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5981821" y="2571312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latinLnBrk="0">
              <a:defRPr/>
            </a:pPr>
            <a:r>
              <a:rPr lang="en-US" sz="2000" b="1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2: </a:t>
            </a:r>
            <a:r>
              <a:rPr lang="en-US" sz="2000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Jet Condenser,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Electrical4U,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2012) </a:t>
            </a:r>
          </a:p>
          <a:p>
            <a:pPr lvl="0" latinLnBrk="0">
              <a:defRPr/>
            </a:pPr>
            <a:r>
              <a:rPr lang="en-GB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 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https://www.electrical4u.com/images/high-level-jet-condenser.gif</a:t>
            </a:r>
            <a:endParaRPr lang="en-GB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>
              <a:defRPr/>
            </a:pPr>
            <a:endParaRPr lang="en-US" sz="2000" kern="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1872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Introduction to Steam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Condensers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661" y="616045"/>
            <a:ext cx="11704320" cy="5983932"/>
          </a:xfrm>
        </p:spPr>
        <p:txBody>
          <a:bodyPr>
            <a:normAutofit fontScale="92500" lnSpcReduction="10000"/>
          </a:bodyPr>
          <a:lstStyle/>
          <a:p>
            <a:pPr marL="457200" indent="-457200" algn="just" latinLnBrk="0">
              <a:lnSpc>
                <a:spcPct val="150000"/>
              </a:lnSpc>
              <a:buFont typeface="+mj-lt"/>
              <a:buAutoNum type="arabicPeriod" startAt="3"/>
            </a:pPr>
            <a:r>
              <a:rPr lang="en-GB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Air-Cooled Condenser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Uses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ambient air 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the cooling medium instead of water. </a:t>
            </a:r>
            <a:endParaRPr lang="en-US" sz="26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Exhaust 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flows through finned tubes, and large fans force air over the tubes to remove the latent heat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Steam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is condensed by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 flowing over finned tubes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instead of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water, i.e., 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consumption for cooling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Advantages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for locations with water scarcity.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Eliminates the need for large water sources and 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treatment </a:t>
            </a:r>
            <a:r>
              <a:rPr lang="en-US" sz="26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plants.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1046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Introduction to Steam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Condensers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661" y="616045"/>
            <a:ext cx="11704320" cy="5983932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Disadvantages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Larger size and higher capital cost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Lower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efficiency, especially in hot ambient conditions, leading to higher back-pressure and reduced plant output.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Its application areas are in nuclear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power plants and desert locations.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074" name="Picture 2" descr="https://www.fossilconsulting.com/wp-content/uploads/2020/10/ACC-Markup-2-1024x894-1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489" y="3655926"/>
            <a:ext cx="3511323" cy="306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4566776" y="3775033"/>
            <a:ext cx="6096000" cy="113877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latinLnBrk="0">
              <a:defRPr/>
            </a:pPr>
            <a:r>
              <a:rPr lang="en-US" sz="2000" b="1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3: </a:t>
            </a:r>
            <a:r>
              <a:rPr lang="en-US" sz="2000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Air-Cooled Condenser,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Filar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A. (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2020), </a:t>
            </a:r>
          </a:p>
          <a:p>
            <a:pPr lvl="0" latinLnBrk="0">
              <a:defRPr/>
            </a:pPr>
            <a:r>
              <a:rPr lang="en-GB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 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https://www.fossilconsulting.com/wp-content/uploads/2020/10/ACC-Markup-2-1024x894-1.jpeg</a:t>
            </a:r>
            <a:endParaRPr lang="en-GB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>
              <a:defRPr/>
            </a:pPr>
            <a:endParaRPr lang="en-US" sz="2000" kern="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4018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Introduction to Steam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Condensers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661" y="616045"/>
            <a:ext cx="11704320" cy="5983932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The condenser's role is not to add energy but to enable a much larger energy extraction in the turbine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Let's analyze the simplified Temperature-Entropy (T-S) diagram below:</a:t>
            </a:r>
            <a:endParaRPr lang="en-US" sz="2400" dirty="0" smtClean="0">
              <a:solidFill>
                <a:srgbClr val="0F1115"/>
              </a:solidFill>
              <a:latin typeface="quote-cjk-patch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2" descr="https://www.researchgate.net/publication/336647595/figure/fig1/AS:815342993547265@1571404326643/deal-Rankine-Cycl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78" y="2528454"/>
            <a:ext cx="2673192" cy="2601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129661" y="5231976"/>
            <a:ext cx="5477692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Figure 4: 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T-s diagram of a Rankine Cycle, </a:t>
            </a:r>
            <a:r>
              <a:rPr kumimoji="0" lang="de-DE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Alhwayzee, M., Kadhim, H. J., &amp; Rashid, F. L. (2021).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https://www.researchgate.net/publication/336647595/figure/fig1/AS:815342993547265@1571404326643/deal-Rankine-Cycle.png</a:t>
            </a:r>
            <a:endParaRPr kumimoji="0" lang="en-US" sz="14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68586" y="2528454"/>
            <a:ext cx="792441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latinLnBrk="0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3-4: Turbine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Expansion</a:t>
            </a:r>
            <a:r>
              <a:rPr lang="en-US" sz="2400" b="1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Steam expands </a:t>
            </a:r>
            <a:r>
              <a:rPr lang="en-US" sz="2400" dirty="0" err="1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isentropically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(ideally) from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pressure/temperature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low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pressure.</a:t>
            </a:r>
          </a:p>
          <a:p>
            <a:pPr marL="285750" indent="-285750" latinLnBrk="0"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4-1: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Condensation</a:t>
            </a:r>
            <a:r>
              <a:rPr lang="en-US" sz="2400" b="1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Exhaust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is condensed at constant pressure and temperature back into liquid.</a:t>
            </a:r>
            <a:endParaRPr lang="en-US" sz="2400" b="0" i="0" dirty="0">
              <a:solidFill>
                <a:srgbClr val="0F1115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2637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. Introduction to Steam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Condensers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661" y="477079"/>
            <a:ext cx="11704320" cy="6623436"/>
          </a:xfrm>
        </p:spPr>
        <p:txBody>
          <a:bodyPr>
            <a:normAutofit fontScale="85000" lnSpcReduction="20000"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Condensers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play a crucial role in the overall efficiency of the </a:t>
            </a:r>
            <a:r>
              <a:rPr lang="en-US" dirty="0" err="1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Rankine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cycle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514350" indent="-514350" latinLnBrk="0">
              <a:lnSpc>
                <a:spcPct val="150000"/>
              </a:lnSpc>
              <a:buFont typeface="+mj-lt"/>
              <a:buAutoNum type="romanLcPeriod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Lowers Turbine Exhaust Pressure (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Back-Pressure)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By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condensing exhaust steam at a low pressure, the turbine can expand the steam more, converting more thermal energy into mechanical work.</a:t>
            </a:r>
          </a:p>
          <a:p>
            <a:pPr marL="514350" indent="-514350" latinLnBrk="0">
              <a:lnSpc>
                <a:spcPct val="150000"/>
              </a:lnSpc>
              <a:buFont typeface="+mj-lt"/>
              <a:buAutoNum type="romanLcPeriod" startAt="2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Recovery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condensate is returned to the boiler as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reducing the energy required to heat the water to steam.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Minimizes fuel consumption and improves thermal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efficiency.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latinLnBrk="0">
              <a:lnSpc>
                <a:spcPct val="150000"/>
              </a:lnSpc>
              <a:buFont typeface="+mj-lt"/>
              <a:buAutoNum type="romanLcPeriod" startAt="3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Maintenance of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Vacuum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Condensers </a:t>
            </a:r>
            <a:r>
              <a:rPr lang="en-US" sz="28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maintain a vacuum at the turbine exhaust, </a:t>
            </a:r>
            <a:endParaRPr lang="en-US" sz="28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sz="28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ensuring</a:t>
            </a:r>
            <a:r>
              <a:rPr lang="en-US" sz="28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smooth </a:t>
            </a:r>
            <a:r>
              <a:rPr lang="en-US" sz="28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operation and preventing air ingress </a:t>
            </a:r>
            <a:endParaRPr lang="en-US" sz="28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sz="28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into the system.</a:t>
            </a:r>
          </a:p>
          <a:p>
            <a:pPr marL="457200" lvl="1" indent="0" latinLnBrk="0">
              <a:lnSpc>
                <a:spcPct val="150000"/>
              </a:lnSpc>
              <a:buNone/>
            </a:pPr>
            <a:endParaRPr lang="en-US" sz="2400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4564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Condensate 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Feed-Water Systems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276" y="661310"/>
            <a:ext cx="11903103" cy="6196690"/>
          </a:xfrm>
        </p:spPr>
        <p:txBody>
          <a:bodyPr>
            <a:normAutofit fontScale="92500" lnSpcReduction="10000"/>
          </a:bodyPr>
          <a:lstStyle/>
          <a:p>
            <a:pPr latinLnBrk="0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condensate feed-water system forms a critical part of a steam power plant.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is responsible for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collecting the condensate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(condensed steam) from the condenser and returning it to the boiler as feed-water after proper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heating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purification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pressurization [2]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closed-loop system minimizes losses, conserves energy, and enhances the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thermal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efficiency of the power plant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In summary, the functions of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condensate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feed-water systems are: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lnSpc>
                <a:spcPct val="160000"/>
              </a:lnSpc>
              <a:buFont typeface="+mj-lt"/>
              <a:buAutoNum type="arabicPeriod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Condensate collection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from the steam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condenser.</a:t>
            </a:r>
          </a:p>
          <a:p>
            <a:pPr marL="514350" indent="-514350">
              <a:lnSpc>
                <a:spcPct val="160000"/>
              </a:lnSpc>
              <a:buFont typeface="+mj-lt"/>
              <a:buAutoNum type="arabicPeriod"/>
            </a:pPr>
            <a:r>
              <a:rPr lang="en-US" sz="26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Deaeration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– removal of dissolved gases (oxygen, CO₂)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   to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prevent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corrosion.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Condensate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Feed-Water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Systems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17620"/>
            <a:ext cx="11903103" cy="6196690"/>
          </a:xfrm>
        </p:spPr>
        <p:txBody>
          <a:bodyPr>
            <a:normAutofit/>
          </a:bodyPr>
          <a:lstStyle/>
          <a:p>
            <a:pPr marL="514350" indent="-514350" latinLnBrk="0">
              <a:lnSpc>
                <a:spcPct val="160000"/>
              </a:lnSpc>
              <a:buFont typeface="+mj-lt"/>
              <a:buAutoNum type="arabicPeriod" startAt="3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Feed-water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using steam from various turbine extraction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points.</a:t>
            </a:r>
          </a:p>
          <a:p>
            <a:pPr marL="514350" indent="-514350" latinLnBrk="0">
              <a:lnSpc>
                <a:spcPct val="160000"/>
              </a:lnSpc>
              <a:buFont typeface="+mj-lt"/>
              <a:buAutoNum type="arabicPeriod" startAt="3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Pressurization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supplying feed-water at high pressure to the boiler drum or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economizer.</a:t>
            </a:r>
          </a:p>
          <a:p>
            <a:pPr marL="514350" indent="-514350" latinLnBrk="0">
              <a:lnSpc>
                <a:spcPct val="160000"/>
              </a:lnSpc>
              <a:buFont typeface="+mj-lt"/>
              <a:buAutoNum type="arabicPeriod" startAt="3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treatment and purification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maintain boiler water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quality.</a:t>
            </a:r>
          </a:p>
          <a:p>
            <a:pPr marL="514350" indent="-514350" latinLnBrk="0">
              <a:lnSpc>
                <a:spcPct val="160000"/>
              </a:lnSpc>
              <a:buFont typeface="+mj-lt"/>
              <a:buAutoNum type="arabicPeriod" startAt="3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recovery and conservation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by utilizing waste heat in heaters.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6585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Condensate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Feed-Water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Systems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17620"/>
            <a:ext cx="11903103" cy="619669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Components of a Feed-Water System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The system is a series of components that work in sequence to move, heat, and purify the water.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modern feed-water system typically includes the following major components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Condensate Extraction Pump 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Located at the condenser outlet.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Lifts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condensate from the low-pressure region of the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condenser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the next stage (e.g., low-pressure heater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Must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handle high temperatures and operate reliably under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vacuum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conditions.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1433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Condensate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Feed-Water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Systems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17620"/>
            <a:ext cx="11903103" cy="6196690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Condensate Polishing Unit 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Removes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impurities and dissolved solids that enter with condensate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Usually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contains ion-exchange resins or filters to maintain high purity.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Low-Pressure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(LP) </a:t>
            </a:r>
            <a:r>
              <a:rPr lang="en-US" sz="24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Heaters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F1115"/>
                </a:solidFill>
                <a:latin typeface="quote-cjk-patch"/>
              </a:rPr>
              <a:t>These are shell-and-tube heat exchangers that use steam extracted from the low-pressure stages of the steam turbine to heat the condensate. </a:t>
            </a:r>
            <a:endParaRPr lang="en-US" dirty="0" smtClean="0">
              <a:solidFill>
                <a:srgbClr val="0F1115"/>
              </a:solidFill>
              <a:latin typeface="quote-cjk-patch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F1115"/>
                </a:solidFill>
                <a:latin typeface="quote-cjk-patch"/>
              </a:rPr>
              <a:t>This </a:t>
            </a:r>
            <a:r>
              <a:rPr lang="en-US" dirty="0">
                <a:solidFill>
                  <a:srgbClr val="0F1115"/>
                </a:solidFill>
                <a:latin typeface="quote-cjk-patch"/>
              </a:rPr>
              <a:t>extraction steam is called </a:t>
            </a:r>
            <a:r>
              <a:rPr lang="en-US" dirty="0" smtClean="0">
                <a:solidFill>
                  <a:srgbClr val="C00000"/>
                </a:solidFill>
                <a:latin typeface="quote-cjk-patch"/>
              </a:rPr>
              <a:t>bleed steam </a:t>
            </a:r>
            <a:r>
              <a:rPr lang="en-US" dirty="0">
                <a:solidFill>
                  <a:srgbClr val="0F1115"/>
                </a:solidFill>
                <a:latin typeface="quote-cjk-patch"/>
              </a:rPr>
              <a:t>or </a:t>
            </a:r>
            <a:r>
              <a:rPr lang="en-US" dirty="0" smtClean="0">
                <a:solidFill>
                  <a:srgbClr val="C00000"/>
                </a:solidFill>
                <a:latin typeface="quote-cjk-patch"/>
              </a:rPr>
              <a:t>extraction </a:t>
            </a:r>
            <a:r>
              <a:rPr lang="en-US" dirty="0">
                <a:solidFill>
                  <a:srgbClr val="C00000"/>
                </a:solidFill>
                <a:latin typeface="quote-cjk-patch"/>
              </a:rPr>
              <a:t>steam</a:t>
            </a:r>
            <a:r>
              <a:rPr lang="en-US" dirty="0" smtClean="0">
                <a:solidFill>
                  <a:srgbClr val="0F1115"/>
                </a:solidFill>
                <a:latin typeface="quote-cjk-patch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Increase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water temperature gradually before it reaches the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deaerator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improving cycle efficiency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3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2417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Condensate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Feed-Water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Systems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17620"/>
            <a:ext cx="11903103" cy="6196690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Deaerator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 err="1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deaerator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the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transition point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between the low-pressure and high-pressure sections of the feed-water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It removes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dissolved oxygen and CO₂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from feed-water, preventing corrosion in the boiler and piping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system.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Usually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combines mechanical and thermal methods using steam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injection.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Also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serves as a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feed-water storage tank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maintains</a:t>
            </a: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steady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pressure.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3521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Condensate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Feed-Water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Systems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532737"/>
            <a:ext cx="11903103" cy="6188740"/>
          </a:xfrm>
        </p:spPr>
        <p:txBody>
          <a:bodyPr>
            <a:normAutofit fontScale="92500" lnSpcReduction="20000"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rabicPeriod" startAt="5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Feed-Water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Pump (FWP)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Draws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deaerated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water from the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deaerator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and delivers it at boiler pressure.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Usually a multi-stage centrifugal pump.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Must overcome the boiler drum pressure and line friction losses.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6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High-Pressure Heaters </a:t>
            </a: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Receive feed-water from the feed pump and use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high-pressure extraction steam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from the turbine to raise its temperature close to saturation </a:t>
            </a: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 before entering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economizer.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Improve overall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efficiency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by utilizing waste steam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energy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5585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Condensate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Feed-Water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Systems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17620"/>
            <a:ext cx="11903103" cy="6240380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rabicPeriod" startAt="7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Valves and Control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Devices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Regulate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flow, maintain pressure balance, and ensure safe operation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Include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check valves, pressure-reducing valves, control valves, and bypass valves for operational flexibility.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7587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Circulating Water Systems for Condensers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81230"/>
            <a:ext cx="11903103" cy="6103856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power plants, refineries, chemical plants, and large HVAC systems for commercial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buildings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circulating water system (CWS)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plays a vital role in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transferring waste heat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from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to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environment [3]. 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condenser converts turbine exhaust steam into water by cooling it with circulating water.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They manage heat dissipation efficiently, ensuring equipment longevity and operational stability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efficiency of this system directly affects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performance, 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condenser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vacuum, and overall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en-US" dirty="0" smtClean="0">
              <a:solidFill>
                <a:srgbClr val="0F1115"/>
              </a:solidFill>
              <a:latin typeface="quote-cjk-patch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Circulating Water Systems for Condensers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81230"/>
            <a:ext cx="11903103" cy="6103856"/>
          </a:xfrm>
        </p:spPr>
        <p:txBody>
          <a:bodyPr>
            <a:normAutofit lnSpcReduction="10000"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fundamental principle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a CWS is: 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working fluid (e.g., steam in a turbine condenser) absorbs heat from a process and needs to be cooled and condensed to complete the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Circulating Water System provides a cooler medium (water) to absorb this waste heat and dissipate it, ensuring the primary process operates efficiently and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continuously [3].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main functions of a CWS include: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Rejection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remove low-grade waste heat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condenser and </a:t>
            </a:r>
            <a:endParaRPr lang="en-US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discharge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to the cooling medium (water or air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392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Circulating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Water Systems for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Condensers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81230"/>
            <a:ext cx="11903103" cy="6103856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20000"/>
              </a:lnSpc>
              <a:buFont typeface="+mj-lt"/>
              <a:buAutoNum type="arabicPeriod" startAt="2"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Maintaining Process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control and maintain optimal operating temperatures for various equipment like heat exchangers, intercoolers, and reactors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latinLnBrk="0">
              <a:lnSpc>
                <a:spcPct val="120000"/>
              </a:lnSpc>
              <a:buFont typeface="+mj-lt"/>
              <a:buAutoNum type="arabicPeriod" startAt="3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Recycling of Cooling Water (in closed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systems)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Allows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reuse of water, minimizing consumption and reducing environmental impact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latinLnBrk="0">
              <a:lnSpc>
                <a:spcPct val="120000"/>
              </a:lnSpc>
              <a:buFont typeface="+mj-lt"/>
              <a:buAutoNum type="arabicPeriod" startAt="4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Protection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Designed to minimize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pollution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wastage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 smtClean="0">
              <a:solidFill>
                <a:srgbClr val="C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334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Circulating Water Systems for Condensers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81230"/>
            <a:ext cx="11903103" cy="6244356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of Circulating Water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Systems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circulating water system can be broadly classified into three types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Once-Through System (Open-Cycle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Water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drawn from a natural source (river, lake, or sea), circulated through the condenser, and discharged back to the source after absorbing heat.</a:t>
            </a:r>
          </a:p>
          <a:p>
            <a:pPr marL="0" indent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operation procedure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Water is pumped from an intake structure.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It passes through condenser tubes, cooling the steam.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Warmed water is returned to the source.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7101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Circulating Water Systems for Condensers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897" y="617620"/>
            <a:ext cx="11903103" cy="6244356"/>
          </a:xfrm>
        </p:spPr>
        <p:txBody>
          <a:bodyPr>
            <a:normAutofit/>
          </a:bodyPr>
          <a:lstStyle/>
          <a:p>
            <a:pPr marL="514350" indent="-514350" latinLnBrk="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Closed-Loop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 (Recirculating or Cooling Tower System)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same water is recirculated repeatedly.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heated water returning from the process is cooled in a cooling tower by evaporating a small portion of the water into the atmosphere.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cooled water is then collected and pumped back to the process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operation procedure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Hot water from the condenser goes to the cooling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tower.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Cooling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tower releases heat to the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atmosphere.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Cooled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water returns to the condense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2012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Circulating Water Systems for Condensers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896" y="787178"/>
            <a:ext cx="11903103" cy="617021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 startAt="3"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Hybrid / Wet-Surface Cooling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It is a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combination of once-through 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(open cycle) and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closed-loop systems. </a:t>
            </a:r>
            <a:endParaRPr lang="en-US" sz="2400" dirty="0" smtClean="0">
              <a:solidFill>
                <a:srgbClr val="0F1115"/>
              </a:solidFill>
              <a:latin typeface="quote-cjk-patch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Often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used in areas where the primary water source is too warm for efficient once-through cooling or during peak load conditions. </a:t>
            </a:r>
            <a:endParaRPr lang="en-US" sz="2400" dirty="0" smtClean="0">
              <a:solidFill>
                <a:srgbClr val="0F1115"/>
              </a:solidFill>
              <a:latin typeface="quote-cjk-patch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It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may involve a smaller cooling tower to assist in heat rejection.</a:t>
            </a:r>
            <a:endParaRPr lang="en-GB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Design Considerations for Water Flow and Temperature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Proper design of the circulating water system ensures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efficient 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condenser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cooling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minimal energy loss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4405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Circulating Water Systems for Condensers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896" y="687787"/>
            <a:ext cx="11903103" cy="6170213"/>
          </a:xfrm>
        </p:spPr>
        <p:txBody>
          <a:bodyPr>
            <a:normAutofit/>
          </a:bodyPr>
          <a:lstStyle/>
          <a:p>
            <a:pPr lvl="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key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design parameters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include: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Flow Rate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Determination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objective is to provide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sufficient flow rate to keep condenser pressure low while minimizing pumping power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rate 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heat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removal from the condenser is given by: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164870" y="4222142"/>
                <a:ext cx="6849383" cy="23919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GB" sz="2000" dirty="0" smtClean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Where: </a:t>
                </a:r>
                <a:r>
                  <a:rPr lang="en-US" sz="2000" dirty="0" smtClean="0">
                    <a:effectLst/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/>
                </a:r>
                <a:br>
                  <a:rPr lang="en-US" sz="2000" dirty="0" smtClean="0">
                    <a:effectLst/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</a:b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ja-JP" altLang="en-US" sz="2000" i="1" dirty="0"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　</m:t>
                      </m:r>
                      <m:r>
                        <a:rPr lang="ja-JP" altLang="en-US" sz="2000" i="1" dirty="0" smtClean="0"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　</m:t>
                      </m:r>
                      <m:r>
                        <a:rPr lang="ja-JP" altLang="en-US" sz="2000" i="1" dirty="0"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　</m:t>
                      </m:r>
                      <m:r>
                        <a:rPr lang="ja-JP" altLang="en-US" sz="2000" i="1" dirty="0" smtClean="0"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　</m:t>
                      </m:r>
                      <m:r>
                        <m:rPr>
                          <m:sty m:val="p"/>
                        </m:rPr>
                        <a:rPr lang="en-GB" sz="200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Q</m:t>
                      </m:r>
                      <m:r>
                        <a:rPr lang="en-GB" sz="200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GB" sz="200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Heat</m:t>
                      </m:r>
                      <m:r>
                        <a:rPr lang="en-GB" sz="200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200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load</m:t>
                      </m:r>
                      <m:r>
                        <a:rPr lang="en-GB" sz="200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 (</m:t>
                      </m:r>
                      <m:r>
                        <m:rPr>
                          <m:sty m:val="p"/>
                        </m:rPr>
                        <a:rPr lang="en-GB" sz="200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kJ</m:t>
                      </m:r>
                      <m:r>
                        <a:rPr lang="en-GB" sz="200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/</m:t>
                      </m:r>
                      <m:r>
                        <m:rPr>
                          <m:sty m:val="p"/>
                        </m:rPr>
                        <a:rPr lang="en-GB" sz="200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s</m:t>
                      </m:r>
                      <m:r>
                        <a:rPr lang="en-GB" sz="200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GB" sz="2000" dirty="0">
                  <a:effectLst/>
                  <a:latin typeface="Arial" panose="020B0604020202020204" pitchFamily="34" charset="0"/>
                  <a:ea typeface="MS Mincho" panose="02020609040205080304" pitchFamily="49" charset="-128"/>
                  <a:cs typeface="Arial" panose="020B0604020202020204" pitchFamily="34" charset="0"/>
                </a:endParaRPr>
              </a:p>
              <a:p>
                <a:pPr indent="457200"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r>
                      <a:rPr lang="ja-JP" altLang="en-US" sz="2000" i="1" dirty="0" smtClean="0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　</m:t>
                    </m:r>
                    <m:r>
                      <a:rPr lang="ja-JP" altLang="en-US" sz="2000" i="1" dirty="0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　</m:t>
                    </m:r>
                    <m:acc>
                      <m:accPr>
                        <m:chr m:val="̇"/>
                        <m:ctrlPr>
                          <a:rPr lang="en-GB" sz="2000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ja-JP" altLang="en-US" sz="2000" i="1" smtClean="0"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ｍ</m:t>
                        </m:r>
                      </m:e>
                    </m:acc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=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𝑀𝑎𝑠𝑠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𝑓𝑙𝑜𝑤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𝑟𝑎𝑡𝑒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𝑜𝑓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𝑐𝑜𝑜𝑙𝑖𝑛𝑔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𝑤𝑎𝑡𝑒𝑟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(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𝑘𝑔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/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𝑠</m:t>
                    </m:r>
                  </m:oMath>
                </a14:m>
                <a:r>
                  <a:rPr lang="en-GB" sz="2000" dirty="0" smtClean="0">
                    <a:effectLst/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)</a:t>
                </a:r>
              </a:p>
              <a:p>
                <a:pPr indent="457200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ja-JP" altLang="en-US" sz="2000" dirty="0" smtClean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　</a:t>
                </a:r>
                <a:r>
                  <a:rPr lang="ja-JP" altLang="en-US" sz="2000" dirty="0"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　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2000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𝑐</m:t>
                        </m:r>
                      </m:e>
                      <m:sub>
                        <m:r>
                          <a:rPr lang="en-GB" sz="2000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𝑝</m:t>
                        </m:r>
                      </m:sub>
                    </m:sSub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=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𝑆𝑝𝑒𝑐𝑖𝑓𝑖𝑐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h𝑒𝑎𝑡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𝑜𝑓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𝑤𝑎𝑡𝑒𝑟</m:t>
                    </m:r>
                  </m:oMath>
                </a14:m>
                <a:endParaRPr lang="en-US" sz="2000" i="1" dirty="0" smtClean="0">
                  <a:effectLst/>
                  <a:latin typeface="Arial" panose="020B0604020202020204" pitchFamily="34" charset="0"/>
                  <a:ea typeface="MS Mincho" panose="02020609040205080304" pitchFamily="49" charset="-128"/>
                  <a:cs typeface="Arial" panose="020B0604020202020204" pitchFamily="34" charset="0"/>
                </a:endParaRPr>
              </a:p>
              <a:p>
                <a:pPr indent="457200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ja-JP" altLang="en-US" sz="2000" dirty="0" smtClean="0">
                    <a:effectLst/>
                    <a:latin typeface="Arial" panose="020B0604020202020204" pitchFamily="34" charset="0"/>
                    <a:ea typeface="MS Mincho" panose="02020609040205080304" pitchFamily="49" charset="-128"/>
                    <a:cs typeface="Arial" panose="020B0604020202020204" pitchFamily="34" charset="0"/>
                  </a:rPr>
                  <a:t>　　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2000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GB" sz="2000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𝑖𝑛</m:t>
                        </m:r>
                      </m:sub>
                    </m:sSub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,</m:t>
                    </m:r>
                    <m:sSub>
                      <m:sSubPr>
                        <m:ctrlPr>
                          <a:rPr lang="en-GB" sz="2000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2000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GB" sz="2000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𝑜𝑢𝑡</m:t>
                        </m:r>
                      </m:sub>
                    </m:sSub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=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𝐼𝑛𝑙𝑒𝑡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𝑎𝑛𝑑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𝑜𝑢𝑡𝑙𝑒𝑡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𝑤𝑎𝑡𝑒𝑟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2000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𝑡𝑒𝑚𝑝𝑒𝑟𝑎𝑡𝑢𝑟𝑒𝑠</m:t>
                    </m:r>
                  </m:oMath>
                </a14:m>
                <a:endParaRPr lang="en-GB" sz="2000" dirty="0">
                  <a:effectLst/>
                  <a:latin typeface="Arial" panose="020B0604020202020204" pitchFamily="34" charset="0"/>
                  <a:ea typeface="MS Mincho" panose="02020609040205080304" pitchFamily="49" charset="-128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4870" y="4222142"/>
                <a:ext cx="6849383" cy="2391937"/>
              </a:xfrm>
              <a:prstGeom prst="rect">
                <a:avLst/>
              </a:prstGeom>
              <a:blipFill rotWithShape="0">
                <a:blip r:embed="rId2"/>
                <a:stretch>
                  <a:fillRect t="-765" b="-2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719439" y="3661776"/>
                <a:ext cx="3024739" cy="4901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  <m:r>
                            <a:rPr lang="en-GB" sz="2400" i="0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̇"/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sz="2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</m:acc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GB" sz="2400" i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GB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9439" y="3661776"/>
                <a:ext cx="3024739" cy="490199"/>
              </a:xfrm>
              <a:prstGeom prst="rect">
                <a:avLst/>
              </a:prstGeom>
              <a:blipFill rotWithShape="0">
                <a:blip r:embed="rId3"/>
                <a:stretch>
                  <a:fillRect b="-125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44527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Circulating Water Systems for Condensers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896" y="687787"/>
            <a:ext cx="11903103" cy="6170213"/>
          </a:xfrm>
        </p:spPr>
        <p:txBody>
          <a:bodyPr>
            <a:normAutofit/>
          </a:bodyPr>
          <a:lstStyle/>
          <a:p>
            <a:pPr marL="514350" indent="-514350" latinLnBrk="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Inlet Temperature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Should be as low as possible for good vacuum (typically 25–30°C).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Outlet Temperature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Must be below environmental discharge limits (usually &lt; 40°C).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Flow Regulation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Achieved through valves, variable-speed pumps, or bypass control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Pump Selection and Head Losses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axial-flow or mixed-flow pumps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 large flow and low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head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applications.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Consider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pipe friction losses, elevation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condenser </a:t>
            </a:r>
            <a:endParaRPr lang="en-US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pressure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drop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when determining total dynamic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head.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4419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Circulating Water Systems for Condensers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896" y="532737"/>
            <a:ext cx="11903103" cy="6325263"/>
          </a:xfrm>
        </p:spPr>
        <p:txBody>
          <a:bodyPr>
            <a:normAutofit/>
          </a:bodyPr>
          <a:lstStyle/>
          <a:p>
            <a:pPr marL="514350" indent="-514350" latinLnBrk="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Cooling Tower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Sizing: Factors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affecting cooling tower design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Heat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load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Wet-bulb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temperature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air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Desired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range and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approach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Type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tower (natural or mechanical draft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Site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conditions (humidity,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altitude)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5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Considerations</a:t>
            </a:r>
          </a:p>
          <a:p>
            <a:pPr lvl="1" latinLnBrk="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Optimize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pump efficiency (typically 80–85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%).</a:t>
            </a:r>
          </a:p>
          <a:p>
            <a:pPr lvl="1" latinLnBrk="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Minimize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pipe friction by proper sizing and smooth internal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1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surfaces.</a:t>
            </a:r>
          </a:p>
          <a:p>
            <a:pPr lvl="1" latinLnBrk="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Use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variable frequency drives (VFDs) to match flow with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1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load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demand.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2637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Circulating Water Systems for Condensers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896" y="787178"/>
            <a:ext cx="11903103" cy="617021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 and Corrosion Issues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Circulating water systems operate in a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corrosive environment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due to the presence of dissolved oxygen, salts, suspended solids, and biological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growth.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Selecting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appropriate materials and controlling corrosion are critical for reliability and long service life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b="0" i="0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major corrosion mechanisms include: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Galvanic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Corrosion </a:t>
            </a:r>
            <a:r>
              <a:rPr lang="en-GB" sz="2400" b="1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Occurs when dissimilar metals are in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contact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water.</a:t>
            </a:r>
            <a:endParaRPr lang="en-GB" sz="2400" b="1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Pitting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Corrosion </a:t>
            </a:r>
            <a:r>
              <a:rPr lang="en-GB" sz="2400" b="1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Localized attack forming small pits, often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due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chlorides.</a:t>
            </a:r>
            <a:endParaRPr lang="en-GB" sz="2400" b="1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Erosion-Corrosion</a:t>
            </a:r>
            <a:r>
              <a:rPr lang="en-GB" sz="2400" b="1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Accelerated wear due to high water velocity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suspended solids.</a:t>
            </a:r>
            <a:endParaRPr lang="en-US" sz="2400" b="0" i="0" dirty="0">
              <a:solidFill>
                <a:srgbClr val="0F1115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3915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Circulating Water Systems for Condensers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896" y="787178"/>
            <a:ext cx="11903103" cy="61702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>
                <a:solidFill>
                  <a:srgbClr val="C00000"/>
                </a:solidFill>
                <a:latin typeface="quote-cjk-patch"/>
              </a:rPr>
              <a:t>The common materials used are [4]:</a:t>
            </a:r>
          </a:p>
          <a:p>
            <a:pPr marL="0" indent="0">
              <a:buNone/>
            </a:pPr>
            <a:endParaRPr lang="en-US" sz="2400" b="0" i="0" dirty="0">
              <a:solidFill>
                <a:srgbClr val="0F1115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5572075"/>
              </p:ext>
            </p:extLst>
          </p:nvPr>
        </p:nvGraphicFramePr>
        <p:xfrm>
          <a:off x="0" y="1292159"/>
          <a:ext cx="9783639" cy="38013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1213"/>
                <a:gridCol w="3659956"/>
                <a:gridCol w="2862470"/>
              </a:tblGrid>
              <a:tr h="402067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Component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Typical Material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Properties</a:t>
                      </a:r>
                    </a:p>
                  </a:txBody>
                  <a:tcPr anchor="ctr"/>
                </a:tc>
              </a:tr>
              <a:tr h="991398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Condenser Tubes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Copper alloys (Admiralty brass, Cu-Ni), stainless steel, titanium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thermal conductivity and corrosion resistance</a:t>
                      </a:r>
                    </a:p>
                  </a:txBody>
                  <a:tcPr anchor="ctr"/>
                </a:tc>
              </a:tr>
              <a:tr h="991398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Piping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Carbon steel, ductile iron, FRP (fiberglass-reinforced plastic)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Strength, cost-effective, easy fabrication</a:t>
                      </a:r>
                    </a:p>
                  </a:txBody>
                  <a:tcPr anchor="ctr"/>
                </a:tc>
              </a:tr>
              <a:tr h="693979">
                <a:tc>
                  <a:txBody>
                    <a:bodyPr/>
                    <a:lstStyle/>
                    <a:p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Pumps &amp; Valves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Cast iron or stainless steel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Corrosion and erosion resistance</a:t>
                      </a:r>
                    </a:p>
                  </a:txBody>
                  <a:tcPr anchor="ctr"/>
                </a:tc>
              </a:tr>
              <a:tr h="693979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Cooling Tower Structure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Reinforced concrete, FRP, treated wood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Durability in humid and wet environments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21560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 latinLnBrk="0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4. Integration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of Steam Condensers with Feed-Water and Circulating Systems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276" y="958131"/>
            <a:ext cx="11903103" cy="6170213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a steam power plant,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several systems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work together to convert heat energy into mechanical and then electrical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energy.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Among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them,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condenser, feed-water system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circulating water system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form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rejection and recovery section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the plant.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Their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ensures that: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Exhaust steam is condensed effectively,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Condensate is recovered and purified as feed-water, and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Cooling water circulates continuously to remove the rejected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heat.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9908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 latinLnBrk="0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4. Integration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of Steam Condensers with Feed-Water and Circulating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Systems 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815008"/>
            <a:ext cx="11903103" cy="6170213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efficient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integration of these three systems is paramount for achieving: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cycle efficiency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Maximum turbine power output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 reliability and availability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They form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 end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the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Rankine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cycle: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Exhaust Steam from Turbine →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Condenser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: Steam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releases latent heat and condenses into water.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Condensate → Feed-Water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: Condensate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is pumped,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purified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and heated before entering the boiler again.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Circulating Water →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Condenser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: Circulating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water absorbs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rejected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heat and carries it to a cooling tower or discharge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89319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 latinLnBrk="0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4. Integration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of Steam Condensers with Feed-Water and Circulating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Systems    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815008"/>
            <a:ext cx="11903103" cy="6170213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process integration steps are: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Condensation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Turbine exhaust steam enters the condenser and condenses on the outer surface of cooling tubes.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Cooling water inside tubes absorbs the heat.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Condensate Recovery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Condensed water collects in the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hotwell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at the bottom of the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condenser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Condensate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extraction pump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transfers it to the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feed-water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system.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9378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 latinLnBrk="0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4. Integration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of Steam Condensers with Feed-Water and Circulating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Systems    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815008"/>
            <a:ext cx="11903103" cy="6170213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Feed-Water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Heating and Return: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condensate passes through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low-pressure heaters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deaerator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to remove dissolved gases.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Then it is pressurized by the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Boiler Feed Pump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further heated in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high-pressure heaters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before returning to the boiler.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Cooling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Circulation: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Circulating pumps draw water from a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cooling source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(river or cooling tower basin).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Water passes through condenser tubes, absorbing heat, and returns to the source or cooling tower for reuse.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1367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 latinLnBrk="0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4. Integration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of Steam Condensers with Feed-Water and Circulating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Systems   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815008"/>
            <a:ext cx="11903103" cy="6170213"/>
          </a:xfrm>
        </p:spPr>
        <p:txBody>
          <a:bodyPr>
            <a:normAutofit/>
          </a:bodyPr>
          <a:lstStyle/>
          <a:p>
            <a:pPr marL="0" indent="0" latinLnBrk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Role of Integration in Efficiency Improvement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Enhanced Turbine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Efficiency: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Maintaining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low condenser pressure through effective cooling increases the turbine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output.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Recovery through Feed-Water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Heating: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Using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recovered condensate and regenerative feed-water heating reduces fuel consumption in the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boiler.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Consumption: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Closed-loop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circulation and condensate reuse minimize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makeup water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requirements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9166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 latinLnBrk="0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4. Integration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of Steam Condensers with Feed-Water and Circulating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Systems            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815008"/>
            <a:ext cx="11903103" cy="6170213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Impact: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Reduced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thermal discharge to natural water bodies and improved resource utilization.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5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Stable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Operation: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Properly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integrated systems provide steady condenser temperature and pressure control, improving reliability.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1378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 latinLnBrk="0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Maintenance, Performance Monitoring, and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Optimization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815008"/>
            <a:ext cx="11903103" cy="6170213"/>
          </a:xfrm>
        </p:spPr>
        <p:txBody>
          <a:bodyPr>
            <a:normAutofit/>
          </a:bodyPr>
          <a:lstStyle/>
          <a:p>
            <a:pPr lvl="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A perfectly designed system can fail without proper </a:t>
            </a:r>
            <a:r>
              <a:rPr lang="en-US" sz="2400" dirty="0">
                <a:solidFill>
                  <a:srgbClr val="C00000"/>
                </a:solidFill>
                <a:latin typeface="quote-cjk-patch"/>
              </a:rPr>
              <a:t>operation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 and </a:t>
            </a:r>
            <a:r>
              <a:rPr lang="en-US" sz="2400" dirty="0">
                <a:solidFill>
                  <a:srgbClr val="C00000"/>
                </a:solidFill>
                <a:latin typeface="quote-cjk-patch"/>
              </a:rPr>
              <a:t>maintenance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. 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condenser, circulating water system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feed-water system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operate continuously under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load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harsh environmental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conditions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[5].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Efficient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operation of these systems is vital for maintaining low condenser pressure, high turbine efficiency, and reliable power generation.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However, operational issues such as air leakage, scaling, corrosion, and mechanical failures can degrade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performance.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Thus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systematic operation, maintenance, and troubleshooting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are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essential for reliability and long service life.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52798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 latinLnBrk="0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Maintenance, Performance Monitoring, and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Optimization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815008"/>
            <a:ext cx="11903103" cy="6170213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Common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Operational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Problems</a:t>
            </a:r>
          </a:p>
          <a:p>
            <a:pPr marL="457200" indent="-457200" latinLnBrk="0">
              <a:lnSpc>
                <a:spcPct val="150000"/>
              </a:lnSpc>
              <a:buAutoNum type="arabicPeriod"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 Leakage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is entry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non-condensable gases (mainly air) into the condenser, reducing vacuum quality and heat transfer efficiency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remedies are: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Tighten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or replace gaskets and seals.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Regular vacuum testing.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Maintain air ejectors or vacuum pumps properly.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Conduct periodic leak detection tests.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03943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 latinLnBrk="0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Maintenance, Performance Monitoring, and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Optimization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854764"/>
            <a:ext cx="11903103" cy="6170213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Scaling and Fouling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is a deposition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impurities (salts, suspended solids, biological matter) on tube surfaces, impeding heat transfer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prevention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removal methods are: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Chemical treatment (phosphate, lime softening, dispersants).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Mechanical cleaning (brushing, sponge-ball system).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Maintaining water velocity within design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range.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Biocide dosing for biological fouling.</a:t>
            </a:r>
          </a:p>
          <a:p>
            <a:endParaRPr lang="en-US" sz="2400" dirty="0"/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13369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 latinLnBrk="0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Maintenance, Performance Monitoring, and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Optimization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815008"/>
            <a:ext cx="11903103" cy="6170213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Corrosion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Gradual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deterioration of metal surfaces due to electrochemical reactions with water, oxygen, or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salts.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prevention methods include: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Proper material selection (Cu-Ni alloys, stainless steel, titanium).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Cathodic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protection using sacrificial anodes.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Water chemistry control (pH, oxygen scavengers).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 of protective coatings</a:t>
            </a:r>
          </a:p>
          <a:p>
            <a:pPr marL="0" indent="0">
              <a:buNone/>
            </a:pPr>
            <a:endParaRPr lang="en-US" sz="2400" dirty="0"/>
          </a:p>
          <a:p>
            <a:endParaRPr lang="en-US" sz="2400" dirty="0"/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7369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 latinLnBrk="0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Maintenance, Performance Monitoring, and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Optimization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815008"/>
            <a:ext cx="11903103" cy="617021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fr-FR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Maintenance Practices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fr-FR" sz="24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Preventive</a:t>
            </a:r>
            <a:r>
              <a:rPr lang="fr-FR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Maintenance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Performed at regular intervals to prevent failures and ensure reliability.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Predictive Maintenance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Based on condition monitoring to predict failures before they occur.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Corrective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Maintenance 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Performed after failure or during scheduled overhaul.</a:t>
            </a:r>
          </a:p>
          <a:p>
            <a:endParaRPr lang="en-US" sz="2400" dirty="0"/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42809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 latinLnBrk="0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Maintenance, Performance Monitoring, and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Optimization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815008"/>
            <a:ext cx="11903103" cy="617021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Performance Test Procedure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Record inlet and outlet temperatures of cooling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water.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Measure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vacuum pressure in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condenser.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Determine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condensate temperature and flow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rate.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Calculate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heat rejected and overall heat transfer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coefficient.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Compare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with design values to assess condition.</a:t>
            </a:r>
          </a:p>
          <a:p>
            <a:endParaRPr lang="en-US" sz="2400" dirty="0"/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07852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  <a:r>
              <a:rPr 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585" y="723672"/>
            <a:ext cx="11865641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Steam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condensers convert exhaust steam from turbines back into water under vacuum, improving thermal efficiency and enabling condensate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reuse.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2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condenser is the link between two essential auxiliary systems: the Circulating Water System </a:t>
            </a:r>
            <a:r>
              <a:rPr lang="en-US" sz="22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2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 Feed-Water </a:t>
            </a:r>
            <a:r>
              <a:rPr lang="en-US" sz="22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System. 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Circulating systems (once-through or closed-loop) supply cooling water to the condenser, maintaining low exhaust pressure and efficient condensation through temperature control.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condenser, feed-water, and circulating water systems operate as a closed thermal loop—recovering heat, conserving energy, and ensuring stable turbine 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 and boiler performance.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Regular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inspection, cleaning, and performance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testing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help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prevent air</a:t>
            </a: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 leakage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scaling, and corrosion, ensuring reliable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operation, reduced</a:t>
            </a: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  losses, and sustained power plant efficiency.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47</a:t>
            </a:fld>
            <a:endParaRPr lang="en-US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365126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76694"/>
            <a:ext cx="12192000" cy="5981306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[1]. Power Plant Engineering, R.K. Rajput, 3rd Edition, 2011.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[2].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Condensate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Boiler Feed, and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Deaerator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Systems,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Rishel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James B.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HVAC Pump Handbook, 2nd ed.,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539–558, 2006,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New York: McGraw-Hill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3].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An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Introduction to Fuel, Ash, and Water Systems for Steam Electric Power Plants.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Guyer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J. </a:t>
            </a:r>
            <a:r>
              <a:rPr lang="en-US" sz="9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CreateSpace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2017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[4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]. Materials selection for fossil and nuclear power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plants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(Chapter on Condenser and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 Heater Tubing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), R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. B. Dooley, R. C. </a:t>
            </a:r>
            <a:r>
              <a:rPr lang="en-US" sz="9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Swanekamp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, Elsevier, 2007.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[5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]. Liu, Y., Chu, M., Ye, Q., Li, J., &amp; Han, D. (2025). Optimization of an industrial circulating water system based on process simulation and machine learning. Processes, 13(2), 332.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doi.org/10.3390/pr13020332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70000"/>
              </a:lnSpc>
              <a:buNone/>
            </a:pPr>
            <a:endParaRPr 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48</a:t>
            </a:fld>
            <a:endParaRPr lang="en-US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49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!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7562C640-D6B6-43DC-98B9-A5EF06BF3C31}"/>
  <p:tag name="ISPRING_RESOURCE_FOLDER" val="E:\Handong UNITWIN FELLOWSHIP\[Power Plant Engineering] Week 6 - Combustion Mechanism, Combustion Equipment and Firing Methods\"/>
  <p:tag name="ISPRING_PRESENTATION_PATH" val="E:\Handong UNITWIN FELLOWSHIP\[Power Plant Engineering] Week 6 - Combustion Mechanism, Combustion Equipment and Firing Methods.pptx"/>
  <p:tag name="ISPRING_PROJECT_VERSION" val="9.3"/>
  <p:tag name="ISPRING_PROJECT_FOLDER_UPDATED" val="1"/>
  <p:tag name="ISPRING_SCREEN_RECS_UPDATED" val="E:\Handong UNITWIN FELLOWSHIP\[Power Plant Engineering] Week 6 - Combustion Mechanism, Combustion Equipment and Firing Methods\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1492</TotalTime>
  <Words>3391</Words>
  <Application>Microsoft Office PowerPoint</Application>
  <PresentationFormat>Widescreen</PresentationFormat>
  <Paragraphs>514</Paragraphs>
  <Slides>49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64" baseType="lpstr">
      <vt:lpstr>맑은 고딕</vt:lpstr>
      <vt:lpstr>Monotype Sorts</vt:lpstr>
      <vt:lpstr>MS Mincho</vt:lpstr>
      <vt:lpstr>quote-cjk-patch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Calibri</vt:lpstr>
      <vt:lpstr>Cambria Math</vt:lpstr>
      <vt:lpstr>Times New Roman</vt:lpstr>
      <vt:lpstr>Wingdings</vt:lpstr>
      <vt:lpstr>Office 테마</vt:lpstr>
      <vt:lpstr>Power Plant Engineering</vt:lpstr>
      <vt:lpstr>Lecture learning outcomes: </vt:lpstr>
      <vt:lpstr>Content </vt:lpstr>
      <vt:lpstr>  1. Introduction to Steam Condensers  </vt:lpstr>
      <vt:lpstr>  1. Introduction to Steam Condensers  </vt:lpstr>
      <vt:lpstr>  1. Introduction to Steam Condensers          Cont…  </vt:lpstr>
      <vt:lpstr>  1. Introduction to Steam Condensers          Cont…  </vt:lpstr>
      <vt:lpstr>  1. Introduction to Steam Condensers          Cont…  </vt:lpstr>
      <vt:lpstr>  1. Introduction to Steam Condensers          Cont…  </vt:lpstr>
      <vt:lpstr>  1. Introduction to Steam Condensers          Cont…  </vt:lpstr>
      <vt:lpstr>   1. Introduction to Steam Condensers          Cont…    </vt:lpstr>
      <vt:lpstr>   1. Introduction to Steam Condensers          Cont…    </vt:lpstr>
      <vt:lpstr>   1. Introduction to Steam Condensers          Cont…    </vt:lpstr>
      <vt:lpstr>   1. Introduction to Steam Condensers          Cont…    </vt:lpstr>
      <vt:lpstr>   1. Introduction to Steam Condensers          Cont…    </vt:lpstr>
      <vt:lpstr>   1. Introduction to Steam Condensers          Cont…    </vt:lpstr>
      <vt:lpstr> 2. Condensate Feed-Water Systems              </vt:lpstr>
      <vt:lpstr> 2. Condensate Feed-Water Systems               Cont…              </vt:lpstr>
      <vt:lpstr> 2. Condensate Feed-Water Systems               Cont…              </vt:lpstr>
      <vt:lpstr> 2. Condensate Feed-Water Systems               Cont…              </vt:lpstr>
      <vt:lpstr> 2. Condensate Feed-Water Systems               Cont…              </vt:lpstr>
      <vt:lpstr> 2. Condensate Feed-Water Systems               Cont…              </vt:lpstr>
      <vt:lpstr> 2. Condensate Feed-Water Systems               Cont…              </vt:lpstr>
      <vt:lpstr>  3. Circulating Water Systems for Condensers              </vt:lpstr>
      <vt:lpstr>   3. Circulating Water Systems for Condensers           Cont…               </vt:lpstr>
      <vt:lpstr>  3. Circulating Water Systems for Condensers           Cont…              </vt:lpstr>
      <vt:lpstr>  3. Circulating Water Systems for Condensers           Cont…              </vt:lpstr>
      <vt:lpstr>   3. Circulating Water Systems for Condensers           Cont…               </vt:lpstr>
      <vt:lpstr>     3. Circulating Water Systems for Condensers           Cont…                 </vt:lpstr>
      <vt:lpstr>     3. Circulating Water Systems for Condensers           Cont…                 </vt:lpstr>
      <vt:lpstr>     3. Circulating Water Systems for Condensers           Cont…                 </vt:lpstr>
      <vt:lpstr>   3. Circulating Water Systems for Condensers           Cont…               </vt:lpstr>
      <vt:lpstr>     3. Circulating Water Systems for Condensers           Cont…                 </vt:lpstr>
      <vt:lpstr>     3. Circulating Water Systems for Condensers           Cont…                 </vt:lpstr>
      <vt:lpstr>       4. Integration of Steam Condensers with Feed-Water and Circulating Systems                 </vt:lpstr>
      <vt:lpstr>       4. Integration of Steam Condensers with Feed-Water and Circulating Systems                 Cont…                 </vt:lpstr>
      <vt:lpstr>       4. Integration of Steam Condensers with Feed-Water and Circulating Systems                    Cont…                 </vt:lpstr>
      <vt:lpstr>       4. Integration of Steam Condensers with Feed-Water and Circulating Systems                    Cont…                 </vt:lpstr>
      <vt:lpstr>       4. Integration of Steam Condensers with Feed-Water and Circulating Systems                   Cont…                 </vt:lpstr>
      <vt:lpstr>       4. Integration of Steam Condensers with Feed-Water and Circulating Systems                    Cont…                 </vt:lpstr>
      <vt:lpstr>        5. Maintenance, Performance Monitoring, and Optimization      Cont…                  </vt:lpstr>
      <vt:lpstr>        5. Maintenance, Performance Monitoring, and Optimization       Cont…                  </vt:lpstr>
      <vt:lpstr>        5. Maintenance, Performance Monitoring, and Optimization        Cont…                  </vt:lpstr>
      <vt:lpstr>        5. Maintenance, Performance Monitoring, and Optimization        Cont…                  </vt:lpstr>
      <vt:lpstr>        5. Maintenance, Performance Monitoring, and Optimization       Cont…                  </vt:lpstr>
      <vt:lpstr>        5. Maintenance, Performance Monitoring, and Optimization        Cont…                  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Melaku Desta</cp:lastModifiedBy>
  <cp:revision>1027</cp:revision>
  <dcterms:created xsi:type="dcterms:W3CDTF">2021-04-29T04:21:00Z</dcterms:created>
  <dcterms:modified xsi:type="dcterms:W3CDTF">2025-10-27T19:32:15Z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38E8D3B2DCF24F24AD533DCE27325B6C_12</vt:lpwstr>
  </property>
  <property fmtid="{D5CDD505-2E9C-101B-9397-08002B2CF9AE}" pid="3" name="KSOProductBuildVer">
    <vt:lpwstr>2057-12.2.0.23131</vt:lpwstr>
  </property>
</Properties>
</file>