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7"/>
  </p:notesMasterIdLst>
  <p:handoutMasterIdLst>
    <p:handoutMasterId r:id="rId48"/>
  </p:handoutMasterIdLst>
  <p:sldIdLst>
    <p:sldId id="282" r:id="rId2"/>
    <p:sldId id="678" r:id="rId3"/>
    <p:sldId id="363" r:id="rId4"/>
    <p:sldId id="646" r:id="rId5"/>
    <p:sldId id="924" r:id="rId6"/>
    <p:sldId id="886" r:id="rId7"/>
    <p:sldId id="939" r:id="rId8"/>
    <p:sldId id="882" r:id="rId9"/>
    <p:sldId id="940" r:id="rId10"/>
    <p:sldId id="884" r:id="rId11"/>
    <p:sldId id="883" r:id="rId12"/>
    <p:sldId id="885" r:id="rId13"/>
    <p:sldId id="888" r:id="rId14"/>
    <p:sldId id="887" r:id="rId15"/>
    <p:sldId id="890" r:id="rId16"/>
    <p:sldId id="889" r:id="rId17"/>
    <p:sldId id="891" r:id="rId18"/>
    <p:sldId id="892" r:id="rId19"/>
    <p:sldId id="893" r:id="rId20"/>
    <p:sldId id="845" r:id="rId21"/>
    <p:sldId id="894" r:id="rId22"/>
    <p:sldId id="895" r:id="rId23"/>
    <p:sldId id="896" r:id="rId24"/>
    <p:sldId id="897" r:id="rId25"/>
    <p:sldId id="898" r:id="rId26"/>
    <p:sldId id="925" r:id="rId27"/>
    <p:sldId id="899" r:id="rId28"/>
    <p:sldId id="803" r:id="rId29"/>
    <p:sldId id="901" r:id="rId30"/>
    <p:sldId id="926" r:id="rId31"/>
    <p:sldId id="927" r:id="rId32"/>
    <p:sldId id="928" r:id="rId33"/>
    <p:sldId id="929" r:id="rId34"/>
    <p:sldId id="930" r:id="rId35"/>
    <p:sldId id="931" r:id="rId36"/>
    <p:sldId id="932" r:id="rId37"/>
    <p:sldId id="934" r:id="rId38"/>
    <p:sldId id="933" r:id="rId39"/>
    <p:sldId id="935" r:id="rId40"/>
    <p:sldId id="936" r:id="rId41"/>
    <p:sldId id="937" r:id="rId42"/>
    <p:sldId id="938" r:id="rId43"/>
    <p:sldId id="443" r:id="rId44"/>
    <p:sldId id="442" r:id="rId45"/>
    <p:sldId id="317" r:id="rId46"/>
  </p:sldIdLst>
  <p:sldSz cx="12192000" cy="6858000"/>
  <p:notesSz cx="6858000" cy="9144000"/>
  <p:custDataLst>
    <p:tags r:id="rId49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28" autoAdjust="0"/>
    <p:restoredTop sz="86378" autoAdjust="0"/>
  </p:normalViewPr>
  <p:slideViewPr>
    <p:cSldViewPr snapToGrid="0" showGuides="1">
      <p:cViewPr varScale="1">
        <p:scale>
          <a:sx n="80" d="100"/>
          <a:sy n="80" d="100"/>
        </p:scale>
        <p:origin x="160" y="5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38742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10/28/2025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118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9274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320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/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/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/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/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/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15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/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>
            <a:fillRect/>
          </a:stretch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/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/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-1" fmla="*/ 0 w 12185048"/>
              <a:gd name="connsiteY0-2" fmla="*/ 0 h 6044303"/>
              <a:gd name="connsiteX1-3" fmla="*/ 12185048 w 12185048"/>
              <a:gd name="connsiteY1-4" fmla="*/ 0 h 6044303"/>
              <a:gd name="connsiteX2-5" fmla="*/ 9086248 w 12185048"/>
              <a:gd name="connsiteY2-6" fmla="*/ 6044303 h 6044303"/>
              <a:gd name="connsiteX3-7" fmla="*/ 0 w 12185048"/>
              <a:gd name="connsiteY3-8" fmla="*/ 6023983 h 6044303"/>
              <a:gd name="connsiteX4-9" fmla="*/ 0 w 12185048"/>
              <a:gd name="connsiteY4-10" fmla="*/ 0 h 6044303"/>
              <a:gd name="connsiteX0-11" fmla="*/ 0 w 12185048"/>
              <a:gd name="connsiteY0-12" fmla="*/ 0 h 6044303"/>
              <a:gd name="connsiteX1-13" fmla="*/ 12185048 w 12185048"/>
              <a:gd name="connsiteY1-14" fmla="*/ 0 h 6044303"/>
              <a:gd name="connsiteX2-15" fmla="*/ 7877208 w 12185048"/>
              <a:gd name="connsiteY2-16" fmla="*/ 6044303 h 6044303"/>
              <a:gd name="connsiteX3-17" fmla="*/ 0 w 12185048"/>
              <a:gd name="connsiteY3-18" fmla="*/ 6023983 h 6044303"/>
              <a:gd name="connsiteX4-19" fmla="*/ 0 w 12185048"/>
              <a:gd name="connsiteY4-20" fmla="*/ 0 h 6044303"/>
              <a:gd name="connsiteX0-21" fmla="*/ 0 w 10833768"/>
              <a:gd name="connsiteY0-22" fmla="*/ 60960 h 6105263"/>
              <a:gd name="connsiteX1-23" fmla="*/ 10833768 w 10833768"/>
              <a:gd name="connsiteY1-24" fmla="*/ 0 h 6105263"/>
              <a:gd name="connsiteX2-25" fmla="*/ 7877208 w 10833768"/>
              <a:gd name="connsiteY2-26" fmla="*/ 6105263 h 6105263"/>
              <a:gd name="connsiteX3-27" fmla="*/ 0 w 10833768"/>
              <a:gd name="connsiteY3-28" fmla="*/ 6084943 h 6105263"/>
              <a:gd name="connsiteX4-29" fmla="*/ 0 w 10833768"/>
              <a:gd name="connsiteY4-30" fmla="*/ 60960 h 6105263"/>
              <a:gd name="connsiteX0-31" fmla="*/ 0 w 10833768"/>
              <a:gd name="connsiteY0-32" fmla="*/ 60960 h 6095103"/>
              <a:gd name="connsiteX1-33" fmla="*/ 10833768 w 10833768"/>
              <a:gd name="connsiteY1-34" fmla="*/ 0 h 6095103"/>
              <a:gd name="connsiteX2-35" fmla="*/ 7765448 w 10833768"/>
              <a:gd name="connsiteY2-36" fmla="*/ 6095103 h 6095103"/>
              <a:gd name="connsiteX3-37" fmla="*/ 0 w 10833768"/>
              <a:gd name="connsiteY3-38" fmla="*/ 6084943 h 6095103"/>
              <a:gd name="connsiteX4-39" fmla="*/ 0 w 10833768"/>
              <a:gd name="connsiteY4-40" fmla="*/ 60960 h 6095103"/>
              <a:gd name="connsiteX0-41" fmla="*/ 0 w 10833768"/>
              <a:gd name="connsiteY0-42" fmla="*/ 60960 h 6084943"/>
              <a:gd name="connsiteX1-43" fmla="*/ 10833768 w 10833768"/>
              <a:gd name="connsiteY1-44" fmla="*/ 0 h 6084943"/>
              <a:gd name="connsiteX2-45" fmla="*/ 7196488 w 10833768"/>
              <a:gd name="connsiteY2-46" fmla="*/ 6064623 h 6084943"/>
              <a:gd name="connsiteX3-47" fmla="*/ 0 w 10833768"/>
              <a:gd name="connsiteY3-48" fmla="*/ 6084943 h 6084943"/>
              <a:gd name="connsiteX4-49" fmla="*/ 0 w 10833768"/>
              <a:gd name="connsiteY4-50" fmla="*/ 60960 h 6084943"/>
              <a:gd name="connsiteX0-51" fmla="*/ 0 w 10833768"/>
              <a:gd name="connsiteY0-52" fmla="*/ 60960 h 6095103"/>
              <a:gd name="connsiteX1-53" fmla="*/ 10833768 w 10833768"/>
              <a:gd name="connsiteY1-54" fmla="*/ 0 h 6095103"/>
              <a:gd name="connsiteX2-55" fmla="*/ 7806088 w 10833768"/>
              <a:gd name="connsiteY2-56" fmla="*/ 6095103 h 6095103"/>
              <a:gd name="connsiteX3-57" fmla="*/ 0 w 10833768"/>
              <a:gd name="connsiteY3-58" fmla="*/ 6084943 h 6095103"/>
              <a:gd name="connsiteX4-59" fmla="*/ 0 w 10833768"/>
              <a:gd name="connsiteY4-60" fmla="*/ 60960 h 609510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/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/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-1" fmla="*/ 0 w 12185048"/>
              <a:gd name="connsiteY0-2" fmla="*/ 0 h 6044303"/>
              <a:gd name="connsiteX1-3" fmla="*/ 12185048 w 12185048"/>
              <a:gd name="connsiteY1-4" fmla="*/ 0 h 6044303"/>
              <a:gd name="connsiteX2-5" fmla="*/ 9086248 w 12185048"/>
              <a:gd name="connsiteY2-6" fmla="*/ 6044303 h 6044303"/>
              <a:gd name="connsiteX3-7" fmla="*/ 0 w 12185048"/>
              <a:gd name="connsiteY3-8" fmla="*/ 6023983 h 6044303"/>
              <a:gd name="connsiteX4-9" fmla="*/ 0 w 12185048"/>
              <a:gd name="connsiteY4-10" fmla="*/ 0 h 6044303"/>
              <a:gd name="connsiteX0-11" fmla="*/ 0 w 12185048"/>
              <a:gd name="connsiteY0-12" fmla="*/ 0 h 6044303"/>
              <a:gd name="connsiteX1-13" fmla="*/ 12185048 w 12185048"/>
              <a:gd name="connsiteY1-14" fmla="*/ 0 h 6044303"/>
              <a:gd name="connsiteX2-15" fmla="*/ 7877208 w 12185048"/>
              <a:gd name="connsiteY2-16" fmla="*/ 6044303 h 6044303"/>
              <a:gd name="connsiteX3-17" fmla="*/ 0 w 12185048"/>
              <a:gd name="connsiteY3-18" fmla="*/ 6023983 h 6044303"/>
              <a:gd name="connsiteX4-19" fmla="*/ 0 w 12185048"/>
              <a:gd name="connsiteY4-20" fmla="*/ 0 h 6044303"/>
              <a:gd name="connsiteX0-21" fmla="*/ 0 w 10833768"/>
              <a:gd name="connsiteY0-22" fmla="*/ 60960 h 6105263"/>
              <a:gd name="connsiteX1-23" fmla="*/ 10833768 w 10833768"/>
              <a:gd name="connsiteY1-24" fmla="*/ 0 h 6105263"/>
              <a:gd name="connsiteX2-25" fmla="*/ 7877208 w 10833768"/>
              <a:gd name="connsiteY2-26" fmla="*/ 6105263 h 6105263"/>
              <a:gd name="connsiteX3-27" fmla="*/ 0 w 10833768"/>
              <a:gd name="connsiteY3-28" fmla="*/ 6084943 h 6105263"/>
              <a:gd name="connsiteX4-29" fmla="*/ 0 w 10833768"/>
              <a:gd name="connsiteY4-30" fmla="*/ 60960 h 6105263"/>
              <a:gd name="connsiteX0-31" fmla="*/ 0 w 10833768"/>
              <a:gd name="connsiteY0-32" fmla="*/ 60960 h 6095103"/>
              <a:gd name="connsiteX1-33" fmla="*/ 10833768 w 10833768"/>
              <a:gd name="connsiteY1-34" fmla="*/ 0 h 6095103"/>
              <a:gd name="connsiteX2-35" fmla="*/ 7765448 w 10833768"/>
              <a:gd name="connsiteY2-36" fmla="*/ 6095103 h 6095103"/>
              <a:gd name="connsiteX3-37" fmla="*/ 0 w 10833768"/>
              <a:gd name="connsiteY3-38" fmla="*/ 6084943 h 6095103"/>
              <a:gd name="connsiteX4-39" fmla="*/ 0 w 10833768"/>
              <a:gd name="connsiteY4-40" fmla="*/ 60960 h 6095103"/>
              <a:gd name="connsiteX0-41" fmla="*/ 0 w 10833768"/>
              <a:gd name="connsiteY0-42" fmla="*/ 60960 h 6084943"/>
              <a:gd name="connsiteX1-43" fmla="*/ 10833768 w 10833768"/>
              <a:gd name="connsiteY1-44" fmla="*/ 0 h 6084943"/>
              <a:gd name="connsiteX2-45" fmla="*/ 7196488 w 10833768"/>
              <a:gd name="connsiteY2-46" fmla="*/ 6064623 h 6084943"/>
              <a:gd name="connsiteX3-47" fmla="*/ 0 w 10833768"/>
              <a:gd name="connsiteY3-48" fmla="*/ 6084943 h 6084943"/>
              <a:gd name="connsiteX4-49" fmla="*/ 0 w 10833768"/>
              <a:gd name="connsiteY4-50" fmla="*/ 60960 h 6084943"/>
              <a:gd name="connsiteX0-51" fmla="*/ 0 w 10833768"/>
              <a:gd name="connsiteY0-52" fmla="*/ 60960 h 6095103"/>
              <a:gd name="connsiteX1-53" fmla="*/ 10833768 w 10833768"/>
              <a:gd name="connsiteY1-54" fmla="*/ 0 h 6095103"/>
              <a:gd name="connsiteX2-55" fmla="*/ 7806088 w 10833768"/>
              <a:gd name="connsiteY2-56" fmla="*/ 6095103 h 6095103"/>
              <a:gd name="connsiteX3-57" fmla="*/ 0 w 10833768"/>
              <a:gd name="connsiteY3-58" fmla="*/ 6084943 h 6095103"/>
              <a:gd name="connsiteX4-59" fmla="*/ 0 w 10833768"/>
              <a:gd name="connsiteY4-60" fmla="*/ 60960 h 609510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/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/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95" indent="-252095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19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4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/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-1" fmla="*/ 0 w 10898802"/>
              <a:gd name="connsiteY0-2" fmla="*/ 0 h 6868420"/>
              <a:gd name="connsiteX1-3" fmla="*/ 10898802 w 10898802"/>
              <a:gd name="connsiteY1-4" fmla="*/ 0 h 6868420"/>
              <a:gd name="connsiteX2-5" fmla="*/ 6569938 w 10898802"/>
              <a:gd name="connsiteY2-6" fmla="*/ 6868420 h 6868420"/>
              <a:gd name="connsiteX3-7" fmla="*/ 0 w 10898802"/>
              <a:gd name="connsiteY3-8" fmla="*/ 6864482 h 6868420"/>
              <a:gd name="connsiteX4-9" fmla="*/ 0 w 10898802"/>
              <a:gd name="connsiteY4-10" fmla="*/ 0 h 6868420"/>
              <a:gd name="connsiteX0-11" fmla="*/ 0 w 9989688"/>
              <a:gd name="connsiteY0-12" fmla="*/ 0 h 6868420"/>
              <a:gd name="connsiteX1-13" fmla="*/ 9989688 w 9989688"/>
              <a:gd name="connsiteY1-14" fmla="*/ 45719 h 6868420"/>
              <a:gd name="connsiteX2-15" fmla="*/ 6569938 w 9989688"/>
              <a:gd name="connsiteY2-16" fmla="*/ 6868420 h 6868420"/>
              <a:gd name="connsiteX3-17" fmla="*/ 0 w 9989688"/>
              <a:gd name="connsiteY3-18" fmla="*/ 6864482 h 6868420"/>
              <a:gd name="connsiteX4-19" fmla="*/ 0 w 9989688"/>
              <a:gd name="connsiteY4-20" fmla="*/ 0 h 6868420"/>
              <a:gd name="connsiteX0-21" fmla="*/ 0 w 9984402"/>
              <a:gd name="connsiteY0-22" fmla="*/ 45719 h 6914139"/>
              <a:gd name="connsiteX1-23" fmla="*/ 9984402 w 9984402"/>
              <a:gd name="connsiteY1-24" fmla="*/ 0 h 6914139"/>
              <a:gd name="connsiteX2-25" fmla="*/ 6569938 w 9984402"/>
              <a:gd name="connsiteY2-26" fmla="*/ 6914139 h 6914139"/>
              <a:gd name="connsiteX3-27" fmla="*/ 0 w 9984402"/>
              <a:gd name="connsiteY3-28" fmla="*/ 6910201 h 6914139"/>
              <a:gd name="connsiteX4-29" fmla="*/ 0 w 9984402"/>
              <a:gd name="connsiteY4-30" fmla="*/ 45719 h 691413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/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/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/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/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/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/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>
            <a:fillRect/>
          </a:stretch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/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-1" fmla="*/ 0 w 10487025"/>
              <a:gd name="connsiteY0-2" fmla="*/ 161925 h 7006765"/>
              <a:gd name="connsiteX1-3" fmla="*/ 5962650 w 10487025"/>
              <a:gd name="connsiteY1-4" fmla="*/ 0 h 7006765"/>
              <a:gd name="connsiteX2-5" fmla="*/ 10487025 w 10487025"/>
              <a:gd name="connsiteY2-6" fmla="*/ 7006765 h 7006765"/>
              <a:gd name="connsiteX3-7" fmla="*/ 0 w 10487025"/>
              <a:gd name="connsiteY3-8" fmla="*/ 7006765 h 7006765"/>
              <a:gd name="connsiteX4-9" fmla="*/ 0 w 10487025"/>
              <a:gd name="connsiteY4-10" fmla="*/ 161925 h 7006765"/>
              <a:gd name="connsiteX0-11" fmla="*/ 0 w 10487025"/>
              <a:gd name="connsiteY0-12" fmla="*/ 0 h 6844840"/>
              <a:gd name="connsiteX1-13" fmla="*/ 8896350 w 10487025"/>
              <a:gd name="connsiteY1-14" fmla="*/ 0 h 6844840"/>
              <a:gd name="connsiteX2-15" fmla="*/ 10487025 w 10487025"/>
              <a:gd name="connsiteY2-16" fmla="*/ 6844840 h 6844840"/>
              <a:gd name="connsiteX3-17" fmla="*/ 0 w 10487025"/>
              <a:gd name="connsiteY3-18" fmla="*/ 6844840 h 6844840"/>
              <a:gd name="connsiteX4-19" fmla="*/ 0 w 10487025"/>
              <a:gd name="connsiteY4-20" fmla="*/ 0 h 6844840"/>
              <a:gd name="connsiteX0-21" fmla="*/ 0 w 8896350"/>
              <a:gd name="connsiteY0-22" fmla="*/ 0 h 6844840"/>
              <a:gd name="connsiteX1-23" fmla="*/ 8896350 w 8896350"/>
              <a:gd name="connsiteY1-24" fmla="*/ 0 h 6844840"/>
              <a:gd name="connsiteX2-25" fmla="*/ 6467475 w 8896350"/>
              <a:gd name="connsiteY2-26" fmla="*/ 6816265 h 6844840"/>
              <a:gd name="connsiteX3-27" fmla="*/ 0 w 8896350"/>
              <a:gd name="connsiteY3-28" fmla="*/ 6844840 h 6844840"/>
              <a:gd name="connsiteX4-29" fmla="*/ 0 w 8896350"/>
              <a:gd name="connsiteY4-30" fmla="*/ 0 h 6844840"/>
              <a:gd name="connsiteX0-31" fmla="*/ 0 w 8896350"/>
              <a:gd name="connsiteY0-32" fmla="*/ 0 h 6844840"/>
              <a:gd name="connsiteX1-33" fmla="*/ 8896350 w 8896350"/>
              <a:gd name="connsiteY1-34" fmla="*/ 0 h 6844840"/>
              <a:gd name="connsiteX2-35" fmla="*/ 5429250 w 8896350"/>
              <a:gd name="connsiteY2-36" fmla="*/ 6816265 h 6844840"/>
              <a:gd name="connsiteX3-37" fmla="*/ 0 w 8896350"/>
              <a:gd name="connsiteY3-38" fmla="*/ 6844840 h 6844840"/>
              <a:gd name="connsiteX4-39" fmla="*/ 0 w 8896350"/>
              <a:gd name="connsiteY4-40" fmla="*/ 0 h 6844840"/>
              <a:gd name="connsiteX0-41" fmla="*/ 0 w 8896350"/>
              <a:gd name="connsiteY0-42" fmla="*/ 0 h 6844840"/>
              <a:gd name="connsiteX1-43" fmla="*/ 8896350 w 8896350"/>
              <a:gd name="connsiteY1-44" fmla="*/ 0 h 6844840"/>
              <a:gd name="connsiteX2-45" fmla="*/ 5486400 w 8896350"/>
              <a:gd name="connsiteY2-46" fmla="*/ 6835315 h 6844840"/>
              <a:gd name="connsiteX3-47" fmla="*/ 0 w 8896350"/>
              <a:gd name="connsiteY3-48" fmla="*/ 6844840 h 6844840"/>
              <a:gd name="connsiteX4-49" fmla="*/ 0 w 8896350"/>
              <a:gd name="connsiteY4-50" fmla="*/ 0 h 68448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/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>
            <a:fillRect/>
          </a:stretch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/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/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/>
            <p:cNvCxnSpPr/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/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/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/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/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/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/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15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/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/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/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95" indent="-252095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10/28/2025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10/28/2025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1.gstatic.com/images?q=tbn:ANd9GcSBgfbIh-gMNGsIGdr2-Q0Pl073_nY4iTZP5dKxm_5n6uNU3wsV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cdn.savemyexams.com/uploads/2023/10/11-2-5-diesel-engine.pn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0.gstatic.com/images?q=tbn:ANd9GcRIhYN8bieVYRlJWYp05Ss3phiBRWnpsjnWGw&amp;s" TargetMode="External"/><Relationship Id="rId2" Type="http://schemas.openxmlformats.org/officeDocument/2006/relationships/hyperlink" Target="https://encrypted-tbn1.gstatic.com/images?q=tbn:ANd9GcSBgfbIh-gMNGsIGdr2-Q0Pl073_nY4iTZP5dKxm_5n6uNU3wsV" TargetMode="Externa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s://miro.medium.com/v2/resize:fit:1100/format:webp/1*EZpwm1IYAarjqlEeDplk0g.jpeg" TargetMode="External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Power Plant Engineering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 </a:t>
            </a:r>
            <a:r>
              <a:rPr lang="en-US" sz="3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en-US" sz="3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/>
            <a:r>
              <a:rPr lang="en-US" sz="3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 Combustion Power Plants </a:t>
            </a:r>
            <a:endParaRPr lang="en-US" sz="30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/>
            <a:endParaRPr lang="en-US" sz="3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Lecturer:</a:t>
            </a:r>
            <a:r>
              <a:rPr lang="en-US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Dr. Melaku Desta</a:t>
            </a:r>
            <a:endParaRPr lang="en-US" sz="3000" b="1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7717" y="138942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anose="020B0604020202020204" pitchFamily="34" charset="0"/>
                <a:cs typeface="Arial" panose="020B0604020202020204" pitchFamily="34" charset="0"/>
              </a:rPr>
              <a:t>Lecture learning outcomes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9" y="592868"/>
            <a:ext cx="12062691" cy="5946045"/>
          </a:xfrm>
        </p:spPr>
        <p:txBody>
          <a:bodyPr>
            <a:normAutofit lnSpcReduction="10000"/>
          </a:bodyPr>
          <a:lstStyle/>
          <a:p>
            <a:pPr algn="l" latinLnBrk="0">
              <a:lnSpc>
                <a:spcPct val="170000"/>
              </a:lnSpc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the end of this lecture, you will be able to: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Explain the fundamental operating principle of a diesel engine, distinguishing the Diesel cycle from the Otto cycle and identifying the key factor of compression ignition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Describe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main components and energy conversion process in 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 combustion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engine power plants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Analyze how supercharging and turbocharging improve engine performance and efficiency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 the layout and functions of major auxiliary systems in </a:t>
            </a:r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diesel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plants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Font typeface="+mj-lt"/>
              <a:buAutoNum type="romanLcPeriod" startAt="5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Evaluate different methods used to enhance the efficiency </a:t>
            </a:r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ja-JP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　</a:t>
            </a:r>
            <a:r>
              <a:rPr lang="ja-JP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　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performance of gas turbine cycles.</a:t>
            </a:r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Content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Principles and Operation of Diesel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Engines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Internal Combustion Engine Power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Plants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Supercharging and Turbocharging in Diesel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Engines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Diesel Engine Power Plant Layout and Auxiliary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Systems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Modifications and Enhancements of Gas Turbine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Cycles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Summary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Principles 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and Operation of Diesel Engines</a:t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 fontScale="92500" lnSpcReduction="20000"/>
          </a:bodyPr>
          <a:lstStyle/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core principle that distinguishes a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diesel engine 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a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gasoline engine 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 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Compression Ignition (CI).</a:t>
            </a:r>
          </a:p>
          <a:p>
            <a:pPr lvl="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Gasoline Engine (Spark Ignition - SI):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A mixture of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fuel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drawn into the cylinder, compressed, and then ignited by a spark plug</a:t>
            </a: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basic principle of a diesel engine is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compression ignition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Only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is compressed in the cylinder.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 of the air rises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due to compression.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Fuel is injected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at the end of the compression stroke.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 fuel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self-ignites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due to the high temperature.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 resulting combustion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forces the piston downward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 producing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mechanical work.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4</a:t>
            </a:fld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Principles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and Operation of Diesel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Engines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/>
          </a:bodyPr>
          <a:lstStyle/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Diesel engines are widely used in power plants, heavy vehicles,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ships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locomotives,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industrial machinery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due to their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 and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durability [1].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Working Cycle: Four-Stroke vs. Two-Stroke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Four-stroke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means the cycle is completed in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four distinct piston movements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(two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two down) over two revolutions of the crankshaft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Two-stroke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means the cycle is completed in just </a:t>
            </a:r>
            <a:r>
              <a:rPr lang="en-US" sz="2400" dirty="0">
                <a:solidFill>
                  <a:srgbClr val="C00000"/>
                </a:solidFill>
                <a:latin typeface="quote-cjk-patch"/>
              </a:rPr>
              <a:t>two piston movements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(one up, one down) over a single revolution of the crankshaft. </a:t>
            </a:r>
            <a:endParaRPr lang="en-US" sz="2400" dirty="0" smtClean="0">
              <a:solidFill>
                <a:srgbClr val="0F1115"/>
              </a:solidFill>
              <a:latin typeface="quote-cjk-patch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Two-stroke is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a </a:t>
            </a:r>
            <a:r>
              <a:rPr lang="en-US" sz="2400" dirty="0">
                <a:solidFill>
                  <a:srgbClr val="C00000"/>
                </a:solidFill>
                <a:latin typeface="quote-cjk-patch"/>
              </a:rPr>
              <a:t>more powerful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but </a:t>
            </a:r>
            <a:r>
              <a:rPr lang="en-US" sz="2400" dirty="0">
                <a:solidFill>
                  <a:srgbClr val="C00000"/>
                </a:solidFill>
                <a:latin typeface="quote-cjk-patch"/>
              </a:rPr>
              <a:t>less efficient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and cleaner cycle.</a:t>
            </a: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808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Principles and Operation of Diesel Engines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four-stroke cycle, one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stroke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produced for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every two revolutions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the crankshaft.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6069984"/>
              </p:ext>
            </p:extLst>
          </p:nvPr>
        </p:nvGraphicFramePr>
        <p:xfrm>
          <a:off x="350556" y="1738976"/>
          <a:ext cx="9222814" cy="4982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7710"/>
                <a:gridCol w="4215515"/>
                <a:gridCol w="267958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Stroke</a:t>
                      </a:r>
                    </a:p>
                  </a:txBody>
                  <a:tcPr marL="82101" marR="82101" marT="41050" marB="410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Description</a:t>
                      </a:r>
                    </a:p>
                  </a:txBody>
                  <a:tcPr marL="82101" marR="82101" marT="41050" marB="410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Valve Operation</a:t>
                      </a:r>
                    </a:p>
                  </a:txBody>
                  <a:tcPr marL="82101" marR="82101" marT="41050" marB="41050" anchor="ctr"/>
                </a:tc>
              </a:tr>
              <a:tr h="370840">
                <a:tc>
                  <a:txBody>
                    <a:bodyPr/>
                    <a:lstStyle/>
                    <a:p>
                      <a:pPr algn="l" latinLnBrk="0"/>
                      <a:r>
                        <a:rPr lang="en-GB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Suction (Intake)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2101" marR="82101" marT="41050" marB="41050" anchor="ctr"/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piston moves downward, drawing </a:t>
                      </a:r>
                      <a:r>
                        <a:rPr lang="en-US" sz="2000" b="0" dirty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fresh air 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into the cylinder.</a:t>
                      </a:r>
                    </a:p>
                  </a:txBody>
                  <a:tcPr marL="82101" marR="82101" marT="41050" marB="41050" anchor="ctr"/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Inlet valve open, exhaust valve closed.</a:t>
                      </a:r>
                    </a:p>
                  </a:txBody>
                  <a:tcPr marL="82101" marR="82101" marT="41050" marB="41050"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Compression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2101" marR="82101" marT="41050" marB="41050" anchor="ctr"/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piston moves upward, </a:t>
                      </a:r>
                      <a:r>
                        <a:rPr lang="en-US" sz="2000" b="0" dirty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compressing the air 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 a high pressure (30–40 bar) and temperature (500–700°C).</a:t>
                      </a:r>
                    </a:p>
                  </a:txBody>
                  <a:tcPr marL="82101" marR="82101" marT="41050" marB="410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Both valves closed.</a:t>
                      </a:r>
                    </a:p>
                  </a:txBody>
                  <a:tcPr marL="82101" marR="82101" marT="41050" marB="41050" anchor="ctr"/>
                </a:tc>
              </a:tr>
              <a:tr h="370840">
                <a:tc>
                  <a:txBody>
                    <a:bodyPr/>
                    <a:lstStyle/>
                    <a:p>
                      <a:pPr algn="l" latinLnBrk="0"/>
                      <a:r>
                        <a:rPr lang="en-GB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Power (Expansion)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2101" marR="82101" marT="41050" marB="41050" anchor="ctr"/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sz="2000" b="0" dirty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Fuel is injected 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near the end of the compression stroke. The high temperature of air causes </a:t>
                      </a:r>
                      <a:r>
                        <a:rPr lang="en-US" sz="2000" b="0" dirty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auto-ignition</a:t>
                      </a:r>
                      <a:r>
                        <a:rPr lang="en-US" sz="20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and rapid combustion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forcing the piston down.</a:t>
                      </a:r>
                    </a:p>
                  </a:txBody>
                  <a:tcPr marL="82101" marR="82101" marT="41050" marB="410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Both valves closed.</a:t>
                      </a:r>
                    </a:p>
                  </a:txBody>
                  <a:tcPr marL="82101" marR="82101" marT="41050" marB="41050"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Exhaust</a:t>
                      </a:r>
                      <a:endParaRPr lang="en-GB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2101" marR="82101" marT="41050" marB="41050" anchor="ctr"/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piston moves upward, </a:t>
                      </a:r>
                      <a:r>
                        <a:rPr lang="en-US" sz="2000" b="0" dirty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expelling burnt gases 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through the exhaust valve.</a:t>
                      </a:r>
                    </a:p>
                  </a:txBody>
                  <a:tcPr marL="82101" marR="82101" marT="41050" marB="41050" anchor="ctr"/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Exhaust valve open, inlet valve closed.</a:t>
                      </a:r>
                    </a:p>
                  </a:txBody>
                  <a:tcPr marL="82101" marR="82101" marT="41050" marB="4105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Principles and Operation of Diesel Engines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Principles of four-stroke diesel cycle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https://cdn.savemyexams.com/uploads/2023/10/11-2-5-diesel-engin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356" y="1370828"/>
            <a:ext cx="7219903" cy="4161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847353" y="5710020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2152241" y="5329593"/>
            <a:ext cx="7138018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Working principle of Air Standard Diesel Cycle,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Engineering Physics: Thermodynamics &amp; Engines — Diesel Engine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Cycle,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Ashika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. (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2024)</a:t>
            </a:r>
            <a:endParaRPr lang="en-US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GB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cdn.savemyexams.com/uploads/2023/10/11-2-5-diesel-engine.png</a:t>
            </a:r>
            <a:endParaRPr lang="en-GB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1039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Principles and Operation of Diesel Engines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Two-stroke cycle</a:t>
            </a: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advantage of two-stroke diesel engine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its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simpler </a:t>
            </a:r>
          </a:p>
          <a:p>
            <a:pPr marL="0" indent="0" algn="just" latinLnBrk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design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lighter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produces power every revolution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However, it  has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lower efficiency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more wear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due to higher </a:t>
            </a:r>
          </a:p>
          <a:p>
            <a:pPr marL="0" indent="0" algn="just" latinLnBrk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operating frequency.</a:t>
            </a:r>
          </a:p>
          <a:p>
            <a:pPr marL="0" indent="0" algn="just" latinLnBrk="0">
              <a:lnSpc>
                <a:spcPct val="150000"/>
              </a:lnSpc>
              <a:buNone/>
            </a:pP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3845499"/>
              </p:ext>
            </p:extLst>
          </p:nvPr>
        </p:nvGraphicFramePr>
        <p:xfrm>
          <a:off x="791595" y="1363721"/>
          <a:ext cx="8128000" cy="3322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Stroke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Description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l" latinLnBrk="0"/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Compression and Fuel Injection</a:t>
                      </a:r>
                      <a:endParaRPr lang="en-US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upward stroke compresses air; fuel is injected and ignited. Combustion drives the piston down.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l" latinLnBrk="0"/>
                      <a:r>
                        <a:rPr lang="en-GB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Power and Exhaust/Scavenging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 the piston nears bottom dead center, exhaust ports open to expel gases and inlet ports allow fresh air to enter for the next cycle.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Principles and Operation of Diesel Engines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Principles of four-stroke diesel cycle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47353" y="5710020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47353" y="5004247"/>
            <a:ext cx="7138018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2: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Working Principle of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Two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Stroke Cycle Diesel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Engines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BrainKart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  <a:r>
              <a:rPr lang="en-GB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url: 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</a:t>
            </a:r>
            <a:r>
              <a:rPr lang="en-GB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encrypted-tbn0.gstatic.com/images?q=tbn:ANd9GcRIhYN8bieVYRlJWYp05Ss3phiBRWnpsjnWGw&amp;s</a:t>
            </a:r>
            <a:endParaRPr lang="en-GB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8000" y="28288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t="9406"/>
          <a:stretch/>
        </p:blipFill>
        <p:spPr>
          <a:xfrm>
            <a:off x="2011681" y="1342815"/>
            <a:ext cx="6715430" cy="3604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388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Principles and Operation of Diesel Engines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Fuel Injection and Combustion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the heart of the diesel engine's operation and efficiency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The objective is to </a:t>
            </a:r>
            <a:r>
              <a:rPr lang="en-US" sz="2400" dirty="0">
                <a:solidFill>
                  <a:srgbClr val="C00000"/>
                </a:solidFill>
                <a:latin typeface="quote-cjk-patch"/>
              </a:rPr>
              <a:t>atomize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 the fuel into a fine mist and distribute it evenly throughout the high-temperature air in the combustion chamber for complete and efficient combustion.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Fuel Injection System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fuel injection system controls:</a:t>
            </a:r>
          </a:p>
          <a:p>
            <a:pPr lvl="1" latinLnBrk="0">
              <a:lnSpc>
                <a:spcPct val="100000"/>
              </a:lnSpc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Timing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- when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fuel is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injected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00000"/>
              </a:lnSpc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Quantity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- how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much fuel is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injected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00000"/>
              </a:lnSpc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Atomization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- breaking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fuel into fine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droplets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00000"/>
              </a:lnSpc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Distribution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- even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spread of fuel in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air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0F1115"/>
              </a:solidFill>
              <a:effectLst/>
              <a:latin typeface="quote-cjk-patch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Principles and Operation of Diesel Engines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661" y="616045"/>
            <a:ext cx="11704320" cy="5983932"/>
          </a:xfrm>
        </p:spPr>
        <p:txBody>
          <a:bodyPr>
            <a:normAutofit fontScale="92500" lnSpcReduction="10000"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 Process in Diesel Engines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Ignition delay period: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Time between the start of injection and start of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combustion.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Rapid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Accumulated fuel burns rapidly, increasing pressure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sharply.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Controlled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Injection continues and pressure remains fairly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constant.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After-burning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Remaining fuel burns as the piston moves downward.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Efficient combustion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depends on: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Proper air-fuel mixing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Adequate fuel atomization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Correct injection timing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Proper compression ratio</a:t>
            </a: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11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479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Principles and Operation of Diesel Engines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661" y="616044"/>
            <a:ext cx="11704320" cy="624195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Performance Parameters and Efficiency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Performance parameters provide a quantitative assessment of how efficiently and effectively a diesel engine converts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chemical energy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the fuel into useful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mechanical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[2].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Understanding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these parameters helps in: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Evaluating engine condition and performance.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Comparing different engines.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Identifying opportunities for improving fuel economy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and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efficiency.</a:t>
            </a: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47916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Principles and Operation of Diesel Engines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9497" y="616045"/>
                <a:ext cx="11704320" cy="6241955"/>
              </a:xfrm>
            </p:spPr>
            <p:txBody>
              <a:bodyPr>
                <a:normAutofit/>
              </a:bodyPr>
              <a:lstStyle/>
              <a:p>
                <a:pPr marL="0" indent="0" algn="just" latinLnBrk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Key Performance Parameters</a:t>
                </a:r>
              </a:p>
              <a:p>
                <a:pPr marL="457200" indent="-457200" algn="just" latinLnBrk="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GB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Indicated Power (IP</a:t>
                </a:r>
                <a:r>
                  <a:rPr lang="en-GB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 </a:t>
                </a:r>
                <a:r>
                  <a:rPr lang="en-GB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-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total power developed inside the engine cylinder due to combustion of fuel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Where:</a:t>
                </a: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endParaRPr lang="en-GB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 algn="just" latinLnBrk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</m:oMath>
                  </m:oMathPara>
                </a14:m>
                <a:endParaRPr lang="en-US" sz="20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9497" y="616045"/>
                <a:ext cx="11704320" cy="6241955"/>
              </a:xfrm>
              <a:blipFill rotWithShape="0">
                <a:blip r:embed="rId2"/>
                <a:stretch>
                  <a:fillRect l="-781" r="-8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547291" y="2588223"/>
                <a:ext cx="3434530" cy="79355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𝐼𝑃</m:t>
                      </m:r>
                      <m:r>
                        <a:rPr lang="en-US" sz="2400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𝑚𝑖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𝑥</m:t>
                          </m:r>
                          <m:r>
                            <a:rPr lang="en-US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𝐿</m:t>
                          </m:r>
                          <m:r>
                            <a:rPr lang="en-US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𝑥</m:t>
                          </m:r>
                          <m:r>
                            <a:rPr lang="en-US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𝐴</m:t>
                          </m:r>
                          <m:r>
                            <a:rPr lang="en-US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𝑥</m:t>
                          </m:r>
                          <m:r>
                            <a:rPr lang="en-US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𝑛</m:t>
                          </m:r>
                          <m:r>
                            <a:rPr lang="en-US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𝑥</m:t>
                          </m:r>
                          <m:r>
                            <a:rPr lang="en-US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60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7291" y="2588223"/>
                <a:ext cx="3434530" cy="79355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888489" y="3359211"/>
                <a:ext cx="7871791" cy="33240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𝑚𝑖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𝑖𝑛𝑑𝑖𝑐𝑎𝑡𝑒𝑑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𝑚𝑒𝑎𝑛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𝑒𝑓𝑓𝑒𝑐𝑡𝑖𝑣𝑒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𝑝𝑟𝑒𝑠𝑠𝑢𝑟𝑒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d>
                        <m:d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𝑏𝑎𝑟</m:t>
                          </m:r>
                        </m:e>
                      </m:d>
                    </m:oMath>
                    <m:oMath xmlns:m="http://schemas.openxmlformats.org/officeDocument/2006/math"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𝐿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𝑠𝑡𝑟𝑜𝑘𝑒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𝑙𝑒𝑛𝑔𝑡h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d>
                        <m:d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</m:d>
                    </m:oMath>
                    <m:oMath xmlns:m="http://schemas.openxmlformats.org/officeDocument/2006/math"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𝐴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𝑎𝑟𝑒𝑎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𝑜𝑓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𝑝𝑖𝑠𝑡𝑜𝑛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d>
                        <m:d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𝑚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  <m:oMath xmlns:m="http://schemas.openxmlformats.org/officeDocument/2006/math"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𝑛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𝑛𝑢𝑚𝑏𝑒𝑟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𝑜𝑓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𝑝𝑜𝑤𝑒𝑟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𝑠𝑡𝑟𝑜𝑘𝑒𝑠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𝑝𝑒𝑟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𝑚𝑖𝑛𝑢𝑡𝑒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𝑝𝑒𝑟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𝑐𝑦𝑙𝑖𝑛𝑑𝑒𝑟</m:t>
                      </m:r>
                    </m:oMath>
                    <m:oMath xmlns:m="http://schemas.openxmlformats.org/officeDocument/2006/math"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𝑛𝑢𝑚𝑏𝑒𝑟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𝑜𝑓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𝑐𝑦𝑙𝑖𝑛𝑑𝑒𝑟𝑠</m:t>
                      </m:r>
                    </m:oMath>
                    <m:oMath xmlns:m="http://schemas.openxmlformats.org/officeDocument/2006/math"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𝑀𝑒𝑎𝑠𝑢𝑟𝑒𝑑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𝑏𝑦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: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𝐼𝑛𝑑𝑖𝑐𝑎𝑡𝑜𝑟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𝑑𝑖𝑎𝑔𝑟𝑎𝑚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𝑜𝑟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𝑒𝑛𝑔𝑖𝑛𝑒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𝑖𝑛𝑑𝑖𝑐𝑎𝑡𝑜𝑟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𝑠𝑜𝑓𝑡𝑤𝑎𝑟𝑒</m:t>
                      </m:r>
                    </m:oMath>
                  </m:oMathPara>
                </a14:m>
                <a:r>
                  <a:rPr lang="en-US" sz="2000" i="1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/>
                </a:r>
                <a:br>
                  <a:rPr lang="en-US" sz="2000" i="1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</a:br>
                <a:endParaRPr lang="en-GB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8489" y="3359211"/>
                <a:ext cx="7871791" cy="3324052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008943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37443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Principles and Operation of Diesel Engines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661" y="616045"/>
            <a:ext cx="11704320" cy="5983932"/>
          </a:xfrm>
        </p:spPr>
        <p:txBody>
          <a:bodyPr>
            <a:normAutofit/>
          </a:bodyPr>
          <a:lstStyle/>
          <a:p>
            <a:pPr marL="457200" indent="-457200" algn="just" latinLnBrk="0">
              <a:lnSpc>
                <a:spcPct val="150000"/>
              </a:lnSpc>
              <a:buFont typeface="+mj-lt"/>
              <a:buAutoNum type="arabicPeriod" startAt="2"/>
            </a:pP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Brake Power (BP)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useful power available at the crankshaft output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000" dirty="0">
              <a:solidFill>
                <a:srgbClr val="C00000"/>
              </a:solidFill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Where: </a:t>
            </a: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000" b="0" dirty="0"/>
          </a:p>
          <a:p>
            <a:pPr marL="457200" indent="-457200">
              <a:lnSpc>
                <a:spcPct val="150000"/>
              </a:lnSpc>
              <a:buFont typeface="+mj-lt"/>
              <a:buAutoNum type="arabicPeriod" startAt="3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Mean Effective Pressure (MEP)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hypothetical constant pressure that, if it acted on the piston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during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power stroke, would produce the same work as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actually done.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000" b="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198757" y="1918085"/>
                <a:ext cx="1974130" cy="5539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just" latinLnBrk="0">
                  <a:lnSpc>
                    <a:spcPct val="150000"/>
                  </a:lnSpc>
                  <a:spcBef>
                    <a:spcPts val="1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𝐵𝑃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=2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𝜋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𝑁𝑇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/60</m:t>
                      </m:r>
                    </m:oMath>
                  </m:oMathPara>
                </a14:m>
                <a:endParaRPr lang="en-US" sz="20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757" y="1918085"/>
                <a:ext cx="1974130" cy="553998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746782" y="3199922"/>
                <a:ext cx="2320251" cy="5539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just" latinLnBrk="0">
                  <a:lnSpc>
                    <a:spcPct val="150000"/>
                  </a:lnSpc>
                  <a:spcBef>
                    <a:spcPts val="1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𝑡𝑜𝑟𝑞𝑢𝑒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(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𝑁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0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6782" y="3199922"/>
                <a:ext cx="2320251" cy="553998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746782" y="2689850"/>
                <a:ext cx="3110019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𝑁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𝐸𝑛𝑔𝑖𝑛𝑒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𝑠𝑝𝑒𝑒𝑑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𝑟𝑝𝑚</m:t>
                          </m:r>
                        </m:e>
                      </m:d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6782" y="2689850"/>
                <a:ext cx="3110019" cy="400110"/>
              </a:xfrm>
              <a:prstGeom prst="rect">
                <a:avLst/>
              </a:prstGeom>
              <a:blipFill rotWithShape="0">
                <a:blip r:embed="rId4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2315274" y="5683101"/>
                <a:ext cx="5298053" cy="85581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𝑀𝐸𝑃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𝑊𝑜𝑟𝑘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𝑑𝑜𝑛𝑒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𝑝𝑒𝑟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𝑐𝑦𝑐𝑙𝑒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𝑆𝑤𝑒𝑝𝑡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/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𝑑𝑖𝑠𝑝𝑙𝑎𝑐𝑒𝑚𝑒𝑛𝑡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𝑣𝑜𝑙𝑢𝑚𝑒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5274" y="5683101"/>
                <a:ext cx="5298053" cy="85581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985112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2477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Principles and Operation of Diesel Engines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29661" y="616045"/>
                <a:ext cx="11704320" cy="5983932"/>
              </a:xfrm>
            </p:spPr>
            <p:txBody>
              <a:bodyPr>
                <a:normAutofit/>
              </a:bodyPr>
              <a:lstStyle/>
              <a:p>
                <a:pPr marL="457200" indent="-457200">
                  <a:lnSpc>
                    <a:spcPct val="150000"/>
                  </a:lnSpc>
                  <a:buFont typeface="+mj-lt"/>
                  <a:buAutoNum type="arabicPeriod" startAt="4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Brake Specific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Fuel Consumption 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(BSFC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</a:p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rate of fuel consumption per unit power output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lnSpc>
                    <a:spcPct val="150000"/>
                  </a:lnSpc>
                  <a:buFont typeface="+mj-lt"/>
                  <a:buAutoNum type="arabicPeriod" startAt="5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Brake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Thermal Efficiency (BTE)</a:t>
                </a:r>
              </a:p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ratio of brake power to the rate of fuel energy input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𝑊h𝑒𝑟𝑒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</m:oMath>
                </a14:m>
                <a:endParaRPr lang="en-US" sz="2400" b="0" i="1" dirty="0" smtClean="0">
                  <a:latin typeface="Cambria Math" panose="02040503050406030204" pitchFamily="18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b="0" dirty="0" smtClean="0">
                    <a:cs typeface="Arial" panose="020B0604020202020204" pitchFamily="34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𝐶𝑉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𝑐𝑎𝑙𝑜𝑟𝑖𝑓𝑖𝑐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𝑣𝑎𝑙𝑢𝑒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𝑜𝑓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𝑓𝑢𝑒𝑙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(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𝑘𝐽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/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𝑘𝑔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29661" y="616045"/>
                <a:ext cx="11704320" cy="5983932"/>
              </a:xfrm>
              <a:blipFill rotWithShape="0">
                <a:blip r:embed="rId2"/>
                <a:stretch>
                  <a:fillRect l="-67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740405" y="1925872"/>
                <a:ext cx="1844992" cy="79579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𝐵𝑆𝐹𝐶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̇"/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𝑚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𝑓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𝐵𝑃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0405" y="1925872"/>
                <a:ext cx="1844992" cy="795795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2385244" y="4095073"/>
                <a:ext cx="2200153" cy="8878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𝑏𝑡h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𝐵𝑃</m:t>
                          </m:r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̇"/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𝑚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𝑥𝐶𝑉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5244" y="4095073"/>
                <a:ext cx="2200153" cy="887872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741872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220" y="0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Principles and Operation of Diesel Engines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29661" y="616045"/>
                <a:ext cx="11704320" cy="5983932"/>
              </a:xfrm>
            </p:spPr>
            <p:txBody>
              <a:bodyPr>
                <a:normAutofit/>
              </a:bodyPr>
              <a:lstStyle/>
              <a:p>
                <a:pPr marL="457200" indent="-457200">
                  <a:lnSpc>
                    <a:spcPct val="150000"/>
                  </a:lnSpc>
                  <a:buFont typeface="+mj-lt"/>
                  <a:buAutoNum type="arabicPeriod" startAt="6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Mechanical Efficiency (</a:t>
                </a:r>
                <a14:m>
                  <m:oMath xmlns:m="http://schemas.openxmlformats.org/officeDocument/2006/math">
                    <m:r>
                      <a:rPr lang="en-US" sz="2400" i="1" dirty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𝜂</m:t>
                    </m:r>
                    <m:r>
                      <a:rPr lang="en-US" sz="2400" i="1" dirty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ₘ</m:t>
                    </m:r>
                  </m:oMath>
                </a14:m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</a:p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ratio of brake power to indicated power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lnSpc>
                    <a:spcPct val="150000"/>
                  </a:lnSpc>
                  <a:buFont typeface="+mj-lt"/>
                  <a:buAutoNum type="arabicPeriod" startAt="7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Volumetric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Efficiency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𝜂</m:t>
                        </m:r>
                      </m:e>
                      <m:sub>
                        <m:r>
                          <a:rPr lang="en-US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measure of the engine’s breathing ability – the ratio of actual air intake to the theoretical air volume.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endParaRPr lang="en-US" sz="20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29661" y="616045"/>
                <a:ext cx="11704320" cy="5983932"/>
              </a:xfrm>
              <a:blipFill rotWithShape="0">
                <a:blip r:embed="rId2"/>
                <a:stretch>
                  <a:fillRect l="-67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556017" y="1837670"/>
                <a:ext cx="1482585" cy="78136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𝐵𝑃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𝐼𝑃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6017" y="1837670"/>
                <a:ext cx="1482585" cy="781368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-123567" y="4700163"/>
                <a:ext cx="9553752" cy="7314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𝜂</m:t>
                          </m:r>
                        </m:e>
                        <m:sub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𝑣</m:t>
                          </m:r>
                        </m:sub>
                      </m:sSub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𝐴𝑐𝑡𝑢𝑎𝑙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𝑚𝑎𝑠𝑠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𝑜𝑓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𝑎𝑖𝑟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𝑖𝑛𝑑𝑢𝑐𝑡𝑒𝑑</m:t>
                          </m:r>
                        </m:num>
                        <m:den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𝑇h𝑒𝑜𝑟𝑒𝑡𝑖𝑐𝑎𝑙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𝑚𝑎𝑠𝑠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𝑜𝑓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𝑎𝑖𝑟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𝑡h𝑎𝑡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𝑐𝑜𝑢𝑙𝑑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𝑓𝑖𝑙𝑙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𝑡h𝑒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𝑐𝑦𝑙𝑖𝑛𝑑𝑒𝑟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𝑎𝑡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𝑎𝑚𝑏𝑖𝑒𝑛𝑡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𝑐𝑜𝑛𝑑𝑖𝑡𝑖𝑜𝑛𝑠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23567" y="4700163"/>
                <a:ext cx="9553752" cy="731419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041046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Principles and Operation of Diesel Engines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661" y="616044"/>
            <a:ext cx="11704320" cy="6241955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Factors Affecting Diesel Engine Efficiency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Design parameters: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Compression ratio, combustion chamber shape.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Operating conditions: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Speed, load, and fuel quality.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Mechanical losses: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Friction, pumping, and auxiliary loads.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losses: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Incomplete combustion, exhaust and cooling system losses.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Supercharging/Turbocharging: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Improves volumetric and thermal efficiency.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Methods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Improving Efficiency</a:t>
            </a:r>
          </a:p>
          <a:p>
            <a:pPr lvl="1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Use of turbochargers and intercoolers.</a:t>
            </a:r>
          </a:p>
          <a:p>
            <a:pPr lvl="1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Optimized injection timing and fuel atomization.</a:t>
            </a:r>
          </a:p>
          <a:p>
            <a:pPr lvl="1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Regular maintenance to reduce friction and wear.</a:t>
            </a:r>
          </a:p>
          <a:p>
            <a:pPr lvl="1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Exhaust heat recovery (e.g., waste heat boilers).</a:t>
            </a:r>
          </a:p>
          <a:p>
            <a:pPr lvl="1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Advanced materials for reduced heat losses.</a:t>
            </a:r>
          </a:p>
          <a:p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4018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4391" y="47916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Internal 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Combustion Engine Power Plants</a:t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661" y="616045"/>
            <a:ext cx="11704320" cy="5983932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Internal Combustion Engine Power Plant is an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electricity generation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facility that uses one or more internal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engines as its prime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mover [3].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Unlike external combustion systems (like steam plants), combustion occurs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inside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engine cylinder.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Applications: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Standby and emergency power supply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Peak load stations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Remote and isolated power generation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Marine propulsion and transportation systems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2637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7916"/>
            <a:ext cx="12192000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Internal Combustion Engine Power </a:t>
            </a: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Plants</a:t>
            </a:r>
            <a:r>
              <a:rPr lang="en-US" sz="3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938" y="616044"/>
            <a:ext cx="11713699" cy="6373153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n-US" sz="7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 </a:t>
            </a:r>
            <a:r>
              <a:rPr lang="en-US" sz="7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Operation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7400" dirty="0">
                <a:latin typeface="Arial" panose="020B0604020202020204" pitchFamily="34" charset="0"/>
                <a:cs typeface="Arial" panose="020B0604020202020204" pitchFamily="34" charset="0"/>
              </a:rPr>
              <a:t>The working principle of an IC engine </a:t>
            </a:r>
            <a:r>
              <a:rPr lang="en-US" sz="7400" dirty="0" smtClean="0">
                <a:latin typeface="Arial" panose="020B0604020202020204" pitchFamily="34" charset="0"/>
                <a:cs typeface="Arial" panose="020B0604020202020204" pitchFamily="34" charset="0"/>
              </a:rPr>
              <a:t>power </a:t>
            </a:r>
            <a:r>
              <a:rPr lang="en-US" sz="7400" dirty="0">
                <a:latin typeface="Arial" panose="020B0604020202020204" pitchFamily="34" charset="0"/>
                <a:cs typeface="Arial" panose="020B0604020202020204" pitchFamily="34" charset="0"/>
              </a:rPr>
              <a:t>plant is based on the </a:t>
            </a:r>
            <a:r>
              <a:rPr lang="en-US" sz="7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conversion of heat energy from fuel combustion into mechanical work</a:t>
            </a:r>
            <a:r>
              <a:rPr lang="en-US" sz="7400" dirty="0">
                <a:latin typeface="Arial" panose="020B0604020202020204" pitchFamily="34" charset="0"/>
                <a:cs typeface="Arial" panose="020B0604020202020204" pitchFamily="34" charset="0"/>
              </a:rPr>
              <a:t> through the expansion of gases in the </a:t>
            </a:r>
            <a:r>
              <a:rPr lang="en-US" sz="7400" dirty="0" smtClean="0">
                <a:latin typeface="Arial" panose="020B0604020202020204" pitchFamily="34" charset="0"/>
                <a:cs typeface="Arial" panose="020B0604020202020204" pitchFamily="34" charset="0"/>
              </a:rPr>
              <a:t>cylinder [3].</a:t>
            </a:r>
            <a:endParaRPr lang="en-US" sz="7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7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</a:t>
            </a:r>
            <a:r>
              <a:rPr lang="en-US" sz="7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working steps</a:t>
            </a:r>
            <a:r>
              <a:rPr lang="en-US" sz="7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6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 Intake </a:t>
            </a:r>
            <a:r>
              <a:rPr lang="en-US" sz="6800" dirty="0">
                <a:latin typeface="Arial" panose="020B0604020202020204" pitchFamily="34" charset="0"/>
                <a:cs typeface="Arial" panose="020B0604020202020204" pitchFamily="34" charset="0"/>
              </a:rPr>
              <a:t>– Air is drawn into the </a:t>
            </a:r>
            <a:r>
              <a:rPr lang="en-US" sz="6800" dirty="0" smtClean="0">
                <a:latin typeface="Arial" panose="020B0604020202020204" pitchFamily="34" charset="0"/>
                <a:cs typeface="Arial" panose="020B0604020202020204" pitchFamily="34" charset="0"/>
              </a:rPr>
              <a:t>cylinder.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6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Compression</a:t>
            </a:r>
            <a:r>
              <a:rPr lang="en-US" sz="6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800" dirty="0">
                <a:latin typeface="Arial" panose="020B0604020202020204" pitchFamily="34" charset="0"/>
                <a:cs typeface="Arial" panose="020B0604020202020204" pitchFamily="34" charset="0"/>
              </a:rPr>
              <a:t>– Air </a:t>
            </a:r>
            <a:r>
              <a:rPr lang="en-US" sz="6800" dirty="0" smtClean="0">
                <a:latin typeface="Arial" panose="020B0604020202020204" pitchFamily="34" charset="0"/>
                <a:cs typeface="Arial" panose="020B0604020202020204" pitchFamily="34" charset="0"/>
              </a:rPr>
              <a:t>is </a:t>
            </a:r>
            <a:r>
              <a:rPr lang="en-US" sz="6800" dirty="0">
                <a:latin typeface="Arial" panose="020B0604020202020204" pitchFamily="34" charset="0"/>
                <a:cs typeface="Arial" panose="020B0604020202020204" pitchFamily="34" charset="0"/>
              </a:rPr>
              <a:t>compressed to high pressure and </a:t>
            </a:r>
            <a:r>
              <a:rPr lang="en-US" sz="6800" dirty="0" smtClean="0">
                <a:latin typeface="Arial" panose="020B0604020202020204" pitchFamily="34" charset="0"/>
                <a:cs typeface="Arial" panose="020B0604020202020204" pitchFamily="34" charset="0"/>
              </a:rPr>
              <a:t>temperature.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6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 </a:t>
            </a:r>
            <a:r>
              <a:rPr lang="en-US" sz="6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(Power Stroke) </a:t>
            </a:r>
            <a:r>
              <a:rPr lang="en-US" sz="6800" dirty="0">
                <a:latin typeface="Arial" panose="020B0604020202020204" pitchFamily="34" charset="0"/>
                <a:cs typeface="Arial" panose="020B0604020202020204" pitchFamily="34" charset="0"/>
              </a:rPr>
              <a:t>– Fuel is injected and ignited, producing </a:t>
            </a:r>
            <a:r>
              <a:rPr lang="en-US" sz="68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high-temperature gases.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6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Expansion</a:t>
            </a:r>
            <a:r>
              <a:rPr lang="en-US" sz="6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800" dirty="0">
                <a:latin typeface="Arial" panose="020B0604020202020204" pitchFamily="34" charset="0"/>
                <a:cs typeface="Arial" panose="020B0604020202020204" pitchFamily="34" charset="0"/>
              </a:rPr>
              <a:t>– The gases expand, pushing the piston and producing </a:t>
            </a:r>
            <a:endParaRPr lang="en-US" sz="6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6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800" dirty="0" smtClean="0">
                <a:latin typeface="Arial" panose="020B0604020202020204" pitchFamily="34" charset="0"/>
                <a:cs typeface="Arial" panose="020B0604020202020204" pitchFamily="34" charset="0"/>
              </a:rPr>
              <a:t>     mechanical work.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6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  Exhaust</a:t>
            </a:r>
            <a:r>
              <a:rPr lang="en-US" sz="6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800" dirty="0">
                <a:latin typeface="Arial" panose="020B0604020202020204" pitchFamily="34" charset="0"/>
                <a:cs typeface="Arial" panose="020B0604020202020204" pitchFamily="34" charset="0"/>
              </a:rPr>
              <a:t>– Spent gases are expelled from the cylinder.</a:t>
            </a:r>
          </a:p>
          <a:p>
            <a:pPr marL="457200" lvl="1" indent="0" latinLnBrk="0">
              <a:lnSpc>
                <a:spcPct val="150000"/>
              </a:lnSpc>
              <a:buNone/>
            </a:pPr>
            <a:endParaRPr lang="en-US" sz="2400" dirty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4564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Internal Combustion Engine Power Plants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276" y="661310"/>
            <a:ext cx="11903103" cy="6196690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 Components of an IC Engine Power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Plant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full-scale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ICE power plant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more than just an engine. It consists of several critical subsystems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Engine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rime mover):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Converts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thermal energy to mechanical energy via piston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movement.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Usually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diesel engine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 high efficiency and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reliability.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Intake and Exhaust Systems: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 filter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removes dust and impurities.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Exhaust silencer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reduces noise and releases exhaust gases.</a:t>
            </a:r>
          </a:p>
          <a:p>
            <a:pPr latinLnBrk="0">
              <a:lnSpc>
                <a:spcPct val="160000"/>
              </a:lnSpc>
              <a:buFont typeface="Wingdings" panose="05000000000000000000" pitchFamily="2" charset="2"/>
              <a:buChar char="§"/>
            </a:pP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Internal Combustion Engine Power Plants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17620"/>
            <a:ext cx="11903103" cy="6196690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00000"/>
              </a:lnSpc>
              <a:buFont typeface="+mj-lt"/>
              <a:buAutoNum type="arabicPeriod" startAt="3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Fuel Supply System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Includes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fuel tank, fuel pump, filters, and injectors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Supplies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fuel at required pressure and rate for combustion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 startAt="4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Cooling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Removes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excess heat to prevent overheating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Uses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water or air as coolant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buFont typeface="+mj-lt"/>
              <a:buAutoNum type="arabicPeriod" startAt="5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Lubrication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Reduces friction between moving parts and minimizes wear.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Includes oil pump, filters, and lubricating oil cooler.</a:t>
            </a:r>
          </a:p>
          <a:p>
            <a:pPr marL="457200" indent="-457200">
              <a:lnSpc>
                <a:spcPct val="160000"/>
              </a:lnSpc>
              <a:buFont typeface="+mj-lt"/>
              <a:buAutoNum type="arabicPeriod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6585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Internal Combustion Engine Power Plants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17620"/>
            <a:ext cx="11903103" cy="6240380"/>
          </a:xfrm>
        </p:spPr>
        <p:txBody>
          <a:bodyPr>
            <a:normAutofit lnSpcReduction="10000"/>
          </a:bodyPr>
          <a:lstStyle/>
          <a:p>
            <a:pPr marL="457200" indent="-457200">
              <a:lnSpc>
                <a:spcPct val="100000"/>
              </a:lnSpc>
              <a:buFont typeface="+mj-lt"/>
              <a:buAutoNum type="arabicPeriod" startAt="6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Starting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Starts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engine using electric motors or compressed air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lnSpc>
                <a:spcPct val="110000"/>
              </a:lnSpc>
              <a:buFont typeface="+mj-lt"/>
              <a:buAutoNum type="arabicPeriod" startAt="7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Governing System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Controls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engine speed and maintains steady power output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 startAt="8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Alternator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Generator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Converts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mechanical energy from the engine into electrical energy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 startAt="9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Protection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Monitors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operating parameters (temperature, pressure,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speed).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Includes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safety devices for automatic shutdown in case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of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faults.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51433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Internal Combustion Engine Power Plants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17620"/>
            <a:ext cx="11903103" cy="6196690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of Internal Combustion Engine Power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Plants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2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1557486"/>
              </p:ext>
            </p:extLst>
          </p:nvPr>
        </p:nvGraphicFramePr>
        <p:xfrm>
          <a:off x="839304" y="1403037"/>
          <a:ext cx="8551185" cy="44968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0395"/>
                <a:gridCol w="2850395"/>
                <a:gridCol w="2850395"/>
              </a:tblGrid>
              <a:tr h="641942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Description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Typical Use</a:t>
                      </a:r>
                    </a:p>
                  </a:txBody>
                  <a:tcPr anchor="ctr"/>
                </a:tc>
              </a:tr>
              <a:tr h="1604854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Diesel Power Plant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Uses compression ignition (CI) engine; most common type.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Standby, base-load, and marine stations</a:t>
                      </a:r>
                    </a:p>
                  </a:txBody>
                  <a:tcPr anchor="ctr"/>
                </a:tc>
              </a:tr>
              <a:tr h="1126635">
                <a:tc>
                  <a:txBody>
                    <a:bodyPr/>
                    <a:lstStyle/>
                    <a:p>
                      <a:pPr latinLnBrk="0"/>
                      <a:r>
                        <a:rPr lang="en-GB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Gas Engine Power Plant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Uses natural gas as fuel with spark ignition.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Cogeneration and small-scale distributed power</a:t>
                      </a:r>
                    </a:p>
                  </a:txBody>
                  <a:tcPr anchor="ctr"/>
                </a:tc>
              </a:tr>
              <a:tr h="1123399">
                <a:tc>
                  <a:txBody>
                    <a:bodyPr/>
                    <a:lstStyle/>
                    <a:p>
                      <a:pPr latinLnBrk="0"/>
                      <a:r>
                        <a:rPr lang="en-GB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Dual-Fuel Engine Power Plant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Operates on both gas and liquid fuel.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Flexible and fuel-efficient operations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22417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Internal Combustion Engine Power Plants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17620"/>
            <a:ext cx="11903103" cy="6196690"/>
          </a:xfrm>
        </p:spPr>
        <p:txBody>
          <a:bodyPr>
            <a:normAutofit fontScale="92500" lnSpcReduction="20000"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Advantages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IC Engine Power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Plants</a:t>
            </a:r>
          </a:p>
          <a:p>
            <a:pPr lvl="1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Quick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starting and easy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installation</a:t>
            </a:r>
          </a:p>
          <a:p>
            <a:pPr lvl="1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High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efficiency at part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loads</a:t>
            </a:r>
          </a:p>
          <a:p>
            <a:pPr lvl="1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Lower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water requirement (compared to steam plants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1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Compact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and portable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design</a:t>
            </a:r>
          </a:p>
          <a:p>
            <a:pPr lvl="1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Suitable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for decentralized power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generation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Disadvantages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High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running and maintenance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costs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Limited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capacity (typically below 50 MW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Higher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noise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vibration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levels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Shorter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life compared to steam or hydro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plants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Fuel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supply (especially diesel) may be expensive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3521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3. Supercharging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and Turbocharging in Diesel Engines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532736"/>
            <a:ext cx="11903103" cy="6400801"/>
          </a:xfrm>
        </p:spPr>
        <p:txBody>
          <a:bodyPr>
            <a:normAutofit fontScale="92500" lnSpcReduction="20000"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Diesel engines are widely used in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generation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transport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industrial applications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due to their high efficiency and durability.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However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their power output is limited by the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amount of air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available for combustion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increase the engine’s performance,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supercharging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turbocharging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are used to force more air into the combustion chamber, improving power, efficiency, and overall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performance [4]. </a:t>
            </a:r>
          </a:p>
          <a:p>
            <a:pPr marL="0" indent="0" latinLnBrk="0">
              <a:lnSpc>
                <a:spcPct val="100000"/>
              </a:lnSpc>
              <a:buNone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Supercharging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Turbocharging?</a:t>
            </a: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 in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output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More air allows more fuel to burn,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thus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increasing the engine’s power.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Improved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volumetric efficiency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Forced induction helps fill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cylinders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more effectively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5585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3. Supercharging </a:t>
            </a:r>
            <a:r>
              <a:rPr 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and Turbocharging in Diesel </a:t>
            </a:r>
            <a:r>
              <a:rPr lang="en-US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Engines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             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276" y="669260"/>
            <a:ext cx="11903103" cy="6188740"/>
          </a:xfrm>
        </p:spPr>
        <p:txBody>
          <a:bodyPr>
            <a:normAutofit lnSpcReduction="10000"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Better combustion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Sufficient air ensures complete combustion, reducing smoke and unburned fuel.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Altitude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compensation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Helps engines maintain power at high altitudes where air density is lower.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Reduction in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engine size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Higher power from smaller engines results in weight and space savings.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Supercharging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Supercharging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the process of increasing the pressure of the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intake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air above atmospheric pressure using a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mechanically 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driven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compressor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connected to the engine crankshaft.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6090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Supercharging and Turbocharging in Diesel Engines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17620"/>
            <a:ext cx="11903103" cy="6240380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of Superchargers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Roots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Supercharger</a:t>
            </a: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Uses two meshing lobes to pump air.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Provides high boost at low speeds.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Common in racing and heavy-duty applications.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Centrifugal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Supercharger</a:t>
            </a: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Uses an impeller to accelerate air outward.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Compact, efficient at high engine speeds.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Twin-Screw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Supercharger</a:t>
            </a: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Uses intermeshing helical rotors.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Provides smoother and efficient compression than Roots type</a:t>
            </a:r>
            <a:r>
              <a:rPr lang="en-US" dirty="0"/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07587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Supercharging and Turbocharging in Diesel Engines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516835"/>
            <a:ext cx="11903103" cy="6456459"/>
          </a:xfrm>
        </p:spPr>
        <p:txBody>
          <a:bodyPr>
            <a:normAutofit fontScale="85000" lnSpcReduction="20000"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33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Turbocharging</a:t>
            </a:r>
          </a:p>
          <a:p>
            <a:pPr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Turbocharging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uses a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 driven by exhaust gases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power a compressor that forces air into the engine cylinders.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recovers energy from the exhaust that would otherwise be wasted.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of Turbochargers</a:t>
            </a:r>
            <a:endParaRPr lang="en-US" sz="31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Single Turbo: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Simple and compact.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Twin Turbo: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Two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turbos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—one small and one large—to cover a wide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speed range.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 Variable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Geometry Turbo (VGT):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Adjustable vanes optimize boost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 pressure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at all speeds.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 Sequential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Turbocharging: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Smaller turbo operates at low speed,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  larger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one at high speed.</a:t>
            </a:r>
          </a:p>
          <a:p>
            <a:pPr marL="457200" lvl="1" indent="0">
              <a:lnSpc>
                <a:spcPct val="150000"/>
              </a:lnSpc>
              <a:buNone/>
            </a:pPr>
            <a:endParaRPr lang="en-US" dirty="0" smtClean="0">
              <a:solidFill>
                <a:srgbClr val="0F1115"/>
              </a:solidFill>
              <a:latin typeface="quote-cjk-patch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 smtClean="0">
              <a:solidFill>
                <a:prstClr val="black">
                  <a:tint val="75000"/>
                </a:prstClr>
              </a:solidFill>
            </a:endParaRPr>
          </a:p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28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4. Diesel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Engine Power Plant Layout and Auxiliary Systems</a:t>
            </a:r>
            <a:b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81230"/>
            <a:ext cx="11903103" cy="6103856"/>
          </a:xfrm>
        </p:spPr>
        <p:txBody>
          <a:bodyPr>
            <a:normAutofit lnSpcReduction="10000"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typical diesel power plant consists of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auxiliary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components systematically arranged to ensure smooth operation, efficient power generation, and ease of maintenance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following are major and auxiliary units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layout: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 Intake System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Supplies clean, filtered air for combustion.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Includes air filters, turbochargers or superchargers, and intake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manifolds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Air may be cooled by intercoolers after compression to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improve density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combustion efficiency.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392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4. Diesel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Engine Power Plant Layout and Auxiliary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Systems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81230"/>
            <a:ext cx="11903103" cy="6103856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 startAt="2"/>
            </a:pPr>
            <a:r>
              <a:rPr lang="en-US" sz="31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Fuel Supply System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Stores and delivers fuel at the required pressure and quantity.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Major components: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Fuel storage tanks (main and day tanks)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Fuel transfer pump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Fuel filter and strainers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Fuel injection pump and injectors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 startAt="3"/>
            </a:pPr>
            <a:r>
              <a:rPr lang="en-US" sz="3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Cooling System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Removes excess heat from the engine to maintain optimal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   operating temperature.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The types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of cooling system are air cooling (for small engines) 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   and water cooling (for medium and large engines).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9368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Diesel Engine Power Plant Layout and Auxiliary Systems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17621"/>
            <a:ext cx="11903103" cy="6315916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Components of cooling system:</a:t>
            </a:r>
            <a:endParaRPr lang="en-US" sz="3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3100" dirty="0">
                <a:latin typeface="Arial" panose="020B0604020202020204" pitchFamily="34" charset="0"/>
                <a:cs typeface="Arial" panose="020B0604020202020204" pitchFamily="34" charset="0"/>
              </a:rPr>
              <a:t>Radiator or heat exchanger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3100" dirty="0">
                <a:latin typeface="Arial" panose="020B0604020202020204" pitchFamily="34" charset="0"/>
                <a:cs typeface="Arial" panose="020B0604020202020204" pitchFamily="34" charset="0"/>
              </a:rPr>
              <a:t>Coolant pump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3100" dirty="0">
                <a:latin typeface="Arial" panose="020B0604020202020204" pitchFamily="34" charset="0"/>
                <a:cs typeface="Arial" panose="020B0604020202020204" pitchFamily="34" charset="0"/>
              </a:rPr>
              <a:t>Cooling tower (in large plants)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3100" dirty="0">
                <a:latin typeface="Arial" panose="020B0604020202020204" pitchFamily="34" charset="0"/>
                <a:cs typeface="Arial" panose="020B0604020202020204" pitchFamily="34" charset="0"/>
              </a:rPr>
              <a:t>Thermostat and expansion tank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 startAt="4"/>
            </a:pPr>
            <a:r>
              <a:rPr lang="en-US" sz="31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Lubrication System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Reduces friction between moving parts, prevents wear, and removes heat.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Components of a lubrication system: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Oil pump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Oil filter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Oil cooler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Oil sump or reservoir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Lubrication methods: Splash system, pressure system, or combination.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31874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Diesel Engine Power Plant Layout and Auxiliary Systems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17621"/>
            <a:ext cx="11903103" cy="6315916"/>
          </a:xfrm>
        </p:spPr>
        <p:txBody>
          <a:bodyPr>
            <a:noAutofit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rabicPeriod" startAt="5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Exhaust System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Expels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combustion gases safely and reduces noise and emissions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Components: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Exhaust manifold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Silencer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muffler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Exhaust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gas heat recovery system (optional) for heating or turbocharging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6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Starting System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Provides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initial rotation for the engine crankshaft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methods of a starting system are: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Electric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starter motor (battery operated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Compressed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air starting system (for large engines)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376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Diesel Engine Power Plant Layout and Auxiliary Systems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17621"/>
            <a:ext cx="11903103" cy="6315916"/>
          </a:xfrm>
        </p:spPr>
        <p:txBody>
          <a:bodyPr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7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Governing and Control System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Maintains constant engine speed and load sharing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Includes: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Speed governor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Load controller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Automatic voltage regulator (AVR) for generator output control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 startAt="8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Generator (Alternator)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Converts mechanical energy into electrical energy.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Typically a synchronous alternator directly coupled to the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diesel engine.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7102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Diesel Engine Power Plant Layout and Auxiliary Systems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17621"/>
            <a:ext cx="11903103" cy="6315916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 startAt="9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Switchgear and Control Panel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Manages power distribution and protection.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Includes: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Circuit breakers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Meters and indicators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Control relays and protection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devices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10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Exhaust Gas Treatment and Emission Control (in modern plants)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Systems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such as diesel particulate filters (DPF), selective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catalytic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reduction (SCR), and oxidation catalysts are added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for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emission compliance.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37016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Diesel Engine Power Plant Layout and Auxiliary Systems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17621"/>
            <a:ext cx="11903103" cy="6315916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Diesel Power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Plant Layout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and Systems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89958" y="4880900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687402" y="5518816"/>
            <a:ext cx="7138018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3: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Layout of Diesel Power Plant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 Soetrisno, Y. A. A., Winardi, B. W., &amp; Sinuraya, E. W. (2022).</a:t>
            </a:r>
            <a:endParaRPr lang="it-IT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/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url: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</a:t>
            </a:r>
            <a:r>
              <a:rPr lang="en-GB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miro.medium.com/v2/resize:fit:1100/format:webp/1*EZpwm1IYAarjqlEeDplk0g.jpeg</a:t>
            </a:r>
            <a:endParaRPr lang="en-GB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/>
            <a:endParaRPr lang="en-GB" dirty="0">
              <a:solidFill>
                <a:prstClr val="black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b="9422"/>
          <a:stretch/>
        </p:blipFill>
        <p:spPr>
          <a:xfrm>
            <a:off x="548640" y="1247197"/>
            <a:ext cx="8661438" cy="4200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04137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5. Modifications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and Enhancements of Gas Turbine Cycles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17621"/>
            <a:ext cx="11903103" cy="6315916"/>
          </a:xfrm>
        </p:spPr>
        <p:txBody>
          <a:bodyPr>
            <a:no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Gas turbines are widely used in power generation because of their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compactness, high power-to-weight ratio,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rapid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start-up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[5]. 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However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their efficiency is limited by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simple </a:t>
            </a:r>
            <a:r>
              <a:rPr lang="en-US" sz="24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Brayton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cycle’s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temperature and pressure constraints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has fundamental limitations in practical power generation: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specific fuel consumption: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Lower thermal efficiency compared to advanced steam plants at low pressure ratios.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Significant power drop with temperature: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Output and </a:t>
            </a:r>
            <a:endParaRPr lang="en-US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efficiency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 highly sensitive to ambient air temperature.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Poor part-load efficiency: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Performance degrades rapidly </a:t>
            </a:r>
            <a:endParaRPr lang="en-US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when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operating below the design capacity.</a:t>
            </a:r>
          </a:p>
          <a:p>
            <a:pPr latinLnBrk="0">
              <a:lnSpc>
                <a:spcPct val="20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836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5. Modifications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and Enhancements of Gas Turbine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Cycles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17621"/>
            <a:ext cx="11903103" cy="6315916"/>
          </a:xfrm>
        </p:spPr>
        <p:txBody>
          <a:bodyPr>
            <a:noAutofit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improve performance, several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modifications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enhancements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are applied to the basic gas turbine cycle, aiming to increase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efficiency,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output,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both.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primary goal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modifications is to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 the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 work output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and the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efficiency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of the cycle.</a:t>
            </a:r>
            <a:b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achieved by: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Increasing the average temperature of heat addition.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Decreasing the average temperature of heat rejection.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Utilizing the exhaust gas energy, which is otherwise wasted.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38033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Modifications and Enhancements of Gas Turbine Cycles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707665"/>
            <a:ext cx="11903103" cy="622587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Modifications &amp; 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Enhancements of Gas Turbine Cycles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Intercooling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Compressing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air in multiple stages with cooling between stages reduces compressor work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Intercooling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decreases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compressor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input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 work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output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but slightly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reduces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efficiency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unless combined with regeneration.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2"/>
            </a:pP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Reheating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Expanding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air in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multiple turbine stages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with reheating between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stages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increases turbine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work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and specific power output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400" dirty="0">
              <a:solidFill>
                <a:srgbClr val="C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46437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Modifications and Enhancements of Gas Turbine Cycles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707665"/>
            <a:ext cx="11903103" cy="6225871"/>
          </a:xfrm>
        </p:spPr>
        <p:txBody>
          <a:bodyPr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3"/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Regeneration (Recuperation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Heat from the hot exhaust gases is used to preheat compressed air before combustion.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exchanger (regenerator or </a:t>
            </a:r>
            <a:r>
              <a:rPr lang="en-US" sz="24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recuperator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transfers heat from turbine exhaust to compressor outlet air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reduces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fuel consumption (less heat required in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combustor)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and increases thermal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efficiency, especially at low pressure ratios.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3"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56961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Modifications and Enhancements of Gas Turbine Cycles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707665"/>
            <a:ext cx="11903103" cy="6225871"/>
          </a:xfrm>
        </p:spPr>
        <p:txBody>
          <a:bodyPr>
            <a:noAutofit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Combined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Waste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heat from the gas turbine exhaust is used to generate steam for a steam turbine (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Rankine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cycle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arrangement is:</a:t>
            </a:r>
            <a:b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Gas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turbine →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Recovery Steam Generator (HRSG)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→ Steam turbine → Generator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Increases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overall plant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efficient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utilization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exhaust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heat but higher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capital cost and complexity.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20315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Modifications and Enhancements of Gas Turbine Cycles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707665"/>
            <a:ext cx="11903103" cy="6225871"/>
          </a:xfrm>
        </p:spPr>
        <p:txBody>
          <a:bodyPr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5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Cogeneration (Combined Heat and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Power)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Exhaust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heat is used directly for industrial heating, process steam, or district heating rather than generating additional power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increases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overall energy utilization efficiency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and reduces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fuel cost and environmental impact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Advanced 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Enhancements</a:t>
            </a:r>
          </a:p>
          <a:p>
            <a:pPr marL="457200" indent="-457200">
              <a:lnSpc>
                <a:spcPct val="150000"/>
              </a:lnSpc>
              <a:buFont typeface="+mj-lt"/>
              <a:buAutoNum type="alphaL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Intercooled–Regenerative–Reheat Cycle (IRR Cycle)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Combines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intercooling, reheating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regeneration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Provides high efficiency and power but complex and costly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6141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Modifications and Enhancements of Gas Turbine Cycles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707665"/>
            <a:ext cx="11903103" cy="6225871"/>
          </a:xfrm>
        </p:spPr>
        <p:txBody>
          <a:bodyPr>
            <a:noAutofit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lphaLcPeriod" startAt="2"/>
            </a:pP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</a:t>
            </a: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Steam 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Injection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Injects water/steam into the combustor or compressor to increase mass flow and reduce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NOx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emissions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Enhances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power output but reduces turbine life.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lphaLcPeriod" startAt="3"/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Chemical 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Recuperation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Uses exhaust heat for endothermic reactions (e.g., steam reforming of methane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Increases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efficiency and produces hydrogen-rich fuel.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13907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123266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  <a:r>
              <a:rPr 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585" y="723672"/>
            <a:ext cx="11865641" cy="5839095"/>
          </a:xfrm>
        </p:spPr>
        <p:txBody>
          <a:bodyPr>
            <a:noAutofit/>
          </a:bodyPr>
          <a:lstStyle/>
          <a:p>
            <a:pPr algn="just" latinLnBrk="0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Diesel engines operate on the compression ignition principle, converting chemical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energy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fuel into mechanical work through four or two-stroke cycles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Internal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combustion engine power plants use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diesel or gas engines to produce electricity efficiently, suitable for small to medium-scale and standby power generation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Supercharging and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turbocharging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diesel engines increases 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pressure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using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compressors or exhaust-driven turbines to enhance power output, efficiency, and fuel economy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Diesel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engine power plant layout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auxiliary systems includes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main engine, air intake, exhaust, fuel, cooling, and lubrication systems arranged for smooth, safe, and efficient operation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Modifications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enhancements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gas turbine cycles </a:t>
            </a:r>
          </a:p>
          <a:p>
            <a:pPr marL="0" indent="0" algn="just" latinLnBrk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includes techniques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like intercooling, reheating, and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regeneration  to improve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thermal efficiency, power output,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and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fuel utilization in gas turbine systems.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43</a:t>
            </a:fld>
            <a:endParaRPr lang="en-US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4" y="365126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76694"/>
            <a:ext cx="12192000" cy="5981306"/>
          </a:xfrm>
        </p:spPr>
        <p:txBody>
          <a:bodyPr>
            <a:normAutofit fontScale="25000" lnSpcReduction="20000"/>
          </a:bodyPr>
          <a:lstStyle/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[1].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Diesel engines: Technologies, operation, and industrial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applications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Inspenet.com, 2023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2].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Performance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 Design and Operational Parameters of Variable Compression Ratio Diesel Engine.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Khanyi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 N. F., &amp;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Inambao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 F. (2024).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Journal of Propulsion Technology &amp; Power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Technology.</a:t>
            </a: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[3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].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Review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of efficiencies of cogeneration units using internal combustion engines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Vukašinović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 V.,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Gordić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 D.,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Babić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 M.,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Jelić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 D., &amp;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Končalović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 D. (2016).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International Journal of Green Energy, 13(5), 446-453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].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Diesel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engine fuel economy improvement enabled by supercharging and down-speeding. </a:t>
            </a:r>
            <a:r>
              <a:rPr lang="en-US" sz="96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Keidel</a:t>
            </a:r>
            <a:r>
              <a:rPr lang="en-US" sz="9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S., Wetzel, P., Biller, B., Bevan, K., &amp; </a:t>
            </a:r>
            <a:r>
              <a:rPr lang="en-US" sz="96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Birckett</a:t>
            </a:r>
            <a:r>
              <a:rPr lang="en-US" sz="9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A. (2012).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SAE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International Journal of Commercial Vehicles, 5(2).</a:t>
            </a:r>
            <a:endParaRPr lang="en-US" sz="9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[5]. </a:t>
            </a:r>
            <a:r>
              <a:rPr lang="en-US" sz="9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Saravanamuttoo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 H. I. H., et al. (2017). Gas Turbine Theory (7th ed.). Pearson. (Covers fundamental principles applicable to steam turbines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70000"/>
              </a:lnSpc>
              <a:buNone/>
            </a:pPr>
            <a:endParaRPr 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3600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44</a:t>
            </a:fld>
            <a:endParaRPr lang="en-US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45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 !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7562C640-D6B6-43DC-98B9-A5EF06BF3C31}"/>
  <p:tag name="ISPRING_RESOURCE_FOLDER" val="E:\Handong UNITWIN FELLOWSHIP\[Power Plant Engineering] Week 6 - Combustion Mechanism, Combustion Equipment and Firing Methods\"/>
  <p:tag name="ISPRING_PRESENTATION_PATH" val="E:\Handong UNITWIN FELLOWSHIP\[Power Plant Engineering] Week 6 - Combustion Mechanism, Combustion Equipment and Firing Methods.pptx"/>
  <p:tag name="ISPRING_PROJECT_VERSION" val="9.3"/>
  <p:tag name="ISPRING_PROJECT_FOLDER_UPDATED" val="1"/>
  <p:tag name="ISPRING_SCREEN_RECS_UPDATED" val="E:\Handong UNITWIN FELLOWSHIP\[Power Plant Engineering] Week 6 - Combustion Mechanism, Combustion Equipment and Firing Methods\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2141</TotalTime>
  <Words>3353</Words>
  <Application>Microsoft Office PowerPoint</Application>
  <PresentationFormat>Widescreen</PresentationFormat>
  <Paragraphs>526</Paragraphs>
  <Slides>45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60" baseType="lpstr">
      <vt:lpstr>맑은 고딕</vt:lpstr>
      <vt:lpstr>Monotype Sorts</vt:lpstr>
      <vt:lpstr>quote-cjk-patch</vt:lpstr>
      <vt:lpstr>나눔바른고딕</vt:lpstr>
      <vt:lpstr>나눔스퀘어 Bold</vt:lpstr>
      <vt:lpstr>나눔스퀘어_ac</vt:lpstr>
      <vt:lpstr>나눔스퀘어_ac Bold</vt:lpstr>
      <vt:lpstr>나눔스퀘어_ac Light</vt:lpstr>
      <vt:lpstr>游ゴシック</vt:lpstr>
      <vt:lpstr>Arial</vt:lpstr>
      <vt:lpstr>Calibri</vt:lpstr>
      <vt:lpstr>Cambria Math</vt:lpstr>
      <vt:lpstr>Times New Roman</vt:lpstr>
      <vt:lpstr>Wingdings</vt:lpstr>
      <vt:lpstr>Office 테마</vt:lpstr>
      <vt:lpstr>Power Plant Engineering</vt:lpstr>
      <vt:lpstr>Lecture learning outcomes: </vt:lpstr>
      <vt:lpstr>Content </vt:lpstr>
      <vt:lpstr>   1. Principles and Operation of Diesel Engines   </vt:lpstr>
      <vt:lpstr>   1. Principles and Operation of Diesel Engines        Cont…   </vt:lpstr>
      <vt:lpstr>  1. Principles and Operation of Diesel Engines        Cont…  </vt:lpstr>
      <vt:lpstr>  1. Principles and Operation of Diesel Engines        Cont…  </vt:lpstr>
      <vt:lpstr>   1. Principles and Operation of Diesel Engines        Cont…   </vt:lpstr>
      <vt:lpstr>  1. Principles and Operation of Diesel Engines        Cont…  </vt:lpstr>
      <vt:lpstr>   1. Principles and Operation of Diesel Engines        Cont…   </vt:lpstr>
      <vt:lpstr>   1. Principles and Operation of Diesel Engines        Cont…   </vt:lpstr>
      <vt:lpstr>   1. Principles and Operation of Diesel Engines        Cont…   </vt:lpstr>
      <vt:lpstr>  1. Principles and Operation of Diesel Engines        Cont…  </vt:lpstr>
      <vt:lpstr>     1. Principles and Operation of Diesel Engines        Cont…      </vt:lpstr>
      <vt:lpstr>    1. Principles and Operation of Diesel Engines        Cont…    </vt:lpstr>
      <vt:lpstr>    1. Principles and Operation of Diesel Engines        Cont…    </vt:lpstr>
      <vt:lpstr>   1. Principles and Operation of Diesel Engines        Cont…    </vt:lpstr>
      <vt:lpstr>   2. Internal Combustion Engine Power Plants   </vt:lpstr>
      <vt:lpstr>   2. Internal Combustion Engine Power Plants         Cont…    </vt:lpstr>
      <vt:lpstr> 2. Internal Combustion Engine Power Plants         Cont…               </vt:lpstr>
      <vt:lpstr> 2. Internal Combustion Engine Power Plants         Cont…               </vt:lpstr>
      <vt:lpstr> 2. Internal Combustion Engine Power Plants         Cont…               </vt:lpstr>
      <vt:lpstr> 2. Internal Combustion Engine Power Plants         Cont…               </vt:lpstr>
      <vt:lpstr> 2. Internal Combustion Engine Power Plants         Cont…               </vt:lpstr>
      <vt:lpstr>3. Supercharging and Turbocharging in Diesel Engines             </vt:lpstr>
      <vt:lpstr>3. Supercharging and Turbocharging in Diesel Engines    Cont…             </vt:lpstr>
      <vt:lpstr>3. Supercharging and Turbocharging in Diesel Engines    Cont…             </vt:lpstr>
      <vt:lpstr>  3. Supercharging and Turbocharging in Diesel Engines    Cont…              </vt:lpstr>
      <vt:lpstr>  4. Diesel Engine Power Plant Layout and Auxiliary Systems              </vt:lpstr>
      <vt:lpstr>  4. Diesel Engine Power Plant Layout and Auxiliary Systems     Cont…              </vt:lpstr>
      <vt:lpstr>  4. Diesel Engine Power Plant Layout and Auxiliary Systems     Cont…              </vt:lpstr>
      <vt:lpstr>  4. Diesel Engine Power Plant Layout and Auxiliary Systems     Cont…              </vt:lpstr>
      <vt:lpstr>   4. Diesel Engine Power Plant Layout and Auxiliary Systems     Cont…               </vt:lpstr>
      <vt:lpstr>   4. Diesel Engine Power Plant Layout and Auxiliary Systems     Cont…               </vt:lpstr>
      <vt:lpstr>  4. Diesel Engine Power Plant Layout and Auxiliary Systems     Cont…              </vt:lpstr>
      <vt:lpstr>  5. Modifications and Enhancements of Gas Turbine Cycles              </vt:lpstr>
      <vt:lpstr>  5. Modifications and Enhancements of Gas Turbine Cycles      Cont…              </vt:lpstr>
      <vt:lpstr>  5. Modifications and Enhancements of Gas Turbine Cycles      Cont…              </vt:lpstr>
      <vt:lpstr>   5. Modifications and Enhancements of Gas Turbine Cycles      Cont…               </vt:lpstr>
      <vt:lpstr>   5. Modifications and Enhancements of Gas Turbine Cycles      Cont…               </vt:lpstr>
      <vt:lpstr>  5. Modifications and Enhancements of Gas Turbine Cycles      Cont…              </vt:lpstr>
      <vt:lpstr>   5. Modifications and Enhancements of Gas Turbine Cycles      Cont…               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Melaku Desta</cp:lastModifiedBy>
  <cp:revision>1114</cp:revision>
  <dcterms:created xsi:type="dcterms:W3CDTF">2021-04-29T04:21:00Z</dcterms:created>
  <dcterms:modified xsi:type="dcterms:W3CDTF">2025-10-28T14:05:16Z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38E8D3B2DCF24F24AD533DCE27325B6C_12</vt:lpwstr>
  </property>
  <property fmtid="{D5CDD505-2E9C-101B-9397-08002B2CF9AE}" pid="3" name="KSOProductBuildVer">
    <vt:lpwstr>2057-12.2.0.23131</vt:lpwstr>
  </property>
</Properties>
</file>