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82" r:id="rId2"/>
    <p:sldId id="678" r:id="rId3"/>
    <p:sldId id="363" r:id="rId4"/>
    <p:sldId id="646" r:id="rId5"/>
    <p:sldId id="924" r:id="rId6"/>
    <p:sldId id="941" r:id="rId7"/>
    <p:sldId id="942" r:id="rId8"/>
    <p:sldId id="943" r:id="rId9"/>
    <p:sldId id="944" r:id="rId10"/>
    <p:sldId id="945" r:id="rId11"/>
    <p:sldId id="947" r:id="rId12"/>
    <p:sldId id="946" r:id="rId13"/>
    <p:sldId id="967" r:id="rId14"/>
    <p:sldId id="948" r:id="rId15"/>
    <p:sldId id="949" r:id="rId16"/>
    <p:sldId id="950" r:id="rId17"/>
    <p:sldId id="951" r:id="rId18"/>
    <p:sldId id="886" r:id="rId19"/>
    <p:sldId id="952" r:id="rId20"/>
    <p:sldId id="882" r:id="rId21"/>
    <p:sldId id="953" r:id="rId22"/>
    <p:sldId id="954" r:id="rId23"/>
    <p:sldId id="955" r:id="rId24"/>
    <p:sldId id="956" r:id="rId25"/>
    <p:sldId id="957" r:id="rId26"/>
    <p:sldId id="966" r:id="rId27"/>
    <p:sldId id="959" r:id="rId28"/>
    <p:sldId id="962" r:id="rId29"/>
    <p:sldId id="963" r:id="rId30"/>
    <p:sldId id="965" r:id="rId31"/>
    <p:sldId id="969" r:id="rId32"/>
    <p:sldId id="971" r:id="rId33"/>
    <p:sldId id="972" r:id="rId34"/>
    <p:sldId id="973" r:id="rId35"/>
    <p:sldId id="975" r:id="rId36"/>
    <p:sldId id="976" r:id="rId37"/>
    <p:sldId id="977" r:id="rId38"/>
    <p:sldId id="979" r:id="rId39"/>
    <p:sldId id="980" r:id="rId40"/>
    <p:sldId id="981" r:id="rId41"/>
    <p:sldId id="982" r:id="rId42"/>
    <p:sldId id="983" r:id="rId43"/>
    <p:sldId id="984" r:id="rId44"/>
    <p:sldId id="986" r:id="rId45"/>
    <p:sldId id="990" r:id="rId46"/>
    <p:sldId id="989" r:id="rId47"/>
    <p:sldId id="443" r:id="rId48"/>
    <p:sldId id="442" r:id="rId49"/>
    <p:sldId id="317" r:id="rId50"/>
  </p:sldIdLst>
  <p:sldSz cx="12192000" cy="6858000"/>
  <p:notesSz cx="6858000" cy="9144000"/>
  <p:custDataLst>
    <p:tags r:id="rId53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8" autoAdjust="0"/>
    <p:restoredTop sz="86378" autoAdjust="0"/>
  </p:normalViewPr>
  <p:slideViewPr>
    <p:cSldViewPr snapToGrid="0" showGuides="1">
      <p:cViewPr varScale="1">
        <p:scale>
          <a:sx n="80" d="100"/>
          <a:sy n="80" d="100"/>
        </p:scale>
        <p:origin x="160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874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118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27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320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/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/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/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15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/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>
            <a:fillRect/>
          </a:stretch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/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/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-1" fmla="*/ 0 w 12185048"/>
              <a:gd name="connsiteY0-2" fmla="*/ 0 h 6044303"/>
              <a:gd name="connsiteX1-3" fmla="*/ 12185048 w 12185048"/>
              <a:gd name="connsiteY1-4" fmla="*/ 0 h 6044303"/>
              <a:gd name="connsiteX2-5" fmla="*/ 9086248 w 12185048"/>
              <a:gd name="connsiteY2-6" fmla="*/ 6044303 h 6044303"/>
              <a:gd name="connsiteX3-7" fmla="*/ 0 w 12185048"/>
              <a:gd name="connsiteY3-8" fmla="*/ 6023983 h 6044303"/>
              <a:gd name="connsiteX4-9" fmla="*/ 0 w 12185048"/>
              <a:gd name="connsiteY4-10" fmla="*/ 0 h 6044303"/>
              <a:gd name="connsiteX0-11" fmla="*/ 0 w 12185048"/>
              <a:gd name="connsiteY0-12" fmla="*/ 0 h 6044303"/>
              <a:gd name="connsiteX1-13" fmla="*/ 12185048 w 12185048"/>
              <a:gd name="connsiteY1-14" fmla="*/ 0 h 6044303"/>
              <a:gd name="connsiteX2-15" fmla="*/ 7877208 w 12185048"/>
              <a:gd name="connsiteY2-16" fmla="*/ 6044303 h 6044303"/>
              <a:gd name="connsiteX3-17" fmla="*/ 0 w 12185048"/>
              <a:gd name="connsiteY3-18" fmla="*/ 6023983 h 6044303"/>
              <a:gd name="connsiteX4-19" fmla="*/ 0 w 12185048"/>
              <a:gd name="connsiteY4-20" fmla="*/ 0 h 6044303"/>
              <a:gd name="connsiteX0-21" fmla="*/ 0 w 10833768"/>
              <a:gd name="connsiteY0-22" fmla="*/ 60960 h 6105263"/>
              <a:gd name="connsiteX1-23" fmla="*/ 10833768 w 10833768"/>
              <a:gd name="connsiteY1-24" fmla="*/ 0 h 6105263"/>
              <a:gd name="connsiteX2-25" fmla="*/ 7877208 w 10833768"/>
              <a:gd name="connsiteY2-26" fmla="*/ 6105263 h 6105263"/>
              <a:gd name="connsiteX3-27" fmla="*/ 0 w 10833768"/>
              <a:gd name="connsiteY3-28" fmla="*/ 6084943 h 6105263"/>
              <a:gd name="connsiteX4-29" fmla="*/ 0 w 10833768"/>
              <a:gd name="connsiteY4-30" fmla="*/ 60960 h 6105263"/>
              <a:gd name="connsiteX0-31" fmla="*/ 0 w 10833768"/>
              <a:gd name="connsiteY0-32" fmla="*/ 60960 h 6095103"/>
              <a:gd name="connsiteX1-33" fmla="*/ 10833768 w 10833768"/>
              <a:gd name="connsiteY1-34" fmla="*/ 0 h 6095103"/>
              <a:gd name="connsiteX2-35" fmla="*/ 7765448 w 10833768"/>
              <a:gd name="connsiteY2-36" fmla="*/ 6095103 h 6095103"/>
              <a:gd name="connsiteX3-37" fmla="*/ 0 w 10833768"/>
              <a:gd name="connsiteY3-38" fmla="*/ 6084943 h 6095103"/>
              <a:gd name="connsiteX4-39" fmla="*/ 0 w 10833768"/>
              <a:gd name="connsiteY4-40" fmla="*/ 60960 h 6095103"/>
              <a:gd name="connsiteX0-41" fmla="*/ 0 w 10833768"/>
              <a:gd name="connsiteY0-42" fmla="*/ 60960 h 6084943"/>
              <a:gd name="connsiteX1-43" fmla="*/ 10833768 w 10833768"/>
              <a:gd name="connsiteY1-44" fmla="*/ 0 h 6084943"/>
              <a:gd name="connsiteX2-45" fmla="*/ 7196488 w 10833768"/>
              <a:gd name="connsiteY2-46" fmla="*/ 6064623 h 6084943"/>
              <a:gd name="connsiteX3-47" fmla="*/ 0 w 10833768"/>
              <a:gd name="connsiteY3-48" fmla="*/ 6084943 h 6084943"/>
              <a:gd name="connsiteX4-49" fmla="*/ 0 w 10833768"/>
              <a:gd name="connsiteY4-50" fmla="*/ 60960 h 6084943"/>
              <a:gd name="connsiteX0-51" fmla="*/ 0 w 10833768"/>
              <a:gd name="connsiteY0-52" fmla="*/ 60960 h 6095103"/>
              <a:gd name="connsiteX1-53" fmla="*/ 10833768 w 10833768"/>
              <a:gd name="connsiteY1-54" fmla="*/ 0 h 6095103"/>
              <a:gd name="connsiteX2-55" fmla="*/ 7806088 w 10833768"/>
              <a:gd name="connsiteY2-56" fmla="*/ 6095103 h 6095103"/>
              <a:gd name="connsiteX3-57" fmla="*/ 0 w 10833768"/>
              <a:gd name="connsiteY3-58" fmla="*/ 6084943 h 6095103"/>
              <a:gd name="connsiteX4-59" fmla="*/ 0 w 10833768"/>
              <a:gd name="connsiteY4-60" fmla="*/ 60960 h 6095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/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/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95" indent="-252095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19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4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/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-1" fmla="*/ 0 w 10898802"/>
              <a:gd name="connsiteY0-2" fmla="*/ 0 h 6868420"/>
              <a:gd name="connsiteX1-3" fmla="*/ 10898802 w 10898802"/>
              <a:gd name="connsiteY1-4" fmla="*/ 0 h 6868420"/>
              <a:gd name="connsiteX2-5" fmla="*/ 6569938 w 10898802"/>
              <a:gd name="connsiteY2-6" fmla="*/ 6868420 h 6868420"/>
              <a:gd name="connsiteX3-7" fmla="*/ 0 w 10898802"/>
              <a:gd name="connsiteY3-8" fmla="*/ 6864482 h 6868420"/>
              <a:gd name="connsiteX4-9" fmla="*/ 0 w 10898802"/>
              <a:gd name="connsiteY4-10" fmla="*/ 0 h 6868420"/>
              <a:gd name="connsiteX0-11" fmla="*/ 0 w 9989688"/>
              <a:gd name="connsiteY0-12" fmla="*/ 0 h 6868420"/>
              <a:gd name="connsiteX1-13" fmla="*/ 9989688 w 9989688"/>
              <a:gd name="connsiteY1-14" fmla="*/ 45719 h 6868420"/>
              <a:gd name="connsiteX2-15" fmla="*/ 6569938 w 9989688"/>
              <a:gd name="connsiteY2-16" fmla="*/ 6868420 h 6868420"/>
              <a:gd name="connsiteX3-17" fmla="*/ 0 w 9989688"/>
              <a:gd name="connsiteY3-18" fmla="*/ 6864482 h 6868420"/>
              <a:gd name="connsiteX4-19" fmla="*/ 0 w 9989688"/>
              <a:gd name="connsiteY4-20" fmla="*/ 0 h 6868420"/>
              <a:gd name="connsiteX0-21" fmla="*/ 0 w 9984402"/>
              <a:gd name="connsiteY0-22" fmla="*/ 45719 h 6914139"/>
              <a:gd name="connsiteX1-23" fmla="*/ 9984402 w 9984402"/>
              <a:gd name="connsiteY1-24" fmla="*/ 0 h 6914139"/>
              <a:gd name="connsiteX2-25" fmla="*/ 6569938 w 9984402"/>
              <a:gd name="connsiteY2-26" fmla="*/ 6914139 h 6914139"/>
              <a:gd name="connsiteX3-27" fmla="*/ 0 w 9984402"/>
              <a:gd name="connsiteY3-28" fmla="*/ 6910201 h 6914139"/>
              <a:gd name="connsiteX4-29" fmla="*/ 0 w 9984402"/>
              <a:gd name="connsiteY4-30" fmla="*/ 45719 h 691413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/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/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/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/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/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>
            <a:fillRect/>
          </a:stretch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/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-1" fmla="*/ 0 w 10487025"/>
              <a:gd name="connsiteY0-2" fmla="*/ 161925 h 7006765"/>
              <a:gd name="connsiteX1-3" fmla="*/ 5962650 w 10487025"/>
              <a:gd name="connsiteY1-4" fmla="*/ 0 h 7006765"/>
              <a:gd name="connsiteX2-5" fmla="*/ 10487025 w 10487025"/>
              <a:gd name="connsiteY2-6" fmla="*/ 7006765 h 7006765"/>
              <a:gd name="connsiteX3-7" fmla="*/ 0 w 10487025"/>
              <a:gd name="connsiteY3-8" fmla="*/ 7006765 h 7006765"/>
              <a:gd name="connsiteX4-9" fmla="*/ 0 w 10487025"/>
              <a:gd name="connsiteY4-10" fmla="*/ 161925 h 7006765"/>
              <a:gd name="connsiteX0-11" fmla="*/ 0 w 10487025"/>
              <a:gd name="connsiteY0-12" fmla="*/ 0 h 6844840"/>
              <a:gd name="connsiteX1-13" fmla="*/ 8896350 w 10487025"/>
              <a:gd name="connsiteY1-14" fmla="*/ 0 h 6844840"/>
              <a:gd name="connsiteX2-15" fmla="*/ 10487025 w 10487025"/>
              <a:gd name="connsiteY2-16" fmla="*/ 6844840 h 6844840"/>
              <a:gd name="connsiteX3-17" fmla="*/ 0 w 10487025"/>
              <a:gd name="connsiteY3-18" fmla="*/ 6844840 h 6844840"/>
              <a:gd name="connsiteX4-19" fmla="*/ 0 w 10487025"/>
              <a:gd name="connsiteY4-20" fmla="*/ 0 h 6844840"/>
              <a:gd name="connsiteX0-21" fmla="*/ 0 w 8896350"/>
              <a:gd name="connsiteY0-22" fmla="*/ 0 h 6844840"/>
              <a:gd name="connsiteX1-23" fmla="*/ 8896350 w 8896350"/>
              <a:gd name="connsiteY1-24" fmla="*/ 0 h 6844840"/>
              <a:gd name="connsiteX2-25" fmla="*/ 6467475 w 8896350"/>
              <a:gd name="connsiteY2-26" fmla="*/ 6816265 h 6844840"/>
              <a:gd name="connsiteX3-27" fmla="*/ 0 w 8896350"/>
              <a:gd name="connsiteY3-28" fmla="*/ 6844840 h 6844840"/>
              <a:gd name="connsiteX4-29" fmla="*/ 0 w 8896350"/>
              <a:gd name="connsiteY4-30" fmla="*/ 0 h 6844840"/>
              <a:gd name="connsiteX0-31" fmla="*/ 0 w 8896350"/>
              <a:gd name="connsiteY0-32" fmla="*/ 0 h 6844840"/>
              <a:gd name="connsiteX1-33" fmla="*/ 8896350 w 8896350"/>
              <a:gd name="connsiteY1-34" fmla="*/ 0 h 6844840"/>
              <a:gd name="connsiteX2-35" fmla="*/ 5429250 w 8896350"/>
              <a:gd name="connsiteY2-36" fmla="*/ 6816265 h 6844840"/>
              <a:gd name="connsiteX3-37" fmla="*/ 0 w 8896350"/>
              <a:gd name="connsiteY3-38" fmla="*/ 6844840 h 6844840"/>
              <a:gd name="connsiteX4-39" fmla="*/ 0 w 8896350"/>
              <a:gd name="connsiteY4-40" fmla="*/ 0 h 6844840"/>
              <a:gd name="connsiteX0-41" fmla="*/ 0 w 8896350"/>
              <a:gd name="connsiteY0-42" fmla="*/ 0 h 6844840"/>
              <a:gd name="connsiteX1-43" fmla="*/ 8896350 w 8896350"/>
              <a:gd name="connsiteY1-44" fmla="*/ 0 h 6844840"/>
              <a:gd name="connsiteX2-45" fmla="*/ 5486400 w 8896350"/>
              <a:gd name="connsiteY2-46" fmla="*/ 6835315 h 6844840"/>
              <a:gd name="connsiteX3-47" fmla="*/ 0 w 8896350"/>
              <a:gd name="connsiteY3-48" fmla="*/ 6844840 h 6844840"/>
              <a:gd name="connsiteX4-49" fmla="*/ 0 w 8896350"/>
              <a:gd name="connsiteY4-50" fmla="*/ 0 h 68448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/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>
            <a:fillRect/>
          </a:stretch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/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/>
            <p:cNvCxnSpPr/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/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/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>
            <a:fillRect/>
          </a:stretch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/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/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/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/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/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15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/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/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/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95" indent="-252095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11/8/2025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62194849/figure/fig15/AS:667896925655040@1536250444127/PV-System-components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RylZsK2G89vEgKG5nGFzvjYUnKL2q1zCCUpYOZD5OWDeFlcgBe2KseDtsR&amp;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1.png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ars.els-cdn.com/content/image/1-s2.0-S1364032113007296-gr1.jpg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453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Miscellaneous </a:t>
            </a:r>
            <a:r>
              <a:rPr lang="en-US" sz="3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Topics</a:t>
            </a:r>
          </a:p>
          <a:p>
            <a:pPr latinLnBrk="0"/>
            <a:endParaRPr lang="en-US" sz="3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</a:t>
            </a:r>
            <a:r>
              <a:rPr lang="en-US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Lecture learning outcomes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6265132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fundamental principles and working mechanisms of solar energy conversion and photovoltaic power generation systems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components, operation, and site selection criteria for hydro-power generation systems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formation, extraction methods, and applications of geothermal energy for electricity production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aerodynamic principles and performance factors influencing wind energy power generation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advantages, limitations, and efficiencies of major 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renewable energy sources.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6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strategies for the integration and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hybridization of multiple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renewable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sources into a sustainable power system.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Hydro-Power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Geothermal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Wind Energy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Comparative Analysis and Integration of Renewable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Sources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02237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6260062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 of solar radiation and solar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spectrum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sun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primary source of energy for the Earth, emitting electromagnetic radiation due to nuclear fusion reactions in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core.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energy is the primary source for almost all energy systems on Earth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terms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solar energy and atmospheric science: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solar radiation energy received per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time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area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surface perpendicular to the sun's rays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at the outer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edge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Earth’s atmosphere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the Earth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at its average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distance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Sun [1].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 is approximately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1361 Watts per square meter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(W/m²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Autofit/>
          </a:bodyPr>
          <a:lstStyle/>
          <a:p>
            <a:pPr marL="457200" lvl="0" indent="-457200" algn="just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the energy emitted by the sun, primarily in the form of electromagnetic waves.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radiation passes through the atmosphere, it is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absorbed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scattered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different directions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reflected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reducing the radiation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reaching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surface.</a:t>
            </a:r>
          </a:p>
          <a:p>
            <a:pPr lvl="0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 emits radiation across a wide range of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wavelengths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ranging from ultraviolet (UV) to infrared (IR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 algn="just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 of this power is not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and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spectrum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Ultraviolet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(UV):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 400 nm (about 5% of total energy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Visible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light: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400–700 nm (about 43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Infrared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(IR):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700 nm (about 52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08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899560" cy="5983932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radiation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(beam) radiation: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Solar energy received directly from the sun’s rays without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scattering.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lphaL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Diffuse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Radiation scattered by clouds and particles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in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atmosphere.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sum of direct and diffuse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radiation 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horizontal surface.</a:t>
            </a:r>
          </a:p>
          <a:p>
            <a:pPr marL="457200" lvl="0" indent="-457200" algn="just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 Mass (AM):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describes the path length that sunlight takes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through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Earth’s atmosphere relative to the shortest possible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path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(when the Sun is directly overhead).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374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 lnSpcReduction="10000"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Photovoltaic (PV)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Conversion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photovoltaic effect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conversion of light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(photons)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(voltage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semiconductor materials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exhibit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photovoltaic effect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physical and chemical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phenomenon.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ey steps include: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Absorption of sunlight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by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semiconductor.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charge carriers (electrons and holes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Separation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charge carriers across the p-n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junction.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Collection</a:t>
            </a:r>
            <a:r>
              <a:rPr lang="ja-JP" alt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dirty="0" smtClean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altLang="ja-JP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generation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electrons through external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circuitry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produce electric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power.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33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09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Solar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Monocrystalline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Silicon (Mono-Si)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Made from a </a:t>
            </a: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single continuous crystal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Higher cost but longer lifespan and better performance in low-light conditions.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Polycrystalline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Silicon (Poly-Si)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Made from </a:t>
            </a: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silicon crystals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melted together.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but cheaper to produce.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Blueish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appearance and slightly lower temperature tolerance.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33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Thin-Film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Cells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Made by depositing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 semiconductor layers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(e.g.,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cadmium telluride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CdTe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amorphous silicon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a-Si),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copper indium gallium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selenide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CIGS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on substrates.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Lightweight and flexible, with efficiencies of 10–15%.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Suitable for large-scale or building-integrated applications.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Perovskite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Cells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Emerging technology using hybrid organic–inorganic lead halide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materials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 efficiency (over 25%) and low production cost.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Challenges include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stability, toxicity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scalability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333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PV System Components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complete PV system consists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several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components that generate, control, store, and distribute electricity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1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PV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Modules (Panels)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 array of interconnected PV cells encapsulated and protected from the environment.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Converts solar energy into DC electricity.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Inverter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Converts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from solar panels to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grid or local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861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Inverters: 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String inverters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inverter for a whole string of panels (cost-effective).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Microinverters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small inverter attached to each individual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panel.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entral inverters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parallel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strings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fed into one centralized inverter unit. </a:t>
            </a:r>
          </a:p>
          <a:p>
            <a:pPr marL="457200" lvl="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Batteries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Store excess energy for use during low sunlight or at night.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types</a:t>
            </a:r>
            <a:r>
              <a:rPr 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Lead-acid -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traditional, cheaper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Li-ion 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modern, higher efficiency, longer lifespan,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2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more expensive.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211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Charge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Controllers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Regulate voltage and current from PV panels to batteries.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Prevents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overcharging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deep discharging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Width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Modulation (PWM) 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Point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Tracking (MPPT)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of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Includes mounting structures, wiring, circuit breakers, fuses,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grounding equipment.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800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Solar Photovoltaic System</a:t>
            </a:r>
            <a:endParaRPr lang="en-US" sz="26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https://www.researchgate.net/publication/262194849/figure/fig15/AS:667896925655040@1536250444127/PV-System-componen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664" y="1374449"/>
            <a:ext cx="6446879" cy="378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942274" y="77428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142338" y="5193261"/>
            <a:ext cx="7847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Solar Photovoltaic System,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Meliones, A.,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Apostolacos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 S., &amp; 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Nouvaki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 A. 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Applied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Computing &amp;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Informatics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(2014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</a:t>
            </a: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://www.researchgate.net/publication/262194849/figure/fig15/AS:667896925655040@1536250444127/PV-System-components.png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224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Configurations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photovoltaic (solar power)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setups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There are three common configurations: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Grid-Connected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(On-Grid)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PV system is connected to the public electricity grid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Surplus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electricity is fed to the grid (net metering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battery storage required; inverter synchronizes with grid voltage and frequency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urban and commercial installations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most common type.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2608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Stand-Alone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(Off-Grid)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PV system operates independently of the utility grid.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 batteries for storage and charge controllers.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for remote or rural areas without grid access.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it has high cost due to batteries and requires careful sizing to match energy needs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Combine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PV with other sources (e.g., diesel generator or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wind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Improve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reliability and power availability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87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Factors and Performance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key efficiency factors include: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Efficiency decreases as temperature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rises due to reduction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open-circuit voltage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Voc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Irradiance (Intensity of Sunlight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Higher sunlight increases output up to saturation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level.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incidence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Optimal when sunlight is perpendicular to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panel.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Dust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shading: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Reduce light absorption and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output.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Band gap energy,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reflectivity,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recombination rates influence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performance.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853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Factors and Performance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Efficiency (</a:t>
            </a:r>
            <a:r>
              <a:rPr lang="el-GR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η</a:t>
            </a:r>
            <a:r>
              <a:rPr lang="el-GR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ratio of the electrical power output of a solar PV module to the solar power input received by the module’s surface area under standard test conditions (STC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[1].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 Ratio 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measures how well the system converts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available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solar energy into actual electrical output,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including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system losses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94820" y="3267839"/>
                <a:ext cx="2585131" cy="7284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>
                          <a:latin typeface="Cambria Math" panose="02040503050406030204" pitchFamily="18" charset="0"/>
                        </a:rPr>
                        <m:t>ɳ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𝑚𝑝</m:t>
                              </m:r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𝑚𝑝</m:t>
                              </m:r>
                            </m:sub>
                          </m:sSub>
                        </m:num>
                        <m:den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820" y="3267839"/>
                <a:ext cx="2585131" cy="72840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352247" y="3242895"/>
                <a:ext cx="3466334" cy="783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>
                          <a:latin typeface="Cambria Math" panose="02040503050406030204" pitchFamily="18" charset="0"/>
                        </a:rPr>
                        <m:t>W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here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Irradiance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GB" sz="2000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GB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20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n-GB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247" y="3242895"/>
                <a:ext cx="3466334" cy="78386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5186578" y="3924084"/>
                <a:ext cx="1796069" cy="4233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  <a:tabLst>
                    <a:tab pos="742950" algn="l"/>
                  </a:tabLst>
                </a:pPr>
                <a14:m>
                  <m:oMath xmlns:m="http://schemas.openxmlformats.org/officeDocument/2006/math">
                    <m:r>
                      <a:rPr lang="en-US" sz="2000" b="0" i="0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00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A</m:t>
                    </m:r>
                    <m:r>
                      <a:rPr lang="en-GB" sz="200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sz="200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area</m:t>
                    </m:r>
                    <m:r>
                      <a:rPr lang="en-GB" sz="200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(</m:t>
                    </m:r>
                    <m:sSup>
                      <m:sSupPr>
                        <m:ctrlP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p>
                        <m:r>
                          <a:rPr lang="en-GB" sz="20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000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578" y="3924084"/>
                <a:ext cx="1796069" cy="423386"/>
              </a:xfrm>
              <a:prstGeom prst="rect">
                <a:avLst/>
              </a:prstGeom>
              <a:blipFill rotWithShape="0">
                <a:blip r:embed="rId4"/>
                <a:stretch>
                  <a:fillRect t="-2899" r="-2721" b="-260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9728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715" y="49491"/>
            <a:ext cx="11939316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and Photovoltaic Power Generation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15" y="597938"/>
            <a:ext cx="11704320" cy="598393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Mathematically,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Factor –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measure of how effectively a power plant or PV system generates electricity compared to its maximum possible output over a certain period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indicates the utilization of installed capacity.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153297" y="1501270"/>
                <a:ext cx="7907614" cy="7314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smtClean="0">
                          <a:latin typeface="Cambria Math" panose="02040503050406030204" pitchFamily="18" charset="0"/>
                        </a:rPr>
                        <m:t>P</m:t>
                      </m:r>
                      <m:r>
                        <m:rPr>
                          <m:sty m:val="p"/>
                        </m:rPr>
                        <a:rPr lang="en-GB" sz="2000" i="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Actual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Output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PV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System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Theoretical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Output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under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Ideal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Conditions</m:t>
                          </m:r>
                        </m:den>
                      </m:f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sz="2000" i="0">
                                  <a:latin typeface="Cambria Math" panose="02040503050406030204" pitchFamily="18" charset="0"/>
                                </a:rPr>
                                <m:t>actual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sz="2000" i="0">
                                  <a:latin typeface="Cambria Math" panose="02040503050406030204" pitchFamily="18" charset="0"/>
                                </a:rPr>
                                <m:t>theoretical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297" y="1501270"/>
                <a:ext cx="7907614" cy="73141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0" y="5219743"/>
                <a:ext cx="10453315" cy="9546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CF</m:t>
                      </m:r>
                      <m:r>
                        <a:rPr lang="en-GB" sz="2000" i="0" smtClean="0"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Actual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produced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over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Time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Period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Maximum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Possible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Energy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Output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over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the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Same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Period</m:t>
                          </m:r>
                        </m:den>
                      </m:f>
                      <m:r>
                        <a:rPr lang="en-GB" sz="2000" i="0">
                          <a:effectLst/>
                          <a:latin typeface="Cambria Math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E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sz="2000" i="0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actual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 i="0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P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sz="2000" i="0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rated</m:t>
                              </m:r>
                            </m:sub>
                          </m:sSub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i="0">
                              <a:effectLst/>
                              <a:latin typeface="Cambria Math" panose="02040503050406030204" pitchFamily="18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en-GB" sz="2000" dirty="0">
                  <a:effectLst/>
                  <a:latin typeface="Calibri" panose="020F0502020204030204" pitchFamily="34" charset="0"/>
                  <a:ea typeface="MS Mincho" panose="02020609040205080304" pitchFamily="49" charset="-128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219743"/>
                <a:ext cx="10453315" cy="9546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48931"/>
            <a:ext cx="12038275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Solar Energy and Photovoltaic Power Generation       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77" y="597938"/>
            <a:ext cx="11704320" cy="63435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Diverse Applications of Solar Energy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Utility-Scale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Commercial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Industrial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Rooftops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Residential Rooftops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Off-Grid Applications 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Building-Integrated </a:t>
            </a:r>
            <a:r>
              <a:rPr lang="en-US" dirty="0" err="1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Photovoltaics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(BIPV)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Transportation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Portable Electronics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352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Hydro-Power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Hydropower is the conversion of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and kinetic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water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subsequently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[2]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flow drives turbines connected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producing electrical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process is clean, renewable, and relies on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hydraulic head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(height difference)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rate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basic idea is that water stored at a height (due to gravity) possesses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released, it flows through a penstock, gaining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it moves downward.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Hydro-Power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                   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kinetic energy is used to rotate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drives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produce electricity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Energy (PE)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45155" y="2559326"/>
                <a:ext cx="4787721" cy="12003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</a:rPr>
                        <m:t>𝑃𝐸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𝑚𝑔h</m:t>
                      </m:r>
                    </m:oMath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𝑊h𝑒𝑟𝑒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: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𝑚𝑎𝑠𝑠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𝑤𝑎𝑡𝑒𝑟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e>
                      </m:d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155" y="2559326"/>
                <a:ext cx="4787721" cy="120032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21763" y="3792913"/>
                <a:ext cx="6096000" cy="119923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𝑔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=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𝑎𝑐𝑐𝑒𝑙𝑒𝑟𝑎𝑡𝑖𝑜𝑛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𝑑𝑢𝑒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𝑡𝑜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𝑔𝑟𝑎𝑣𝑖𝑡𝑦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(9.81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𝑚</m:t>
                    </m:r>
                    <m:r>
                      <a:rPr lang="en-GB" sz="2400" i="1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/</m:t>
                    </m:r>
                    <m:sSup>
                      <m:sSup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p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)</a:t>
                </a:r>
                <a:br>
                  <a:rPr lang="en-GB" sz="2400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</a:br>
                <a:endParaRPr lang="en-GB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1763" y="3792913"/>
                <a:ext cx="6096000" cy="1199239"/>
              </a:xfrm>
              <a:prstGeom prst="rect">
                <a:avLst/>
              </a:prstGeom>
              <a:blipFill rotWithShape="0">
                <a:blip r:embed="rId3"/>
                <a:stretch>
                  <a:fillRect l="-16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01267" y="4333790"/>
                <a:ext cx="578947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h𝑒𝑖𝑔h𝑡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𝑑𝑖𝑓𝑓𝑒𝑟𝑒𝑛𝑐𝑒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h𝑒𝑎𝑑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GB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𝑚𝑒𝑡𝑒𝑟𝑠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1267" y="4333790"/>
                <a:ext cx="5789470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6759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Hydropower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Hydropower plants are generally classified based 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head, capacity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storage characteristics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660248"/>
              </p:ext>
            </p:extLst>
          </p:nvPr>
        </p:nvGraphicFramePr>
        <p:xfrm>
          <a:off x="600765" y="3319743"/>
          <a:ext cx="8654553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4851"/>
                <a:gridCol w="2884851"/>
                <a:gridCol w="2884851"/>
              </a:tblGrid>
              <a:tr h="401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Head Range (m)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 Turbine Type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Head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30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Kaplan, Propeller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 Head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30–300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Francis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Head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 300 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Pelton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23090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Storage and Flow</a:t>
            </a:r>
          </a:p>
          <a:p>
            <a:pPr marL="457200" indent="-457200">
              <a:lnSpc>
                <a:spcPct val="100000"/>
              </a:lnSpc>
              <a:buFont typeface="+mj-lt"/>
              <a:buAutoNum type="alphaL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Run-of-River (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Plants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 natural river flow with little or no storage.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Depend on river discharge — electricity generation varies seasonally.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Environmentally less disruptive.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Small hydro plants in mountainous regions.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lphaL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 (Storage) Plants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 large dams that store water in reservoirs.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 control flow and provide power on demand.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Used for base-load and peak-load supply.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0325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Storage Plants</a:t>
            </a:r>
          </a:p>
          <a:p>
            <a:pPr marL="971550" lvl="1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 as energy storage systems.</a:t>
            </a:r>
          </a:p>
          <a:p>
            <a:pPr marL="971550" lvl="1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Water is pumped to an upper reservoir during low demand (using surplus energy) and released to generate power during peak demand.</a:t>
            </a:r>
          </a:p>
          <a:p>
            <a:pPr marL="971550" lvl="1" indent="-514350" latinLnBrk="0">
              <a:lnSpc>
                <a:spcPct val="150000"/>
              </a:lnSpc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Improve grid stability and load balancing.</a:t>
            </a: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Components of a Hydropower Plant</a:t>
            </a:r>
          </a:p>
          <a:p>
            <a:pPr marL="0" lv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Dam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Creates a reservoir to store potential energy of water.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Controls water flow to the penstock.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 aids in flood control, irrigation, and recreation.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2674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018" y="661313"/>
            <a:ext cx="11704320" cy="6196687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Penstock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large conduit or pipe that carries water under pressure from the reservoir to the turbine.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Friction losses in penstock should be minimized.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Converts hydraulic energy into mechanical energy (shaft rotation).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Converts mechanical energy from turbine shaft into electrical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energy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electromagnetic induction.</a:t>
            </a:r>
          </a:p>
          <a:p>
            <a:pPr marL="457200" lvl="0" indent="-457200">
              <a:lnSpc>
                <a:spcPct val="100000"/>
              </a:lnSpc>
              <a:buFont typeface="+mj-lt"/>
              <a:buAutoNum type="arabicPeriod" startAt="5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Systems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 gates, valves, and electronic controllers for regulating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water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flow, turbine speed, and voltage output.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5582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Hydro Power Generation</a:t>
            </a: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1104" t="8743" r="1792" b="3681"/>
          <a:stretch/>
        </p:blipFill>
        <p:spPr>
          <a:xfrm>
            <a:off x="1781092" y="1295888"/>
            <a:ext cx="4731025" cy="394543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62665" y="5245691"/>
            <a:ext cx="7847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Hydro Power Generation,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Anderson, 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Elliott, University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 Alaska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Fairbanks, (2015)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GB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encrypted-tbn0.gstatic.com/images?q=tbn:ANd9GcRylZsK2G89vEgKG5nGFzvjYUnKL2q1zCCUpYOZD5OWDeFlcgBe2KseDtsR&amp;s</a:t>
            </a:r>
            <a:endParaRPr lang="en-GB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4339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Turbines and Their Operating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Ranges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Hydraulic turbines are selected based 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rate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151267"/>
              </p:ext>
            </p:extLst>
          </p:nvPr>
        </p:nvGraphicFramePr>
        <p:xfrm>
          <a:off x="156823" y="2023681"/>
          <a:ext cx="9631233" cy="4172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153"/>
                <a:gridCol w="1653871"/>
                <a:gridCol w="1391478"/>
                <a:gridCol w="2584174"/>
                <a:gridCol w="1868557"/>
              </a:tblGrid>
              <a:tr h="675017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Turbine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Head Range (m)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Flow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 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Application</a:t>
                      </a:r>
                    </a:p>
                  </a:txBody>
                  <a:tcPr anchor="ctr"/>
                </a:tc>
              </a:tr>
              <a:tr h="1253603">
                <a:tc>
                  <a:txBody>
                    <a:bodyPr/>
                    <a:lstStyle/>
                    <a:p>
                      <a:r>
                        <a:rPr lang="en-GB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Pelton</a:t>
                      </a:r>
                      <a:r>
                        <a:rPr lang="en-GB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Wheel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300–1800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Impulse turbine using water jets striking buckets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High-head, low-flow sites</a:t>
                      </a:r>
                    </a:p>
                  </a:txBody>
                  <a:tcPr anchor="ctr"/>
                </a:tc>
              </a:tr>
              <a:tr h="964309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Francis Turbine</a:t>
                      </a:r>
                      <a:endParaRPr lang="en-GB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30–600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Reaction turbine; radial and axial flow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Medium-head sites</a:t>
                      </a:r>
                    </a:p>
                  </a:txBody>
                  <a:tcPr anchor="ctr"/>
                </a:tc>
              </a:tr>
              <a:tr h="1253603">
                <a:tc>
                  <a:txBody>
                    <a:bodyPr/>
                    <a:lstStyle/>
                    <a:p>
                      <a:r>
                        <a:rPr lang="en-GB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Kaplan Turbine</a:t>
                      </a:r>
                      <a:endParaRPr lang="en-GB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2–40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0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Axial flow reaction turbine with adjustable blades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Low-head, high-flow sites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51710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 Criteria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factors for hydropower site selection: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Adequate water availability and reliable hydrology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Suitable head and flow rate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Geological stability and topography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Accessibility and proximity to grid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Environmental and social acceptability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Economic feasibility and lifespan</a:t>
            </a:r>
          </a:p>
          <a:p>
            <a:pPr marL="0" indent="0" latinLnBrk="0">
              <a:lnSpc>
                <a:spcPct val="10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369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Hydro-Power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dirty="0">
                <a:solidFill>
                  <a:prstClr val="black"/>
                </a:solidFill>
              </a:rPr>
              <a:t/>
            </a:r>
            <a:br>
              <a:rPr lang="en-GB" sz="2000" dirty="0">
                <a:solidFill>
                  <a:prstClr val="black"/>
                </a:solidFill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/>
              <a:t/>
            </a:r>
            <a:br>
              <a:rPr lang="en-GB" sz="3200" dirty="0"/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and Social Impacts of Hydropower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Projects</a:t>
            </a:r>
          </a:p>
          <a:p>
            <a:pPr marL="457200" indent="-457200" latinLnBrk="0">
              <a:buFont typeface="+mj-lt"/>
              <a:buAutoNum type="alphaLcPeriod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Impacts</a:t>
            </a:r>
          </a:p>
          <a:p>
            <a:pPr lvl="1" latinLnBrk="0"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Alteration of river ecosystems and aquatic habitats</a:t>
            </a:r>
          </a:p>
          <a:p>
            <a:pPr lvl="1" latinLnBrk="0"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Fish migration disruption (mitigated by fish ladders or bypasses)</a:t>
            </a:r>
          </a:p>
          <a:p>
            <a:pPr lvl="1" latinLnBrk="0"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Sedimentation in reservoirs reducing capacity</a:t>
            </a:r>
          </a:p>
          <a:p>
            <a:pPr lvl="1" latinLnBrk="0"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Water quality changes due to stagnation</a:t>
            </a:r>
          </a:p>
          <a:p>
            <a:pPr lvl="1" latinLnBrk="0"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Greenhouse gas emissions from decaying biomass in reservoirs (especially in tropical zones)</a:t>
            </a:r>
          </a:p>
          <a:p>
            <a:pPr marL="457200" indent="-457200" latinLnBrk="0">
              <a:buFont typeface="+mj-lt"/>
              <a:buAutoNum type="alphaL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Impacts</a:t>
            </a:r>
          </a:p>
          <a:p>
            <a:pPr lvl="1" latinLnBrk="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Displacement of communities due to reservoir creation</a:t>
            </a:r>
          </a:p>
          <a:p>
            <a:pPr lvl="1" latinLnBrk="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Loss of agricultural land and cultural heritage sites</a:t>
            </a:r>
          </a:p>
          <a:p>
            <a:pPr lvl="1" latinLnBrk="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Changes in livelihoods (both negative and positive)</a:t>
            </a:r>
          </a:p>
          <a:p>
            <a:pPr lvl="1" latinLnBrk="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Benefits include irrigation, flood control, and recreational use</a:t>
            </a:r>
          </a:p>
          <a:p>
            <a:pPr marL="0" indent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6767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Geothermal Power Generation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2" y="661312"/>
            <a:ext cx="12035178" cy="61966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Geothermal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is the heat stored beneath the Earth’s surface, originating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[3]: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Residual heat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 the Earth’s formation (~4.5 billion years ago)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Radioactive decay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isotopes (Uranium-238, Thorium-232, Potassium-40)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Magma intrusion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tectonic activity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Geothermal energy can be c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lassified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Enthalpy (Heat Content):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the most common engineering classification for power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generation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High-Enthalpy (&gt;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150°C)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Medium-Enthalpy (90°C - 150°C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Low-Enthalpy (&lt;90°C)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6796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Geothermal Power 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              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Geothermal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Reservoirs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Contain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only (superheated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directly drives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(Two-phase)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Mixture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steam and hot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separated before entering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Reservoirs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Contain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liquid water at high pressure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flash steam or binary cycle systems depending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2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endParaRPr lang="en-US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4289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Geothermal 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key challenges in geothermal power generation are: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depletion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If extraction exceeds natural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recharge.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corrosion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Due to dissolved minerals and gases (e.g., silica, H₂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S).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initial cost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– Especially for exploration and drilling.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 specificity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Only viable in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geothermally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active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regions.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Seismic risks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From fluid reinjection (induced seismicity).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6403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Geothermal Power Generation               </a:t>
            </a:r>
            <a:r>
              <a:rPr lang="en-GB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GB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Aspects and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Geothermal is one of the most environmentally benign energy sources.</a:t>
            </a:r>
            <a:endParaRPr lang="en-GB" sz="2400" b="1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Aspects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Low greenhouse gas emissions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Small land footprint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Continuous base-load energy source (unlike solar or wind)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Concerns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emissions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CO₂, H₂S, CH₄ (though much lower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than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fossil fuels)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Thermal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pollution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From discharged hot water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Surface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subsidence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Due to fluid withdrawal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Noise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land use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During drilling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559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Power Generation</a:t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Wind energy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 energy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possessed by moving air masses in the atmosphere, which can be converted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electrical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wind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turbines [4].</a:t>
            </a: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Differences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temperature and pressure create air movement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total power available in the wind is not extractable. </a:t>
            </a:r>
          </a:p>
          <a:p>
            <a:pPr lvl="0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The fundamental equation for wind power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is, i.e. the power available in the wind is: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8488" y="4320986"/>
            <a:ext cx="6975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961223" y="5998180"/>
                <a:ext cx="3129959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𝑊𝑖𝑛𝑑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𝑣𝑒𝑙𝑜𝑐𝑖𝑡𝑦</m:t>
                          </m:r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 (</m:t>
                          </m:r>
                          <m:f>
                            <m:fPr>
                              <m:type m:val="lin"/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223" y="5998180"/>
                <a:ext cx="3129959" cy="400110"/>
              </a:xfrm>
              <a:prstGeom prst="rect">
                <a:avLst/>
              </a:prstGeom>
              <a:blipFill rotWithShape="0">
                <a:blip r:embed="rId2"/>
                <a:stretch>
                  <a:fillRect t="-122727" r="-18129" b="-1924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961223" y="4221082"/>
                <a:ext cx="1986891" cy="6685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𝑤𝑖𝑛𝑑</m:t>
                          </m:r>
                        </m:sub>
                      </m:sSub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2000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223" y="4221082"/>
                <a:ext cx="1986891" cy="66851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961223" y="5538472"/>
                <a:ext cx="476431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𝑆𝑤𝑒𝑝𝑡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𝑎𝑟𝑒𝑎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𝑡𝑢𝑟𝑏𝑖𝑛𝑒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𝑏𝑙𝑎𝑑𝑒𝑠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n-GB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223" y="5538472"/>
                <a:ext cx="4764318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184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235559" y="4972538"/>
                <a:ext cx="5918543" cy="5356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</a:rPr>
                      <m:t>𝑊h𝑒𝑟𝑒</m:t>
                    </m:r>
                    <m:r>
                      <a:rPr lang="en-GB" sz="2000" i="0">
                        <a:latin typeface="Cambria Math" panose="02040503050406030204" pitchFamily="18" charset="0"/>
                      </a:rPr>
                      <m:t>: 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𝜌</m:t>
                    </m:r>
                    <m:r>
                      <a:rPr lang="en-GB" sz="2000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𝐴𝑖𝑟</m:t>
                    </m:r>
                    <m:r>
                      <a:rPr lang="en-GB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𝑑𝑒𝑛𝑠𝑖𝑡𝑦</m:t>
                    </m:r>
                    <m:r>
                      <a:rPr lang="en-GB" sz="2000" i="0">
                        <a:latin typeface="Cambria Math" panose="02040503050406030204" pitchFamily="18" charset="0"/>
                      </a:rPr>
                      <m:t> (≈1.225</m:t>
                    </m:r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𝑘𝑔</m:t>
                        </m:r>
                      </m:num>
                      <m:den>
                        <m:sSup>
                          <m:sSup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GB" sz="2000" i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𝑎𝑡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𝑠𝑒𝑎</m:t>
                    </m:r>
                    <m:r>
                      <a:rPr lang="en-GB" sz="2000" i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𝑙𝑒𝑣𝑒𝑙</m:t>
                    </m:r>
                  </m:oMath>
                </a14:m>
                <a:r>
                  <a:rPr lang="en-GB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GB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559" y="4972538"/>
                <a:ext cx="5918543" cy="535659"/>
              </a:xfrm>
              <a:prstGeom prst="rect">
                <a:avLst/>
              </a:prstGeom>
              <a:blipFill rotWithShape="0">
                <a:blip r:embed="rId5"/>
                <a:stretch>
                  <a:fillRect b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6636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Power 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6823" y="661312"/>
                <a:ext cx="11704320" cy="6196687"/>
              </a:xfrm>
            </p:spPr>
            <p:txBody>
              <a:bodyPr>
                <a:noAutofit/>
              </a:bodyPr>
              <a:lstStyle/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turbine cannot capture all the wind’s energy. 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Betz limit (Betz law)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shows the theoretical maximum efficiency of a wind turbine: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Thus, the extractable power is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is the power coefficient (typically 0.35-0.45 in 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 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modern turbines)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6823" y="661312"/>
                <a:ext cx="11704320" cy="6196687"/>
              </a:xfrm>
              <a:blipFill rotWithShape="0">
                <a:blip r:embed="rId2"/>
                <a:stretch>
                  <a:fillRect l="-8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0149" y="3953832"/>
                <a:ext cx="1874872" cy="6685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2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r>
                        <a:rPr lang="en-GB" sz="2000" i="1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GB" sz="2000" i="1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n-GB" sz="2000" i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0149" y="3953832"/>
                <a:ext cx="1874872" cy="66851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890737" y="2465694"/>
                <a:ext cx="2196820" cy="5895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𝑚𝑎𝑥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=0.593</m:t>
                      </m:r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0737" y="2465694"/>
                <a:ext cx="2196820" cy="58952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37192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Wind Energy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L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Axis Orientation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Horizontal-Axis Wind Turbines (HAWTs)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Rotor axis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parallel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the ground and wind direction.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common type used in large wind farms.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Require yaw mechanism to face wind.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Vertical-Axis Wind Turbines (VAWTs)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Rotor axis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perpendicular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the ground.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Accepts wind from any direction.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Easier maintenance, but lower efficiency.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0368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lphaLcPeriod" startAt="2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Power </a:t>
            </a: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/>
          </a:p>
          <a:p>
            <a:pPr marL="457200" indent="-457200">
              <a:lnSpc>
                <a:spcPct val="150000"/>
              </a:lnSpc>
              <a:buFont typeface="+mj-lt"/>
              <a:buAutoNum type="alphaL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Location</a:t>
            </a:r>
          </a:p>
          <a:p>
            <a:pPr marL="914400" lvl="1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Onshore wind farms: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Installed on land; lower cost but limited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by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terrain and land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use.</a:t>
            </a:r>
          </a:p>
          <a:p>
            <a:pPr marL="914400" lvl="1" indent="-45720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Offshore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farms: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Located at sea; higher wind speeds,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larger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turbines, higher cost.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GB" sz="2400" dirty="0" smtClean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331591"/>
              </p:ext>
            </p:extLst>
          </p:nvPr>
        </p:nvGraphicFramePr>
        <p:xfrm>
          <a:off x="727986" y="1435283"/>
          <a:ext cx="7342588" cy="2254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9110"/>
                <a:gridCol w="2202511"/>
                <a:gridCol w="3760967"/>
              </a:tblGrid>
              <a:tr h="38810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 Range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66988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&lt;1 kW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Battery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charging, small devices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810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Small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1-50 kW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 electrification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810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 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50-500 kW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Distributed generation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8810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Large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&gt;500 kW-</a:t>
                      </a:r>
                      <a:r>
                        <a:rPr lang="en-US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MW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Utility-scale wind farms</a:t>
                      </a: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816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Components of a Wind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Blades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Capture wind energy and convert it to rotational motion.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Typically 3 blades for balance and efficiency.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Made of fiberglass or carbon fiber composites.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Connects blades to the main shaft.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Transfers torque from blades to gearbox.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Nacelle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Houses main components at the top of the tower,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including 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Gearbox, Generator, Shaft system, Brake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control systems</a:t>
            </a:r>
          </a:p>
          <a:p>
            <a:endParaRPr lang="en-GB" sz="2400" dirty="0" smtClean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393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Yaw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Rotates the nacelle to face the wind direction using sensors and motors.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Pitch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System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Adjusts blade angles to optimize lift and limit power output during high winds.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Tower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Supports the rotor and nacelle.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Foundation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Transfers loads to the ground; designed for static and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dynamic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stability.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400" dirty="0" smtClean="0"/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4638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6823" y="661312"/>
                <a:ext cx="11704320" cy="6196687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Aerodynamics and Operation of Wind Turbines</a:t>
                </a:r>
              </a:p>
              <a:p>
                <a:pPr marL="457200" indent="-457200">
                  <a:lnSpc>
                    <a:spcPct val="150000"/>
                  </a:lnSpc>
                  <a:buFont typeface="+mj-lt"/>
                  <a:buAutoNum type="alphaLcPeriod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Lift and Drag Forces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Wind turbine blades act as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airfoils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generating lift perpendicular to the wind direction.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Lift force (L)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drives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rotation and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drag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force (D)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opposes motion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Tip-Speed Ratio 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λ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Optimal performance occurs when</a:t>
                </a:r>
                <a:r>
                  <a:rPr lang="el-GR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λ</m:t>
                    </m:r>
                    <m:r>
                      <a:rPr lang="el-GR" sz="24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6−10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for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most</m:t>
                    </m:r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HAWTs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GB" sz="2400" dirty="0" smtClean="0"/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6823" y="661312"/>
                <a:ext cx="11704320" cy="6196687"/>
              </a:xfrm>
              <a:blipFill rotWithShape="0">
                <a:blip r:embed="rId2"/>
                <a:stretch>
                  <a:fillRect l="-8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700785" y="4014047"/>
                <a:ext cx="1085362" cy="6686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>
                          <a:latin typeface="Cambria Math" panose="02040503050406030204" pitchFamily="18" charset="0"/>
                        </a:rPr>
                        <m:t>λ</m:t>
                      </m:r>
                      <m:r>
                        <a:rPr lang="en-GB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i="0">
                              <a:latin typeface="Cambria Math" panose="02040503050406030204" pitchFamily="18" charset="0"/>
                            </a:rPr>
                            <m:t>ωR</m:t>
                          </m:r>
                        </m:num>
                        <m:den>
                          <m:r>
                            <a:rPr lang="en-GB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0785" y="4014047"/>
                <a:ext cx="1085362" cy="66864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871092" y="4685985"/>
                <a:ext cx="398359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𝑊h𝑒𝑟𝑒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rotational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speed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ra</m:t>
                      </m:r>
                      <m:f>
                        <m:fPr>
                          <m:type m:val="lin"/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1092" y="4685985"/>
                <a:ext cx="3983591" cy="369332"/>
              </a:xfrm>
              <a:prstGeom prst="rect">
                <a:avLst/>
              </a:prstGeom>
              <a:blipFill rotWithShape="0">
                <a:blip r:embed="rId4"/>
                <a:stretch>
                  <a:fillRect t="-115000" r="-9648" b="-18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700785" y="5143873"/>
                <a:ext cx="246464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𝑟𝑜𝑡𝑜𝑟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𝑟𝑎𝑑𝑖𝑢𝑠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d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0785" y="5143873"/>
                <a:ext cx="2464649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700785" y="5585657"/>
                <a:ext cx="25530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𝑤𝑖𝑛𝑑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𝑠𝑝𝑒𝑒𝑑</m:t>
                      </m:r>
                      <m:r>
                        <a:rPr lang="en-GB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f>
                        <m:fPr>
                          <m:type m:val="lin"/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0785" y="5585657"/>
                <a:ext cx="2553070" cy="369332"/>
              </a:xfrm>
              <a:prstGeom prst="rect">
                <a:avLst/>
              </a:prstGeom>
              <a:blipFill rotWithShape="0">
                <a:blip r:embed="rId6"/>
                <a:stretch>
                  <a:fillRect t="-113115" r="-15036" b="-1786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99064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Wind Power Plants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Standalone (Off-grid) Systems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Used in remote areas.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Often combined with batteries or diesel generators.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Grid-connected Systems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Feed generated power directly into the grid.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 inverters and control electronics for synchronization.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Systems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Combine wind with solar, hydro, or diesel for reliability.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365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61312"/>
            <a:ext cx="7641202" cy="61966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Efficiency, Performance, and Power Output Calculation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Curve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Characteristic curve showing output vs. wind speed.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Key parameters:</a:t>
            </a:r>
          </a:p>
          <a:p>
            <a:pPr marL="742950" lvl="1" indent="-28575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Cut-in speed: 3–4 m/s</a:t>
            </a:r>
          </a:p>
          <a:p>
            <a:pPr marL="742950" lvl="1" indent="-285750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Rated speed: 10–15 m/s</a:t>
            </a:r>
          </a:p>
          <a:p>
            <a:pPr marL="742950" lvl="1" indent="-28575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Cut-out speed: 25 m/s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Factor-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measure of how efficiently a wind turbine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wind farm generates electricity compared 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36360" y="5991700"/>
                <a:ext cx="3524170" cy="7293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𝐶𝐹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𝐴𝑐𝑡𝑢𝑎𝑙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𝐸𝑛𝑒𝑟𝑔𝑦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𝑂𝑢𝑡𝑝𝑢𝑡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𝑅𝑎𝑡𝑒𝑑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𝐶𝑎𝑝𝑎𝑐𝑖𝑡𝑦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𝑥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𝑇𝑖𝑚𝑒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360" y="5991700"/>
                <a:ext cx="3524170" cy="72930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163" y="826936"/>
            <a:ext cx="4158076" cy="229337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306153" y="362148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641203" y="3159817"/>
            <a:ext cx="455079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Turbine Power Curve,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M. Lydia, S.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et. al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Renewable &amp; Sustainable Energy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Reviews, (2014)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https://ars.els-cdn.com/content/image/1-s2.0-S1364032113007296-gr1.jpg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3000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489" y="13097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Wind Energy Power Generation               </a:t>
            </a:r>
            <a:r>
              <a:rPr lang="en-US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 Criteria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 Speed and Consistency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Annual mean &gt;6 m/s at hub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height.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Topography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Open plains, ridges, coastal areas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ideal.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Accessibility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For construction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maintenance.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Proximity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To minimize transmission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losses.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Social Impact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Wildlife, noise, and visual concerns.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7839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0972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Comparative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Analysis and Integration of Renewable Energy Sources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13" y="738244"/>
            <a:ext cx="11704320" cy="6196687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refers to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and operational combination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multiple renewable sources (and possibly storage systems) to provide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stable, reliable, and cost-effective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[5].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Integration Is Important?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 renewable energy technologies have intermittent or variable outputs.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enhances energy reliability, efficiency, and grid stability.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Supports sustainable and low-carbon energy systems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Approaches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 Renewable Energy Systems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Combination of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or more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renewable sources, possibly 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with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storage or backup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generation.</a:t>
            </a: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Solar–Wind–Diesel, Solar–Hydro, Wind–Biomass systems.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4301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0972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Comparative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Analysis and Integration of Renewable Energy Sources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13" y="738244"/>
            <a:ext cx="11704320" cy="6196687"/>
          </a:xfrm>
        </p:spPr>
        <p:txBody>
          <a:bodyPr>
            <a:noAutofit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Grid-Connected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Renewable sources connected to national or regional grids.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Requires grid codes, inverters, and energy management systems.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Off-Grid/Stand-Alone Integration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Suitable for rural or remote electrification.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battery storage, load management, and possibly backup diesel generators.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4"/>
            </a:pP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Microgrids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Localized energy networks integrating renewables, storage,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</a:p>
          <a:p>
            <a:pPr lvl="1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operate connected to or isolated from the main grid.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606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0972"/>
            <a:ext cx="12192000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Comparative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Analysis and Integration of Renewable Energy Sources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23" y="661312"/>
            <a:ext cx="11704320" cy="619668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Strategies </a:t>
            </a: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Effective Integration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Diversified Energy Mix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Combine base-load (hydro, geothermal) with variable (solar, wind).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Grid Development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Digital control, real-time monitoring, and flexible operation.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Forecasting and Scheduling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Predict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solar and wind output using meteorological data.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and Market Mechanisms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Feed-in tariffs, renewable portfolio standards, and carbon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credits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1856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585" y="723672"/>
            <a:ext cx="1186564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Solar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photovoltaic power converts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sunlight directly into electricity using solar cells with efficiency affected by irradiance and temperature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Hydro-power generation utilizes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potential and kinetic energy of flowing water to drive turbines and generate electricity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Geothermal power generation harnesses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Earth’s internal heat for steam production and power generation with high reliability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Wind energy power generation converts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kinetic energy of moving air into electrical power through wind turbines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Integrated systems combines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renewable sources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enhances 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reliability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stability, and sustainability of energy supply.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47</a:t>
            </a:fld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[1]. Solar Energy and Photovoltaic Power Generation,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Chetan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Singh Solanki, PHI Learning Pvt.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Ltd, 2013.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2]. Hydro Power Engineering,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Dandekar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M. M., and Sharma, K.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Vikas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Publishing House Pvt.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Ltd, 2010.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Geothermal Power Plants: Principles, Applications, Case Studies and Environmental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DiPippo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Ronald, Butterworth-Heinemann,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[4].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Wind Energy Explained: Theory, Design and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Application,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Manwell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J. F., McGowan, J. G., and Rogers, A.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L, John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Wiley &amp; Sons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Ltd, 2010.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[5]. Integration of Renewable Energy Sources: Engineering, Technology, and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Jahangir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H., and Al-</a:t>
            </a:r>
            <a:r>
              <a:rPr lang="en-US" sz="9600" dirty="0" err="1">
                <a:latin typeface="Arial" panose="020B0604020202020204" pitchFamily="34" charset="0"/>
                <a:cs typeface="Arial" panose="020B0604020202020204" pitchFamily="34" charset="0"/>
              </a:rPr>
              <a:t>Turki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 Y.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A,  Springer Nature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2021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48</a:t>
            </a:fld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t>49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!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3006</TotalTime>
  <Words>3660</Words>
  <Application>Microsoft Office PowerPoint</Application>
  <PresentationFormat>Widescreen</PresentationFormat>
  <Paragraphs>612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5" baseType="lpstr"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游ゴシック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  1. Solar Energy and Photovoltaic Power Generation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  1. Solar Energy and Photovoltaic Power Generation        Cont…   </vt:lpstr>
      <vt:lpstr> 1. Solar Energy and Photovoltaic Power Generation        Cont… </vt:lpstr>
      <vt:lpstr>   1. Solar Energy and Photovoltaic Power Generation        Cont…   </vt:lpstr>
      <vt:lpstr> 2. Hydro-Power Generation </vt:lpstr>
      <vt:lpstr>  2. Hydro-Power Generation                    Cont…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  2. Hydro-Power Generation               Cont…    </vt:lpstr>
      <vt:lpstr>  3. Geothermal Power Generation  </vt:lpstr>
      <vt:lpstr>  3. Geothermal Power Generation               Cont…  </vt:lpstr>
      <vt:lpstr>    3. Geothermal Power Generation               Cont…    </vt:lpstr>
      <vt:lpstr>   3. Geothermal Power Generation               Cont…   </vt:lpstr>
      <vt:lpstr>   4. Wind Energy Power Generation   </vt:lpstr>
      <vt:lpstr>   4. Wind Energy Power Generation               Cont…   </vt:lpstr>
      <vt:lpstr>     4. Wind Energy Power Generation               Cont…     </vt:lpstr>
      <vt:lpstr>    4. Wind Energy Power Generation               Cont…    </vt:lpstr>
      <vt:lpstr>     4. Wind Energy Power Generation               Cont…     </vt:lpstr>
      <vt:lpstr>     4. Wind Energy Power Generation               Cont…     </vt:lpstr>
      <vt:lpstr>     4. Wind Energy Power Generation               Cont…     </vt:lpstr>
      <vt:lpstr>     4. Wind Energy Power Generation               Cont…     </vt:lpstr>
      <vt:lpstr>   4. Wind Energy Power Generation               Cont…   </vt:lpstr>
      <vt:lpstr>   4. Wind Energy Power Generation               Cont…   </vt:lpstr>
      <vt:lpstr>    5. Comparative Analysis and Integration of Renewable Energy Sources    </vt:lpstr>
      <vt:lpstr>    5. Comparative Analysis and Integration of Renewable Energy Sources    </vt:lpstr>
      <vt:lpstr>    5. Comparative Analysis and Integration of Renewable Energy Sources  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1238</cp:revision>
  <dcterms:created xsi:type="dcterms:W3CDTF">2021-04-29T04:21:00Z</dcterms:created>
  <dcterms:modified xsi:type="dcterms:W3CDTF">2025-11-08T17:27:39Z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38E8D3B2DCF24F24AD533DCE27325B6C_12</vt:lpwstr>
  </property>
  <property fmtid="{D5CDD505-2E9C-101B-9397-08002B2CF9AE}" pid="3" name="KSOProductBuildVer">
    <vt:lpwstr>2057-12.2.0.23131</vt:lpwstr>
  </property>
</Properties>
</file>