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82" r:id="rId2"/>
    <p:sldId id="678" r:id="rId3"/>
    <p:sldId id="363" r:id="rId4"/>
    <p:sldId id="646" r:id="rId5"/>
    <p:sldId id="991" r:id="rId6"/>
    <p:sldId id="992" r:id="rId7"/>
    <p:sldId id="924" r:id="rId8"/>
    <p:sldId id="990" r:id="rId9"/>
    <p:sldId id="993" r:id="rId10"/>
    <p:sldId id="994" r:id="rId11"/>
    <p:sldId id="995" r:id="rId12"/>
    <p:sldId id="996" r:id="rId13"/>
    <p:sldId id="997" r:id="rId14"/>
    <p:sldId id="998" r:id="rId15"/>
    <p:sldId id="999" r:id="rId16"/>
    <p:sldId id="1000" r:id="rId17"/>
    <p:sldId id="1001" r:id="rId18"/>
    <p:sldId id="1002" r:id="rId19"/>
    <p:sldId id="1003" r:id="rId20"/>
    <p:sldId id="941" r:id="rId21"/>
    <p:sldId id="942" r:id="rId22"/>
    <p:sldId id="1004" r:id="rId23"/>
    <p:sldId id="1005" r:id="rId24"/>
    <p:sldId id="1006" r:id="rId25"/>
    <p:sldId id="1007" r:id="rId26"/>
    <p:sldId id="1008" r:id="rId27"/>
    <p:sldId id="1009" r:id="rId28"/>
    <p:sldId id="1010" r:id="rId29"/>
    <p:sldId id="1011" r:id="rId30"/>
    <p:sldId id="1012" r:id="rId31"/>
    <p:sldId id="943" r:id="rId32"/>
    <p:sldId id="1015" r:id="rId33"/>
    <p:sldId id="1016" r:id="rId34"/>
    <p:sldId id="1017" r:id="rId35"/>
    <p:sldId id="1019" r:id="rId36"/>
    <p:sldId id="1020" r:id="rId37"/>
    <p:sldId id="1021" r:id="rId38"/>
    <p:sldId id="1022" r:id="rId39"/>
    <p:sldId id="1023" r:id="rId40"/>
    <p:sldId id="1024" r:id="rId41"/>
    <p:sldId id="1025" r:id="rId42"/>
    <p:sldId id="1026" r:id="rId43"/>
    <p:sldId id="1027" r:id="rId44"/>
    <p:sldId id="1028" r:id="rId45"/>
    <p:sldId id="1029" r:id="rId46"/>
    <p:sldId id="1030" r:id="rId47"/>
    <p:sldId id="443" r:id="rId48"/>
    <p:sldId id="442" r:id="rId49"/>
    <p:sldId id="317" r:id="rId50"/>
  </p:sldIdLst>
  <p:sldSz cx="12192000" cy="6858000"/>
  <p:notesSz cx="6858000" cy="9144000"/>
  <p:custDataLst>
    <p:tags r:id="rId53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3"/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8" autoAdjust="0"/>
    <p:restoredTop sz="86378" autoAdjust="0"/>
  </p:normalViewPr>
  <p:slideViewPr>
    <p:cSldViewPr snapToGrid="0" showGuides="1">
      <p:cViewPr varScale="1">
        <p:scale>
          <a:sx n="80" d="100"/>
          <a:sy n="80" d="100"/>
        </p:scale>
        <p:origin x="160" y="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874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118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27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20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/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/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/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15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/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>
            <a:fillRect/>
          </a:stretch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/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/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95" indent="-252095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19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4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/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-1" fmla="*/ 0 w 10898802"/>
              <a:gd name="connsiteY0-2" fmla="*/ 0 h 6868420"/>
              <a:gd name="connsiteX1-3" fmla="*/ 10898802 w 10898802"/>
              <a:gd name="connsiteY1-4" fmla="*/ 0 h 6868420"/>
              <a:gd name="connsiteX2-5" fmla="*/ 6569938 w 10898802"/>
              <a:gd name="connsiteY2-6" fmla="*/ 6868420 h 6868420"/>
              <a:gd name="connsiteX3-7" fmla="*/ 0 w 10898802"/>
              <a:gd name="connsiteY3-8" fmla="*/ 6864482 h 6868420"/>
              <a:gd name="connsiteX4-9" fmla="*/ 0 w 10898802"/>
              <a:gd name="connsiteY4-10" fmla="*/ 0 h 6868420"/>
              <a:gd name="connsiteX0-11" fmla="*/ 0 w 9989688"/>
              <a:gd name="connsiteY0-12" fmla="*/ 0 h 6868420"/>
              <a:gd name="connsiteX1-13" fmla="*/ 9989688 w 9989688"/>
              <a:gd name="connsiteY1-14" fmla="*/ 45719 h 6868420"/>
              <a:gd name="connsiteX2-15" fmla="*/ 6569938 w 9989688"/>
              <a:gd name="connsiteY2-16" fmla="*/ 6868420 h 6868420"/>
              <a:gd name="connsiteX3-17" fmla="*/ 0 w 9989688"/>
              <a:gd name="connsiteY3-18" fmla="*/ 6864482 h 6868420"/>
              <a:gd name="connsiteX4-19" fmla="*/ 0 w 9989688"/>
              <a:gd name="connsiteY4-20" fmla="*/ 0 h 6868420"/>
              <a:gd name="connsiteX0-21" fmla="*/ 0 w 9984402"/>
              <a:gd name="connsiteY0-22" fmla="*/ 45719 h 6914139"/>
              <a:gd name="connsiteX1-23" fmla="*/ 9984402 w 9984402"/>
              <a:gd name="connsiteY1-24" fmla="*/ 0 h 6914139"/>
              <a:gd name="connsiteX2-25" fmla="*/ 6569938 w 9984402"/>
              <a:gd name="connsiteY2-26" fmla="*/ 6914139 h 6914139"/>
              <a:gd name="connsiteX3-27" fmla="*/ 0 w 9984402"/>
              <a:gd name="connsiteY3-28" fmla="*/ 6910201 h 6914139"/>
              <a:gd name="connsiteX4-29" fmla="*/ 0 w 9984402"/>
              <a:gd name="connsiteY4-30" fmla="*/ 45719 h 691413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/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/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/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/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/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>
            <a:fillRect/>
          </a:stretch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/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-1" fmla="*/ 0 w 10487025"/>
              <a:gd name="connsiteY0-2" fmla="*/ 161925 h 7006765"/>
              <a:gd name="connsiteX1-3" fmla="*/ 5962650 w 10487025"/>
              <a:gd name="connsiteY1-4" fmla="*/ 0 h 7006765"/>
              <a:gd name="connsiteX2-5" fmla="*/ 10487025 w 10487025"/>
              <a:gd name="connsiteY2-6" fmla="*/ 7006765 h 7006765"/>
              <a:gd name="connsiteX3-7" fmla="*/ 0 w 10487025"/>
              <a:gd name="connsiteY3-8" fmla="*/ 7006765 h 7006765"/>
              <a:gd name="connsiteX4-9" fmla="*/ 0 w 10487025"/>
              <a:gd name="connsiteY4-10" fmla="*/ 161925 h 7006765"/>
              <a:gd name="connsiteX0-11" fmla="*/ 0 w 10487025"/>
              <a:gd name="connsiteY0-12" fmla="*/ 0 h 6844840"/>
              <a:gd name="connsiteX1-13" fmla="*/ 8896350 w 10487025"/>
              <a:gd name="connsiteY1-14" fmla="*/ 0 h 6844840"/>
              <a:gd name="connsiteX2-15" fmla="*/ 10487025 w 10487025"/>
              <a:gd name="connsiteY2-16" fmla="*/ 6844840 h 6844840"/>
              <a:gd name="connsiteX3-17" fmla="*/ 0 w 10487025"/>
              <a:gd name="connsiteY3-18" fmla="*/ 6844840 h 6844840"/>
              <a:gd name="connsiteX4-19" fmla="*/ 0 w 10487025"/>
              <a:gd name="connsiteY4-20" fmla="*/ 0 h 6844840"/>
              <a:gd name="connsiteX0-21" fmla="*/ 0 w 8896350"/>
              <a:gd name="connsiteY0-22" fmla="*/ 0 h 6844840"/>
              <a:gd name="connsiteX1-23" fmla="*/ 8896350 w 8896350"/>
              <a:gd name="connsiteY1-24" fmla="*/ 0 h 6844840"/>
              <a:gd name="connsiteX2-25" fmla="*/ 6467475 w 8896350"/>
              <a:gd name="connsiteY2-26" fmla="*/ 6816265 h 6844840"/>
              <a:gd name="connsiteX3-27" fmla="*/ 0 w 8896350"/>
              <a:gd name="connsiteY3-28" fmla="*/ 6844840 h 6844840"/>
              <a:gd name="connsiteX4-29" fmla="*/ 0 w 8896350"/>
              <a:gd name="connsiteY4-30" fmla="*/ 0 h 6844840"/>
              <a:gd name="connsiteX0-31" fmla="*/ 0 w 8896350"/>
              <a:gd name="connsiteY0-32" fmla="*/ 0 h 6844840"/>
              <a:gd name="connsiteX1-33" fmla="*/ 8896350 w 8896350"/>
              <a:gd name="connsiteY1-34" fmla="*/ 0 h 6844840"/>
              <a:gd name="connsiteX2-35" fmla="*/ 5429250 w 8896350"/>
              <a:gd name="connsiteY2-36" fmla="*/ 6816265 h 6844840"/>
              <a:gd name="connsiteX3-37" fmla="*/ 0 w 8896350"/>
              <a:gd name="connsiteY3-38" fmla="*/ 6844840 h 6844840"/>
              <a:gd name="connsiteX4-39" fmla="*/ 0 w 8896350"/>
              <a:gd name="connsiteY4-40" fmla="*/ 0 h 6844840"/>
              <a:gd name="connsiteX0-41" fmla="*/ 0 w 8896350"/>
              <a:gd name="connsiteY0-42" fmla="*/ 0 h 6844840"/>
              <a:gd name="connsiteX1-43" fmla="*/ 8896350 w 8896350"/>
              <a:gd name="connsiteY1-44" fmla="*/ 0 h 6844840"/>
              <a:gd name="connsiteX2-45" fmla="*/ 5486400 w 8896350"/>
              <a:gd name="connsiteY2-46" fmla="*/ 6835315 h 6844840"/>
              <a:gd name="connsiteX3-47" fmla="*/ 0 w 8896350"/>
              <a:gd name="connsiteY3-48" fmla="*/ 6844840 h 6844840"/>
              <a:gd name="connsiteX4-49" fmla="*/ 0 w 8896350"/>
              <a:gd name="connsiteY4-50" fmla="*/ 0 h 68448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/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>
            <a:fillRect/>
          </a:stretch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/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/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/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/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/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/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/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15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/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/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95" indent="-252095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11/8/2025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453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Power Plant Engineering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en-US" sz="3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Miscellaneous </a:t>
            </a:r>
            <a:r>
              <a:rPr lang="en-US" sz="3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Topics</a:t>
            </a:r>
          </a:p>
          <a:p>
            <a:pPr latinLnBrk="0"/>
            <a:endParaRPr lang="en-US" sz="3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</a:t>
            </a:r>
            <a:r>
              <a:rPr lang="en-US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Melaku Desta</a:t>
            </a:r>
            <a:endParaRPr lang="en-US" sz="3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Lecture learning outcomes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6265132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basic principles, sources, and conversion technologies involved in biomass power generation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working principles and safety aspects of nuclear power plants and their role in global energy supply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causes and consequences of the greenhouse effect and its impact on climate change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types and sources of pollution resulting from energy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production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industrial activities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5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various pollution control methods and sustainable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practices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reduce environmental impacts.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Biomass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Nuclear Power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Greenhouse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Effect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Pollution and 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Biomass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Biomass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refers to energy derived from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organic materials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— living or recently living plants, animals, and waste — that can be used as fuel to produce heat, electricity,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biofuels [1].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It is a form of stored solar energy, as plants capture solar energy through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photosynthesis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, converting carbon dioxide and water into carbohydrates.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When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biomass is used for energy, this stored energy is released.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considered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renewable source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energy because plants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absorb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CO₂ during growth, which offsets the CO₂ released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when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biomass is burned or converted.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Biomass provides about 9–14% of the world’s primary energy supply, mostly in developing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countries [1].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supports rural development and waste management while contributing to energy diversification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Plays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vital role in achieving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net-zero carbon emissions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energy security goals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Biomass is the oldest source of energy for humanity, but its modern application for large-scale power generation is crucial for several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reasons [2]: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Renewability: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Biomass can be replenished on a human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timescale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sustainable management.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21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Security: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It reduces dependence on imported fossil fuels by utilizing domestic resources.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 Management: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It offers a productive way to dispose of agricultural, urban, and industrial waste, reducing landfill use and methane emissions from decomposition.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Baseload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Power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Unlike intermittent sources like solar and wind, biomass plants can provide a consistent, </a:t>
            </a:r>
            <a:r>
              <a:rPr lang="en-US" dirty="0" err="1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dispatchable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supply of electricity.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044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fontScale="92500" lnSpcReduction="20000"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Sources of Biomass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Wood and Agricultural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Virgin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wood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Logging residues, wood chips, sawdust from forestry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operations.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crops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Fast-growing trees (e.g., willow, poplar) and grasses (e.g., </a:t>
            </a:r>
            <a:r>
              <a:rPr lang="en-US" sz="2600" dirty="0" err="1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miscanthus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switchgrass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cultivated specifically for energy production.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Agricultural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residues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Straw, husks, shells, and bagasse (the fibrous residue from crushed sugarcane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Animal Waste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Manure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poultry, cattle, and swine operations.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This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potent source of methane when processed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anaerobically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08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Municipal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Industrial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Municipal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 waste: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The organic fraction of household garbage (food scraps, yard waste, paper, wood).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By-products from food processing, such as nut shells, olive pits, and wastewater sludge.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Biomass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Conversion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Technologies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several technological pathways to convert the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chemical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in biomass into electricity.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broadly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categorized into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thermochemical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and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biochemical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processes.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385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Thermochemical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Conversion (Using Heat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Biomass is burned directly in a boiler to produce high-pressure steam.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is used to produce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which drives 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turbine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generate electricity.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simplest and most common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method.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Wood-fired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steam power plants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Key reactions: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981281" y="5526620"/>
                <a:ext cx="3847656" cy="5902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𝑦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𝑂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𝑂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𝐻𝑒𝑎𝑡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281" y="5526620"/>
                <a:ext cx="3847656" cy="59029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2774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Gasification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Converts solid biomass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producer gas (syngas)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— a mixture of CO, H₂, CH₄, and CO₂ — by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partial oxidation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high temperatures (800–1000°C) with limited air or oxygen.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Syngas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can be used in: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 turbines,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Internal combustion engines, or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 feedstock for chemical synthesis (methanol, hydrogen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 reactions:</a:t>
            </a:r>
          </a:p>
          <a:p>
            <a:pPr marL="457200" lvl="1" indent="0" latinLnBrk="0">
              <a:lnSpc>
                <a:spcPct val="10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" y="5508859"/>
                <a:ext cx="6096000" cy="101566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𝐶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𝑂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→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𝐶𝑂</m:t>
                      </m:r>
                    </m:oMath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𝐶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𝑂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→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𝐶𝑂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" y="5508859"/>
                <a:ext cx="6096000" cy="101566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5197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Pyrolysis</a:t>
            </a:r>
            <a:endParaRPr lang="en-GB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decomposition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of biomass in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absence of oxygen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(400–600°C).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Produces: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Bio-oil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(liquid fuel),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Syngas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and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Biochar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(solid carbon residue).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 pyrolysis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produces mainly liquid fuels suitable for upgrading 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transportation fuels.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321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>
                <a:solidFill>
                  <a:srgbClr val="C00000"/>
                </a:solidFill>
                <a:latin typeface="quote-cjk-patch"/>
              </a:rPr>
              <a:t>Biochemical Conversion (Using Microorganisms)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L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Anaerobic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Digestion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Biochemical process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using microorganisms to break down organic matter (animal waste, sewage, food waste) in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oxygen-free conditions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Produces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biogas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(CH₄ + CO₂), which can be used for: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Electricity generation,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Heating, or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Upgraded to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biomethane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for transport.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residue (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digestate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) is a useful </a:t>
            </a:r>
            <a:r>
              <a:rPr lang="en-GB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biofertilizer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high-moisture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feedstocks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like wet waste.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15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Biomass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 Components and Working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Let's take a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combustion plant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as a representative model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Feedstock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Biomass must be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collected, transported,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ensure uniform size and moisture content.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Common preparation steps: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Drying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(to reduce moisture &lt; 15–20%),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Chipping or shredding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Pelletizing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for uniform combustion.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061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Reactor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Burns biomass to generate high-pressure steam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Gasifier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pyrolyzer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Converts biomass to gas or oil intermediates for combustion or upgrading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Turbine-Generator System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from the boiler drives a steam turbine, which rotates a generator to produce electricity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gasification-based systems, syngas may be burned in a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gas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turbine or engine.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702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fontScale="92500" lnSpcReduction="20000"/>
          </a:bodyPr>
          <a:lstStyle/>
          <a:p>
            <a:pPr marL="514350" indent="-514350" latinLnBrk="0">
              <a:lnSpc>
                <a:spcPct val="100000"/>
              </a:lnSpc>
              <a:buFont typeface="+mj-lt"/>
              <a:buAutoNum type="alphaLcPeriod" startAt="4"/>
            </a:pP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Emission 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r>
              <a:rPr lang="en-GB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Include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Cyclones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bag filters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– remove particulates.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Scrubbers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– reduce </a:t>
            </a:r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SOx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NOx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, and acid gases.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Electrostatic precipitators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capture fine ash.</a:t>
            </a:r>
          </a:p>
          <a:p>
            <a:pPr latinLnBrk="0">
              <a:lnSpc>
                <a:spcPct val="15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Modern plants meet strict environmental standards for 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quality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lphaLcPeriod" startAt="5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Cooling System: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passing through the turbine, the low-pressure steam is condensed back into water in a condenser and pumped back to the boiler to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begin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cycle again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Simplified 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Flow:</a:t>
            </a:r>
          </a:p>
          <a:p>
            <a:pPr latinLnBrk="0">
              <a:lnSpc>
                <a:spcPct val="11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Feedstock → Combustion/Gasification → Steam/Syngas → </a:t>
            </a:r>
            <a:endParaRPr lang="en-GB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10000"/>
              </a:lnSpc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Turbine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→ Generator → Electricity</a:t>
            </a:r>
          </a:p>
          <a:p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576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Limitations of Biomass Energy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Renewable and sustainable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Biomass can be continuously replenished through responsible forestry and agriculture.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neutral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CO₂ released during combustion is balanced by CO₂ absorbed during plant growth.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 utilization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Converts agricultural, animal, and municipal wastes into useful energy.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security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Reduces dependence on imported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1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fossil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fuels.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Rural development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Creates local employment and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1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economic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growth.</a:t>
            </a:r>
          </a:p>
          <a:p>
            <a:endParaRPr lang="en-GB" b="1" dirty="0"/>
          </a:p>
          <a:p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747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Feedstock logistics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Collection, transportation, and storage can be costly and complex.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energy density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Biomass has lower calorific value compared to fossil fuels.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Land-use issues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Large-scale cultivation of energy crops may compete with food production.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Seasonal availability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Biomass feedstock supply may vary by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season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emissions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Though cleaner than coal, biomass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combustion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still emits particulates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NOx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b="1" dirty="0"/>
          </a:p>
          <a:p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483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Economic Impacts</a:t>
            </a:r>
          </a:p>
          <a:p>
            <a:pPr marL="514350" indent="-514350" latinLnBrk="0">
              <a:lnSpc>
                <a:spcPct val="100000"/>
              </a:lnSpc>
              <a:buFont typeface="+mj-lt"/>
              <a:buAutoNum type="alphaL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Impacts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Lifecycle Emissions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Biomass emits CO₂ when burned, but if sourced sustainably, net emissions are near zero.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Unsustainable practices (deforestation, transport, fertilizer use) increase emissions.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Biodiversity and Soil Health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crop monocultures may affect biodiversity and soil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nutrients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Pollution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Particulate matter, CO, and volatile organic compounds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VOCs) can be emitted if combustion is inefficient.</a:t>
            </a:r>
          </a:p>
          <a:p>
            <a:endParaRPr lang="en-GB" b="1" dirty="0"/>
          </a:p>
          <a:p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6740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Biomass Power Generation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marL="514350" indent="-514350" latinLnBrk="0">
              <a:lnSpc>
                <a:spcPct val="100000"/>
              </a:lnSpc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Impacts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and Operating Costs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Higher initial costs than fossil-fuel plants, but lower fuel costs in the long term.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Creation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employment in feedstock supply chains, plant operation, and maintenance.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Pricing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 stabilize local energy costs by reducing reliance on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imported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fuels.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and Incentives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Many governments provide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feed-in tariffs, carbon credits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or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 incentives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encourage biomass use.</a:t>
            </a:r>
          </a:p>
          <a:p>
            <a:endParaRPr lang="en-GB" b="1" dirty="0"/>
          </a:p>
          <a:p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756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Fundamentals of Nuclear Energy and Radioactive Decay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Nuclear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is the energy released from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nucleus of an atom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through nuclear reactions—either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fission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(splitting of heavy nuclei) 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fusion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(combining of light nuclei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[3].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generation, fission is primarily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used.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Atomic Structure: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Atom: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Consists of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(nucleus) and electrons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orbiting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around it.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Isotopes: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Atoms of the same element with different numbers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neutrons (e.g., Uranium-235 and Uranium-238).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374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559826"/>
          </a:xfrm>
        </p:spPr>
        <p:txBody>
          <a:bodyPr>
            <a:normAutofit fontScale="325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GB" sz="7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Radioactive Decay</a:t>
            </a:r>
            <a:endParaRPr lang="en-GB" sz="7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Radioactive </a:t>
            </a:r>
            <a:r>
              <a:rPr lang="en-GB" sz="7400" dirty="0">
                <a:latin typeface="Arial" panose="020B0604020202020204" pitchFamily="34" charset="0"/>
                <a:cs typeface="Arial" panose="020B0604020202020204" pitchFamily="34" charset="0"/>
              </a:rPr>
              <a:t>isotopes spontaneously transform into more stable forms by emitting radiation: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Alpha decay (</a:t>
            </a:r>
            <a:r>
              <a:rPr lang="el-GR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α):</a:t>
            </a:r>
            <a:r>
              <a:rPr lang="el-GR" sz="7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7400" dirty="0">
                <a:latin typeface="Arial" panose="020B0604020202020204" pitchFamily="34" charset="0"/>
                <a:cs typeface="Arial" panose="020B0604020202020204" pitchFamily="34" charset="0"/>
              </a:rPr>
              <a:t>Emission of helium nuclei (2 protons, 2 neutrons).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Beta decay (</a:t>
            </a:r>
            <a:r>
              <a:rPr lang="el-GR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β): </a:t>
            </a:r>
            <a:r>
              <a:rPr lang="en-GB" sz="7400" dirty="0">
                <a:latin typeface="Arial" panose="020B0604020202020204" pitchFamily="34" charset="0"/>
                <a:cs typeface="Arial" panose="020B0604020202020204" pitchFamily="34" charset="0"/>
              </a:rPr>
              <a:t>Conversion of a neutron into a proton with emission of an electron.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Gamma decay (</a:t>
            </a:r>
            <a:r>
              <a:rPr lang="el-GR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γ): </a:t>
            </a:r>
            <a:r>
              <a:rPr lang="en-GB" sz="7400" dirty="0">
                <a:latin typeface="Arial" panose="020B0604020202020204" pitchFamily="34" charset="0"/>
                <a:cs typeface="Arial" panose="020B0604020202020204" pitchFamily="34" charset="0"/>
              </a:rPr>
              <a:t>Release of high-energy electromagnetic radiation</a:t>
            </a:r>
            <a:r>
              <a:rPr lang="en-GB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7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7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Binding Energy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The energy that holds the nucleus together. 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According to Einstein’s </a:t>
            </a: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equation:</a:t>
            </a:r>
            <a:endParaRPr lang="en-US" sz="7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9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619595" y="6001920"/>
                <a:ext cx="14602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𝐸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</m:t>
                          </m:r>
                        </m:e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2400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595" y="6001920"/>
                <a:ext cx="1460272" cy="461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41330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fontScale="92500" lnSpcReduction="20000"/>
          </a:bodyPr>
          <a:lstStyle/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 loss of mass during nuclear reactions converts to a large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energy.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Density: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 kg of Uranium-235 releases ≈ 8 × 10¹³ J of energy.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Equivalent to burning about 3,000 tons of coal.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Fission Process and Chain Reaction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Fission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Nuclear fission is the process of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splitting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 heavy, unstable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ja-JP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　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atomic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nucleus into two or more lighter nuclei.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process releases a tremendous amount of energy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10000"/>
              </a:lnSpc>
              <a:buNone/>
            </a:pPr>
            <a:r>
              <a:rPr lang="ja-JP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　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because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resulting lighter nuclei have a higher binding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10000"/>
              </a:lnSpc>
              <a:buNone/>
            </a:pPr>
            <a:r>
              <a:rPr lang="ja-JP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　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per nucleon.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2998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fontScale="925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Chain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Reaction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Each fission event releases neutrons that can cause further fissions.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Controlled chain reaction →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energy release (power plant).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Uncontrolled chain reaction →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explosion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(atomic bomb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latinLnBrk="0">
              <a:lnSpc>
                <a:spcPct val="110000"/>
              </a:lnSpc>
              <a:buNone/>
            </a:pP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mechanisms</a:t>
            </a:r>
            <a:r>
              <a:rPr lang="ja-JP" alt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chain reaction</a:t>
            </a: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Rods: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Made of neutron-absorbing materials (cadmium, boron, hafnium) to regulate the number of free neutrons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Moderator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Slows down fast neutrons to thermal energies for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fission (materials: water, heavy water, graphite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514350" indent="-514350" latinLnBrk="0">
              <a:lnSpc>
                <a:spcPct val="120000"/>
              </a:lnSpc>
              <a:buFont typeface="+mj-lt"/>
              <a:buAutoNum type="arabicPeriod" startAt="3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Coolant: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Removes heat from the reactor core (water, gas, or </a:t>
            </a: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liquid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metal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514350" indent="-514350" latinLnBrk="0">
              <a:lnSpc>
                <a:spcPct val="120000"/>
              </a:lnSpc>
              <a:buFont typeface="+mj-lt"/>
              <a:buAutoNum type="arabicPeriod" startAt="4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Reactor Geometry: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Maintains optimal neutron flux and reactivity.</a:t>
            </a:r>
            <a:endParaRPr lang="en-GB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0242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Criticality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Subcritical: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Chain reaction dies out.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Steady-state reaction (desired).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Supercritical: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Exponential growth (unsafe).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Operation of a Nuclear Power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Core: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Contains fuel rods (U-235 or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Plutonium-239 </a:t>
            </a:r>
            <a:r>
              <a:rPr lang="en-GB" dirty="0" smtClean="0"/>
              <a:t>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Pu-239)).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Moderator slows down neutrons.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Control rods adjust reactivity.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Coolant System: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Circulates coolant to remove heat from the core.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Transfers heat to a secondary loop to generate steam.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0144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Generator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Converts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to steam using reactor heat (in pressurized systems).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4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Turbine-Generator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Steam drives the turbine, converting thermal energy to mechanical energy.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Generator converts mechanical energy into electrical energy.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5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Cools exhaust steam from the turbine back into water.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6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Containment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Reinforced concrete dome enclosing the reactor to prevent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20000"/>
              </a:lnSpc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radiation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leakage.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7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Emergency cooling, shutdown systems, and containment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isolation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7110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operation principle is: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Nuclear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fission in the reactor core produces heat → coolant absorbs heat → steam generated → drives turbine → electricity produced → steam condensed and recycled.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typical efficiency is 30–35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 [2].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buNone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Nuclear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Reactors</a:t>
            </a:r>
          </a:p>
          <a:p>
            <a:pPr marL="457200" indent="-457200" latinLnBrk="0"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Pressurized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Reactor (PWR)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Uses ordinary (light) water as coolant and moderator.</a:t>
            </a:r>
          </a:p>
          <a:p>
            <a:pPr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Water in the reactor is kept under high pressure (≈15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1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to prevent boiling.</a:t>
            </a:r>
          </a:p>
          <a:p>
            <a:pPr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transferred to a secondary loop through a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8467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Reactor (BWR)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acts as both coolant and moderator.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boils directly in the reactor core, producing steam that drives the turbine.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Simpler design but with radioactive steam path.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Pressurized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Heavy Water Reactor (PHWR)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heavy water (D₂O)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deuterium, a heavier isotope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hydrogen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moderator and coolant.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natural uranium as fuel.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Allows refueling during operation.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4787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Gas-Cooled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Reactors (AGR, HTGR)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Uses carbon dioxide or helium as coolant and graphite as moderator.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Operates at high temperatures for improved efficiency.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Breeder Reactor (FBR)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 moderator; uses fast neutrons.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Fuel: plutonium-239 or uranium-238.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Breeds more fissile material (Pu-239) from U-238.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Coolant: liquid sodium.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6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and Next-Generation Reactors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 Modular Reactors (SMRs):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Compact, safer, and easier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deploy.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 IV Reactors: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Focus on safety, sustainability, and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waste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minimization (e.g., molten salt reactors, gas-cooled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fast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reactors).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9511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Waste Management, Safety, and Future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Trends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Low-level waste: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Lab clothing, tools (short-lived radioactivity).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Intermediate-level waste: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Reactor components, chemical sludge.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High-level waste: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Spent fuel rods and reprocessing waste (highly radioactive, long-lived).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2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Techniques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Short-term storage: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Cooling pools at reactor sites (5–10 years).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Interim storage: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Dry casks in shielded facilities.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Long-term disposal: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Deep geological repositories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2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hundreds of meters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underground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Reprocessing: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Recovery of usable uranium and plutonium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2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from spent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fuel.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522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Nuclear Power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Generation      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24786"/>
            <a:ext cx="11704320" cy="6333214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Defense-in-depth: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Multiple layers of protection.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 Core Cooling System (ECCS):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Prevents meltdown.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Containment Integrity: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Prevents radiation leakage.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Oversight: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IAEA safety standards and inspections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Three Mile Island (1979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(USA)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Partial meltdown, no fatalities.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Chernobyl (1986)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(Ukraine)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Reactor explosion due to design flaws and operator error.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Fukushima Daiichi (2011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(Japan)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Tsunami-induced power loss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leading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core meltdowns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Redundant safety systems and emergency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preparedness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 critical.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886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. Greenhouse Effect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Greenhouse Effect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is a natural process where certain gases in the Earth's atmosphere trap heat from the sun, preventing it from escaping back into space, thus keeping our planet warm enough for life to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 [4].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When the Sun’s energy reaches the Earth’s atmosphere, some of it is reflected back to space while the rest is absorbed and re-radiated by greenhouse gases.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process maintains the Earth’s average temperature at about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15°C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making it suitable for life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Without it, the average surface temperature would be around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18°C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too cold for most living organisms.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331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7"/>
            <a:ext cx="11704320" cy="6319697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activities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, particularly the burning of fossil fuels </a:t>
            </a: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deforestation, have enhanced this effect, leading to </a:t>
            </a:r>
            <a:r>
              <a:rPr lang="en-US" sz="31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warming 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 </a:t>
            </a:r>
            <a:r>
              <a:rPr lang="en-US" sz="31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1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Greenhouse Effect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Incoming Solar </a:t>
            </a:r>
            <a:r>
              <a:rPr lang="en-US" sz="31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Sun emits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shortwave radiation 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(mainly visible and ultraviolet light). About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of this radiation is reflected back by clouds, aerosols, and the Earth’s surface (albedo effect).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Absorption by the Earth’s </a:t>
            </a:r>
            <a:r>
              <a:rPr lang="en-US" sz="31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remaining </a:t>
            </a: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70%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is absorbed by the land and oceans, </a:t>
            </a:r>
            <a:endParaRPr lang="en-US" sz="3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 warming 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the planet.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2789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Re-radiation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Infrared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warmed surface emits </a:t>
            </a:r>
            <a:r>
              <a:rPr lang="en-US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longwave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infrared radiation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back toward space.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Absorption and Re-emission by Greenhouse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Gases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gases (GHGs) absorb part of this outgoing infrared radiation and re-radiate it in all directions — including back toward the Earth’s surface.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Net-Effect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traps heat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the lower atmosphere, maintaining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stable and life-supporting temperature — known as the 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greenhouse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6469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Greenhouse Gases and Their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all greenhouse gases are created equal.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 in their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effectiveness at trapping heat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(Global Warming Potential - GWP) and their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lifetime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in the atmosphere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CO₂ is the most abundant anthropogenic greenhouse gas and contributes most to global warming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Methane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has a higher warming potential but shorter atmospheric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lifetime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(~12 years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Fluorinated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gases are potent but released in small quantities.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6240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of Human Activities in Enhancing the Greenhouse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natural greenhouse effect is life-sustaining.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problem we face today is 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enhanced greenhouse effect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also known as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anthropogenic global warming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Human activities, particularly since the Industrial Revolution, have drastically increased the concentration of GHGs 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atmosphere.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primary mechanism is 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disruption of the global carbon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enhanced greenhouse effect refers to the strengthening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of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greenhouse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 due to human-induced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greenhouse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8656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Burning of Fossil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Major source of CO₂ emissions.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Power generation, transport, industry, and heating contribute heavily.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Deforestation and Land Use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Trees act as carbon sinks; cutting them down reduces CO₂ absorption.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Burning forests releases stored carbon.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Agricultural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Rice paddies and ruminant livestock emit large amounts of CH₄.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Fertilizer use increases N₂O emissions.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8620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457200" lvl="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4"/>
              <a:tabLst>
                <a:tab pos="457200" algn="l"/>
              </a:tabLst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Industrial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Activities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Cement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production, chemical manufacturing, and refrigeration release CO₂ and fluorinated gases.</a:t>
            </a:r>
            <a:endParaRPr lang="en-GB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5"/>
              <a:tabLst>
                <a:tab pos="457200" algn="l"/>
              </a:tabLst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Waste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Management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Decomposing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organic waste in landfills emits 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methane.</a:t>
            </a:r>
            <a:endParaRPr lang="en-GB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Poor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waste burning adds CO₂ and black carbon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9872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8715" y="597938"/>
                <a:ext cx="11704320" cy="6260062"/>
              </a:xfrm>
            </p:spPr>
            <p:txBody>
              <a:bodyPr>
                <a:normAutofit fontScale="92500" lnSpcReduction="20000"/>
              </a:bodyPr>
              <a:lstStyle/>
              <a:p>
                <a:pPr marL="0" lvl="0" indent="0" latinLnBrk="0">
                  <a:lnSpc>
                    <a:spcPct val="115000"/>
                  </a:lnSpc>
                  <a:spcAft>
                    <a:spcPts val="1000"/>
                  </a:spcAft>
                  <a:buNone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Environmental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and Climatic Consequences of Global </a:t>
                </a: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Warming</a:t>
                </a:r>
              </a:p>
              <a:p>
                <a:pPr lvl="0" latinLnBrk="0">
                  <a:lnSpc>
                    <a:spcPct val="115000"/>
                  </a:lnSpc>
                  <a:spcAft>
                    <a:spcPts val="1000"/>
                  </a:spcAft>
                  <a:buFont typeface="Wingdings" panose="05000000000000000000" pitchFamily="2" charset="2"/>
                  <a:buChar char="§"/>
                  <a:tabLst>
                    <a:tab pos="457200" algn="l"/>
                  </a:tabLst>
                </a:pPr>
                <a:r>
                  <a:rPr lang="en-US" sz="26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The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enhanced greenhouse effect leads to global warming, which in turn causes major environmental, climatic, and social </a:t>
                </a:r>
                <a:r>
                  <a:rPr lang="en-US" sz="26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consequences.</a:t>
                </a:r>
              </a:p>
              <a:p>
                <a:pPr marL="514350" lvl="0" indent="-514350" latinLnBrk="0">
                  <a:lnSpc>
                    <a:spcPct val="115000"/>
                  </a:lnSpc>
                  <a:spcAft>
                    <a:spcPts val="1000"/>
                  </a:spcAft>
                  <a:buFont typeface="+mj-lt"/>
                  <a:buAutoNum type="alphaLcPeriod"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Climatic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Consequences</a:t>
                </a:r>
              </a:p>
              <a:p>
                <a:pPr lvl="1" latinLnBrk="0">
                  <a:lnSpc>
                    <a:spcPct val="115000"/>
                  </a:lnSpc>
                  <a:spcAft>
                    <a:spcPts val="1000"/>
                  </a:spcAft>
                  <a:buFont typeface="Wingdings" panose="05000000000000000000" pitchFamily="2" charset="2"/>
                  <a:buChar char="§"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Increase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in global average temperature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(~</a:t>
                </a:r>
                <a:r>
                  <a:rPr lang="en-US" sz="26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1.2</a:t>
                </a:r>
                <a14:m>
                  <m:oMath xmlns:m="http://schemas.openxmlformats.org/officeDocument/2006/math">
                    <m:r>
                      <a:rPr lang="en-US" sz="2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r>
                  <a:rPr lang="en-US" sz="26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rise since pre-industrial times).</a:t>
                </a:r>
              </a:p>
              <a:p>
                <a:pPr lvl="1" latinLnBrk="0">
                  <a:lnSpc>
                    <a:spcPct val="115000"/>
                  </a:lnSpc>
                  <a:spcAft>
                    <a:spcPts val="1000"/>
                  </a:spcAft>
                  <a:buFont typeface="Wingdings" panose="05000000000000000000" pitchFamily="2" charset="2"/>
                  <a:buChar char="§"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Melting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of glaciers and polar ice caps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→ rise in sea levels.</a:t>
                </a:r>
              </a:p>
              <a:p>
                <a:pPr lvl="1" latinLnBrk="0">
                  <a:lnSpc>
                    <a:spcPct val="115000"/>
                  </a:lnSpc>
                  <a:spcAft>
                    <a:spcPts val="1000"/>
                  </a:spcAft>
                  <a:buFont typeface="Wingdings" panose="05000000000000000000" pitchFamily="2" charset="2"/>
                  <a:buChar char="§"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Changes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in precipitation patterns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→ floods, droughts, and storms.</a:t>
                </a:r>
              </a:p>
              <a:p>
                <a:pPr lvl="1" latinLnBrk="0">
                  <a:lnSpc>
                    <a:spcPct val="115000"/>
                  </a:lnSpc>
                  <a:spcAft>
                    <a:spcPts val="1000"/>
                  </a:spcAft>
                  <a:buFont typeface="Wingdings" panose="05000000000000000000" pitchFamily="2" charset="2"/>
                  <a:buChar char="§"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Ocean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warming and acidification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→ coral bleaching, marine </a:t>
                </a:r>
                <a:endParaRPr lang="en-US" sz="2600" dirty="0" smtClean="0">
                  <a:latin typeface="Arial" panose="020B0604020202020204" pitchFamily="34" charset="0"/>
                  <a:ea typeface="MS Mincho" panose="02020609040205080304" pitchFamily="49" charset="-128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15000"/>
                  </a:lnSpc>
                  <a:spcAft>
                    <a:spcPts val="1000"/>
                  </a:spcAft>
                  <a:buNone/>
                  <a:tabLst>
                    <a:tab pos="457200" algn="l"/>
                  </a:tabLst>
                </a:pP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 </a:t>
                </a:r>
                <a:r>
                  <a:rPr lang="en-US" sz="26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  ecosystem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disruption.</a:t>
                </a:r>
              </a:p>
              <a:p>
                <a:pPr lvl="1" latinLnBrk="0">
                  <a:lnSpc>
                    <a:spcPct val="115000"/>
                  </a:lnSpc>
                  <a:spcAft>
                    <a:spcPts val="1000"/>
                  </a:spcAft>
                  <a:buFont typeface="Wingdings" panose="05000000000000000000" pitchFamily="2" charset="2"/>
                  <a:buChar char="§"/>
                  <a:tabLst>
                    <a:tab pos="457200" algn="l"/>
                  </a:tabLst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Increased </a:t>
                </a:r>
                <a:r>
                  <a:rPr lang="en-US" sz="2600" dirty="0">
                    <a:solidFill>
                      <a:srgbClr val="C00000"/>
                    </a:solidFill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frequency of extreme weather events 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— </a:t>
                </a:r>
                <a:endParaRPr lang="en-US" sz="2600" dirty="0" smtClean="0">
                  <a:latin typeface="Arial" panose="020B0604020202020204" pitchFamily="34" charset="0"/>
                  <a:ea typeface="MS Mincho" panose="02020609040205080304" pitchFamily="49" charset="-128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15000"/>
                  </a:lnSpc>
                  <a:spcAft>
                    <a:spcPts val="1000"/>
                  </a:spcAft>
                  <a:buNone/>
                  <a:tabLst>
                    <a:tab pos="457200" algn="l"/>
                  </a:tabLst>
                </a:pP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 </a:t>
                </a:r>
                <a:r>
                  <a:rPr lang="en-US" sz="26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  hurricanes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, </a:t>
                </a:r>
                <a:r>
                  <a:rPr lang="en-US" sz="2600" dirty="0" err="1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heatwaves</a:t>
                </a:r>
                <a:r>
                  <a:rPr lang="en-US" sz="26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, wildfires.</a:t>
                </a:r>
              </a:p>
              <a:p>
                <a:pPr marL="457200" lvl="1" indent="0">
                  <a:lnSpc>
                    <a:spcPct val="115000"/>
                  </a:lnSpc>
                  <a:spcAft>
                    <a:spcPts val="1000"/>
                  </a:spcAft>
                  <a:buNone/>
                  <a:tabLst>
                    <a:tab pos="457200" algn="l"/>
                  </a:tabLst>
                </a:pPr>
                <a:endParaRPr lang="en-GB" dirty="0">
                  <a:effectLst/>
                  <a:latin typeface="Arial" panose="020B0604020202020204" pitchFamily="34" charset="0"/>
                  <a:ea typeface="MS Mincho" panose="02020609040205080304" pitchFamily="49" charset="-128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8715" y="597938"/>
                <a:ext cx="11704320" cy="6260062"/>
              </a:xfrm>
              <a:blipFill rotWithShape="0">
                <a:blip r:embed="rId2"/>
                <a:stretch>
                  <a:fillRect l="-833" t="-9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6158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 fontScale="85000" lnSpcReduction="20000"/>
          </a:bodyPr>
          <a:lstStyle/>
          <a:p>
            <a:pPr marL="914400" lvl="1" indent="-457200">
              <a:lnSpc>
                <a:spcPct val="115000"/>
              </a:lnSpc>
              <a:spcAft>
                <a:spcPts val="1000"/>
              </a:spcAft>
              <a:buFont typeface="+mj-lt"/>
              <a:buAutoNum type="alphaLcPeriod" startAt="2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Environmental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and Ecological Effects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Loss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of biodiversity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species migration or extinction due to habitat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shifts.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Desertification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expansion of arid zones and soil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degradation.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Forest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dieback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especially in tropical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regions.</a:t>
            </a:r>
          </a:p>
          <a:p>
            <a:pPr marL="914400" lvl="1" indent="-457200">
              <a:lnSpc>
                <a:spcPct val="120000"/>
              </a:lnSpc>
              <a:spcAft>
                <a:spcPts val="1000"/>
              </a:spcAft>
              <a:buFont typeface="+mj-lt"/>
              <a:buAutoNum type="alphaLcPeriod" startAt="3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Socioeconomic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Impacts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Threats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to food security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crop yield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reductions.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Water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scarcity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altered hydrological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cycles.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Health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problems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heat stress, spread of vector-borne </a:t>
            </a:r>
            <a:endParaRPr lang="en-US" sz="28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14400" lvl="2" indent="0">
              <a:lnSpc>
                <a:spcPct val="120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diseases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</a:p>
          <a:p>
            <a:pPr lvl="2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800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Displacement </a:t>
            </a: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— “climate refugees” from flood-prone or </a:t>
            </a:r>
            <a:endParaRPr lang="en-US" sz="28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14400" lvl="2" indent="0">
              <a:lnSpc>
                <a:spcPct val="120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r>
              <a:rPr lang="en-US" sz="28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 drought-hit areas.</a:t>
            </a: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9398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/>
          </a:bodyPr>
          <a:lstStyle/>
          <a:p>
            <a:pPr marL="457200" lvl="1" indent="0" latinLnBrk="0">
              <a:lnSpc>
                <a:spcPct val="110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Mitigation and Adaptation Strategies for Reducing Greenhouse Gas Emissions</a:t>
            </a:r>
          </a:p>
          <a:p>
            <a:pPr marL="971550" lvl="1" indent="-514350" latinLnBrk="0">
              <a:lnSpc>
                <a:spcPct val="110000"/>
              </a:lnSpc>
              <a:spcAft>
                <a:spcPts val="1000"/>
              </a:spcAft>
              <a:buFont typeface="+mj-lt"/>
              <a:buAutoNum type="alphaLcPeriod"/>
              <a:tabLst>
                <a:tab pos="457200" algn="l"/>
              </a:tabLst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Mitigation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Strategies</a:t>
            </a:r>
          </a:p>
          <a:p>
            <a:pPr latinLnBrk="0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Mitigation aims to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reduce or prevent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emission of greenhouse gases and enhance natural sinks.</a:t>
            </a:r>
            <a:endParaRPr lang="en-GB" sz="2400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71550" lvl="1" indent="-514350" latinLnBrk="0">
              <a:lnSpc>
                <a:spcPct val="12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Transition to renewable energy</a:t>
            </a:r>
            <a:endParaRPr lang="en-GB" sz="20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71550" lvl="1" indent="-514350" latinLnBrk="0">
              <a:lnSpc>
                <a:spcPct val="12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Energy efficiency</a:t>
            </a:r>
            <a:endParaRPr lang="en-GB" sz="20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71550" lvl="1" indent="-514350" latinLnBrk="0">
              <a:lnSpc>
                <a:spcPct val="12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Carbon capture and storage </a:t>
            </a:r>
          </a:p>
          <a:p>
            <a:pPr marL="971550" lvl="1" indent="-514350" latinLnBrk="0">
              <a:lnSpc>
                <a:spcPct val="12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Reforestation and afforestation</a:t>
            </a:r>
            <a:endParaRPr lang="en-GB" sz="20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71550" lvl="1" indent="-514350" latinLnBrk="0">
              <a:lnSpc>
                <a:spcPct val="12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Sustainable agriculture and waste management</a:t>
            </a:r>
            <a:endParaRPr lang="en-GB" sz="20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971550" lvl="1" indent="-514350" latinLnBrk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Policy and international agreements</a:t>
            </a:r>
            <a:endParaRPr lang="en-GB" sz="2000" dirty="0" smtClean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843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Greenhouse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15000"/>
              </a:lnSpc>
              <a:spcAft>
                <a:spcPts val="1000"/>
              </a:spcAft>
              <a:buFont typeface="+mj-lt"/>
              <a:buAutoNum type="alphaLcPeriod" startAt="2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Adaptation Strategies</a:t>
            </a:r>
            <a:endParaRPr lang="en-GB" sz="2400" dirty="0">
              <a:solidFill>
                <a:srgbClr val="C00000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Adaptation involves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adjusting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human and natural systems to minimize damage from climate impacts</a:t>
            </a: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Examples: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Building sea walls and flood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defenses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coastal areas.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Developing drought-resistant crops and improving irrigation.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Enhancing disaster preparedness and early warning systems.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Promoting water conservation and efficient resource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Urban planning that includes green spaces and heat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2400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9383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. Pollution and Its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Control                 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 fontScale="92500" lnSpcReduction="20000"/>
          </a:bodyPr>
          <a:lstStyle/>
          <a:p>
            <a:pPr latinLnBrk="0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Pollution is the introduction of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harmful substances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 energy into the environment, resulting in adverse effects on living organisms and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ecosystems [5].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20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harmful agents are called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pollutants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which may be solids, liquids, gases, noise, heat, or radiation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Pollution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Pollution can be classified based on the 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medium affected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Pollution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Contamination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of the atmosphere by gaseous, liquid, or solid </a:t>
            </a:r>
            <a:endParaRPr lang="en-GB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60000"/>
              </a:lnSpc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wastes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that alter its natural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composition.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air pollutants</a:t>
            </a:r>
            <a:r>
              <a:rPr lang="en-GB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CO, CO₂, SO₂, </a:t>
            </a:r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NOx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, hydrocarbons (HC), </a:t>
            </a:r>
            <a:endParaRPr lang="en-GB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60000"/>
              </a:lnSpc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particulate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matter (PM₂.₅, PM₁₀), lead, ozone.</a:t>
            </a:r>
          </a:p>
          <a:p>
            <a:pPr latinLnBrk="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0843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Pollution and Its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Control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Pollution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It is the introduction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 harmful substances into rivers, lakes, oceans, or groundwater, degrading water quality.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Water pollutants include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organic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waste, chemicals, heavy metals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(Mercury (Hg), Lead (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Pb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), Cadmium (Cd)),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oil, fertilizers, pathogens.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Soil Pollution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 is the degradation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the earth’s surface due to the presence of chemicals or waste materials.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Soil pollutants includes pesticides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herbicides, heavy metals,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plastics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industrial waste, solid waste.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2400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348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Pollution and Its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Control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Pollution Control Methods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Air pollution control involves capturing, removing, or reducing pollutants from emissions before they enter the atmosphere.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Filtration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Mechanical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separation of particulate matter from gas streams using porous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media.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Scrubbing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Polluted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gas comes into contact with a liquid (usually water) that absorbs or neutralizes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pollutants.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Electrostatic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Precipitation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electric fields to charge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dust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particles, which are then attracted to oppositely charged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plates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2400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1981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Pollution and Its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Control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2093934" cy="6327648"/>
          </a:xfrm>
        </p:spPr>
        <p:txBody>
          <a:bodyPr>
            <a:normAutofit fontScale="62500" lnSpcReduction="20000"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GB" sz="3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Policies, Standards, and Sustainable Pollution Control Strategies</a:t>
            </a:r>
          </a:p>
          <a:p>
            <a:pPr marL="742950" indent="-742950" latinLnBrk="0">
              <a:lnSpc>
                <a:spcPct val="160000"/>
              </a:lnSpc>
              <a:buFont typeface="+mj-lt"/>
              <a:buAutoNum type="alphaLcPeriod"/>
            </a:pPr>
            <a:r>
              <a:rPr lang="en-GB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GB" sz="3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Policies and Regulations</a:t>
            </a:r>
          </a:p>
          <a:p>
            <a:pPr marL="0" indent="0" latinLnBrk="0">
              <a:lnSpc>
                <a:spcPct val="160000"/>
              </a:lnSpc>
              <a:buNone/>
            </a:pPr>
            <a:r>
              <a:rPr lang="en-GB" sz="3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sz="38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Global Initiatives such as:</a:t>
            </a:r>
            <a:endParaRPr lang="en-GB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3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Paris Agreement (2015):</a:t>
            </a:r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 Reduce greenhouse gas emissions.</a:t>
            </a:r>
          </a:p>
          <a:p>
            <a:pPr lvl="1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3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Basel </a:t>
            </a:r>
            <a:r>
              <a:rPr lang="en-GB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Convention (1992): </a:t>
            </a:r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Controls </a:t>
            </a:r>
            <a:r>
              <a:rPr lang="en-GB" sz="3800" dirty="0" err="1">
                <a:latin typeface="Arial" panose="020B0604020202020204" pitchFamily="34" charset="0"/>
                <a:cs typeface="Arial" panose="020B0604020202020204" pitchFamily="34" charset="0"/>
              </a:rPr>
              <a:t>transboundary</a:t>
            </a:r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 movement of hazardous waste.</a:t>
            </a:r>
          </a:p>
          <a:p>
            <a:pPr lvl="1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3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Montreal </a:t>
            </a:r>
            <a:r>
              <a:rPr lang="en-GB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Protocol (1989): </a:t>
            </a:r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Controls ozone-depleting substances.</a:t>
            </a:r>
          </a:p>
          <a:p>
            <a:pPr marL="742950" indent="-742950" latinLnBrk="0">
              <a:lnSpc>
                <a:spcPct val="160000"/>
              </a:lnSpc>
              <a:buFont typeface="+mj-lt"/>
              <a:buAutoNum type="alphaLcPeriod" startAt="2"/>
            </a:pPr>
            <a:r>
              <a:rPr lang="en-US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</a:t>
            </a:r>
            <a:r>
              <a:rPr lang="en-US" sz="3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Pollution Control Strategies</a:t>
            </a:r>
          </a:p>
          <a:p>
            <a:pPr marL="1200150" lvl="1" indent="-742950" latinLnBrk="0">
              <a:lnSpc>
                <a:spcPct val="160000"/>
              </a:lnSpc>
              <a:buFont typeface="+mj-lt"/>
              <a:buAutoNum type="arabicPeriod"/>
            </a:pPr>
            <a:r>
              <a:rPr lang="en-US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Cleaner </a:t>
            </a:r>
            <a:r>
              <a:rPr lang="en-US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  <a:r>
              <a:rPr lang="en-US" sz="3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Minimizing waste at the source by </a:t>
            </a:r>
            <a:endParaRPr lang="en-US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60000"/>
              </a:lnSpc>
              <a:buNone/>
            </a:pPr>
            <a:r>
              <a:rPr lang="en-US" sz="3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efficient process design.</a:t>
            </a:r>
            <a:endParaRPr lang="en-US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1672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Pollution and Its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Control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5659" y="597938"/>
            <a:ext cx="11898694" cy="6327648"/>
          </a:xfrm>
        </p:spPr>
        <p:txBody>
          <a:bodyPr>
            <a:normAutofit/>
          </a:bodyPr>
          <a:lstStyle/>
          <a:p>
            <a:pPr marL="914400" lvl="1" indent="-457200" latinLnBrk="0">
              <a:lnSpc>
                <a:spcPct val="160000"/>
              </a:lnSpc>
              <a:buFont typeface="+mj-lt"/>
              <a:buAutoNum type="arabicPeriod" startAt="2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technologies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Renewable energy adoption,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low-emission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 minimization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Circular economy approaches.</a:t>
            </a:r>
          </a:p>
          <a:p>
            <a:pPr marL="914400" lvl="1" indent="-45720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Afforestation and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urban green spaces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Natural air purification and noise reduction.</a:t>
            </a:r>
          </a:p>
          <a:p>
            <a:pPr marL="914400" lvl="1" indent="-45720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awareness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education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Promoting behavioral change and responsible consumption.</a:t>
            </a:r>
          </a:p>
          <a:p>
            <a:pPr marL="457200" lvl="1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4450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585" y="723672"/>
            <a:ext cx="1186564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Biomass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generation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tilizes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organic materials like crop residues, wood, and waste to produce renewable energy through combustion, gasification, or anaerobic digestion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Nuclear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generation generates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electricity from controlled nuclear fission reactions within reactors, offering high energy output with low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gas emissions.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effect describes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gases trap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in the Earth’s atmosphere, influencing global temperatures and driving climate change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Pollution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its control examines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sources and types of pollution (air, water, soil, noise) and their harmful effects on ecosystems and human health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Integrating clean and efficient energy systems with pollution </a:t>
            </a: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control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key to reducing environmental impact and ensuring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long-term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ecological balance.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47</a:t>
            </a:fld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[1].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Biomass Power for the World: Transformations to Effective Use.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Wim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 P. M. van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Swaaij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Sascha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R. A.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Kersten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&amp; Wolfgang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Palz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). Jenny Stanford Publishing, 2015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[2]. Biomass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Production and Efficient Utilization for Energy Generation. N. S.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Rathore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&amp; N. L.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Panwar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. CRC Press,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2022.</a:t>
            </a: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[3]. A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 Global Review of PWR Nuclear Power 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Plants. 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. L. 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Íñiguez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‑de 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Onzoño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J. C. Crespo‑Cárdenas, J. M. Castro‑Ruiz, et al. Applied Sciences (MDPI AG), 2020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4].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Ahmed, I. Greenhouse gas emissions reduction for electric power generation: integrating renewable energy with traditional thermal plants. Nature (Scientific Reports), 2022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5].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Energy, power, and greenhouse gas emissions for future global electric energy growth scenarios (2020‑2050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L.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Battisti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Policy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2023.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48</a:t>
            </a:fld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562C640-D6B6-43DC-98B9-A5EF06BF3C31}"/>
  <p:tag name="ISPRING_RESOURCE_FOLDER" val="E:\Handong UNITWIN FELLOWSHIP\[Power Plant Engineering] Week 6 - Combustion Mechanism, Combustion Equipment and Firing Methods\"/>
  <p:tag name="ISPRING_PRESENTATION_PATH" val="E:\Handong UNITWIN FELLOWSHIP\[Power Plant Engineering] Week 6 - Combustion Mechanism, Combustion Equipment and Firing Methods.pptx"/>
  <p:tag name="ISPRING_PROJECT_VERSION" val="9.3"/>
  <p:tag name="ISPRING_PROJECT_FOLDER_UPDATED" val="1"/>
  <p:tag name="ISPRING_SCREEN_RECS_UPDATED" val="E:\Handong UNITWIN FELLOWSHIP\[Power Plant Engineering] Week 6 - Combustion Mechanism, Combustion Equipment and Firing Method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3159</TotalTime>
  <Words>3486</Words>
  <Application>Microsoft Office PowerPoint</Application>
  <PresentationFormat>Widescreen</PresentationFormat>
  <Paragraphs>571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5" baseType="lpstr">
      <vt:lpstr>맑은 고딕</vt:lpstr>
      <vt:lpstr>Monotype Sorts</vt:lpstr>
      <vt:lpstr>MS Mincho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游ゴシック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  1. Biomass Power Generation  </vt:lpstr>
      <vt:lpstr>  1. Biomass Power Generation  </vt:lpstr>
      <vt:lpstr>  1. Biomass Power Generation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 1. Biomass Power Generation                Cont…   </vt:lpstr>
      <vt:lpstr>  2. Nuclear Power Generation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 2. Nuclear Power Generation               Cont…   </vt:lpstr>
      <vt:lpstr>  3. Greenhouse Effect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3. Greenhouse Effect                   Cont…  </vt:lpstr>
      <vt:lpstr>  4. Pollution and Its Control                    </vt:lpstr>
      <vt:lpstr>  4. Pollution and Its Control                  Cont…  </vt:lpstr>
      <vt:lpstr>  4. Pollution and Its Control                  Cont…  </vt:lpstr>
      <vt:lpstr>  4. Pollution and Its Control                  Cont…  </vt:lpstr>
      <vt:lpstr>  4. Pollution and Its Control                  Cont…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1232</cp:revision>
  <dcterms:created xsi:type="dcterms:W3CDTF">2021-04-29T04:21:00Z</dcterms:created>
  <dcterms:modified xsi:type="dcterms:W3CDTF">2025-11-08T20:38:15Z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38E8D3B2DCF24F24AD533DCE27325B6C_12</vt:lpwstr>
  </property>
  <property fmtid="{D5CDD505-2E9C-101B-9397-08002B2CF9AE}" pid="3" name="KSOProductBuildVer">
    <vt:lpwstr>2057-12.2.0.23131</vt:lpwstr>
  </property>
</Properties>
</file>