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9"/>
  </p:notesMasterIdLst>
  <p:handoutMasterIdLst>
    <p:handoutMasterId r:id="rId50"/>
  </p:handoutMasterIdLst>
  <p:sldIdLst>
    <p:sldId id="282" r:id="rId2"/>
    <p:sldId id="678" r:id="rId3"/>
    <p:sldId id="363" r:id="rId4"/>
    <p:sldId id="646" r:id="rId5"/>
    <p:sldId id="1031" r:id="rId6"/>
    <p:sldId id="1032" r:id="rId7"/>
    <p:sldId id="1033" r:id="rId8"/>
    <p:sldId id="1034" r:id="rId9"/>
    <p:sldId id="1035" r:id="rId10"/>
    <p:sldId id="1036" r:id="rId11"/>
    <p:sldId id="1037" r:id="rId12"/>
    <p:sldId id="1038" r:id="rId13"/>
    <p:sldId id="991" r:id="rId14"/>
    <p:sldId id="1039" r:id="rId15"/>
    <p:sldId id="1040" r:id="rId16"/>
    <p:sldId id="1041" r:id="rId17"/>
    <p:sldId id="1042" r:id="rId18"/>
    <p:sldId id="1043" r:id="rId19"/>
    <p:sldId id="1044" r:id="rId20"/>
    <p:sldId id="1045" r:id="rId21"/>
    <p:sldId id="1046" r:id="rId22"/>
    <p:sldId id="1047" r:id="rId23"/>
    <p:sldId id="924" r:id="rId24"/>
    <p:sldId id="990" r:id="rId25"/>
    <p:sldId id="1056" r:id="rId26"/>
    <p:sldId id="1048" r:id="rId27"/>
    <p:sldId id="1049" r:id="rId28"/>
    <p:sldId id="1050" r:id="rId29"/>
    <p:sldId id="1053" r:id="rId30"/>
    <p:sldId id="1054" r:id="rId31"/>
    <p:sldId id="1067" r:id="rId32"/>
    <p:sldId id="1055" r:id="rId33"/>
    <p:sldId id="1052" r:id="rId34"/>
    <p:sldId id="1069" r:id="rId35"/>
    <p:sldId id="1068" r:id="rId36"/>
    <p:sldId id="1059" r:id="rId37"/>
    <p:sldId id="1057" r:id="rId38"/>
    <p:sldId id="1060" r:id="rId39"/>
    <p:sldId id="1065" r:id="rId40"/>
    <p:sldId id="1063" r:id="rId41"/>
    <p:sldId id="1066" r:id="rId42"/>
    <p:sldId id="1061" r:id="rId43"/>
    <p:sldId id="1064" r:id="rId44"/>
    <p:sldId id="1062" r:id="rId45"/>
    <p:sldId id="443" r:id="rId46"/>
    <p:sldId id="442" r:id="rId47"/>
    <p:sldId id="317" r:id="rId48"/>
  </p:sldIdLst>
  <p:sldSz cx="12192000" cy="6858000"/>
  <p:notesSz cx="6858000" cy="9144000"/>
  <p:custDataLst>
    <p:tags r:id="rId51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28" autoAdjust="0"/>
    <p:restoredTop sz="86378" autoAdjust="0"/>
  </p:normalViewPr>
  <p:slideViewPr>
    <p:cSldViewPr snapToGrid="0" showGuides="1">
      <p:cViewPr varScale="1">
        <p:scale>
          <a:sx n="80" d="100"/>
          <a:sy n="80" d="100"/>
        </p:scale>
        <p:origin x="160" y="5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ags" Target="tags/tag1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2025-11-10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38742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118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9274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320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/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/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/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/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/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15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/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>
            <a:fillRect/>
          </a:stretch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/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/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-1" fmla="*/ 0 w 12185048"/>
              <a:gd name="connsiteY0-2" fmla="*/ 0 h 6044303"/>
              <a:gd name="connsiteX1-3" fmla="*/ 12185048 w 12185048"/>
              <a:gd name="connsiteY1-4" fmla="*/ 0 h 6044303"/>
              <a:gd name="connsiteX2-5" fmla="*/ 9086248 w 12185048"/>
              <a:gd name="connsiteY2-6" fmla="*/ 6044303 h 6044303"/>
              <a:gd name="connsiteX3-7" fmla="*/ 0 w 12185048"/>
              <a:gd name="connsiteY3-8" fmla="*/ 6023983 h 6044303"/>
              <a:gd name="connsiteX4-9" fmla="*/ 0 w 12185048"/>
              <a:gd name="connsiteY4-10" fmla="*/ 0 h 6044303"/>
              <a:gd name="connsiteX0-11" fmla="*/ 0 w 12185048"/>
              <a:gd name="connsiteY0-12" fmla="*/ 0 h 6044303"/>
              <a:gd name="connsiteX1-13" fmla="*/ 12185048 w 12185048"/>
              <a:gd name="connsiteY1-14" fmla="*/ 0 h 6044303"/>
              <a:gd name="connsiteX2-15" fmla="*/ 7877208 w 12185048"/>
              <a:gd name="connsiteY2-16" fmla="*/ 6044303 h 6044303"/>
              <a:gd name="connsiteX3-17" fmla="*/ 0 w 12185048"/>
              <a:gd name="connsiteY3-18" fmla="*/ 6023983 h 6044303"/>
              <a:gd name="connsiteX4-19" fmla="*/ 0 w 12185048"/>
              <a:gd name="connsiteY4-20" fmla="*/ 0 h 6044303"/>
              <a:gd name="connsiteX0-21" fmla="*/ 0 w 10833768"/>
              <a:gd name="connsiteY0-22" fmla="*/ 60960 h 6105263"/>
              <a:gd name="connsiteX1-23" fmla="*/ 10833768 w 10833768"/>
              <a:gd name="connsiteY1-24" fmla="*/ 0 h 6105263"/>
              <a:gd name="connsiteX2-25" fmla="*/ 7877208 w 10833768"/>
              <a:gd name="connsiteY2-26" fmla="*/ 6105263 h 6105263"/>
              <a:gd name="connsiteX3-27" fmla="*/ 0 w 10833768"/>
              <a:gd name="connsiteY3-28" fmla="*/ 6084943 h 6105263"/>
              <a:gd name="connsiteX4-29" fmla="*/ 0 w 10833768"/>
              <a:gd name="connsiteY4-30" fmla="*/ 60960 h 6105263"/>
              <a:gd name="connsiteX0-31" fmla="*/ 0 w 10833768"/>
              <a:gd name="connsiteY0-32" fmla="*/ 60960 h 6095103"/>
              <a:gd name="connsiteX1-33" fmla="*/ 10833768 w 10833768"/>
              <a:gd name="connsiteY1-34" fmla="*/ 0 h 6095103"/>
              <a:gd name="connsiteX2-35" fmla="*/ 7765448 w 10833768"/>
              <a:gd name="connsiteY2-36" fmla="*/ 6095103 h 6095103"/>
              <a:gd name="connsiteX3-37" fmla="*/ 0 w 10833768"/>
              <a:gd name="connsiteY3-38" fmla="*/ 6084943 h 6095103"/>
              <a:gd name="connsiteX4-39" fmla="*/ 0 w 10833768"/>
              <a:gd name="connsiteY4-40" fmla="*/ 60960 h 6095103"/>
              <a:gd name="connsiteX0-41" fmla="*/ 0 w 10833768"/>
              <a:gd name="connsiteY0-42" fmla="*/ 60960 h 6084943"/>
              <a:gd name="connsiteX1-43" fmla="*/ 10833768 w 10833768"/>
              <a:gd name="connsiteY1-44" fmla="*/ 0 h 6084943"/>
              <a:gd name="connsiteX2-45" fmla="*/ 7196488 w 10833768"/>
              <a:gd name="connsiteY2-46" fmla="*/ 6064623 h 6084943"/>
              <a:gd name="connsiteX3-47" fmla="*/ 0 w 10833768"/>
              <a:gd name="connsiteY3-48" fmla="*/ 6084943 h 6084943"/>
              <a:gd name="connsiteX4-49" fmla="*/ 0 w 10833768"/>
              <a:gd name="connsiteY4-50" fmla="*/ 60960 h 6084943"/>
              <a:gd name="connsiteX0-51" fmla="*/ 0 w 10833768"/>
              <a:gd name="connsiteY0-52" fmla="*/ 60960 h 6095103"/>
              <a:gd name="connsiteX1-53" fmla="*/ 10833768 w 10833768"/>
              <a:gd name="connsiteY1-54" fmla="*/ 0 h 6095103"/>
              <a:gd name="connsiteX2-55" fmla="*/ 7806088 w 10833768"/>
              <a:gd name="connsiteY2-56" fmla="*/ 6095103 h 6095103"/>
              <a:gd name="connsiteX3-57" fmla="*/ 0 w 10833768"/>
              <a:gd name="connsiteY3-58" fmla="*/ 6084943 h 6095103"/>
              <a:gd name="connsiteX4-59" fmla="*/ 0 w 10833768"/>
              <a:gd name="connsiteY4-60" fmla="*/ 60960 h 609510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/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/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-1" fmla="*/ 0 w 12185048"/>
              <a:gd name="connsiteY0-2" fmla="*/ 0 h 6044303"/>
              <a:gd name="connsiteX1-3" fmla="*/ 12185048 w 12185048"/>
              <a:gd name="connsiteY1-4" fmla="*/ 0 h 6044303"/>
              <a:gd name="connsiteX2-5" fmla="*/ 9086248 w 12185048"/>
              <a:gd name="connsiteY2-6" fmla="*/ 6044303 h 6044303"/>
              <a:gd name="connsiteX3-7" fmla="*/ 0 w 12185048"/>
              <a:gd name="connsiteY3-8" fmla="*/ 6023983 h 6044303"/>
              <a:gd name="connsiteX4-9" fmla="*/ 0 w 12185048"/>
              <a:gd name="connsiteY4-10" fmla="*/ 0 h 6044303"/>
              <a:gd name="connsiteX0-11" fmla="*/ 0 w 12185048"/>
              <a:gd name="connsiteY0-12" fmla="*/ 0 h 6044303"/>
              <a:gd name="connsiteX1-13" fmla="*/ 12185048 w 12185048"/>
              <a:gd name="connsiteY1-14" fmla="*/ 0 h 6044303"/>
              <a:gd name="connsiteX2-15" fmla="*/ 7877208 w 12185048"/>
              <a:gd name="connsiteY2-16" fmla="*/ 6044303 h 6044303"/>
              <a:gd name="connsiteX3-17" fmla="*/ 0 w 12185048"/>
              <a:gd name="connsiteY3-18" fmla="*/ 6023983 h 6044303"/>
              <a:gd name="connsiteX4-19" fmla="*/ 0 w 12185048"/>
              <a:gd name="connsiteY4-20" fmla="*/ 0 h 6044303"/>
              <a:gd name="connsiteX0-21" fmla="*/ 0 w 10833768"/>
              <a:gd name="connsiteY0-22" fmla="*/ 60960 h 6105263"/>
              <a:gd name="connsiteX1-23" fmla="*/ 10833768 w 10833768"/>
              <a:gd name="connsiteY1-24" fmla="*/ 0 h 6105263"/>
              <a:gd name="connsiteX2-25" fmla="*/ 7877208 w 10833768"/>
              <a:gd name="connsiteY2-26" fmla="*/ 6105263 h 6105263"/>
              <a:gd name="connsiteX3-27" fmla="*/ 0 w 10833768"/>
              <a:gd name="connsiteY3-28" fmla="*/ 6084943 h 6105263"/>
              <a:gd name="connsiteX4-29" fmla="*/ 0 w 10833768"/>
              <a:gd name="connsiteY4-30" fmla="*/ 60960 h 6105263"/>
              <a:gd name="connsiteX0-31" fmla="*/ 0 w 10833768"/>
              <a:gd name="connsiteY0-32" fmla="*/ 60960 h 6095103"/>
              <a:gd name="connsiteX1-33" fmla="*/ 10833768 w 10833768"/>
              <a:gd name="connsiteY1-34" fmla="*/ 0 h 6095103"/>
              <a:gd name="connsiteX2-35" fmla="*/ 7765448 w 10833768"/>
              <a:gd name="connsiteY2-36" fmla="*/ 6095103 h 6095103"/>
              <a:gd name="connsiteX3-37" fmla="*/ 0 w 10833768"/>
              <a:gd name="connsiteY3-38" fmla="*/ 6084943 h 6095103"/>
              <a:gd name="connsiteX4-39" fmla="*/ 0 w 10833768"/>
              <a:gd name="connsiteY4-40" fmla="*/ 60960 h 6095103"/>
              <a:gd name="connsiteX0-41" fmla="*/ 0 w 10833768"/>
              <a:gd name="connsiteY0-42" fmla="*/ 60960 h 6084943"/>
              <a:gd name="connsiteX1-43" fmla="*/ 10833768 w 10833768"/>
              <a:gd name="connsiteY1-44" fmla="*/ 0 h 6084943"/>
              <a:gd name="connsiteX2-45" fmla="*/ 7196488 w 10833768"/>
              <a:gd name="connsiteY2-46" fmla="*/ 6064623 h 6084943"/>
              <a:gd name="connsiteX3-47" fmla="*/ 0 w 10833768"/>
              <a:gd name="connsiteY3-48" fmla="*/ 6084943 h 6084943"/>
              <a:gd name="connsiteX4-49" fmla="*/ 0 w 10833768"/>
              <a:gd name="connsiteY4-50" fmla="*/ 60960 h 6084943"/>
              <a:gd name="connsiteX0-51" fmla="*/ 0 w 10833768"/>
              <a:gd name="connsiteY0-52" fmla="*/ 60960 h 6095103"/>
              <a:gd name="connsiteX1-53" fmla="*/ 10833768 w 10833768"/>
              <a:gd name="connsiteY1-54" fmla="*/ 0 h 6095103"/>
              <a:gd name="connsiteX2-55" fmla="*/ 7806088 w 10833768"/>
              <a:gd name="connsiteY2-56" fmla="*/ 6095103 h 6095103"/>
              <a:gd name="connsiteX3-57" fmla="*/ 0 w 10833768"/>
              <a:gd name="connsiteY3-58" fmla="*/ 6084943 h 6095103"/>
              <a:gd name="connsiteX4-59" fmla="*/ 0 w 10833768"/>
              <a:gd name="connsiteY4-60" fmla="*/ 60960 h 609510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/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/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95" indent="-252095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19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4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/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-1" fmla="*/ 0 w 10898802"/>
              <a:gd name="connsiteY0-2" fmla="*/ 0 h 6868420"/>
              <a:gd name="connsiteX1-3" fmla="*/ 10898802 w 10898802"/>
              <a:gd name="connsiteY1-4" fmla="*/ 0 h 6868420"/>
              <a:gd name="connsiteX2-5" fmla="*/ 6569938 w 10898802"/>
              <a:gd name="connsiteY2-6" fmla="*/ 6868420 h 6868420"/>
              <a:gd name="connsiteX3-7" fmla="*/ 0 w 10898802"/>
              <a:gd name="connsiteY3-8" fmla="*/ 6864482 h 6868420"/>
              <a:gd name="connsiteX4-9" fmla="*/ 0 w 10898802"/>
              <a:gd name="connsiteY4-10" fmla="*/ 0 h 6868420"/>
              <a:gd name="connsiteX0-11" fmla="*/ 0 w 9989688"/>
              <a:gd name="connsiteY0-12" fmla="*/ 0 h 6868420"/>
              <a:gd name="connsiteX1-13" fmla="*/ 9989688 w 9989688"/>
              <a:gd name="connsiteY1-14" fmla="*/ 45719 h 6868420"/>
              <a:gd name="connsiteX2-15" fmla="*/ 6569938 w 9989688"/>
              <a:gd name="connsiteY2-16" fmla="*/ 6868420 h 6868420"/>
              <a:gd name="connsiteX3-17" fmla="*/ 0 w 9989688"/>
              <a:gd name="connsiteY3-18" fmla="*/ 6864482 h 6868420"/>
              <a:gd name="connsiteX4-19" fmla="*/ 0 w 9989688"/>
              <a:gd name="connsiteY4-20" fmla="*/ 0 h 6868420"/>
              <a:gd name="connsiteX0-21" fmla="*/ 0 w 9984402"/>
              <a:gd name="connsiteY0-22" fmla="*/ 45719 h 6914139"/>
              <a:gd name="connsiteX1-23" fmla="*/ 9984402 w 9984402"/>
              <a:gd name="connsiteY1-24" fmla="*/ 0 h 6914139"/>
              <a:gd name="connsiteX2-25" fmla="*/ 6569938 w 9984402"/>
              <a:gd name="connsiteY2-26" fmla="*/ 6914139 h 6914139"/>
              <a:gd name="connsiteX3-27" fmla="*/ 0 w 9984402"/>
              <a:gd name="connsiteY3-28" fmla="*/ 6910201 h 6914139"/>
              <a:gd name="connsiteX4-29" fmla="*/ 0 w 9984402"/>
              <a:gd name="connsiteY4-30" fmla="*/ 45719 h 691413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/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/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/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/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/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/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>
            <a:fillRect/>
          </a:stretch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/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-1" fmla="*/ 0 w 10487025"/>
              <a:gd name="connsiteY0-2" fmla="*/ 161925 h 7006765"/>
              <a:gd name="connsiteX1-3" fmla="*/ 5962650 w 10487025"/>
              <a:gd name="connsiteY1-4" fmla="*/ 0 h 7006765"/>
              <a:gd name="connsiteX2-5" fmla="*/ 10487025 w 10487025"/>
              <a:gd name="connsiteY2-6" fmla="*/ 7006765 h 7006765"/>
              <a:gd name="connsiteX3-7" fmla="*/ 0 w 10487025"/>
              <a:gd name="connsiteY3-8" fmla="*/ 7006765 h 7006765"/>
              <a:gd name="connsiteX4-9" fmla="*/ 0 w 10487025"/>
              <a:gd name="connsiteY4-10" fmla="*/ 161925 h 7006765"/>
              <a:gd name="connsiteX0-11" fmla="*/ 0 w 10487025"/>
              <a:gd name="connsiteY0-12" fmla="*/ 0 h 6844840"/>
              <a:gd name="connsiteX1-13" fmla="*/ 8896350 w 10487025"/>
              <a:gd name="connsiteY1-14" fmla="*/ 0 h 6844840"/>
              <a:gd name="connsiteX2-15" fmla="*/ 10487025 w 10487025"/>
              <a:gd name="connsiteY2-16" fmla="*/ 6844840 h 6844840"/>
              <a:gd name="connsiteX3-17" fmla="*/ 0 w 10487025"/>
              <a:gd name="connsiteY3-18" fmla="*/ 6844840 h 6844840"/>
              <a:gd name="connsiteX4-19" fmla="*/ 0 w 10487025"/>
              <a:gd name="connsiteY4-20" fmla="*/ 0 h 6844840"/>
              <a:gd name="connsiteX0-21" fmla="*/ 0 w 8896350"/>
              <a:gd name="connsiteY0-22" fmla="*/ 0 h 6844840"/>
              <a:gd name="connsiteX1-23" fmla="*/ 8896350 w 8896350"/>
              <a:gd name="connsiteY1-24" fmla="*/ 0 h 6844840"/>
              <a:gd name="connsiteX2-25" fmla="*/ 6467475 w 8896350"/>
              <a:gd name="connsiteY2-26" fmla="*/ 6816265 h 6844840"/>
              <a:gd name="connsiteX3-27" fmla="*/ 0 w 8896350"/>
              <a:gd name="connsiteY3-28" fmla="*/ 6844840 h 6844840"/>
              <a:gd name="connsiteX4-29" fmla="*/ 0 w 8896350"/>
              <a:gd name="connsiteY4-30" fmla="*/ 0 h 6844840"/>
              <a:gd name="connsiteX0-31" fmla="*/ 0 w 8896350"/>
              <a:gd name="connsiteY0-32" fmla="*/ 0 h 6844840"/>
              <a:gd name="connsiteX1-33" fmla="*/ 8896350 w 8896350"/>
              <a:gd name="connsiteY1-34" fmla="*/ 0 h 6844840"/>
              <a:gd name="connsiteX2-35" fmla="*/ 5429250 w 8896350"/>
              <a:gd name="connsiteY2-36" fmla="*/ 6816265 h 6844840"/>
              <a:gd name="connsiteX3-37" fmla="*/ 0 w 8896350"/>
              <a:gd name="connsiteY3-38" fmla="*/ 6844840 h 6844840"/>
              <a:gd name="connsiteX4-39" fmla="*/ 0 w 8896350"/>
              <a:gd name="connsiteY4-40" fmla="*/ 0 h 6844840"/>
              <a:gd name="connsiteX0-41" fmla="*/ 0 w 8896350"/>
              <a:gd name="connsiteY0-42" fmla="*/ 0 h 6844840"/>
              <a:gd name="connsiteX1-43" fmla="*/ 8896350 w 8896350"/>
              <a:gd name="connsiteY1-44" fmla="*/ 0 h 6844840"/>
              <a:gd name="connsiteX2-45" fmla="*/ 5486400 w 8896350"/>
              <a:gd name="connsiteY2-46" fmla="*/ 6835315 h 6844840"/>
              <a:gd name="connsiteX3-47" fmla="*/ 0 w 8896350"/>
              <a:gd name="connsiteY3-48" fmla="*/ 6844840 h 6844840"/>
              <a:gd name="connsiteX4-49" fmla="*/ 0 w 8896350"/>
              <a:gd name="connsiteY4-50" fmla="*/ 0 h 68448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/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>
            <a:fillRect/>
          </a:stretch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/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/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/>
            <p:cNvCxnSpPr/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/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/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/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/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/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/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15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/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/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/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95" indent="-252095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11/10/2025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11/10/2025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11/10/2025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11/10/2025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9453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Power Plant Engineering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 </a:t>
            </a:r>
            <a:r>
              <a:rPr lang="en-US" sz="3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</a:t>
            </a:r>
            <a:endParaRPr lang="en-US" sz="3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/>
            <a:r>
              <a:rPr lang="en-US" sz="3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Plant Economy </a:t>
            </a:r>
            <a:endParaRPr lang="en-US" sz="30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/>
            <a:endParaRPr lang="en-US" sz="3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</a:t>
            </a:r>
            <a:r>
              <a:rPr lang="en-US" sz="3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Dr. Melaku Desta</a:t>
            </a:r>
            <a:endParaRPr lang="en-US" sz="3000" b="1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7717" y="138942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anose="020B0604020202020204" pitchFamily="34" charset="0"/>
                <a:cs typeface="Arial" panose="020B0604020202020204" pitchFamily="34" charset="0"/>
              </a:rPr>
              <a:t>Lecture learning outcomes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9" y="592868"/>
            <a:ext cx="12062691" cy="6265132"/>
          </a:xfrm>
        </p:spPr>
        <p:txBody>
          <a:bodyPr>
            <a:normAutofit lnSpcReduction="10000"/>
          </a:bodyPr>
          <a:lstStyle/>
          <a:p>
            <a:pPr algn="l" latinLnBrk="0">
              <a:lnSpc>
                <a:spcPct val="170000"/>
              </a:lnSpc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the end of this lecture, you will be able to: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Explain the role of engineering economy in the planning, design, and operation of power plants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Utilize principles such as time value of money, interest rate, and cash flow analysis in power plant decision-making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Evaluate capital investment, operating costs, and revenue streams to assess the economic feasibility of power generation systems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Analyze key indicators such as payback period, net present value (NPV), internal rate of return (IRR), and cost-benefit ratio for different power </a:t>
            </a:r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plant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projects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Font typeface="+mj-lt"/>
              <a:buAutoNum type="romanLcPeriod" startAt="5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Compare the economic performance of various power generation </a:t>
            </a:r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methods considering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 cost, efficiency, and environmental </a:t>
            </a:r>
          </a:p>
          <a:p>
            <a:pPr algn="l" latinLnBrk="0">
              <a:lnSpc>
                <a:spcPct val="110000"/>
              </a:lnSpc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impacts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Content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Introduction to Power Plant Economy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Engineering Economy and Principles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Engineering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Economy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Financial Analysis and Indicators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Financial Performance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Economics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Power Generation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Summary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Introduction to Power Plant Economy</a:t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 to Power Plant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Economy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goal of any power plant is to generate electricity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reliably, safely,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at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lowest possible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while maintaining environmental and operational standards.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Power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Plant Economy involves the study of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cost, performance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financial optimization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of power generation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systems [1]. 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Understanding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economy of power plants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directly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influences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design, operation, investment decisions,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energy pricing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poor economic decision can lead to billions of dollars in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losses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while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sound one ensures energy security and financial viability.</a:t>
            </a: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4</a:t>
            </a:fld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Introduction to Power Plant Economy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Importance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Power Plant Economy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Power generation projects require large capital investments and long operating periods. Hence, understanding power plant economics helps in: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Selecting the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most economical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type of power plant (thermal, hydro, nuclear, renewable, etc.)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Reducing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operational costs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through improved efficiency and fuel management.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Planning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tariffs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 recovery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 power utilities.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Guiding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investment decisions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 government and private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investors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Ensuring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sustainable and reliable energy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supply at affordable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rates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400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Introduction to Power Plant Economy  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4" y="597937"/>
            <a:ext cx="11756437" cy="6319697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Major Cost Components of a Power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total cost of generating electrical power includes several components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 latinLnBrk="0">
              <a:lnSpc>
                <a:spcPct val="110000"/>
              </a:lnSpc>
              <a:buFont typeface="+mj-lt"/>
              <a:buAutoNum type="alphaL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Capital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initial investment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 land, building, machinery, transmission lines, and installation.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Usually recovered over the life of the plant through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depreciation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interest charges.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lphaLcPeriod" startAt="2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Fixed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Costs that remain constant regardless of the amount of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power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generated.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Includes interest, depreciation, insurance, salaries of permanent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staff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and taxes.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3459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Introduction to Power Plant Economy  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4" y="597937"/>
            <a:ext cx="11756437" cy="6319697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lphaLcPeriod" startAt="3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Operating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(Running) Cost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Costs that vary with the amount of power generated.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Includes fuel, lubricants, maintenance, and wages for operating labor.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lphaLcPeriod" startAt="4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Maintenance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Regular expenses for upkeep and minor repairs to ensure reliability and performance.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lphaLcPeriod" startAt="5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Depreciation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Represents the loss in value of the plant equipment over time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due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wear and tear, obsolescence, or age.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1785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Introduction to Power Plant Economy  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4" y="597937"/>
            <a:ext cx="11756437" cy="6319697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Factors Affecting Power Plant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Selection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compare different power plant options fairly,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standardized metrics used are: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Load Factor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 Ratio of average load to maximum demand; higher load factor reduces cost per kWh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Capacity Factor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 Ratio of actual energy generated to the maximum possible generation in a given period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Factor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 Ratio of actual energy generated to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the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product of plant capacity and operating hours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Diversity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Factor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 Ratio of sum of individual maximum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demands to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maximum demand on the station.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2585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Introduction to Power Plant Economy  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4" y="597937"/>
            <a:ext cx="11756437" cy="6319697"/>
          </a:xfrm>
        </p:spPr>
        <p:txBody>
          <a:bodyPr>
            <a:normAutofit/>
          </a:bodyPr>
          <a:lstStyle/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Demand Factor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 Ratio of maximum demand to connected load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Availability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cost of fuel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 Influences the operating cost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Location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transmission cost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 Affects the total investment and efficiency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constraints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– Pollution control and emission standards influence design and cost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Principles of Power Plant Economy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main principle is to generate the required electrical power at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lowest total cost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while ensuring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reliability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sustainability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lvl="1" indent="0" latinLnBrk="0">
              <a:lnSpc>
                <a:spcPct val="150000"/>
              </a:lnSpc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3645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Introduction to Power Plant Economy  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4" y="597937"/>
            <a:ext cx="11756437" cy="6319697"/>
          </a:xfrm>
        </p:spPr>
        <p:txBody>
          <a:bodyPr>
            <a:normAutofit fontScale="92500" lnSpcReduction="20000"/>
          </a:bodyPr>
          <a:lstStyle/>
          <a:p>
            <a:pPr marL="0" indent="0" latinLnBrk="0">
              <a:lnSpc>
                <a:spcPct val="170000"/>
              </a:lnSpc>
              <a:buNone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guiding principles include:</a:t>
            </a:r>
          </a:p>
          <a:p>
            <a:pPr marL="457200" indent="-457200" latinLnBrk="0">
              <a:lnSpc>
                <a:spcPct val="120000"/>
              </a:lnSpc>
              <a:buFont typeface="+mj-lt"/>
              <a:buAutoNum type="arabicPeriod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Balancing capital and operating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costs</a:t>
            </a: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 cheaper plant may have high fuel costs (e.g., diesel), while a costlier plant may have low running costs (e.g., hydro).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Economic optimization involves trade-offs between these costs.</a:t>
            </a:r>
          </a:p>
          <a:p>
            <a:pPr marL="457200" indent="-457200" latinLnBrk="0">
              <a:lnSpc>
                <a:spcPct val="120000"/>
              </a:lnSpc>
              <a:buFont typeface="+mj-lt"/>
              <a:buAutoNum type="arabicPeriod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Maximizing load factor and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utilization</a:t>
            </a: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 higher the load factor, the lower the cost per unit of electricity.</a:t>
            </a:r>
          </a:p>
          <a:p>
            <a:pPr marL="457200" indent="-457200" latinLnBrk="0">
              <a:lnSpc>
                <a:spcPct val="120000"/>
              </a:lnSpc>
              <a:buFont typeface="+mj-lt"/>
              <a:buAutoNum type="arabicPeriod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Reducing energy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losses</a:t>
            </a: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Through improved plant efficiency and modern technology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20000"/>
              </a:lnSpc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e.g., combined-cycle plants).</a:t>
            </a:r>
          </a:p>
          <a:p>
            <a:pPr marL="457200" indent="-457200" latinLnBrk="0">
              <a:lnSpc>
                <a:spcPct val="110000"/>
              </a:lnSpc>
              <a:buFont typeface="+mj-lt"/>
              <a:buAutoNum type="arabicPeriod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Optimizing maintenance and life-cycle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</a:t>
            </a: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Preventive maintenance reduces unplanned downtime and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20000"/>
              </a:lnSpc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total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life-cycle cost.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1785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Introduction to Power Plant Economy  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4" y="597937"/>
            <a:ext cx="11756437" cy="6319697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Performance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Indicators</a:t>
            </a:r>
          </a:p>
          <a:p>
            <a:pPr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assess and compare different power plants, several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indicators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are used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4499254"/>
              </p:ext>
            </p:extLst>
          </p:nvPr>
        </p:nvGraphicFramePr>
        <p:xfrm>
          <a:off x="357808" y="2162755"/>
          <a:ext cx="8762337" cy="4614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0779"/>
                <a:gridCol w="2920779"/>
                <a:gridCol w="2920779"/>
              </a:tblGrid>
              <a:tr h="385279"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Indicator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Formula</a:t>
                      </a:r>
                      <a:endParaRPr lang="en-GB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Description</a:t>
                      </a:r>
                      <a:endParaRPr lang="en-GB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  <a:tr h="674239"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Cost per kWh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annual cost ÷ Annual energy generated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Unit cost of electricity</a:t>
                      </a:r>
                    </a:p>
                  </a:txBody>
                  <a:tcPr anchor="ctr"/>
                </a:tc>
              </a:tr>
              <a:tr h="674239"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Load Factor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(Average Load ÷ Maximum Load) × 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Measures plant utilization</a:t>
                      </a:r>
                    </a:p>
                  </a:txBody>
                  <a:tcPr anchor="ctr"/>
                </a:tc>
              </a:tr>
              <a:tr h="857906">
                <a:tc>
                  <a:txBody>
                    <a:bodyPr/>
                    <a:lstStyle/>
                    <a:p>
                      <a:r>
                        <a:rPr lang="en-GB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Capacity Factor</a:t>
                      </a:r>
                      <a:endParaRPr lang="en-GB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(Actual Output ÷ Maximum Possible Output) × 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Indicates effective use of capacity</a:t>
                      </a:r>
                    </a:p>
                  </a:txBody>
                  <a:tcPr anchor="ctr"/>
                </a:tc>
              </a:tr>
              <a:tr h="674239"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Plant Heat Rate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(Input energy / Output energy)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Lower values indicate better efficiency</a:t>
                      </a:r>
                    </a:p>
                  </a:txBody>
                  <a:tcPr anchor="ctr"/>
                </a:tc>
              </a:tr>
              <a:tr h="674239">
                <a:tc>
                  <a:txBody>
                    <a:bodyPr/>
                    <a:lstStyle/>
                    <a:p>
                      <a:pPr latinLnBrk="0"/>
                      <a:r>
                        <a:rPr lang="en-GB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Return on Investment (ROI)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(Net Profit ÷ Investment) × 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Financial performance measure</a:t>
                      </a:r>
                    </a:p>
                  </a:txBody>
                  <a:tcPr anchor="ctr"/>
                </a:tc>
              </a:tr>
              <a:tr h="674239">
                <a:tc>
                  <a:txBody>
                    <a:bodyPr/>
                    <a:lstStyle/>
                    <a:p>
                      <a:r>
                        <a:rPr lang="en-GB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Payback Period</a:t>
                      </a:r>
                      <a:endParaRPr lang="en-GB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Investment ÷ Annual Profit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Time required to recover investment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68747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Introduction to Power Plant Economy  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4" y="597937"/>
            <a:ext cx="11756437" cy="631969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 Optimization Strategies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achieve minimum cost of generation, the following strategies are employed: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Efficient plant design and selection of modern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technology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Fuel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management and diversification (e.g., co-firing, natural gas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blending)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Preventive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predictive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maintenance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Automation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control systems to reduce manpower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cost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Load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management and demand-side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optimization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Integration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renewable sources and cogeneration systems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3235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Engineering Economy and Principles of Engineering Economy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Engineering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economy is the application of economic techniques to evaluate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alternatives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in engineering projects, aiming to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minimize cost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maximize economic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benefits [2].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context of power plants,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engineering economy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helps determine: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most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economical type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plant to build,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optimum capacity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most efficient operating conditions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and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financial feasibility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proposed projects.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8210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Engineering Economy and Principles of Engineering </a:t>
            </a:r>
            <a:r>
              <a:rPr lang="en-US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Economy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power plants,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engineering economy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focuses on: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Investment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planning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Cost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analysis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Revenue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estimation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Financial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feasibility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Decision-making under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uncertainty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5444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Engineering Economy and Principles of Engineering Economy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Scope in Power Generation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Selection of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 and size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power plant.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Determination of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capital investment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operating costs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Estimation of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electricity tariff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or selling price.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life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determination of equipment.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Replacement analysis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 aging or inefficient units.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 of renewable vs. non-renewable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energy systems.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3708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Engineering Economy and Principles of Engineering Economy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 fontScale="85000" lnSpcReduction="20000"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Fundamental Principles of Engineering Economy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principles of engineering economy guide economic decision-making.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following are the key ones relevant to power plant economics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 1: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Develop alternatives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Economic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decisions require </a:t>
            </a:r>
            <a:r>
              <a:rPr lang="en-US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feasible alternatives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— such as comparing a </a:t>
            </a:r>
            <a:r>
              <a:rPr lang="en-US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plant vs. a hydro plant,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US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upgrading an old system vs. installing a new one.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 2: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Focus on differences</a:t>
            </a:r>
          </a:p>
          <a:p>
            <a:pPr lvl="1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Only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differences in cost, revenue,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US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performance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between </a:t>
            </a:r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20000"/>
              </a:lnSpc>
              <a:buNone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alternatives matter.</a:t>
            </a:r>
          </a:p>
          <a:p>
            <a:pPr lvl="1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principle avoids evaluating irrelevant data that are common </a:t>
            </a:r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20000"/>
              </a:lnSpc>
              <a:buNone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to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all alternatives.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8708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Engineering Economy and Principles of Engineering Economy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 3: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Use a consistent viewpoint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All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costs and benefits must be evaluated from the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same perspective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— usually the investor, utility, or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government.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power projects, this ensures that costs, taxes, and revenues are analyzed consistently.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 4: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Consider the time value of money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Money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today is worth more than the same amount in the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future due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interest or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inflation.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Hence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all cash flows must be adjusted to a common time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base (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present, annual, or future value).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9473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Engineering Economy and Principles of Engineering Economy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 5: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Use a common unit of measure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All costs and benefits should be expressed in monetary terms (e.g., USD per kWh).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This allows fair comparison of different technical options.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6: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Consider all relevant criteria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Besides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direct costs, include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Maintenance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operating costs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Environmental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impacts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Social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or regulatory costs,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Residual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(salvage) values.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3356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Engineering Economy and Principles of Engineering Economy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 lnSpcReduction="10000"/>
          </a:bodyPr>
          <a:lstStyle/>
          <a:p>
            <a:pPr marL="0" indent="0" latinLnBrk="0">
              <a:lnSpc>
                <a:spcPct val="11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7: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Make uncertainty explicit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Future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costs (e.g., fuel prices or inflation) are uncertain.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Sensitivity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analysis and risk evaluation help test the impact of varying these assumptions.</a:t>
            </a:r>
          </a:p>
          <a:p>
            <a:pPr marL="0" indent="0" latinLnBrk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Principles of Power Plant Economics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Power plant economics integrates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engineering economy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with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operational and technical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considerations to ensure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least-cost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[3].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Basic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economic principle 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achieved by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Optimizing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capital and running costs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Maintaining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high load factor,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Using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efficient conversion systems.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9663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Engineering Economy and Principles of Engineering Economy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Economic Factors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Capital Cost vs. Operating Cost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Trade-off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High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initial cost may yield low running cost (e.g., hydro plants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 Efficiency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Higher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efficiency reduces fuel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cost.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Load Factor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higher the load factor, the lower the cost per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kWh.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Capacity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Utilization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Ensuring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continuous operation reduces fixed cost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burden.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Maintenance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Reliability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Downtime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increases cost due to loss of generation.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993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Engineering Economy and Principles of Engineering Economy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 Components in Power Plant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Economics</a:t>
            </a:r>
          </a:p>
          <a:p>
            <a:pPr marL="0" indent="0">
              <a:lnSpc>
                <a:spcPct val="12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9783647"/>
              </p:ext>
            </p:extLst>
          </p:nvPr>
        </p:nvGraphicFramePr>
        <p:xfrm>
          <a:off x="413467" y="1383528"/>
          <a:ext cx="9000876" cy="36257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1396"/>
                <a:gridCol w="3289188"/>
                <a:gridCol w="3000292"/>
              </a:tblGrid>
              <a:tr h="665033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Cost Type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Description</a:t>
                      </a:r>
                      <a:endParaRPr lang="en-GB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Examples</a:t>
                      </a:r>
                      <a:endParaRPr lang="en-GB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  <a:tr h="1147864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Fixed Cost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Independent of energy generation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Interest, depreciation, taxes</a:t>
                      </a:r>
                    </a:p>
                  </a:txBody>
                  <a:tcPr anchor="ctr"/>
                </a:tc>
              </a:tr>
              <a:tr h="665033">
                <a:tc>
                  <a:txBody>
                    <a:bodyPr/>
                    <a:lstStyle/>
                    <a:p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Variable Cost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Proportional to output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Fuel, lubricants</a:t>
                      </a:r>
                    </a:p>
                  </a:txBody>
                  <a:tcPr anchor="ctr"/>
                </a:tc>
              </a:tr>
              <a:tr h="1147864">
                <a:tc>
                  <a:txBody>
                    <a:bodyPr/>
                    <a:lstStyle/>
                    <a:p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Semi-variable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Partly fixed and partly variable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Maintenance, operator wages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98262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Engineering Economy and Principles of Engineering Economy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025" y="749013"/>
            <a:ext cx="11704320" cy="6260062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Cost of Energy (Generated Cost) can be calculated:</a:t>
            </a:r>
          </a:p>
          <a:p>
            <a:pPr marL="0" indent="0">
              <a:lnSpc>
                <a:spcPct val="120000"/>
              </a:lnSpc>
              <a:buNone/>
            </a:pP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Decision-Making in Power Plant Economy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decision-making process involves: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Defining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objectives (e.g., minimize cost or emissions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Developing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feasible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alternatives.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Estimating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cash flows (investment, O&amp;M, revenues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Applying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economic evaluation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methods.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Selecting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best alternative.</a:t>
            </a:r>
          </a:p>
          <a:p>
            <a:pPr marL="0" indent="0">
              <a:lnSpc>
                <a:spcPct val="120000"/>
              </a:lnSpc>
              <a:buNone/>
            </a:pP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139686" y="1385891"/>
                <a:ext cx="7280745" cy="73064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000" i="0">
                          <a:latin typeface="Cambria Math" panose="02040503050406030204" pitchFamily="18" charset="0"/>
                        </a:rPr>
                        <m:t>Cost</m:t>
                      </m:r>
                      <m:r>
                        <a:rPr lang="en-GB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2000" i="0">
                          <a:latin typeface="Cambria Math" panose="02040503050406030204" pitchFamily="18" charset="0"/>
                        </a:rPr>
                        <m:t>per</m:t>
                      </m:r>
                      <m:r>
                        <a:rPr lang="en-GB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2000" i="0">
                          <a:latin typeface="Cambria Math" panose="02040503050406030204" pitchFamily="18" charset="0"/>
                        </a:rPr>
                        <m:t>kWh</m:t>
                      </m:r>
                      <m:r>
                        <a:rPr lang="en-GB" sz="20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Annual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Fixed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Cost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Annual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Operating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Cost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Annual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Energy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Generated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9686" y="1385891"/>
                <a:ext cx="7280745" cy="730649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328146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Financial Analysis and Indicators of Financial Performance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/>
          </a:bodyPr>
          <a:lstStyle/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Financial analysis in power plant economics involves evaluating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revenues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profitability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of a power generation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project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[4].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helps determine whether investing in a particular power plant—be it thermal, hydro, nuclear, or renewable—is financially viable and sustainable over its lifetime.</a:t>
            </a:r>
          </a:p>
          <a:p>
            <a:pPr lvl="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Financial performance indicators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 helpful to evaluate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economic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viability, profitability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long-term sustainability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power generation projects.</a:t>
            </a:r>
          </a:p>
          <a:p>
            <a:pPr lvl="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form the foundation for investment decisions, plant design,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tariff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setting, and policy analysis.</a:t>
            </a:r>
          </a:p>
          <a:p>
            <a:pPr marL="0" lvl="0" indent="0" algn="just" latinLnBrk="0">
              <a:lnSpc>
                <a:spcPct val="150000"/>
              </a:lnSpc>
              <a:buNone/>
            </a:pPr>
            <a:endParaRPr lang="en-US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8081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192000" cy="568129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Financial Analysis and Indicators of Financial </a:t>
            </a:r>
            <a:r>
              <a:rPr lang="en-US" sz="28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Performance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977" y="554981"/>
            <a:ext cx="11704320" cy="5983932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Financial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indicators allow comparison between alternative technologies (coal, gas, hydro, renewable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They are used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feasibility studies, financing negotiations, and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project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performance monitoring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Helps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identify cost drivers, profit margins, and payback periods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major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financial indicators include:</a:t>
            </a:r>
          </a:p>
          <a:p>
            <a:pPr marL="914400" lvl="1" indent="-457200">
              <a:lnSpc>
                <a:spcPct val="110000"/>
              </a:lnSpc>
              <a:buFont typeface="+mj-lt"/>
              <a:buAutoNum type="arabicPeriod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Capital (investment) cost</a:t>
            </a:r>
          </a:p>
          <a:p>
            <a:pPr marL="914400" lvl="1" indent="-457200">
              <a:lnSpc>
                <a:spcPct val="110000"/>
              </a:lnSpc>
              <a:buFont typeface="+mj-lt"/>
              <a:buAutoNum type="arabicPeriod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Operating and maintenance (O&amp;M) costs</a:t>
            </a:r>
          </a:p>
          <a:p>
            <a:pPr marL="914400" lvl="1" indent="-457200" latinLnBrk="0">
              <a:lnSpc>
                <a:spcPct val="110000"/>
              </a:lnSpc>
              <a:buFont typeface="+mj-lt"/>
              <a:buAutoNum type="arabicPeriod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 costs</a:t>
            </a:r>
          </a:p>
          <a:p>
            <a:pPr marL="914400" lvl="1" indent="-457200" latinLnBrk="0">
              <a:lnSpc>
                <a:spcPct val="110000"/>
              </a:lnSpc>
              <a:buFont typeface="+mj-lt"/>
              <a:buAutoNum type="arabicPeriod"/>
            </a:pPr>
            <a:r>
              <a:rPr lang="en-GB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 rate of return (IRR)</a:t>
            </a:r>
          </a:p>
          <a:p>
            <a:pPr lvl="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3855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192000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Financial Analysis and Indicators of Financial Performance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Major Components of Financial Analysis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Capital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(Investment) Cost</a:t>
            </a: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are one-time costs required to build and commission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the plant.</a:t>
            </a: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components of capital costs include: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Land acquisition and site preparation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 and equipment costs: boilers, turbines, generators, </a:t>
            </a:r>
            <a:endParaRPr lang="en-US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reactors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etc.</a:t>
            </a:r>
          </a:p>
          <a:p>
            <a:pPr marL="0" lvl="0" indent="0" algn="just" latinLnBrk="0">
              <a:lnSpc>
                <a:spcPct val="150000"/>
              </a:lnSpc>
              <a:buNone/>
            </a:pPr>
            <a:endParaRPr lang="en-US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6441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192000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Financial Analysis and Indicators of Financial Performance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977" y="669501"/>
            <a:ext cx="11704320" cy="5983932"/>
          </a:xfrm>
        </p:spPr>
        <p:txBody>
          <a:bodyPr>
            <a:normAutofit/>
          </a:bodyPr>
          <a:lstStyle/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Civil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works and infrastructure: buildings, foundations, cooling towers,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roads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Transmission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connection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cost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Engineering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procurement, and construction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services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Interest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during construction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Capital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cost is usually expressed as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$/kW of installed capacity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5021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192000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Financial Analysis and Indicators of Financial Performance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Operating and Maintenance (O&amp;M) Costs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These are recurring annual costs incurred to operate the plant.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Fixed O&amp;M costs: salaries, insurance, administrative expenses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Variable O&amp;M costs: fuel, lubricants, consumables, water treatment, waste disposal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Maintenance costs: scheduled and unscheduled repair and replacement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O&amp;M costs are typically expressed in $/kWh or $/MW-year.</a:t>
            </a:r>
          </a:p>
          <a:p>
            <a:pPr marL="0" lvl="0" indent="0" algn="just" latinLnBrk="0">
              <a:lnSpc>
                <a:spcPct val="150000"/>
              </a:lnSpc>
              <a:buNone/>
            </a:pPr>
            <a:endParaRPr lang="en-US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62528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192000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Financial Analysis and Indicators of Financial Performance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 lnSpcReduction="10000"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rabicPeriod" startAt="3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 Costs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Dominant cost component for thermal power plants (coal, gas, oil, biomass).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Determined by fuel price, calorific value, and plant efficiency.</a:t>
            </a:r>
          </a:p>
          <a:p>
            <a:pPr marL="514350" indent="-514350" latinLnBrk="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Depreciation and Taxation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Depreciation: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allocation of plant cost over its useful life (straight-line or declining balance).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Purpose: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reflects equipment wear and tear; affects taxable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income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Taxation: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corporate income tax on net profit after depreciation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and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interest deductions.</a:t>
            </a:r>
          </a:p>
          <a:p>
            <a:pPr marL="0" lvl="0" indent="0" algn="just" latinLnBrk="0">
              <a:lnSpc>
                <a:spcPct val="150000"/>
              </a:lnSpc>
              <a:buNone/>
            </a:pPr>
            <a:endParaRPr lang="en-US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3535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192000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Financial Analysis and Indicators of Financial Performance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38715" y="597938"/>
                <a:ext cx="11704320" cy="6260062"/>
              </a:xfrm>
            </p:spPr>
            <p:txBody>
              <a:bodyPr>
                <a:normAutofit fontScale="77500" lnSpcReduction="20000"/>
              </a:bodyPr>
              <a:lstStyle/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sz="31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Indicators of Financial performance</a:t>
                </a:r>
                <a:endParaRPr lang="en-GB" sz="31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514350" indent="-514350" latinLnBrk="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GB" sz="31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Net Present Value (NPV)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31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It is </a:t>
                </a:r>
                <a:r>
                  <a:rPr lang="en-US" sz="31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difference between the present value of all </a:t>
                </a:r>
                <a:r>
                  <a:rPr lang="en-US" sz="31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cash inflows </a:t>
                </a:r>
                <a:r>
                  <a:rPr lang="en-US" sz="3100" dirty="0">
                    <a:latin typeface="Arial" panose="020B0604020202020204" pitchFamily="34" charset="0"/>
                    <a:cs typeface="Arial" panose="020B0604020202020204" pitchFamily="34" charset="0"/>
                  </a:rPr>
                  <a:t>and the present value of </a:t>
                </a:r>
                <a:r>
                  <a:rPr lang="en-US" sz="31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all cash outflows</a:t>
                </a:r>
                <a:r>
                  <a:rPr lang="en-US" sz="3100" dirty="0">
                    <a:latin typeface="Arial" panose="020B0604020202020204" pitchFamily="34" charset="0"/>
                    <a:cs typeface="Arial" panose="020B0604020202020204" pitchFamily="34" charset="0"/>
                  </a:rPr>
                  <a:t> over the lifetime of a project.</a:t>
                </a:r>
                <a:endParaRPr lang="en-GB" sz="31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7"/>
                </a:pP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7"/>
                </a:pP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latinLnBrk="0">
                  <a:lnSpc>
                    <a:spcPct val="150000"/>
                  </a:lnSpc>
                  <a:buNone/>
                </a:pP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7"/>
                </a:pP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latinLnBrk="0">
                  <a:lnSpc>
                    <a:spcPct val="150000"/>
                  </a:lnSpc>
                  <a:buNone/>
                </a:pP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7"/>
                </a:pP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latinLnBrk="0">
                  <a:lnSpc>
                    <a:spcPct val="120000"/>
                  </a:lnSpc>
                  <a:buFont typeface="Wingdings" panose="05000000000000000000" pitchFamily="2" charset="2"/>
                  <a:buChar char="§"/>
                </a:pPr>
                <a:r>
                  <a:rPr lang="en-US" sz="31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Positive NPV</a:t>
                </a:r>
                <a14:m>
                  <m:oMath xmlns:m="http://schemas.openxmlformats.org/officeDocument/2006/math">
                    <m:r>
                      <a:rPr lang="en-US" sz="31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US" sz="3100" dirty="0" smtClean="0">
                    <a:solidFill>
                      <a:schemeClr val="tx1"/>
                    </a:solidFill>
                    <a:latin typeface="Arial" panose="020B0604020202020204" pitchFamily="34" charset="0"/>
                    <a:ea typeface="Cambria Math" panose="02040503050406030204" pitchFamily="18" charset="0"/>
                    <a:cs typeface="Arial" panose="020B0604020202020204" pitchFamily="34" charset="0"/>
                  </a:rPr>
                  <a:t>economically viable project</a:t>
                </a:r>
              </a:p>
              <a:p>
                <a:pPr lvl="1" latinLnBrk="0">
                  <a:lnSpc>
                    <a:spcPct val="120000"/>
                  </a:lnSpc>
                  <a:buFont typeface="Wingdings" panose="05000000000000000000" pitchFamily="2" charset="2"/>
                  <a:buChar char="§"/>
                </a:pPr>
                <a:r>
                  <a:rPr lang="en-US" sz="3100" b="0" dirty="0" smtClean="0">
                    <a:solidFill>
                      <a:schemeClr val="tx1"/>
                    </a:solidFill>
                    <a:latin typeface="Arial" panose="020B0604020202020204" pitchFamily="34" charset="0"/>
                    <a:ea typeface="Cambria Math" panose="02040503050406030204" pitchFamily="18" charset="0"/>
                    <a:cs typeface="Arial" panose="020B0604020202020204" pitchFamily="34" charset="0"/>
                  </a:rPr>
                  <a:t>Negative NPV</a:t>
                </a:r>
                <a14:m>
                  <m:oMath xmlns:m="http://schemas.openxmlformats.org/officeDocument/2006/math">
                    <m:r>
                      <a:rPr lang="en-US" sz="31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sz="31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Unprofitable project</a:t>
                </a: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7"/>
                </a:pP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7"/>
                </a:pP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7"/>
                </a:pP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7"/>
                </a:pP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7"/>
                </a:pPr>
                <a:endParaRPr lang="en-US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38715" y="597938"/>
                <a:ext cx="11704320" cy="6260062"/>
              </a:xfrm>
              <a:blipFill rotWithShape="0">
                <a:blip r:embed="rId2"/>
                <a:stretch>
                  <a:fillRect l="-833" b="-1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1367624" y="2800061"/>
                <a:ext cx="5804452" cy="30848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000" smtClean="0"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NPV</m:t>
                      </m:r>
                      <m:r>
                        <a:rPr lang="en-GB" sz="2000" smtClean="0"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=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𝑡</m:t>
                          </m:r>
                          <m: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𝑛</m:t>
                          </m:r>
                        </m:sup>
                        <m:e>
                          <m:f>
                            <m:fPr>
                              <m:ctrlPr>
                                <a:rPr lang="en-GB" sz="2000" i="1">
                                  <a:effectLst/>
                                  <a:latin typeface="Cambria Math" panose="02040503050406030204" pitchFamily="18" charset="0"/>
                                  <a:ea typeface="MS Mincho" panose="02020609040205080304" pitchFamily="49" charset="-128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GB" sz="2000" i="1">
                                      <a:effectLst/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000" i="1">
                                      <a:effectLst/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GB" sz="2000" i="1">
                                      <a:effectLst/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𝑡</m:t>
                                  </m:r>
                                </m:sub>
                              </m:sSub>
                              <m:r>
                                <a:rPr lang="en-GB" sz="2000" i="1">
                                  <a:effectLst/>
                                  <a:latin typeface="Cambria Math" panose="02040503050406030204" pitchFamily="18" charset="0"/>
                                  <a:ea typeface="MS Mincho" panose="02020609040205080304" pitchFamily="49" charset="-128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GB" sz="2000" i="1">
                                      <a:effectLst/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000" i="1">
                                      <a:effectLst/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𝐶</m:t>
                                  </m:r>
                                </m:e>
                                <m:sub>
                                  <m:r>
                                    <a:rPr lang="en-GB" sz="2000" i="1">
                                      <a:effectLst/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𝑡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GB" sz="2000" i="1">
                                  <a:effectLst/>
                                  <a:latin typeface="Cambria Math" panose="02040503050406030204" pitchFamily="18" charset="0"/>
                                  <a:ea typeface="MS Mincho" panose="02020609040205080304" pitchFamily="49" charset="-128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sSup>
                                <m:sSupPr>
                                  <m:ctrlPr>
                                    <a:rPr lang="en-GB" sz="2000" i="1">
                                      <a:effectLst/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2000" i="1">
                                      <a:effectLst/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1+</m:t>
                                  </m:r>
                                  <m:r>
                                    <a:rPr lang="en-GB" sz="2000" i="1">
                                      <a:effectLst/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𝑖</m:t>
                                  </m:r>
                                  <m:r>
                                    <a:rPr lang="en-GB" sz="2000" i="1">
                                      <a:effectLst/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GB" sz="2000" i="1">
                                      <a:effectLst/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𝑡</m:t>
                                  </m:r>
                                </m:sup>
                              </m:sSup>
                            </m:den>
                          </m:f>
                        </m:e>
                      </m:nary>
                    </m:oMath>
                  </m:oMathPara>
                </a14:m>
                <a:endParaRPr lang="en-GB" sz="2000" dirty="0">
                  <a:effectLst/>
                  <a:latin typeface="Calibri" panose="020F0502020204030204" pitchFamily="34" charset="0"/>
                  <a:ea typeface="MS Mincho" panose="02020609040205080304" pitchFamily="49" charset="-128"/>
                  <a:cs typeface="Times New Roman" panose="02020603050405020304" pitchFamily="18" charset="0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  <a:tabLst>
                    <a:tab pos="1117600" algn="l"/>
                  </a:tabLst>
                </a:pPr>
                <a:r>
                  <a:rPr lang="en-GB" sz="2000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000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Where</m:t>
                    </m:r>
                    <m:r>
                      <a:rPr lang="en-GB" sz="2000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:</m:t>
                    </m:r>
                  </m:oMath>
                </a14:m>
                <a:r>
                  <a:rPr lang="en-US" sz="2000" dirty="0" smtClean="0">
                    <a:effectLst/>
                    <a:latin typeface="Cambria Math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/>
                </a:r>
                <a:br>
                  <a:rPr lang="en-US" sz="2000" dirty="0" smtClean="0">
                    <a:effectLst/>
                    <a:latin typeface="Cambria Math" panose="02040503050406030204" pitchFamily="18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00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b="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R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GB" sz="2000" b="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t</m:t>
                          </m:r>
                        </m:sub>
                      </m:sSub>
                      <m: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revenue</m:t>
                      </m:r>
                      <m: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in</m:t>
                      </m:r>
                      <m: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year</m:t>
                      </m:r>
                      <m: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t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en-GB" sz="200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b="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C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GB" sz="2000" b="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t</m:t>
                          </m:r>
                        </m:sub>
                      </m:sSub>
                      <m: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cost</m:t>
                      </m:r>
                      <m: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in</m:t>
                      </m:r>
                      <m: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year</m:t>
                      </m:r>
                      <m: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t</m:t>
                      </m:r>
                    </m:oMath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i</m:t>
                      </m:r>
                      <m: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discount</m:t>
                      </m:r>
                      <m: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rate</m:t>
                      </m:r>
                    </m:oMath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n</m:t>
                      </m:r>
                      <m: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project</m:t>
                      </m:r>
                      <m: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2000" b="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lifetime</m:t>
                      </m:r>
                    </m:oMath>
                  </m:oMathPara>
                </a14:m>
                <a:endParaRPr lang="en-GB" sz="2000" dirty="0">
                  <a:effectLst/>
                  <a:latin typeface="Calibri" panose="020F0502020204030204" pitchFamily="34" charset="0"/>
                  <a:ea typeface="MS Mincho" panose="02020609040205080304" pitchFamily="49" charset="-128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7624" y="2800061"/>
                <a:ext cx="5804452" cy="3084883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976650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192000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Financial Analysis and Indicators of Financial Performance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38715" y="597938"/>
                <a:ext cx="11704320" cy="5983932"/>
              </a:xfrm>
            </p:spPr>
            <p:txBody>
              <a:bodyPr>
                <a:normAutofit lnSpcReduction="10000"/>
              </a:bodyPr>
              <a:lstStyle/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2"/>
                </a:pPr>
                <a:r>
                  <a:rPr lang="en-GB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Internal Rate of Return (IRR)</a:t>
                </a:r>
              </a:p>
              <a:p>
                <a:pPr lvl="1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It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measures the </a:t>
                </a:r>
                <a:r>
                  <a:rPr lang="en-US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rate of return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a project is expected to generate over its </a:t>
                </a:r>
                <a:r>
                  <a:rPr lang="en-US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lifetime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, considering all </a:t>
                </a:r>
                <a:r>
                  <a:rPr lang="en-US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cash inflows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and </a:t>
                </a:r>
                <a:r>
                  <a:rPr lang="en-US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outflows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vl="1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It is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the discount rate at which the </a:t>
                </a:r>
                <a:r>
                  <a:rPr lang="en-US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Net Present Value (NPV)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of all cash flows (both inflows and outflows) of a project becomes zero.</a:t>
                </a:r>
                <a:endParaRPr lang="en-US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discount rate that makes </a:t>
                </a:r>
                <a:r>
                  <a:rPr lang="en-US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NPV=0, i.e.,</a:t>
                </a:r>
              </a:p>
              <a:p>
                <a:pPr marL="457200" lvl="1" indent="0" latinLnBrk="0">
                  <a:lnSpc>
                    <a:spcPct val="150000"/>
                  </a:lnSpc>
                  <a:buNone/>
                </a:pPr>
                <a:endParaRPr lang="en-US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 latinLnBrk="0">
                  <a:lnSpc>
                    <a:spcPct val="150000"/>
                  </a:lnSpc>
                  <a:buNone/>
                </a:pPr>
                <a:endParaRPr lang="en-US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Indicates the expected profitability of the investment.</a:t>
                </a:r>
              </a:p>
              <a:p>
                <a:pPr lvl="1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Higher IRR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more attractive project.</a:t>
                </a: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2"/>
                </a:pP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2"/>
                </a:pP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2"/>
                </a:pP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2"/>
                </a:pPr>
                <a:endParaRPr lang="en-GB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2"/>
                </a:pP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2"/>
                </a:pP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2"/>
                </a:pP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2"/>
                </a:pP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2"/>
                </a:pPr>
                <a:endParaRPr lang="en-US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38715" y="597938"/>
                <a:ext cx="11704320" cy="5983932"/>
              </a:xfrm>
              <a:blipFill rotWithShape="0">
                <a:blip r:embed="rId2"/>
                <a:stretch>
                  <a:fillRect l="-7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880561" y="4044063"/>
                <a:ext cx="2793585" cy="9326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00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NPV</m:t>
                      </m:r>
                      <m:r>
                        <a:rPr lang="en-GB" sz="200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=0=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en-GB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en-GB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𝑡</m:t>
                          </m:r>
                          <m:r>
                            <a:rPr lang="en-GB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GB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𝑛</m:t>
                          </m:r>
                        </m:sup>
                        <m:e>
                          <m:f>
                            <m:fPr>
                              <m:ctrlPr>
                                <a:rPr lang="en-GB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 panose="02020609040205080304" pitchFamily="49" charset="-128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GB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GB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𝑡</m:t>
                                  </m:r>
                                </m:sub>
                              </m:sSub>
                              <m:r>
                                <a:rPr lang="en-GB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 panose="02020609040205080304" pitchFamily="49" charset="-128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GB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𝐶</m:t>
                                  </m:r>
                                </m:e>
                                <m:sub>
                                  <m:r>
                                    <a:rPr lang="en-GB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𝑡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GB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 panose="02020609040205080304" pitchFamily="49" charset="-128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sSup>
                                <m:sSupPr>
                                  <m:ctrlPr>
                                    <a:rPr lang="en-GB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1+</m:t>
                                  </m:r>
                                  <m:r>
                                    <a:rPr lang="en-GB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𝑖</m:t>
                                  </m:r>
                                  <m:r>
                                    <a:rPr lang="en-GB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GB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𝑡</m:t>
                                  </m:r>
                                </m:sup>
                              </m:sSup>
                            </m:den>
                          </m:f>
                        </m:e>
                      </m:nary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0561" y="4044063"/>
                <a:ext cx="2793585" cy="932628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630979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192000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Financial Analysis and Indicators of Financial Performance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38715" y="597938"/>
                <a:ext cx="11704320" cy="5983932"/>
              </a:xfrm>
            </p:spPr>
            <p:txBody>
              <a:bodyPr>
                <a:normAutofit/>
              </a:bodyPr>
              <a:lstStyle/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3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Benefit-Cost Ratio (BCR)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It measures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economic worthiness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of a project by comparing its total expected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benefits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to its total expected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costs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— both expressed in present value terms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It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is the ratio of the present value (PV) of all benefits to the present value (PV) of all costs associated with a project.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BCR</a:t>
                </a:r>
                <a14:m>
                  <m:oMath xmlns:m="http://schemas.openxmlformats.org/officeDocument/2006/math">
                    <m:r>
                      <a:rPr lang="en-US" sz="2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&gt;</m:t>
                    </m:r>
                  </m:oMath>
                </a14:m>
                <a:r>
                  <a:rPr lang="en-GB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Project is economically justified</a:t>
                </a: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8"/>
                </a:pP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8"/>
                </a:pP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8"/>
                </a:pP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8"/>
                </a:pPr>
                <a:endParaRPr lang="en-GB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8"/>
                </a:pP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8"/>
                </a:pP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8"/>
                </a:pP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8"/>
                </a:pP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8"/>
                </a:pPr>
                <a:endParaRPr lang="en-US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38715" y="597938"/>
                <a:ext cx="11704320" cy="5983932"/>
              </a:xfrm>
              <a:blipFill rotWithShape="0">
                <a:blip r:embed="rId2"/>
                <a:stretch>
                  <a:fillRect l="-729" r="-5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008516" y="4143115"/>
                <a:ext cx="3802451" cy="67749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0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BCR</m:t>
                      </m:r>
                      <m:r>
                        <a:rPr lang="en-GB" sz="20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Present</m:t>
                          </m:r>
                          <m: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Value</m:t>
                          </m:r>
                          <m: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of</m:t>
                          </m:r>
                          <m: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Benefits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Present</m:t>
                          </m:r>
                          <m: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Value</m:t>
                          </m:r>
                          <m: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of</m:t>
                          </m:r>
                          <m: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Costs</m:t>
                          </m:r>
                        </m:den>
                      </m:f>
                    </m:oMath>
                  </m:oMathPara>
                </a14:m>
                <a:endParaRPr lang="en-GB" sz="20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8516" y="4143115"/>
                <a:ext cx="3802451" cy="677493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095049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192000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Financial Analysis and Indicators of Financial Performance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rabicPeriod" startAt="4"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Payback Period (PBP)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It measures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long it takes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 an investment to recover its initial cost from the net cash inflows generated by the project.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It is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required for the cumulative cash inflows from a project to equal the initial investment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Shorter payback = faster recovery, lower risk.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10"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10"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10"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10"/>
            </a:pPr>
            <a:endParaRPr lang="en-US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2058797" y="3844780"/>
                <a:ext cx="3621312" cy="6768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000" i="0">
                          <a:latin typeface="Cambria Math" panose="02040503050406030204" pitchFamily="18" charset="0"/>
                        </a:rPr>
                        <m:t>PBP</m:t>
                      </m:r>
                      <m:r>
                        <a:rPr lang="en-GB" sz="20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Initial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Investment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Annual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Net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Cash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Inflow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8797" y="3844780"/>
                <a:ext cx="3621312" cy="676852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726143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192000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Financial Analysis and Indicators of Financial Performance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rabicPeriod" startAt="5"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Capacity Factor (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CF)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Used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evaluate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utilization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a power plant — whether it’s thermal, hydro, nuclear, solar, wind, or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biomass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ratio of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actual energy produced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by a power plant during a specific period to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maximum possible energy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it could have produced if it operated at full (rated) capacity for the same period.</a:t>
            </a: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High CF indicates better financial performance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6"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6"/>
            </a:pPr>
            <a:endParaRPr lang="en-US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407026" y="4416840"/>
                <a:ext cx="4595425" cy="72866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000" i="0">
                          <a:latin typeface="Cambria Math" panose="02040503050406030204" pitchFamily="18" charset="0"/>
                        </a:rPr>
                        <m:t>CF</m:t>
                      </m:r>
                      <m:r>
                        <a:rPr lang="en-GB" sz="20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Actual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Energy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Output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Maximum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Possible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Output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GB" sz="2000" i="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GB" sz="2000" i="0">
                          <a:latin typeface="Cambria Math" panose="02040503050406030204" pitchFamily="18" charset="0"/>
                        </a:rPr>
                        <m:t>100%</m:t>
                      </m:r>
                    </m:oMath>
                  </m:oMathPara>
                </a14:m>
                <a:endParaRPr lang="en-GB" sz="20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7026" y="4416840"/>
                <a:ext cx="4595425" cy="728661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902088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192000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Financial Analysis and Indicators of Financial Performance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 lnSpcReduction="10000"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rabicPeriod" startAt="6"/>
            </a:pPr>
            <a:r>
              <a:rPr lang="en-US" sz="24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Levelized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Cost of Electricity (LCOE)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Represents the average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 per kWh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of energy generated over the plant’s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lifetime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taking into account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costs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— from construction to operation, maintenance, fuel, and decommissioning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is the present value of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lifetime costs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building and operating a power plant divided by the present value of the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electricity generated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over its lifetime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Used to compare technologies on a consistent cost basis.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6"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6"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6"/>
            </a:pPr>
            <a:endParaRPr lang="en-US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842550" y="4520876"/>
                <a:ext cx="5185843" cy="7303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0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LCOE</m:t>
                      </m:r>
                      <m:r>
                        <a:rPr lang="en-GB" sz="20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Total</m:t>
                          </m:r>
                          <m: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Lifetime</m:t>
                          </m:r>
                          <m: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Costs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Total</m:t>
                          </m:r>
                          <m: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Lifetime</m:t>
                          </m:r>
                          <m: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Electricity</m:t>
                          </m:r>
                          <m: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Generation</m:t>
                          </m:r>
                        </m:den>
                      </m:f>
                    </m:oMath>
                  </m:oMathPara>
                </a14:m>
                <a:endParaRPr lang="en-GB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2550" y="4520876"/>
                <a:ext cx="5185843" cy="730328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175896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192000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Financial Analysis and Indicators of Financial Performance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38715" y="597938"/>
                <a:ext cx="11704320" cy="5983932"/>
              </a:xfrm>
            </p:spPr>
            <p:txBody>
              <a:bodyPr>
                <a:normAutofit/>
              </a:bodyPr>
              <a:lstStyle/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7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Profitability Index (PI)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It measures the relative profitability of a project by showing how much value is created per unit of investment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Profitability Index (PI) is the ratio of the present value of future cash inflows to the present value of cash outflows (initial investment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).</a:t>
                </a:r>
              </a:p>
              <a:p>
                <a:pPr marL="0" indent="0" latinLnBrk="0">
                  <a:lnSpc>
                    <a:spcPct val="150000"/>
                  </a:lnSpc>
                  <a:buNone/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latinLnBrk="0">
                  <a:lnSpc>
                    <a:spcPct val="150000"/>
                  </a:lnSpc>
                  <a:buNone/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If PI</a:t>
                </a:r>
                <a14:m>
                  <m:oMath xmlns:m="http://schemas.openxmlformats.org/officeDocument/2006/math">
                    <m:r>
                      <a:rPr 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&gt;</m:t>
                    </m:r>
                  </m:oMath>
                </a14:m>
                <a:r>
                  <a:rPr lang="en-GB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Acceptable Project</a:t>
                </a:r>
              </a:p>
              <a:p>
                <a:pPr marL="0" indent="0" latinLnBrk="0">
                  <a:lnSpc>
                    <a:spcPct val="150000"/>
                  </a:lnSpc>
                  <a:buNone/>
                </a:pP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10"/>
                </a:pP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10"/>
                </a:pP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10"/>
                </a:pP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10"/>
                </a:pPr>
                <a:endParaRPr lang="en-US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38715" y="597938"/>
                <a:ext cx="11704320" cy="5983932"/>
              </a:xfrm>
              <a:blipFill rotWithShape="0">
                <a:blip r:embed="rId2"/>
                <a:stretch>
                  <a:fillRect l="-7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2063882" y="3998579"/>
                <a:ext cx="4780988" cy="67749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00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PI</m:t>
                      </m:r>
                      <m:r>
                        <a:rPr lang="en-GB" sz="200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P</m:t>
                          </m:r>
                          <m:r>
                            <m:rPr>
                              <m:sty m:val="p"/>
                            </m:rPr>
                            <a:rPr lang="en-US" sz="2000" b="0" i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resent</m:t>
                          </m:r>
                          <m:r>
                            <a:rPr lang="en-US" sz="2000" b="0" i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000" b="0" i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Value</m:t>
                          </m:r>
                          <m:r>
                            <a:rPr lang="en-GB" sz="2000" i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of</m:t>
                          </m:r>
                          <m: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Future</m:t>
                          </m:r>
                          <m: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Cash</m:t>
                          </m:r>
                          <m: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Flows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Initial</m:t>
                          </m:r>
                          <m: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Investment</m:t>
                          </m:r>
                        </m:den>
                      </m:f>
                    </m:oMath>
                  </m:oMathPara>
                </a14:m>
                <a:endParaRPr lang="en-GB" dirty="0">
                  <a:solidFill>
                    <a:prstClr val="black"/>
                  </a:solidFill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3882" y="3998579"/>
                <a:ext cx="4780988" cy="677493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399811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Economics of Power Generation</a:t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primary objective of power plant engineering, from an economic standpoint, is to generate electrical energy at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lowest possible cost </a:t>
            </a:r>
            <a:r>
              <a:rPr lang="en-US" sz="2400" dirty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while ensuring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reliability</a:t>
            </a:r>
            <a:r>
              <a:rPr lang="en-US" sz="2400" dirty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meeting environmental standards</a:t>
            </a:r>
            <a:r>
              <a:rPr lang="en-US" sz="2400" dirty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dirty="0" smtClean="0">
              <a:solidFill>
                <a:srgbClr val="0A0A0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viability of a power plant depends on various factors, including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capital costs, operating costs, maintenance expenses, fuel prices,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plant performance metrics.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It’s must to </a:t>
            </a:r>
            <a:r>
              <a:rPr lang="en-US" sz="2400" dirty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balance the trade-offs between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high-efficiency, high-cost 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equipment </a:t>
            </a:r>
            <a:r>
              <a:rPr lang="en-US" sz="2400" dirty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lower-efficiency, low-cost options </a:t>
            </a:r>
            <a:r>
              <a:rPr lang="en-US" sz="2400" dirty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minimize </a:t>
            </a:r>
            <a:r>
              <a:rPr lang="en-US" sz="2400" dirty="0" smtClean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total </a:t>
            </a:r>
            <a:r>
              <a:rPr lang="en-US" sz="2400" dirty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expenditure </a:t>
            </a:r>
            <a:r>
              <a:rPr lang="en-US" sz="2400" dirty="0" smtClean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 </a:t>
            </a:r>
            <a:r>
              <a:rPr lang="en-US" sz="2400" dirty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plant's life</a:t>
            </a:r>
            <a:r>
              <a:rPr lang="en-US" sz="2400" dirty="0" smtClean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5"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5"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5"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5"/>
            </a:pPr>
            <a:endParaRPr lang="en-US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3674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Economics of Power </a:t>
            </a: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Generation 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 lnSpcReduction="10000"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economics of power generation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deals with the study of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cost, efficiency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financial aspects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producing electricity from various energy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sources [5].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aims to determine the most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cost-effective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reliable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method for generating power while ensuring sustainability and meeting demand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While designing and building a power station, efforts should be made to achieve overall economy so that the per unit cost of production is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low as possible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Objectives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Economic Analysis</a:t>
            </a: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determine the total and unit cost of power generation.</a:t>
            </a: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compare the economic viability of different power plants.</a:t>
            </a: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aid in investment and operational decision-making.</a:t>
            </a: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ensure optimal utilization of resources.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5"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5"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5"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5"/>
            </a:pPr>
            <a:endParaRPr lang="en-US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5877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Economics of Power Generation    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/>
          </a:bodyPr>
          <a:lstStyle/>
          <a:p>
            <a:pPr marL="0" lvl="0" indent="0" latinLnBrk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Economics of Major Power Plants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Power Plant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(Coal/Gas/Oil Based)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fuel cost – major recurring expense (up to 60–70% of total cost)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Moderate capital cost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maintenance cost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 construction time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economic features of thermal power plants are: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Best for base-load operation.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High load factor required for profitability.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Economically viable where fuel supply is abundant and transport is easy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07082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Economics of Power Generation    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Hydroelectric Power Plant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High capital cost (due to dam, reservoir, and civil works)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Low operating cost (no fuel)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Long life span (50–100 years)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Its economic features are: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Suitable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 peak-load and base-load.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Dependent on site topography and hydrology.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Very low cost per kWh after capital recovery.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31779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Economics of Power Generation    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3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Nuclear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Plant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Very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high capital cost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Low fuel cost but requires expensive handling and waste disposal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High safety and regulatory costs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economic features include: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Best for continuous base-load operation.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Low running cost and high reliability.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Economically viable for large-scale generation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8113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Economics of Power Generation    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Solar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Plant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High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capital cost for PV modules, inverters, and land.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Negligible fuel cost (sunlight is free).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Low O&amp;M cost.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economic features of solar power plant are: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Best for distributed and off-grid applications.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Intermittent generation → Requires storage or hybridization.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 per kWh declining rapidly due to technology advancement.</a:t>
            </a:r>
            <a:endParaRPr lang="en-US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56557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Economics of Power Generation    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5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Plant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High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capital cost (turbines and installation)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No fuel cost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Low O&amp;M cost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economic features include: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Suitable for areas with consistent wind speeds.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Capacity factor ranges from 25–40%.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Payback period: 5–8 years typically.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564383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Economics of Power Generation    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Autofit/>
          </a:bodyPr>
          <a:lstStyle/>
          <a:p>
            <a:pPr marL="514350" indent="-514350">
              <a:lnSpc>
                <a:spcPct val="100000"/>
              </a:lnSpc>
              <a:buFont typeface="+mj-lt"/>
              <a:buAutoNum type="arabicPeriod" startAt="6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Biomass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Plant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Moderate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capital cost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Fuel cost depends on biomass availability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Higher O&amp;M cost due to handling and combustion systems.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economic features are: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Useful for rural electrification.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Can utilize agricultural and organic waste.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Provides carbon-neutral electricity.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62687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Economics of Power Generation    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and Social Cost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Considerations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Economic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analysis must include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external costs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such as: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Air and water pollution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Land degradation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Greenhouse gas emissions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Public health impacts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Waste disposal costs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Renewable plants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though costly initially, are more economical in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 term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due to low externalities and policy incentives.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95086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123266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  <a:r>
              <a:rPr 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585" y="723672"/>
            <a:ext cx="11865641" cy="5839095"/>
          </a:xfrm>
        </p:spPr>
        <p:txBody>
          <a:bodyPr>
            <a:noAutofit/>
          </a:bodyPr>
          <a:lstStyle/>
          <a:p>
            <a:pPr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Power plant economy studies the costs, efficiency, and financial viability of electricity generation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Engineering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economy applies economic principles to evaluate and optimize engineering projects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Principles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engineering economy, such as NPV, IRR, and payback period, guide investment and operational decisions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Financial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analysis uses performance indicators like profitability,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capacity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utilization, and benefit-cost ratio to assess power plants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Economics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power generation compares costs, revenues,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and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efficiency across different energy technologies to support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informed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decisions.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45</a:t>
            </a:fld>
            <a:endParaRPr lang="en-US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4" y="365126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76694"/>
            <a:ext cx="12192000" cy="5981306"/>
          </a:xfrm>
        </p:spPr>
        <p:txBody>
          <a:bodyPr>
            <a:normAutofit fontScale="25000" lnSpcReduction="20000"/>
          </a:bodyPr>
          <a:lstStyle/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[1].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Economic Fundamentals of Power Plant Performance, Almas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Heshmati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Routledge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 (Taylor &amp; Francis), 2011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2].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The net economic benefits of power plants: International evidence,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Bao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 Doan,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Duc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 Hong Vo &amp;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Huy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 Nguyen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Anh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 Pham; Elsevier (Energy Policy, Vol. 175), 2023.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IDE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].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Economics of Power Generation, by C.L.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Wadhwa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Khanna Publishers,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2010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].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Economic Fundamentals of Power Plant Performance, Almas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Heshmati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Routledge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 (Taylor &amp; Francis),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2012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]. 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Economics of Power Systems: Fundamentals for Sustainable Energy,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Christoph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Weber, Dominik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Möst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&amp; Wolf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Fichtner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, Springer⁠/⁠Cham, 2022. </a:t>
            </a: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46</a:t>
            </a:fld>
            <a:endParaRPr lang="en-US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47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 !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7562C640-D6B6-43DC-98B9-A5EF06BF3C31}"/>
  <p:tag name="ISPRING_RESOURCE_FOLDER" val="E:\Handong UNITWIN FELLOWSHIP\[Power Plant Engineering] Week 6 - Combustion Mechanism, Combustion Equipment and Firing Methods\"/>
  <p:tag name="ISPRING_PRESENTATION_PATH" val="E:\Handong UNITWIN FELLOWSHIP\[Power Plant Engineering] Week 6 - Combustion Mechanism, Combustion Equipment and Firing Methods.pptx"/>
  <p:tag name="ISPRING_PROJECT_VERSION" val="9.3"/>
  <p:tag name="ISPRING_PROJECT_FOLDER_UPDATED" val="1"/>
  <p:tag name="ISPRING_SCREEN_RECS_UPDATED" val="E:\Handong UNITWIN FELLOWSHIP\[Power Plant Engineering] Week 6 - Combustion Mechanism, Combustion Equipment and Firing Methods\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4639</TotalTime>
  <Words>3558</Words>
  <Application>Microsoft Office PowerPoint</Application>
  <PresentationFormat>Widescreen</PresentationFormat>
  <Paragraphs>571</Paragraphs>
  <Slides>47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61" baseType="lpstr">
      <vt:lpstr>맑은 고딕</vt:lpstr>
      <vt:lpstr>Monotype Sorts</vt:lpstr>
      <vt:lpstr>MS Mincho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Calibri</vt:lpstr>
      <vt:lpstr>Cambria Math</vt:lpstr>
      <vt:lpstr>Times New Roman</vt:lpstr>
      <vt:lpstr>Wingdings</vt:lpstr>
      <vt:lpstr>Office 테마</vt:lpstr>
      <vt:lpstr>Power Plant Engineering</vt:lpstr>
      <vt:lpstr>Lecture learning outcomes: </vt:lpstr>
      <vt:lpstr>Content </vt:lpstr>
      <vt:lpstr>  1. Introduction to Power Plant Economy  </vt:lpstr>
      <vt:lpstr>  1. Introduction to Power Plant Economy                Cont…  </vt:lpstr>
      <vt:lpstr>   1. Introduction to Power Plant Economy                Cont…   </vt:lpstr>
      <vt:lpstr>    1. Introduction to Power Plant Economy                Cont…    </vt:lpstr>
      <vt:lpstr>  1. Introduction to Power Plant Economy                Cont…  </vt:lpstr>
      <vt:lpstr>    1. Introduction to Power Plant Economy                Cont…    </vt:lpstr>
      <vt:lpstr>    1. Introduction to Power Plant Economy                Cont…    </vt:lpstr>
      <vt:lpstr>    1. Introduction to Power Plant Economy                Cont…    </vt:lpstr>
      <vt:lpstr>    1. Introduction to Power Plant Economy                Cont…    </vt:lpstr>
      <vt:lpstr>   2. Engineering Economy and Principles of Engineering Economy   </vt:lpstr>
      <vt:lpstr>   2. Engineering Economy and Principles of Engineering Economy        Cont…   </vt:lpstr>
      <vt:lpstr>  2. Engineering Economy and Principles of Engineering Economy        Cont…  </vt:lpstr>
      <vt:lpstr>     2. Engineering Economy and Principles of Engineering Economy        Cont…    </vt:lpstr>
      <vt:lpstr>     2. Engineering Economy and Principles of Engineering Economy        Cont…    </vt:lpstr>
      <vt:lpstr>  2. Engineering Economy and Principles of Engineering Economy        Cont…  </vt:lpstr>
      <vt:lpstr>     2. Engineering Economy and Principles of Engineering Economy        Cont…    </vt:lpstr>
      <vt:lpstr>     2. Engineering Economy and Principles of Engineering Economy        Cont…    </vt:lpstr>
      <vt:lpstr>     2. Engineering Economy and Principles of Engineering Economy        Cont…    </vt:lpstr>
      <vt:lpstr>      2. Engineering Economy and Principles of Engineering Economy        Cont…     </vt:lpstr>
      <vt:lpstr>   3. Financial Analysis and Indicators of Financial Performance   </vt:lpstr>
      <vt:lpstr>3. Financial Analysis and Indicators of Financial Performance        Cont…</vt:lpstr>
      <vt:lpstr>   3. Financial Analysis and Indicators of Financial Performance        Cont…   </vt:lpstr>
      <vt:lpstr> 3. Financial Analysis and Indicators of Financial Performance        Cont… </vt:lpstr>
      <vt:lpstr>   3. Financial Analysis and Indicators of Financial Performance        Cont…   </vt:lpstr>
      <vt:lpstr>     3. Financial Analysis and Indicators of Financial Performance        Cont…     </vt:lpstr>
      <vt:lpstr>     3. Financial Analysis and Indicators of Financial Performance        Cont…     </vt:lpstr>
      <vt:lpstr>     3. Financial Analysis and Indicators of Financial Performance        Cont…     </vt:lpstr>
      <vt:lpstr>     3. Financial Analysis and Indicators of Financial Performance        Cont…     </vt:lpstr>
      <vt:lpstr>     3. Financial Analysis and Indicators of Financial Performance        Cont…     </vt:lpstr>
      <vt:lpstr>     3. Financial Analysis and Indicators of Financial Performance        Cont…     </vt:lpstr>
      <vt:lpstr>     3. Financial Analysis and Indicators of Financial Performance        Cont…     </vt:lpstr>
      <vt:lpstr>     3. Financial Analysis and Indicators of Financial Performance        Cont…     </vt:lpstr>
      <vt:lpstr>      4. Economics of Power Generation      </vt:lpstr>
      <vt:lpstr>      4. Economics of Power Generation                  Cont…      </vt:lpstr>
      <vt:lpstr>        4. Economics of Power Generation                  Cont…        </vt:lpstr>
      <vt:lpstr>        4. Economics of Power Generation                  Cont…        </vt:lpstr>
      <vt:lpstr>        4. Economics of Power Generation                  Cont…        </vt:lpstr>
      <vt:lpstr>       4. Economics of Power Generation                  Cont…       </vt:lpstr>
      <vt:lpstr>        4. Economics of Power Generation                  Cont…        </vt:lpstr>
      <vt:lpstr>        4. Economics of Power Generation                  Cont…        </vt:lpstr>
      <vt:lpstr>        4. Economics of Power Generation                  Cont…        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Melaku Desta</cp:lastModifiedBy>
  <cp:revision>1308</cp:revision>
  <dcterms:created xsi:type="dcterms:W3CDTF">2021-04-29T04:21:00Z</dcterms:created>
  <dcterms:modified xsi:type="dcterms:W3CDTF">2025-11-10T13:10:55Z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38E8D3B2DCF24F24AD533DCE27325B6C_12</vt:lpwstr>
  </property>
  <property fmtid="{D5CDD505-2E9C-101B-9397-08002B2CF9AE}" pid="3" name="KSOProductBuildVer">
    <vt:lpwstr>2057-12.2.0.23131</vt:lpwstr>
  </property>
</Properties>
</file>