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82" r:id="rId2"/>
    <p:sldId id="678" r:id="rId3"/>
    <p:sldId id="363" r:id="rId4"/>
    <p:sldId id="646" r:id="rId5"/>
    <p:sldId id="684" r:id="rId6"/>
    <p:sldId id="716" r:id="rId7"/>
    <p:sldId id="793" r:id="rId8"/>
    <p:sldId id="796" r:id="rId9"/>
    <p:sldId id="797" r:id="rId10"/>
    <p:sldId id="798" r:id="rId11"/>
    <p:sldId id="799" r:id="rId12"/>
    <p:sldId id="801" r:id="rId13"/>
    <p:sldId id="802" r:id="rId14"/>
    <p:sldId id="803" r:id="rId15"/>
    <p:sldId id="804" r:id="rId16"/>
    <p:sldId id="805" r:id="rId17"/>
    <p:sldId id="806" r:id="rId18"/>
    <p:sldId id="807" r:id="rId19"/>
    <p:sldId id="809" r:id="rId20"/>
    <p:sldId id="810" r:id="rId21"/>
    <p:sldId id="811" r:id="rId22"/>
    <p:sldId id="812" r:id="rId23"/>
    <p:sldId id="825" r:id="rId24"/>
    <p:sldId id="824" r:id="rId25"/>
    <p:sldId id="317" r:id="rId26"/>
  </p:sldIdLst>
  <p:sldSz cx="12192000" cy="6858000"/>
  <p:notesSz cx="6858000" cy="9144000"/>
  <p:custDataLst>
    <p:tags r:id="rId29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86378" autoAdjust="0"/>
  </p:normalViewPr>
  <p:slideViewPr>
    <p:cSldViewPr snapToGrid="0">
      <p:cViewPr varScale="1">
        <p:scale>
          <a:sx n="79" d="100"/>
          <a:sy n="79" d="100"/>
        </p:scale>
        <p:origin x="48" y="6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altLang="ko-KR" smtClean="0"/>
              <a:t>Multiple Choice Questions</a:t>
            </a:r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2025-11-10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Multiple Choice Questions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3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3764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0337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4942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2981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2279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1162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535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1038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1021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9865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886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3114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1168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468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8966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495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Multiple Choice Questions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3376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Multiple Choice Questions</a:t>
            </a: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8758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Multiple Choice Questions</a:t>
            </a: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512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F296-AEE3-4164-91DD-73AFFA4957B9}" type="datetime1">
              <a:rPr lang="en-US" smtClean="0"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Power Plant Engineering_Final Exam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17FE9-0BAC-4F0B-BCC7-72D3138B9C2D}" type="datetime1">
              <a:rPr lang="en-US" smtClean="0"/>
              <a:t>11/10/2025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Power Plant Engineering_Final Exam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FA339-A054-4D18-9324-DB99ADF80836}" type="datetime1">
              <a:rPr lang="en-US" smtClean="0"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Power Plant Engineering_Final Exam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55223-83D9-44D3-A1EE-AA95D931EBCB}" type="datetime1">
              <a:rPr lang="en-US" altLang="ko-KR" smtClean="0"/>
              <a:t>11/10/2025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Power Plant Engineering_Final Exam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Power Plant Engineering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Week 14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Assessments</a:t>
            </a: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Final Exam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Power Plant Engineering_Final Exam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13894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4000" b="1" i="1" dirty="0" smtClean="0">
                <a:latin typeface="Arial" pitchFamily="34" charset="0"/>
                <a:cs typeface="Arial" pitchFamily="34" charset="0"/>
              </a:rPr>
              <a:t>This exam contains two parts: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503" y="1488770"/>
            <a:ext cx="12087497" cy="4867581"/>
          </a:xfrm>
        </p:spPr>
        <p:txBody>
          <a:bodyPr>
            <a:normAutofit/>
          </a:bodyPr>
          <a:lstStyle/>
          <a:p>
            <a:pPr marL="1028700" lvl="1" indent="-571500" algn="l" latinLnBrk="0">
              <a:lnSpc>
                <a:spcPct val="170000"/>
              </a:lnSpc>
              <a:buFont typeface="+mj-lt"/>
              <a:buAutoNum type="romanLcPeriod"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Multiple Choice Questions (40 Questions_2 marks each)</a:t>
            </a:r>
          </a:p>
          <a:p>
            <a:pPr marL="1028700" lvl="1" indent="-571500" algn="l" latinLnBrk="0">
              <a:lnSpc>
                <a:spcPct val="170000"/>
              </a:lnSpc>
              <a:buFont typeface="+mj-lt"/>
              <a:buAutoNum type="romanLcPeriod"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Short Answer Questions (4 Questions_ 5 marks each)</a:t>
            </a:r>
          </a:p>
          <a:p>
            <a:pPr marL="914400" lvl="1" indent="-457200" algn="l" latinLnBrk="0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Total marks = 100</a:t>
            </a:r>
          </a:p>
          <a:p>
            <a:pPr marL="914400" lvl="1" indent="-457200" algn="l" latinLnBrk="0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Attempt all questions</a:t>
            </a:r>
          </a:p>
          <a:p>
            <a:pPr marL="914400" lvl="1" indent="-457200" algn="l" latinLnBrk="0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Time allotted: 90 minutes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1" algn="l" latinLnBrk="0">
              <a:lnSpc>
                <a:spcPct val="170000"/>
              </a:lnSpc>
            </a:pP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 latinLnBrk="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Which of the following is an example of a raw energy resource?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A. Electric energy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B. Solar radiation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C. Compressed air energy storage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D. Battery energy</a:t>
            </a:r>
          </a:p>
          <a:p>
            <a:pPr marL="514350" indent="-514350" latinLnBrk="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In a direct energy conversion system, energy is converted from one form to another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without____.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A. Using a mechanical intermediary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B. Requiring any energy source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C. Generating heat as an intermediate form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D. Involving electromagnetic fields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cs typeface="Arial" panose="020B0604020202020204" pitchFamily="34" charset="0"/>
              </a:rPr>
              <a:t>Power Plant Engineering_Final Exam</a:t>
            </a:r>
            <a:endParaRPr lang="en-US" sz="1100" b="1" dirty="0">
              <a:cs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262" y="754144"/>
            <a:ext cx="11337483" cy="5870485"/>
          </a:xfrm>
        </p:spPr>
        <p:txBody>
          <a:bodyPr>
            <a:normAutofit/>
          </a:bodyPr>
          <a:lstStyle/>
          <a:p>
            <a:pPr marL="577850" indent="-514350" latinLnBrk="0">
              <a:lnSpc>
                <a:spcPct val="100000"/>
              </a:lnSpc>
              <a:buFont typeface="+mj-lt"/>
              <a:buAutoNum type="arabicPeriod" startAt="3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Which of the following devices is an example of a direct energy conversion system?</a:t>
            </a:r>
          </a:p>
          <a:p>
            <a:pPr marL="520700" lvl="1" indent="0" latinLnBrk="0">
              <a:lnSpc>
                <a:spcPct val="100000"/>
              </a:lnSpc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A. Steam turbine</a:t>
            </a:r>
          </a:p>
          <a:p>
            <a:pPr marL="520700" lvl="1" indent="0" latinLnBrk="0">
              <a:lnSpc>
                <a:spcPct val="100000"/>
              </a:lnSpc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B. Gas turbine</a:t>
            </a:r>
          </a:p>
          <a:p>
            <a:pPr marL="520700" lvl="1" indent="0" latinLnBrk="0">
              <a:lnSpc>
                <a:spcPct val="100000"/>
              </a:lnSpc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C. Fuel cell</a:t>
            </a:r>
          </a:p>
          <a:p>
            <a:pPr marL="520700" lvl="1" indent="0" latinLnBrk="0">
              <a:lnSpc>
                <a:spcPct val="100000"/>
              </a:lnSpc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D. Diesel engine</a:t>
            </a:r>
          </a:p>
          <a:p>
            <a:pPr marL="577850" indent="-514350" latinLnBrk="0">
              <a:lnSpc>
                <a:spcPct val="100000"/>
              </a:lnSpc>
              <a:buFont typeface="+mj-lt"/>
              <a:buAutoNum type="arabicPeriod" startAt="3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indirect energy conversion power plants, the primary energy is first converted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into____.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0700" lvl="1" indent="0" latinLnBrk="0">
              <a:lnSpc>
                <a:spcPct val="100000"/>
              </a:lnSpc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A. Electrical energy directly</a:t>
            </a:r>
          </a:p>
          <a:p>
            <a:pPr marL="520700" lvl="1" indent="0" latinLnBrk="0">
              <a:lnSpc>
                <a:spcPct val="100000"/>
              </a:lnSpc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B. Thermal energy or mechanical energy</a:t>
            </a:r>
          </a:p>
          <a:p>
            <a:pPr marL="520700" lvl="1" indent="0" latinLnBrk="0">
              <a:lnSpc>
                <a:spcPct val="100000"/>
              </a:lnSpc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C. Nuclear energy</a:t>
            </a:r>
          </a:p>
          <a:p>
            <a:pPr marL="520700" lvl="1" indent="0" latinLnBrk="0">
              <a:lnSpc>
                <a:spcPct val="100000"/>
              </a:lnSpc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D. Gravitational potential energy</a:t>
            </a:r>
          </a:p>
          <a:p>
            <a:pPr marL="520700" lvl="1" indent="0" latinLnBrk="0">
              <a:lnSpc>
                <a:spcPct val="100000"/>
              </a:lnSpc>
              <a:buNone/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Power Plant Engineering_Final Exam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674" y="895713"/>
            <a:ext cx="11522247" cy="5825763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 startAt="5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Which of the following correctly matches the power plant with its energy conversion type?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Photovoltaic system – Indirect conversion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Steam power plant – Direct conversion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Fuel cell – Indirect conversion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Gas turbine plant – Indirect conversion</a:t>
            </a:r>
          </a:p>
          <a:p>
            <a:pPr marL="457200" lvl="0" indent="-457200" latinLnBrk="0">
              <a:lnSpc>
                <a:spcPct val="100000"/>
              </a:lnSpc>
              <a:buFont typeface="+mj-lt"/>
              <a:buAutoNum type="arabicPeriod" startAt="5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basic power cycle used in steam power plants is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Otto cycle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Brayton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cycle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Rankine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cycle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Diesel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cycle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794" y="646341"/>
            <a:ext cx="12009119" cy="6075135"/>
          </a:xfrm>
        </p:spPr>
        <p:txBody>
          <a:bodyPr>
            <a:normAutofit/>
          </a:bodyPr>
          <a:lstStyle/>
          <a:p>
            <a:pPr marL="514350" indent="-514350" latinLnBrk="0">
              <a:lnSpc>
                <a:spcPct val="110000"/>
              </a:lnSpc>
              <a:buFont typeface="+mj-lt"/>
              <a:buAutoNum type="arabicPeriod" startAt="7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main purpose of the reheat cycle in steam power plants is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1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Increase boiler pressure</a:t>
            </a:r>
          </a:p>
          <a:p>
            <a:pPr marL="457200" lvl="1" indent="0" latinLnBrk="0">
              <a:lnSpc>
                <a:spcPct val="11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Improve thermal efficiency and reduce moisture at turbine exhaust</a:t>
            </a:r>
          </a:p>
          <a:p>
            <a:pPr marL="457200" lvl="1" indent="0" latinLnBrk="0">
              <a:lnSpc>
                <a:spcPct val="11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Decrease condenser pressure</a:t>
            </a:r>
          </a:p>
          <a:p>
            <a:pPr marL="457200" lvl="1" indent="0" latinLnBrk="0">
              <a:lnSpc>
                <a:spcPct val="11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Increase mass flow rate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steam</a:t>
            </a:r>
          </a:p>
          <a:p>
            <a:pPr marL="514350" indent="-514350" latinLnBrk="0">
              <a:lnSpc>
                <a:spcPct val="150000"/>
              </a:lnSpc>
              <a:buFont typeface="+mj-lt"/>
              <a:buAutoNum type="arabicPeriod" startAt="7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regenerative cycle improves thermal efficiency primarily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by____.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Superheating steam to a higher temperature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Using part of the turbine steam to preheat the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Operating at higher condenser pressures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Reducing the number of turbine stages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4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713835" cy="5825763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 startAt="9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reheat–regenerative cycle combines the advantages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of____.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Rankine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and Otto cycles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Reheat and regenerative cycles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Carnot and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Brayton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cycles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Open and closed cycle</a:t>
            </a:r>
          </a:p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10.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a binary vapor cycle, two working fluids are used primarily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A. Increase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compressor work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Utilize low-temperature heat sources more efficiently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Reduce the mass flow rate of steam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Operate the plant at a higher pressure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13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Fuels are broadly classified based on their physical state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as____.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Organic and inorganic fuels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Natural and artificial fuels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Solid, liquid, and gaseous fuels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Renewable and non-renewable fuels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 startAt="12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proximate analysis of coal gives information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about____.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Carbon, hydrogen, and oxygen content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Moisture, volatile matter, ash, and fixed carbon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Calorific value and sulfur content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Ultimate composition and heating value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77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13.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Combustion stoichiometry deals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with____.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Measurement of calorific value of fuels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Estimation of air required for complete combustion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Determination of ash content in coal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Analysis of products of incomplete combustion only</a:t>
            </a:r>
          </a:p>
          <a:p>
            <a:pPr marL="0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14.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adiabatic flame temperature of a fuel–air mixture depends primarily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on____.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The calorific value and excess air used</a:t>
            </a: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The moisture content of fuel only</a:t>
            </a: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The ambient pressure alone</a:t>
            </a: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The rate of combustion only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75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00000"/>
              </a:lnSpc>
              <a:buFont typeface="+mj-lt"/>
              <a:buAutoNum type="arabicPeriod" startAt="15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bomb calorimeter is used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Determining the ultimate analysis of fuel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Measuring the adiabatic flame temperature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Experimental determination of heating value of a fuel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Estimating air-fuel ratio for combustion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16.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Boilers are generally classified according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Fuel used, position of furnace, and method of water circulation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Type of turbine connected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Size of chimney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Efficiency of the condenser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01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17.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a water-tube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boiler____.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Hot gases pass through tubes and water surrounds them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Water flows inside tubes and hot gases flow outside the tubes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Both water and steam are mixed in the same chamber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Combustion takes place inside the tubes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18.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Which of the following is a boiler mounting (essential fitting)?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Economizer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Superheater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Safety valve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Air preheater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030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 startAt="19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boiler efficiency is defined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as____.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Ratio of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mass to steam mass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Ratio of heat supplied to the fuel to heat absorbed by steam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Ratio of heat absorbed by steam to heat supplied by fuel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Ratio of power output to fuel input</a:t>
            </a:r>
          </a:p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20.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boiler draught is primarily used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Regulate the flow of water into the boiler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Maintain steam pressure in the boiler drum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Supply required air for combustion and remove flue gases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Measure the amount of fuel burned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59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21.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fuel-bed combustion,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fuel____.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Is suspended and burned in a stream of air</a:t>
            </a: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Burns while resting on a grate with air supplied from below</a:t>
            </a: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Is completely mixed with air before ignition</a:t>
            </a: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Is atomized before entering the furnace</a:t>
            </a:r>
          </a:p>
          <a:p>
            <a:pPr marL="0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22.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main purpose of using a mechanical stoker in a boiler is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Atomize liquid fuels for complete combustion</a:t>
            </a: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Feed solid fuel automatically and uniformly to the furnace</a:t>
            </a: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Supply secondary air to the combustion chamber</a:t>
            </a:r>
          </a:p>
          <a:p>
            <a:pPr marL="45720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Increase the boiler pressure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21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23.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pulverized coal firing, the coal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Burned in lump form on a grate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Mixed with oil and sprayed into the furnace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Ground into fine particles and blown into the combustion chamber with air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Fed by mechanical stokers onto the fuel bed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24.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an impulse turbine, the steam expands—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In both fixed and moving blades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Only in the moving blades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Only in the nozzle before striking the blades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In the condenser after leaving the blades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29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5" y="857840"/>
            <a:ext cx="11792213" cy="582576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25.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a reaction turbine, the pressure drop of steam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occurs____.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Only in the nozzle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Only in the moving blades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Partly in the fixed and partly in the moving blades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Only in the condenser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26.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blade or diagram efficiency of an impulse turbine is maximum when the ratio of blade speed to steam velocity (u/V₁) is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approximately____.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0.25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0.5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0.75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1.0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44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 startAt="27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axial thrust on the rotor of a reaction turbine is primarily due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Change in steam velocity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Pressure difference across the moving blades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Friction losses in bearings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Centrifugal force on rotating blades</a:t>
            </a:r>
          </a:p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28.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governing of a steam turbine is necessary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Maintain constant boiler pressure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Control the speed of the turbine under varying load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Improve the quality of exhaust steam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Reduce friction losses in bearings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95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29.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a diesel engine, combustion of fuel takes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place____.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At constant volume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At constant pressure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At constant temperature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During both compression and expansion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30.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main advantage of an internal combustion engine power plant over a steam power plant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Lower fuel cost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Higher overall efficiency and quicker starting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Lower maintenance requirements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Capability to use low-grade fuels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71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>
                <a:latin typeface="quote-cjk-patch"/>
              </a:rPr>
              <a:t>31. </a:t>
            </a:r>
            <a:r>
              <a:rPr lang="en-US" sz="2400" dirty="0">
                <a:latin typeface="quote-cjk-patch"/>
              </a:rPr>
              <a:t>Supercharging in diesel engines is used </a:t>
            </a:r>
            <a:r>
              <a:rPr lang="en-US" sz="2400" dirty="0" smtClean="0">
                <a:latin typeface="quote-cjk-patch"/>
              </a:rPr>
              <a:t>to____.</a:t>
            </a:r>
            <a:endParaRPr lang="en-US" sz="2400" dirty="0">
              <a:latin typeface="quote-cjk-patch"/>
            </a:endParaRPr>
          </a:p>
          <a:p>
            <a:pPr marL="457200" lvl="1" indent="0">
              <a:buNone/>
            </a:pPr>
            <a:r>
              <a:rPr lang="en-US" dirty="0">
                <a:latin typeface="quote-cjk-patch"/>
              </a:rPr>
              <a:t>A. Reduce exhaust emissions</a:t>
            </a:r>
          </a:p>
          <a:p>
            <a:pPr marL="457200" lvl="1" indent="0">
              <a:buNone/>
            </a:pPr>
            <a:r>
              <a:rPr lang="en-US" dirty="0">
                <a:latin typeface="quote-cjk-patch"/>
              </a:rPr>
              <a:t>B. Increase the mass of air supplied per cycle to improve power output</a:t>
            </a:r>
          </a:p>
          <a:p>
            <a:pPr marL="457200" lvl="1" indent="0">
              <a:buNone/>
            </a:pPr>
            <a:r>
              <a:rPr lang="en-US" dirty="0">
                <a:latin typeface="quote-cjk-patch"/>
              </a:rPr>
              <a:t>C. Decrease the compression ratio</a:t>
            </a:r>
          </a:p>
          <a:p>
            <a:pPr marL="457200" lvl="1" indent="0">
              <a:buNone/>
            </a:pPr>
            <a:r>
              <a:rPr lang="en-US" dirty="0">
                <a:latin typeface="quote-cjk-patch"/>
              </a:rPr>
              <a:t>D. Cool the engine cylinder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 startAt="32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regenerative gas turbine cycle differs from a simple gas turbine cycle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by____.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Using intercooling between compressors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Reheating the air after combustion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Using exhaust gases to preheat the compressed air before combustion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Expanding the gases in multiple turbines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50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33.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a photovoltaic (PV) power generation system, solar energy is directly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converted into____.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Chemical energy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Thermal energy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Electrical energy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Mechanical energy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 startAt="34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hydro-power generation, the primary energy conversion process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involves____.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Chemical energy to electrical energy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Mechanical energy of falling water to electrical energy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Thermal energy to mechanical energy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Potential energy to chemical energy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19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 startAt="35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main source of energy in geothermal power generation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Solar radiation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Heat from nuclear fission reactions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Heat from within the Earth’s crust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Ocean tidal energy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 startAt="36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power output of a wind turbine depends most strongly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on____.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Wind speed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Air temperature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Tower height only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Rotor color and material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44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 startAt="37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biomass power generation, the main source of energy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Mechanical energy from tides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Chemical energy stored in organic matter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Solar radiation directly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Nuclear decay of plant materials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 startAt="38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greenhouse effect in power generation refers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The heating of plant buildings by solar collectors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The trapping of heat in the atmosphere due to gases like CO₂ and CH₄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The rise in boiler temperature due to improper insulation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A method of reducing thermal pollution in lakes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21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 startAt="39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primary purpose of applying engineering economy principles in power plant projects is to—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Increase the thermal efficiency of the plant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Evaluate the economic feasibility and optimize resource allocation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Improve environmental compliance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Reduce the size of the plant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 startAt="40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Which of the following is a key financial indicator used to assess the performance of a power plant?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A. Adiabatic flame temperature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B. Net Present Value (NPV)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C. Steam turbine blade efficiency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D. Boiler draught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Multiple Choice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73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 lnSpcReduction="10000"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Compare and contrast the environmental impacts of renewable and non-renewable power generation systems. How can modern power plants minimize greenhouse gas emissions and pollution while maintaining high efficiency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?__________________________________________________________________________________________________________________________________________________________________________________________________________________________________________________________________.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latinLnBrk="0">
              <a:lnSpc>
                <a:spcPct val="100000"/>
              </a:lnSpc>
              <a:buFont typeface="+mj-lt"/>
              <a:buAutoNum type="arabicPeriod" startAt="2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Explain how the efficiency and sustainability of power generation can be improved through advanced cycle modifications and hybrid systems (e.g., combined cycle plants, reheat-regenerative steam cycles, or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solar-assisted thermal           systems).</a:t>
            </a:r>
            <a:r>
              <a:rPr lang="en-US" sz="2600" dirty="0" smtClean="0"/>
              <a:t>____________________________________________________________________________________________________________________________________________________________________________________________________________________.</a:t>
            </a:r>
          </a:p>
          <a:p>
            <a:pPr marL="0" indent="0" latinLnBrk="0">
              <a:lnSpc>
                <a:spcPct val="100000"/>
              </a:lnSpc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Arial" pitchFamily="34" charset="0"/>
                <a:cs typeface="Arial" pitchFamily="34" charset="0"/>
              </a:rPr>
              <a:t>Short Answer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22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514350" indent="-514350" latinLnBrk="0">
              <a:lnSpc>
                <a:spcPct val="100000"/>
              </a:lnSpc>
              <a:buFont typeface="+mj-lt"/>
              <a:buAutoNum type="arabicPeriod" startAt="3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Explain the principles of engineering economy and their application in evaluating the economic feasibility of power plants.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How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do these principles help in decision-making for power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generation projects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?”_________________________________________________________________________________________________________________________________________________________________________________________________________________________________.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latinLnBrk="0">
              <a:lnSpc>
                <a:spcPct val="100000"/>
              </a:lnSpc>
              <a:buFont typeface="+mj-lt"/>
              <a:buAutoNum type="arabicPeriod" startAt="4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Discuss the key financial indicators used to assess the performance of power plants. How can these indicators be used to optimize the economics of power generation?”________________________________________________________________________________________________________________________________________________________________________________________________________________________________________________________________.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Power Plant Engineering_Final Exam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062514" y="69669"/>
            <a:ext cx="5841789" cy="641639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Short Answer Questions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68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Power Plant Engineering_Final Exam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 !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62F5F1DD-4C10-4BA6-983F-D7278F4C0122}"/>
  <p:tag name="ISPRING_RESOURCE_FOLDER" val="D:\Handong UNITWIN FELLOWSHIP\Lecture Materials\Week3\[Engineering Thermodynamics I] Week 3-First Law of Thermodynamics and Energy\"/>
  <p:tag name="ISPRING_PRESENTATION_PATH" val="D:\Handong UNITWIN FELLOWSHIP\Lecture Materials\Week3\[Engineering Thermodynamics I] Week 3-First Law of Thermodynamics and Energy.pptx"/>
  <p:tag name="ISPRING_PROJECT_VERSION" val="9.3"/>
  <p:tag name="ISPRING_PROJECT_FOLDER_UPDATED" val="1"/>
  <p:tag name="ISPRING_SCREEN_RECS_UPDATED" val="D:\Handong UNITWIN FELLOWSHIP\Lecture Materials\Week3\[Engineering Thermodynamics I] Week 3-First Law of Thermodynamics and Energy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13869</TotalTime>
  <Words>2131</Words>
  <Application>Microsoft Office PowerPoint</Application>
  <PresentationFormat>Widescreen</PresentationFormat>
  <Paragraphs>339</Paragraphs>
  <Slides>25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8" baseType="lpstr">
      <vt:lpstr>맑은 고딕</vt:lpstr>
      <vt:lpstr>Monotype Sorts</vt:lpstr>
      <vt:lpstr>quote-cjk-patch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Times New Roman</vt:lpstr>
      <vt:lpstr>Wingdings</vt:lpstr>
      <vt:lpstr>Office 테마</vt:lpstr>
      <vt:lpstr>Power Plant Engineering</vt:lpstr>
      <vt:lpstr>This exam contains two parts: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Multiple Choice Questions</vt:lpstr>
      <vt:lpstr>Short Answer Questions</vt:lpstr>
      <vt:lpstr>Short Answer Questions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Melaku Desta</cp:lastModifiedBy>
  <cp:revision>1229</cp:revision>
  <dcterms:created xsi:type="dcterms:W3CDTF">2021-04-29T04:21:21Z</dcterms:created>
  <dcterms:modified xsi:type="dcterms:W3CDTF">2025-11-10T20:56:40Z</dcterms:modified>
</cp:coreProperties>
</file>