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82" r:id="rId2"/>
    <p:sldId id="678" r:id="rId3"/>
    <p:sldId id="813" r:id="rId4"/>
    <p:sldId id="821" r:id="rId5"/>
    <p:sldId id="828" r:id="rId6"/>
    <p:sldId id="827" r:id="rId7"/>
    <p:sldId id="826" r:id="rId8"/>
    <p:sldId id="317" r:id="rId9"/>
  </p:sldIdLst>
  <p:sldSz cx="12192000" cy="6858000"/>
  <p:notesSz cx="6858000" cy="9144000"/>
  <p:custDataLst>
    <p:tags r:id="rId12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86378" autoAdjust="0"/>
  </p:normalViewPr>
  <p:slideViewPr>
    <p:cSldViewPr snapToGrid="0">
      <p:cViewPr varScale="1">
        <p:scale>
          <a:sx n="79" d="100"/>
          <a:sy n="79" d="100"/>
        </p:scale>
        <p:origin x="48" y="6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altLang="ko-KR" smtClean="0"/>
              <a:t>Multiple Choice Questions</a:t>
            </a:r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2025-11-10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Multiple Choice Questions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Multiple Choice Questions</a:t>
            </a: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2630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Multiple Choice Questions</a:t>
            </a: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8272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Multiple Choice Questions</a:t>
            </a: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8620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Multiple Choice Questions</a:t>
            </a: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0999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Multiple Choice Questions</a:t>
            </a: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391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8F73E-AFE8-4541-9DFA-C7BA3DB5D4A4}" type="datetime1">
              <a:rPr lang="en-US" smtClean="0"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Power Plant Engineering_Final Exam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45C17-51A8-4A47-BFA9-3C9951C32378}" type="datetime1">
              <a:rPr lang="en-US" smtClean="0"/>
              <a:t>11/10/2025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Power Plant Engineering_Final Exam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04C7-0E84-411E-92C1-2C85D585B17D}" type="datetime1">
              <a:rPr lang="en-US" smtClean="0"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Power Plant Engineering_Final Exam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C94D41-324F-4C8E-A602-D919B81EE319}" type="datetime1">
              <a:rPr lang="en-US" altLang="ko-KR" smtClean="0"/>
              <a:t>11/10/2025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Power Plant Engineering_Final Exam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Power Plant Engineering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Week 14</a:t>
            </a: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Answer Key for Assessments</a:t>
            </a: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Final Exam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Power Plant Engineering_Final Exam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13894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4000" b="1" i="1" dirty="0" smtClean="0">
                <a:latin typeface="Arial" pitchFamily="34" charset="0"/>
                <a:cs typeface="Arial" pitchFamily="34" charset="0"/>
              </a:rPr>
              <a:t>This exam contains two parts: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4503" y="1488770"/>
            <a:ext cx="12087497" cy="4867581"/>
          </a:xfrm>
        </p:spPr>
        <p:txBody>
          <a:bodyPr>
            <a:normAutofit/>
          </a:bodyPr>
          <a:lstStyle/>
          <a:p>
            <a:pPr marL="1028700" lvl="1" indent="-571500" algn="l" latinLnBrk="0">
              <a:lnSpc>
                <a:spcPct val="170000"/>
              </a:lnSpc>
              <a:buFont typeface="+mj-lt"/>
              <a:buAutoNum type="romanLcPeriod"/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Multiple Choice Questions (40 Questions_2 marks each)</a:t>
            </a:r>
          </a:p>
          <a:p>
            <a:pPr marL="1028700" lvl="1" indent="-571500" algn="l" latinLnBrk="0">
              <a:lnSpc>
                <a:spcPct val="170000"/>
              </a:lnSpc>
              <a:buFont typeface="+mj-lt"/>
              <a:buAutoNum type="romanLcPeriod"/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Short Answer Questions (4 Questions_ 5 marks each)</a:t>
            </a:r>
          </a:p>
          <a:p>
            <a:pPr marL="914400" lvl="1" indent="-457200" algn="l" latinLnBrk="0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Total marks = 100</a:t>
            </a:r>
          </a:p>
          <a:p>
            <a:pPr marL="914400" lvl="1" indent="-457200" algn="l" latinLnBrk="0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Attempt all questions</a:t>
            </a:r>
          </a:p>
          <a:p>
            <a:pPr marL="914400" lvl="1" indent="-457200" algn="l" latinLnBrk="0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Time allotted: 90 minutes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1" algn="l" latinLnBrk="0">
              <a:lnSpc>
                <a:spcPct val="170000"/>
              </a:lnSpc>
            </a:pPr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Answer Key for Multiple Choice Questions: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11.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21. B			31. B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12. B			22. B			32.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3. C			13.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23.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33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14.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24.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34.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15.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25.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35.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16.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26.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36.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17.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27.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37.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8.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18.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28.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38.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9. B			19.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29. B			39. B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10.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20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40. B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Arial" pitchFamily="34" charset="0"/>
                <a:cs typeface="Arial" pitchFamily="34" charset="0"/>
              </a:rPr>
              <a:t>Multiple Choice Questions</a:t>
            </a:r>
          </a:p>
        </p:txBody>
      </p:sp>
    </p:spTree>
    <p:extLst>
      <p:ext uri="{BB962C8B-B14F-4D97-AF65-F5344CB8AC3E}">
        <p14:creationId xmlns:p14="http://schemas.microsoft.com/office/powerpoint/2010/main" val="46224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7379063" cy="641639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Arial" pitchFamily="34" charset="0"/>
                <a:cs typeface="Arial" pitchFamily="34" charset="0"/>
              </a:rPr>
              <a:t>Answer for Short Answer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67642" y="815431"/>
            <a:ext cx="11684724" cy="4351338"/>
          </a:xfrm>
        </p:spPr>
        <p:txBody>
          <a:bodyPr>
            <a:normAutofit fontScale="85000" lnSpcReduction="10000"/>
          </a:bodyPr>
          <a:lstStyle/>
          <a:p>
            <a:pPr marL="514350" indent="-514350" algn="just" latinLnBrk="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Renewable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power generation systems such as solar, wind, hydro, geothermal, and biomass utilize naturally replenished energy sources, producing little or no greenhouse gases during operation.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contrast, non-renewable systems (coal, oil, natural gas, and nuclear) rely on finite resources and are major contributors to CO₂, SO₂, NOₓ, and particulate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emissions. Non-renewable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plants, particularly coal-fired power stations, cause air pollution, ash disposal problems, and thermal pollution. Nuclear plants, though free from greenhouse gas emissions, pose radioactive waste and safety challenges.</a:t>
            </a:r>
          </a:p>
        </p:txBody>
      </p:sp>
    </p:spTree>
    <p:extLst>
      <p:ext uri="{BB962C8B-B14F-4D97-AF65-F5344CB8AC3E}">
        <p14:creationId xmlns:p14="http://schemas.microsoft.com/office/powerpoint/2010/main" val="3449288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7379063" cy="641639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Arial" pitchFamily="34" charset="0"/>
                <a:cs typeface="Arial" pitchFamily="34" charset="0"/>
              </a:rPr>
              <a:t>Answer for Short Answer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67642" y="815431"/>
            <a:ext cx="11684724" cy="4351338"/>
          </a:xfrm>
        </p:spPr>
        <p:txBody>
          <a:bodyPr>
            <a:normAutofit/>
          </a:bodyPr>
          <a:lstStyle/>
          <a:p>
            <a:pPr marL="457200" indent="-457200" algn="just" latinLnBrk="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Efficiency of power generation can be improved by advanced cycle modifications and hybrid systems. In a reheat-regenerative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Rankine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cycle, steam is reheated and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is preheated to increase efficiency. Combined-cycle plants use gas turbine exhaust to generate steam in a steam turbine, achieving higher overall efficiency. Hybrid systems, like solar-assisted or biomass-gas turbine plants, reduce fuel use and emissions, improving both efficiency and sustainability.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52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7379063" cy="641639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Arial" pitchFamily="34" charset="0"/>
                <a:cs typeface="Arial" pitchFamily="34" charset="0"/>
              </a:rPr>
              <a:t>Answer for Short Answer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67642" y="815431"/>
            <a:ext cx="11684724" cy="5970380"/>
          </a:xfrm>
        </p:spPr>
        <p:txBody>
          <a:bodyPr>
            <a:noAutofit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Engineering economy applies economic principles to evaluate costs and benefits over the life of a project. Key principles include:</a:t>
            </a:r>
          </a:p>
          <a:p>
            <a:pPr lvl="2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Time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value of money – accounting for interest, inflation, and discounting future cash flows.</a:t>
            </a:r>
          </a:p>
          <a:p>
            <a:pPr lvl="2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Cost-benefit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analysis – comparing total costs and benefits of a project.</a:t>
            </a:r>
          </a:p>
          <a:p>
            <a:pPr lvl="2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Life-cycle costing – considering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all costs from construction to decommissioning.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power plants, these principles help determine whether a project is financially feasible, compare alternative designs, and guide investment decisions, ensuring optimal use of resources.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0796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7379063" cy="641639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Arial" pitchFamily="34" charset="0"/>
                <a:cs typeface="Arial" pitchFamily="34" charset="0"/>
              </a:rPr>
              <a:t>Answer for Short Answer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67642" y="815430"/>
            <a:ext cx="11684724" cy="6042569"/>
          </a:xfrm>
        </p:spPr>
        <p:txBody>
          <a:bodyPr>
            <a:noAutofit/>
          </a:bodyPr>
          <a:lstStyle/>
          <a:p>
            <a:pPr marL="457200" indent="-457200" algn="just" latinLnBrk="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Key financial indicators for power plants include: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Return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on Investment (ROI) – measures profitability of capital investment.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Payback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Period – time to recover initial investment.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Net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Present Value (NPV) – present value of cash inflows minus outflows.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Internal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Rate of Return (IRR) – interest rate at which NPV = 0.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Operating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cost per unit of electricity – measures production efficiency.</a:t>
            </a: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These indicators help compare alternatives, optimize fuel use, control costs, and maximize profitability, ensuring that power generation is economically sustainable.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283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Power Plant Engineering_Final Exam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324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 !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62F5F1DD-4C10-4BA6-983F-D7278F4C0122}"/>
  <p:tag name="ISPRING_RESOURCE_FOLDER" val="D:\Handong UNITWIN FELLOWSHIP\Lecture Materials\Week3\[Engineering Thermodynamics I] Week 3-First Law of Thermodynamics and Energy\"/>
  <p:tag name="ISPRING_PRESENTATION_PATH" val="D:\Handong UNITWIN FELLOWSHIP\Lecture Materials\Week3\[Engineering Thermodynamics I] Week 3-First Law of Thermodynamics and Energy.pptx"/>
  <p:tag name="ISPRING_PROJECT_VERSION" val="9.3"/>
  <p:tag name="ISPRING_PROJECT_FOLDER_UPDATED" val="1"/>
  <p:tag name="ISPRING_SCREEN_RECS_UPDATED" val="D:\Handong UNITWIN FELLOWSHIP\Lecture Materials\Week3\[Engineering Thermodynamics I] Week 3-First Law of Thermodynamics and Energy\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13879</TotalTime>
  <Words>526</Words>
  <Application>Microsoft Office PowerPoint</Application>
  <PresentationFormat>Widescreen</PresentationFormat>
  <Paragraphs>79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20" baseType="lpstr">
      <vt:lpstr>맑은 고딕</vt:lpstr>
      <vt:lpstr>Monotype Sorts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Calibri</vt:lpstr>
      <vt:lpstr>Times New Roman</vt:lpstr>
      <vt:lpstr>Wingdings</vt:lpstr>
      <vt:lpstr>Office 테마</vt:lpstr>
      <vt:lpstr>Power Plant Engineering</vt:lpstr>
      <vt:lpstr>This exam contains two parts:</vt:lpstr>
      <vt:lpstr>Multiple Choice Questions</vt:lpstr>
      <vt:lpstr>Answer for Short Answer Questions</vt:lpstr>
      <vt:lpstr>Answer for Short Answer Questions</vt:lpstr>
      <vt:lpstr>Answer for Short Answer Questions</vt:lpstr>
      <vt:lpstr>Answer for Short Answer Questions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Melaku Desta</cp:lastModifiedBy>
  <cp:revision>1236</cp:revision>
  <dcterms:created xsi:type="dcterms:W3CDTF">2021-04-29T04:21:21Z</dcterms:created>
  <dcterms:modified xsi:type="dcterms:W3CDTF">2025-11-10T20:58:26Z</dcterms:modified>
</cp:coreProperties>
</file>