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90" r:id="rId34"/>
    <p:sldId id="291" r:id="rId35"/>
    <p:sldId id="292" r:id="rId3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sz="3600" dirty="0">
                <a:latin typeface="Arial" panose="020B0604020202020204" pitchFamily="34" charset="0"/>
                <a:cs typeface="Arial" panose="020B0604020202020204" pitchFamily="34" charset="0"/>
              </a:rPr>
              <a:t>Strategic Human Resource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Lecture 2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>
                <a:latin typeface="Arial" panose="020B0604020202020204" pitchFamily="34" charset="0"/>
                <a:cs typeface="Arial" panose="020B0604020202020204" pitchFamily="34" charset="0"/>
              </a:rPr>
              <a:t>The Concept 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of Strategy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Lecturer: Dr. Amy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vundi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SHRM is the alignment of HR practices with organizational strategy.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459B46-31C1-C2B3-F1DA-7A3585585E6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9285"/>
          <a:stretch>
            <a:fillRect/>
          </a:stretch>
        </p:blipFill>
        <p:spPr>
          <a:xfrm>
            <a:off x="457200" y="2014728"/>
            <a:ext cx="6647688" cy="402031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9F85F59-B88A-8229-8C1C-3738F91CA113}"/>
              </a:ext>
            </a:extLst>
          </p:cNvPr>
          <p:cNvSpPr/>
          <p:nvPr/>
        </p:nvSpPr>
        <p:spPr>
          <a:xfrm>
            <a:off x="457200" y="6035040"/>
            <a:ext cx="6647688" cy="54832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Fig. 1. "2D infographic titled 'Strategic Human Resource Management' with a Venn diagram of Personnel, Structural, and Cultural techniques highlighting competitive advantage, supported by example callouts." prompt, DALL·E, OpenAI, 28 Sept. 2025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/>
              <a:t>Why S</a:t>
            </a:r>
            <a:r>
              <a:rPr lang="en-US" dirty="0"/>
              <a:t>trategic </a:t>
            </a:r>
            <a:r>
              <a:rPr dirty="0"/>
              <a:t>H</a:t>
            </a:r>
            <a:r>
              <a:rPr lang="en-US" dirty="0"/>
              <a:t>uman </a:t>
            </a:r>
            <a:r>
              <a:rPr dirty="0"/>
              <a:t>R</a:t>
            </a:r>
            <a:r>
              <a:rPr lang="en-US" dirty="0"/>
              <a:t>esource </a:t>
            </a:r>
            <a:r>
              <a:rPr dirty="0"/>
              <a:t>M</a:t>
            </a:r>
            <a:r>
              <a:rPr lang="en-US" dirty="0"/>
              <a:t>anagement</a:t>
            </a:r>
            <a:r>
              <a:rPr dirty="0"/>
              <a:t> Matters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r>
              <a:rPr dirty="0"/>
              <a:t>Employees are strategic assets. SHRM supports long-term success.</a:t>
            </a:r>
            <a:endParaRPr lang="en-US" dirty="0"/>
          </a:p>
          <a:p>
            <a:endParaRPr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55AD8E9-4F89-F66A-FB1B-40071AF317BE}"/>
              </a:ext>
            </a:extLst>
          </p:cNvPr>
          <p:cNvSpPr/>
          <p:nvPr/>
        </p:nvSpPr>
        <p:spPr>
          <a:xfrm>
            <a:off x="114577" y="6063108"/>
            <a:ext cx="6647688" cy="54832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Fig. 2. "Infographic illustrating five components of strategic human resource management: workforce planning, talent management, performance management, employee engagement, and succession planning." prompt, DALL·E, OpenAI, 28 Sept. 2025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56976F-07FC-1F30-0707-32E771CFE5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77" y="2701164"/>
            <a:ext cx="5042916" cy="336194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Versions of HRM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Hard HRM: control and efficiency.</a:t>
            </a:r>
          </a:p>
          <a:p>
            <a:r>
              <a:rPr dirty="0"/>
              <a:t>Soft HRM: trust and commitment.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Hard HRM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49251"/>
            <a:ext cx="8229600" cy="5434883"/>
          </a:xfrm>
        </p:spPr>
        <p:txBody>
          <a:bodyPr>
            <a:normAutofit/>
          </a:bodyPr>
          <a:lstStyle/>
          <a:p>
            <a:r>
              <a:rPr sz="3600" dirty="0"/>
              <a:t>Focuses on costs, measurable output, and control.</a:t>
            </a:r>
            <a:endParaRPr lang="en-US" sz="3600" dirty="0"/>
          </a:p>
          <a:p>
            <a:endParaRPr sz="3600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A6C23AA-6BE7-6EA9-EA9A-CCA7E3E22108}"/>
              </a:ext>
            </a:extLst>
          </p:cNvPr>
          <p:cNvSpPr/>
          <p:nvPr/>
        </p:nvSpPr>
        <p:spPr>
          <a:xfrm>
            <a:off x="2825238" y="2679192"/>
            <a:ext cx="1883664" cy="932688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Task Oriented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E5C2C92-2B2B-534C-504C-3486F4962E27}"/>
              </a:ext>
            </a:extLst>
          </p:cNvPr>
          <p:cNvSpPr/>
          <p:nvPr/>
        </p:nvSpPr>
        <p:spPr>
          <a:xfrm>
            <a:off x="2825238" y="4289824"/>
            <a:ext cx="1883664" cy="932688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Hard HRM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908A592-D5AC-F11A-C01A-155F16463875}"/>
              </a:ext>
            </a:extLst>
          </p:cNvPr>
          <p:cNvSpPr/>
          <p:nvPr/>
        </p:nvSpPr>
        <p:spPr>
          <a:xfrm>
            <a:off x="749292" y="5394572"/>
            <a:ext cx="1883664" cy="932688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Minimum Wages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021B7EC-4E60-9383-934F-276F1C7BD77B}"/>
              </a:ext>
            </a:extLst>
          </p:cNvPr>
          <p:cNvSpPr/>
          <p:nvPr/>
        </p:nvSpPr>
        <p:spPr>
          <a:xfrm>
            <a:off x="4845546" y="5394572"/>
            <a:ext cx="1883664" cy="932688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Cost effective organizations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77413A8-DAC3-2096-AD03-FC60434A5578}"/>
              </a:ext>
            </a:extLst>
          </p:cNvPr>
          <p:cNvCxnSpPr>
            <a:stCxn id="4" idx="2"/>
            <a:endCxn id="5" idx="0"/>
          </p:cNvCxnSpPr>
          <p:nvPr/>
        </p:nvCxnSpPr>
        <p:spPr>
          <a:xfrm>
            <a:off x="3767070" y="3611880"/>
            <a:ext cx="0" cy="67794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3D7295D-B706-FF63-84A3-875E04C0618A}"/>
              </a:ext>
            </a:extLst>
          </p:cNvPr>
          <p:cNvCxnSpPr>
            <a:stCxn id="5" idx="1"/>
            <a:endCxn id="6" idx="0"/>
          </p:cNvCxnSpPr>
          <p:nvPr/>
        </p:nvCxnSpPr>
        <p:spPr>
          <a:xfrm flipH="1">
            <a:off x="1691124" y="4756168"/>
            <a:ext cx="1134114" cy="63840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D853BB1-07C1-1808-3160-0348CC839AD6}"/>
              </a:ext>
            </a:extLst>
          </p:cNvPr>
          <p:cNvCxnSpPr>
            <a:stCxn id="5" idx="3"/>
            <a:endCxn id="7" idx="0"/>
          </p:cNvCxnSpPr>
          <p:nvPr/>
        </p:nvCxnSpPr>
        <p:spPr>
          <a:xfrm>
            <a:off x="4708902" y="4756168"/>
            <a:ext cx="1078476" cy="63840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Features of Hard HRM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People as resources.</a:t>
            </a:r>
          </a:p>
          <a:p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Goal = efficiency.</a:t>
            </a:r>
          </a:p>
          <a:p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Performance measurement.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Soft HRM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Focuses on communication, leadership, and motivation.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Features of Soft HRM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People as valued assets.</a:t>
            </a:r>
          </a:p>
          <a:p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Goal = commitment.</a:t>
            </a:r>
          </a:p>
          <a:p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Trust and culture.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Comparing Hard and Soft HRM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899302" cy="5109693"/>
          </a:xfrm>
        </p:spPr>
        <p:txBody>
          <a:bodyPr/>
          <a:lstStyle/>
          <a:p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Hard = efficiency-driven.</a:t>
            </a:r>
          </a:p>
          <a:p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Soft = people-driven.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57E2609-F796-A0D8-F906-8D2CD33E54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7271155"/>
              </p:ext>
            </p:extLst>
          </p:nvPr>
        </p:nvGraphicFramePr>
        <p:xfrm>
          <a:off x="542544" y="2622519"/>
          <a:ext cx="60960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977611958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732220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Hard vs Soft HRM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67570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Hard HRM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Soft HRM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71331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Company policies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Empowerment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56070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Employee Contract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Rewards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61836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Rules &amp; Standards (SOP)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Recognition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64247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Flexibility &amp; Adaptability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986894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Aims of HRM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Support goals, attract/retain staff, promote teamwork.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Aim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Enable organizations to achieve objectives through people.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Aim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Provide skilled, committed, motivated workforce.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Aim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Create harmonious and flexible environments.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E525BB-D629-DB9F-4ECB-2580B9B3A9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037588"/>
            <a:ext cx="5815584" cy="387705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C211002-759F-CB25-DBB6-B751483B25FE}"/>
              </a:ext>
            </a:extLst>
          </p:cNvPr>
          <p:cNvSpPr/>
          <p:nvPr/>
        </p:nvSpPr>
        <p:spPr>
          <a:xfrm>
            <a:off x="457200" y="5914644"/>
            <a:ext cx="6647688" cy="54832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Fig. 3. "Infographic shaped like a lightbulb showing a principal’s role in creating a harmonious environment: modeling positive behavior, building relationships, encouraging communication, resolving conflicts, and celebrating diversity." prompt, DALL·E, OpenAI, 28 Sept. 2025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3470"/>
            <a:ext cx="8229600" cy="1143000"/>
          </a:xfrm>
        </p:spPr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Aim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51560"/>
            <a:ext cx="8686800" cy="5257800"/>
          </a:xfrm>
        </p:spPr>
        <p:txBody>
          <a:bodyPr>
            <a:normAutofit/>
          </a:bodyPr>
          <a:lstStyle/>
          <a:p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Balance stakeholder needs, reward fairly, manage diversity.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63671B7-2D3B-481F-D791-2ABACA491C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616" y="1920240"/>
            <a:ext cx="6583680" cy="438912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4806756-F616-7508-27AD-63163E1E7B46}"/>
              </a:ext>
            </a:extLst>
          </p:cNvPr>
          <p:cNvSpPr/>
          <p:nvPr/>
        </p:nvSpPr>
        <p:spPr>
          <a:xfrm>
            <a:off x="356616" y="6188805"/>
            <a:ext cx="6647688" cy="54832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>
                <a:solidFill>
                  <a:schemeClr val="tx1"/>
                </a:solidFill>
              </a:rPr>
              <a:t>Fig. 4. "Infographic titled 'Balancing Stakeholders’ Interests' with a central balanced scale and segments representing shareholder perspective, manager perspective, employee welfare, customer satisfaction, balancing conflicting interests, social responsibility, and environmental impact." prompt, DALL·E, OpenAI, 28 Sept. 2025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Characteristics of HRM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4740"/>
            <a:ext cx="8229600" cy="4525963"/>
          </a:xfrm>
        </p:spPr>
        <p:txBody>
          <a:bodyPr>
            <a:normAutofit/>
          </a:bodyPr>
          <a:lstStyle/>
          <a:p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Strategic alignment, culture building, employee focus.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832F954-CC84-7B44-62BD-752D6C061E87}"/>
              </a:ext>
            </a:extLst>
          </p:cNvPr>
          <p:cNvSpPr/>
          <p:nvPr/>
        </p:nvSpPr>
        <p:spPr>
          <a:xfrm>
            <a:off x="3711004" y="2043938"/>
            <a:ext cx="1531556" cy="153155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Structure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1E306FC-2D07-8E94-0CA8-63DB60FA0D29}"/>
              </a:ext>
            </a:extLst>
          </p:cNvPr>
          <p:cNvSpPr/>
          <p:nvPr/>
        </p:nvSpPr>
        <p:spPr>
          <a:xfrm>
            <a:off x="5433124" y="2946875"/>
            <a:ext cx="1531556" cy="153155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Systems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3F0CFFD-7764-EBF1-FD6D-5BC615577AD5}"/>
              </a:ext>
            </a:extLst>
          </p:cNvPr>
          <p:cNvSpPr/>
          <p:nvPr/>
        </p:nvSpPr>
        <p:spPr>
          <a:xfrm>
            <a:off x="5433124" y="4633212"/>
            <a:ext cx="1531556" cy="153155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Styles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49FAB36-B835-BF19-F1C7-CDF1D52B1D17}"/>
              </a:ext>
            </a:extLst>
          </p:cNvPr>
          <p:cNvSpPr/>
          <p:nvPr/>
        </p:nvSpPr>
        <p:spPr>
          <a:xfrm>
            <a:off x="3691128" y="5398990"/>
            <a:ext cx="1531556" cy="153155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Staff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1F88AA0-595D-9343-93C3-5D481FD9F741}"/>
              </a:ext>
            </a:extLst>
          </p:cNvPr>
          <p:cNvSpPr/>
          <p:nvPr/>
        </p:nvSpPr>
        <p:spPr>
          <a:xfrm>
            <a:off x="1863916" y="4523834"/>
            <a:ext cx="1531556" cy="153155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Skills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74500B2-6972-8D51-9553-3FB24624AC34}"/>
              </a:ext>
            </a:extLst>
          </p:cNvPr>
          <p:cNvSpPr/>
          <p:nvPr/>
        </p:nvSpPr>
        <p:spPr>
          <a:xfrm>
            <a:off x="1863916" y="2917641"/>
            <a:ext cx="1531556" cy="153155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Strategy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F2A65153-3253-23B9-FEDD-867FAEB70E6E}"/>
              </a:ext>
            </a:extLst>
          </p:cNvPr>
          <p:cNvSpPr/>
          <p:nvPr/>
        </p:nvSpPr>
        <p:spPr>
          <a:xfrm>
            <a:off x="3711004" y="3770156"/>
            <a:ext cx="1531556" cy="153155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Shared Values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CD6E0B4-208C-FEA0-0713-3F9AE51116A5}"/>
              </a:ext>
            </a:extLst>
          </p:cNvPr>
          <p:cNvCxnSpPr>
            <a:stCxn id="4" idx="6"/>
            <a:endCxn id="5" idx="1"/>
          </p:cNvCxnSpPr>
          <p:nvPr/>
        </p:nvCxnSpPr>
        <p:spPr>
          <a:xfrm>
            <a:off x="5242560" y="2809716"/>
            <a:ext cx="414855" cy="3614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750031F-1362-4CA3-1733-592F11109143}"/>
              </a:ext>
            </a:extLst>
          </p:cNvPr>
          <p:cNvCxnSpPr>
            <a:stCxn id="5" idx="4"/>
            <a:endCxn id="6" idx="0"/>
          </p:cNvCxnSpPr>
          <p:nvPr/>
        </p:nvCxnSpPr>
        <p:spPr>
          <a:xfrm>
            <a:off x="6198902" y="4478431"/>
            <a:ext cx="0" cy="15478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142FF22-D2F4-D342-4449-392D3E19B533}"/>
              </a:ext>
            </a:extLst>
          </p:cNvPr>
          <p:cNvCxnSpPr>
            <a:stCxn id="6" idx="3"/>
            <a:endCxn id="7" idx="6"/>
          </p:cNvCxnSpPr>
          <p:nvPr/>
        </p:nvCxnSpPr>
        <p:spPr>
          <a:xfrm flipH="1">
            <a:off x="5222684" y="5940477"/>
            <a:ext cx="434731" cy="22429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BD9FF8C-7119-B0DF-C32C-DF61EB452083}"/>
              </a:ext>
            </a:extLst>
          </p:cNvPr>
          <p:cNvCxnSpPr>
            <a:stCxn id="7" idx="2"/>
            <a:endCxn id="8" idx="5"/>
          </p:cNvCxnSpPr>
          <p:nvPr/>
        </p:nvCxnSpPr>
        <p:spPr>
          <a:xfrm flipH="1" flipV="1">
            <a:off x="3171181" y="5831099"/>
            <a:ext cx="519947" cy="33366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6254D482-418D-DF01-46B1-4B3333D0595B}"/>
              </a:ext>
            </a:extLst>
          </p:cNvPr>
          <p:cNvCxnSpPr>
            <a:stCxn id="8" idx="0"/>
            <a:endCxn id="9" idx="4"/>
          </p:cNvCxnSpPr>
          <p:nvPr/>
        </p:nvCxnSpPr>
        <p:spPr>
          <a:xfrm flipV="1">
            <a:off x="2629694" y="4449197"/>
            <a:ext cx="0" cy="7463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BF00969-033E-9C1A-2E32-E277D95D0447}"/>
              </a:ext>
            </a:extLst>
          </p:cNvPr>
          <p:cNvCxnSpPr>
            <a:stCxn id="9" idx="7"/>
            <a:endCxn id="4" idx="2"/>
          </p:cNvCxnSpPr>
          <p:nvPr/>
        </p:nvCxnSpPr>
        <p:spPr>
          <a:xfrm flipV="1">
            <a:off x="3171181" y="2809716"/>
            <a:ext cx="539823" cy="33221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F41AE67D-A3FB-CBAC-4F99-0FE8FFEF3565}"/>
              </a:ext>
            </a:extLst>
          </p:cNvPr>
          <p:cNvCxnSpPr>
            <a:stCxn id="4" idx="4"/>
            <a:endCxn id="10" idx="0"/>
          </p:cNvCxnSpPr>
          <p:nvPr/>
        </p:nvCxnSpPr>
        <p:spPr>
          <a:xfrm>
            <a:off x="4476782" y="3575494"/>
            <a:ext cx="0" cy="19466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BADDD318-25E8-0507-11AC-CFE9A0C22DDD}"/>
              </a:ext>
            </a:extLst>
          </p:cNvPr>
          <p:cNvCxnSpPr>
            <a:stCxn id="10" idx="7"/>
            <a:endCxn id="5" idx="2"/>
          </p:cNvCxnSpPr>
          <p:nvPr/>
        </p:nvCxnSpPr>
        <p:spPr>
          <a:xfrm flipV="1">
            <a:off x="5018269" y="3712653"/>
            <a:ext cx="414855" cy="28179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736A4444-FA34-185A-0DA9-A783E26372E9}"/>
              </a:ext>
            </a:extLst>
          </p:cNvPr>
          <p:cNvCxnSpPr>
            <a:cxnSpLocks/>
            <a:stCxn id="10" idx="1"/>
            <a:endCxn id="9" idx="6"/>
          </p:cNvCxnSpPr>
          <p:nvPr/>
        </p:nvCxnSpPr>
        <p:spPr>
          <a:xfrm flipH="1" flipV="1">
            <a:off x="3395472" y="3683419"/>
            <a:ext cx="539823" cy="31102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3E1443F-8A7F-AE58-AC69-CFB8437EB6D4}"/>
              </a:ext>
            </a:extLst>
          </p:cNvPr>
          <p:cNvCxnSpPr>
            <a:stCxn id="10" idx="2"/>
            <a:endCxn id="8" idx="7"/>
          </p:cNvCxnSpPr>
          <p:nvPr/>
        </p:nvCxnSpPr>
        <p:spPr>
          <a:xfrm flipH="1">
            <a:off x="3171181" y="4535934"/>
            <a:ext cx="539823" cy="21219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8B72B605-A3E6-C0E2-FAFD-B0888B2A8D38}"/>
              </a:ext>
            </a:extLst>
          </p:cNvPr>
          <p:cNvCxnSpPr>
            <a:stCxn id="10" idx="4"/>
            <a:endCxn id="7" idx="0"/>
          </p:cNvCxnSpPr>
          <p:nvPr/>
        </p:nvCxnSpPr>
        <p:spPr>
          <a:xfrm flipH="1">
            <a:off x="4456906" y="5301712"/>
            <a:ext cx="19876" cy="9727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F37DA0F-0BA1-40B9-590E-A078138ED41B}"/>
              </a:ext>
            </a:extLst>
          </p:cNvPr>
          <p:cNvCxnSpPr>
            <a:stCxn id="10" idx="6"/>
            <a:endCxn id="6" idx="1"/>
          </p:cNvCxnSpPr>
          <p:nvPr/>
        </p:nvCxnSpPr>
        <p:spPr>
          <a:xfrm>
            <a:off x="5242560" y="4535934"/>
            <a:ext cx="414855" cy="32156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Characteristic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HR as strategic fit with goals.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Characteristic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941" y="1600200"/>
            <a:ext cx="8467859" cy="5032420"/>
          </a:xfrm>
        </p:spPr>
        <p:txBody>
          <a:bodyPr>
            <a:normAutofit/>
          </a:bodyPr>
          <a:lstStyle/>
          <a:p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People as assets; investment in training.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Characteristic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4828" y="1240059"/>
            <a:ext cx="8596648" cy="5257800"/>
          </a:xfrm>
        </p:spPr>
        <p:txBody>
          <a:bodyPr>
            <a:normAutofit/>
          </a:bodyPr>
          <a:lstStyle/>
          <a:p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Corporate culture through mission, values, communication.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790E3F-7099-8682-4162-57E4D47DB6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260980"/>
            <a:ext cx="3776790" cy="377679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8C0603F-4387-6E35-2EF7-7517A0568531}"/>
              </a:ext>
            </a:extLst>
          </p:cNvPr>
          <p:cNvSpPr/>
          <p:nvPr/>
        </p:nvSpPr>
        <p:spPr>
          <a:xfrm>
            <a:off x="457200" y="6037770"/>
            <a:ext cx="6647688" cy="54832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>
                <a:solidFill>
                  <a:schemeClr val="tx1"/>
                </a:solidFill>
              </a:rPr>
              <a:t>Fig. 5. "Infographic titled 'Sustaining Culture Over Time' with six segments: Leadership Alignment and Modeling, Storytelling and Rituals, Adaptability and Evolution, Inclusion and Diversity, Measurement and Feedback, and Crisis Resilience." prompt, DALL·E, OpenAI, 28 Sept. 2025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Characteristic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68" y="1600200"/>
            <a:ext cx="8545132" cy="5032420"/>
          </a:xfrm>
        </p:spPr>
        <p:txBody>
          <a:bodyPr>
            <a:normAutofit/>
          </a:bodyPr>
          <a:lstStyle/>
          <a:p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Responsibility of both top managers and line managers.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626991E-E53A-1FC6-BA35-30FF606FF6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919016"/>
              </p:ext>
            </p:extLst>
          </p:nvPr>
        </p:nvGraphicFramePr>
        <p:xfrm>
          <a:off x="1524000" y="2730852"/>
          <a:ext cx="6096000" cy="338432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730843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98272652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570007218"/>
                    </a:ext>
                  </a:extLst>
                </a:gridCol>
              </a:tblGrid>
              <a:tr h="1034470">
                <a:tc>
                  <a:txBody>
                    <a:bodyPr/>
                    <a:lstStyle/>
                    <a:p>
                      <a:r>
                        <a:rPr lang="en-US" dirty="0"/>
                        <a:t>Executive Managers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Middle Managers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First-Line Managers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6272426"/>
                  </a:ext>
                </a:extLst>
              </a:tr>
              <a:tr h="843254">
                <a:tc>
                  <a:txBody>
                    <a:bodyPr/>
                    <a:lstStyle/>
                    <a:p>
                      <a:r>
                        <a:rPr lang="en-US" dirty="0"/>
                        <a:t>Conceptual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Conceptual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Conceptual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5689763"/>
                  </a:ext>
                </a:extLst>
              </a:tr>
              <a:tr h="907262">
                <a:tc>
                  <a:txBody>
                    <a:bodyPr/>
                    <a:lstStyle/>
                    <a:p>
                      <a:r>
                        <a:rPr lang="en-US" dirty="0"/>
                        <a:t>Human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Human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Human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098841"/>
                  </a:ext>
                </a:extLst>
              </a:tr>
              <a:tr h="599336">
                <a:tc>
                  <a:txBody>
                    <a:bodyPr/>
                    <a:lstStyle/>
                    <a:p>
                      <a:r>
                        <a:rPr lang="en-US" dirty="0"/>
                        <a:t>Technical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Technical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Technical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042577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Characteristic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161208"/>
          </a:xfrm>
        </p:spPr>
        <p:txBody>
          <a:bodyPr>
            <a:normAutofit/>
          </a:bodyPr>
          <a:lstStyle/>
          <a:p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Unitary employee relations vs. collective bargaining.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Development of HRM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68" y="1600200"/>
            <a:ext cx="8545132" cy="5257800"/>
          </a:xfrm>
        </p:spPr>
        <p:txBody>
          <a:bodyPr>
            <a:normAutofit/>
          </a:bodyPr>
          <a:lstStyle/>
          <a:p>
            <a:r>
              <a:rPr sz="2600" dirty="0">
                <a:latin typeface="Arial" panose="020B0604020202020204" pitchFamily="34" charset="0"/>
                <a:cs typeface="Arial" panose="020B0604020202020204" pitchFamily="34" charset="0"/>
              </a:rPr>
              <a:t>From personnel management → HRM → SHRM.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McGregor’s Contribution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sz="2600" dirty="0">
                <a:latin typeface="Arial" panose="020B0604020202020204" pitchFamily="34" charset="0"/>
                <a:cs typeface="Arial" panose="020B0604020202020204" pitchFamily="34" charset="0"/>
              </a:rPr>
              <a:t>Theory Y: integration of organizational and individual needs.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Peters &amp; Waterman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sz="2600" dirty="0">
                <a:latin typeface="Arial" panose="020B0604020202020204" pitchFamily="34" charset="0"/>
                <a:cs typeface="Arial" panose="020B0604020202020204" pitchFamily="34" charset="0"/>
              </a:rPr>
              <a:t>Focus on strong culture, commitment, and excellence.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0BCC3FDE-4C33-8B6D-7537-4E2EC0CAB76B}"/>
              </a:ext>
            </a:extLst>
          </p:cNvPr>
          <p:cNvSpPr/>
          <p:nvPr/>
        </p:nvSpPr>
        <p:spPr>
          <a:xfrm>
            <a:off x="3711004" y="2043938"/>
            <a:ext cx="1531556" cy="153155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Structure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0FDD859-C5E9-EC7B-D4F3-1D75A80F97E9}"/>
              </a:ext>
            </a:extLst>
          </p:cNvPr>
          <p:cNvSpPr/>
          <p:nvPr/>
        </p:nvSpPr>
        <p:spPr>
          <a:xfrm>
            <a:off x="5433124" y="2946875"/>
            <a:ext cx="1531556" cy="153155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Systems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597099B-E207-F168-E3A6-D8C178B19F8B}"/>
              </a:ext>
            </a:extLst>
          </p:cNvPr>
          <p:cNvSpPr/>
          <p:nvPr/>
        </p:nvSpPr>
        <p:spPr>
          <a:xfrm>
            <a:off x="5433124" y="4633212"/>
            <a:ext cx="1531556" cy="153155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Styles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0CBBF9D-3ECB-0B4A-7994-13BF3773CBC2}"/>
              </a:ext>
            </a:extLst>
          </p:cNvPr>
          <p:cNvSpPr/>
          <p:nvPr/>
        </p:nvSpPr>
        <p:spPr>
          <a:xfrm>
            <a:off x="3691128" y="5398990"/>
            <a:ext cx="1531556" cy="153155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Staff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E63D416-F358-7B9C-C1AE-93E643798275}"/>
              </a:ext>
            </a:extLst>
          </p:cNvPr>
          <p:cNvSpPr/>
          <p:nvPr/>
        </p:nvSpPr>
        <p:spPr>
          <a:xfrm>
            <a:off x="1863916" y="4523834"/>
            <a:ext cx="1531556" cy="153155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Skills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C55FF4B-892C-E58B-044B-6552C9410465}"/>
              </a:ext>
            </a:extLst>
          </p:cNvPr>
          <p:cNvSpPr/>
          <p:nvPr/>
        </p:nvSpPr>
        <p:spPr>
          <a:xfrm>
            <a:off x="1863916" y="2917641"/>
            <a:ext cx="1531556" cy="153155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Strategy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DF9462E-B25D-C775-8135-6762B0769663}"/>
              </a:ext>
            </a:extLst>
          </p:cNvPr>
          <p:cNvSpPr/>
          <p:nvPr/>
        </p:nvSpPr>
        <p:spPr>
          <a:xfrm>
            <a:off x="3711004" y="3770156"/>
            <a:ext cx="1531556" cy="153155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Shared Values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0D8EBBC-948A-4474-C01D-290CAA3AAF47}"/>
              </a:ext>
            </a:extLst>
          </p:cNvPr>
          <p:cNvCxnSpPr>
            <a:stCxn id="4" idx="6"/>
            <a:endCxn id="5" idx="1"/>
          </p:cNvCxnSpPr>
          <p:nvPr/>
        </p:nvCxnSpPr>
        <p:spPr>
          <a:xfrm>
            <a:off x="5242560" y="2809716"/>
            <a:ext cx="414855" cy="3614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7EF9ECA-8F60-56B9-63B8-35DB7013CEC1}"/>
              </a:ext>
            </a:extLst>
          </p:cNvPr>
          <p:cNvCxnSpPr>
            <a:stCxn id="5" idx="4"/>
            <a:endCxn id="6" idx="0"/>
          </p:cNvCxnSpPr>
          <p:nvPr/>
        </p:nvCxnSpPr>
        <p:spPr>
          <a:xfrm>
            <a:off x="6198902" y="4478431"/>
            <a:ext cx="0" cy="15478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3514655-6446-F1B3-B0A7-D4598AD78EBC}"/>
              </a:ext>
            </a:extLst>
          </p:cNvPr>
          <p:cNvCxnSpPr>
            <a:stCxn id="6" idx="3"/>
            <a:endCxn id="7" idx="6"/>
          </p:cNvCxnSpPr>
          <p:nvPr/>
        </p:nvCxnSpPr>
        <p:spPr>
          <a:xfrm flipH="1">
            <a:off x="5222684" y="5940477"/>
            <a:ext cx="434731" cy="22429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41C5556-F777-A7A6-EB9F-FC4E930A4790}"/>
              </a:ext>
            </a:extLst>
          </p:cNvPr>
          <p:cNvCxnSpPr>
            <a:stCxn id="7" idx="2"/>
            <a:endCxn id="8" idx="5"/>
          </p:cNvCxnSpPr>
          <p:nvPr/>
        </p:nvCxnSpPr>
        <p:spPr>
          <a:xfrm flipH="1" flipV="1">
            <a:off x="3171181" y="5831099"/>
            <a:ext cx="519947" cy="33366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7C5F65F-78F7-B052-8385-1BB28C0E1B2C}"/>
              </a:ext>
            </a:extLst>
          </p:cNvPr>
          <p:cNvCxnSpPr>
            <a:stCxn id="8" idx="0"/>
            <a:endCxn id="9" idx="4"/>
          </p:cNvCxnSpPr>
          <p:nvPr/>
        </p:nvCxnSpPr>
        <p:spPr>
          <a:xfrm flipV="1">
            <a:off x="2629694" y="4449197"/>
            <a:ext cx="0" cy="7463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A561CDC-4BB9-582E-14E8-17908BE3C652}"/>
              </a:ext>
            </a:extLst>
          </p:cNvPr>
          <p:cNvCxnSpPr>
            <a:stCxn id="9" idx="7"/>
            <a:endCxn id="4" idx="2"/>
          </p:cNvCxnSpPr>
          <p:nvPr/>
        </p:nvCxnSpPr>
        <p:spPr>
          <a:xfrm flipV="1">
            <a:off x="3171181" y="2809716"/>
            <a:ext cx="539823" cy="33221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E61FE21-96B8-2DFB-9595-AEF478A6E9AB}"/>
              </a:ext>
            </a:extLst>
          </p:cNvPr>
          <p:cNvCxnSpPr>
            <a:stCxn id="4" idx="4"/>
            <a:endCxn id="10" idx="0"/>
          </p:cNvCxnSpPr>
          <p:nvPr/>
        </p:nvCxnSpPr>
        <p:spPr>
          <a:xfrm>
            <a:off x="4476782" y="3575494"/>
            <a:ext cx="0" cy="19466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1E761D5-E83E-DB2D-1386-619C0E88A3BB}"/>
              </a:ext>
            </a:extLst>
          </p:cNvPr>
          <p:cNvCxnSpPr>
            <a:stCxn id="10" idx="7"/>
            <a:endCxn id="5" idx="2"/>
          </p:cNvCxnSpPr>
          <p:nvPr/>
        </p:nvCxnSpPr>
        <p:spPr>
          <a:xfrm flipV="1">
            <a:off x="5018269" y="3712653"/>
            <a:ext cx="414855" cy="28179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515CFCD-DD32-3E5E-FF0A-6BCB8A7D93D9}"/>
              </a:ext>
            </a:extLst>
          </p:cNvPr>
          <p:cNvCxnSpPr>
            <a:cxnSpLocks/>
            <a:stCxn id="10" idx="1"/>
            <a:endCxn id="9" idx="6"/>
          </p:cNvCxnSpPr>
          <p:nvPr/>
        </p:nvCxnSpPr>
        <p:spPr>
          <a:xfrm flipH="1" flipV="1">
            <a:off x="3395472" y="3683419"/>
            <a:ext cx="539823" cy="31102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8FB38970-D308-FFA3-ED61-286EB01E5178}"/>
              </a:ext>
            </a:extLst>
          </p:cNvPr>
          <p:cNvCxnSpPr>
            <a:stCxn id="10" idx="2"/>
            <a:endCxn id="8" idx="7"/>
          </p:cNvCxnSpPr>
          <p:nvPr/>
        </p:nvCxnSpPr>
        <p:spPr>
          <a:xfrm flipH="1">
            <a:off x="3171181" y="4535934"/>
            <a:ext cx="539823" cy="21219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E1FE524-C0ED-B3CF-1D96-DDE37B8DFFB8}"/>
              </a:ext>
            </a:extLst>
          </p:cNvPr>
          <p:cNvCxnSpPr>
            <a:stCxn id="10" idx="4"/>
            <a:endCxn id="7" idx="0"/>
          </p:cNvCxnSpPr>
          <p:nvPr/>
        </p:nvCxnSpPr>
        <p:spPr>
          <a:xfrm flipH="1">
            <a:off x="4456906" y="5301712"/>
            <a:ext cx="19876" cy="9727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FE20506-E705-A964-EEAF-5C3FA8407D34}"/>
              </a:ext>
            </a:extLst>
          </p:cNvPr>
          <p:cNvCxnSpPr>
            <a:stCxn id="10" idx="6"/>
            <a:endCxn id="6" idx="1"/>
          </p:cNvCxnSpPr>
          <p:nvPr/>
        </p:nvCxnSpPr>
        <p:spPr>
          <a:xfrm>
            <a:off x="5242560" y="4535934"/>
            <a:ext cx="414855" cy="32156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Modern SHRM Thinkers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600" dirty="0">
                <a:latin typeface="Arial" panose="020B0604020202020204" pitchFamily="34" charset="0"/>
                <a:cs typeface="Arial" panose="020B0604020202020204" pitchFamily="34" charset="0"/>
              </a:rPr>
              <a:t>Guest, Kaufman, Ulrich, Wright, etc.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Matching Model of HRM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Michigan model aligns HR with organizational strategy.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The HR Cycle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062" y="1600200"/>
            <a:ext cx="8480738" cy="5257800"/>
          </a:xfrm>
        </p:spPr>
        <p:txBody>
          <a:bodyPr>
            <a:normAutofit/>
          </a:bodyPr>
          <a:lstStyle/>
          <a:p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Selection, Appraisal, Rewards, Development.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Selection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1820" y="1600200"/>
            <a:ext cx="8454980" cy="5257800"/>
          </a:xfrm>
        </p:spPr>
        <p:txBody>
          <a:bodyPr>
            <a:normAutofit/>
          </a:bodyPr>
          <a:lstStyle/>
          <a:p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Matching people to roles.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Appraisal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183" y="1600200"/>
            <a:ext cx="8493617" cy="5045842"/>
          </a:xfrm>
        </p:spPr>
        <p:txBody>
          <a:bodyPr>
            <a:normAutofit/>
          </a:bodyPr>
          <a:lstStyle/>
          <a:p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Managing and measuring performance.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851" y="1600200"/>
            <a:ext cx="8351949" cy="4968025"/>
          </a:xfrm>
        </p:spPr>
        <p:txBody>
          <a:bodyPr>
            <a:normAutofit/>
          </a:bodyPr>
          <a:lstStyle/>
          <a:p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Compensation and recognition.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Training, growth, high-quality employees.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SHRM aligns people with strategy.</a:t>
            </a:r>
          </a:p>
          <a:p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Hard vs. Soft HRM.</a:t>
            </a:r>
          </a:p>
          <a:p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Development and Matching Model.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Activity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Compare Guest’s model with the Michigan Model.</a:t>
            </a:r>
            <a:endParaRPr lang="en-US" dirty="0"/>
          </a:p>
          <a:p>
            <a:r>
              <a:rPr lang="en-US" dirty="0"/>
              <a:t>Case study: XYZ Company—choose hard or soft HRM.</a:t>
            </a:r>
          </a:p>
          <a:p>
            <a:r>
              <a:rPr lang="en-US" dirty="0"/>
              <a:t>Trace HRM development using McGregor’s Theory Y.</a:t>
            </a:r>
          </a:p>
          <a:p>
            <a:endParaRPr lang="en-US" dirty="0"/>
          </a:p>
          <a:p>
            <a:endParaRPr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SHRM ensures long-term success through people.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Gomes, S., Oliveira, P., &amp; Santos, M. (2022). Human resource practices and organizational performance: The mediating role of employee well-being.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Journal of Business Research, 146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465–474.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Kaufman, B. E. (2021). Evolution of strategic HRM: Theoretical perspectives and future directions.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Human Resource Management Review, 31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(3), 100–118.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Kim, S., &amp; Park, S. (2021). Soft HRM, employee engagement, and organizational outcomes: Evidence from service industries.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of Human Resource Studies, 11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(2), 56–70.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Nguyen, T. H., &amp; Tran, Q. H. (2022). Strategic fit between HRM and business strategy: Implications for performance.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Asia Pacific Journal of Management, 39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(2), 347–369.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Wright, P. M., &amp; Ulrich, D. (2022). The future of HR and the role of strategic HRM.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Academy of Management Perspectives, 36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(1), 12–25.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Zhang, J., &amp; Morris, J. (2023). Revisiting hard and soft HRM: A strategic balance.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Human Resource Management Journal, 33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(1), 45–62.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Guest, D. E. (2019). Human resource management: A critical review.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of Human Resource Management, 30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(1), 48–67.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72" y="2857500"/>
            <a:ext cx="8229600" cy="1143000"/>
          </a:xfrm>
        </p:spPr>
        <p:txBody>
          <a:bodyPr/>
          <a:lstStyle/>
          <a:p>
            <a:r>
              <a:rPr lang="en-US" b="1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94458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2112555</TotalTime>
  <Words>956</Words>
  <Application>Microsoft Office PowerPoint</Application>
  <PresentationFormat>On-screen Show (4:3)</PresentationFormat>
  <Paragraphs>135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8" baseType="lpstr">
      <vt:lpstr>Arial</vt:lpstr>
      <vt:lpstr>Calibri</vt:lpstr>
      <vt:lpstr>Office Theme</vt:lpstr>
      <vt:lpstr>Strategic Human Resource Management</vt:lpstr>
      <vt:lpstr>Introduction</vt:lpstr>
      <vt:lpstr>Why Strategic Human Resource Management Matters</vt:lpstr>
      <vt:lpstr>Versions of HRM</vt:lpstr>
      <vt:lpstr>Hard HRM</vt:lpstr>
      <vt:lpstr>Features of Hard HRM</vt:lpstr>
      <vt:lpstr>Soft HRM</vt:lpstr>
      <vt:lpstr>Features of Soft HRM</vt:lpstr>
      <vt:lpstr>Comparing Hard and Soft HRM</vt:lpstr>
      <vt:lpstr>Aims of HRM</vt:lpstr>
      <vt:lpstr>Aim 1</vt:lpstr>
      <vt:lpstr>Aim 2</vt:lpstr>
      <vt:lpstr>Aim 3</vt:lpstr>
      <vt:lpstr>Aim 4</vt:lpstr>
      <vt:lpstr>Characteristics of HRM</vt:lpstr>
      <vt:lpstr>Characteristic 1</vt:lpstr>
      <vt:lpstr>Characteristic 2</vt:lpstr>
      <vt:lpstr>Characteristic 3</vt:lpstr>
      <vt:lpstr>Characteristic 4</vt:lpstr>
      <vt:lpstr>Characteristic 5</vt:lpstr>
      <vt:lpstr>Development of HRM</vt:lpstr>
      <vt:lpstr>McGregor’s Contribution</vt:lpstr>
      <vt:lpstr>Peters &amp; Waterman</vt:lpstr>
      <vt:lpstr>Modern SHRM Thinkers</vt:lpstr>
      <vt:lpstr>Matching Model of HRM</vt:lpstr>
      <vt:lpstr>The HR Cycle</vt:lpstr>
      <vt:lpstr>Selection</vt:lpstr>
      <vt:lpstr>Appraisal</vt:lpstr>
      <vt:lpstr>Rewards</vt:lpstr>
      <vt:lpstr>Development</vt:lpstr>
      <vt:lpstr>Summary</vt:lpstr>
      <vt:lpstr>Activity 1</vt:lpstr>
      <vt:lpstr>Conclusion</vt:lpstr>
      <vt:lpstr>References</vt:lpstr>
      <vt:lpstr>THANK YOU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Strategic Human Resource Management</dc:title>
  <dc:creator>Amy Ndunge Vundi</dc:creator>
  <dc:description>generated using python-pptx</dc:description>
  <cp:lastModifiedBy>Trevor Kwicha</cp:lastModifiedBy>
  <cp:revision>42</cp:revision>
  <dcterms:created xsi:type="dcterms:W3CDTF">2013-01-27T09:14:16Z</dcterms:created>
  <dcterms:modified xsi:type="dcterms:W3CDTF">2025-10-26T13:20:47Z</dcterms:modified>
</cp:coreProperties>
</file>