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2" r:id="rId3"/>
    <p:sldId id="29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4" r:id="rId39"/>
    <p:sldId id="291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riterionhcm.com/white-papers/strategic-human-resource-management?utm_source=chatgpt.com" TargetMode="External"/><Relationship Id="rId2" Type="http://schemas.openxmlformats.org/officeDocument/2006/relationships/hyperlink" Target="https://hrtutorial.com/hrm/hr-model/resource-based-view-hrm/?utm_source=chatgpt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/>
              <a:t> </a:t>
            </a:r>
            <a:endParaRPr lang="en-US" dirty="0"/>
          </a:p>
          <a:p>
            <a:pPr marL="0" indent="0" algn="ctr">
              <a:buNone/>
            </a:pPr>
            <a:r>
              <a:rPr lang="en-US" b="1" dirty="0" smtClean="0"/>
              <a:t>Lecture 3</a:t>
            </a:r>
            <a:endParaRPr lang="en-US" dirty="0"/>
          </a:p>
          <a:p>
            <a:pPr marL="0" indent="0" algn="ctr">
              <a:buNone/>
            </a:pPr>
            <a:r>
              <a:rPr lang="en-US" b="1" dirty="0"/>
              <a:t> </a:t>
            </a:r>
            <a:endParaRPr lang="en-US" dirty="0"/>
          </a:p>
          <a:p>
            <a:pPr marL="0" indent="0" algn="ctr">
              <a:buNone/>
            </a:pPr>
            <a:r>
              <a:rPr lang="en-US" b="1" dirty="0" smtClean="0"/>
              <a:t>The Concept </a:t>
            </a:r>
            <a:r>
              <a:rPr lang="en-US" b="1" dirty="0"/>
              <a:t>of </a:t>
            </a:r>
            <a:r>
              <a:rPr lang="en-US" b="1" dirty="0" smtClean="0"/>
              <a:t>Strategy (continuation) </a:t>
            </a:r>
            <a:endParaRPr lang="en-US" b="1" dirty="0" smtClean="0"/>
          </a:p>
          <a:p>
            <a:pPr marL="0" indent="0" algn="ctr">
              <a:buNone/>
            </a:pPr>
            <a:r>
              <a:rPr lang="en-US" b="1" dirty="0"/>
              <a:t> </a:t>
            </a:r>
            <a:endParaRPr lang="en-US" dirty="0"/>
          </a:p>
          <a:p>
            <a:pPr marL="0" indent="0" algn="ctr">
              <a:buNone/>
            </a:pPr>
            <a:r>
              <a:rPr lang="en-US" b="1" dirty="0"/>
              <a:t>Lecturer: Dr. Amy </a:t>
            </a:r>
            <a:r>
              <a:rPr lang="en-US" b="1" dirty="0" err="1"/>
              <a:t>vundi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1"/>
            <a:r>
              <a:rPr lang="en-US" dirty="0"/>
              <a:t>Introduction to Strategy</a:t>
            </a:r>
            <a:endParaRPr lang="en-US" sz="2400" dirty="0"/>
          </a:p>
          <a:p>
            <a:pPr lvl="1"/>
            <a:r>
              <a:rPr lang="en-US" dirty="0"/>
              <a:t>The Three Key Concepts</a:t>
            </a:r>
            <a:endParaRPr lang="en-US" sz="2400" dirty="0"/>
          </a:p>
          <a:p>
            <a:pPr lvl="1"/>
            <a:r>
              <a:rPr lang="en-US" dirty="0"/>
              <a:t>Deep Dive: Competitive </a:t>
            </a:r>
            <a:r>
              <a:rPr lang="en-US" dirty="0" smtClean="0"/>
              <a:t>Advantage</a:t>
            </a:r>
            <a:r>
              <a:rPr lang="en-US" sz="2400" dirty="0" smtClean="0"/>
              <a:t>, </a:t>
            </a:r>
            <a:r>
              <a:rPr lang="en-US" dirty="0" smtClean="0"/>
              <a:t>Distinctive Capabilities</a:t>
            </a:r>
            <a:r>
              <a:rPr lang="en-US" sz="2400" dirty="0" smtClean="0"/>
              <a:t>, </a:t>
            </a:r>
            <a:r>
              <a:rPr lang="en-US" dirty="0" smtClean="0"/>
              <a:t>Strategic </a:t>
            </a:r>
            <a:r>
              <a:rPr lang="en-US" dirty="0"/>
              <a:t>Fit</a:t>
            </a:r>
            <a:endParaRPr lang="en-US" sz="2400" dirty="0"/>
          </a:p>
          <a:p>
            <a:pPr lvl="1"/>
            <a:r>
              <a:rPr lang="en-US" dirty="0"/>
              <a:t>The Strategy Formulation Process</a:t>
            </a:r>
            <a:endParaRPr lang="en-US" sz="2400" dirty="0"/>
          </a:p>
          <a:p>
            <a:pPr lvl="1"/>
            <a:r>
              <a:rPr lang="en-US" dirty="0" smtClean="0"/>
              <a:t>From </a:t>
            </a:r>
            <a:r>
              <a:rPr lang="en-US" dirty="0"/>
              <a:t>Formulation to Implementation</a:t>
            </a:r>
            <a:endParaRPr lang="en-US" sz="2400" dirty="0"/>
          </a:p>
          <a:p>
            <a:pPr lvl="1"/>
            <a:r>
              <a:rPr lang="en-US" dirty="0"/>
              <a:t>The Strategy-Execution Gap</a:t>
            </a:r>
            <a:endParaRPr lang="en-US" sz="2400" dirty="0"/>
          </a:p>
          <a:p>
            <a:pPr lvl="1"/>
            <a:r>
              <a:rPr lang="en-US" dirty="0"/>
              <a:t>Barriers to HR Strategy Implementation</a:t>
            </a:r>
            <a:endParaRPr lang="en-US" sz="2400" dirty="0"/>
          </a:p>
          <a:p>
            <a:pPr lvl="1"/>
            <a:r>
              <a:rPr lang="en-US" dirty="0"/>
              <a:t>Overcoming Implementation Barriers</a:t>
            </a:r>
            <a:endParaRPr lang="en-US" sz="2400" dirty="0"/>
          </a:p>
          <a:p>
            <a:pPr lvl="1"/>
            <a:r>
              <a:rPr lang="en-US" dirty="0"/>
              <a:t>Corporate Issues Affecting Strategy</a:t>
            </a:r>
            <a:endParaRPr lang="en-US" sz="2400" dirty="0"/>
          </a:p>
          <a:p>
            <a:pPr lvl="1"/>
            <a:r>
              <a:rPr lang="en-US" dirty="0"/>
              <a:t>Summary &amp; Key Takeaways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496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Learning Outcomes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Explain the concept of strategy in an organizational context.</a:t>
            </a:r>
            <a:endParaRPr lang="en-US" sz="2400" dirty="0"/>
          </a:p>
          <a:p>
            <a:pPr lvl="1"/>
            <a:r>
              <a:rPr lang="en-US" dirty="0"/>
              <a:t>Evaluate the three key concepts: Competitive Advantage, Distinctive Capabilities, and Strategic Fit.</a:t>
            </a:r>
            <a:endParaRPr lang="en-US" sz="2400" dirty="0"/>
          </a:p>
          <a:p>
            <a:pPr lvl="1"/>
            <a:r>
              <a:rPr lang="en-US" dirty="0"/>
              <a:t>Assess the sequential steps involved in formulating and implementing a strategy.</a:t>
            </a:r>
            <a:endParaRPr lang="en-US" sz="2400" dirty="0"/>
          </a:p>
          <a:p>
            <a:pPr lvl="1"/>
            <a:r>
              <a:rPr lang="en-US" dirty="0"/>
              <a:t>Advise on practical methods to overcome common barriers during strategy implementation.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467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is Strategy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? What is its role? What is a good strategy? Why strategy?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Defining Strategy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lvl="1"/>
            <a:r>
              <a:rPr lang="en-US" dirty="0"/>
              <a:t>"The direction and scope of an organization over the longer term which matches its resources to its changing environment..."</a:t>
            </a:r>
            <a:endParaRPr lang="en-US" sz="2400" dirty="0"/>
          </a:p>
          <a:p>
            <a:pPr lvl="1"/>
            <a:r>
              <a:rPr lang="en-US" dirty="0"/>
              <a:t>It determines the organization's path in relation to its environment.</a:t>
            </a:r>
            <a:endParaRPr lang="en-US" sz="2400" dirty="0"/>
          </a:p>
          <a:p>
            <a:pPr lvl="1"/>
            <a:r>
              <a:rPr lang="en-US" dirty="0"/>
              <a:t>It is the process of defining intentions and allocating resources.</a:t>
            </a:r>
            <a:endParaRPr lang="en-US" sz="2400" dirty="0"/>
          </a:p>
          <a:p>
            <a:pPr lvl="1"/>
            <a:r>
              <a:rPr lang="en-US" dirty="0"/>
              <a:t>It aims for </a:t>
            </a:r>
            <a:r>
              <a:rPr lang="en-US" b="1" dirty="0"/>
              <a:t>competitive advantage</a:t>
            </a:r>
            <a:r>
              <a:rPr lang="en-US" dirty="0"/>
              <a:t> and </a:t>
            </a:r>
            <a:r>
              <a:rPr lang="en-US" b="1" dirty="0"/>
              <a:t>strategic fit</a:t>
            </a:r>
            <a:r>
              <a:rPr lang="en-US" dirty="0"/>
              <a:t>.</a:t>
            </a:r>
            <a:endParaRPr lang="en-US" sz="2400" dirty="0"/>
          </a:p>
          <a:p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Purpose of a Good Strategy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Matches the company to its external and internal environment.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Manages the expectations of the environment.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Builds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sustainable competitive advantage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Improves the company's overall performance.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Three Dimensions of Strategic Fit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000" dirty="0"/>
              <a:t>Achieving Alignment &amp; </a:t>
            </a:r>
            <a:r>
              <a:rPr lang="en-US" sz="2000" dirty="0" smtClean="0"/>
              <a:t>Cohesion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Matching: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Organizational capabilities with external opportunities.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Aligning: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Strategic elements across different functions (e.g., HR, Marketing, Finance).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Ensuring: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Cohesive and supportive strategy execution.</a:t>
            </a:r>
          </a:p>
          <a:p>
            <a:pPr marL="0" indent="0" algn="ctr">
              <a:buNone/>
            </a:pP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Three Key Concepts of Strategy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Competitive </a:t>
            </a:r>
            <a:r>
              <a:rPr lang="en-US" b="1" dirty="0" smtClean="0"/>
              <a:t>Advantage</a:t>
            </a:r>
          </a:p>
          <a:p>
            <a:r>
              <a:rPr lang="en-US" b="1" dirty="0" smtClean="0"/>
              <a:t>Distinctive capabilities </a:t>
            </a:r>
          </a:p>
          <a:p>
            <a:r>
              <a:rPr lang="en-US" b="1" dirty="0" smtClean="0"/>
              <a:t>Strategic fit </a:t>
            </a: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Concept 1: Competitive Advantage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Gaining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 Edge in the Market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Rooted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providing value that competitors fail to match.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Formulated by Michael Porter (1985).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Arises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from creating superior value for customers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Porter's Generic Strategies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Pathways to Advantage</a:t>
            </a:r>
          </a:p>
          <a:p>
            <a:pPr lvl="1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Innovation: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Being the unique producer.</a:t>
            </a:r>
          </a:p>
          <a:p>
            <a:pPr lvl="1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Quality: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Delivering high-quality, unique products/services.</a:t>
            </a:r>
          </a:p>
          <a:p>
            <a:pPr lvl="1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Cost Leadership: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Creating superior value by having the lowest cost.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Sustained vs. Temporary Advantage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Making </a:t>
            </a:r>
            <a:r>
              <a:rPr lang="en-US" dirty="0"/>
              <a:t>it Last (Barney, 1991)</a:t>
            </a:r>
            <a:endParaRPr lang="en-US" sz="2800" dirty="0"/>
          </a:p>
          <a:p>
            <a:pPr lvl="1"/>
            <a:r>
              <a:rPr lang="en-US" b="1" dirty="0" smtClean="0"/>
              <a:t>Competitive </a:t>
            </a:r>
            <a:r>
              <a:rPr lang="en-US" b="1" dirty="0"/>
              <a:t>Advantage:</a:t>
            </a:r>
            <a:r>
              <a:rPr lang="en-US" dirty="0"/>
              <a:t> Others can copy it.</a:t>
            </a:r>
            <a:endParaRPr lang="en-US" sz="2400" dirty="0"/>
          </a:p>
          <a:p>
            <a:pPr lvl="1"/>
            <a:r>
              <a:rPr lang="en-US" b="1" dirty="0"/>
              <a:t>Sustained Competitive Advantage:</a:t>
            </a:r>
            <a:r>
              <a:rPr lang="en-US" dirty="0"/>
              <a:t> Competitions cannot imitate it.</a:t>
            </a:r>
            <a:endParaRPr lang="en-US" sz="2400" dirty="0"/>
          </a:p>
          <a:p>
            <a:pPr lvl="1"/>
            <a:r>
              <a:rPr lang="en-US" dirty="0"/>
              <a:t>This is the ultimate goal.</a:t>
            </a:r>
            <a:endParaRPr 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Concept 2: Distinctive Capabilities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14833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Do Best &amp; Others Can't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Capabilities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determine the potential for sustaining advantage.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Distinctive vs. Reproducible: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key is what competitors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cannot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replicate easily.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They are the core competences that describe what the organization is uniquely capable of doing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Examples of Distinctive Capabilities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Where Can These Capabilities Exist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Technology &amp; R&amp;D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Innovation Processes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Marketing &amp; Brand Power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Operational Excellence (Quality)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Superior Human Capital (Talent)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Financial Resource Management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VRIO Framework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171977"/>
            <a:ext cx="9053848" cy="5686023"/>
          </a:xfrm>
        </p:spPr>
        <p:txBody>
          <a:bodyPr/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Tool for Identifying Distinctive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Capabilities</a:t>
            </a:r>
          </a:p>
          <a:p>
            <a:pPr marL="457200" lvl="1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yes to all, it can provide sustained competitive advantage.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Concept 3: Strategic Fit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Aligning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Inside with the Outside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maximize advantage, a firm must match its capabilities/resources to external opportunities.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Critical work of top management (Hofer &amp; Schendel, 1986).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Ensures the strategy is both 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effective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efficient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Formulating Strategy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89" y="1184856"/>
            <a:ext cx="8796270" cy="5525037"/>
          </a:xfrm>
        </p:spPr>
        <p:txBody>
          <a:bodyPr/>
          <a:lstStyle/>
          <a:p>
            <a:r>
              <a:rPr lang="en-US" dirty="0"/>
              <a:t>The </a:t>
            </a:r>
            <a:r>
              <a:rPr lang="en-US" dirty="0" smtClean="0"/>
              <a:t>Process </a:t>
            </a:r>
            <a:r>
              <a:rPr lang="en-US" dirty="0"/>
              <a:t>of Developing </a:t>
            </a:r>
            <a:r>
              <a:rPr lang="en-US" dirty="0" smtClean="0"/>
              <a:t>Direction</a:t>
            </a:r>
          </a:p>
          <a:p>
            <a:endParaRPr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7-Step Formulation Process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D1ECF84-D079-F497-91E4-595CC5B29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59" y="1094704"/>
            <a:ext cx="6984728" cy="4456176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35DDB80-39EB-D345-53D8-0E46ECA1EB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820" y="5847094"/>
            <a:ext cx="8454980" cy="87567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“A 2D infographic of the strategic planning process in circular layout with seven steps and a central focus on Vision, Mission, Values” prompt, DALL·E, OpenAI, 28 Sept. 2025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1: Defining Mission, Vision, Values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Define Organizational Vision, Mission, and Values: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This step establishes the fundamental purpose and direction. It answers the "why" and "what."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Vision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/>
              <a:t>The </a:t>
            </a:r>
            <a:r>
              <a:rPr lang="en-US" dirty="0"/>
              <a:t>Aspiration</a:t>
            </a:r>
            <a:endParaRPr lang="en-US" sz="2800" dirty="0"/>
          </a:p>
          <a:p>
            <a:pPr lvl="1"/>
            <a:r>
              <a:rPr lang="en-US" dirty="0" smtClean="0"/>
              <a:t>Where </a:t>
            </a:r>
            <a:r>
              <a:rPr lang="en-US" dirty="0"/>
              <a:t>the business is headed.</a:t>
            </a:r>
            <a:endParaRPr lang="en-US" sz="2400" dirty="0"/>
          </a:p>
          <a:p>
            <a:pPr lvl="1"/>
            <a:r>
              <a:rPr lang="en-US" dirty="0"/>
              <a:t>The kind of organization we are trying to create.</a:t>
            </a:r>
            <a:endParaRPr lang="en-US" sz="2400" dirty="0"/>
          </a:p>
          <a:p>
            <a:pPr lvl="1"/>
            <a:r>
              <a:rPr lang="en-US" dirty="0"/>
              <a:t>The ideal future state (gives direction).</a:t>
            </a:r>
            <a:endParaRPr lang="en-US" sz="2400" dirty="0"/>
          </a:p>
          <a:p>
            <a:pPr lvl="1"/>
            <a:r>
              <a:rPr lang="en-US" dirty="0"/>
              <a:t>No time limit.</a:t>
            </a:r>
            <a:endParaRPr lang="en-US" sz="2400" dirty="0"/>
          </a:p>
          <a:p>
            <a:pPr lvl="1"/>
            <a:r>
              <a:rPr lang="en-US" dirty="0"/>
              <a:t>Must be communicated and shared widely.</a:t>
            </a:r>
            <a:endParaRPr lang="en-US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Mission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Purpose &amp; Path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process toward achieving the vision.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statement of attitude, outlook, and orientation.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Provides a unifying theme for the organization.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Communicates what is to be achieved.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Values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Guiding Principles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Define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what is acceptable and unacceptable.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Shape people's behavior.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Form the basis of the organization's culture.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2: Set Objectives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/>
              <a:t>Making </a:t>
            </a:r>
            <a:r>
              <a:rPr lang="en-US" dirty="0"/>
              <a:t>it Measurable</a:t>
            </a:r>
            <a:endParaRPr lang="en-US" sz="2800" dirty="0"/>
          </a:p>
          <a:p>
            <a:pPr lvl="1"/>
            <a:r>
              <a:rPr lang="en-US" dirty="0" smtClean="0"/>
              <a:t>Objectives </a:t>
            </a:r>
            <a:r>
              <a:rPr lang="en-US" dirty="0"/>
              <a:t>translate the mission into specific, measurable, achievable, relevant, and time-bound (SMART) goals.</a:t>
            </a:r>
            <a:endParaRPr lang="en-US" sz="2400" dirty="0"/>
          </a:p>
          <a:p>
            <a:pPr lvl="1"/>
            <a:r>
              <a:rPr lang="en-US" dirty="0"/>
              <a:t>They provide clear targets for the organization to aim for.</a:t>
            </a:r>
            <a:endParaRPr lang="en-US" sz="2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3: Environmental Analysis (SWOT)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Seeing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Whole Picture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Scan: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Strengths &amp; Weaknesses (Resources, Capabilities)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External Scan: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Opportunities &amp; Threats (Market, Competition, PESTEL factors)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Steps 4 &amp; 5: Capabilities &amp; Strategic Issues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Analysis to Insight</a:t>
            </a:r>
          </a:p>
          <a:p>
            <a:pPr lvl="1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Step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4: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Define the organization's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Distinctive Capabilities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based on the SWOT.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Step 5: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Define the key strategic issues (e.g., product-market scope, shareholder value, resource needs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6: Determine Strategies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/>
              <a:t>Choosing </a:t>
            </a:r>
            <a:r>
              <a:rPr lang="en-US" dirty="0"/>
              <a:t>the Path Forward</a:t>
            </a:r>
            <a:endParaRPr lang="en-US" sz="2800" dirty="0"/>
          </a:p>
          <a:p>
            <a:pPr lvl="1"/>
            <a:r>
              <a:rPr lang="en-US" b="1" dirty="0" smtClean="0"/>
              <a:t>Corporate </a:t>
            </a:r>
            <a:r>
              <a:rPr lang="en-US" b="1" dirty="0"/>
              <a:t>Strategy:</a:t>
            </a:r>
            <a:r>
              <a:rPr lang="en-US" dirty="0"/>
              <a:t> Growth, diversification, stability.</a:t>
            </a:r>
            <a:endParaRPr lang="en-US" sz="2400" dirty="0"/>
          </a:p>
          <a:p>
            <a:pPr lvl="1"/>
            <a:r>
              <a:rPr lang="en-US" b="1" dirty="0"/>
              <a:t>Functional/Generic Strategies:</a:t>
            </a:r>
            <a:r>
              <a:rPr lang="en-US" dirty="0"/>
              <a:t> Innovation, Quality, Cost Leadership.</a:t>
            </a:r>
            <a:endParaRPr lang="en-US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7: Prepare Integrated Plans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Strategy to Action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Strategic plans must be integrated across all departments (HR, Finance, Operations, etc.).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ensures everyone is aligned and working towards the same goals.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Implementing Strategy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Where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Real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Challenge Lies</a:t>
            </a:r>
          </a:p>
          <a:p>
            <a:pPr marL="0" lv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Strategy-Execution Gap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Why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Strategies Fail in Implementation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Factors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contributing to the gap: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Employee resistance to change ("status quo" bias).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Misunderstanding or different perceptions of initiatives.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Hostility to changes seen as conflicting with identity.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Lack of trust in senior management.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Bureaucratic culture.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Perceived unfairness.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Barriers to HR Strategy Implementation 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Common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Obstacles to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Success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Failure to understand business needs.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Inadequate environmental/cultural assessment.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Applying "best practices" that don't fit.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Isolated initiatives without considering HR system impact.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Inability to gain top management support.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Barriers to HR Strategy Implementation 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(Cont.)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Inability to achieve line manager ownership.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7. Failure to gain employee understanding/acceptance.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8. Lack of established supporting processes.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9. Failure to allocate adequate resources (people, time, money).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10. Failure to monitor, evaluate, and take remedial action.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Overcoming the Barriers: A 7-Step Process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/>
              <a:t>From </a:t>
            </a:r>
            <a:r>
              <a:rPr lang="en-US" dirty="0"/>
              <a:t>Barriers to </a:t>
            </a:r>
            <a:r>
              <a:rPr lang="en-US" dirty="0" smtClean="0"/>
              <a:t>Breakthroughs</a:t>
            </a:r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1: Conduct Analysis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/>
              <a:t>Start </a:t>
            </a:r>
            <a:r>
              <a:rPr lang="en-US" dirty="0"/>
              <a:t>with a Deep Understanding</a:t>
            </a:r>
            <a:endParaRPr lang="en-US" sz="2800" dirty="0"/>
          </a:p>
          <a:p>
            <a:pPr marL="0" lvl="0" indent="0">
              <a:buNone/>
            </a:pPr>
            <a:r>
              <a:rPr lang="en-US" dirty="0" smtClean="0"/>
              <a:t>Use</a:t>
            </a:r>
            <a:r>
              <a:rPr lang="en-US" dirty="0"/>
              <a:t>:</a:t>
            </a:r>
            <a:endParaRPr lang="en-US" sz="2800" dirty="0"/>
          </a:p>
          <a:p>
            <a:pPr lvl="1"/>
            <a:r>
              <a:rPr lang="en-US" b="1" dirty="0"/>
              <a:t>SWOT Analysis</a:t>
            </a:r>
            <a:r>
              <a:rPr lang="en-US" dirty="0"/>
              <a:t> (Internal/External)</a:t>
            </a:r>
            <a:endParaRPr lang="en-US" sz="2400" dirty="0"/>
          </a:p>
          <a:p>
            <a:pPr lvl="1"/>
            <a:r>
              <a:rPr lang="en-US" b="1" dirty="0"/>
              <a:t>PESTEL Analysis</a:t>
            </a:r>
            <a:r>
              <a:rPr lang="en-US" dirty="0"/>
              <a:t> (Macro-environment)</a:t>
            </a:r>
            <a:endParaRPr lang="en-US" sz="2400" dirty="0"/>
          </a:p>
          <a:p>
            <a:pPr lvl="1"/>
            <a:r>
              <a:rPr lang="en-US" dirty="0"/>
              <a:t>Analysis of business needs and corporate culture.</a:t>
            </a:r>
            <a:endParaRPr lang="en-US" sz="2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2: Formulate the HR Strategy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Make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Case Clear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formulated strategy should clearly articulate: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Its rationale (the "why").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Its aims and objectives.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Its expected costs and benefits.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 3: Gain Support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Secure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Buy-In Early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Actively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gain the support of: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Line Managers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Employees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Trade Unions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Methods: Communication, involvement in planning, sharing rationale.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Steps 4 &amp; 5: Assess Barriers &amp; Prepare Action Plan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Plan for the Inevitable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Step 4 (Assess):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 Proactively identify potential barriers (indifference, hostility, resource lack).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Step 5 (Plan):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 Create a detailed action plan with timelines, responsibilities, and required activities (consultation, communication, training). Define success metrics.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Steps 6 &amp; 7: Manage, Follow-up, Evaluate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Execute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and Adapt</a:t>
            </a:r>
          </a:p>
          <a:p>
            <a:pPr lvl="1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Step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6 (Manage):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Actively monitor progress and solve problems in real-time.</a:t>
            </a:r>
          </a:p>
          <a:p>
            <a:pPr lvl="1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Step 7 (Evaluate):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Follow-up via interviews/surveys. Evaluate and be ready to amend proposals, add support, intensify communication, or get more resources.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Corporate Issues Affecting Strategy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Broader Context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issues include: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Vision and Mission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Organization itself (Capabilities, Structure)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Performance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Quality and Customer Care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Summary 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&amp; Key Takeaways</a:t>
            </a:r>
            <a:r>
              <a:rPr lang="en-US" sz="4000" dirty="0"/>
              <a:t/>
            </a:r>
            <a:br>
              <a:rPr lang="en-US" sz="40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We've Learned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Strategy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is about long-term direction, competitive advantage, and strategic fit.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3 Key Concepts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are Competitive Advantage, Distinctive Capabilities, and Strategic Fit.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Formulation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is a logical process from vision to plan.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Implementation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is fraught with barriers but can be overcome with analysis, communication, and diligent management.</a:t>
            </a:r>
          </a:p>
        </p:txBody>
      </p:sp>
    </p:spTree>
    <p:extLst>
      <p:ext uri="{BB962C8B-B14F-4D97-AF65-F5344CB8AC3E}">
        <p14:creationId xmlns:p14="http://schemas.microsoft.com/office/powerpoint/2010/main" val="10042125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·  CIPD. (2024).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management: Linking people management to long-term business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goals.</a:t>
            </a:r>
            <a:r>
              <a:rPr lang="en-US" sz="2000" u="sng" dirty="0" err="1">
                <a:latin typeface="Arial" panose="020B0604020202020204" pitchFamily="34" charset="0"/>
                <a:cs typeface="Arial" panose="020B0604020202020204" pitchFamily="34" charset="0"/>
              </a:rPr>
              <a:t>CIPD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·  Resource-Based View of HRM. (2025). Human resources as a source of competitive advantage. </a:t>
            </a:r>
            <a:r>
              <a:rPr lang="en-US" sz="20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HR Tutorial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·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CriterionHCM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(2025).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 Guide (2025).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VRIO framework explained. </a:t>
            </a:r>
            <a:r>
              <a:rPr lang="en-US" sz="20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Criterion HCM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·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FourWeekMBA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(2025).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Strategic fit and its business importance.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1038</Words>
  <Application>Microsoft Office PowerPoint</Application>
  <PresentationFormat>On-screen Show (4:3)</PresentationFormat>
  <Paragraphs>191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Strategic Human Resource Management</vt:lpstr>
      <vt:lpstr>Learning Outcomes</vt:lpstr>
      <vt:lpstr>Learning Outcomes</vt:lpstr>
      <vt:lpstr>Introduction</vt:lpstr>
      <vt:lpstr>Defining Strategy</vt:lpstr>
      <vt:lpstr>The Purpose of a Good Strategy</vt:lpstr>
      <vt:lpstr>The Three Dimensions of Strategic Fit</vt:lpstr>
      <vt:lpstr>The Three Key Concepts of Strategy</vt:lpstr>
      <vt:lpstr>Concept 1: Competitive Advantage</vt:lpstr>
      <vt:lpstr>Porter's Generic Strategies</vt:lpstr>
      <vt:lpstr>Sustained vs. Temporary Advantage</vt:lpstr>
      <vt:lpstr>Concept 2: Distinctive Capabilities</vt:lpstr>
      <vt:lpstr>Examples of Distinctive Capabilities</vt:lpstr>
      <vt:lpstr>The VRIO Framework</vt:lpstr>
      <vt:lpstr>Concept 3: Strategic Fit</vt:lpstr>
      <vt:lpstr>Formulating Strategy</vt:lpstr>
      <vt:lpstr>The 7-Step Formulation Process</vt:lpstr>
      <vt:lpstr>Step 1: Defining Mission, Vision, Values</vt:lpstr>
      <vt:lpstr>Vision</vt:lpstr>
      <vt:lpstr>Mission</vt:lpstr>
      <vt:lpstr>Values</vt:lpstr>
      <vt:lpstr>Step 2: Set Objectives</vt:lpstr>
      <vt:lpstr>Step 3: Environmental Analysis (SWOT)</vt:lpstr>
      <vt:lpstr>Steps 4 &amp; 5: Capabilities &amp; Strategic Issues</vt:lpstr>
      <vt:lpstr>Step 6: Determine Strategies</vt:lpstr>
      <vt:lpstr>Step 7: Prepare Integrated Plans</vt:lpstr>
      <vt:lpstr>Implementing Strategy</vt:lpstr>
      <vt:lpstr>The Strategy-Execution Gap</vt:lpstr>
      <vt:lpstr>Barriers to HR Strategy Implementation </vt:lpstr>
      <vt:lpstr>Barriers to HR Strategy Implementation (Cont.)</vt:lpstr>
      <vt:lpstr>Overcoming the Barriers: A 7-Step Process</vt:lpstr>
      <vt:lpstr>Step 1: Conduct Analysis</vt:lpstr>
      <vt:lpstr>Step 2: Formulate the HR Strategy</vt:lpstr>
      <vt:lpstr>Step 3: Gain Support</vt:lpstr>
      <vt:lpstr>Steps 4 &amp; 5: Assess Barriers &amp; Prepare Action Plan</vt:lpstr>
      <vt:lpstr>Steps 6 &amp; 7: Manage, Follow-up, Evaluate</vt:lpstr>
      <vt:lpstr>Corporate Issues Affecting Strategy</vt:lpstr>
      <vt:lpstr> Summary &amp; Key Takeaways </vt:lpstr>
      <vt:lpstr>References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58</cp:revision>
  <dcterms:created xsi:type="dcterms:W3CDTF">2013-01-27T09:14:16Z</dcterms:created>
  <dcterms:modified xsi:type="dcterms:W3CDTF">2025-10-24T16:50:21Z</dcterms:modified>
</cp:coreProperties>
</file>