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0" r:id="rId36"/>
    <p:sldId id="291" r:id="rId37"/>
    <p:sldId id="295" r:id="rId38"/>
    <p:sldId id="296" r:id="rId39"/>
    <p:sldId id="297" r:id="rId40"/>
    <p:sldId id="301" r:id="rId41"/>
    <p:sldId id="302" r:id="rId42"/>
    <p:sldId id="292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48" autoAdjust="0"/>
  </p:normalViewPr>
  <p:slideViewPr>
    <p:cSldViewPr snapToGrid="0" snapToObjects="1">
      <p:cViewPr>
        <p:scale>
          <a:sx n="71" d="100"/>
          <a:sy n="71" d="100"/>
        </p:scale>
        <p:origin x="-113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Strategies for Culture Management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Culture vs Climate</a:t>
            </a:r>
          </a:p>
          <a:p>
            <a:r>
              <a:rPr lang="en-US" dirty="0" smtClean="0"/>
              <a:t>Culture change Strategies</a:t>
            </a:r>
          </a:p>
          <a:p>
            <a:r>
              <a:rPr lang="en-US" smtClean="0"/>
              <a:t>Culture Analysis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difference between organizational culture and climate.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organizational ideologies proposed by Harrison and Hardy.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Discuss strategies to support, reinforce, and change organizational culture.</a:t>
            </a: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Focuses on actively managing existing culture to achieve a desirable state.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Involves reinforcing positive aspects or guiding change.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will explore analytical frameworks and practical strategies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Culture vs. Climate: A Critical Distinction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Culture: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deep-seated, subconscious "personality" of the organization (shared beliefs, values, norms).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Climate: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surface-level, measurable "current mood" (perceptions of policies and environment).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Analogy: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Climate is the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Culture is the long-term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climate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What are Culture Management Strategies?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Long-term plans to either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reinforce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existing culture.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Aim to align "the way things are done" with business goals.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Culture Change vs. Reinforcement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Change 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Moving culture from a present state to a future desired state.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Reinforcement 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Preserving and strengthening the desirable features of the existing culture.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Analyzing Organizational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manage culture, you must first be able to analyze it.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Key models provide typologies to categorize cultural types.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Key Aspects for Cultural Analysis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 Behavior Patterns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Organizational Chart (Structure)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Organization's Mission and Vision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Harrison's (1972) Organizational Ideologies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classic framework for categorizing culture into four types.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010885"/>
            <a:ext cx="6759388" cy="4802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Harrison's Type 1: Power-Oriented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Competitive, centralized, responsive to strong personalities.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Harrison's Type 2: Role-Oriented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Bureaucratic, hierarchical, focused on rules, procedures, and job descriptions.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Harrison's Type 3: Task-Oriented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Dynamic, competency-based, structured around projects and teams.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Harrison's Type 4: People-Oriented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Existential; the organization serves the needs of the individuals within it.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Hardy's (1981) Cultural Types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similar but influential typology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2026305"/>
            <a:ext cx="6642847" cy="4652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Hardy's Power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Control radiates from a central source. Competitive and political.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Hardy's Role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Governed by rules and positional power. Characteristic of large bureaucracies.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Hardy's Task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Based on expert power and teamwork. Adaptable and skill-focused.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Hardy's Person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organization exists solely to serve the individuals within it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Need for a Performance-Oriented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HR strategies must be congruent with the existing culture or designed to change it.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Analysis is essential to shape effective HR strategies.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Cooke and Lafferty's (1989) Organizational Culture Inventory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more detailed model with 12 cultural styles.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Groups styles into Constructive, Passive-Defensive, and Aggressive-Defensive.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Constructive Styles (Examples)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Achievement: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Valued goal accomplishment.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Self-Actualizing: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Valued creativity and quality.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Defensive Styles (Examples)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Avoidance: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Punishes mistakes.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Oppositional: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Confrontation and negativism are rewarded.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Other Key Styles in the Inventory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Affiliative: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Priority on constructive relationships.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Competitive: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Winning is valued.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What is an "Appropriate Culture"?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 single "best" culture.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 appropriate culture is consistent, shared, and supports strategic goals.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differentiates the organization (e.g., through quality, innovation).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Goal: A High-Performance Culture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Aligns values and norms with strategic objectives.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Exerts a positive influence on behavior and performance.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Strategies for Culture Reinforcement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Programs aimed at preserving what is good and functional in the present culture.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Reinforcement Lever 1: Recognition and Rewards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Reaffirm important behaviors.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financial and non-financial rewards for expected behaviors.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Reinforcement Lever 2: Articulating Core Values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a clear statement of core values.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Communicate how people are expected to act.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Reinforcement Lever 3: Strategic Onboarding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induction to socialize new employees into the core culture from day one.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Reinforcement Lever 4: Continuous Development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Reinforce cultural expectations through ongoing training and leadership development.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Part 3: Strategies for Culture Change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Culture change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programmes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focus on particular aspects of the culture e.g. performance, commitment, quality, customer services, team work and organizational learning. 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focused on changing specific aspects of the culture.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1: Performance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Performance-related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pay, performance management, leadership training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2: Commitment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Improve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communication, participation, and involvement.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a climate of cooperation and trust.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3: Quality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Incorporate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Total Quality Management (TQM) programs.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4: Customer Service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Implement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customer care programs.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5: Teamwork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Team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building, team performance management, and team rewards.</a:t>
            </a:r>
          </a:p>
        </p:txBody>
      </p:sp>
    </p:spTree>
    <p:extLst>
      <p:ext uri="{BB962C8B-B14F-4D97-AF65-F5344CB8AC3E}">
        <p14:creationId xmlns:p14="http://schemas.microsoft.com/office/powerpoint/2010/main" val="39533647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Lever 6: Organizational Learning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Take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steps to enhance intellectual capital.</a:t>
            </a:r>
          </a:p>
        </p:txBody>
      </p:sp>
    </p:spTree>
    <p:extLst>
      <p:ext uri="{BB962C8B-B14F-4D97-AF65-F5344CB8AC3E}">
        <p14:creationId xmlns:p14="http://schemas.microsoft.com/office/powerpoint/2010/main" val="35302498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Summary: The Goal of Strategic Culture Management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Ensure culture is a source of competitive advantage.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Drives high performance and employee commitment.</a:t>
            </a:r>
          </a:p>
        </p:txBody>
      </p:sp>
    </p:spTree>
    <p:extLst>
      <p:ext uri="{BB962C8B-B14F-4D97-AF65-F5344CB8AC3E}">
        <p14:creationId xmlns:p14="http://schemas.microsoft.com/office/powerpoint/2010/main" val="18039377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Q&amp;A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Questions &amp;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</a:p>
          <a:p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Difference between culture and climate?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Discuss Cooke and Lafferty's inventory.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programs for preserving a good culture.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6750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Alvesson, M.,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Sveningsson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S. (2020). The organizational culture myth: Conceptual and methodological challenges.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Journal of Management Studies, 57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(5), 1107-1113.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Cameron, K. S., &amp; Quinn, R. E. (2020).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Diagnosing and changing organizational culture: Based on the competing values framework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John Wiley &amp; Sons.</a:t>
            </a:r>
          </a:p>
          <a:p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Hartnell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C. A.,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A. Y.,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Kinicki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A. J., Choi, D.,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Karam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E. P. (2019). A meta-analytic test of organizational culture’s association with elements of an organization’s system and its relative predictive validity on organizational outcomes.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Journal of Applied Psychology, 104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(6), 832–850.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Kaufman, B. E. (2021). The evolution of strategic HRM: Theoretical perspectives and future directions.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Review, 31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(3), 100–118.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Schulte, M., Vogel, D.,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Kauffeld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S. (2021). The organizational climate for innovation: A meta-analysis of the climate for innovation and its relationship with innovation outcomes.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European Journal of Work and Organizational Psychology, 30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(2), 243-260.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THANK YOU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11378</TotalTime>
  <Words>744</Words>
  <Application>Microsoft Office PowerPoint</Application>
  <PresentationFormat>On-screen Show (4:3)</PresentationFormat>
  <Paragraphs>127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Strategic Human Resource Management</vt:lpstr>
      <vt:lpstr>Agenda</vt:lpstr>
      <vt:lpstr>Lecture Learning Outcome</vt:lpstr>
      <vt:lpstr>Introduction</vt:lpstr>
      <vt:lpstr>Organizational Culture vs. Climate: A Critical Distinction</vt:lpstr>
      <vt:lpstr>What are Culture Management Strategies?</vt:lpstr>
      <vt:lpstr>Culture Change vs. Reinforcement</vt:lpstr>
      <vt:lpstr>Analyzing Organizational Culture</vt:lpstr>
      <vt:lpstr>Key Aspects for Cultural Analysis</vt:lpstr>
      <vt:lpstr>Harrison's (1972) Organizational Ideologies</vt:lpstr>
      <vt:lpstr>Harrison's Type 1: Power-Oriented</vt:lpstr>
      <vt:lpstr>Harrison's Type 2: Role-Oriented</vt:lpstr>
      <vt:lpstr>Harrison's Type 3: Task-Oriented</vt:lpstr>
      <vt:lpstr>Harrison's Type 4: People-Oriented</vt:lpstr>
      <vt:lpstr>Hardy's (1981) Cultural Types</vt:lpstr>
      <vt:lpstr>Hardy's Power Culture</vt:lpstr>
      <vt:lpstr>Hardy's Role Culture</vt:lpstr>
      <vt:lpstr>Hardy's Task Culture</vt:lpstr>
      <vt:lpstr>Hardy's Person Culture</vt:lpstr>
      <vt:lpstr>The Need for a Performance-Oriented Culture</vt:lpstr>
      <vt:lpstr>Cooke and Lafferty's (1989) Organizational Culture Inventory</vt:lpstr>
      <vt:lpstr>Constructive Styles (Examples)</vt:lpstr>
      <vt:lpstr>Defensive Styles (Examples)</vt:lpstr>
      <vt:lpstr>Other Key Styles in the Inventory</vt:lpstr>
      <vt:lpstr>What is an "Appropriate Culture"?</vt:lpstr>
      <vt:lpstr>The Goal: A High-Performance Culture</vt:lpstr>
      <vt:lpstr>Strategies for Culture Reinforcement</vt:lpstr>
      <vt:lpstr>Reinforcement Lever 1: Recognition and Rewards</vt:lpstr>
      <vt:lpstr>Reinforcement Lever 2: Articulating Core Values</vt:lpstr>
      <vt:lpstr>Reinforcement Lever 3: Strategic Onboarding</vt:lpstr>
      <vt:lpstr>Reinforcement Lever 4: Continuous Development</vt:lpstr>
      <vt:lpstr>Part 3: Strategies for Culture Change</vt:lpstr>
      <vt:lpstr>Change Lever 1: Performance</vt:lpstr>
      <vt:lpstr>Change Lever 2: Commitment</vt:lpstr>
      <vt:lpstr>Change Lever 3: Quality</vt:lpstr>
      <vt:lpstr>Change Lever 4: Customer Service</vt:lpstr>
      <vt:lpstr>Change Lever 5: Teamwork</vt:lpstr>
      <vt:lpstr>Change Lever 6: Organizational Learning</vt:lpstr>
      <vt:lpstr>Summary: The Goal of Strategic Culture Management</vt:lpstr>
      <vt:lpstr>Q&amp;A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93</cp:revision>
  <dcterms:created xsi:type="dcterms:W3CDTF">2013-01-27T09:14:16Z</dcterms:created>
  <dcterms:modified xsi:type="dcterms:W3CDTF">2025-10-04T05:50:12Z</dcterms:modified>
</cp:coreProperties>
</file>