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303" r:id="rId36"/>
    <p:sldId id="301" r:id="rId37"/>
    <p:sldId id="302" r:id="rId38"/>
    <p:sldId id="292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6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Management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Strategies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Strategic change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Psychology of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Change models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How to manage change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By the end of this lecture, you will be able to</a:t>
            </a:r>
            <a:r>
              <a:rPr lang="en-US" sz="2000" dirty="0" smtClean="0"/>
              <a:t>:</a:t>
            </a:r>
          </a:p>
          <a:p>
            <a:r>
              <a:rPr lang="en-US" sz="2000" dirty="0" smtClean="0"/>
              <a:t>Explain </a:t>
            </a:r>
            <a:r>
              <a:rPr lang="en-US" sz="2000" dirty="0"/>
              <a:t>strategic change.</a:t>
            </a:r>
          </a:p>
          <a:p>
            <a:r>
              <a:rPr lang="en-US" sz="2000" dirty="0"/>
              <a:t>Evaluate other types of organizational change.</a:t>
            </a:r>
          </a:p>
          <a:p>
            <a:r>
              <a:rPr lang="en-US" sz="2000" dirty="0"/>
              <a:t>Identify reasons and solutions for change resistance.</a:t>
            </a:r>
          </a:p>
          <a:p>
            <a:r>
              <a:rPr lang="en-US" sz="2000" dirty="0"/>
              <a:t>Critique change management models.</a:t>
            </a: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 is a constant in the modern business landscape.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Effective change management is crucial for survival and success.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It's a complex process involving human psychology, culture, and strategy.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What is Strategic Change?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Transformation: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change in the shape, structure, or nature of the organization.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Long-term &amp; Organization-wide: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Ensures the organization responds strategically to a dynamic environment.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Focus: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Purpose, mission, corporate philosophy, and values.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What is Operational Change?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Focused &amp; Immediate: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New systems, procedures, or technology within a specific part of the organization.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Directly affects daily working arrangements.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Adopting a new software system or reorganizing a department.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Strategic vs. Operational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66496"/>
          </a:xfrm>
        </p:spPr>
        <p:txBody>
          <a:bodyPr>
            <a:normAutofit/>
          </a:bodyPr>
          <a:lstStyle/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940309"/>
              </p:ext>
            </p:extLst>
          </p:nvPr>
        </p:nvGraphicFramePr>
        <p:xfrm>
          <a:off x="457200" y="1417637"/>
          <a:ext cx="8229600" cy="3248184"/>
        </p:xfrm>
        <a:graphic>
          <a:graphicData uri="http://schemas.openxmlformats.org/drawingml/2006/table">
            <a:tbl>
              <a:tblPr/>
              <a:tblGrid>
                <a:gridCol w="4021282"/>
                <a:gridCol w="4208318"/>
              </a:tblGrid>
              <a:tr h="812046"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effectLst/>
                          <a:latin typeface="quote-cjk-patch"/>
                        </a:rPr>
                        <a:t>Strategic Change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R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effectLst/>
                          <a:latin typeface="quote-cjk-patch"/>
                        </a:rPr>
                        <a:t>Operational Change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L="101600" marR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812046"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Broad, long-term, org-wide</a:t>
                      </a:r>
                    </a:p>
                  </a:txBody>
                  <a:tcPr marR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Narrow, short-term, local</a:t>
                      </a:r>
                    </a:p>
                  </a:txBody>
                  <a:tcPr marL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812046"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Alters the organization's core</a:t>
                      </a:r>
                    </a:p>
                  </a:txBody>
                  <a:tcPr marR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Improves existing processes</a:t>
                      </a:r>
                    </a:p>
                  </a:txBody>
                  <a:tcPr marL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812046"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Driven by external environment</a:t>
                      </a:r>
                    </a:p>
                  </a:txBody>
                  <a:tcPr marR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effectLst/>
                          <a:latin typeface="quote-cjk-patch"/>
                        </a:rPr>
                        <a:t>Driven by internal efficiency</a:t>
                      </a:r>
                    </a:p>
                  </a:txBody>
                  <a:tcPr marL="101600" marT="63500" marB="635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Change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Transformative Strategic Change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&lt;---&gt;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Incremental Operational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Understanding where a change falls on this spectrum is key to managing it effectively.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The Human Element: Resistance to Change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Resistance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a predictable human reaction, not just stubbornness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 a barrier that must be understood and managed.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Causes of Resistance: Psychological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Shock of the New: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Disruption of established routines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Uncertainty: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Anxiety about the future and the unknown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Inconvenience: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Change may make life more difficult.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Causes of Resistance: Social &amp; Identity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Threat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Relationships: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Disruption of valued social networks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Symbolic Fears: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Loss of status symbols (e.g., office, parking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Competence Fears: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Doubt in one's ability to learn new skills.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Key Insight on Resistance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People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often resist the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of change—feeling imposed upon or excluded—rather than the change itself.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Change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Models provide a framework for making strategic choices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Foundational models must be applied with a modern context.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Lewin's Change Model (1951) - Step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Unfreezing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Altering the present stable state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Creating motivation for change by disrupting the status quo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Preparing the organization psychologically.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Lewin's Change Model (1951) - Step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/>
              <a:t>Changing</a:t>
            </a:r>
            <a:endParaRPr lang="en-US" sz="2000" dirty="0"/>
          </a:p>
          <a:p>
            <a:r>
              <a:rPr lang="en-US" sz="2000" dirty="0"/>
              <a:t>Developing new responses based on new information</a:t>
            </a:r>
            <a:r>
              <a:rPr lang="en-US" sz="2000" dirty="0" smtClean="0"/>
              <a:t>.</a:t>
            </a:r>
          </a:p>
          <a:p>
            <a:endParaRPr lang="en-US" sz="2000" dirty="0"/>
          </a:p>
          <a:p>
            <a:r>
              <a:rPr lang="en-US" sz="2000" dirty="0"/>
              <a:t>The process of learning and implementing the change.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Lewin's Change Model (1951) - Step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Refreezing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Stabilizing the change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Reinforcing new behaviors to establish a new equilibrium.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Critique of Lewin's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Strength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Intuitive; emphasizes preparation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Weakness: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concept of "refreezing" may be outdated in today's constantly changing environment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Modern View: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See it as stabilizing to create a platform for the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next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change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Beckhard's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Change Model (1969)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goal-oriented, systematic approach: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Set goals for the future state.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Diagnose the present condition.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Define the transition state activities.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strategies and action plans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This model provides a structured framework for bridging the gap between the current reality and the desired future, forcing leaders to be explicit and analytical.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Force-Field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modern extension of change management thinking.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Driving Forces: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Factors pushing for change (e.g., competition).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Restraining Forces: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Factors resisting change (e.g., culture).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Amplify driving forces and reduce restraining forces.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Manage Change: Principle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Visionary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Leadership &amp;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 requires strong, committed leadership from the top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Leaders must articulate a clear and compelling "why."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How to Manage Change: Principle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Organizational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Culture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Tailor change strategies to the existing culture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Identify the levels and approaches most likely to be effective.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Slide 22: How to Manage Change: Principle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Empower People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Empower those managing change at all levels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leadership and temperament skills in change agents.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Manage Change: Principle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Develop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 Learning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Culture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Encourage innovation and experimentation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Use reward systems to recognize successful change.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Manage Change: Principle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Change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Systems to Change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Behavior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 often easier to change behaviors by first changing the underlying processes, structures, and systems.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How to Manage Change: Principle 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Communicate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Protect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why change is inevitable and how it affects everyone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Make an effort to protect the interests of those affected.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Contemporary Strategy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Authentic Communication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Communicate transparently and consistently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Build trust by sharing information throughout the journey, not just at the start.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Contemporary Strategy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Participative Approach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Involve employees in the planning and implementation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Fosters ownership and turns resistors into champions.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Contemporary Strategy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Cultural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Readiness &amp; Learning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Agility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Cultivate a culture where learning and adaptation are valued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Align rewards with innovation and agility.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Contemporary Strategy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Systemic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Alignment &amp;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 adequate resources, training, and psychological support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Ensure people have the skills and tools to succeed.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Change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is inevitable and constant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Proactive change management is essential.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difference between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strategic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(transformative) and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operational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(incremental) change.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Resistance is natural and rooted in human psychology (fear, uncertainty, threat).</a:t>
            </a:r>
          </a:p>
          <a:p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Overcome it with empathy, communication, and inclusion.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Foundational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models (Lewin,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Beckhard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are valuable but must be adapted for modern agility.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Summary: Key Takeaway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Successful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 balances hard aspects (structure, systems) with soft human dimensions (culture, psychology, leadership).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Core Thesis</a:t>
            </a:r>
            <a:b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Successful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change management is less about imposing new structures and more about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empowering people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navigate and co-create the future.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6682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Reflection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/>
              <a:t>Discuss the differences between Strategic change and operational change.</a:t>
            </a:r>
            <a:endParaRPr lang="en-US" sz="2000" dirty="0"/>
          </a:p>
          <a:p>
            <a:r>
              <a:rPr lang="en-US" sz="2000" i="1" dirty="0"/>
              <a:t>Beyond scale, how does leadership communication differ for each? Provide an example</a:t>
            </a:r>
            <a:r>
              <a:rPr lang="en-US" sz="2000" i="1" dirty="0" smtClean="0"/>
              <a:t>.</a:t>
            </a:r>
          </a:p>
          <a:p>
            <a:r>
              <a:rPr lang="en-US" sz="2000" b="1" dirty="0"/>
              <a:t>Explain the causes of resistance to change.</a:t>
            </a:r>
            <a:endParaRPr lang="en-US" sz="2000" dirty="0"/>
          </a:p>
          <a:p>
            <a:r>
              <a:rPr lang="en-US" sz="2000" i="1" dirty="0"/>
              <a:t>Using a recent example (e.g., a failed tech rollout), analyze which causes of resistance were most evident.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16750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659" y="1600200"/>
            <a:ext cx="8346141" cy="5096435"/>
          </a:xfrm>
        </p:spPr>
        <p:txBody>
          <a:bodyPr>
            <a:noAutofit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Alvesson, M.,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Sveningsson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S. (2020). The organizational culture myth: Conceptual and methodological challenges.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Journal of Management Studies, 57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(5), 1107-1113.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Cameron, K. S., &amp; Quinn, R. E. (2020).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Diagnosing and changing organizational culture: Based on the competing values framework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John Wiley &amp; Sons.</a:t>
            </a:r>
          </a:p>
          <a:p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Hartnell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C. A.,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A. Y.,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Kinicki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A. J., Choi, D.,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Karam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E. P. (2019). A meta-analytic test of organizational culture’s association with elements of an organization’s system and its relative predictive validity on organizational outcomes.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Journal of Applied Psychology, 104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(6), 832–850.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Kaufman, B. E. (2021). The evolution of strategic HRM: Theoretical perspectives and future directions.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Review, 31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(3), 100–118.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Schulte, M., Vogel, D., &amp;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Kauffeld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S. (2021). The organizational climate for innovation: A meta-analysis of the climate for innovation and its relationship with innovation outcomes. </a:t>
            </a:r>
            <a:r>
              <a:rPr lang="en-US" sz="1800" i="1" dirty="0">
                <a:latin typeface="Arial" panose="020B0604020202020204" pitchFamily="34" charset="0"/>
                <a:cs typeface="Arial" panose="020B0604020202020204" pitchFamily="34" charset="0"/>
              </a:rPr>
              <a:t>European Journal of Work and Organizational Psychology, 30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(2), 243-260. </a:t>
            </a:r>
          </a:p>
          <a:p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b="1" dirty="0" smtClean="0"/>
          </a:p>
          <a:p>
            <a:pPr marL="0" indent="0" algn="ctr">
              <a:buNone/>
            </a:pPr>
            <a:r>
              <a:rPr lang="en-US" b="1" dirty="0" smtClean="0"/>
              <a:t>Thank You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9214</TotalTime>
  <Words>838</Words>
  <Application>Microsoft Office PowerPoint</Application>
  <PresentationFormat>On-screen Show (4:3)</PresentationFormat>
  <Paragraphs>192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Strategic Human Resource Management</vt:lpstr>
      <vt:lpstr>Agenda</vt:lpstr>
      <vt:lpstr>Lecture Learning Outcome</vt:lpstr>
      <vt:lpstr>Introduction</vt:lpstr>
      <vt:lpstr>What is Strategic Change?</vt:lpstr>
      <vt:lpstr>What is Operational Change?</vt:lpstr>
      <vt:lpstr>Strategic vs. Operational Change</vt:lpstr>
      <vt:lpstr>The Change Spectrum</vt:lpstr>
      <vt:lpstr>The Human Element: Resistance to Change</vt:lpstr>
      <vt:lpstr>Causes of Resistance: Psychological</vt:lpstr>
      <vt:lpstr>Causes of Resistance: Social &amp; Identity</vt:lpstr>
      <vt:lpstr>Key Insight on Resistance</vt:lpstr>
      <vt:lpstr>Introduction to Change Models</vt:lpstr>
      <vt:lpstr>Lewin's Change Model (1951) - Step 1</vt:lpstr>
      <vt:lpstr>Lewin's Change Model (1951) - Step 2</vt:lpstr>
      <vt:lpstr>Lewin's Change Model (1951) - Step 3</vt:lpstr>
      <vt:lpstr>Critique of Lewin's Model</vt:lpstr>
      <vt:lpstr> Beckhard's Change Model (1969)</vt:lpstr>
      <vt:lpstr>Force-Field Analysis</vt:lpstr>
      <vt:lpstr>How to Manage Change: Principle 1</vt:lpstr>
      <vt:lpstr>How to Manage Change: Principle 2</vt:lpstr>
      <vt:lpstr>Slide 22: How to Manage Change: Principle 3</vt:lpstr>
      <vt:lpstr>How to Manage Change: Principle 4</vt:lpstr>
      <vt:lpstr>How to Manage Change: Principle 5</vt:lpstr>
      <vt:lpstr>How to Manage Change: Principle 6</vt:lpstr>
      <vt:lpstr>Contemporary Strategy 1</vt:lpstr>
      <vt:lpstr>Contemporary Strategy 2</vt:lpstr>
      <vt:lpstr>Contemporary Strategy 3</vt:lpstr>
      <vt:lpstr>Contemporary Strategy 4</vt:lpstr>
      <vt:lpstr>Summary: Key Takeaway 1</vt:lpstr>
      <vt:lpstr>Summary: Key Takeaway 2</vt:lpstr>
      <vt:lpstr>Summary: Key Takeaway 3</vt:lpstr>
      <vt:lpstr>Summary: Key Takeaway 4</vt:lpstr>
      <vt:lpstr>Summary: Key Takeaway 5</vt:lpstr>
      <vt:lpstr>Core Thesis </vt:lpstr>
      <vt:lpstr>Reflection Question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111</cp:revision>
  <dcterms:created xsi:type="dcterms:W3CDTF">2013-01-27T09:14:16Z</dcterms:created>
  <dcterms:modified xsi:type="dcterms:W3CDTF">2025-10-17T05:31:59Z</dcterms:modified>
</cp:coreProperties>
</file>