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93" r:id="rId3"/>
    <p:sldId id="294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68" r:id="rId16"/>
    <p:sldId id="269" r:id="rId17"/>
    <p:sldId id="270" r:id="rId18"/>
    <p:sldId id="271" r:id="rId19"/>
    <p:sldId id="272" r:id="rId20"/>
    <p:sldId id="273" r:id="rId21"/>
    <p:sldId id="274" r:id="rId22"/>
    <p:sldId id="275" r:id="rId23"/>
    <p:sldId id="276" r:id="rId24"/>
    <p:sldId id="277" r:id="rId25"/>
    <p:sldId id="278" r:id="rId26"/>
    <p:sldId id="279" r:id="rId27"/>
    <p:sldId id="280" r:id="rId28"/>
    <p:sldId id="281" r:id="rId29"/>
    <p:sldId id="282" r:id="rId30"/>
    <p:sldId id="283" r:id="rId31"/>
    <p:sldId id="284" r:id="rId32"/>
    <p:sldId id="285" r:id="rId33"/>
    <p:sldId id="286" r:id="rId34"/>
    <p:sldId id="287" r:id="rId35"/>
    <p:sldId id="303" r:id="rId36"/>
    <p:sldId id="301" r:id="rId37"/>
    <p:sldId id="304" r:id="rId38"/>
    <p:sldId id="305" r:id="rId39"/>
    <p:sldId id="306" r:id="rId40"/>
    <p:sldId id="307" r:id="rId41"/>
    <p:sldId id="302" r:id="rId42"/>
    <p:sldId id="292" r:id="rId43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>
        <p:scale>
          <a:sx n="71" d="100"/>
          <a:sy n="71" d="100"/>
        </p:scale>
        <p:origin x="-1136" y="2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10/17/2025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10/17/2025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10/17/2025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10/17/2025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10/17/2025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10/17/2025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10/17/2025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10/17/2025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10/17/2025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10/17/2025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10/17/2025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10/17/2025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sz="3600" dirty="0">
                <a:latin typeface="Arial" panose="020B0604020202020204" pitchFamily="34" charset="0"/>
                <a:cs typeface="Arial" panose="020B0604020202020204" pitchFamily="34" charset="0"/>
              </a:rPr>
              <a:t>Strategic Human Resource Management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3600" dirty="0"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</a:p>
          <a:p>
            <a:pPr marL="0" indent="0" algn="ctr">
              <a:buNone/>
            </a:pPr>
            <a:r>
              <a:rPr lang="en-US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Lecture </a:t>
            </a:r>
            <a:r>
              <a:rPr lang="en-US" sz="3600" dirty="0">
                <a:latin typeface="Arial" panose="020B0604020202020204" pitchFamily="34" charset="0"/>
                <a:cs typeface="Arial" panose="020B0604020202020204" pitchFamily="34" charset="0"/>
              </a:rPr>
              <a:t>7</a:t>
            </a:r>
          </a:p>
          <a:p>
            <a:pPr marL="0" indent="0" algn="ctr">
              <a:buNone/>
            </a:pPr>
            <a:r>
              <a:rPr lang="en-US" sz="3600" dirty="0"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</a:p>
          <a:p>
            <a:pPr marL="0" indent="0" algn="ctr">
              <a:buNone/>
            </a:pPr>
            <a:r>
              <a:rPr lang="en-US" sz="3600" dirty="0">
                <a:latin typeface="Arial" panose="020B0604020202020204" pitchFamily="34" charset="0"/>
                <a:cs typeface="Arial" panose="020B0604020202020204" pitchFamily="34" charset="0"/>
              </a:rPr>
              <a:t>Employee Resourcing Strategy</a:t>
            </a:r>
          </a:p>
          <a:p>
            <a:pPr marL="0" indent="0" algn="ctr">
              <a:buNone/>
            </a:pPr>
            <a:r>
              <a:rPr lang="en-US" sz="3600" dirty="0"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</a:p>
          <a:p>
            <a:pPr marL="0" indent="0" algn="ctr">
              <a:buNone/>
            </a:pPr>
            <a:r>
              <a:rPr lang="en-US" sz="3600" dirty="0">
                <a:latin typeface="Arial" panose="020B0604020202020204" pitchFamily="34" charset="0"/>
                <a:cs typeface="Arial" panose="020B0604020202020204" pitchFamily="34" charset="0"/>
              </a:rPr>
              <a:t>Lecturer: Dr. Amy V</a:t>
            </a:r>
            <a:r>
              <a:rPr lang="en-US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undi</a:t>
            </a:r>
            <a:endParaRPr lang="en-US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Agenda</a:t>
            </a:r>
            <a:endParaRPr lang="en-US"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Introduction</a:t>
            </a:r>
          </a:p>
          <a:p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Objectives of strategic resourcing strategy</a:t>
            </a:r>
          </a:p>
          <a:p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HR planning</a:t>
            </a:r>
          </a:p>
          <a:p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Resourcing plans</a:t>
            </a:r>
          </a:p>
          <a:p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Retention strategy</a:t>
            </a:r>
          </a:p>
          <a:p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Flexibility strategy</a:t>
            </a:r>
          </a:p>
          <a:p>
            <a:endParaRPr lang="en-US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0387271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Lecture Learning Outcome</a:t>
            </a:r>
            <a:endParaRPr lang="en-US"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0" indent="0">
              <a:buNone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By the end of this lecture, you will be able 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to:</a:t>
            </a:r>
          </a:p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Explain the objectives of a Resourcing Strategy.</a:t>
            </a:r>
          </a:p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Evaluate the components of an employee resourcing strategy.</a:t>
            </a:r>
          </a:p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Understand the integration between business and resourcing plans.</a:t>
            </a:r>
          </a:p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Analyze contemporary strategies for retention and flexibility.</a:t>
            </a:r>
          </a:p>
          <a:p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7523672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sz="3600" b="1" dirty="0">
                <a:latin typeface="Arial" panose="020B0604020202020204" pitchFamily="34" charset="0"/>
                <a:cs typeface="Arial" panose="020B0604020202020204" pitchFamily="34" charset="0"/>
              </a:rPr>
              <a:t>Introduction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1" y="1417639"/>
            <a:ext cx="8023412" cy="4803868"/>
          </a:xfrm>
        </p:spPr>
        <p:txBody>
          <a:bodyPr>
            <a:normAutofit/>
          </a:bodyPr>
          <a:lstStyle/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What is it?</a:t>
            </a:r>
          </a:p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The process of ensuring an organization obtains, retains, and efficiently employs the right people to achieve its strategic goals.</a:t>
            </a:r>
          </a:p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It's a proactive, future-oriented component of SHRM.</a:t>
            </a:r>
          </a:p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Goes beyond filling vacancies to building a strategic asset.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Core Objectives of Resourcing Strategy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99246" y="1600200"/>
            <a:ext cx="7987553" cy="4926106"/>
          </a:xfrm>
        </p:spPr>
        <p:txBody>
          <a:bodyPr>
            <a:normAutofit/>
          </a:bodyPr>
          <a:lstStyle/>
          <a:p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The 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Ultimate Aim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pPr marL="0" indent="0">
              <a:buNone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To achieve sustainable competitive advantage through people.</a:t>
            </a: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How is Competitive Advantage Achieved?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Employ 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More Capable People: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 Attract and hire individuals with superior skills and capabilities compared to rivals.</a:t>
            </a:r>
          </a:p>
          <a:p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Maximize Contribution: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 Foster behaviors that maximize employee contribution and performance.</a:t>
            </a:r>
          </a:p>
          <a:p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Retain Top Talent: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 Retain key people through better opportunities and fair rewards.</a:t>
            </a:r>
          </a:p>
          <a:p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Build a Positive Psychological Contract: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 Create an environment of mutual trust and commitment.</a:t>
            </a:r>
          </a:p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The Psychological Contract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17638"/>
            <a:ext cx="8229600" cy="5266496"/>
          </a:xfrm>
        </p:spPr>
        <p:txBody>
          <a:bodyPr>
            <a:normAutofit/>
          </a:bodyPr>
          <a:lstStyle/>
          <a:p>
            <a:r>
              <a:rPr lang="en-U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Definition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  <a:endParaRPr lang="en-US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The 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unwritten, mutual expectations and understandings between an employer and employee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A Positive Contract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 leads to:</a:t>
            </a:r>
          </a:p>
          <a:p>
            <a:pPr lvl="1"/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Increased commitment</a:t>
            </a:r>
          </a:p>
          <a:p>
            <a:pPr lvl="1"/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Higher discretionary effort</a:t>
            </a:r>
          </a:p>
          <a:p>
            <a:pPr lvl="1"/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Enhanced mutual trust</a:t>
            </a:r>
          </a:p>
          <a:p>
            <a:pPr lvl="1"/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Lower turnover (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Kutaula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et al., 2020)</a:t>
            </a:r>
          </a:p>
          <a:p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Key Integration Questions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The 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integration is based on determining:</a:t>
            </a:r>
          </a:p>
          <a:p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Quantity: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 How many people are required?</a:t>
            </a:r>
          </a:p>
          <a:p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Quality: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 What skills and behaviors are needed?</a:t>
            </a:r>
          </a:p>
          <a:p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Impact of Change: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 What are the HR implications of restructuring, mergers, or new technology?</a:t>
            </a:r>
          </a:p>
          <a:p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Culture: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 What attitudes and characteristics are needed for cultural change? (Albrecht et al., 2021)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The Strategic Link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"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Resourcing strategies exist to provide the people with the skills required to support the business strategy</a:t>
            </a:r>
            <a:r>
              <a:rPr lang="en-U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.“</a:t>
            </a:r>
          </a:p>
          <a:p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000" i="1" dirty="0">
                <a:latin typeface="Arial" panose="020B0604020202020204" pitchFamily="34" charset="0"/>
                <a:cs typeface="Arial" panose="020B0604020202020204" pitchFamily="34" charset="0"/>
              </a:rPr>
              <a:t>This is the fundamental principle of strategic HR.</a:t>
            </a: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Components of Resourcing Strategy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76518" y="1600200"/>
            <a:ext cx="8310282" cy="5257800"/>
          </a:xfrm>
        </p:spPr>
        <p:txBody>
          <a:bodyPr>
            <a:normAutofit/>
          </a:bodyPr>
          <a:lstStyle/>
          <a:p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The 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four pillars of a comprehensive resourcing strategy:</a:t>
            </a:r>
          </a:p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Human Resource Planning (HRP)</a:t>
            </a:r>
          </a:p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Resourcing Plans (Internal &amp; External)</a:t>
            </a:r>
          </a:p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Retention Strategy</a:t>
            </a:r>
          </a:p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Flexibility Strategy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Component 1: Human Resource Planning (HRP)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0152" y="1600200"/>
            <a:ext cx="8899302" cy="5109693"/>
          </a:xfrm>
        </p:spPr>
        <p:txBody>
          <a:bodyPr>
            <a:normAutofit/>
          </a:bodyPr>
          <a:lstStyle/>
          <a:p>
            <a:r>
              <a:rPr lang="en-U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Definition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 The systematic process of forecasting future human resource needs and developing plans to meet them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Integral part of business planning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Identifies core competencies needed for strategic goals.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The HRP Process: A 4-Step Model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77906" y="1600200"/>
            <a:ext cx="8408894" cy="5257800"/>
          </a:xfrm>
        </p:spPr>
        <p:txBody>
          <a:bodyPr>
            <a:normAutofit/>
          </a:bodyPr>
          <a:lstStyle/>
          <a:p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A 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continuous cycle of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2"/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Demand Forecasting</a:t>
            </a:r>
          </a:p>
          <a:p>
            <a:pPr lvl="2"/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Supply Forecasting</a:t>
            </a:r>
          </a:p>
          <a:p>
            <a:pPr lvl="2"/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Gap Analysis</a:t>
            </a:r>
          </a:p>
          <a:p>
            <a:pPr lvl="2"/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Action Planning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HRP Step 1: Demand Forecasting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What 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it is: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 Estimating the future </a:t>
            </a:r>
            <a:r>
              <a:rPr lang="en-US" sz="2000" i="1" dirty="0">
                <a:latin typeface="Arial" panose="020B0604020202020204" pitchFamily="34" charset="0"/>
                <a:cs typeface="Arial" panose="020B0604020202020204" pitchFamily="34" charset="0"/>
              </a:rPr>
              <a:t>need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 for people and competencies.</a:t>
            </a:r>
          </a:p>
          <a:p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Based on: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 Corporate and functional plans, projected activity levels.</a:t>
            </a:r>
          </a:p>
          <a:p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Techniques: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 Trend analysis, statistical modeling, scenario planning (Boudreau &amp;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Cascio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, 2024).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HRP Step 2: Supply Forecasting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What 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it is: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 Estimating the likely </a:t>
            </a:r>
            <a:r>
              <a:rPr lang="en-US" sz="2000" i="1" dirty="0">
                <a:latin typeface="Arial" panose="020B0604020202020204" pitchFamily="34" charset="0"/>
                <a:cs typeface="Arial" panose="020B0604020202020204" pitchFamily="34" charset="0"/>
              </a:rPr>
              <a:t>availability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 of people.</a:t>
            </a:r>
          </a:p>
          <a:p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Internal Supply: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 Analysis of current workforce (skills, attrition, promotions).</a:t>
            </a:r>
          </a:p>
          <a:p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External Supply: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 Labor market analysis (demographics, education, competition) (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Cappelli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&amp; Keller, 2023).</a:t>
            </a:r>
          </a:p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HRP Step 3: Gap Analysis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600200"/>
            <a:ext cx="8686800" cy="5257800"/>
          </a:xfrm>
        </p:spPr>
        <p:txBody>
          <a:bodyPr>
            <a:normAutofit/>
          </a:bodyPr>
          <a:lstStyle/>
          <a:p>
            <a:r>
              <a:rPr lang="en-U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What 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it is: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 Comparing demand and supply forecasts.</a:t>
            </a:r>
          </a:p>
          <a:p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Outcome: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 Identifies future:</a:t>
            </a:r>
          </a:p>
          <a:p>
            <a:pPr lvl="1"/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Deficiencies/Gaps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 (Shortages of critical skills)</a:t>
            </a:r>
          </a:p>
          <a:p>
            <a:pPr lvl="1"/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Surpluses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 (Too many people for future needs)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HRP Step 4: Action Planning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600200"/>
            <a:ext cx="8686800" cy="5257800"/>
          </a:xfrm>
        </p:spPr>
        <p:txBody>
          <a:bodyPr>
            <a:normAutofit/>
          </a:bodyPr>
          <a:lstStyle/>
          <a:p>
            <a:r>
              <a:rPr lang="en-U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What 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it is: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 Developing plans to address gaps and surpluses.</a:t>
            </a:r>
          </a:p>
          <a:p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For Deficiencies: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 Internal promotion, training, external recruitment.</a:t>
            </a:r>
          </a:p>
          <a:p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For Surpluses: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 Hiring freezes, redeployment, outplacement.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Component 2: Resourcing Plans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Two 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primary sources for talent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Internal Resourcing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 (From within the organization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</a:p>
          <a:p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External Resourcing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 (From the outside labor market)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Internal Resourcing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Focus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 Filling positions from within.</a:t>
            </a:r>
          </a:p>
          <a:p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Foundation: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 Data from skills audits and performance management reviews.</a:t>
            </a:r>
          </a:p>
          <a:p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Benefits: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 Boosts morale, retains knowledge, reduces costs (Deloitte, 2023)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External Resourcing: Key Aims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18941" y="1600200"/>
            <a:ext cx="8467859" cy="5032420"/>
          </a:xfrm>
        </p:spPr>
        <p:txBody>
          <a:bodyPr>
            <a:normAutofit/>
          </a:bodyPr>
          <a:lstStyle/>
          <a:p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The 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strategy aims to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Become an 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"Employer of Choice."</a:t>
            </a: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Precisely define required 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skills and competencies.</a:t>
            </a: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Use the most 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effective recruitment methods.</a:t>
            </a: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Crafting the Employer Value Proposition (EVP)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0152" y="1600200"/>
            <a:ext cx="8596648" cy="5257800"/>
          </a:xfrm>
        </p:spPr>
        <p:txBody>
          <a:bodyPr>
            <a:normAutofit/>
          </a:bodyPr>
          <a:lstStyle/>
          <a:p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What 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attracts people to join and stay? (LinkedIn Learning, 2023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</a:p>
          <a:p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Competitive Pay &amp; Benefits</a:t>
            </a:r>
          </a:p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Career Opportunities</a:t>
            </a:r>
          </a:p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Challenging Work &amp; Modern Technology</a:t>
            </a:r>
          </a:p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Training &amp; Development</a:t>
            </a:r>
          </a:p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Positive Organizational Culture</a:t>
            </a: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Competitive Resourcing &amp; Alternatives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1668" y="1600200"/>
            <a:ext cx="8545132" cy="5032420"/>
          </a:xfrm>
        </p:spPr>
        <p:txBody>
          <a:bodyPr>
            <a:normAutofit/>
          </a:bodyPr>
          <a:lstStyle/>
          <a:p>
            <a:r>
              <a:rPr lang="en-U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Competitive 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Resourcing: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 Decide where to position pay and benefits relative to the market (Lead, Match, or Lag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).</a:t>
            </a:r>
          </a:p>
          <a:p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Alternative Strategies: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 Outsourcing, re-engineering, multi-skilling, downsizing.</a:t>
            </a: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Recruitment &amp; Selection Techniques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600200"/>
            <a:ext cx="8686800" cy="5161208"/>
          </a:xfrm>
        </p:spPr>
        <p:txBody>
          <a:bodyPr>
            <a:normAutofit/>
          </a:bodyPr>
          <a:lstStyle/>
          <a:p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Modern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, evidence-based methods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Skills &amp; Competence Analysis</a:t>
            </a:r>
          </a:p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Digital/Social Media Recruitment (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Tambe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et al., 2020)</a:t>
            </a:r>
          </a:p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Structured Interviews</a:t>
            </a:r>
          </a:p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Psychometric Testing</a:t>
            </a:r>
          </a:p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Assessment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Centres</a:t>
            </a: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Work Samples/Job Auditions</a:t>
            </a: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Component 3: Retention Strategy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1668" y="1600200"/>
            <a:ext cx="8545132" cy="5257800"/>
          </a:xfrm>
        </p:spPr>
        <p:txBody>
          <a:bodyPr>
            <a:normAutofit/>
          </a:bodyPr>
          <a:lstStyle/>
          <a:p>
            <a:r>
              <a:rPr lang="en-U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Why 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it matters: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 It's cheaper and more effective to retain a key employee than to recruit a new 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one</a:t>
            </a:r>
          </a:p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Goal: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 Reduce costly turnover and retain organizational knowledge.</a:t>
            </a: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Understanding Why People Leave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600200"/>
            <a:ext cx="8686800" cy="5257800"/>
          </a:xfrm>
        </p:spPr>
        <p:txBody>
          <a:bodyPr>
            <a:normAutofit/>
          </a:bodyPr>
          <a:lstStyle/>
          <a:p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Data-driven 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approaches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Exit Interviews: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 Structured conversations with leavers.</a:t>
            </a:r>
          </a:p>
          <a:p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Attitude/Stay Interviews: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 Surveys and interviews to understand why people </a:t>
            </a:r>
            <a:r>
              <a:rPr lang="en-US" sz="2000" i="1" dirty="0">
                <a:latin typeface="Arial" panose="020B0604020202020204" pitchFamily="34" charset="0"/>
                <a:cs typeface="Arial" panose="020B0604020202020204" pitchFamily="34" charset="0"/>
              </a:rPr>
              <a:t>stay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 (Hancock et al., 2023).</a:t>
            </a: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Key Levers of Retention: Pay &amp; Rewards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0152" y="1600200"/>
            <a:ext cx="8596648" cy="5257800"/>
          </a:xfrm>
        </p:spPr>
        <p:txBody>
          <a:bodyPr>
            <a:normAutofit/>
          </a:bodyPr>
          <a:lstStyle/>
          <a:p>
            <a:r>
              <a:rPr lang="en-U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Problems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 Uncompetitive, unequal, or unfair pay.</a:t>
            </a:r>
            <a:b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Actions:</a:t>
            </a:r>
          </a:p>
          <a:p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Conduct market pay reviews.</a:t>
            </a:r>
          </a:p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Use job evaluation for equitable grading.</a:t>
            </a:r>
          </a:p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Link rewards to performance clearly.</a:t>
            </a:r>
          </a:p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Personalize benefits packages (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WorldatWork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, 2022).</a:t>
            </a: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Key Levers: Job Design &amp; Performance Management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Job 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Design: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 Maximize autonomy, skill variety, task significance, and feedback (Parker et al., 2021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).</a:t>
            </a:r>
          </a:p>
          <a:p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Performance Management</a:t>
            </a:r>
            <a:r>
              <a:rPr lang="en-U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Set clear, agreed-upon goals.</a:t>
            </a:r>
          </a:p>
          <a:p>
            <a:pPr lvl="1"/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Provide continuous feedback and coaching.</a:t>
            </a:r>
          </a:p>
          <a:p>
            <a:pPr lvl="1"/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Train managers in review techniques (Gallup, 2023).</a:t>
            </a: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Key Levers: Training &amp; Career Development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0152" y="1600200"/>
            <a:ext cx="8596648" cy="5257800"/>
          </a:xfrm>
        </p:spPr>
        <p:txBody>
          <a:bodyPr>
            <a:normAutofit/>
          </a:bodyPr>
          <a:lstStyle/>
          <a:p>
            <a:r>
              <a:rPr lang="en-U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Training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 Builds competence, confidence, and 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employability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 (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Zheltoukhova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, 2022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).</a:t>
            </a:r>
          </a:p>
          <a:p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Career Development:</a:t>
            </a: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Challenging job assignments.</a:t>
            </a:r>
          </a:p>
          <a:p>
            <a:pPr lvl="1"/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Systematic identification of potential (e.g., assessment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centres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).</a:t>
            </a:r>
          </a:p>
          <a:p>
            <a:pPr lvl="1"/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Transparent promotion procedures.</a:t>
            </a: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Key Levers: Commitment &amp; The Work Environment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06062" y="1600200"/>
            <a:ext cx="8480738" cy="5257800"/>
          </a:xfrm>
        </p:spPr>
        <p:txBody>
          <a:bodyPr>
            <a:normAutofit/>
          </a:bodyPr>
          <a:lstStyle/>
          <a:p>
            <a:r>
              <a:rPr lang="en-U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Commitment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Communicate mission and values.</a:t>
            </a:r>
          </a:p>
          <a:p>
            <a:pPr lvl="1"/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Encourage employee voice and consultation (Albrecht et al., 2021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).</a:t>
            </a:r>
          </a:p>
          <a:p>
            <a:pPr lvl="1"/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Work Environment:</a:t>
            </a: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Build team cohesion.</a:t>
            </a:r>
          </a:p>
          <a:p>
            <a:pPr lvl="1"/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Select and train managers in leadership and conflict resolution.</a:t>
            </a: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Component 4: Flexibility Strategy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31820" y="1600200"/>
            <a:ext cx="8454980" cy="5257800"/>
          </a:xfrm>
        </p:spPr>
        <p:txBody>
          <a:bodyPr>
            <a:normAutofit/>
          </a:bodyPr>
          <a:lstStyle/>
          <a:p>
            <a:r>
              <a:rPr lang="en-U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Goal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 To adapt the workforce efficiently to changing demands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Response to: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 VUCA environment, technological change, fluctuating demand.</a:t>
            </a: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The Flexible Firm Model (Atkinson, 2023)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3183" y="1600200"/>
            <a:ext cx="8493617" cy="5045842"/>
          </a:xfrm>
        </p:spPr>
        <p:txBody>
          <a:bodyPr>
            <a:normAutofit/>
          </a:bodyPr>
          <a:lstStyle/>
          <a:p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Segmentation 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of the workforce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Core Group: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 Permanent, full-time employees with critical skills. High investment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Peripheral Group: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 Part-time, temporary, contract workers. Provides numerical flexibility.</a:t>
            </a: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Step 1: Analyze Employment Patterns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34851" y="1600200"/>
            <a:ext cx="8351949" cy="4968025"/>
          </a:xfrm>
        </p:spPr>
        <p:txBody>
          <a:bodyPr>
            <a:normAutofit/>
          </a:bodyPr>
          <a:lstStyle/>
          <a:p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Take 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a radical look at traditional jobs.</a:t>
            </a:r>
          </a:p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Identify which roles are core and which can be flexible.</a:t>
            </a:r>
          </a:p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Consider the ethical and motivational implications of a two-tier workforce.</a:t>
            </a:r>
          </a:p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Step 2: Strategic Outsourcing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What: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 Contracting out non-core activities to external firms.</a:t>
            </a:r>
          </a:p>
          <a:p>
            <a:r>
              <a:rPr lang="en-U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Examples: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 Payroll, IT support, manufacturing components.</a:t>
            </a:r>
          </a:p>
          <a:p>
            <a:r>
              <a:rPr lang="en-U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Benefit: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 Focus on core competencies.</a:t>
            </a:r>
          </a:p>
          <a:p>
            <a:r>
              <a:rPr lang="en-U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Risk: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 Loss of control, quality issues.</a:t>
            </a: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Step 3: Invest in Multi-Skilling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What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 Training employees to perform a wider range of tasks.</a:t>
            </a:r>
          </a:p>
          <a:p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Benefit: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 Creates 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functional flexibility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. Teams can adapt quickly, cover for absences, and are more resilient (SHRM, 2023).</a:t>
            </a:r>
          </a:p>
          <a:p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Challenge: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 Requires investment in training and a supportive culture.</a:t>
            </a:r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The Gig Economy &amp; Remote Work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Modern 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extensions of flexibility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Gig Economy: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 Tapping into a global pool of freelance talent for specific projects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Remote/Hybrid Work: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 Offers geographical flexibility and can be a key part of the EVP (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Cascio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, 2021).</a:t>
            </a:r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Learning Objectives Review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You 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should now be able to:</a:t>
            </a: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Explain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 that the objective of resourcing strategy is to achieve competitive advantage by attracting, developing, and retaining superior human capital and fostering a positive psychological contract.</a:t>
            </a:r>
          </a:p>
          <a:p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Evaluate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 the four components (HRP, Resourcing, Retention, Flexibility) as an integrated system that translates business strategy into people practice.</a:t>
            </a:r>
          </a:p>
          <a:p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Successful 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change management is less about imposing new structures and more about 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empowering people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 to navigate and co-create the future.</a:t>
            </a:r>
          </a:p>
          <a:p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05668254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b="1" dirty="0"/>
              <a:t>Reflection Question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000" b="1" dirty="0"/>
              <a:t>Discuss the differences between Strategic change and operational change.</a:t>
            </a:r>
            <a:endParaRPr lang="en-US" sz="2000" dirty="0"/>
          </a:p>
          <a:p>
            <a:r>
              <a:rPr lang="en-US" sz="2000" i="1" dirty="0"/>
              <a:t>Beyond scale, how does leadership communication differ for each? Provide an example</a:t>
            </a:r>
            <a:r>
              <a:rPr lang="en-US" sz="2000" i="1" dirty="0" smtClean="0"/>
              <a:t>.</a:t>
            </a:r>
          </a:p>
          <a:p>
            <a:r>
              <a:rPr lang="en-US" sz="2000" b="1" dirty="0"/>
              <a:t>Explain the causes of resistance to change.</a:t>
            </a:r>
            <a:endParaRPr lang="en-US" sz="2000" dirty="0"/>
          </a:p>
          <a:p>
            <a:r>
              <a:rPr lang="en-US" sz="2000" i="1" dirty="0"/>
              <a:t>Using a recent example (e.g., a failed tech rollout), analyze which causes of resistance were most evident.</a:t>
            </a:r>
            <a:endParaRPr lang="en-US" sz="2000" dirty="0"/>
          </a:p>
          <a:p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811675040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Reflection &amp; Application</a:t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en-US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Let's 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apply the concepts.</a:t>
            </a:r>
          </a:p>
          <a:p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87376517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Key Takeaways</a:t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People 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are a source of 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competitive advantage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Resourcing must be 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strategically integrated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 with business goals.</a:t>
            </a:r>
          </a:p>
          <a:p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HRP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 is the essential analytical foundation.</a:t>
            </a:r>
          </a:p>
          <a:p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Retention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 is as critical as recruitment.</a:t>
            </a:r>
          </a:p>
          <a:p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Flexibility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 is no longer optional; it's a strategic necessity.</a:t>
            </a:r>
          </a:p>
          <a:p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50496467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Trends </a:t>
            </a:r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Shaping the Future of Resourcing</a:t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AI 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and Automation in recruitment and HRP.</a:t>
            </a:r>
          </a:p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The Rise of the Skills-Based Organization.</a:t>
            </a:r>
          </a:p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Focus on Diversity, Equity, and Inclusion (DEI).</a:t>
            </a:r>
          </a:p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Employee Well-being as a core retention strategy.</a:t>
            </a:r>
          </a:p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Hyper-personalization of the Employee Experience.</a:t>
            </a:r>
          </a:p>
          <a:p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15484919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Conclusion</a:t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An 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effective Employee Resourcing Strategy is a dynamic and integral part of SHRM. It ensures that the organization is not just </a:t>
            </a:r>
            <a:r>
              <a:rPr lang="en-US" sz="2000" i="1" dirty="0">
                <a:latin typeface="Arial" panose="020B0604020202020204" pitchFamily="34" charset="0"/>
                <a:cs typeface="Arial" panose="020B0604020202020204" pitchFamily="34" charset="0"/>
              </a:rPr>
              <a:t>staffed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, but </a:t>
            </a:r>
            <a:r>
              <a:rPr lang="en-US" sz="2000" i="1" dirty="0">
                <a:latin typeface="Arial" panose="020B0604020202020204" pitchFamily="34" charset="0"/>
                <a:cs typeface="Arial" panose="020B0604020202020204" pitchFamily="34" charset="0"/>
              </a:rPr>
              <a:t>strengthened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, by its people, both today and in the future.</a:t>
            </a:r>
          </a:p>
          <a:p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20054365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b="1" dirty="0">
                <a:latin typeface="Arial" panose="020B0604020202020204" pitchFamily="34" charset="0"/>
                <a:cs typeface="Arial" panose="020B0604020202020204" pitchFamily="34" charset="0"/>
              </a:rPr>
              <a:t>References </a:t>
            </a:r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40659" y="1600200"/>
            <a:ext cx="8346141" cy="5096435"/>
          </a:xfrm>
        </p:spPr>
        <p:txBody>
          <a:bodyPr>
            <a:noAutofit/>
          </a:bodyPr>
          <a:lstStyle/>
          <a:p>
            <a:r>
              <a:rPr lang="en-US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Albrecht</a:t>
            </a: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, S. L., et al. (2021). </a:t>
            </a:r>
            <a:r>
              <a:rPr lang="en-US" sz="1600" i="1" dirty="0">
                <a:latin typeface="Arial" panose="020B0604020202020204" pitchFamily="34" charset="0"/>
                <a:cs typeface="Arial" panose="020B0604020202020204" pitchFamily="34" charset="0"/>
              </a:rPr>
              <a:t>Journal of Personnel Psychology</a:t>
            </a: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Armstrong, M., &amp; Taylor, S. (2024). </a:t>
            </a:r>
            <a:r>
              <a:rPr lang="en-US" sz="1600" i="1" dirty="0">
                <a:latin typeface="Arial" panose="020B0604020202020204" pitchFamily="34" charset="0"/>
                <a:cs typeface="Arial" panose="020B0604020202020204" pitchFamily="34" charset="0"/>
              </a:rPr>
              <a:t>Armstrong's handbook...</a:t>
            </a:r>
            <a:endParaRPr lang="en-US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Boudreau, J. W., &amp; </a:t>
            </a:r>
            <a:r>
              <a:rPr lang="en-US" sz="1600" dirty="0" err="1">
                <a:latin typeface="Arial" panose="020B0604020202020204" pitchFamily="34" charset="0"/>
                <a:cs typeface="Arial" panose="020B0604020202020204" pitchFamily="34" charset="0"/>
              </a:rPr>
              <a:t>Cascio</a:t>
            </a: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, W. F. (2024). </a:t>
            </a:r>
            <a:r>
              <a:rPr lang="en-US" sz="1600" i="1" dirty="0">
                <a:latin typeface="Arial" panose="020B0604020202020204" pitchFamily="34" charset="0"/>
                <a:cs typeface="Arial" panose="020B0604020202020204" pitchFamily="34" charset="0"/>
              </a:rPr>
              <a:t>Investing in People</a:t>
            </a: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r>
              <a:rPr lang="en-US" sz="1600" dirty="0" err="1">
                <a:latin typeface="Arial" panose="020B0604020202020204" pitchFamily="34" charset="0"/>
                <a:cs typeface="Arial" panose="020B0604020202020204" pitchFamily="34" charset="0"/>
              </a:rPr>
              <a:t>Cappelli</a:t>
            </a: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, P., &amp; Keller, J. R. (2023). </a:t>
            </a:r>
            <a:r>
              <a:rPr lang="en-US" sz="1600" i="1" dirty="0">
                <a:latin typeface="Arial" panose="020B0604020202020204" pitchFamily="34" charset="0"/>
                <a:cs typeface="Arial" panose="020B0604020202020204" pitchFamily="34" charset="0"/>
              </a:rPr>
              <a:t>Annual Review of Organizational Psychology...</a:t>
            </a:r>
            <a:endParaRPr lang="en-US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1600" dirty="0" err="1">
                <a:latin typeface="Arial" panose="020B0604020202020204" pitchFamily="34" charset="0"/>
                <a:cs typeface="Arial" panose="020B0604020202020204" pitchFamily="34" charset="0"/>
              </a:rPr>
              <a:t>Cascio</a:t>
            </a: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, W. F. (2021). </a:t>
            </a:r>
            <a:r>
              <a:rPr lang="en-US" sz="1600" i="1" dirty="0">
                <a:latin typeface="Arial" panose="020B0604020202020204" pitchFamily="34" charset="0"/>
                <a:cs typeface="Arial" panose="020B0604020202020204" pitchFamily="34" charset="0"/>
              </a:rPr>
              <a:t>Organizational Dynamics</a:t>
            </a: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Deloitte (2023). </a:t>
            </a:r>
            <a:r>
              <a:rPr lang="en-US" sz="1600" i="1" dirty="0">
                <a:latin typeface="Arial" panose="020B0604020202020204" pitchFamily="34" charset="0"/>
                <a:cs typeface="Arial" panose="020B0604020202020204" pitchFamily="34" charset="0"/>
              </a:rPr>
              <a:t>Global Human Capital Trends</a:t>
            </a: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Gallup (2023). </a:t>
            </a:r>
            <a:r>
              <a:rPr lang="en-US" sz="1600" i="1" dirty="0">
                <a:latin typeface="Arial" panose="020B0604020202020204" pitchFamily="34" charset="0"/>
                <a:cs typeface="Arial" panose="020B0604020202020204" pitchFamily="34" charset="0"/>
              </a:rPr>
              <a:t>State of the Global Workplace</a:t>
            </a: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Hancock, B., et al. (2023). </a:t>
            </a:r>
            <a:r>
              <a:rPr lang="en-US" sz="1600" i="1" dirty="0">
                <a:latin typeface="Arial" panose="020B0604020202020204" pitchFamily="34" charset="0"/>
                <a:cs typeface="Arial" panose="020B0604020202020204" pitchFamily="34" charset="0"/>
              </a:rPr>
              <a:t>McKinsey &amp; Company</a:t>
            </a: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r>
              <a:rPr lang="en-US" sz="1600" dirty="0" err="1">
                <a:latin typeface="Arial" panose="020B0604020202020204" pitchFamily="34" charset="0"/>
                <a:cs typeface="Arial" panose="020B0604020202020204" pitchFamily="34" charset="0"/>
              </a:rPr>
              <a:t>Kutaula</a:t>
            </a: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, S., et al. (2020). </a:t>
            </a:r>
            <a:r>
              <a:rPr lang="en-US" sz="1600" i="1" dirty="0">
                <a:latin typeface="Arial" panose="020B0604020202020204" pitchFamily="34" charset="0"/>
                <a:cs typeface="Arial" panose="020B0604020202020204" pitchFamily="34" charset="0"/>
              </a:rPr>
              <a:t>Asia Pacific Journal of Management</a:t>
            </a: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LinkedIn Learning (2023). </a:t>
            </a:r>
            <a:r>
              <a:rPr lang="en-US" sz="1600" i="1" dirty="0">
                <a:latin typeface="Arial" panose="020B0604020202020204" pitchFamily="34" charset="0"/>
                <a:cs typeface="Arial" panose="020B0604020202020204" pitchFamily="34" charset="0"/>
              </a:rPr>
              <a:t>Workplace Learning Report</a:t>
            </a: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Parker, S. K., et al. (2021). </a:t>
            </a:r>
            <a:r>
              <a:rPr lang="en-US" sz="1600" i="1" dirty="0">
                <a:latin typeface="Arial" panose="020B0604020202020204" pitchFamily="34" charset="0"/>
                <a:cs typeface="Arial" panose="020B0604020202020204" pitchFamily="34" charset="0"/>
              </a:rPr>
              <a:t>Annual Review of Organizational Psychology...</a:t>
            </a:r>
            <a:endParaRPr lang="en-US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SHRM (2023). </a:t>
            </a:r>
            <a:r>
              <a:rPr lang="en-US" sz="1600" i="1" dirty="0">
                <a:latin typeface="Arial" panose="020B0604020202020204" pitchFamily="34" charset="0"/>
                <a:cs typeface="Arial" panose="020B0604020202020204" pitchFamily="34" charset="0"/>
              </a:rPr>
              <a:t>Building a Flexible Work Model</a:t>
            </a: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r>
              <a:rPr lang="en-US" sz="1600" dirty="0" err="1">
                <a:latin typeface="Arial" panose="020B0604020202020204" pitchFamily="34" charset="0"/>
                <a:cs typeface="Arial" panose="020B0604020202020204" pitchFamily="34" charset="0"/>
              </a:rPr>
              <a:t>Tambe</a:t>
            </a: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, P., et al. (2020). </a:t>
            </a:r>
            <a:r>
              <a:rPr lang="en-US" sz="1600" i="1" dirty="0">
                <a:latin typeface="Arial" panose="020B0604020202020204" pitchFamily="34" charset="0"/>
                <a:cs typeface="Arial" panose="020B0604020202020204" pitchFamily="34" charset="0"/>
              </a:rPr>
              <a:t>California Management Review</a:t>
            </a: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r>
              <a:rPr lang="en-US" sz="1600" dirty="0" err="1">
                <a:latin typeface="Arial" panose="020B0604020202020204" pitchFamily="34" charset="0"/>
                <a:cs typeface="Arial" panose="020B0604020202020204" pitchFamily="34" charset="0"/>
              </a:rPr>
              <a:t>WorldatWork</a:t>
            </a: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 (2022). </a:t>
            </a:r>
            <a:r>
              <a:rPr lang="en-US" sz="1600" i="1" dirty="0">
                <a:latin typeface="Arial" panose="020B0604020202020204" pitchFamily="34" charset="0"/>
                <a:cs typeface="Arial" panose="020B0604020202020204" pitchFamily="34" charset="0"/>
              </a:rPr>
              <a:t>Trends in Total Rewards...</a:t>
            </a:r>
            <a:endParaRPr lang="en-US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1600" dirty="0" err="1">
                <a:latin typeface="Arial" panose="020B0604020202020204" pitchFamily="34" charset="0"/>
                <a:cs typeface="Arial" panose="020B0604020202020204" pitchFamily="34" charset="0"/>
              </a:rPr>
              <a:t>Zheltoukhova</a:t>
            </a: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, K. (2022). </a:t>
            </a:r>
            <a:r>
              <a:rPr lang="en-US" sz="1600" i="1" dirty="0">
                <a:latin typeface="Arial" panose="020B0604020202020204" pitchFamily="34" charset="0"/>
                <a:cs typeface="Arial" panose="020B0604020202020204" pitchFamily="34" charset="0"/>
              </a:rPr>
              <a:t>CIPD</a:t>
            </a: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r>
              <a:rPr lang="en-US" sz="1600" i="1" dirty="0">
                <a:latin typeface="Arial" panose="020B0604020202020204" pitchFamily="34" charset="0"/>
                <a:cs typeface="Arial" panose="020B0604020202020204" pitchFamily="34" charset="0"/>
              </a:rPr>
              <a:t>[Full citations provided in the accompanying lecture notes.]</a:t>
            </a:r>
            <a:endParaRPr lang="en-US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34504771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endParaRPr lang="en-US" b="1" dirty="0" smtClean="0"/>
          </a:p>
          <a:p>
            <a:pPr marL="0" indent="0" algn="ctr">
              <a:buNone/>
            </a:pPr>
            <a:endParaRPr lang="en-US" b="1" dirty="0"/>
          </a:p>
          <a:p>
            <a:pPr marL="0" indent="0" algn="ctr">
              <a:buNone/>
            </a:pPr>
            <a:endParaRPr lang="en-US" b="1" dirty="0" smtClean="0"/>
          </a:p>
          <a:p>
            <a:pPr marL="0" indent="0" algn="ctr">
              <a:buNone/>
            </a:pPr>
            <a:r>
              <a:rPr lang="en-US" b="1" dirty="0" smtClean="0"/>
              <a:t>Thank You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9445878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9263</TotalTime>
  <Words>732</Words>
  <Application>Microsoft Office PowerPoint</Application>
  <PresentationFormat>On-screen Show (4:3)</PresentationFormat>
  <Paragraphs>246</Paragraphs>
  <Slides>42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42</vt:i4>
      </vt:variant>
    </vt:vector>
  </HeadingPairs>
  <TitlesOfParts>
    <vt:vector size="43" baseType="lpstr">
      <vt:lpstr>Office Theme</vt:lpstr>
      <vt:lpstr>Strategic Human Resource Management</vt:lpstr>
      <vt:lpstr>Agenda</vt:lpstr>
      <vt:lpstr>Lecture Learning Outcome</vt:lpstr>
      <vt:lpstr>Introduction</vt:lpstr>
      <vt:lpstr>Core Objectives of Resourcing Strategy</vt:lpstr>
      <vt:lpstr>How is Competitive Advantage Achieved?</vt:lpstr>
      <vt:lpstr>The Psychological Contract</vt:lpstr>
      <vt:lpstr>Key Integration Questions</vt:lpstr>
      <vt:lpstr>The Strategic Link</vt:lpstr>
      <vt:lpstr>Components of Resourcing Strategy</vt:lpstr>
      <vt:lpstr>Component 1: Human Resource Planning (HRP)</vt:lpstr>
      <vt:lpstr>The HRP Process: A 4-Step Model</vt:lpstr>
      <vt:lpstr>HRP Step 1: Demand Forecasting</vt:lpstr>
      <vt:lpstr>HRP Step 2: Supply Forecasting</vt:lpstr>
      <vt:lpstr>HRP Step 3: Gap Analysis</vt:lpstr>
      <vt:lpstr>HRP Step 4: Action Planning</vt:lpstr>
      <vt:lpstr>Component 2: Resourcing Plans</vt:lpstr>
      <vt:lpstr>Internal Resourcing</vt:lpstr>
      <vt:lpstr>External Resourcing: Key Aims</vt:lpstr>
      <vt:lpstr>Crafting the Employer Value Proposition (EVP)</vt:lpstr>
      <vt:lpstr>Competitive Resourcing &amp; Alternatives</vt:lpstr>
      <vt:lpstr>Recruitment &amp; Selection Techniques</vt:lpstr>
      <vt:lpstr>Component 3: Retention Strategy</vt:lpstr>
      <vt:lpstr>Understanding Why People Leave</vt:lpstr>
      <vt:lpstr>Key Levers of Retention: Pay &amp; Rewards</vt:lpstr>
      <vt:lpstr>Key Levers: Job Design &amp; Performance Management</vt:lpstr>
      <vt:lpstr>Key Levers: Training &amp; Career Development</vt:lpstr>
      <vt:lpstr>Key Levers: Commitment &amp; The Work Environment</vt:lpstr>
      <vt:lpstr>Component 4: Flexibility Strategy</vt:lpstr>
      <vt:lpstr>The Flexible Firm Model (Atkinson, 2023)</vt:lpstr>
      <vt:lpstr>Step 1: Analyze Employment Patterns</vt:lpstr>
      <vt:lpstr>Step 2: Strategic Outsourcing</vt:lpstr>
      <vt:lpstr>Step 3: Invest in Multi-Skilling</vt:lpstr>
      <vt:lpstr>The Gig Economy &amp; Remote Work</vt:lpstr>
      <vt:lpstr>Learning Objectives Review</vt:lpstr>
      <vt:lpstr>Reflection Question</vt:lpstr>
      <vt:lpstr>Reflection &amp; Application </vt:lpstr>
      <vt:lpstr>Key Takeaways </vt:lpstr>
      <vt:lpstr> Trends Shaping the Future of Resourcing </vt:lpstr>
      <vt:lpstr>Conclusion </vt:lpstr>
      <vt:lpstr>References </vt:lpstr>
      <vt:lpstr>PowerPoint Presentation</vt:lpstr>
    </vt:vector>
  </TitlesOfParts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Strategic Human Resource Management</dc:title>
  <dc:creator>Amy Ndunge Vundi</dc:creator>
  <dc:description>generated using python-pptx</dc:description>
  <cp:lastModifiedBy>AMY NDUNGE</cp:lastModifiedBy>
  <cp:revision>125</cp:revision>
  <dcterms:created xsi:type="dcterms:W3CDTF">2013-01-27T09:14:16Z</dcterms:created>
  <dcterms:modified xsi:type="dcterms:W3CDTF">2025-10-17T15:05:05Z</dcterms:modified>
</cp:coreProperties>
</file>