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93" r:id="rId3"/>
    <p:sldId id="294"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303" r:id="rId36"/>
    <p:sldId id="301" r:id="rId37"/>
    <p:sldId id="304" r:id="rId38"/>
    <p:sldId id="305" r:id="rId39"/>
    <p:sldId id="306" r:id="rId40"/>
    <p:sldId id="308" r:id="rId41"/>
    <p:sldId id="307" r:id="rId42"/>
    <p:sldId id="302" r:id="rId43"/>
    <p:sldId id="292" r:id="rId4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71" d="100"/>
          <a:sy n="71" d="100"/>
        </p:scale>
        <p:origin x="-1136" y="-4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10/18/2025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10/18/2025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10/18/2025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10/18/2025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10/18/2025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10/18/2025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10/18/2025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10/18/2025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10/18/2025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10/18/2025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sz="3600" dirty="0">
                <a:latin typeface="Arial" panose="020B0604020202020204" pitchFamily="34" charset="0"/>
                <a:cs typeface="Arial" panose="020B0604020202020204" pitchFamily="34" charset="0"/>
              </a:rPr>
              <a:t>Strategic Human Resource Management</a:t>
            </a:r>
          </a:p>
        </p:txBody>
      </p:sp>
      <p:sp>
        <p:nvSpPr>
          <p:cNvPr id="3" name="Content Placeholder 2"/>
          <p:cNvSpPr>
            <a:spLocks noGrp="1"/>
          </p:cNvSpPr>
          <p:nvPr>
            <p:ph idx="1"/>
          </p:nvPr>
        </p:nvSpPr>
        <p:spPr/>
        <p:txBody>
          <a:bodyPr>
            <a:normAutofit/>
          </a:bodyPr>
          <a:lstStyle/>
          <a:p>
            <a:pPr marL="0" indent="0" algn="ctr">
              <a:buNone/>
            </a:pPr>
            <a:r>
              <a:rPr lang="en-US" sz="3600" dirty="0">
                <a:latin typeface="Arial" panose="020B0604020202020204" pitchFamily="34" charset="0"/>
                <a:cs typeface="Arial" panose="020B0604020202020204" pitchFamily="34" charset="0"/>
              </a:rPr>
              <a:t> </a:t>
            </a:r>
          </a:p>
          <a:p>
            <a:pPr marL="0" indent="0" algn="ctr">
              <a:buNone/>
            </a:pPr>
            <a:r>
              <a:rPr lang="en-US" sz="3600" dirty="0" smtClean="0">
                <a:latin typeface="Arial" panose="020B0604020202020204" pitchFamily="34" charset="0"/>
                <a:cs typeface="Arial" panose="020B0604020202020204" pitchFamily="34" charset="0"/>
              </a:rPr>
              <a:t>Lecture 8</a:t>
            </a:r>
            <a:endParaRPr lang="en-US" sz="3600" dirty="0">
              <a:latin typeface="Arial" panose="020B0604020202020204" pitchFamily="34" charset="0"/>
              <a:cs typeface="Arial" panose="020B0604020202020204" pitchFamily="34" charset="0"/>
            </a:endParaRPr>
          </a:p>
          <a:p>
            <a:pPr marL="0" indent="0" algn="ctr">
              <a:buNone/>
            </a:pPr>
            <a:r>
              <a:rPr lang="en-US" sz="3600" dirty="0">
                <a:latin typeface="Arial" panose="020B0604020202020204" pitchFamily="34" charset="0"/>
                <a:cs typeface="Arial" panose="020B0604020202020204" pitchFamily="34" charset="0"/>
              </a:rPr>
              <a:t> </a:t>
            </a:r>
          </a:p>
          <a:p>
            <a:pPr marL="0" indent="0" algn="ctr">
              <a:buNone/>
            </a:pPr>
            <a:r>
              <a:rPr lang="en-US" sz="3600" dirty="0">
                <a:latin typeface="Arial" panose="020B0604020202020204" pitchFamily="34" charset="0"/>
                <a:cs typeface="Arial" panose="020B0604020202020204" pitchFamily="34" charset="0"/>
              </a:rPr>
              <a:t>Performance </a:t>
            </a:r>
            <a:r>
              <a:rPr lang="en-US" sz="3600">
                <a:latin typeface="Arial" panose="020B0604020202020204" pitchFamily="34" charset="0"/>
                <a:cs typeface="Arial" panose="020B0604020202020204" pitchFamily="34" charset="0"/>
              </a:rPr>
              <a:t>Management </a:t>
            </a:r>
            <a:endParaRPr lang="en-US" sz="3600" dirty="0" smtClean="0">
              <a:latin typeface="Arial" panose="020B0604020202020204" pitchFamily="34" charset="0"/>
              <a:cs typeface="Arial" panose="020B0604020202020204" pitchFamily="34" charset="0"/>
            </a:endParaRPr>
          </a:p>
          <a:p>
            <a:pPr marL="0" indent="0" algn="ctr">
              <a:buNone/>
            </a:pPr>
            <a:r>
              <a:rPr lang="en-US" sz="3600" dirty="0">
                <a:latin typeface="Arial" panose="020B0604020202020204" pitchFamily="34" charset="0"/>
                <a:cs typeface="Arial" panose="020B0604020202020204" pitchFamily="34" charset="0"/>
              </a:rPr>
              <a:t> </a:t>
            </a:r>
          </a:p>
          <a:p>
            <a:pPr marL="0" indent="0" algn="ctr">
              <a:buNone/>
            </a:pPr>
            <a:r>
              <a:rPr lang="en-US" sz="3600" dirty="0">
                <a:latin typeface="Arial" panose="020B0604020202020204" pitchFamily="34" charset="0"/>
                <a:cs typeface="Arial" panose="020B0604020202020204" pitchFamily="34" charset="0"/>
              </a:rPr>
              <a:t>Lecturer: Dr. Amy V</a:t>
            </a:r>
            <a:r>
              <a:rPr lang="en-US" sz="3600" dirty="0" smtClean="0">
                <a:latin typeface="Arial" panose="020B0604020202020204" pitchFamily="34" charset="0"/>
                <a:cs typeface="Arial" panose="020B0604020202020204" pitchFamily="34" charset="0"/>
              </a:rPr>
              <a:t>undi</a:t>
            </a:r>
            <a:endParaRPr lang="en-US" sz="3600" dirty="0">
              <a:latin typeface="Arial" panose="020B0604020202020204" pitchFamily="34" charset="0"/>
              <a:cs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latin typeface="Arial" panose="020B0604020202020204" pitchFamily="34" charset="0"/>
                <a:cs typeface="Arial" panose="020B0604020202020204" pitchFamily="34" charset="0"/>
              </a:rPr>
              <a:t>Agenda</a:t>
            </a:r>
            <a:endParaRPr lang="en-US" sz="32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r>
              <a:rPr lang="en-US" sz="2000" dirty="0" smtClean="0">
                <a:latin typeface="Arial" panose="020B0604020202020204" pitchFamily="34" charset="0"/>
                <a:cs typeface="Arial" panose="020B0604020202020204" pitchFamily="34" charset="0"/>
              </a:rPr>
              <a:t>Introduction</a:t>
            </a:r>
          </a:p>
          <a:p>
            <a:r>
              <a:rPr lang="en-US" sz="2000" dirty="0" smtClean="0">
                <a:latin typeface="Arial" panose="020B0604020202020204" pitchFamily="34" charset="0"/>
                <a:cs typeface="Arial" panose="020B0604020202020204" pitchFamily="34" charset="0"/>
              </a:rPr>
              <a:t>Definition of performance management </a:t>
            </a:r>
          </a:p>
          <a:p>
            <a:r>
              <a:rPr lang="en-US" sz="2000" dirty="0" smtClean="0">
                <a:latin typeface="Arial" panose="020B0604020202020204" pitchFamily="34" charset="0"/>
                <a:cs typeface="Arial" panose="020B0604020202020204" pitchFamily="34" charset="0"/>
              </a:rPr>
              <a:t>Purpose of performance management</a:t>
            </a:r>
          </a:p>
          <a:p>
            <a:r>
              <a:rPr lang="en-US" sz="2000" dirty="0" smtClean="0">
                <a:latin typeface="Arial" panose="020B0604020202020204" pitchFamily="34" charset="0"/>
                <a:cs typeface="Arial" panose="020B0604020202020204" pitchFamily="34" charset="0"/>
              </a:rPr>
              <a:t>Scope </a:t>
            </a:r>
            <a:r>
              <a:rPr lang="en-US" sz="2000" dirty="0">
                <a:latin typeface="Arial" panose="020B0604020202020204" pitchFamily="34" charset="0"/>
                <a:cs typeface="Arial" panose="020B0604020202020204" pitchFamily="34" charset="0"/>
              </a:rPr>
              <a:t>of performance management</a:t>
            </a:r>
          </a:p>
          <a:p>
            <a:r>
              <a:rPr lang="en-US" sz="2000" dirty="0">
                <a:latin typeface="Arial" panose="020B0604020202020204" pitchFamily="34" charset="0"/>
                <a:cs typeface="Arial" panose="020B0604020202020204" pitchFamily="34" charset="0"/>
              </a:rPr>
              <a:t>Key components of performance management</a:t>
            </a:r>
          </a:p>
          <a:p>
            <a:endParaRPr lang="en-US" sz="2000" dirty="0" smtClean="0">
              <a:latin typeface="Arial" panose="020B0604020202020204" pitchFamily="34" charset="0"/>
              <a:cs typeface="Arial" panose="020B0604020202020204" pitchFamily="34" charset="0"/>
            </a:endParaRPr>
          </a:p>
          <a:p>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038727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latin typeface="Arial" panose="020B0604020202020204" pitchFamily="34" charset="0"/>
                <a:cs typeface="Arial" panose="020B0604020202020204" pitchFamily="34" charset="0"/>
              </a:rPr>
              <a:t>Lecture Learning Outcome</a:t>
            </a:r>
            <a:endParaRPr lang="en-US" sz="32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marL="0" indent="0">
              <a:buNone/>
            </a:pPr>
            <a:r>
              <a:rPr lang="en-US" sz="2000" dirty="0">
                <a:latin typeface="Arial" panose="020B0604020202020204" pitchFamily="34" charset="0"/>
                <a:cs typeface="Arial" panose="020B0604020202020204" pitchFamily="34" charset="0"/>
              </a:rPr>
              <a:t>By the end of this lecture, you will be able </a:t>
            </a:r>
            <a:r>
              <a:rPr lang="en-US" sz="2000" dirty="0" smtClean="0">
                <a:latin typeface="Arial" panose="020B0604020202020204" pitchFamily="34" charset="0"/>
                <a:cs typeface="Arial" panose="020B0604020202020204" pitchFamily="34" charset="0"/>
              </a:rPr>
              <a:t>to:</a:t>
            </a:r>
          </a:p>
          <a:p>
            <a:r>
              <a:rPr lang="en-US" sz="2000" dirty="0" smtClean="0">
                <a:latin typeface="Arial" panose="020B0604020202020204" pitchFamily="34" charset="0"/>
                <a:cs typeface="Arial" panose="020B0604020202020204" pitchFamily="34" charset="0"/>
              </a:rPr>
              <a:t>By </a:t>
            </a:r>
            <a:r>
              <a:rPr lang="en-US" sz="2000" dirty="0">
                <a:latin typeface="Arial" panose="020B0604020202020204" pitchFamily="34" charset="0"/>
                <a:cs typeface="Arial" panose="020B0604020202020204" pitchFamily="34" charset="0"/>
              </a:rPr>
              <a:t>the end of this lecture, you will be able to:</a:t>
            </a:r>
          </a:p>
          <a:p>
            <a:r>
              <a:rPr lang="en-US" sz="2000" dirty="0">
                <a:latin typeface="Arial" panose="020B0604020202020204" pitchFamily="34" charset="0"/>
                <a:cs typeface="Arial" panose="020B0604020202020204" pitchFamily="34" charset="0"/>
              </a:rPr>
              <a:t>Explain the strategic purpose of Performance Management (PM).</a:t>
            </a:r>
          </a:p>
          <a:p>
            <a:r>
              <a:rPr lang="en-US" sz="2000" dirty="0">
                <a:latin typeface="Arial" panose="020B0604020202020204" pitchFamily="34" charset="0"/>
                <a:cs typeface="Arial" panose="020B0604020202020204" pitchFamily="34" charset="0"/>
              </a:rPr>
              <a:t>Evaluate PM as a holistic and integrative concept.</a:t>
            </a:r>
          </a:p>
          <a:p>
            <a:r>
              <a:rPr lang="en-US" sz="2000" dirty="0">
                <a:latin typeface="Arial" panose="020B0604020202020204" pitchFamily="34" charset="0"/>
                <a:cs typeface="Arial" panose="020B0604020202020204" pitchFamily="34" charset="0"/>
              </a:rPr>
              <a:t>Analyze the modern PM process as a continuous cycle.</a:t>
            </a:r>
          </a:p>
          <a:p>
            <a:r>
              <a:rPr lang="en-US" sz="2000" dirty="0">
                <a:latin typeface="Arial" panose="020B0604020202020204" pitchFamily="34" charset="0"/>
                <a:cs typeface="Arial" panose="020B0604020202020204" pitchFamily="34" charset="0"/>
              </a:rPr>
              <a:t>Identify contemporary methods used in performance evaluation.</a:t>
            </a:r>
          </a:p>
        </p:txBody>
      </p:sp>
    </p:spTree>
    <p:extLst>
      <p:ext uri="{BB962C8B-B14F-4D97-AF65-F5344CB8AC3E}">
        <p14:creationId xmlns:p14="http://schemas.microsoft.com/office/powerpoint/2010/main" val="35752367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sz="3600" b="1" dirty="0">
                <a:latin typeface="Arial" panose="020B0604020202020204" pitchFamily="34" charset="0"/>
                <a:cs typeface="Arial" panose="020B0604020202020204" pitchFamily="34" charset="0"/>
              </a:rPr>
              <a:t>Introduction</a:t>
            </a:r>
          </a:p>
        </p:txBody>
      </p:sp>
      <p:sp>
        <p:nvSpPr>
          <p:cNvPr id="3" name="Content Placeholder 2"/>
          <p:cNvSpPr>
            <a:spLocks noGrp="1"/>
          </p:cNvSpPr>
          <p:nvPr>
            <p:ph idx="1"/>
          </p:nvPr>
        </p:nvSpPr>
        <p:spPr>
          <a:xfrm>
            <a:off x="457201" y="1417639"/>
            <a:ext cx="8023412" cy="4803868"/>
          </a:xfrm>
        </p:spPr>
        <p:txBody>
          <a:bodyPr>
            <a:normAutofit/>
          </a:bodyPr>
          <a:lstStyle/>
          <a:p>
            <a:r>
              <a:rPr lang="en-US" sz="2000" b="1" dirty="0">
                <a:latin typeface="Arial" panose="020B0604020202020204" pitchFamily="34" charset="0"/>
                <a:cs typeface="Arial" panose="020B0604020202020204" pitchFamily="34" charset="0"/>
              </a:rPr>
              <a:t>What is Performance Management</a:t>
            </a:r>
            <a:r>
              <a:rPr lang="en-US" sz="2000" b="1" dirty="0" smtClean="0">
                <a:latin typeface="Arial" panose="020B0604020202020204" pitchFamily="34" charset="0"/>
                <a:cs typeface="Arial" panose="020B0604020202020204" pitchFamily="34" charset="0"/>
              </a:rPr>
              <a:t>?</a:t>
            </a:r>
          </a:p>
          <a:p>
            <a:endParaRPr lang="en-US" sz="2000" b="1" dirty="0">
              <a:latin typeface="Arial" panose="020B0604020202020204" pitchFamily="34" charset="0"/>
              <a:cs typeface="Arial" panose="020B0604020202020204" pitchFamily="34" charset="0"/>
            </a:endParaRPr>
          </a:p>
          <a:p>
            <a:r>
              <a:rPr lang="en-US" sz="2000" b="1" dirty="0" smtClean="0">
                <a:latin typeface="Arial" panose="020B0604020202020204" pitchFamily="34" charset="0"/>
                <a:cs typeface="Arial" panose="020B0604020202020204" pitchFamily="34" charset="0"/>
              </a:rPr>
              <a:t>The </a:t>
            </a:r>
            <a:r>
              <a:rPr lang="en-US" sz="2000" b="1" dirty="0">
                <a:latin typeface="Arial" panose="020B0604020202020204" pitchFamily="34" charset="0"/>
                <a:cs typeface="Arial" panose="020B0604020202020204" pitchFamily="34" charset="0"/>
              </a:rPr>
              <a:t>Old vs. The </a:t>
            </a:r>
            <a:r>
              <a:rPr lang="en-US" sz="2000" b="1" dirty="0" smtClean="0">
                <a:latin typeface="Arial" panose="020B0604020202020204" pitchFamily="34" charset="0"/>
                <a:cs typeface="Arial" panose="020B0604020202020204" pitchFamily="34" charset="0"/>
              </a:rPr>
              <a:t>New</a:t>
            </a:r>
          </a:p>
          <a:p>
            <a:endParaRPr lang="en-US" sz="2000" dirty="0">
              <a:latin typeface="Arial" panose="020B0604020202020204" pitchFamily="34" charset="0"/>
              <a:cs typeface="Arial" panose="020B0604020202020204" pitchFamily="34" charset="0"/>
            </a:endParaRPr>
          </a:p>
          <a:p>
            <a:r>
              <a:rPr lang="en-US" sz="2000" b="1" dirty="0">
                <a:latin typeface="Arial" panose="020B0604020202020204" pitchFamily="34" charset="0"/>
                <a:cs typeface="Arial" panose="020B0604020202020204" pitchFamily="34" charset="0"/>
              </a:rPr>
              <a:t>Old View (Appraisal):</a:t>
            </a:r>
            <a:r>
              <a:rPr lang="en-US" sz="2000" dirty="0">
                <a:latin typeface="Arial" panose="020B0604020202020204" pitchFamily="34" charset="0"/>
                <a:cs typeface="Arial" panose="020B0604020202020204" pitchFamily="34" charset="0"/>
              </a:rPr>
              <a:t> A retrospective, annual event focused on judgment and rating</a:t>
            </a:r>
            <a:r>
              <a:rPr lang="en-US" sz="2000" dirty="0" smtClean="0">
                <a:latin typeface="Arial" panose="020B0604020202020204" pitchFamily="34" charset="0"/>
                <a:cs typeface="Arial" panose="020B0604020202020204" pitchFamily="34" charset="0"/>
              </a:rPr>
              <a:t>.</a:t>
            </a:r>
          </a:p>
          <a:p>
            <a:endParaRPr lang="en-US" sz="2000" dirty="0">
              <a:latin typeface="Arial" panose="020B0604020202020204" pitchFamily="34" charset="0"/>
              <a:cs typeface="Arial" panose="020B0604020202020204" pitchFamily="34" charset="0"/>
            </a:endParaRPr>
          </a:p>
          <a:p>
            <a:r>
              <a:rPr lang="en-US" sz="2000" b="1" dirty="0">
                <a:latin typeface="Arial" panose="020B0604020202020204" pitchFamily="34" charset="0"/>
                <a:cs typeface="Arial" panose="020B0604020202020204" pitchFamily="34" charset="0"/>
              </a:rPr>
              <a:t>New View (Management):</a:t>
            </a:r>
            <a:r>
              <a:rPr lang="en-US" sz="2000" dirty="0">
                <a:latin typeface="Arial" panose="020B0604020202020204" pitchFamily="34" charset="0"/>
                <a:cs typeface="Arial" panose="020B0604020202020204" pitchFamily="34" charset="0"/>
              </a:rPr>
              <a:t> A continuous, forward-looking process focused on development and improvement.</a:t>
            </a:r>
          </a:p>
          <a:p>
            <a:r>
              <a:rPr lang="en-US" sz="2000" b="1" dirty="0">
                <a:latin typeface="Arial" panose="020B0604020202020204" pitchFamily="34" charset="0"/>
                <a:cs typeface="Arial" panose="020B0604020202020204" pitchFamily="34" charset="0"/>
              </a:rPr>
              <a:t>Principle:</a:t>
            </a:r>
            <a:r>
              <a:rPr lang="en-US" sz="2000" dirty="0">
                <a:latin typeface="Arial" panose="020B0604020202020204" pitchFamily="34" charset="0"/>
                <a:cs typeface="Arial" panose="020B0604020202020204" pitchFamily="34" charset="0"/>
              </a:rPr>
              <a:t> </a:t>
            </a:r>
            <a:r>
              <a:rPr lang="en-US" sz="2000" b="1" dirty="0">
                <a:latin typeface="Arial" panose="020B0604020202020204" pitchFamily="34" charset="0"/>
                <a:cs typeface="Arial" panose="020B0604020202020204" pitchFamily="34" charset="0"/>
              </a:rPr>
              <a:t>Management by Agreement, not Command</a:t>
            </a:r>
            <a:r>
              <a:rPr lang="en-US" sz="2000" b="1" dirty="0" smtClean="0">
                <a:latin typeface="Arial" panose="020B0604020202020204" pitchFamily="34" charset="0"/>
                <a:cs typeface="Arial" panose="020B0604020202020204" pitchFamily="34" charset="0"/>
              </a:rPr>
              <a:t>.</a:t>
            </a:r>
          </a:p>
          <a:p>
            <a:endParaRPr lang="en-US" sz="2000" b="1" dirty="0">
              <a:latin typeface="Arial" panose="020B0604020202020204" pitchFamily="34" charset="0"/>
              <a:cs typeface="Arial" panose="020B0604020202020204" pitchFamily="34" charset="0"/>
            </a:endParaRPr>
          </a:p>
          <a:p>
            <a:r>
              <a:rPr lang="en-US" sz="2000" i="1" dirty="0"/>
              <a:t>This isn't just a name change; it's a fundamental change in philosophy from judging to developing.</a:t>
            </a:r>
            <a:endParaRPr lang="en-US" sz="2000" dirty="0">
              <a:latin typeface="Arial" panose="020B0604020202020204" pitchFamily="34" charset="0"/>
              <a:cs typeface="Arial" panose="020B0604020202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A Strategic Definition</a:t>
            </a:r>
          </a:p>
        </p:txBody>
      </p:sp>
      <p:sp>
        <p:nvSpPr>
          <p:cNvPr id="3" name="Content Placeholder 2"/>
          <p:cNvSpPr>
            <a:spLocks noGrp="1"/>
          </p:cNvSpPr>
          <p:nvPr>
            <p:ph idx="1"/>
          </p:nvPr>
        </p:nvSpPr>
        <p:spPr>
          <a:xfrm>
            <a:off x="699246" y="1600200"/>
            <a:ext cx="7987553" cy="4926106"/>
          </a:xfrm>
        </p:spPr>
        <p:txBody>
          <a:bodyPr>
            <a:normAutofit/>
          </a:bodyPr>
          <a:lstStyle/>
          <a:p>
            <a:r>
              <a:rPr lang="en-US" sz="2000" b="1" dirty="0" smtClean="0">
                <a:latin typeface="Arial" panose="020B0604020202020204" pitchFamily="34" charset="0"/>
                <a:cs typeface="Arial" panose="020B0604020202020204" pitchFamily="34" charset="0"/>
              </a:rPr>
              <a:t>Performance </a:t>
            </a:r>
            <a:r>
              <a:rPr lang="en-US" sz="2000" b="1" dirty="0">
                <a:latin typeface="Arial" panose="020B0604020202020204" pitchFamily="34" charset="0"/>
                <a:cs typeface="Arial" panose="020B0604020202020204" pitchFamily="34" charset="0"/>
              </a:rPr>
              <a:t>Management</a:t>
            </a:r>
            <a:r>
              <a:rPr lang="en-US" sz="2000" dirty="0">
                <a:latin typeface="Arial" panose="020B0604020202020204" pitchFamily="34" charset="0"/>
                <a:cs typeface="Arial" panose="020B0604020202020204" pitchFamily="34" charset="0"/>
              </a:rPr>
              <a:t> is:</a:t>
            </a:r>
            <a:br>
              <a:rPr lang="en-US" sz="2000" dirty="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“A strategic and integrated approach to delivering sustained success to organizations by improving the performance of the people who work in them and by developing the capabilities of teams and individual contributors.” (Armstrong &amp; Taylor, 2024</a:t>
            </a:r>
            <a:r>
              <a:rPr lang="en-US" sz="2000" dirty="0" smtClean="0">
                <a:latin typeface="Arial" panose="020B0604020202020204" pitchFamily="34" charset="0"/>
                <a:cs typeface="Arial" panose="020B0604020202020204" pitchFamily="34" charset="0"/>
              </a:rPr>
              <a:t>)</a:t>
            </a:r>
          </a:p>
          <a:p>
            <a:endParaRPr lang="en-US" sz="2000" dirty="0">
              <a:latin typeface="Arial" panose="020B0604020202020204" pitchFamily="34" charset="0"/>
              <a:cs typeface="Arial" panose="020B0604020202020204" pitchFamily="34" charset="0"/>
            </a:endParaRPr>
          </a:p>
          <a:p>
            <a:r>
              <a:rPr lang="en-US" sz="2000" i="1" dirty="0" smtClean="0">
                <a:latin typeface="Arial" panose="020B0604020202020204" pitchFamily="34" charset="0"/>
                <a:cs typeface="Arial" panose="020B0604020202020204" pitchFamily="34" charset="0"/>
              </a:rPr>
              <a:t>The </a:t>
            </a:r>
            <a:r>
              <a:rPr lang="en-US" sz="2000" i="1" dirty="0">
                <a:latin typeface="Arial" panose="020B0604020202020204" pitchFamily="34" charset="0"/>
                <a:cs typeface="Arial" panose="020B0604020202020204" pitchFamily="34" charset="0"/>
              </a:rPr>
              <a:t>keywords: "strategic," "integrated," "sustained success," and "developing capabilities</a:t>
            </a:r>
            <a:r>
              <a:rPr lang="en-US" sz="2000" i="1"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Why the Shift? The Modern Workplace</a:t>
            </a:r>
          </a:p>
        </p:txBody>
      </p:sp>
      <p:sp>
        <p:nvSpPr>
          <p:cNvPr id="3" name="Content Placeholder 2"/>
          <p:cNvSpPr>
            <a:spLocks noGrp="1"/>
          </p:cNvSpPr>
          <p:nvPr>
            <p:ph idx="1"/>
          </p:nvPr>
        </p:nvSpPr>
        <p:spPr/>
        <p:txBody>
          <a:bodyPr>
            <a:normAutofit/>
          </a:bodyPr>
          <a:lstStyle/>
          <a:p>
            <a:r>
              <a:rPr lang="en-US" sz="2000" b="1" dirty="0" smtClean="0"/>
              <a:t>Dynamic </a:t>
            </a:r>
            <a:r>
              <a:rPr lang="en-US" sz="2000" b="1" dirty="0"/>
              <a:t>Environments:</a:t>
            </a:r>
            <a:r>
              <a:rPr lang="en-US" sz="2000" dirty="0"/>
              <a:t> Rapid change requires agility.</a:t>
            </a:r>
          </a:p>
          <a:p>
            <a:r>
              <a:rPr lang="en-US" sz="2000" b="1" dirty="0"/>
              <a:t>Remote/Hybrid Work:</a:t>
            </a:r>
            <a:r>
              <a:rPr lang="en-US" sz="2000" dirty="0"/>
              <a:t> Necessitates continuous connection, not annual reviews.</a:t>
            </a:r>
          </a:p>
          <a:p>
            <a:r>
              <a:rPr lang="en-US" sz="2000" b="1" dirty="0"/>
              <a:t>Focus on Engagement:</a:t>
            </a:r>
            <a:r>
              <a:rPr lang="en-US" sz="2000" dirty="0"/>
              <a:t> Employees seek growth and feedback, not just evaluation.</a:t>
            </a:r>
          </a:p>
          <a:p>
            <a:r>
              <a:rPr lang="en-US" sz="2000" b="1" dirty="0"/>
              <a:t>Project-Based Work:</a:t>
            </a:r>
            <a:r>
              <a:rPr lang="en-US" sz="2000" dirty="0"/>
              <a:t> Goals change faster than annual cycles (</a:t>
            </a:r>
            <a:r>
              <a:rPr lang="en-US" sz="2000" dirty="0" err="1"/>
              <a:t>Cappelli</a:t>
            </a:r>
            <a:r>
              <a:rPr lang="en-US" sz="2000" dirty="0"/>
              <a:t> &amp; </a:t>
            </a:r>
            <a:r>
              <a:rPr lang="en-US" sz="2000" dirty="0" err="1"/>
              <a:t>Tavis</a:t>
            </a:r>
            <a:r>
              <a:rPr lang="en-US" sz="2000" dirty="0"/>
              <a:t>, 2021).</a:t>
            </a:r>
          </a:p>
          <a:p>
            <a:endParaRPr lang="en-US" sz="2000" i="1" dirty="0" smtClean="0"/>
          </a:p>
          <a:p>
            <a:r>
              <a:rPr lang="en-US" sz="2000" i="1" dirty="0" smtClean="0"/>
              <a:t>The </a:t>
            </a:r>
            <a:r>
              <a:rPr lang="en-US" sz="2000" i="1" dirty="0"/>
              <a:t>old system is breaking down because the world of work has changed. This makes PM a business imperative, </a:t>
            </a:r>
            <a:r>
              <a:rPr lang="en-US" sz="2000" i="1" dirty="0" smtClean="0"/>
              <a:t>not </a:t>
            </a:r>
            <a:r>
              <a:rPr lang="en-US" sz="2000" i="1" dirty="0"/>
              <a:t>just an HR one</a:t>
            </a:r>
            <a:endParaRPr lang="en-US" sz="2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600" b="1" dirty="0">
                <a:latin typeface="Arial" panose="020B0604020202020204" pitchFamily="34" charset="0"/>
                <a:cs typeface="Arial" panose="020B0604020202020204" pitchFamily="34" charset="0"/>
              </a:rPr>
              <a:t>The Purpose of Performance Management</a:t>
            </a:r>
          </a:p>
        </p:txBody>
      </p:sp>
      <p:sp>
        <p:nvSpPr>
          <p:cNvPr id="3" name="Content Placeholder 2"/>
          <p:cNvSpPr>
            <a:spLocks noGrp="1"/>
          </p:cNvSpPr>
          <p:nvPr>
            <p:ph idx="1"/>
          </p:nvPr>
        </p:nvSpPr>
        <p:spPr>
          <a:xfrm>
            <a:off x="457200" y="1417638"/>
            <a:ext cx="8229600" cy="5266496"/>
          </a:xfrm>
        </p:spPr>
        <p:txBody>
          <a:bodyPr>
            <a:normAutofit/>
          </a:bodyPr>
          <a:lstStyle/>
          <a:p>
            <a:r>
              <a:rPr lang="en-US" sz="2000" dirty="0" smtClean="0">
                <a:latin typeface="Arial" panose="020B0604020202020204" pitchFamily="34" charset="0"/>
                <a:cs typeface="Arial" panose="020B0604020202020204" pitchFamily="34" charset="0"/>
              </a:rPr>
              <a:t>PM </a:t>
            </a:r>
            <a:r>
              <a:rPr lang="en-US" sz="2000" dirty="0">
                <a:latin typeface="Arial" panose="020B0604020202020204" pitchFamily="34" charset="0"/>
                <a:cs typeface="Arial" panose="020B0604020202020204" pitchFamily="34" charset="0"/>
              </a:rPr>
              <a:t>is not a single-purpose tool. It serves multiple, interconnected strategic functions.</a:t>
            </a:r>
          </a:p>
          <a:p>
            <a:r>
              <a:rPr lang="en-US" sz="2000" dirty="0">
                <a:latin typeface="Arial" panose="020B0604020202020204" pitchFamily="34" charset="0"/>
                <a:cs typeface="Arial" panose="020B0604020202020204" pitchFamily="34" charset="0"/>
              </a:rPr>
              <a:t/>
            </a:r>
            <a:br>
              <a:rPr lang="en-US" sz="2000" dirty="0">
                <a:latin typeface="Arial" panose="020B0604020202020204" pitchFamily="34" charset="0"/>
                <a:cs typeface="Arial" panose="020B0604020202020204" pitchFamily="34" charset="0"/>
              </a:rPr>
            </a:br>
            <a:endParaRPr lang="en-US" sz="2000" dirty="0">
              <a:latin typeface="Arial" panose="020B0604020202020204" pitchFamily="34" charset="0"/>
              <a:cs typeface="Arial" panose="020B060402020202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Purpose 1: Drive Performance Improvement</a:t>
            </a:r>
          </a:p>
        </p:txBody>
      </p:sp>
      <p:sp>
        <p:nvSpPr>
          <p:cNvPr id="3" name="Content Placeholder 2"/>
          <p:cNvSpPr>
            <a:spLocks noGrp="1"/>
          </p:cNvSpPr>
          <p:nvPr>
            <p:ph idx="1"/>
          </p:nvPr>
        </p:nvSpPr>
        <p:spPr/>
        <p:txBody>
          <a:bodyPr>
            <a:normAutofit/>
          </a:bodyPr>
          <a:lstStyle/>
          <a:p>
            <a:r>
              <a:rPr lang="en-US" sz="2000" b="1" dirty="0" smtClean="0">
                <a:latin typeface="Arial" panose="020B0604020202020204" pitchFamily="34" charset="0"/>
                <a:cs typeface="Arial" panose="020B0604020202020204" pitchFamily="34" charset="0"/>
              </a:rPr>
              <a:t>Goal</a:t>
            </a:r>
            <a:r>
              <a:rPr lang="en-US" sz="2000" b="1" dirty="0">
                <a:latin typeface="Arial" panose="020B0604020202020204" pitchFamily="34" charset="0"/>
                <a:cs typeface="Arial" panose="020B0604020202020204" pitchFamily="34" charset="0"/>
              </a:rPr>
              <a:t>:</a:t>
            </a:r>
            <a:r>
              <a:rPr lang="en-US" sz="2000" dirty="0">
                <a:latin typeface="Arial" panose="020B0604020202020204" pitchFamily="34" charset="0"/>
                <a:cs typeface="Arial" panose="020B0604020202020204" pitchFamily="34" charset="0"/>
              </a:rPr>
              <a:t> Enhance performance at individual, team, and organizational levels.</a:t>
            </a:r>
          </a:p>
          <a:p>
            <a:r>
              <a:rPr lang="en-US" sz="2000" b="1" dirty="0">
                <a:latin typeface="Arial" panose="020B0604020202020204" pitchFamily="34" charset="0"/>
                <a:cs typeface="Arial" panose="020B0604020202020204" pitchFamily="34" charset="0"/>
              </a:rPr>
              <a:t>How?</a:t>
            </a:r>
            <a:r>
              <a:rPr lang="en-US" sz="2000" dirty="0">
                <a:latin typeface="Arial" panose="020B0604020202020204" pitchFamily="34" charset="0"/>
                <a:cs typeface="Arial" panose="020B0604020202020204" pitchFamily="34" charset="0"/>
              </a:rPr>
              <a:t> By setting clear expectations, providing support, and creating accountability.</a:t>
            </a:r>
          </a:p>
          <a:p>
            <a:r>
              <a:rPr lang="en-US" sz="2000" b="1" dirty="0">
                <a:latin typeface="Arial" panose="020B0604020202020204" pitchFamily="34" charset="0"/>
                <a:cs typeface="Arial" panose="020B0604020202020204" pitchFamily="34" charset="0"/>
              </a:rPr>
              <a:t>Result:</a:t>
            </a:r>
            <a:r>
              <a:rPr lang="en-US" sz="2000" dirty="0">
                <a:latin typeface="Arial" panose="020B0604020202020204" pitchFamily="34" charset="0"/>
                <a:cs typeface="Arial" panose="020B0604020202020204" pitchFamily="34" charset="0"/>
              </a:rPr>
              <a:t> Aligns all efforts with strategic objectives for greater organizational effectiveness (</a:t>
            </a:r>
            <a:r>
              <a:rPr lang="en-US" sz="2000" dirty="0" err="1">
                <a:latin typeface="Arial" panose="020B0604020202020204" pitchFamily="34" charset="0"/>
                <a:cs typeface="Arial" panose="020B0604020202020204" pitchFamily="34" charset="0"/>
              </a:rPr>
              <a:t>Pulakos</a:t>
            </a:r>
            <a:r>
              <a:rPr lang="en-US" sz="2000" dirty="0">
                <a:latin typeface="Arial" panose="020B0604020202020204" pitchFamily="34" charset="0"/>
                <a:cs typeface="Arial" panose="020B0604020202020204" pitchFamily="34" charset="0"/>
              </a:rPr>
              <a:t> et al., 2021).</a:t>
            </a:r>
          </a:p>
          <a:p>
            <a:endParaRPr lang="en-US" sz="2000" i="1" dirty="0" smtClean="0">
              <a:latin typeface="Arial" panose="020B0604020202020204" pitchFamily="34" charset="0"/>
              <a:cs typeface="Arial" panose="020B0604020202020204" pitchFamily="34" charset="0"/>
            </a:endParaRPr>
          </a:p>
          <a:p>
            <a:r>
              <a:rPr lang="en-US" sz="2000" i="1" dirty="0" smtClean="0">
                <a:latin typeface="Arial" panose="020B0604020202020204" pitchFamily="34" charset="0"/>
                <a:cs typeface="Arial" panose="020B0604020202020204" pitchFamily="34" charset="0"/>
              </a:rPr>
              <a:t>This </a:t>
            </a:r>
            <a:r>
              <a:rPr lang="en-US" sz="2000" i="1" dirty="0">
                <a:latin typeface="Arial" panose="020B0604020202020204" pitchFamily="34" charset="0"/>
                <a:cs typeface="Arial" panose="020B0604020202020204" pitchFamily="34" charset="0"/>
              </a:rPr>
              <a:t>is the most recognized purpose. It’s about getting better results by ensuring everyone knows what to do and how to do it.]</a:t>
            </a:r>
            <a:endParaRPr lang="en-US" sz="2000" dirty="0">
              <a:latin typeface="Arial" panose="020B0604020202020204" pitchFamily="34" charset="0"/>
              <a:cs typeface="Arial" panose="020B060402020202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Purpose 2: Foster Employee Development</a:t>
            </a:r>
          </a:p>
        </p:txBody>
      </p:sp>
      <p:sp>
        <p:nvSpPr>
          <p:cNvPr id="3" name="Content Placeholder 2"/>
          <p:cNvSpPr>
            <a:spLocks noGrp="1"/>
          </p:cNvSpPr>
          <p:nvPr>
            <p:ph idx="1"/>
          </p:nvPr>
        </p:nvSpPr>
        <p:spPr/>
        <p:txBody>
          <a:bodyPr>
            <a:normAutofit/>
          </a:bodyPr>
          <a:lstStyle/>
          <a:p>
            <a:r>
              <a:rPr lang="en-US" sz="2000" b="1" dirty="0" smtClean="0">
                <a:latin typeface="Arial" panose="020B0604020202020204" pitchFamily="34" charset="0"/>
                <a:cs typeface="Arial" panose="020B0604020202020204" pitchFamily="34" charset="0"/>
              </a:rPr>
              <a:t>Focus:</a:t>
            </a:r>
            <a:r>
              <a:rPr lang="en-US" sz="2000" dirty="0" smtClean="0">
                <a:latin typeface="Arial" panose="020B0604020202020204" pitchFamily="34" charset="0"/>
                <a:cs typeface="Arial" panose="020B0604020202020204" pitchFamily="34" charset="0"/>
              </a:rPr>
              <a:t> Growth and future potential, not just past results.</a:t>
            </a:r>
          </a:p>
          <a:p>
            <a:r>
              <a:rPr lang="en-US" sz="2000" b="1" dirty="0" smtClean="0">
                <a:latin typeface="Arial" panose="020B0604020202020204" pitchFamily="34" charset="0"/>
                <a:cs typeface="Arial" panose="020B0604020202020204" pitchFamily="34" charset="0"/>
              </a:rPr>
              <a:t>How?</a:t>
            </a:r>
            <a:r>
              <a:rPr lang="en-US" sz="2000" dirty="0" smtClean="0">
                <a:latin typeface="Arial" panose="020B0604020202020204" pitchFamily="34" charset="0"/>
                <a:cs typeface="Arial" panose="020B0604020202020204" pitchFamily="34" charset="0"/>
              </a:rPr>
              <a:t> Identifying strengths and skill gaps to create personalized development plans.</a:t>
            </a:r>
          </a:p>
          <a:p>
            <a:r>
              <a:rPr lang="en-US" sz="2000" b="1" dirty="0" smtClean="0">
                <a:latin typeface="Arial" panose="020B0604020202020204" pitchFamily="34" charset="0"/>
                <a:cs typeface="Arial" panose="020B0604020202020204" pitchFamily="34" charset="0"/>
              </a:rPr>
              <a:t>Result:</a:t>
            </a:r>
            <a:r>
              <a:rPr lang="en-US" sz="2000" dirty="0" smtClean="0">
                <a:latin typeface="Arial" panose="020B0604020202020204" pitchFamily="34" charset="0"/>
                <a:cs typeface="Arial" panose="020B0604020202020204" pitchFamily="34" charset="0"/>
              </a:rPr>
              <a:t> Builds a skilled, engaged, and future-ready workforce (Deloitte, 2023).</a:t>
            </a:r>
          </a:p>
          <a:p>
            <a:endParaRPr lang="en-US" sz="2000" i="1" dirty="0">
              <a:latin typeface="Arial" panose="020B0604020202020204" pitchFamily="34" charset="0"/>
              <a:cs typeface="Arial" panose="020B0604020202020204" pitchFamily="34" charset="0"/>
            </a:endParaRPr>
          </a:p>
          <a:p>
            <a:r>
              <a:rPr lang="en-US" sz="2000" i="1" dirty="0" smtClean="0">
                <a:latin typeface="Arial" panose="020B0604020202020204" pitchFamily="34" charset="0"/>
                <a:cs typeface="Arial" panose="020B0604020202020204" pitchFamily="34" charset="0"/>
              </a:rPr>
              <a:t>Contrast this with the punitive nature of old appraisals. Frame PM as an investment in people.</a:t>
            </a:r>
            <a:endParaRPr lang="en-US" sz="2000" dirty="0">
              <a:latin typeface="Arial" panose="020B0604020202020204" pitchFamily="34" charset="0"/>
              <a:cs typeface="Arial" panose="020B060402020202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Purpose 3: Satisfy Stakeholder Expectations</a:t>
            </a:r>
          </a:p>
        </p:txBody>
      </p:sp>
      <p:sp>
        <p:nvSpPr>
          <p:cNvPr id="3" name="Content Placeholder 2"/>
          <p:cNvSpPr>
            <a:spLocks noGrp="1"/>
          </p:cNvSpPr>
          <p:nvPr>
            <p:ph idx="1"/>
          </p:nvPr>
        </p:nvSpPr>
        <p:spPr>
          <a:xfrm>
            <a:off x="376518" y="1600200"/>
            <a:ext cx="8310282" cy="5257800"/>
          </a:xfrm>
        </p:spPr>
        <p:txBody>
          <a:bodyPr>
            <a:normAutofit/>
          </a:bodyPr>
          <a:lstStyle/>
          <a:p>
            <a:r>
              <a:rPr lang="en-US" sz="2000" b="1" dirty="0" smtClean="0">
                <a:latin typeface="Arial" panose="020B0604020202020204" pitchFamily="34" charset="0"/>
                <a:cs typeface="Arial" panose="020B0604020202020204" pitchFamily="34" charset="0"/>
              </a:rPr>
              <a:t>Stakeholders</a:t>
            </a:r>
            <a:r>
              <a:rPr lang="en-US" sz="2000" b="1" dirty="0">
                <a:latin typeface="Arial" panose="020B0604020202020204" pitchFamily="34" charset="0"/>
                <a:cs typeface="Arial" panose="020B0604020202020204" pitchFamily="34" charset="0"/>
              </a:rPr>
              <a:t>:</a:t>
            </a:r>
            <a:r>
              <a:rPr lang="en-US" sz="2000" dirty="0">
                <a:latin typeface="Arial" panose="020B0604020202020204" pitchFamily="34" charset="0"/>
                <a:cs typeface="Arial" panose="020B0604020202020204" pitchFamily="34" charset="0"/>
              </a:rPr>
              <a:t> Shareholders, Customers, and </a:t>
            </a:r>
            <a:r>
              <a:rPr lang="en-US" sz="2000" b="1" dirty="0">
                <a:latin typeface="Arial" panose="020B0604020202020204" pitchFamily="34" charset="0"/>
                <a:cs typeface="Arial" panose="020B0604020202020204" pitchFamily="34" charset="0"/>
              </a:rPr>
              <a:t>Employees</a:t>
            </a:r>
            <a:r>
              <a:rPr lang="en-US" sz="2000" dirty="0">
                <a:latin typeface="Arial" panose="020B0604020202020204" pitchFamily="34" charset="0"/>
                <a:cs typeface="Arial" panose="020B0604020202020204" pitchFamily="34" charset="0"/>
              </a:rPr>
              <a:t>.</a:t>
            </a:r>
          </a:p>
          <a:p>
            <a:r>
              <a:rPr lang="en-US" sz="2000" b="1" dirty="0">
                <a:latin typeface="Arial" panose="020B0604020202020204" pitchFamily="34" charset="0"/>
                <a:cs typeface="Arial" panose="020B0604020202020204" pitchFamily="34" charset="0"/>
              </a:rPr>
              <a:t>How?</a:t>
            </a:r>
            <a:r>
              <a:rPr lang="en-US" sz="2000" dirty="0">
                <a:latin typeface="Arial" panose="020B0604020202020204" pitchFamily="34" charset="0"/>
                <a:cs typeface="Arial" panose="020B0604020202020204" pitchFamily="34" charset="0"/>
              </a:rPr>
              <a:t> Translates stakeholder needs (e.g., quality, service) into employee goals and actions.</a:t>
            </a:r>
          </a:p>
          <a:p>
            <a:r>
              <a:rPr lang="en-US" sz="2000" b="1" dirty="0">
                <a:latin typeface="Arial" panose="020B0604020202020204" pitchFamily="34" charset="0"/>
                <a:cs typeface="Arial" panose="020B0604020202020204" pitchFamily="34" charset="0"/>
              </a:rPr>
              <a:t>Result:</a:t>
            </a:r>
            <a:r>
              <a:rPr lang="en-US" sz="2000" dirty="0">
                <a:latin typeface="Arial" panose="020B0604020202020204" pitchFamily="34" charset="0"/>
                <a:cs typeface="Arial" panose="020B0604020202020204" pitchFamily="34" charset="0"/>
              </a:rPr>
              <a:t> Ensures the organization delivers value to all its stakeholders (</a:t>
            </a:r>
            <a:r>
              <a:rPr lang="en-US" sz="2000" dirty="0" err="1">
                <a:latin typeface="Arial" panose="020B0604020202020204" pitchFamily="34" charset="0"/>
                <a:cs typeface="Arial" panose="020B0604020202020204" pitchFamily="34" charset="0"/>
              </a:rPr>
              <a:t>Klimchak</a:t>
            </a:r>
            <a:r>
              <a:rPr lang="en-US" sz="2000" dirty="0">
                <a:latin typeface="Arial" panose="020B0604020202020204" pitchFamily="34" charset="0"/>
                <a:cs typeface="Arial" panose="020B0604020202020204" pitchFamily="34" charset="0"/>
              </a:rPr>
              <a:t> et al., 2020</a:t>
            </a:r>
            <a:r>
              <a:rPr lang="en-US" sz="2000" dirty="0" smtClean="0">
                <a:latin typeface="Arial" panose="020B0604020202020204" pitchFamily="34" charset="0"/>
                <a:cs typeface="Arial" panose="020B0604020202020204" pitchFamily="34" charset="0"/>
              </a:rPr>
              <a:t>).</a:t>
            </a:r>
          </a:p>
          <a:p>
            <a:endParaRPr lang="en-US" sz="2000" dirty="0">
              <a:latin typeface="Arial" panose="020B0604020202020204" pitchFamily="34" charset="0"/>
              <a:cs typeface="Arial" panose="020B0604020202020204" pitchFamily="34" charset="0"/>
            </a:endParaRPr>
          </a:p>
          <a:p>
            <a:r>
              <a:rPr lang="en-US" sz="2000" i="1" dirty="0" smtClean="0">
                <a:latin typeface="Arial" panose="020B0604020202020204" pitchFamily="34" charset="0"/>
                <a:cs typeface="Arial" panose="020B0604020202020204" pitchFamily="34" charset="0"/>
              </a:rPr>
              <a:t>Happy </a:t>
            </a:r>
            <a:r>
              <a:rPr lang="en-US" sz="2000" i="1" dirty="0">
                <a:latin typeface="Arial" panose="020B0604020202020204" pitchFamily="34" charset="0"/>
                <a:cs typeface="Arial" panose="020B0604020202020204" pitchFamily="34" charset="0"/>
              </a:rPr>
              <a:t>and fairly treated employees lead to satisfied customers and shareholders</a:t>
            </a:r>
            <a:r>
              <a:rPr lang="en-US" sz="2000" i="1"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Purpose 4: Enhance Communication &amp; Involvement</a:t>
            </a:r>
          </a:p>
        </p:txBody>
      </p:sp>
      <p:sp>
        <p:nvSpPr>
          <p:cNvPr id="3" name="Content Placeholder 2"/>
          <p:cNvSpPr>
            <a:spLocks noGrp="1"/>
          </p:cNvSpPr>
          <p:nvPr>
            <p:ph idx="1"/>
          </p:nvPr>
        </p:nvSpPr>
        <p:spPr>
          <a:xfrm>
            <a:off x="90152" y="1600200"/>
            <a:ext cx="8899302" cy="5109693"/>
          </a:xfrm>
        </p:spPr>
        <p:txBody>
          <a:bodyPr>
            <a:normAutofit/>
          </a:bodyPr>
          <a:lstStyle/>
          <a:p>
            <a:r>
              <a:rPr lang="en-US" sz="2000" b="1" dirty="0" smtClean="0">
                <a:latin typeface="Arial" panose="020B0604020202020204" pitchFamily="34" charset="0"/>
                <a:cs typeface="Arial" panose="020B0604020202020204" pitchFamily="34" charset="0"/>
              </a:rPr>
              <a:t>Goal</a:t>
            </a:r>
            <a:r>
              <a:rPr lang="en-US" sz="2000" b="1" dirty="0">
                <a:latin typeface="Arial" panose="020B0604020202020204" pitchFamily="34" charset="0"/>
                <a:cs typeface="Arial" panose="020B0604020202020204" pitchFamily="34" charset="0"/>
              </a:rPr>
              <a:t>:</a:t>
            </a:r>
            <a:r>
              <a:rPr lang="en-US" sz="2000" dirty="0">
                <a:latin typeface="Arial" panose="020B0604020202020204" pitchFamily="34" charset="0"/>
                <a:cs typeface="Arial" panose="020B0604020202020204" pitchFamily="34" charset="0"/>
              </a:rPr>
              <a:t> Create a climate of continuous, two-way dialogue.</a:t>
            </a:r>
          </a:p>
          <a:p>
            <a:r>
              <a:rPr lang="en-US" sz="2000" b="1" dirty="0">
                <a:latin typeface="Arial" panose="020B0604020202020204" pitchFamily="34" charset="0"/>
                <a:cs typeface="Arial" panose="020B0604020202020204" pitchFamily="34" charset="0"/>
              </a:rPr>
              <a:t>How?</a:t>
            </a:r>
            <a:r>
              <a:rPr lang="en-US" sz="2000" dirty="0">
                <a:latin typeface="Arial" panose="020B0604020202020204" pitchFamily="34" charset="0"/>
                <a:cs typeface="Arial" panose="020B0604020202020204" pitchFamily="34" charset="0"/>
              </a:rPr>
              <a:t> Ongoing conversations about goals, progress, and values.</a:t>
            </a:r>
          </a:p>
          <a:p>
            <a:r>
              <a:rPr lang="en-US" sz="2000" b="1" dirty="0">
                <a:latin typeface="Arial" panose="020B0604020202020204" pitchFamily="34" charset="0"/>
                <a:cs typeface="Arial" panose="020B0604020202020204" pitchFamily="34" charset="0"/>
              </a:rPr>
              <a:t>Result:</a:t>
            </a:r>
            <a:r>
              <a:rPr lang="en-US" sz="2000" dirty="0">
                <a:latin typeface="Arial" panose="020B0604020202020204" pitchFamily="34" charset="0"/>
                <a:cs typeface="Arial" panose="020B0604020202020204" pitchFamily="34" charset="0"/>
              </a:rPr>
              <a:t> Builds trust, clarity, and a sense of ownership among employees (</a:t>
            </a:r>
            <a:r>
              <a:rPr lang="en-US" sz="2000" dirty="0" err="1">
                <a:latin typeface="Arial" panose="020B0604020202020204" pitchFamily="34" charset="0"/>
                <a:cs typeface="Arial" panose="020B0604020202020204" pitchFamily="34" charset="0"/>
              </a:rPr>
              <a:t>Mone</a:t>
            </a:r>
            <a:r>
              <a:rPr lang="en-US" sz="2000" dirty="0">
                <a:latin typeface="Arial" panose="020B0604020202020204" pitchFamily="34" charset="0"/>
                <a:cs typeface="Arial" panose="020B0604020202020204" pitchFamily="34" charset="0"/>
              </a:rPr>
              <a:t> &amp; London, 2022</a:t>
            </a:r>
            <a:r>
              <a:rPr lang="en-US" sz="2000" dirty="0" smtClean="0">
                <a:latin typeface="Arial" panose="020B0604020202020204" pitchFamily="34" charset="0"/>
                <a:cs typeface="Arial" panose="020B0604020202020204" pitchFamily="34" charset="0"/>
              </a:rPr>
              <a:t>).</a:t>
            </a:r>
          </a:p>
          <a:p>
            <a:endParaRPr lang="en-US" sz="2000" dirty="0">
              <a:latin typeface="Arial" panose="020B0604020202020204" pitchFamily="34" charset="0"/>
              <a:cs typeface="Arial" panose="020B0604020202020204" pitchFamily="34" charset="0"/>
            </a:endParaRPr>
          </a:p>
          <a:p>
            <a:r>
              <a:rPr lang="en-US" sz="2000" i="1" dirty="0" smtClean="0">
                <a:latin typeface="Arial" panose="020B0604020202020204" pitchFamily="34" charset="0"/>
                <a:cs typeface="Arial" panose="020B0604020202020204" pitchFamily="34" charset="0"/>
              </a:rPr>
              <a:t>PM </a:t>
            </a:r>
            <a:r>
              <a:rPr lang="en-US" sz="2000" i="1" dirty="0">
                <a:latin typeface="Arial" panose="020B0604020202020204" pitchFamily="34" charset="0"/>
                <a:cs typeface="Arial" panose="020B0604020202020204" pitchFamily="34" charset="0"/>
              </a:rPr>
              <a:t>is primarily a communication system. The quality of the conversations determines the success of the process</a:t>
            </a:r>
            <a:r>
              <a:rPr lang="en-US" sz="2000" i="1"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The Concept &amp; Scope of PM Strategy</a:t>
            </a:r>
          </a:p>
        </p:txBody>
      </p:sp>
      <p:sp>
        <p:nvSpPr>
          <p:cNvPr id="3" name="Content Placeholder 2"/>
          <p:cNvSpPr>
            <a:spLocks noGrp="1"/>
          </p:cNvSpPr>
          <p:nvPr>
            <p:ph idx="1"/>
          </p:nvPr>
        </p:nvSpPr>
        <p:spPr>
          <a:xfrm>
            <a:off x="277906" y="1600200"/>
            <a:ext cx="8408894" cy="5257800"/>
          </a:xfrm>
        </p:spPr>
        <p:txBody>
          <a:bodyPr>
            <a:normAutofit/>
          </a:bodyPr>
          <a:lstStyle/>
          <a:p>
            <a:r>
              <a:rPr lang="en-US" sz="2000" dirty="0" smtClean="0">
                <a:latin typeface="Arial" panose="020B0604020202020204" pitchFamily="34" charset="0"/>
                <a:cs typeface="Arial" panose="020B0604020202020204" pitchFamily="34" charset="0"/>
              </a:rPr>
              <a:t>Viewing </a:t>
            </a:r>
            <a:r>
              <a:rPr lang="en-US" sz="2000" dirty="0">
                <a:latin typeface="Arial" panose="020B0604020202020204" pitchFamily="34" charset="0"/>
                <a:cs typeface="Arial" panose="020B0604020202020204" pitchFamily="34" charset="0"/>
              </a:rPr>
              <a:t>the bigger picture: PM as a holistic and integrative system.</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A Holistic Approach</a:t>
            </a:r>
          </a:p>
        </p:txBody>
      </p:sp>
      <p:sp>
        <p:nvSpPr>
          <p:cNvPr id="3" name="Content Placeholder 2"/>
          <p:cNvSpPr>
            <a:spLocks noGrp="1"/>
          </p:cNvSpPr>
          <p:nvPr>
            <p:ph idx="1"/>
          </p:nvPr>
        </p:nvSpPr>
        <p:spPr/>
        <p:txBody>
          <a:bodyPr>
            <a:normAutofit/>
          </a:bodyPr>
          <a:lstStyle/>
          <a:p>
            <a:r>
              <a:rPr lang="en-US" sz="2000" b="1" dirty="0" smtClean="0">
                <a:latin typeface="Arial" panose="020B0604020202020204" pitchFamily="34" charset="0"/>
                <a:cs typeface="Arial" panose="020B0604020202020204" pitchFamily="34" charset="0"/>
              </a:rPr>
              <a:t>Definition</a:t>
            </a:r>
            <a:r>
              <a:rPr lang="en-US" sz="2000" b="1" dirty="0">
                <a:latin typeface="Arial" panose="020B0604020202020204" pitchFamily="34" charset="0"/>
                <a:cs typeface="Arial" panose="020B0604020202020204" pitchFamily="34" charset="0"/>
              </a:rPr>
              <a:t>:</a:t>
            </a:r>
            <a:r>
              <a:rPr lang="en-US" sz="2000" dirty="0">
                <a:latin typeface="Arial" panose="020B0604020202020204" pitchFamily="34" charset="0"/>
                <a:cs typeface="Arial" panose="020B0604020202020204" pitchFamily="34" charset="0"/>
              </a:rPr>
              <a:t> "All-embracing," covering every aspect of performance.</a:t>
            </a:r>
          </a:p>
          <a:p>
            <a:r>
              <a:rPr lang="en-US" sz="2000" b="1" dirty="0">
                <a:latin typeface="Arial" panose="020B0604020202020204" pitchFamily="34" charset="0"/>
                <a:cs typeface="Arial" panose="020B0604020202020204" pitchFamily="34" charset="0"/>
              </a:rPr>
              <a:t>It Considers:</a:t>
            </a:r>
            <a:r>
              <a:rPr lang="en-US" sz="2000" dirty="0">
                <a:latin typeface="Arial" panose="020B0604020202020204" pitchFamily="34" charset="0"/>
                <a:cs typeface="Arial" panose="020B0604020202020204" pitchFamily="34" charset="0"/>
              </a:rPr>
              <a:t> Goal setting, feedback, development, rewards, and culture </a:t>
            </a:r>
            <a:r>
              <a:rPr lang="en-US" sz="2000" b="1" dirty="0">
                <a:latin typeface="Arial" panose="020B0604020202020204" pitchFamily="34" charset="0"/>
                <a:cs typeface="Arial" panose="020B0604020202020204" pitchFamily="34" charset="0"/>
              </a:rPr>
              <a:t>together</a:t>
            </a:r>
            <a:r>
              <a:rPr lang="en-US" sz="2000" dirty="0" smtClean="0">
                <a:latin typeface="Arial" panose="020B0604020202020204" pitchFamily="34" charset="0"/>
                <a:cs typeface="Arial" panose="020B0604020202020204" pitchFamily="34" charset="0"/>
              </a:rPr>
              <a:t>.</a:t>
            </a:r>
          </a:p>
          <a:p>
            <a:endParaRPr lang="en-US" sz="2000" dirty="0">
              <a:latin typeface="Arial" panose="020B0604020202020204" pitchFamily="34" charset="0"/>
              <a:cs typeface="Arial" panose="020B0604020202020204" pitchFamily="34" charset="0"/>
            </a:endParaRPr>
          </a:p>
          <a:p>
            <a:r>
              <a:rPr lang="en-US" sz="2000" b="1" dirty="0">
                <a:latin typeface="Arial" panose="020B0604020202020204" pitchFamily="34" charset="0"/>
                <a:cs typeface="Arial" panose="020B0604020202020204" pitchFamily="34" charset="0"/>
              </a:rPr>
              <a:t>Impact:</a:t>
            </a:r>
            <a:r>
              <a:rPr lang="en-US" sz="2000" dirty="0">
                <a:latin typeface="Arial" panose="020B0604020202020204" pitchFamily="34" charset="0"/>
                <a:cs typeface="Arial" panose="020B0604020202020204" pitchFamily="34" charset="0"/>
              </a:rPr>
              <a:t> The combined effect of these elements is greater than the sum of their parts (Sparrow &amp; </a:t>
            </a:r>
            <a:r>
              <a:rPr lang="en-US" sz="2000" dirty="0" err="1">
                <a:latin typeface="Arial" panose="020B0604020202020204" pitchFamily="34" charset="0"/>
                <a:cs typeface="Arial" panose="020B0604020202020204" pitchFamily="34" charset="0"/>
              </a:rPr>
              <a:t>Makram</a:t>
            </a:r>
            <a:r>
              <a:rPr lang="en-US" sz="2000" dirty="0">
                <a:latin typeface="Arial" panose="020B0604020202020204" pitchFamily="34" charset="0"/>
                <a:cs typeface="Arial" panose="020B0604020202020204" pitchFamily="34" charset="0"/>
              </a:rPr>
              <a:t>, 2021</a:t>
            </a:r>
            <a:r>
              <a:rPr lang="en-US" sz="2000" dirty="0" smtClean="0">
                <a:latin typeface="Arial" panose="020B0604020202020204" pitchFamily="34" charset="0"/>
                <a:cs typeface="Arial" panose="020B0604020202020204" pitchFamily="34" charset="0"/>
              </a:rPr>
              <a:t>).</a:t>
            </a:r>
          </a:p>
          <a:p>
            <a:endParaRPr lang="en-US" sz="2000" dirty="0">
              <a:latin typeface="Arial" panose="020B0604020202020204" pitchFamily="34" charset="0"/>
              <a:cs typeface="Arial" panose="020B0604020202020204" pitchFamily="34" charset="0"/>
            </a:endParaRPr>
          </a:p>
          <a:p>
            <a:r>
              <a:rPr lang="en-US" sz="2000" i="1" dirty="0" smtClean="0">
                <a:latin typeface="Arial" panose="020B0604020202020204" pitchFamily="34" charset="0"/>
                <a:cs typeface="Arial" panose="020B0604020202020204" pitchFamily="34" charset="0"/>
              </a:rPr>
              <a:t>Using an </a:t>
            </a:r>
            <a:r>
              <a:rPr lang="en-US" sz="2000" i="1" dirty="0">
                <a:latin typeface="Arial" panose="020B0604020202020204" pitchFamily="34" charset="0"/>
                <a:cs typeface="Arial" panose="020B0604020202020204" pitchFamily="34" charset="0"/>
              </a:rPr>
              <a:t>analogy: A car needs all parts working together. Similarly, PM is an integrated system, not a collection of separate activities.</a:t>
            </a:r>
            <a:endParaRPr lang="en-US" sz="2000" dirty="0">
              <a:latin typeface="Arial" panose="020B0604020202020204" pitchFamily="34" charset="0"/>
              <a:cs typeface="Arial" panose="020B0604020202020204"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 PM as an Integrating Force</a:t>
            </a:r>
          </a:p>
        </p:txBody>
      </p:sp>
      <p:sp>
        <p:nvSpPr>
          <p:cNvPr id="3" name="Content Placeholder 2"/>
          <p:cNvSpPr>
            <a:spLocks noGrp="1"/>
          </p:cNvSpPr>
          <p:nvPr>
            <p:ph idx="1"/>
          </p:nvPr>
        </p:nvSpPr>
        <p:spPr/>
        <p:txBody>
          <a:bodyPr>
            <a:normAutofit/>
          </a:bodyPr>
          <a:lstStyle/>
          <a:p>
            <a:r>
              <a:rPr lang="en-US" sz="2000" dirty="0" smtClean="0">
                <a:latin typeface="Arial" panose="020B0604020202020204" pitchFamily="34" charset="0"/>
                <a:cs typeface="Arial" panose="020B0604020202020204" pitchFamily="34" charset="0"/>
              </a:rPr>
              <a:t>PM </a:t>
            </a:r>
            <a:r>
              <a:rPr lang="en-US" sz="2000" dirty="0">
                <a:latin typeface="Arial" panose="020B0604020202020204" pitchFamily="34" charset="0"/>
                <a:cs typeface="Arial" panose="020B0604020202020204" pitchFamily="34" charset="0"/>
              </a:rPr>
              <a:t>aligns the organization on two critical axes.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Vertical Integration: The Strategy Cascade</a:t>
            </a:r>
          </a:p>
        </p:txBody>
      </p:sp>
      <p:sp>
        <p:nvSpPr>
          <p:cNvPr id="3" name="Content Placeholder 2"/>
          <p:cNvSpPr>
            <a:spLocks noGrp="1"/>
          </p:cNvSpPr>
          <p:nvPr>
            <p:ph idx="1"/>
          </p:nvPr>
        </p:nvSpPr>
        <p:spPr>
          <a:xfrm>
            <a:off x="0" y="1600200"/>
            <a:ext cx="8686800" cy="5257800"/>
          </a:xfrm>
        </p:spPr>
        <p:txBody>
          <a:bodyPr>
            <a:normAutofit/>
          </a:bodyPr>
          <a:lstStyle/>
          <a:p>
            <a:r>
              <a:rPr lang="en-US" sz="2000" b="1" dirty="0" smtClean="0">
                <a:latin typeface="Arial" panose="020B0604020202020204" pitchFamily="34" charset="0"/>
                <a:cs typeface="Arial" panose="020B0604020202020204" pitchFamily="34" charset="0"/>
              </a:rPr>
              <a:t>What</a:t>
            </a:r>
            <a:r>
              <a:rPr lang="en-US" sz="2000" b="1" dirty="0">
                <a:latin typeface="Arial" panose="020B0604020202020204" pitchFamily="34" charset="0"/>
                <a:cs typeface="Arial" panose="020B0604020202020204" pitchFamily="34" charset="0"/>
              </a:rPr>
              <a:t>:</a:t>
            </a:r>
            <a:r>
              <a:rPr lang="en-US" sz="2000" dirty="0">
                <a:latin typeface="Arial" panose="020B0604020202020204" pitchFamily="34" charset="0"/>
                <a:cs typeface="Arial" panose="020B0604020202020204" pitchFamily="34" charset="0"/>
              </a:rPr>
              <a:t> Creating a cascade of interlocking objectives from top to bottom.</a:t>
            </a:r>
          </a:p>
          <a:p>
            <a:r>
              <a:rPr lang="en-US" sz="2000" b="1" dirty="0">
                <a:latin typeface="Arial" panose="020B0604020202020204" pitchFamily="34" charset="0"/>
                <a:cs typeface="Arial" panose="020B0604020202020204" pitchFamily="34" charset="0"/>
              </a:rPr>
              <a:t>Flow:</a:t>
            </a:r>
            <a:r>
              <a:rPr lang="en-US" sz="2000" dirty="0">
                <a:latin typeface="Arial" panose="020B0604020202020204" pitchFamily="34" charset="0"/>
                <a:cs typeface="Arial" panose="020B0604020202020204" pitchFamily="34" charset="0"/>
              </a:rPr>
              <a:t> Corporate Strategy → Divisional Goals → Team Objectives → Individual Goals</a:t>
            </a:r>
            <a:r>
              <a:rPr lang="en-US" sz="2000" dirty="0" smtClean="0">
                <a:latin typeface="Arial" panose="020B0604020202020204" pitchFamily="34" charset="0"/>
                <a:cs typeface="Arial" panose="020B0604020202020204" pitchFamily="34" charset="0"/>
              </a:rPr>
              <a:t>.</a:t>
            </a:r>
          </a:p>
          <a:p>
            <a:endParaRPr lang="en-US" sz="2000" dirty="0">
              <a:latin typeface="Arial" panose="020B0604020202020204" pitchFamily="34" charset="0"/>
              <a:cs typeface="Arial" panose="020B0604020202020204" pitchFamily="34" charset="0"/>
            </a:endParaRPr>
          </a:p>
          <a:p>
            <a:r>
              <a:rPr lang="en-US" sz="2000" b="1" dirty="0">
                <a:latin typeface="Arial" panose="020B0604020202020204" pitchFamily="34" charset="0"/>
                <a:cs typeface="Arial" panose="020B0604020202020204" pitchFamily="34" charset="0"/>
              </a:rPr>
              <a:t>Result:</a:t>
            </a:r>
            <a:r>
              <a:rPr lang="en-US" sz="2000" dirty="0">
                <a:latin typeface="Arial" panose="020B0604020202020204" pitchFamily="34" charset="0"/>
                <a:cs typeface="Arial" panose="020B0604020202020204" pitchFamily="34" charset="0"/>
              </a:rPr>
              <a:t> Everyone understands how their work contributes to the big picture (</a:t>
            </a:r>
            <a:r>
              <a:rPr lang="en-US" sz="2000" dirty="0" err="1">
                <a:latin typeface="Arial" panose="020B0604020202020204" pitchFamily="34" charset="0"/>
                <a:cs typeface="Arial" panose="020B0604020202020204" pitchFamily="34" charset="0"/>
              </a:rPr>
              <a:t>Aguinis</a:t>
            </a:r>
            <a:r>
              <a:rPr lang="en-US" sz="2000" dirty="0">
                <a:latin typeface="Arial" panose="020B0604020202020204" pitchFamily="34" charset="0"/>
                <a:cs typeface="Arial" panose="020B0604020202020204" pitchFamily="34" charset="0"/>
              </a:rPr>
              <a:t>, 2023</a:t>
            </a:r>
            <a:r>
              <a:rPr lang="en-US" sz="2000" dirty="0" smtClean="0">
                <a:latin typeface="Arial" panose="020B0604020202020204" pitchFamily="34" charset="0"/>
                <a:cs typeface="Arial" panose="020B0604020202020204" pitchFamily="34" charset="0"/>
              </a:rPr>
              <a:t>).</a:t>
            </a:r>
          </a:p>
          <a:p>
            <a:endParaRPr lang="en-US" sz="2000" dirty="0">
              <a:latin typeface="Arial" panose="020B0604020202020204" pitchFamily="34" charset="0"/>
              <a:cs typeface="Arial" panose="020B0604020202020204" pitchFamily="34" charset="0"/>
            </a:endParaRPr>
          </a:p>
          <a:p>
            <a:r>
              <a:rPr lang="en-US" sz="2000" i="1" dirty="0" smtClean="0">
                <a:latin typeface="Arial" panose="020B0604020202020204" pitchFamily="34" charset="0"/>
                <a:cs typeface="Arial" panose="020B0604020202020204" pitchFamily="34" charset="0"/>
              </a:rPr>
              <a:t>This </a:t>
            </a:r>
            <a:r>
              <a:rPr lang="en-US" sz="2000" i="1" dirty="0">
                <a:latin typeface="Arial" panose="020B0604020202020204" pitchFamily="34" charset="0"/>
                <a:cs typeface="Arial" panose="020B0604020202020204" pitchFamily="34" charset="0"/>
              </a:rPr>
              <a:t>is about strategic alignment. The front-line employee's goals should directly link to the CEO's strategic priorities</a:t>
            </a:r>
            <a:r>
              <a:rPr lang="en-US" sz="2000" i="1"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Horizontal Integration: Aligning HR Systems</a:t>
            </a:r>
          </a:p>
        </p:txBody>
      </p:sp>
      <p:sp>
        <p:nvSpPr>
          <p:cNvPr id="3" name="Content Placeholder 2"/>
          <p:cNvSpPr>
            <a:spLocks noGrp="1"/>
          </p:cNvSpPr>
          <p:nvPr>
            <p:ph idx="1"/>
          </p:nvPr>
        </p:nvSpPr>
        <p:spPr>
          <a:xfrm>
            <a:off x="0" y="1600200"/>
            <a:ext cx="8686800" cy="5257800"/>
          </a:xfrm>
        </p:spPr>
        <p:txBody>
          <a:bodyPr>
            <a:normAutofit/>
          </a:bodyPr>
          <a:lstStyle/>
          <a:p>
            <a:r>
              <a:rPr lang="en-US" sz="2000" b="1" dirty="0" smtClean="0">
                <a:latin typeface="Arial" panose="020B0604020202020204" pitchFamily="34" charset="0"/>
                <a:cs typeface="Arial" panose="020B0604020202020204" pitchFamily="34" charset="0"/>
              </a:rPr>
              <a:t>What</a:t>
            </a:r>
            <a:r>
              <a:rPr lang="en-US" sz="2000" b="1" dirty="0">
                <a:latin typeface="Arial" panose="020B0604020202020204" pitchFamily="34" charset="0"/>
                <a:cs typeface="Arial" panose="020B0604020202020204" pitchFamily="34" charset="0"/>
              </a:rPr>
              <a:t>:</a:t>
            </a:r>
            <a:r>
              <a:rPr lang="en-US" sz="2000" dirty="0">
                <a:latin typeface="Arial" panose="020B0604020202020204" pitchFamily="34" charset="0"/>
                <a:cs typeface="Arial" panose="020B0604020202020204" pitchFamily="34" charset="0"/>
              </a:rPr>
              <a:t> Ensuring PM works in sync with other HR strategies.</a:t>
            </a:r>
          </a:p>
          <a:p>
            <a:r>
              <a:rPr lang="en-US" sz="2000" b="1" dirty="0">
                <a:latin typeface="Arial" panose="020B0604020202020204" pitchFamily="34" charset="0"/>
                <a:cs typeface="Arial" panose="020B0604020202020204" pitchFamily="34" charset="0"/>
              </a:rPr>
              <a:t>Connections:</a:t>
            </a:r>
            <a:endParaRPr lang="en-US" sz="2000" dirty="0">
              <a:latin typeface="Arial" panose="020B0604020202020204" pitchFamily="34" charset="0"/>
              <a:cs typeface="Arial" panose="020B0604020202020204" pitchFamily="34" charset="0"/>
            </a:endParaRPr>
          </a:p>
          <a:p>
            <a:pPr lvl="1"/>
            <a:r>
              <a:rPr lang="en-US" sz="2000" b="1" dirty="0">
                <a:latin typeface="Arial" panose="020B0604020202020204" pitchFamily="34" charset="0"/>
                <a:cs typeface="Arial" panose="020B0604020202020204" pitchFamily="34" charset="0"/>
              </a:rPr>
              <a:t>Valuing People:</a:t>
            </a:r>
            <a:r>
              <a:rPr lang="en-US" sz="2000" dirty="0">
                <a:latin typeface="Arial" panose="020B0604020202020204" pitchFamily="34" charset="0"/>
                <a:cs typeface="Arial" panose="020B0604020202020204" pitchFamily="34" charset="0"/>
              </a:rPr>
              <a:t> Recognition &amp; Job Design</a:t>
            </a:r>
          </a:p>
          <a:p>
            <a:pPr lvl="1"/>
            <a:r>
              <a:rPr lang="en-US" sz="2000" b="1" dirty="0">
                <a:latin typeface="Arial" panose="020B0604020202020204" pitchFamily="34" charset="0"/>
                <a:cs typeface="Arial" panose="020B0604020202020204" pitchFamily="34" charset="0"/>
              </a:rPr>
              <a:t>Paying People:</a:t>
            </a:r>
            <a:r>
              <a:rPr lang="en-US" sz="2000" dirty="0">
                <a:latin typeface="Arial" panose="020B0604020202020204" pitchFamily="34" charset="0"/>
                <a:cs typeface="Arial" panose="020B0604020202020204" pitchFamily="34" charset="0"/>
              </a:rPr>
              <a:t> Performance-Related Pay</a:t>
            </a:r>
          </a:p>
          <a:p>
            <a:pPr lvl="1"/>
            <a:r>
              <a:rPr lang="en-US" sz="2000" b="1" dirty="0">
                <a:latin typeface="Arial" panose="020B0604020202020204" pitchFamily="34" charset="0"/>
                <a:cs typeface="Arial" panose="020B0604020202020204" pitchFamily="34" charset="0"/>
              </a:rPr>
              <a:t>Developing People:</a:t>
            </a:r>
            <a:r>
              <a:rPr lang="en-US" sz="2000" dirty="0">
                <a:latin typeface="Arial" panose="020B0604020202020204" pitchFamily="34" charset="0"/>
                <a:cs typeface="Arial" panose="020B0604020202020204" pitchFamily="34" charset="0"/>
              </a:rPr>
              <a:t> Learning &amp; Development Plans</a:t>
            </a:r>
          </a:p>
          <a:p>
            <a:pPr lvl="1"/>
            <a:r>
              <a:rPr lang="en-US" sz="2000" b="1" dirty="0">
                <a:latin typeface="Arial" panose="020B0604020202020204" pitchFamily="34" charset="0"/>
                <a:cs typeface="Arial" panose="020B0604020202020204" pitchFamily="34" charset="0"/>
              </a:rPr>
              <a:t>Involving People:</a:t>
            </a:r>
            <a:r>
              <a:rPr lang="en-US" sz="2000" dirty="0">
                <a:latin typeface="Arial" panose="020B0604020202020204" pitchFamily="34" charset="0"/>
                <a:cs typeface="Arial" panose="020B0604020202020204" pitchFamily="34" charset="0"/>
              </a:rPr>
              <a:t> Succession Planning &amp; Talent </a:t>
            </a:r>
            <a:r>
              <a:rPr lang="en-US" sz="2000" dirty="0" smtClean="0">
                <a:latin typeface="Arial" panose="020B0604020202020204" pitchFamily="34" charset="0"/>
                <a:cs typeface="Arial" panose="020B0604020202020204" pitchFamily="34" charset="0"/>
              </a:rPr>
              <a:t>Management</a:t>
            </a:r>
          </a:p>
          <a:p>
            <a:r>
              <a:rPr lang="en-US" sz="2000" b="1" dirty="0">
                <a:latin typeface="Arial" panose="020B0604020202020204" pitchFamily="34" charset="0"/>
                <a:cs typeface="Arial" panose="020B0604020202020204" pitchFamily="34" charset="0"/>
              </a:rPr>
              <a:t>Result:</a:t>
            </a:r>
            <a:r>
              <a:rPr lang="en-US" sz="2000" dirty="0">
                <a:latin typeface="Arial" panose="020B0604020202020204" pitchFamily="34" charset="0"/>
                <a:cs typeface="Arial" panose="020B0604020202020204" pitchFamily="34" charset="0"/>
              </a:rPr>
              <a:t> A coherent HR system that sends consistent messages (Armstrong &amp; Taylor, 2024).</a:t>
            </a:r>
          </a:p>
          <a:p>
            <a:r>
              <a:rPr lang="en-US" sz="2000" i="1" dirty="0" smtClean="0">
                <a:latin typeface="Arial" panose="020B0604020202020204" pitchFamily="34" charset="0"/>
                <a:cs typeface="Arial" panose="020B0604020202020204" pitchFamily="34" charset="0"/>
              </a:rPr>
              <a:t>For example</a:t>
            </a:r>
            <a:r>
              <a:rPr lang="en-US" sz="2000" i="1" dirty="0">
                <a:latin typeface="Arial" panose="020B0604020202020204" pitchFamily="34" charset="0"/>
                <a:cs typeface="Arial" panose="020B0604020202020204" pitchFamily="34" charset="0"/>
              </a:rPr>
              <a:t>: If PM identifies a skill gap, the L&amp;D strategy should provide a training solution. If PM rewards high performers, the compensation strategy must support it</a:t>
            </a:r>
            <a:r>
              <a:rPr lang="en-US" sz="2000" i="1"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a:p>
            <a:pPr lvl="1"/>
            <a:endParaRPr lang="en-US" sz="2000" dirty="0">
              <a:latin typeface="Arial" panose="020B0604020202020204" pitchFamily="34" charset="0"/>
              <a:cs typeface="Arial" panose="020B060402020202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600" b="1" dirty="0">
                <a:latin typeface="Arial" panose="020B0604020202020204" pitchFamily="34" charset="0"/>
                <a:cs typeface="Arial" panose="020B0604020202020204" pitchFamily="34" charset="0"/>
              </a:rPr>
              <a:t> PM is a Natural Process of Management</a:t>
            </a:r>
          </a:p>
        </p:txBody>
      </p:sp>
      <p:sp>
        <p:nvSpPr>
          <p:cNvPr id="3" name="Content Placeholder 2"/>
          <p:cNvSpPr>
            <a:spLocks noGrp="1"/>
          </p:cNvSpPr>
          <p:nvPr>
            <p:ph idx="1"/>
          </p:nvPr>
        </p:nvSpPr>
        <p:spPr/>
        <p:txBody>
          <a:bodyPr>
            <a:normAutofit/>
          </a:bodyPr>
          <a:lstStyle/>
          <a:p>
            <a:r>
              <a:rPr lang="en-US" sz="2000" b="1" dirty="0" smtClean="0">
                <a:latin typeface="Arial" panose="020B0604020202020204" pitchFamily="34" charset="0"/>
                <a:cs typeface="Arial" panose="020B0604020202020204" pitchFamily="34" charset="0"/>
              </a:rPr>
              <a:t>It </a:t>
            </a:r>
            <a:r>
              <a:rPr lang="en-US" sz="2000" b="1" dirty="0">
                <a:latin typeface="Arial" panose="020B0604020202020204" pitchFamily="34" charset="0"/>
                <a:cs typeface="Arial" panose="020B0604020202020204" pitchFamily="34" charset="0"/>
              </a:rPr>
              <a:t>is NOT</a:t>
            </a:r>
            <a:r>
              <a:rPr lang="en-US" sz="2000" dirty="0">
                <a:latin typeface="Arial" panose="020B0604020202020204" pitchFamily="34" charset="0"/>
                <a:cs typeface="Arial" panose="020B0604020202020204" pitchFamily="34" charset="0"/>
              </a:rPr>
              <a:t> an annual HR ritual.</a:t>
            </a:r>
          </a:p>
          <a:p>
            <a:r>
              <a:rPr lang="en-US" sz="2000" b="1" dirty="0">
                <a:latin typeface="Arial" panose="020B0604020202020204" pitchFamily="34" charset="0"/>
                <a:cs typeface="Arial" panose="020B0604020202020204" pitchFamily="34" charset="0"/>
              </a:rPr>
              <a:t>It IS</a:t>
            </a:r>
            <a:r>
              <a:rPr lang="en-US" sz="2000" dirty="0">
                <a:latin typeface="Arial" panose="020B0604020202020204" pitchFamily="34" charset="0"/>
                <a:cs typeface="Arial" panose="020B0604020202020204" pitchFamily="34" charset="0"/>
              </a:rPr>
              <a:t> a natural, ongoing responsibility of every manager.</a:t>
            </a:r>
          </a:p>
          <a:p>
            <a:r>
              <a:rPr lang="en-US" sz="2000" b="1" dirty="0">
                <a:latin typeface="Arial" panose="020B0604020202020204" pitchFamily="34" charset="0"/>
                <a:cs typeface="Arial" panose="020B0604020202020204" pitchFamily="34" charset="0"/>
              </a:rPr>
              <a:t>Scope:</a:t>
            </a:r>
            <a:r>
              <a:rPr lang="en-US" sz="2000" dirty="0">
                <a:latin typeface="Arial" panose="020B0604020202020204" pitchFamily="34" charset="0"/>
                <a:cs typeface="Arial" panose="020B0604020202020204" pitchFamily="34" charset="0"/>
              </a:rPr>
              <a:t> Planning, monitoring, coaching, and reviewing—embedded in daily work (</a:t>
            </a:r>
            <a:r>
              <a:rPr lang="en-US" sz="2000" dirty="0" err="1">
                <a:latin typeface="Arial" panose="020B0604020202020204" pitchFamily="34" charset="0"/>
                <a:cs typeface="Arial" panose="020B0604020202020204" pitchFamily="34" charset="0"/>
              </a:rPr>
              <a:t>Mone</a:t>
            </a:r>
            <a:r>
              <a:rPr lang="en-US" sz="2000" dirty="0">
                <a:latin typeface="Arial" panose="020B0604020202020204" pitchFamily="34" charset="0"/>
                <a:cs typeface="Arial" panose="020B0604020202020204" pitchFamily="34" charset="0"/>
              </a:rPr>
              <a:t> &amp; London, 2022</a:t>
            </a:r>
            <a:r>
              <a:rPr lang="en-US" sz="2000" dirty="0" smtClean="0">
                <a:latin typeface="Arial" panose="020B0604020202020204" pitchFamily="34" charset="0"/>
                <a:cs typeface="Arial" panose="020B0604020202020204" pitchFamily="34" charset="0"/>
              </a:rPr>
              <a:t>).</a:t>
            </a:r>
          </a:p>
          <a:p>
            <a:endParaRPr lang="en-US" sz="2000" dirty="0">
              <a:latin typeface="Arial" panose="020B0604020202020204" pitchFamily="34" charset="0"/>
              <a:cs typeface="Arial" panose="020B0604020202020204" pitchFamily="34" charset="0"/>
            </a:endParaRPr>
          </a:p>
          <a:p>
            <a:r>
              <a:rPr lang="en-US" sz="2000" i="1" dirty="0" smtClean="0">
                <a:latin typeface="Arial" panose="020B0604020202020204" pitchFamily="34" charset="0"/>
                <a:cs typeface="Arial" panose="020B0604020202020204" pitchFamily="34" charset="0"/>
              </a:rPr>
              <a:t>PM </a:t>
            </a:r>
            <a:r>
              <a:rPr lang="en-US" sz="2000" i="1" dirty="0">
                <a:latin typeface="Arial" panose="020B0604020202020204" pitchFamily="34" charset="0"/>
                <a:cs typeface="Arial" panose="020B0604020202020204" pitchFamily="34" charset="0"/>
              </a:rPr>
              <a:t>is what good managers do naturally. HR's role is to provide the framework and tools, but the managers own the process</a:t>
            </a:r>
            <a:r>
              <a:rPr lang="en-US" sz="2000" i="1"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Internal Resourcing</a:t>
            </a:r>
          </a:p>
        </p:txBody>
      </p:sp>
      <p:sp>
        <p:nvSpPr>
          <p:cNvPr id="3" name="Content Placeholder 2"/>
          <p:cNvSpPr>
            <a:spLocks noGrp="1"/>
          </p:cNvSpPr>
          <p:nvPr>
            <p:ph idx="1"/>
          </p:nvPr>
        </p:nvSpPr>
        <p:spPr/>
        <p:txBody>
          <a:bodyPr>
            <a:normAutofit/>
          </a:bodyPr>
          <a:lstStyle/>
          <a:p>
            <a:r>
              <a:rPr lang="en-US" sz="2000" b="1" dirty="0" smtClean="0">
                <a:latin typeface="Arial" panose="020B0604020202020204" pitchFamily="34" charset="0"/>
                <a:cs typeface="Arial" panose="020B0604020202020204" pitchFamily="34" charset="0"/>
              </a:rPr>
              <a:t>Focus</a:t>
            </a:r>
            <a:r>
              <a:rPr lang="en-US" sz="2000" b="1" dirty="0">
                <a:latin typeface="Arial" panose="020B0604020202020204" pitchFamily="34" charset="0"/>
                <a:cs typeface="Arial" panose="020B0604020202020204" pitchFamily="34" charset="0"/>
              </a:rPr>
              <a:t>:</a:t>
            </a:r>
            <a:r>
              <a:rPr lang="en-US" sz="2000" dirty="0">
                <a:latin typeface="Arial" panose="020B0604020202020204" pitchFamily="34" charset="0"/>
                <a:cs typeface="Arial" panose="020B0604020202020204" pitchFamily="34" charset="0"/>
              </a:rPr>
              <a:t> Filling positions from within.</a:t>
            </a:r>
          </a:p>
          <a:p>
            <a:r>
              <a:rPr lang="en-US" sz="2000" b="1" dirty="0">
                <a:latin typeface="Arial" panose="020B0604020202020204" pitchFamily="34" charset="0"/>
                <a:cs typeface="Arial" panose="020B0604020202020204" pitchFamily="34" charset="0"/>
              </a:rPr>
              <a:t>Foundation:</a:t>
            </a:r>
            <a:r>
              <a:rPr lang="en-US" sz="2000" dirty="0">
                <a:latin typeface="Arial" panose="020B0604020202020204" pitchFamily="34" charset="0"/>
                <a:cs typeface="Arial" panose="020B0604020202020204" pitchFamily="34" charset="0"/>
              </a:rPr>
              <a:t> Data from skills audits and performance management reviews.</a:t>
            </a:r>
          </a:p>
          <a:p>
            <a:r>
              <a:rPr lang="en-US" sz="2000" b="1" dirty="0">
                <a:latin typeface="Arial" panose="020B0604020202020204" pitchFamily="34" charset="0"/>
                <a:cs typeface="Arial" panose="020B0604020202020204" pitchFamily="34" charset="0"/>
              </a:rPr>
              <a:t>Benefits:</a:t>
            </a:r>
            <a:r>
              <a:rPr lang="en-US" sz="2000" dirty="0">
                <a:latin typeface="Arial" panose="020B0604020202020204" pitchFamily="34" charset="0"/>
                <a:cs typeface="Arial" panose="020B0604020202020204" pitchFamily="34" charset="0"/>
              </a:rPr>
              <a:t> Boosts morale, retains knowledge, reduces costs (Deloitte, 2023)</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smtClean="0">
                <a:latin typeface="Arial" panose="020B0604020202020204" pitchFamily="34" charset="0"/>
                <a:cs typeface="Arial" panose="020B0604020202020204" pitchFamily="34" charset="0"/>
              </a:rPr>
              <a:t>Part 4: The Process of Managing Performance</a:t>
            </a:r>
            <a:endParaRPr lang="en-US" sz="36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218941" y="1600200"/>
            <a:ext cx="8467859" cy="5032420"/>
          </a:xfrm>
        </p:spPr>
        <p:txBody>
          <a:bodyPr>
            <a:normAutofit/>
          </a:bodyPr>
          <a:lstStyle/>
          <a:p>
            <a:r>
              <a:rPr lang="en-US" sz="2000" dirty="0" smtClean="0">
                <a:latin typeface="Arial" panose="020B0604020202020204" pitchFamily="34" charset="0"/>
                <a:cs typeface="Arial" panose="020B0604020202020204" pitchFamily="34" charset="0"/>
              </a:rPr>
              <a:t>The </a:t>
            </a:r>
            <a:r>
              <a:rPr lang="en-US" sz="2000" dirty="0">
                <a:latin typeface="Arial" panose="020B0604020202020204" pitchFamily="34" charset="0"/>
                <a:cs typeface="Arial" panose="020B0604020202020204" pitchFamily="34" charset="0"/>
              </a:rPr>
              <a:t>traditional annual review is dead. Long live the continuous cycle.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The PM Cycle: A Continuous Loop</a:t>
            </a:r>
          </a:p>
        </p:txBody>
      </p:sp>
      <p:sp>
        <p:nvSpPr>
          <p:cNvPr id="3" name="Content Placeholder 2"/>
          <p:cNvSpPr>
            <a:spLocks noGrp="1"/>
          </p:cNvSpPr>
          <p:nvPr>
            <p:ph idx="1"/>
          </p:nvPr>
        </p:nvSpPr>
        <p:spPr>
          <a:xfrm>
            <a:off x="90152" y="1600200"/>
            <a:ext cx="8596648" cy="5257800"/>
          </a:xfrm>
        </p:spPr>
        <p:txBody>
          <a:bodyPr>
            <a:normAutofit/>
          </a:bodyPr>
          <a:lstStyle/>
          <a:p>
            <a:r>
              <a:rPr lang="en-US" sz="2000" dirty="0" smtClean="0">
                <a:latin typeface="Arial" panose="020B0604020202020204" pitchFamily="34" charset="0"/>
                <a:cs typeface="Arial" panose="020B0604020202020204" pitchFamily="34" charset="0"/>
              </a:rPr>
              <a:t>A </a:t>
            </a:r>
            <a:r>
              <a:rPr lang="en-US" sz="2000" dirty="0">
                <a:latin typeface="Arial" panose="020B0604020202020204" pitchFamily="34" charset="0"/>
                <a:cs typeface="Arial" panose="020B0604020202020204" pitchFamily="34" charset="0"/>
              </a:rPr>
              <a:t>dynamic process focused on the future</a:t>
            </a:r>
            <a:r>
              <a:rPr lang="en-US" sz="2000" dirty="0" smtClean="0">
                <a:latin typeface="Arial" panose="020B0604020202020204" pitchFamily="34" charset="0"/>
                <a:cs typeface="Arial" panose="020B0604020202020204" pitchFamily="34" charset="0"/>
              </a:rPr>
              <a:t>:</a:t>
            </a:r>
          </a:p>
          <a:p>
            <a:endParaRPr lang="en-US" sz="2000" dirty="0">
              <a:latin typeface="Arial" panose="020B0604020202020204" pitchFamily="34" charset="0"/>
              <a:cs typeface="Arial" panose="020B0604020202020204" pitchFamily="34" charset="0"/>
            </a:endParaRPr>
          </a:p>
          <a:p>
            <a:r>
              <a:rPr lang="en-US" sz="2000" b="1" dirty="0">
                <a:latin typeface="Arial" panose="020B0604020202020204" pitchFamily="34" charset="0"/>
                <a:cs typeface="Arial" panose="020B0604020202020204" pitchFamily="34" charset="0"/>
              </a:rPr>
              <a:t>Plan</a:t>
            </a:r>
            <a:r>
              <a:rPr lang="en-US" sz="2000" dirty="0">
                <a:latin typeface="Arial" panose="020B0604020202020204" pitchFamily="34" charset="0"/>
                <a:cs typeface="Arial" panose="020B0604020202020204" pitchFamily="34" charset="0"/>
              </a:rPr>
              <a:t> → 2. </a:t>
            </a:r>
            <a:r>
              <a:rPr lang="en-US" sz="2000" b="1" dirty="0">
                <a:latin typeface="Arial" panose="020B0604020202020204" pitchFamily="34" charset="0"/>
                <a:cs typeface="Arial" panose="020B0604020202020204" pitchFamily="34" charset="0"/>
              </a:rPr>
              <a:t>Monitor &amp; Coach</a:t>
            </a:r>
            <a:r>
              <a:rPr lang="en-US" sz="2000" dirty="0">
                <a:latin typeface="Arial" panose="020B0604020202020204" pitchFamily="34" charset="0"/>
                <a:cs typeface="Arial" panose="020B0604020202020204" pitchFamily="34" charset="0"/>
              </a:rPr>
              <a:t> → 3. </a:t>
            </a:r>
            <a:r>
              <a:rPr lang="en-US" sz="2000" b="1" dirty="0">
                <a:latin typeface="Arial" panose="020B0604020202020204" pitchFamily="34" charset="0"/>
                <a:cs typeface="Arial" panose="020B0604020202020204" pitchFamily="34" charset="0"/>
              </a:rPr>
              <a:t>Review &amp; Develop</a:t>
            </a:r>
            <a:r>
              <a:rPr lang="en-US" sz="2000" dirty="0">
                <a:latin typeface="Arial" panose="020B0604020202020204" pitchFamily="34" charset="0"/>
                <a:cs typeface="Arial" panose="020B0604020202020204" pitchFamily="34" charset="0"/>
              </a:rPr>
              <a:t> → (Repeat</a:t>
            </a:r>
            <a:r>
              <a:rPr lang="en-US" sz="2000" dirty="0" smtClean="0">
                <a:latin typeface="Arial" panose="020B0604020202020204" pitchFamily="34" charset="0"/>
                <a:cs typeface="Arial" panose="020B0604020202020204" pitchFamily="34" charset="0"/>
              </a:rPr>
              <a:t>)</a:t>
            </a:r>
          </a:p>
          <a:p>
            <a:endParaRPr lang="en-US" sz="2000" dirty="0">
              <a:latin typeface="Arial" panose="020B0604020202020204" pitchFamily="34" charset="0"/>
              <a:cs typeface="Arial" panose="020B0604020202020204" pitchFamily="34" charset="0"/>
            </a:endParaRPr>
          </a:p>
          <a:p>
            <a:r>
              <a:rPr lang="en-US" sz="2000" i="1" dirty="0" smtClean="0">
                <a:latin typeface="Arial" panose="020B0604020202020204" pitchFamily="34" charset="0"/>
                <a:cs typeface="Arial" panose="020B0604020202020204" pitchFamily="34" charset="0"/>
              </a:rPr>
              <a:t>This </a:t>
            </a:r>
            <a:r>
              <a:rPr lang="en-US" sz="2000" i="1" dirty="0">
                <a:latin typeface="Arial" panose="020B0604020202020204" pitchFamily="34" charset="0"/>
                <a:cs typeface="Arial" panose="020B0604020202020204" pitchFamily="34" charset="0"/>
              </a:rPr>
              <a:t>as a cycle, not a linear process. The formal review is just one part of the ongoing "Monitor &amp; Coach" phase</a:t>
            </a:r>
            <a:r>
              <a:rPr lang="en-US" sz="2000" i="1"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Step 1: Performance Planning</a:t>
            </a:r>
          </a:p>
        </p:txBody>
      </p:sp>
      <p:sp>
        <p:nvSpPr>
          <p:cNvPr id="3" name="Content Placeholder 2"/>
          <p:cNvSpPr>
            <a:spLocks noGrp="1"/>
          </p:cNvSpPr>
          <p:nvPr>
            <p:ph idx="1"/>
          </p:nvPr>
        </p:nvSpPr>
        <p:spPr>
          <a:xfrm>
            <a:off x="141668" y="1600200"/>
            <a:ext cx="8545132" cy="5032420"/>
          </a:xfrm>
        </p:spPr>
        <p:txBody>
          <a:bodyPr>
            <a:normAutofit/>
          </a:bodyPr>
          <a:lstStyle/>
          <a:p>
            <a:r>
              <a:rPr lang="en-US" sz="2000" b="1" dirty="0">
                <a:latin typeface="Arial" panose="020B0604020202020204" pitchFamily="34" charset="0"/>
                <a:cs typeface="Arial" panose="020B0604020202020204" pitchFamily="34" charset="0"/>
              </a:rPr>
              <a:t> </a:t>
            </a:r>
            <a:r>
              <a:rPr lang="en-US" sz="2000" b="1" dirty="0" smtClean="0">
                <a:latin typeface="Arial" panose="020B0604020202020204" pitchFamily="34" charset="0"/>
                <a:cs typeface="Arial" panose="020B0604020202020204" pitchFamily="34" charset="0"/>
              </a:rPr>
              <a:t>Activity</a:t>
            </a:r>
            <a:r>
              <a:rPr lang="en-US" sz="2000" b="1" dirty="0">
                <a:latin typeface="Arial" panose="020B0604020202020204" pitchFamily="34" charset="0"/>
                <a:cs typeface="Arial" panose="020B0604020202020204" pitchFamily="34" charset="0"/>
              </a:rPr>
              <a:t>:</a:t>
            </a:r>
            <a:r>
              <a:rPr lang="en-US" sz="2000" dirty="0">
                <a:latin typeface="Arial" panose="020B0604020202020204" pitchFamily="34" charset="0"/>
                <a:cs typeface="Arial" panose="020B0604020202020204" pitchFamily="34" charset="0"/>
              </a:rPr>
              <a:t> Collaborative goal setting between manager and employee.</a:t>
            </a:r>
          </a:p>
          <a:p>
            <a:r>
              <a:rPr lang="en-US" sz="2000" b="1" dirty="0">
                <a:latin typeface="Arial" panose="020B0604020202020204" pitchFamily="34" charset="0"/>
                <a:cs typeface="Arial" panose="020B0604020202020204" pitchFamily="34" charset="0"/>
              </a:rPr>
              <a:t>Modern Tools:</a:t>
            </a:r>
            <a:r>
              <a:rPr lang="en-US" sz="2000" dirty="0">
                <a:latin typeface="Arial" panose="020B0604020202020204" pitchFamily="34" charset="0"/>
                <a:cs typeface="Arial" panose="020B0604020202020204" pitchFamily="34" charset="0"/>
              </a:rPr>
              <a:t> </a:t>
            </a:r>
            <a:r>
              <a:rPr lang="en-US" sz="2000" b="1" dirty="0">
                <a:latin typeface="Arial" panose="020B0604020202020204" pitchFamily="34" charset="0"/>
                <a:cs typeface="Arial" panose="020B0604020202020204" pitchFamily="34" charset="0"/>
              </a:rPr>
              <a:t>Objectives and Key Results (OKRs)</a:t>
            </a:r>
            <a:r>
              <a:rPr lang="en-US" sz="2000" dirty="0">
                <a:latin typeface="Arial" panose="020B0604020202020204" pitchFamily="34" charset="0"/>
                <a:cs typeface="Arial" panose="020B0604020202020204" pitchFamily="34" charset="0"/>
              </a:rPr>
              <a:t> are popular for setting ambitious, measurable goals.</a:t>
            </a:r>
          </a:p>
          <a:p>
            <a:r>
              <a:rPr lang="en-US" sz="2000" b="1" dirty="0">
                <a:latin typeface="Arial" panose="020B0604020202020204" pitchFamily="34" charset="0"/>
                <a:cs typeface="Arial" panose="020B0604020202020204" pitchFamily="34" charset="0"/>
              </a:rPr>
              <a:t>Output:</a:t>
            </a:r>
            <a:r>
              <a:rPr lang="en-US" sz="2000" dirty="0">
                <a:latin typeface="Arial" panose="020B0604020202020204" pitchFamily="34" charset="0"/>
                <a:cs typeface="Arial" panose="020B0604020202020204" pitchFamily="34" charset="0"/>
              </a:rPr>
              <a:t> Clear expectations, KPIs, and defined competencies (</a:t>
            </a:r>
            <a:r>
              <a:rPr lang="en-US" sz="2000" dirty="0" err="1">
                <a:latin typeface="Arial" panose="020B0604020202020204" pitchFamily="34" charset="0"/>
                <a:cs typeface="Arial" panose="020B0604020202020204" pitchFamily="34" charset="0"/>
              </a:rPr>
              <a:t>Pulakos</a:t>
            </a:r>
            <a:r>
              <a:rPr lang="en-US" sz="2000" dirty="0">
                <a:latin typeface="Arial" panose="020B0604020202020204" pitchFamily="34" charset="0"/>
                <a:cs typeface="Arial" panose="020B0604020202020204" pitchFamily="34" charset="0"/>
              </a:rPr>
              <a:t> et al., 2021).</a:t>
            </a:r>
          </a:p>
          <a:p>
            <a:r>
              <a:rPr lang="en-US" sz="2000" i="1" dirty="0" smtClean="0">
                <a:latin typeface="Arial" panose="020B0604020202020204" pitchFamily="34" charset="0"/>
                <a:cs typeface="Arial" panose="020B0604020202020204" pitchFamily="34" charset="0"/>
              </a:rPr>
              <a:t>This </a:t>
            </a:r>
            <a:r>
              <a:rPr lang="en-US" sz="2000" i="1" dirty="0">
                <a:latin typeface="Arial" panose="020B0604020202020204" pitchFamily="34" charset="0"/>
                <a:cs typeface="Arial" panose="020B0604020202020204" pitchFamily="34" charset="0"/>
              </a:rPr>
              <a:t>is the "where are we going?" conversation. Goals should be SMART or framed as OKRs</a:t>
            </a:r>
            <a:r>
              <a:rPr lang="en-US" sz="2000" i="1"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Step 2: Ongoing Coaching &amp; Feedback</a:t>
            </a:r>
          </a:p>
        </p:txBody>
      </p:sp>
      <p:sp>
        <p:nvSpPr>
          <p:cNvPr id="3" name="Content Placeholder 2"/>
          <p:cNvSpPr>
            <a:spLocks noGrp="1"/>
          </p:cNvSpPr>
          <p:nvPr>
            <p:ph idx="1"/>
          </p:nvPr>
        </p:nvSpPr>
        <p:spPr>
          <a:xfrm>
            <a:off x="770964" y="1524000"/>
            <a:ext cx="7915835" cy="5237408"/>
          </a:xfrm>
        </p:spPr>
        <p:txBody>
          <a:bodyPr>
            <a:normAutofit/>
          </a:bodyPr>
          <a:lstStyle/>
          <a:p>
            <a:r>
              <a:rPr lang="en-US" sz="2000" b="1" dirty="0" smtClean="0">
                <a:latin typeface="Arial" panose="020B0604020202020204" pitchFamily="34" charset="0"/>
                <a:cs typeface="Arial" panose="020B0604020202020204" pitchFamily="34" charset="0"/>
              </a:rPr>
              <a:t>The </a:t>
            </a:r>
            <a:r>
              <a:rPr lang="en-US" sz="2000" b="1" dirty="0">
                <a:latin typeface="Arial" panose="020B0604020202020204" pitchFamily="34" charset="0"/>
                <a:cs typeface="Arial" panose="020B0604020202020204" pitchFamily="34" charset="0"/>
              </a:rPr>
              <a:t>Engine of PM:</a:t>
            </a:r>
            <a:r>
              <a:rPr lang="en-US" sz="2000" dirty="0">
                <a:latin typeface="Arial" panose="020B0604020202020204" pitchFamily="34" charset="0"/>
                <a:cs typeface="Arial" panose="020B0604020202020204" pitchFamily="34" charset="0"/>
              </a:rPr>
              <a:t> Frequent, informal check-ins (e.g., weekly or bi-weekly).</a:t>
            </a:r>
          </a:p>
          <a:p>
            <a:r>
              <a:rPr lang="en-US" sz="2000" b="1" dirty="0">
                <a:latin typeface="Arial" panose="020B0604020202020204" pitchFamily="34" charset="0"/>
                <a:cs typeface="Arial" panose="020B0604020202020204" pitchFamily="34" charset="0"/>
              </a:rPr>
              <a:t>Focus:</a:t>
            </a:r>
            <a:r>
              <a:rPr lang="en-US" sz="2000" dirty="0">
                <a:latin typeface="Arial" panose="020B0604020202020204" pitchFamily="34" charset="0"/>
                <a:cs typeface="Arial" panose="020B0604020202020204" pitchFamily="34" charset="0"/>
              </a:rPr>
              <a:t> Progress, obstacles, support, and real-time feedback.</a:t>
            </a:r>
          </a:p>
          <a:p>
            <a:r>
              <a:rPr lang="en-US" sz="2000" b="1" dirty="0">
                <a:latin typeface="Arial" panose="020B0604020202020204" pitchFamily="34" charset="0"/>
                <a:cs typeface="Arial" panose="020B0604020202020204" pitchFamily="34" charset="0"/>
              </a:rPr>
              <a:t>Benefit:</a:t>
            </a:r>
            <a:r>
              <a:rPr lang="en-US" sz="2000" dirty="0">
                <a:latin typeface="Arial" panose="020B0604020202020204" pitchFamily="34" charset="0"/>
                <a:cs typeface="Arial" panose="020B0604020202020204" pitchFamily="34" charset="0"/>
              </a:rPr>
              <a:t> Allows for immediate course correction and support (</a:t>
            </a:r>
            <a:r>
              <a:rPr lang="en-US" sz="2000" dirty="0" err="1">
                <a:latin typeface="Arial" panose="020B0604020202020204" pitchFamily="34" charset="0"/>
                <a:cs typeface="Arial" panose="020B0604020202020204" pitchFamily="34" charset="0"/>
              </a:rPr>
              <a:t>Mone</a:t>
            </a:r>
            <a:r>
              <a:rPr lang="en-US" sz="2000" dirty="0">
                <a:latin typeface="Arial" panose="020B0604020202020204" pitchFamily="34" charset="0"/>
                <a:cs typeface="Arial" panose="020B0604020202020204" pitchFamily="34" charset="0"/>
              </a:rPr>
              <a:t> &amp; London, 2022</a:t>
            </a:r>
            <a:r>
              <a:rPr lang="en-US" sz="2000" dirty="0" smtClean="0">
                <a:latin typeface="Arial" panose="020B0604020202020204" pitchFamily="34" charset="0"/>
                <a:cs typeface="Arial" panose="020B0604020202020204" pitchFamily="34" charset="0"/>
              </a:rPr>
              <a:t>).</a:t>
            </a:r>
          </a:p>
          <a:p>
            <a:endParaRPr lang="en-US" sz="2000" dirty="0">
              <a:latin typeface="Arial" panose="020B0604020202020204" pitchFamily="34" charset="0"/>
              <a:cs typeface="Arial" panose="020B0604020202020204" pitchFamily="34" charset="0"/>
            </a:endParaRPr>
          </a:p>
          <a:p>
            <a:r>
              <a:rPr lang="en-US" sz="2000" i="1" dirty="0" smtClean="0">
                <a:latin typeface="Arial" panose="020B0604020202020204" pitchFamily="34" charset="0"/>
                <a:cs typeface="Arial" panose="020B0604020202020204" pitchFamily="34" charset="0"/>
              </a:rPr>
              <a:t>This </a:t>
            </a:r>
            <a:r>
              <a:rPr lang="en-US" sz="2000" i="1" dirty="0">
                <a:latin typeface="Arial" panose="020B0604020202020204" pitchFamily="34" charset="0"/>
                <a:cs typeface="Arial" panose="020B0604020202020204" pitchFamily="34" charset="0"/>
              </a:rPr>
              <a:t>is the most critical and often missed step. It’s where the real performance management happens</a:t>
            </a:r>
            <a:r>
              <a:rPr lang="en-US" sz="2000" i="1"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Step 3: Performance Review &amp; Development Planning</a:t>
            </a:r>
          </a:p>
        </p:txBody>
      </p:sp>
      <p:sp>
        <p:nvSpPr>
          <p:cNvPr id="3" name="Content Placeholder 2"/>
          <p:cNvSpPr>
            <a:spLocks noGrp="1"/>
          </p:cNvSpPr>
          <p:nvPr>
            <p:ph idx="1"/>
          </p:nvPr>
        </p:nvSpPr>
        <p:spPr>
          <a:xfrm>
            <a:off x="141668" y="1600200"/>
            <a:ext cx="8545132" cy="5257800"/>
          </a:xfrm>
        </p:spPr>
        <p:txBody>
          <a:bodyPr>
            <a:normAutofit/>
          </a:bodyPr>
          <a:lstStyle/>
          <a:p>
            <a:r>
              <a:rPr lang="en-US" sz="2000" b="1" dirty="0" smtClean="0">
                <a:latin typeface="Arial" panose="020B0604020202020204" pitchFamily="34" charset="0"/>
                <a:cs typeface="Arial" panose="020B0604020202020204" pitchFamily="34" charset="0"/>
              </a:rPr>
              <a:t>The </a:t>
            </a:r>
            <a:r>
              <a:rPr lang="en-US" sz="2000" b="1" dirty="0">
                <a:latin typeface="Arial" panose="020B0604020202020204" pitchFamily="34" charset="0"/>
                <a:cs typeface="Arial" panose="020B0604020202020204" pitchFamily="34" charset="0"/>
              </a:rPr>
              <a:t>Formal Milestone:</a:t>
            </a:r>
            <a:r>
              <a:rPr lang="en-US" sz="2000" dirty="0">
                <a:latin typeface="Arial" panose="020B0604020202020204" pitchFamily="34" charset="0"/>
                <a:cs typeface="Arial" panose="020B0604020202020204" pitchFamily="34" charset="0"/>
              </a:rPr>
              <a:t> A structured conversation to look back and, more importantly, forward.</a:t>
            </a:r>
          </a:p>
          <a:p>
            <a:r>
              <a:rPr lang="en-US" sz="2000" b="1" dirty="0">
                <a:latin typeface="Arial" panose="020B0604020202020204" pitchFamily="34" charset="0"/>
                <a:cs typeface="Arial" panose="020B0604020202020204" pitchFamily="34" charset="0"/>
              </a:rPr>
              <a:t>Inputs:</a:t>
            </a:r>
            <a:r>
              <a:rPr lang="en-US" sz="2000" dirty="0">
                <a:latin typeface="Arial" panose="020B0604020202020204" pitchFamily="34" charset="0"/>
                <a:cs typeface="Arial" panose="020B0604020202020204" pitchFamily="34" charset="0"/>
              </a:rPr>
              <a:t> Data from check-ins, 360-degree feedback, project outcomes.</a:t>
            </a:r>
          </a:p>
          <a:p>
            <a:r>
              <a:rPr lang="en-US" sz="2000" b="1" dirty="0">
                <a:latin typeface="Arial" panose="020B0604020202020204" pitchFamily="34" charset="0"/>
                <a:cs typeface="Arial" panose="020B0604020202020204" pitchFamily="34" charset="0"/>
              </a:rPr>
              <a:t>Key Output:</a:t>
            </a:r>
            <a:r>
              <a:rPr lang="en-US" sz="2000" dirty="0">
                <a:latin typeface="Arial" panose="020B0604020202020204" pitchFamily="34" charset="0"/>
                <a:cs typeface="Arial" panose="020B0604020202020204" pitchFamily="34" charset="0"/>
              </a:rPr>
              <a:t> A </a:t>
            </a:r>
            <a:r>
              <a:rPr lang="en-US" sz="2000" b="1" dirty="0">
                <a:latin typeface="Arial" panose="020B0604020202020204" pitchFamily="34" charset="0"/>
                <a:cs typeface="Arial" panose="020B0604020202020204" pitchFamily="34" charset="0"/>
              </a:rPr>
              <a:t>Personal Development Plan (PDP)</a:t>
            </a:r>
            <a:r>
              <a:rPr lang="en-US" sz="2000" dirty="0">
                <a:latin typeface="Arial" panose="020B0604020202020204" pitchFamily="34" charset="0"/>
                <a:cs typeface="Arial" panose="020B0604020202020204" pitchFamily="34" charset="0"/>
              </a:rPr>
              <a:t> for future growth (Deloitte, 2023).</a:t>
            </a:r>
          </a:p>
          <a:p>
            <a:r>
              <a:rPr lang="en-US" sz="2000" i="1" dirty="0" smtClean="0">
                <a:latin typeface="Arial" panose="020B0604020202020204" pitchFamily="34" charset="0"/>
                <a:cs typeface="Arial" panose="020B0604020202020204" pitchFamily="34" charset="0"/>
              </a:rPr>
              <a:t>This review is </a:t>
            </a:r>
            <a:r>
              <a:rPr lang="en-US" sz="2000" i="1" dirty="0">
                <a:latin typeface="Arial" panose="020B0604020202020204" pitchFamily="34" charset="0"/>
                <a:cs typeface="Arial" panose="020B0604020202020204" pitchFamily="34" charset="0"/>
              </a:rPr>
              <a:t>a summary of ongoing conversations, not a surprise. Its primary output is a plan for the future</a:t>
            </a:r>
            <a:r>
              <a:rPr lang="en-US" sz="2000" i="1"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Balancing Outputs and Inputs</a:t>
            </a:r>
          </a:p>
        </p:txBody>
      </p:sp>
      <p:sp>
        <p:nvSpPr>
          <p:cNvPr id="3" name="Content Placeholder 2"/>
          <p:cNvSpPr>
            <a:spLocks noGrp="1"/>
          </p:cNvSpPr>
          <p:nvPr>
            <p:ph idx="1"/>
          </p:nvPr>
        </p:nvSpPr>
        <p:spPr>
          <a:xfrm>
            <a:off x="0" y="1600200"/>
            <a:ext cx="8686800" cy="5257800"/>
          </a:xfrm>
        </p:spPr>
        <p:txBody>
          <a:bodyPr>
            <a:normAutofit/>
          </a:bodyPr>
          <a:lstStyle/>
          <a:p>
            <a:r>
              <a:rPr lang="en-US" sz="2000" dirty="0" smtClean="0">
                <a:latin typeface="Arial" panose="020B0604020202020204" pitchFamily="34" charset="0"/>
                <a:cs typeface="Arial" panose="020B0604020202020204" pitchFamily="34" charset="0"/>
              </a:rPr>
              <a:t>A </a:t>
            </a:r>
            <a:r>
              <a:rPr lang="en-US" sz="2000" dirty="0">
                <a:latin typeface="Arial" panose="020B0604020202020204" pitchFamily="34" charset="0"/>
                <a:cs typeface="Arial" panose="020B0604020202020204" pitchFamily="34" charset="0"/>
              </a:rPr>
              <a:t>sophisticated PM system looks at both:</a:t>
            </a:r>
          </a:p>
          <a:p>
            <a:r>
              <a:rPr lang="en-US" sz="2000" b="1" dirty="0">
                <a:latin typeface="Arial" panose="020B0604020202020204" pitchFamily="34" charset="0"/>
                <a:cs typeface="Arial" panose="020B0604020202020204" pitchFamily="34" charset="0"/>
              </a:rPr>
              <a:t>OUTPUTS (The "What"):</a:t>
            </a:r>
            <a:endParaRPr lang="en-US" sz="2000" dirty="0">
              <a:latin typeface="Arial" panose="020B0604020202020204" pitchFamily="34" charset="0"/>
              <a:cs typeface="Arial" panose="020B0604020202020204" pitchFamily="34" charset="0"/>
            </a:endParaRPr>
          </a:p>
          <a:p>
            <a:pPr lvl="1"/>
            <a:r>
              <a:rPr lang="en-US" sz="2000" dirty="0">
                <a:latin typeface="Arial" panose="020B0604020202020204" pitchFamily="34" charset="0"/>
                <a:cs typeface="Arial" panose="020B0604020202020204" pitchFamily="34" charset="0"/>
              </a:rPr>
              <a:t>Results against goals (Targets, KPIs).</a:t>
            </a:r>
          </a:p>
          <a:p>
            <a:r>
              <a:rPr lang="en-US" sz="2000" b="1" dirty="0">
                <a:latin typeface="Arial" panose="020B0604020202020204" pitchFamily="34" charset="0"/>
                <a:cs typeface="Arial" panose="020B0604020202020204" pitchFamily="34" charset="0"/>
              </a:rPr>
              <a:t>INPUTS (The "How"):</a:t>
            </a:r>
            <a:endParaRPr lang="en-US" sz="2000" dirty="0">
              <a:latin typeface="Arial" panose="020B0604020202020204" pitchFamily="34" charset="0"/>
              <a:cs typeface="Arial" panose="020B0604020202020204" pitchFamily="34" charset="0"/>
            </a:endParaRPr>
          </a:p>
          <a:p>
            <a:pPr lvl="1"/>
            <a:r>
              <a:rPr lang="en-US" sz="2000" dirty="0">
                <a:latin typeface="Arial" panose="020B0604020202020204" pitchFamily="34" charset="0"/>
                <a:cs typeface="Arial" panose="020B0604020202020204" pitchFamily="34" charset="0"/>
              </a:rPr>
              <a:t>Behaviors, skills, and competencies used.</a:t>
            </a:r>
          </a:p>
          <a:p>
            <a:pPr lvl="1"/>
            <a:r>
              <a:rPr lang="en-US" sz="2000" i="1" dirty="0">
                <a:latin typeface="Arial" panose="020B0604020202020204" pitchFamily="34" charset="0"/>
                <a:cs typeface="Arial" panose="020B0604020202020204" pitchFamily="34" charset="0"/>
              </a:rPr>
              <a:t>Example:</a:t>
            </a:r>
            <a:r>
              <a:rPr lang="en-US" sz="2000" dirty="0">
                <a:latin typeface="Arial" panose="020B0604020202020204" pitchFamily="34" charset="0"/>
                <a:cs typeface="Arial" panose="020B0604020202020204" pitchFamily="34" charset="0"/>
              </a:rPr>
              <a:t> An employee hits a sales target (output) but fails to collaborate (input/competency). The development plan addresses the "how</a:t>
            </a:r>
            <a:r>
              <a:rPr lang="en-US" sz="2000" dirty="0" smtClean="0">
                <a:latin typeface="Arial" panose="020B0604020202020204" pitchFamily="34" charset="0"/>
                <a:cs typeface="Arial" panose="020B0604020202020204" pitchFamily="34" charset="0"/>
              </a:rPr>
              <a:t>.“</a:t>
            </a:r>
          </a:p>
          <a:p>
            <a:pPr lvl="1"/>
            <a:r>
              <a:rPr lang="en-US" sz="2000" i="1" dirty="0">
                <a:latin typeface="Arial" panose="020B0604020202020204" pitchFamily="34" charset="0"/>
                <a:cs typeface="Arial" panose="020B0604020202020204" pitchFamily="34" charset="0"/>
              </a:rPr>
              <a:t>This is a key differentiator. Managing only outputs can encourage harmful behaviors. Managing inputs builds a sustainable high-performance culture</a:t>
            </a:r>
            <a:endParaRPr lang="en-US" sz="2000" dirty="0">
              <a:latin typeface="Arial" panose="020B0604020202020204" pitchFamily="34" charset="0"/>
              <a:cs typeface="Arial" panose="020B0604020202020204"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Data for Decision-Making</a:t>
            </a:r>
          </a:p>
        </p:txBody>
      </p:sp>
      <p:sp>
        <p:nvSpPr>
          <p:cNvPr id="3" name="Content Placeholder 2"/>
          <p:cNvSpPr>
            <a:spLocks noGrp="1"/>
          </p:cNvSpPr>
          <p:nvPr>
            <p:ph idx="1"/>
          </p:nvPr>
        </p:nvSpPr>
        <p:spPr>
          <a:xfrm>
            <a:off x="90152" y="1600200"/>
            <a:ext cx="8596648" cy="5257800"/>
          </a:xfrm>
        </p:spPr>
        <p:txBody>
          <a:bodyPr>
            <a:normAutofit/>
          </a:bodyPr>
          <a:lstStyle/>
          <a:p>
            <a:r>
              <a:rPr lang="en-US" sz="2000" dirty="0" smtClean="0">
                <a:latin typeface="Arial" panose="020B0604020202020204" pitchFamily="34" charset="0"/>
                <a:cs typeface="Arial" panose="020B0604020202020204" pitchFamily="34" charset="0"/>
              </a:rPr>
              <a:t>PM </a:t>
            </a:r>
            <a:r>
              <a:rPr lang="en-US" sz="2000" dirty="0">
                <a:latin typeface="Arial" panose="020B0604020202020204" pitchFamily="34" charset="0"/>
                <a:cs typeface="Arial" panose="020B0604020202020204" pitchFamily="34" charset="0"/>
              </a:rPr>
              <a:t>data feeds other critical HR systems:</a:t>
            </a:r>
          </a:p>
          <a:p>
            <a:r>
              <a:rPr lang="en-US" sz="2000" b="1" dirty="0">
                <a:latin typeface="Arial" panose="020B0604020202020204" pitchFamily="34" charset="0"/>
                <a:cs typeface="Arial" panose="020B0604020202020204" pitchFamily="34" charset="0"/>
              </a:rPr>
              <a:t>Performance-Related Pay:</a:t>
            </a:r>
            <a:r>
              <a:rPr lang="en-US" sz="2000" dirty="0">
                <a:latin typeface="Arial" panose="020B0604020202020204" pitchFamily="34" charset="0"/>
                <a:cs typeface="Arial" panose="020B0604020202020204" pitchFamily="34" charset="0"/>
              </a:rPr>
              <a:t> Informs bonus and salary decisions.</a:t>
            </a:r>
          </a:p>
          <a:p>
            <a:r>
              <a:rPr lang="en-US" sz="2000" b="1" dirty="0">
                <a:latin typeface="Arial" panose="020B0604020202020204" pitchFamily="34" charset="0"/>
                <a:cs typeface="Arial" panose="020B0604020202020204" pitchFamily="34" charset="0"/>
              </a:rPr>
              <a:t>Learning &amp; Development:</a:t>
            </a:r>
            <a:r>
              <a:rPr lang="en-US" sz="2000" dirty="0">
                <a:latin typeface="Arial" panose="020B0604020202020204" pitchFamily="34" charset="0"/>
                <a:cs typeface="Arial" panose="020B0604020202020204" pitchFamily="34" charset="0"/>
              </a:rPr>
              <a:t> Identifies organizational skill gaps.</a:t>
            </a:r>
          </a:p>
          <a:p>
            <a:r>
              <a:rPr lang="en-US" sz="2000" b="1" dirty="0">
                <a:latin typeface="Arial" panose="020B0604020202020204" pitchFamily="34" charset="0"/>
                <a:cs typeface="Arial" panose="020B0604020202020204" pitchFamily="34" charset="0"/>
              </a:rPr>
              <a:t>Succession Planning:</a:t>
            </a:r>
            <a:r>
              <a:rPr lang="en-US" sz="2000" dirty="0">
                <a:latin typeface="Arial" panose="020B0604020202020204" pitchFamily="34" charset="0"/>
                <a:cs typeface="Arial" panose="020B0604020202020204" pitchFamily="34" charset="0"/>
              </a:rPr>
              <a:t> Pinpoints high-potential employees.</a:t>
            </a:r>
          </a:p>
          <a:p>
            <a:r>
              <a:rPr lang="en-US" sz="2000" b="1" dirty="0">
                <a:latin typeface="Arial" panose="020B0604020202020204" pitchFamily="34" charset="0"/>
                <a:cs typeface="Arial" panose="020B0604020202020204" pitchFamily="34" charset="0"/>
              </a:rPr>
              <a:t>Talent Management:</a:t>
            </a:r>
            <a:r>
              <a:rPr lang="en-US" sz="2000" dirty="0">
                <a:latin typeface="Arial" panose="020B0604020202020204" pitchFamily="34" charset="0"/>
                <a:cs typeface="Arial" panose="020B0604020202020204" pitchFamily="34" charset="0"/>
              </a:rPr>
              <a:t> Guides career pathing and mobility.</a:t>
            </a:r>
          </a:p>
          <a:p>
            <a:r>
              <a:rPr lang="en-US" sz="2000" i="1" dirty="0" smtClean="0">
                <a:latin typeface="Arial" panose="020B0604020202020204" pitchFamily="34" charset="0"/>
                <a:cs typeface="Arial" panose="020B0604020202020204" pitchFamily="34" charset="0"/>
              </a:rPr>
              <a:t>The </a:t>
            </a:r>
            <a:r>
              <a:rPr lang="en-US" sz="2000" i="1" dirty="0">
                <a:latin typeface="Arial" panose="020B0604020202020204" pitchFamily="34" charset="0"/>
                <a:cs typeface="Arial" panose="020B0604020202020204" pitchFamily="34" charset="0"/>
              </a:rPr>
              <a:t>concept of horizontal integration here. PM data is too valuable to be used only for one purpose</a:t>
            </a:r>
            <a:r>
              <a:rPr lang="en-US" sz="2000" i="1"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Part 5: Contemporary Evaluation Methods</a:t>
            </a:r>
          </a:p>
        </p:txBody>
      </p:sp>
      <p:sp>
        <p:nvSpPr>
          <p:cNvPr id="3" name="Content Placeholder 2"/>
          <p:cNvSpPr>
            <a:spLocks noGrp="1"/>
          </p:cNvSpPr>
          <p:nvPr>
            <p:ph idx="1"/>
          </p:nvPr>
        </p:nvSpPr>
        <p:spPr/>
        <p:txBody>
          <a:bodyPr>
            <a:normAutofit/>
          </a:bodyPr>
          <a:lstStyle/>
          <a:p>
            <a:r>
              <a:rPr lang="en-US" sz="2000" dirty="0" smtClean="0">
                <a:latin typeface="Arial" panose="020B0604020202020204" pitchFamily="34" charset="0"/>
                <a:cs typeface="Arial" panose="020B0604020202020204" pitchFamily="34" charset="0"/>
              </a:rPr>
              <a:t>Organizations </a:t>
            </a:r>
            <a:r>
              <a:rPr lang="en-US" sz="2000" dirty="0">
                <a:latin typeface="Arial" panose="020B0604020202020204" pitchFamily="34" charset="0"/>
                <a:cs typeface="Arial" panose="020B0604020202020204" pitchFamily="34" charset="0"/>
              </a:rPr>
              <a:t>are adopting a diverse toolkit beyond the annual rating.</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Method 1: Continuous Check-ins</a:t>
            </a:r>
          </a:p>
        </p:txBody>
      </p:sp>
      <p:sp>
        <p:nvSpPr>
          <p:cNvPr id="3" name="Content Placeholder 2"/>
          <p:cNvSpPr>
            <a:spLocks noGrp="1"/>
          </p:cNvSpPr>
          <p:nvPr>
            <p:ph idx="1"/>
          </p:nvPr>
        </p:nvSpPr>
        <p:spPr>
          <a:xfrm>
            <a:off x="90152" y="1600200"/>
            <a:ext cx="8596648" cy="5257800"/>
          </a:xfrm>
        </p:spPr>
        <p:txBody>
          <a:bodyPr>
            <a:normAutofit/>
          </a:bodyPr>
          <a:lstStyle/>
          <a:p>
            <a:r>
              <a:rPr lang="en-US" sz="2000" b="1" dirty="0">
                <a:latin typeface="Arial" panose="020B0604020202020204" pitchFamily="34" charset="0"/>
                <a:cs typeface="Arial" panose="020B0604020202020204" pitchFamily="34" charset="0"/>
              </a:rPr>
              <a:t> </a:t>
            </a:r>
            <a:r>
              <a:rPr lang="en-US" sz="2000" b="1" dirty="0" smtClean="0">
                <a:latin typeface="Arial" panose="020B0604020202020204" pitchFamily="34" charset="0"/>
                <a:cs typeface="Arial" panose="020B0604020202020204" pitchFamily="34" charset="0"/>
              </a:rPr>
              <a:t>What</a:t>
            </a:r>
            <a:r>
              <a:rPr lang="en-US" sz="2000" b="1" dirty="0">
                <a:latin typeface="Arial" panose="020B0604020202020204" pitchFamily="34" charset="0"/>
                <a:cs typeface="Arial" panose="020B0604020202020204" pitchFamily="34" charset="0"/>
              </a:rPr>
              <a:t>:</a:t>
            </a:r>
            <a:r>
              <a:rPr lang="en-US" sz="2000" dirty="0">
                <a:latin typeface="Arial" panose="020B0604020202020204" pitchFamily="34" charset="0"/>
                <a:cs typeface="Arial" panose="020B0604020202020204" pitchFamily="34" charset="0"/>
              </a:rPr>
              <a:t> Frequent, informal 1-on-1 conversations.</a:t>
            </a:r>
          </a:p>
          <a:p>
            <a:r>
              <a:rPr lang="en-US" sz="2000" b="1" dirty="0">
                <a:latin typeface="Arial" panose="020B0604020202020204" pitchFamily="34" charset="0"/>
                <a:cs typeface="Arial" panose="020B0604020202020204" pitchFamily="34" charset="0"/>
              </a:rPr>
              <a:t>Focus:</a:t>
            </a:r>
            <a:r>
              <a:rPr lang="en-US" sz="2000" dirty="0">
                <a:latin typeface="Arial" panose="020B0604020202020204" pitchFamily="34" charset="0"/>
                <a:cs typeface="Arial" panose="020B0604020202020204" pitchFamily="34" charset="0"/>
              </a:rPr>
              <a:t> Progress, support, and immediate feedback.</a:t>
            </a:r>
          </a:p>
          <a:p>
            <a:r>
              <a:rPr lang="en-US" sz="2000" b="1" dirty="0">
                <a:latin typeface="Arial" panose="020B0604020202020204" pitchFamily="34" charset="0"/>
                <a:cs typeface="Arial" panose="020B0604020202020204" pitchFamily="34" charset="0"/>
              </a:rPr>
              <a:t>Benefit:</a:t>
            </a:r>
            <a:r>
              <a:rPr lang="en-US" sz="2000" dirty="0">
                <a:latin typeface="Arial" panose="020B0604020202020204" pitchFamily="34" charset="0"/>
                <a:cs typeface="Arial" panose="020B0604020202020204" pitchFamily="34" charset="0"/>
              </a:rPr>
              <a:t> Agile, real-time, and builds manager-employee rapport (</a:t>
            </a:r>
            <a:r>
              <a:rPr lang="en-US" sz="2000" dirty="0" err="1">
                <a:latin typeface="Arial" panose="020B0604020202020204" pitchFamily="34" charset="0"/>
                <a:cs typeface="Arial" panose="020B0604020202020204" pitchFamily="34" charset="0"/>
              </a:rPr>
              <a:t>Cappelli</a:t>
            </a:r>
            <a:r>
              <a:rPr lang="en-US" sz="2000" dirty="0">
                <a:latin typeface="Arial" panose="020B0604020202020204" pitchFamily="34" charset="0"/>
                <a:cs typeface="Arial" panose="020B0604020202020204" pitchFamily="34" charset="0"/>
              </a:rPr>
              <a:t> &amp; </a:t>
            </a:r>
            <a:r>
              <a:rPr lang="en-US" sz="2000" dirty="0" err="1">
                <a:latin typeface="Arial" panose="020B0604020202020204" pitchFamily="34" charset="0"/>
                <a:cs typeface="Arial" panose="020B0604020202020204" pitchFamily="34" charset="0"/>
              </a:rPr>
              <a:t>Tavis</a:t>
            </a:r>
            <a:r>
              <a:rPr lang="en-US" sz="2000" dirty="0">
                <a:latin typeface="Arial" panose="020B0604020202020204" pitchFamily="34" charset="0"/>
                <a:cs typeface="Arial" panose="020B0604020202020204" pitchFamily="34" charset="0"/>
              </a:rPr>
              <a:t>, 2021).</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Method 2: Objectives and Key Results (OKRs)</a:t>
            </a:r>
          </a:p>
        </p:txBody>
      </p:sp>
      <p:sp>
        <p:nvSpPr>
          <p:cNvPr id="3" name="Content Placeholder 2"/>
          <p:cNvSpPr>
            <a:spLocks noGrp="1"/>
          </p:cNvSpPr>
          <p:nvPr>
            <p:ph idx="1"/>
          </p:nvPr>
        </p:nvSpPr>
        <p:spPr>
          <a:xfrm>
            <a:off x="206062" y="1600200"/>
            <a:ext cx="8480738" cy="5257800"/>
          </a:xfrm>
        </p:spPr>
        <p:txBody>
          <a:bodyPr>
            <a:normAutofit/>
          </a:bodyPr>
          <a:lstStyle/>
          <a:p>
            <a:r>
              <a:rPr lang="en-US" sz="2000" b="1" dirty="0" smtClean="0">
                <a:latin typeface="Arial" panose="020B0604020202020204" pitchFamily="34" charset="0"/>
                <a:cs typeface="Arial" panose="020B0604020202020204" pitchFamily="34" charset="0"/>
              </a:rPr>
              <a:t>What</a:t>
            </a:r>
            <a:r>
              <a:rPr lang="en-US" sz="2000" b="1" dirty="0">
                <a:latin typeface="Arial" panose="020B0604020202020204" pitchFamily="34" charset="0"/>
                <a:cs typeface="Arial" panose="020B0604020202020204" pitchFamily="34" charset="0"/>
              </a:rPr>
              <a:t>:</a:t>
            </a:r>
            <a:r>
              <a:rPr lang="en-US" sz="2000" dirty="0">
                <a:latin typeface="Arial" panose="020B0604020202020204" pitchFamily="34" charset="0"/>
                <a:cs typeface="Arial" panose="020B0604020202020204" pitchFamily="34" charset="0"/>
              </a:rPr>
              <a:t> A collaborative goal-setting framework.</a:t>
            </a:r>
          </a:p>
          <a:p>
            <a:r>
              <a:rPr lang="en-US" sz="2000" b="1" dirty="0">
                <a:latin typeface="Arial" panose="020B0604020202020204" pitchFamily="34" charset="0"/>
                <a:cs typeface="Arial" panose="020B0604020202020204" pitchFamily="34" charset="0"/>
              </a:rPr>
              <a:t>Structure:</a:t>
            </a:r>
            <a:r>
              <a:rPr lang="en-US" sz="2000" dirty="0">
                <a:latin typeface="Arial" panose="020B0604020202020204" pitchFamily="34" charset="0"/>
                <a:cs typeface="Arial" panose="020B0604020202020204" pitchFamily="34" charset="0"/>
              </a:rPr>
              <a:t> "I will achieve [Objective] as measured by [Key Results]."</a:t>
            </a:r>
          </a:p>
          <a:p>
            <a:r>
              <a:rPr lang="en-US" sz="2000" b="1" dirty="0">
                <a:latin typeface="Arial" panose="020B0604020202020204" pitchFamily="34" charset="0"/>
                <a:cs typeface="Arial" panose="020B0604020202020204" pitchFamily="34" charset="0"/>
              </a:rPr>
              <a:t>Benefit:</a:t>
            </a:r>
            <a:r>
              <a:rPr lang="en-US" sz="2000" dirty="0">
                <a:latin typeface="Arial" panose="020B0604020202020204" pitchFamily="34" charset="0"/>
                <a:cs typeface="Arial" panose="020B0604020202020204" pitchFamily="34" charset="0"/>
              </a:rPr>
              <a:t> Promotes alignment, ambition, and transparency (</a:t>
            </a:r>
            <a:r>
              <a:rPr lang="en-US" sz="2000" dirty="0" err="1">
                <a:latin typeface="Arial" panose="020B0604020202020204" pitchFamily="34" charset="0"/>
                <a:cs typeface="Arial" panose="020B0604020202020204" pitchFamily="34" charset="0"/>
              </a:rPr>
              <a:t>Pulakos</a:t>
            </a:r>
            <a:r>
              <a:rPr lang="en-US" sz="2000" dirty="0">
                <a:latin typeface="Arial" panose="020B0604020202020204" pitchFamily="34" charset="0"/>
                <a:cs typeface="Arial" panose="020B0604020202020204" pitchFamily="34" charset="0"/>
              </a:rPr>
              <a:t> et al., 2021).</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latin typeface="Arial" panose="020B0604020202020204" pitchFamily="34" charset="0"/>
                <a:cs typeface="Arial" panose="020B0604020202020204" pitchFamily="34" charset="0"/>
              </a:rPr>
              <a:t>Method 3: 360-Degree Feedback</a:t>
            </a:r>
            <a:endParaRPr lang="en-US" sz="36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231820" y="1600200"/>
            <a:ext cx="8454980" cy="5257800"/>
          </a:xfrm>
        </p:spPr>
        <p:txBody>
          <a:bodyPr>
            <a:normAutofit/>
          </a:bodyPr>
          <a:lstStyle/>
          <a:p>
            <a:r>
              <a:rPr lang="en-US" sz="2000" b="1" dirty="0" smtClean="0">
                <a:latin typeface="Arial" panose="020B0604020202020204" pitchFamily="34" charset="0"/>
                <a:cs typeface="Arial" panose="020B0604020202020204" pitchFamily="34" charset="0"/>
              </a:rPr>
              <a:t>What</a:t>
            </a:r>
            <a:r>
              <a:rPr lang="en-US" sz="2000" b="1" dirty="0">
                <a:latin typeface="Arial" panose="020B0604020202020204" pitchFamily="34" charset="0"/>
                <a:cs typeface="Arial" panose="020B0604020202020204" pitchFamily="34" charset="0"/>
              </a:rPr>
              <a:t>:</a:t>
            </a:r>
            <a:r>
              <a:rPr lang="en-US" sz="2000" dirty="0">
                <a:latin typeface="Arial" panose="020B0604020202020204" pitchFamily="34" charset="0"/>
                <a:cs typeface="Arial" panose="020B0604020202020204" pitchFamily="34" charset="0"/>
              </a:rPr>
              <a:t> Anonymous feedback from a circle of reviewers (peers, subordinates, managers).</a:t>
            </a:r>
          </a:p>
          <a:p>
            <a:r>
              <a:rPr lang="en-US" sz="2000" b="1" dirty="0">
                <a:latin typeface="Arial" panose="020B0604020202020204" pitchFamily="34" charset="0"/>
                <a:cs typeface="Arial" panose="020B0604020202020204" pitchFamily="34" charset="0"/>
              </a:rPr>
              <a:t>Focus:</a:t>
            </a:r>
            <a:r>
              <a:rPr lang="en-US" sz="2000" dirty="0">
                <a:latin typeface="Arial" panose="020B0604020202020204" pitchFamily="34" charset="0"/>
                <a:cs typeface="Arial" panose="020B0604020202020204" pitchFamily="34" charset="0"/>
              </a:rPr>
              <a:t> Behaviors and competencies, especially leadership and teamwork.</a:t>
            </a:r>
          </a:p>
          <a:p>
            <a:r>
              <a:rPr lang="en-US" sz="2000" b="1" dirty="0">
                <a:latin typeface="Arial" panose="020B0604020202020204" pitchFamily="34" charset="0"/>
                <a:cs typeface="Arial" panose="020B0604020202020204" pitchFamily="34" charset="0"/>
              </a:rPr>
              <a:t>Benefit:</a:t>
            </a:r>
            <a:r>
              <a:rPr lang="en-US" sz="2000" dirty="0">
                <a:latin typeface="Arial" panose="020B0604020202020204" pitchFamily="34" charset="0"/>
                <a:cs typeface="Arial" panose="020B0604020202020204" pitchFamily="34" charset="0"/>
              </a:rPr>
              <a:t> Provides a holistic view of performance and impact (</a:t>
            </a:r>
            <a:r>
              <a:rPr lang="en-US" sz="2000" dirty="0" err="1">
                <a:latin typeface="Arial" panose="020B0604020202020204" pitchFamily="34" charset="0"/>
                <a:cs typeface="Arial" panose="020B0604020202020204" pitchFamily="34" charset="0"/>
              </a:rPr>
              <a:t>Aguinis</a:t>
            </a:r>
            <a:r>
              <a:rPr lang="en-US" sz="2000" dirty="0">
                <a:latin typeface="Arial" panose="020B0604020202020204" pitchFamily="34" charset="0"/>
                <a:cs typeface="Arial" panose="020B0604020202020204" pitchFamily="34" charset="0"/>
              </a:rPr>
              <a:t>, 2023).</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Method 4: Project-Based Reviews</a:t>
            </a:r>
          </a:p>
        </p:txBody>
      </p:sp>
      <p:sp>
        <p:nvSpPr>
          <p:cNvPr id="3" name="Content Placeholder 2"/>
          <p:cNvSpPr>
            <a:spLocks noGrp="1"/>
          </p:cNvSpPr>
          <p:nvPr>
            <p:ph idx="1"/>
          </p:nvPr>
        </p:nvSpPr>
        <p:spPr>
          <a:xfrm>
            <a:off x="193183" y="1600200"/>
            <a:ext cx="8493617" cy="5045842"/>
          </a:xfrm>
        </p:spPr>
        <p:txBody>
          <a:bodyPr>
            <a:normAutofit/>
          </a:bodyPr>
          <a:lstStyle/>
          <a:p>
            <a:r>
              <a:rPr lang="en-US" sz="2000" b="1" dirty="0" smtClean="0">
                <a:latin typeface="Arial" panose="020B0604020202020204" pitchFamily="34" charset="0"/>
                <a:cs typeface="Arial" panose="020B0604020202020204" pitchFamily="34" charset="0"/>
              </a:rPr>
              <a:t>What</a:t>
            </a:r>
            <a:r>
              <a:rPr lang="en-US" sz="2000" b="1" dirty="0">
                <a:latin typeface="Arial" panose="020B0604020202020204" pitchFamily="34" charset="0"/>
                <a:cs typeface="Arial" panose="020B0604020202020204" pitchFamily="34" charset="0"/>
              </a:rPr>
              <a:t>:</a:t>
            </a:r>
            <a:r>
              <a:rPr lang="en-US" sz="2000" dirty="0">
                <a:latin typeface="Arial" panose="020B0604020202020204" pitchFamily="34" charset="0"/>
                <a:cs typeface="Arial" panose="020B0604020202020204" pitchFamily="34" charset="0"/>
              </a:rPr>
              <a:t> Evaluation at the conclusion of a key project.</a:t>
            </a:r>
          </a:p>
          <a:p>
            <a:r>
              <a:rPr lang="en-US" sz="2000" b="1" dirty="0">
                <a:latin typeface="Arial" panose="020B0604020202020204" pitchFamily="34" charset="0"/>
                <a:cs typeface="Arial" panose="020B0604020202020204" pitchFamily="34" charset="0"/>
              </a:rPr>
              <a:t>Focus:</a:t>
            </a:r>
            <a:r>
              <a:rPr lang="en-US" sz="2000" dirty="0">
                <a:latin typeface="Arial" panose="020B0604020202020204" pitchFamily="34" charset="0"/>
                <a:cs typeface="Arial" panose="020B0604020202020204" pitchFamily="34" charset="0"/>
              </a:rPr>
              <a:t> Contribution, learning, and outcomes specific to the project.</a:t>
            </a:r>
          </a:p>
          <a:p>
            <a:r>
              <a:rPr lang="en-US" sz="2000" b="1" dirty="0">
                <a:latin typeface="Arial" panose="020B0604020202020204" pitchFamily="34" charset="0"/>
                <a:cs typeface="Arial" panose="020B0604020202020204" pitchFamily="34" charset="0"/>
              </a:rPr>
              <a:t>Benefit:</a:t>
            </a:r>
            <a:r>
              <a:rPr lang="en-US" sz="2000" dirty="0">
                <a:latin typeface="Arial" panose="020B0604020202020204" pitchFamily="34" charset="0"/>
                <a:cs typeface="Arial" panose="020B0604020202020204" pitchFamily="34" charset="0"/>
              </a:rPr>
              <a:t> Highly relevant for agile, project-based, and matrixed organizations.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Method 5: Behaviorally Anchored Rating Scales (BARS)</a:t>
            </a:r>
          </a:p>
        </p:txBody>
      </p:sp>
      <p:sp>
        <p:nvSpPr>
          <p:cNvPr id="3" name="Content Placeholder 2"/>
          <p:cNvSpPr>
            <a:spLocks noGrp="1"/>
          </p:cNvSpPr>
          <p:nvPr>
            <p:ph idx="1"/>
          </p:nvPr>
        </p:nvSpPr>
        <p:spPr>
          <a:xfrm>
            <a:off x="334851" y="1600200"/>
            <a:ext cx="8351949" cy="4968025"/>
          </a:xfrm>
        </p:spPr>
        <p:txBody>
          <a:bodyPr>
            <a:normAutofit/>
          </a:bodyPr>
          <a:lstStyle/>
          <a:p>
            <a:r>
              <a:rPr lang="en-US" sz="2000" b="1" dirty="0" smtClean="0">
                <a:latin typeface="Arial" panose="020B0604020202020204" pitchFamily="34" charset="0"/>
                <a:cs typeface="Arial" panose="020B0604020202020204" pitchFamily="34" charset="0"/>
              </a:rPr>
              <a:t>What</a:t>
            </a:r>
            <a:r>
              <a:rPr lang="en-US" sz="2000" b="1" dirty="0">
                <a:latin typeface="Arial" panose="020B0604020202020204" pitchFamily="34" charset="0"/>
                <a:cs typeface="Arial" panose="020B0604020202020204" pitchFamily="34" charset="0"/>
              </a:rPr>
              <a:t>:</a:t>
            </a:r>
            <a:r>
              <a:rPr lang="en-US" sz="2000" dirty="0">
                <a:latin typeface="Arial" panose="020B0604020202020204" pitchFamily="34" charset="0"/>
                <a:cs typeface="Arial" panose="020B0604020202020204" pitchFamily="34" charset="0"/>
              </a:rPr>
              <a:t> Rating performance against specific, observable behaviors.</a:t>
            </a:r>
          </a:p>
          <a:p>
            <a:r>
              <a:rPr lang="en-US" sz="2000" b="1" dirty="0">
                <a:latin typeface="Arial" panose="020B0604020202020204" pitchFamily="34" charset="0"/>
                <a:cs typeface="Arial" panose="020B0604020202020204" pitchFamily="34" charset="0"/>
              </a:rPr>
              <a:t>Benefit:</a:t>
            </a:r>
            <a:r>
              <a:rPr lang="en-US" sz="2000" dirty="0">
                <a:latin typeface="Arial" panose="020B0604020202020204" pitchFamily="34" charset="0"/>
                <a:cs typeface="Arial" panose="020B0604020202020204" pitchFamily="34" charset="0"/>
              </a:rPr>
              <a:t> Reduces subjective bias and provides clear examples for feedback (Armstrong &amp; Taylor, 2024).</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600" b="1" dirty="0">
                <a:latin typeface="Arial" panose="020B0604020202020204" pitchFamily="34" charset="0"/>
                <a:cs typeface="Arial" panose="020B0604020202020204" pitchFamily="34" charset="0"/>
              </a:rPr>
              <a:t>The Radical Shift: No-Rating Systems</a:t>
            </a:r>
          </a:p>
        </p:txBody>
      </p:sp>
      <p:sp>
        <p:nvSpPr>
          <p:cNvPr id="3" name="Content Placeholder 2"/>
          <p:cNvSpPr>
            <a:spLocks noGrp="1"/>
          </p:cNvSpPr>
          <p:nvPr>
            <p:ph idx="1"/>
          </p:nvPr>
        </p:nvSpPr>
        <p:spPr/>
        <p:txBody>
          <a:bodyPr>
            <a:normAutofit/>
          </a:bodyPr>
          <a:lstStyle/>
          <a:p>
            <a:r>
              <a:rPr lang="en-US" sz="2000" b="1" dirty="0" smtClean="0">
                <a:latin typeface="Arial" panose="020B0604020202020204" pitchFamily="34" charset="0"/>
                <a:cs typeface="Arial" panose="020B0604020202020204" pitchFamily="34" charset="0"/>
              </a:rPr>
              <a:t>What</a:t>
            </a:r>
            <a:r>
              <a:rPr lang="en-US" sz="2000" b="1" dirty="0">
                <a:latin typeface="Arial" panose="020B0604020202020204" pitchFamily="34" charset="0"/>
                <a:cs typeface="Arial" panose="020B0604020202020204" pitchFamily="34" charset="0"/>
              </a:rPr>
              <a:t>:</a:t>
            </a:r>
            <a:r>
              <a:rPr lang="en-US" sz="2000" dirty="0">
                <a:latin typeface="Arial" panose="020B0604020202020204" pitchFamily="34" charset="0"/>
                <a:cs typeface="Arial" panose="020B0604020202020204" pitchFamily="34" charset="0"/>
              </a:rPr>
              <a:t> Eliminating numerical ratings altogether.</a:t>
            </a:r>
          </a:p>
          <a:p>
            <a:r>
              <a:rPr lang="en-US" sz="2000" b="1" dirty="0">
                <a:latin typeface="Arial" panose="020B0604020202020204" pitchFamily="34" charset="0"/>
                <a:cs typeface="Arial" panose="020B0604020202020204" pitchFamily="34" charset="0"/>
              </a:rPr>
              <a:t>Why?</a:t>
            </a:r>
            <a:r>
              <a:rPr lang="en-US" sz="2000" dirty="0">
                <a:latin typeface="Arial" panose="020B0604020202020204" pitchFamily="34" charset="0"/>
                <a:cs typeface="Arial" panose="020B0604020202020204" pitchFamily="34" charset="0"/>
              </a:rPr>
              <a:t> To reduce anxiety and shift the conversation from defending a score to development.</a:t>
            </a:r>
          </a:p>
          <a:p>
            <a:r>
              <a:rPr lang="en-US" sz="2000" b="1" dirty="0">
                <a:latin typeface="Arial" panose="020B0604020202020204" pitchFamily="34" charset="0"/>
                <a:cs typeface="Arial" panose="020B0604020202020204" pitchFamily="34" charset="0"/>
              </a:rPr>
              <a:t>Challenge:</a:t>
            </a:r>
            <a:r>
              <a:rPr lang="en-US" sz="2000" dirty="0">
                <a:latin typeface="Arial" panose="020B0604020202020204" pitchFamily="34" charset="0"/>
                <a:cs typeface="Arial" panose="020B0604020202020204" pitchFamily="34" charset="0"/>
              </a:rPr>
              <a:t> Requires a mature culture of feedback and trust (Deloitte, 2023).</a:t>
            </a:r>
          </a:p>
          <a:p>
            <a:r>
              <a:rPr lang="en-US" sz="2000" i="1" dirty="0" smtClean="0">
                <a:latin typeface="Arial" panose="020B0604020202020204" pitchFamily="34" charset="0"/>
                <a:cs typeface="Arial" panose="020B0604020202020204" pitchFamily="34" charset="0"/>
              </a:rPr>
              <a:t>This </a:t>
            </a:r>
            <a:r>
              <a:rPr lang="en-US" sz="2000" i="1" dirty="0">
                <a:latin typeface="Arial" panose="020B0604020202020204" pitchFamily="34" charset="0"/>
                <a:cs typeface="Arial" panose="020B0604020202020204" pitchFamily="34" charset="0"/>
              </a:rPr>
              <a:t>is a controversial but growing trend. </a:t>
            </a:r>
            <a:endParaRPr lang="en-US" sz="2000" i="1" dirty="0" smtClean="0">
              <a:latin typeface="Arial" panose="020B0604020202020204" pitchFamily="34" charset="0"/>
              <a:cs typeface="Arial" panose="020B0604020202020204" pitchFamily="34" charset="0"/>
            </a:endParaRPr>
          </a:p>
          <a:p>
            <a:endParaRPr lang="en-US" sz="2000" i="1" dirty="0" smtClean="0">
              <a:latin typeface="Arial" panose="020B0604020202020204" pitchFamily="34" charset="0"/>
              <a:cs typeface="Arial" panose="020B0604020202020204" pitchFamily="34" charset="0"/>
            </a:endParaRPr>
          </a:p>
          <a:p>
            <a:r>
              <a:rPr lang="en-US" sz="2000" i="1" dirty="0" smtClean="0">
                <a:latin typeface="Arial" panose="020B0604020202020204" pitchFamily="34" charset="0"/>
                <a:cs typeface="Arial" panose="020B0604020202020204" pitchFamily="34" charset="0"/>
              </a:rPr>
              <a:t>Question: </a:t>
            </a:r>
            <a:r>
              <a:rPr lang="en-US" sz="2000" i="1" dirty="0">
                <a:latin typeface="Arial" panose="020B0604020202020204" pitchFamily="34" charset="0"/>
                <a:cs typeface="Arial" panose="020B0604020202020204" pitchFamily="34" charset="0"/>
              </a:rPr>
              <a:t>Would they prefer a number or a narrative</a:t>
            </a:r>
            <a:r>
              <a:rPr lang="en-US" sz="2000" i="1"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 Learning Outcomes Review</a:t>
            </a:r>
          </a:p>
        </p:txBody>
      </p:sp>
      <p:sp>
        <p:nvSpPr>
          <p:cNvPr id="3" name="Content Placeholder 2"/>
          <p:cNvSpPr>
            <a:spLocks noGrp="1"/>
          </p:cNvSpPr>
          <p:nvPr>
            <p:ph idx="1"/>
          </p:nvPr>
        </p:nvSpPr>
        <p:spPr/>
        <p:txBody>
          <a:bodyPr>
            <a:normAutofit/>
          </a:bodyPr>
          <a:lstStyle/>
          <a:p>
            <a:r>
              <a:rPr lang="en-US" sz="2000" b="1" dirty="0" smtClean="0">
                <a:latin typeface="Arial" panose="020B0604020202020204" pitchFamily="34" charset="0"/>
                <a:cs typeface="Arial" panose="020B0604020202020204" pitchFamily="34" charset="0"/>
              </a:rPr>
              <a:t>You </a:t>
            </a:r>
            <a:r>
              <a:rPr lang="en-US" sz="2000" b="1" dirty="0">
                <a:latin typeface="Arial" panose="020B0604020202020204" pitchFamily="34" charset="0"/>
                <a:cs typeface="Arial" panose="020B0604020202020204" pitchFamily="34" charset="0"/>
              </a:rPr>
              <a:t>should now be able to:</a:t>
            </a:r>
            <a:endParaRPr lang="en-US" sz="2000" dirty="0">
              <a:latin typeface="Arial" panose="020B0604020202020204" pitchFamily="34" charset="0"/>
              <a:cs typeface="Arial" panose="020B0604020202020204" pitchFamily="34" charset="0"/>
            </a:endParaRPr>
          </a:p>
          <a:p>
            <a:r>
              <a:rPr lang="en-US" sz="2000" b="1" dirty="0">
                <a:latin typeface="Arial" panose="020B0604020202020204" pitchFamily="34" charset="0"/>
                <a:cs typeface="Arial" panose="020B0604020202020204" pitchFamily="34" charset="0"/>
              </a:rPr>
              <a:t>Explain</a:t>
            </a:r>
            <a:r>
              <a:rPr lang="en-US" sz="2000" dirty="0">
                <a:latin typeface="Arial" panose="020B0604020202020204" pitchFamily="34" charset="0"/>
                <a:cs typeface="Arial" panose="020B0604020202020204" pitchFamily="34" charset="0"/>
              </a:rPr>
              <a:t> that PM's purpose is to improve performance, develop people, satisfy stakeholders, and enhance communication.</a:t>
            </a:r>
          </a:p>
          <a:p>
            <a:r>
              <a:rPr lang="en-US" sz="2000" b="1" dirty="0">
                <a:latin typeface="Arial" panose="020B0604020202020204" pitchFamily="34" charset="0"/>
                <a:cs typeface="Arial" panose="020B0604020202020204" pitchFamily="34" charset="0"/>
              </a:rPr>
              <a:t>Evaluate</a:t>
            </a:r>
            <a:r>
              <a:rPr lang="en-US" sz="2000" dirty="0">
                <a:latin typeface="Arial" panose="020B0604020202020204" pitchFamily="34" charset="0"/>
                <a:cs typeface="Arial" panose="020B0604020202020204" pitchFamily="34" charset="0"/>
              </a:rPr>
              <a:t> PM as a holistic and integrative force (vertical &amp; horizontal).</a:t>
            </a:r>
          </a:p>
          <a:p>
            <a:r>
              <a:rPr lang="en-US" sz="2000" b="1" dirty="0">
                <a:latin typeface="Arial" panose="020B0604020202020204" pitchFamily="34" charset="0"/>
                <a:cs typeface="Arial" panose="020B0604020202020204" pitchFamily="34" charset="0"/>
              </a:rPr>
              <a:t>Analyze</a:t>
            </a:r>
            <a:r>
              <a:rPr lang="en-US" sz="2000" dirty="0">
                <a:latin typeface="Arial" panose="020B0604020202020204" pitchFamily="34" charset="0"/>
                <a:cs typeface="Arial" panose="020B0604020202020204" pitchFamily="34" charset="0"/>
              </a:rPr>
              <a:t> the PM process as a continuous cycle of Plan, Coach, and Review.</a:t>
            </a:r>
          </a:p>
          <a:p>
            <a:r>
              <a:rPr lang="en-US" sz="2000" b="1" dirty="0">
                <a:latin typeface="Arial" panose="020B0604020202020204" pitchFamily="34" charset="0"/>
                <a:cs typeface="Arial" panose="020B0604020202020204" pitchFamily="34" charset="0"/>
              </a:rPr>
              <a:t>Identify</a:t>
            </a:r>
            <a:r>
              <a:rPr lang="en-US" sz="2000" dirty="0">
                <a:latin typeface="Arial" panose="020B0604020202020204" pitchFamily="34" charset="0"/>
                <a:cs typeface="Arial" panose="020B0604020202020204" pitchFamily="34" charset="0"/>
              </a:rPr>
              <a:t> modern methods like Check-ins, OKRs, and 360 Feedback.</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Part 7: Reflection &amp; Application</a:t>
            </a:r>
          </a:p>
        </p:txBody>
      </p:sp>
      <p:sp>
        <p:nvSpPr>
          <p:cNvPr id="3" name="Content Placeholder 2"/>
          <p:cNvSpPr>
            <a:spLocks noGrp="1"/>
          </p:cNvSpPr>
          <p:nvPr>
            <p:ph idx="1"/>
          </p:nvPr>
        </p:nvSpPr>
        <p:spPr/>
        <p:txBody>
          <a:bodyPr>
            <a:normAutofit/>
          </a:bodyPr>
          <a:lstStyle/>
          <a:p>
            <a:r>
              <a:rPr lang="en-US" sz="2000" dirty="0" smtClean="0">
                <a:latin typeface="Arial" panose="020B0604020202020204" pitchFamily="34" charset="0"/>
                <a:cs typeface="Arial" panose="020B0604020202020204" pitchFamily="34" charset="0"/>
              </a:rPr>
              <a:t>Let's apply the concepts.</a:t>
            </a:r>
            <a:endParaRPr lang="en-US" sz="2000" dirty="0">
              <a:latin typeface="Arial" panose="020B0604020202020204" pitchFamily="34" charset="0"/>
              <a:cs typeface="Arial" panose="020B0604020202020204" pitchFamily="34"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Reflection 1: Purpose of PM</a:t>
            </a:r>
          </a:p>
        </p:txBody>
      </p:sp>
      <p:sp>
        <p:nvSpPr>
          <p:cNvPr id="3" name="Content Placeholder 2"/>
          <p:cNvSpPr>
            <a:spLocks noGrp="1"/>
          </p:cNvSpPr>
          <p:nvPr>
            <p:ph idx="1"/>
          </p:nvPr>
        </p:nvSpPr>
        <p:spPr/>
        <p:txBody>
          <a:bodyPr>
            <a:normAutofit/>
          </a:bodyPr>
          <a:lstStyle/>
          <a:p>
            <a:r>
              <a:rPr lang="en-US" sz="2000" b="1" dirty="0" smtClean="0">
                <a:latin typeface="Arial" panose="020B0604020202020204" pitchFamily="34" charset="0"/>
                <a:cs typeface="Arial" panose="020B0604020202020204" pitchFamily="34" charset="0"/>
              </a:rPr>
              <a:t>Answer</a:t>
            </a:r>
            <a:r>
              <a:rPr lang="en-US" sz="2000" b="1" dirty="0">
                <a:latin typeface="Arial" panose="020B0604020202020204" pitchFamily="34" charset="0"/>
                <a:cs typeface="Arial" panose="020B0604020202020204" pitchFamily="34" charset="0"/>
              </a:rPr>
              <a:t>:</a:t>
            </a:r>
            <a:r>
              <a:rPr lang="en-US" sz="2000" dirty="0">
                <a:latin typeface="Arial" panose="020B0604020202020204" pitchFamily="34" charset="0"/>
                <a:cs typeface="Arial" panose="020B0604020202020204" pitchFamily="34" charset="0"/>
              </a:rPr>
              <a:t> PM's purpose is multi-faceted:</a:t>
            </a:r>
          </a:p>
          <a:p>
            <a:r>
              <a:rPr lang="en-US" sz="2000" b="1" dirty="0">
                <a:latin typeface="Arial" panose="020B0604020202020204" pitchFamily="34" charset="0"/>
                <a:cs typeface="Arial" panose="020B0604020202020204" pitchFamily="34" charset="0"/>
              </a:rPr>
              <a:t>Improve Performance</a:t>
            </a:r>
            <a:r>
              <a:rPr lang="en-US" sz="2000" dirty="0">
                <a:latin typeface="Arial" panose="020B0604020202020204" pitchFamily="34" charset="0"/>
                <a:cs typeface="Arial" panose="020B0604020202020204" pitchFamily="34" charset="0"/>
              </a:rPr>
              <a:t> by aligning individual and organizational goals.</a:t>
            </a:r>
          </a:p>
          <a:p>
            <a:r>
              <a:rPr lang="en-US" sz="2000" b="1" dirty="0">
                <a:latin typeface="Arial" panose="020B0604020202020204" pitchFamily="34" charset="0"/>
                <a:cs typeface="Arial" panose="020B0604020202020204" pitchFamily="34" charset="0"/>
              </a:rPr>
              <a:t>Develop Employees</a:t>
            </a:r>
            <a:r>
              <a:rPr lang="en-US" sz="2000" dirty="0">
                <a:latin typeface="Arial" panose="020B0604020202020204" pitchFamily="34" charset="0"/>
                <a:cs typeface="Arial" panose="020B0604020202020204" pitchFamily="34" charset="0"/>
              </a:rPr>
              <a:t> by identifying strengths and skill gaps for growth.</a:t>
            </a:r>
          </a:p>
          <a:p>
            <a:r>
              <a:rPr lang="en-US" sz="2000" b="1" dirty="0">
                <a:latin typeface="Arial" panose="020B0604020202020204" pitchFamily="34" charset="0"/>
                <a:cs typeface="Arial" panose="020B0604020202020204" pitchFamily="34" charset="0"/>
              </a:rPr>
              <a:t>Satisfy Stakeholders</a:t>
            </a:r>
            <a:r>
              <a:rPr lang="en-US" sz="2000" dirty="0">
                <a:latin typeface="Arial" panose="020B0604020202020204" pitchFamily="34" charset="0"/>
                <a:cs typeface="Arial" panose="020B0604020202020204" pitchFamily="34" charset="0"/>
              </a:rPr>
              <a:t> by directing efforts towards valued outcomes.</a:t>
            </a:r>
          </a:p>
          <a:p>
            <a:r>
              <a:rPr lang="en-US" sz="2000" b="1" dirty="0">
                <a:latin typeface="Arial" panose="020B0604020202020204" pitchFamily="34" charset="0"/>
                <a:cs typeface="Arial" panose="020B0604020202020204" pitchFamily="34" charset="0"/>
              </a:rPr>
              <a:t>Enhance Communication</a:t>
            </a:r>
            <a:r>
              <a:rPr lang="en-US" sz="2000" dirty="0">
                <a:latin typeface="Arial" panose="020B0604020202020204" pitchFamily="34" charset="0"/>
                <a:cs typeface="Arial" panose="020B0604020202020204" pitchFamily="34" charset="0"/>
              </a:rPr>
              <a:t> through continuous dialogue and feedback (</a:t>
            </a:r>
            <a:r>
              <a:rPr lang="en-US" sz="2000" dirty="0" err="1">
                <a:latin typeface="Arial" panose="020B0604020202020204" pitchFamily="34" charset="0"/>
                <a:cs typeface="Arial" panose="020B0604020202020204" pitchFamily="34" charset="0"/>
              </a:rPr>
              <a:t>Aguinis</a:t>
            </a:r>
            <a:r>
              <a:rPr lang="en-US" sz="2000" dirty="0">
                <a:latin typeface="Arial" panose="020B0604020202020204" pitchFamily="34" charset="0"/>
                <a:cs typeface="Arial" panose="020B0604020202020204" pitchFamily="34" charset="0"/>
              </a:rPr>
              <a:t>, 2023; </a:t>
            </a:r>
            <a:r>
              <a:rPr lang="en-US" sz="2000" dirty="0" err="1">
                <a:latin typeface="Arial" panose="020B0604020202020204" pitchFamily="34" charset="0"/>
                <a:cs typeface="Arial" panose="020B0604020202020204" pitchFamily="34" charset="0"/>
              </a:rPr>
              <a:t>Mone</a:t>
            </a:r>
            <a:r>
              <a:rPr lang="en-US" sz="2000" dirty="0">
                <a:latin typeface="Arial" panose="020B0604020202020204" pitchFamily="34" charset="0"/>
                <a:cs typeface="Arial" panose="020B0604020202020204" pitchFamily="34" charset="0"/>
              </a:rPr>
              <a:t> &amp; London, 2022).</a:t>
            </a:r>
          </a:p>
        </p:txBody>
      </p:sp>
    </p:spTree>
    <p:extLst>
      <p:ext uri="{BB962C8B-B14F-4D97-AF65-F5344CB8AC3E}">
        <p14:creationId xmlns:p14="http://schemas.microsoft.com/office/powerpoint/2010/main" val="37056682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Reflection 2: Evaluate the Concept of PM</a:t>
            </a:r>
          </a:p>
        </p:txBody>
      </p:sp>
      <p:sp>
        <p:nvSpPr>
          <p:cNvPr id="3" name="Content Placeholder 2"/>
          <p:cNvSpPr>
            <a:spLocks noGrp="1"/>
          </p:cNvSpPr>
          <p:nvPr>
            <p:ph idx="1"/>
          </p:nvPr>
        </p:nvSpPr>
        <p:spPr/>
        <p:txBody>
          <a:bodyPr>
            <a:normAutofit/>
          </a:bodyPr>
          <a:lstStyle/>
          <a:p>
            <a:r>
              <a:rPr lang="en-US" sz="2000" b="1" dirty="0" smtClean="0">
                <a:latin typeface="Arial" panose="020B0604020202020204" pitchFamily="34" charset="0"/>
                <a:cs typeface="Arial" panose="020B0604020202020204" pitchFamily="34" charset="0"/>
              </a:rPr>
              <a:t>Answer</a:t>
            </a:r>
            <a:r>
              <a:rPr lang="en-US" sz="2000" b="1" dirty="0">
                <a:latin typeface="Arial" panose="020B0604020202020204" pitchFamily="34" charset="0"/>
                <a:cs typeface="Arial" panose="020B0604020202020204" pitchFamily="34" charset="0"/>
              </a:rPr>
              <a:t>:</a:t>
            </a:r>
            <a:r>
              <a:rPr lang="en-US" sz="2000" dirty="0">
                <a:latin typeface="Arial" panose="020B0604020202020204" pitchFamily="34" charset="0"/>
                <a:cs typeface="Arial" panose="020B0604020202020204" pitchFamily="34" charset="0"/>
              </a:rPr>
              <a:t> PM is best evaluated as a </a:t>
            </a:r>
            <a:r>
              <a:rPr lang="en-US" sz="2000" b="1" dirty="0">
                <a:latin typeface="Arial" panose="020B0604020202020204" pitchFamily="34" charset="0"/>
                <a:cs typeface="Arial" panose="020B0604020202020204" pitchFamily="34" charset="0"/>
              </a:rPr>
              <a:t>holistic, strategic, and integrative</a:t>
            </a:r>
            <a:r>
              <a:rPr lang="en-US" sz="2000" dirty="0">
                <a:latin typeface="Arial" panose="020B0604020202020204" pitchFamily="34" charset="0"/>
                <a:cs typeface="Arial" panose="020B0604020202020204" pitchFamily="34" charset="0"/>
              </a:rPr>
              <a:t> concept.</a:t>
            </a:r>
          </a:p>
          <a:p>
            <a:r>
              <a:rPr lang="en-US" sz="2000" b="1" dirty="0">
                <a:latin typeface="Arial" panose="020B0604020202020204" pitchFamily="34" charset="0"/>
                <a:cs typeface="Arial" panose="020B0604020202020204" pitchFamily="34" charset="0"/>
              </a:rPr>
              <a:t>Holistic:</a:t>
            </a:r>
            <a:r>
              <a:rPr lang="en-US" sz="2000" dirty="0">
                <a:latin typeface="Arial" panose="020B0604020202020204" pitchFamily="34" charset="0"/>
                <a:cs typeface="Arial" panose="020B0604020202020204" pitchFamily="34" charset="0"/>
              </a:rPr>
              <a:t> It takes an all-embracing view of performance factors.</a:t>
            </a:r>
          </a:p>
          <a:p>
            <a:r>
              <a:rPr lang="en-US" sz="2000" b="1" dirty="0">
                <a:latin typeface="Arial" panose="020B0604020202020204" pitchFamily="34" charset="0"/>
                <a:cs typeface="Arial" panose="020B0604020202020204" pitchFamily="34" charset="0"/>
              </a:rPr>
              <a:t>Integrative:</a:t>
            </a:r>
            <a:r>
              <a:rPr lang="en-US" sz="2000" dirty="0">
                <a:latin typeface="Arial" panose="020B0604020202020204" pitchFamily="34" charset="0"/>
                <a:cs typeface="Arial" panose="020B0604020202020204" pitchFamily="34" charset="0"/>
              </a:rPr>
              <a:t> It provides </a:t>
            </a:r>
            <a:r>
              <a:rPr lang="en-US" sz="2000" b="1" dirty="0">
                <a:latin typeface="Arial" panose="020B0604020202020204" pitchFamily="34" charset="0"/>
                <a:cs typeface="Arial" panose="020B0604020202020204" pitchFamily="34" charset="0"/>
              </a:rPr>
              <a:t>vertical</a:t>
            </a:r>
            <a:r>
              <a:rPr lang="en-US" sz="2000" dirty="0">
                <a:latin typeface="Arial" panose="020B0604020202020204" pitchFamily="34" charset="0"/>
                <a:cs typeface="Arial" panose="020B0604020202020204" pitchFamily="34" charset="0"/>
              </a:rPr>
              <a:t> (strategic alignment) and </a:t>
            </a:r>
            <a:r>
              <a:rPr lang="en-US" sz="2000" b="1" dirty="0">
                <a:latin typeface="Arial" panose="020B0604020202020204" pitchFamily="34" charset="0"/>
                <a:cs typeface="Arial" panose="020B0604020202020204" pitchFamily="34" charset="0"/>
              </a:rPr>
              <a:t>horizontal</a:t>
            </a:r>
            <a:r>
              <a:rPr lang="en-US" sz="2000" dirty="0">
                <a:latin typeface="Arial" panose="020B0604020202020204" pitchFamily="34" charset="0"/>
                <a:cs typeface="Arial" panose="020B0604020202020204" pitchFamily="34" charset="0"/>
              </a:rPr>
              <a:t> (HR system synergy) integration.</a:t>
            </a:r>
          </a:p>
          <a:p>
            <a:r>
              <a:rPr lang="en-US" sz="2000" b="1" dirty="0">
                <a:latin typeface="Arial" panose="020B0604020202020204" pitchFamily="34" charset="0"/>
                <a:cs typeface="Arial" panose="020B0604020202020204" pitchFamily="34" charset="0"/>
              </a:rPr>
              <a:t>Strategic:</a:t>
            </a:r>
            <a:r>
              <a:rPr lang="en-US" sz="2000" dirty="0">
                <a:latin typeface="Arial" panose="020B0604020202020204" pitchFamily="34" charset="0"/>
                <a:cs typeface="Arial" panose="020B0604020202020204" pitchFamily="34" charset="0"/>
              </a:rPr>
              <a:t> It is a natural process of management, essential for translating strategy into action and building a high-performance culture (Sparrow &amp; </a:t>
            </a:r>
            <a:r>
              <a:rPr lang="en-US" sz="2000" dirty="0" err="1">
                <a:latin typeface="Arial" panose="020B0604020202020204" pitchFamily="34" charset="0"/>
                <a:cs typeface="Arial" panose="020B0604020202020204" pitchFamily="34" charset="0"/>
              </a:rPr>
              <a:t>Makram</a:t>
            </a:r>
            <a:r>
              <a:rPr lang="en-US" sz="2000" dirty="0">
                <a:latin typeface="Arial" panose="020B0604020202020204" pitchFamily="34" charset="0"/>
                <a:cs typeface="Arial" panose="020B0604020202020204" pitchFamily="34" charset="0"/>
              </a:rPr>
              <a:t>, 2021; Armstrong &amp; Taylor, 2024).</a:t>
            </a:r>
          </a:p>
        </p:txBody>
      </p:sp>
    </p:spTree>
    <p:extLst>
      <p:ext uri="{BB962C8B-B14F-4D97-AF65-F5344CB8AC3E}">
        <p14:creationId xmlns:p14="http://schemas.microsoft.com/office/powerpoint/2010/main" val="8116750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Reflection 3: Performance Evaluation Methods</a:t>
            </a:r>
          </a:p>
        </p:txBody>
      </p:sp>
      <p:sp>
        <p:nvSpPr>
          <p:cNvPr id="3" name="Content Placeholder 2"/>
          <p:cNvSpPr>
            <a:spLocks noGrp="1"/>
          </p:cNvSpPr>
          <p:nvPr>
            <p:ph idx="1"/>
          </p:nvPr>
        </p:nvSpPr>
        <p:spPr/>
        <p:txBody>
          <a:bodyPr>
            <a:normAutofit/>
          </a:bodyPr>
          <a:lstStyle/>
          <a:p>
            <a:r>
              <a:rPr lang="en-US" sz="2000" b="1" dirty="0" smtClean="0">
                <a:latin typeface="Arial" panose="020B0604020202020204" pitchFamily="34" charset="0"/>
                <a:cs typeface="Arial" panose="020B0604020202020204" pitchFamily="34" charset="0"/>
              </a:rPr>
              <a:t>Answer</a:t>
            </a:r>
            <a:r>
              <a:rPr lang="en-US" sz="2000" b="1" dirty="0">
                <a:latin typeface="Arial" panose="020B0604020202020204" pitchFamily="34" charset="0"/>
                <a:cs typeface="Arial" panose="020B0604020202020204" pitchFamily="34" charset="0"/>
              </a:rPr>
              <a:t>:</a:t>
            </a:r>
            <a:r>
              <a:rPr lang="en-US" sz="2000" dirty="0">
                <a:latin typeface="Arial" panose="020B0604020202020204" pitchFamily="34" charset="0"/>
                <a:cs typeface="Arial" panose="020B0604020202020204" pitchFamily="34" charset="0"/>
              </a:rPr>
              <a:t> Modern methods include:</a:t>
            </a:r>
          </a:p>
          <a:p>
            <a:r>
              <a:rPr lang="en-US" sz="2000" b="1" dirty="0">
                <a:latin typeface="Arial" panose="020B0604020202020204" pitchFamily="34" charset="0"/>
                <a:cs typeface="Arial" panose="020B0604020202020204" pitchFamily="34" charset="0"/>
              </a:rPr>
              <a:t>Continuous Check-ins</a:t>
            </a:r>
            <a:r>
              <a:rPr lang="en-US" sz="2000" dirty="0">
                <a:latin typeface="Arial" panose="020B0604020202020204" pitchFamily="34" charset="0"/>
                <a:cs typeface="Arial" panose="020B0604020202020204" pitchFamily="34" charset="0"/>
              </a:rPr>
              <a:t> for real-time feedback.</a:t>
            </a:r>
          </a:p>
          <a:p>
            <a:r>
              <a:rPr lang="en-US" sz="2000" b="1" dirty="0">
                <a:latin typeface="Arial" panose="020B0604020202020204" pitchFamily="34" charset="0"/>
                <a:cs typeface="Arial" panose="020B0604020202020204" pitchFamily="34" charset="0"/>
              </a:rPr>
              <a:t>OKRs</a:t>
            </a:r>
            <a:r>
              <a:rPr lang="en-US" sz="2000" dirty="0">
                <a:latin typeface="Arial" panose="020B0604020202020204" pitchFamily="34" charset="0"/>
                <a:cs typeface="Arial" panose="020B0604020202020204" pitchFamily="34" charset="0"/>
              </a:rPr>
              <a:t> for agile goal-setting.</a:t>
            </a:r>
          </a:p>
          <a:p>
            <a:r>
              <a:rPr lang="en-US" sz="2000" b="1" dirty="0">
                <a:latin typeface="Arial" panose="020B0604020202020204" pitchFamily="34" charset="0"/>
                <a:cs typeface="Arial" panose="020B0604020202020204" pitchFamily="34" charset="0"/>
              </a:rPr>
              <a:t>360-Degree Feedback</a:t>
            </a:r>
            <a:r>
              <a:rPr lang="en-US" sz="2000" dirty="0">
                <a:latin typeface="Arial" panose="020B0604020202020204" pitchFamily="34" charset="0"/>
                <a:cs typeface="Arial" panose="020B0604020202020204" pitchFamily="34" charset="0"/>
              </a:rPr>
              <a:t> for a holistic view.</a:t>
            </a:r>
          </a:p>
          <a:p>
            <a:r>
              <a:rPr lang="en-US" sz="2000" b="1" dirty="0">
                <a:latin typeface="Arial" panose="020B0604020202020204" pitchFamily="34" charset="0"/>
                <a:cs typeface="Arial" panose="020B0604020202020204" pitchFamily="34" charset="0"/>
              </a:rPr>
              <a:t>Project-Based Reviews</a:t>
            </a:r>
            <a:r>
              <a:rPr lang="en-US" sz="2000" dirty="0">
                <a:latin typeface="Arial" panose="020B0604020202020204" pitchFamily="34" charset="0"/>
                <a:cs typeface="Arial" panose="020B0604020202020204" pitchFamily="34" charset="0"/>
              </a:rPr>
              <a:t> for project-focused work.</a:t>
            </a:r>
          </a:p>
          <a:p>
            <a:r>
              <a:rPr lang="en-US" sz="2000" b="1" dirty="0">
                <a:latin typeface="Arial" panose="020B0604020202020204" pitchFamily="34" charset="0"/>
                <a:cs typeface="Arial" panose="020B0604020202020204" pitchFamily="34" charset="0"/>
              </a:rPr>
              <a:t>BARS</a:t>
            </a:r>
            <a:r>
              <a:rPr lang="en-US" sz="2000" dirty="0">
                <a:latin typeface="Arial" panose="020B0604020202020204" pitchFamily="34" charset="0"/>
                <a:cs typeface="Arial" panose="020B0604020202020204" pitchFamily="34" charset="0"/>
              </a:rPr>
              <a:t> to reduce bias with behavioral examples.</a:t>
            </a:r>
          </a:p>
          <a:p>
            <a:r>
              <a:rPr lang="en-US" sz="2000" b="1" dirty="0">
                <a:latin typeface="Arial" panose="020B0604020202020204" pitchFamily="34" charset="0"/>
                <a:cs typeface="Arial" panose="020B0604020202020204" pitchFamily="34" charset="0"/>
              </a:rPr>
              <a:t>No-Rating Systems</a:t>
            </a:r>
            <a:r>
              <a:rPr lang="en-US" sz="2000" dirty="0">
                <a:latin typeface="Arial" panose="020B0604020202020204" pitchFamily="34" charset="0"/>
                <a:cs typeface="Arial" panose="020B0604020202020204" pitchFamily="34" charset="0"/>
              </a:rPr>
              <a:t> to foster developmental conversations (</a:t>
            </a:r>
            <a:r>
              <a:rPr lang="en-US" sz="2000" dirty="0" err="1">
                <a:latin typeface="Arial" panose="020B0604020202020204" pitchFamily="34" charset="0"/>
                <a:cs typeface="Arial" panose="020B0604020202020204" pitchFamily="34" charset="0"/>
              </a:rPr>
              <a:t>Pulakos</a:t>
            </a:r>
            <a:r>
              <a:rPr lang="en-US" sz="2000" dirty="0">
                <a:latin typeface="Arial" panose="020B0604020202020204" pitchFamily="34" charset="0"/>
                <a:cs typeface="Arial" panose="020B0604020202020204" pitchFamily="34" charset="0"/>
              </a:rPr>
              <a:t> et al., 2021; </a:t>
            </a:r>
            <a:r>
              <a:rPr lang="en-US" sz="2000" dirty="0" err="1">
                <a:latin typeface="Arial" panose="020B0604020202020204" pitchFamily="34" charset="0"/>
                <a:cs typeface="Arial" panose="020B0604020202020204" pitchFamily="34" charset="0"/>
              </a:rPr>
              <a:t>Cappelli</a:t>
            </a:r>
            <a:r>
              <a:rPr lang="en-US" sz="2000" dirty="0">
                <a:latin typeface="Arial" panose="020B0604020202020204" pitchFamily="34" charset="0"/>
                <a:cs typeface="Arial" panose="020B0604020202020204" pitchFamily="34" charset="0"/>
              </a:rPr>
              <a:t> &amp; </a:t>
            </a:r>
            <a:r>
              <a:rPr lang="en-US" sz="2000" dirty="0" err="1">
                <a:latin typeface="Arial" panose="020B0604020202020204" pitchFamily="34" charset="0"/>
                <a:cs typeface="Arial" panose="020B0604020202020204" pitchFamily="34" charset="0"/>
              </a:rPr>
              <a:t>Tavis</a:t>
            </a:r>
            <a:r>
              <a:rPr lang="en-US" sz="2000" dirty="0">
                <a:latin typeface="Arial" panose="020B0604020202020204" pitchFamily="34" charset="0"/>
                <a:cs typeface="Arial" panose="020B0604020202020204" pitchFamily="34" charset="0"/>
              </a:rPr>
              <a:t>, 2021).</a:t>
            </a:r>
          </a:p>
        </p:txBody>
      </p:sp>
    </p:spTree>
    <p:extLst>
      <p:ext uri="{BB962C8B-B14F-4D97-AF65-F5344CB8AC3E}">
        <p14:creationId xmlns:p14="http://schemas.microsoft.com/office/powerpoint/2010/main" val="58737651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Key Takeaways</a:t>
            </a:r>
            <a:br>
              <a:rPr lang="en-US" sz="3600" b="1" dirty="0">
                <a:latin typeface="Arial" panose="020B0604020202020204" pitchFamily="34" charset="0"/>
                <a:cs typeface="Arial" panose="020B0604020202020204" pitchFamily="34" charset="0"/>
              </a:rPr>
            </a:b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r>
              <a:rPr lang="en-US" sz="2000" dirty="0" smtClean="0">
                <a:latin typeface="Arial" panose="020B0604020202020204" pitchFamily="34" charset="0"/>
                <a:cs typeface="Arial" panose="020B0604020202020204" pitchFamily="34" charset="0"/>
              </a:rPr>
              <a:t>PM </a:t>
            </a:r>
            <a:r>
              <a:rPr lang="en-US" sz="2000" dirty="0">
                <a:latin typeface="Arial" panose="020B0604020202020204" pitchFamily="34" charset="0"/>
                <a:cs typeface="Arial" panose="020B0604020202020204" pitchFamily="34" charset="0"/>
              </a:rPr>
              <a:t>has evolved from a </a:t>
            </a:r>
            <a:r>
              <a:rPr lang="en-US" sz="2000" b="1" dirty="0">
                <a:latin typeface="Arial" panose="020B0604020202020204" pitchFamily="34" charset="0"/>
                <a:cs typeface="Arial" panose="020B0604020202020204" pitchFamily="34" charset="0"/>
              </a:rPr>
              <a:t>judgmental appraisal</a:t>
            </a:r>
            <a:r>
              <a:rPr lang="en-US" sz="2000" dirty="0">
                <a:latin typeface="Arial" panose="020B0604020202020204" pitchFamily="34" charset="0"/>
                <a:cs typeface="Arial" panose="020B0604020202020204" pitchFamily="34" charset="0"/>
              </a:rPr>
              <a:t> to a </a:t>
            </a:r>
            <a:r>
              <a:rPr lang="en-US" sz="2000" b="1" dirty="0">
                <a:latin typeface="Arial" panose="020B0604020202020204" pitchFamily="34" charset="0"/>
                <a:cs typeface="Arial" panose="020B0604020202020204" pitchFamily="34" charset="0"/>
              </a:rPr>
              <a:t>developmental management</a:t>
            </a:r>
            <a:r>
              <a:rPr lang="en-US" sz="2000" dirty="0">
                <a:latin typeface="Arial" panose="020B0604020202020204" pitchFamily="34" charset="0"/>
                <a:cs typeface="Arial" panose="020B0604020202020204" pitchFamily="34" charset="0"/>
              </a:rPr>
              <a:t> process.</a:t>
            </a:r>
          </a:p>
          <a:p>
            <a:r>
              <a:rPr lang="en-US" sz="2000" dirty="0">
                <a:latin typeface="Arial" panose="020B0604020202020204" pitchFamily="34" charset="0"/>
                <a:cs typeface="Arial" panose="020B0604020202020204" pitchFamily="34" charset="0"/>
              </a:rPr>
              <a:t>Its purpose is to </a:t>
            </a:r>
            <a:r>
              <a:rPr lang="en-US" sz="2000" b="1" dirty="0">
                <a:latin typeface="Arial" panose="020B0604020202020204" pitchFamily="34" charset="0"/>
                <a:cs typeface="Arial" panose="020B0604020202020204" pitchFamily="34" charset="0"/>
              </a:rPr>
              <a:t>improve, develop, satisfy, and communicate</a:t>
            </a:r>
            <a:r>
              <a:rPr lang="en-US" sz="2000" dirty="0">
                <a:latin typeface="Arial" panose="020B0604020202020204" pitchFamily="34" charset="0"/>
                <a:cs typeface="Arial" panose="020B0604020202020204" pitchFamily="34" charset="0"/>
              </a:rPr>
              <a:t>.</a:t>
            </a:r>
          </a:p>
          <a:p>
            <a:r>
              <a:rPr lang="en-US" sz="2000" dirty="0">
                <a:latin typeface="Arial" panose="020B0604020202020204" pitchFamily="34" charset="0"/>
                <a:cs typeface="Arial" panose="020B0604020202020204" pitchFamily="34" charset="0"/>
              </a:rPr>
              <a:t>It functions as a </a:t>
            </a:r>
            <a:r>
              <a:rPr lang="en-US" sz="2000" b="1" dirty="0">
                <a:latin typeface="Arial" panose="020B0604020202020204" pitchFamily="34" charset="0"/>
                <a:cs typeface="Arial" panose="020B0604020202020204" pitchFamily="34" charset="0"/>
              </a:rPr>
              <a:t>holistic and integrative</a:t>
            </a:r>
            <a:r>
              <a:rPr lang="en-US" sz="2000" dirty="0">
                <a:latin typeface="Arial" panose="020B0604020202020204" pitchFamily="34" charset="0"/>
                <a:cs typeface="Arial" panose="020B0604020202020204" pitchFamily="34" charset="0"/>
              </a:rPr>
              <a:t> force in the organization.</a:t>
            </a:r>
          </a:p>
          <a:p>
            <a:r>
              <a:rPr lang="en-US" sz="2000" dirty="0">
                <a:latin typeface="Arial" panose="020B0604020202020204" pitchFamily="34" charset="0"/>
                <a:cs typeface="Arial" panose="020B0604020202020204" pitchFamily="34" charset="0"/>
              </a:rPr>
              <a:t>The modern process is a </a:t>
            </a:r>
            <a:r>
              <a:rPr lang="en-US" sz="2000" b="1" dirty="0">
                <a:latin typeface="Arial" panose="020B0604020202020204" pitchFamily="34" charset="0"/>
                <a:cs typeface="Arial" panose="020B0604020202020204" pitchFamily="34" charset="0"/>
              </a:rPr>
              <a:t>continuous cycle</a:t>
            </a:r>
            <a:r>
              <a:rPr lang="en-US" sz="2000" dirty="0">
                <a:latin typeface="Arial" panose="020B0604020202020204" pitchFamily="34" charset="0"/>
                <a:cs typeface="Arial" panose="020B0604020202020204" pitchFamily="34" charset="0"/>
              </a:rPr>
              <a:t> of planning, coaching, and reviewing.</a:t>
            </a:r>
          </a:p>
          <a:p>
            <a:r>
              <a:rPr lang="en-US" sz="2000" b="1" dirty="0">
                <a:latin typeface="Arial" panose="020B0604020202020204" pitchFamily="34" charset="0"/>
                <a:cs typeface="Arial" panose="020B0604020202020204" pitchFamily="34" charset="0"/>
              </a:rPr>
              <a:t>Contemporary methods</a:t>
            </a:r>
            <a:r>
              <a:rPr lang="en-US" sz="2000" dirty="0">
                <a:latin typeface="Arial" panose="020B0604020202020204" pitchFamily="34" charset="0"/>
                <a:cs typeface="Arial" panose="020B0604020202020204" pitchFamily="34" charset="0"/>
              </a:rPr>
              <a:t> (e.g., check-ins, OKRs) are more agile and effective than annual reviews.</a:t>
            </a:r>
          </a:p>
        </p:txBody>
      </p:sp>
    </p:spTree>
    <p:extLst>
      <p:ext uri="{BB962C8B-B14F-4D97-AF65-F5344CB8AC3E}">
        <p14:creationId xmlns:p14="http://schemas.microsoft.com/office/powerpoint/2010/main" val="13504964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The Manager's Role in PM</a:t>
            </a:r>
          </a:p>
        </p:txBody>
      </p:sp>
      <p:sp>
        <p:nvSpPr>
          <p:cNvPr id="3" name="Content Placeholder 2"/>
          <p:cNvSpPr>
            <a:spLocks noGrp="1"/>
          </p:cNvSpPr>
          <p:nvPr>
            <p:ph idx="1"/>
          </p:nvPr>
        </p:nvSpPr>
        <p:spPr/>
        <p:txBody>
          <a:bodyPr>
            <a:normAutofit/>
          </a:bodyPr>
          <a:lstStyle/>
          <a:p>
            <a:r>
              <a:rPr lang="en-US" sz="2000" b="1" dirty="0" smtClean="0">
                <a:latin typeface="Arial" panose="020B0604020202020204" pitchFamily="34" charset="0"/>
                <a:cs typeface="Arial" panose="020B0604020202020204" pitchFamily="34" charset="0"/>
              </a:rPr>
              <a:t>Coach </a:t>
            </a:r>
            <a:r>
              <a:rPr lang="en-US" sz="2000" b="1" dirty="0">
                <a:latin typeface="Arial" panose="020B0604020202020204" pitchFamily="34" charset="0"/>
                <a:cs typeface="Arial" panose="020B0604020202020204" pitchFamily="34" charset="0"/>
              </a:rPr>
              <a:t>&amp; Facilitator:</a:t>
            </a:r>
            <a:r>
              <a:rPr lang="en-US" sz="2000" dirty="0">
                <a:latin typeface="Arial" panose="020B0604020202020204" pitchFamily="34" charset="0"/>
                <a:cs typeface="Arial" panose="020B0604020202020204" pitchFamily="34" charset="0"/>
              </a:rPr>
              <a:t> Not a judge.</a:t>
            </a:r>
          </a:p>
          <a:p>
            <a:r>
              <a:rPr lang="en-US" sz="2000" b="1" dirty="0">
                <a:latin typeface="Arial" panose="020B0604020202020204" pitchFamily="34" charset="0"/>
                <a:cs typeface="Arial" panose="020B0604020202020204" pitchFamily="34" charset="0"/>
              </a:rPr>
              <a:t>Communicator:</a:t>
            </a:r>
            <a:r>
              <a:rPr lang="en-US" sz="2000" dirty="0">
                <a:latin typeface="Arial" panose="020B0604020202020204" pitchFamily="34" charset="0"/>
                <a:cs typeface="Arial" panose="020B0604020202020204" pitchFamily="34" charset="0"/>
              </a:rPr>
              <a:t> Engages in ongoing, two-way dialogue.</a:t>
            </a:r>
          </a:p>
          <a:p>
            <a:r>
              <a:rPr lang="en-US" sz="2000" b="1" dirty="0">
                <a:latin typeface="Arial" panose="020B0604020202020204" pitchFamily="34" charset="0"/>
                <a:cs typeface="Arial" panose="020B0604020202020204" pitchFamily="34" charset="0"/>
              </a:rPr>
              <a:t>Developer:</a:t>
            </a:r>
            <a:r>
              <a:rPr lang="en-US" sz="2000" dirty="0">
                <a:latin typeface="Arial" panose="020B0604020202020204" pitchFamily="34" charset="0"/>
                <a:cs typeface="Arial" panose="020B0604020202020204" pitchFamily="34" charset="0"/>
              </a:rPr>
              <a:t> Invests in employee growth.</a:t>
            </a:r>
          </a:p>
          <a:p>
            <a:r>
              <a:rPr lang="en-US" sz="2000" b="1" dirty="0" err="1">
                <a:latin typeface="Arial" panose="020B0604020202020204" pitchFamily="34" charset="0"/>
                <a:cs typeface="Arial" panose="020B0604020202020204" pitchFamily="34" charset="0"/>
              </a:rPr>
              <a:t>Alignor</a:t>
            </a:r>
            <a:r>
              <a:rPr lang="en-US" sz="2000" b="1" dirty="0">
                <a:latin typeface="Arial" panose="020B0604020202020204" pitchFamily="34" charset="0"/>
                <a:cs typeface="Arial" panose="020B0604020202020204" pitchFamily="34" charset="0"/>
              </a:rPr>
              <a:t>:</a:t>
            </a:r>
            <a:r>
              <a:rPr lang="en-US" sz="2000" dirty="0">
                <a:latin typeface="Arial" panose="020B0604020202020204" pitchFamily="34" charset="0"/>
                <a:cs typeface="Arial" panose="020B0604020202020204" pitchFamily="34" charset="0"/>
              </a:rPr>
              <a:t> Connects individual work to team and organizational goals.</a:t>
            </a:r>
          </a:p>
          <a:p>
            <a:endParaRPr lang="en-US" sz="2000" i="1" dirty="0" smtClean="0">
              <a:latin typeface="Arial" panose="020B0604020202020204" pitchFamily="34" charset="0"/>
              <a:cs typeface="Arial" panose="020B0604020202020204" pitchFamily="34" charset="0"/>
            </a:endParaRPr>
          </a:p>
          <a:p>
            <a:r>
              <a:rPr lang="en-US" sz="2000" i="1" dirty="0" smtClean="0">
                <a:latin typeface="Arial" panose="020B0604020202020204" pitchFamily="34" charset="0"/>
                <a:cs typeface="Arial" panose="020B0604020202020204" pitchFamily="34" charset="0"/>
              </a:rPr>
              <a:t>The </a:t>
            </a:r>
            <a:r>
              <a:rPr lang="en-US" sz="2000" i="1" dirty="0">
                <a:latin typeface="Arial" panose="020B0604020202020204" pitchFamily="34" charset="0"/>
                <a:cs typeface="Arial" panose="020B0604020202020204" pitchFamily="34" charset="0"/>
              </a:rPr>
              <a:t>best PM system will fail without capable managers.]</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154849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Trends Shaping the Future of PM</a:t>
            </a:r>
            <a:br>
              <a:rPr lang="en-US" sz="3600" b="1" dirty="0">
                <a:latin typeface="Arial" panose="020B0604020202020204" pitchFamily="34" charset="0"/>
                <a:cs typeface="Arial" panose="020B0604020202020204" pitchFamily="34" charset="0"/>
              </a:rPr>
            </a:b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r>
              <a:rPr lang="en-US" sz="2000" b="1" dirty="0" smtClean="0">
                <a:latin typeface="Arial" panose="020B0604020202020204" pitchFamily="34" charset="0"/>
                <a:cs typeface="Arial" panose="020B0604020202020204" pitchFamily="34" charset="0"/>
              </a:rPr>
              <a:t>AI </a:t>
            </a:r>
            <a:r>
              <a:rPr lang="en-US" sz="2000" b="1" dirty="0">
                <a:latin typeface="Arial" panose="020B0604020202020204" pitchFamily="34" charset="0"/>
                <a:cs typeface="Arial" panose="020B0604020202020204" pitchFamily="34" charset="0"/>
              </a:rPr>
              <a:t>and Analytics:</a:t>
            </a:r>
            <a:r>
              <a:rPr lang="en-US" sz="2000" dirty="0">
                <a:latin typeface="Arial" panose="020B0604020202020204" pitchFamily="34" charset="0"/>
                <a:cs typeface="Arial" panose="020B0604020202020204" pitchFamily="34" charset="0"/>
              </a:rPr>
              <a:t> Using data to predict performance and personalize development.</a:t>
            </a:r>
          </a:p>
          <a:p>
            <a:r>
              <a:rPr lang="en-US" sz="2000" b="1" dirty="0">
                <a:latin typeface="Arial" panose="020B0604020202020204" pitchFamily="34" charset="0"/>
                <a:cs typeface="Arial" panose="020B0604020202020204" pitchFamily="34" charset="0"/>
              </a:rPr>
              <a:t>Focus on Well-being:</a:t>
            </a:r>
            <a:r>
              <a:rPr lang="en-US" sz="2000" dirty="0">
                <a:latin typeface="Arial" panose="020B0604020202020204" pitchFamily="34" charset="0"/>
                <a:cs typeface="Arial" panose="020B0604020202020204" pitchFamily="34" charset="0"/>
              </a:rPr>
              <a:t> Integrating employee mental health into performance conversations.</a:t>
            </a:r>
          </a:p>
          <a:p>
            <a:r>
              <a:rPr lang="en-US" sz="2000" b="1" dirty="0">
                <a:latin typeface="Arial" panose="020B0604020202020204" pitchFamily="34" charset="0"/>
                <a:cs typeface="Arial" panose="020B0604020202020204" pitchFamily="34" charset="0"/>
              </a:rPr>
              <a:t>Skills-Based Organizations:</a:t>
            </a:r>
            <a:r>
              <a:rPr lang="en-US" sz="2000" dirty="0">
                <a:latin typeface="Arial" panose="020B0604020202020204" pitchFamily="34" charset="0"/>
                <a:cs typeface="Arial" panose="020B0604020202020204" pitchFamily="34" charset="0"/>
              </a:rPr>
              <a:t> PM focusing on skill acquisition and deployment over job titles.</a:t>
            </a:r>
          </a:p>
          <a:p>
            <a:r>
              <a:rPr lang="en-US" sz="2000" b="1" dirty="0">
                <a:latin typeface="Arial" panose="020B0604020202020204" pitchFamily="34" charset="0"/>
                <a:cs typeface="Arial" panose="020B0604020202020204" pitchFamily="34" charset="0"/>
              </a:rPr>
              <a:t>Hyper-Personalization:</a:t>
            </a:r>
            <a:r>
              <a:rPr lang="en-US" sz="2000" dirty="0">
                <a:latin typeface="Arial" panose="020B0604020202020204" pitchFamily="34" charset="0"/>
                <a:cs typeface="Arial" panose="020B0604020202020204" pitchFamily="34" charset="0"/>
              </a:rPr>
              <a:t> Tailoring feedback and development to individual preferences.</a:t>
            </a:r>
          </a:p>
          <a:p>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5404102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Conclusion</a:t>
            </a:r>
            <a:br>
              <a:rPr lang="en-US" sz="3600" b="1" dirty="0">
                <a:latin typeface="Arial" panose="020B0604020202020204" pitchFamily="34" charset="0"/>
                <a:cs typeface="Arial" panose="020B0604020202020204" pitchFamily="34" charset="0"/>
              </a:rPr>
            </a:b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r>
              <a:rPr lang="en-US" sz="2000" dirty="0">
                <a:latin typeface="Arial" panose="020B0604020202020204" pitchFamily="34" charset="0"/>
                <a:cs typeface="Arial" panose="020B0604020202020204" pitchFamily="34" charset="0"/>
              </a:rPr>
              <a:t>Performance Management is not a box-ticking exercise. It is the strategic heartbeat of an organization, ensuring that every individual's effort contributes to collective success through a continuous process of alignment, conversation, and growth.</a:t>
            </a:r>
          </a:p>
        </p:txBody>
      </p:sp>
    </p:spTree>
    <p:extLst>
      <p:ext uri="{BB962C8B-B14F-4D97-AF65-F5344CB8AC3E}">
        <p14:creationId xmlns:p14="http://schemas.microsoft.com/office/powerpoint/2010/main" val="142005436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a:latin typeface="Arial" panose="020B0604020202020204" pitchFamily="34" charset="0"/>
                <a:cs typeface="Arial" panose="020B0604020202020204" pitchFamily="34" charset="0"/>
              </a:rPr>
              <a:t>References </a:t>
            </a:r>
            <a:endParaRPr lang="en-US" sz="32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40659" y="1600200"/>
            <a:ext cx="8346141" cy="5096435"/>
          </a:xfrm>
        </p:spPr>
        <p:txBody>
          <a:bodyPr>
            <a:noAutofit/>
          </a:bodyPr>
          <a:lstStyle/>
          <a:p>
            <a:r>
              <a:rPr lang="en-US" sz="2000" dirty="0" err="1">
                <a:latin typeface="Arial" panose="020B0604020202020204" pitchFamily="34" charset="0"/>
                <a:cs typeface="Arial" panose="020B0604020202020204" pitchFamily="34" charset="0"/>
              </a:rPr>
              <a:t>Aguinis</a:t>
            </a:r>
            <a:r>
              <a:rPr lang="en-US" sz="2000" dirty="0">
                <a:latin typeface="Arial" panose="020B0604020202020204" pitchFamily="34" charset="0"/>
                <a:cs typeface="Arial" panose="020B0604020202020204" pitchFamily="34" charset="0"/>
              </a:rPr>
              <a:t>, H. (2023). </a:t>
            </a:r>
            <a:r>
              <a:rPr lang="en-US" sz="2000" i="1" dirty="0">
                <a:latin typeface="Arial" panose="020B0604020202020204" pitchFamily="34" charset="0"/>
                <a:cs typeface="Arial" panose="020B0604020202020204" pitchFamily="34" charset="0"/>
              </a:rPr>
              <a:t>Performance Management</a:t>
            </a:r>
            <a:r>
              <a:rPr lang="en-US" sz="2000" dirty="0">
                <a:latin typeface="Arial" panose="020B0604020202020204" pitchFamily="34" charset="0"/>
                <a:cs typeface="Arial" panose="020B0604020202020204" pitchFamily="34" charset="0"/>
              </a:rPr>
              <a:t>.</a:t>
            </a:r>
          </a:p>
          <a:p>
            <a:r>
              <a:rPr lang="en-US" sz="2000" dirty="0">
                <a:latin typeface="Arial" panose="020B0604020202020204" pitchFamily="34" charset="0"/>
                <a:cs typeface="Arial" panose="020B0604020202020204" pitchFamily="34" charset="0"/>
              </a:rPr>
              <a:t>Armstrong, M., &amp; Taylor, S. (2024). </a:t>
            </a:r>
            <a:r>
              <a:rPr lang="en-US" sz="2000" i="1" dirty="0">
                <a:latin typeface="Arial" panose="020B0604020202020204" pitchFamily="34" charset="0"/>
                <a:cs typeface="Arial" panose="020B0604020202020204" pitchFamily="34" charset="0"/>
              </a:rPr>
              <a:t>Armstrong's Handbook...</a:t>
            </a:r>
            <a:endParaRPr lang="en-US" sz="2000" dirty="0">
              <a:latin typeface="Arial" panose="020B0604020202020204" pitchFamily="34" charset="0"/>
              <a:cs typeface="Arial" panose="020B0604020202020204" pitchFamily="34" charset="0"/>
            </a:endParaRPr>
          </a:p>
          <a:p>
            <a:r>
              <a:rPr lang="en-US" sz="2000" dirty="0" err="1">
                <a:latin typeface="Arial" panose="020B0604020202020204" pitchFamily="34" charset="0"/>
                <a:cs typeface="Arial" panose="020B0604020202020204" pitchFamily="34" charset="0"/>
              </a:rPr>
              <a:t>Cappelli</a:t>
            </a:r>
            <a:r>
              <a:rPr lang="en-US" sz="2000" dirty="0">
                <a:latin typeface="Arial" panose="020B0604020202020204" pitchFamily="34" charset="0"/>
                <a:cs typeface="Arial" panose="020B0604020202020204" pitchFamily="34" charset="0"/>
              </a:rPr>
              <a:t>, P., &amp; </a:t>
            </a:r>
            <a:r>
              <a:rPr lang="en-US" sz="2000" dirty="0" err="1">
                <a:latin typeface="Arial" panose="020B0604020202020204" pitchFamily="34" charset="0"/>
                <a:cs typeface="Arial" panose="020B0604020202020204" pitchFamily="34" charset="0"/>
              </a:rPr>
              <a:t>Tavis</a:t>
            </a:r>
            <a:r>
              <a:rPr lang="en-US" sz="2000" dirty="0">
                <a:latin typeface="Arial" panose="020B0604020202020204" pitchFamily="34" charset="0"/>
                <a:cs typeface="Arial" panose="020B0604020202020204" pitchFamily="34" charset="0"/>
              </a:rPr>
              <a:t>, A. (2021). </a:t>
            </a:r>
            <a:r>
              <a:rPr lang="en-US" sz="2000" i="1" dirty="0">
                <a:latin typeface="Arial" panose="020B0604020202020204" pitchFamily="34" charset="0"/>
                <a:cs typeface="Arial" panose="020B0604020202020204" pitchFamily="34" charset="0"/>
              </a:rPr>
              <a:t>Harvard Business Review</a:t>
            </a:r>
            <a:r>
              <a:rPr lang="en-US" sz="2000" dirty="0">
                <a:latin typeface="Arial" panose="020B0604020202020204" pitchFamily="34" charset="0"/>
                <a:cs typeface="Arial" panose="020B0604020202020204" pitchFamily="34" charset="0"/>
              </a:rPr>
              <a:t>.</a:t>
            </a:r>
          </a:p>
          <a:p>
            <a:r>
              <a:rPr lang="en-US" sz="2000" dirty="0">
                <a:latin typeface="Arial" panose="020B0604020202020204" pitchFamily="34" charset="0"/>
                <a:cs typeface="Arial" panose="020B0604020202020204" pitchFamily="34" charset="0"/>
              </a:rPr>
              <a:t>Deloitte (2023). </a:t>
            </a:r>
            <a:r>
              <a:rPr lang="en-US" sz="2000" i="1" dirty="0">
                <a:latin typeface="Arial" panose="020B0604020202020204" pitchFamily="34" charset="0"/>
                <a:cs typeface="Arial" panose="020B0604020202020204" pitchFamily="34" charset="0"/>
              </a:rPr>
              <a:t>Global Human Capital Trends</a:t>
            </a:r>
            <a:r>
              <a:rPr lang="en-US" sz="2000" dirty="0">
                <a:latin typeface="Arial" panose="020B0604020202020204" pitchFamily="34" charset="0"/>
                <a:cs typeface="Arial" panose="020B0604020202020204" pitchFamily="34" charset="0"/>
              </a:rPr>
              <a:t>.</a:t>
            </a:r>
          </a:p>
          <a:p>
            <a:r>
              <a:rPr lang="en-US" sz="2000" dirty="0" err="1">
                <a:latin typeface="Arial" panose="020B0604020202020204" pitchFamily="34" charset="0"/>
                <a:cs typeface="Arial" panose="020B0604020202020204" pitchFamily="34" charset="0"/>
              </a:rPr>
              <a:t>Mone</a:t>
            </a:r>
            <a:r>
              <a:rPr lang="en-US" sz="2000" dirty="0">
                <a:latin typeface="Arial" panose="020B0604020202020204" pitchFamily="34" charset="0"/>
                <a:cs typeface="Arial" panose="020B0604020202020204" pitchFamily="34" charset="0"/>
              </a:rPr>
              <a:t>, E. M., &amp; London, M. (2022). </a:t>
            </a:r>
            <a:r>
              <a:rPr lang="en-US" sz="2000" i="1" dirty="0">
                <a:latin typeface="Arial" panose="020B0604020202020204" pitchFamily="34" charset="0"/>
                <a:cs typeface="Arial" panose="020B0604020202020204" pitchFamily="34" charset="0"/>
              </a:rPr>
              <a:t>Employee Engagement...</a:t>
            </a:r>
            <a:endParaRPr lang="en-US" sz="2000" dirty="0">
              <a:latin typeface="Arial" panose="020B0604020202020204" pitchFamily="34" charset="0"/>
              <a:cs typeface="Arial" panose="020B0604020202020204" pitchFamily="34" charset="0"/>
            </a:endParaRPr>
          </a:p>
          <a:p>
            <a:r>
              <a:rPr lang="en-US" sz="2000" dirty="0" err="1">
                <a:latin typeface="Arial" panose="020B0604020202020204" pitchFamily="34" charset="0"/>
                <a:cs typeface="Arial" panose="020B0604020202020204" pitchFamily="34" charset="0"/>
              </a:rPr>
              <a:t>Pulakos</a:t>
            </a:r>
            <a:r>
              <a:rPr lang="en-US" sz="2000" dirty="0">
                <a:latin typeface="Arial" panose="020B0604020202020204" pitchFamily="34" charset="0"/>
                <a:cs typeface="Arial" panose="020B0604020202020204" pitchFamily="34" charset="0"/>
              </a:rPr>
              <a:t>, E. D., et al. (2021). </a:t>
            </a:r>
            <a:r>
              <a:rPr lang="en-US" sz="2000" i="1" dirty="0">
                <a:latin typeface="Arial" panose="020B0604020202020204" pitchFamily="34" charset="0"/>
                <a:cs typeface="Arial" panose="020B0604020202020204" pitchFamily="34" charset="0"/>
              </a:rPr>
              <a:t>Annual Review of Organizational Psychology...</a:t>
            </a:r>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Sparrow, P., &amp; </a:t>
            </a:r>
            <a:r>
              <a:rPr lang="en-US" sz="2000" dirty="0" err="1">
                <a:latin typeface="Arial" panose="020B0604020202020204" pitchFamily="34" charset="0"/>
                <a:cs typeface="Arial" panose="020B0604020202020204" pitchFamily="34" charset="0"/>
              </a:rPr>
              <a:t>Makram</a:t>
            </a:r>
            <a:r>
              <a:rPr lang="en-US" sz="2000" dirty="0">
                <a:latin typeface="Arial" panose="020B0604020202020204" pitchFamily="34" charset="0"/>
                <a:cs typeface="Arial" panose="020B0604020202020204" pitchFamily="34" charset="0"/>
              </a:rPr>
              <a:t>, H. (2021). </a:t>
            </a:r>
            <a:r>
              <a:rPr lang="en-US" sz="2000" i="1" dirty="0">
                <a:latin typeface="Arial" panose="020B0604020202020204" pitchFamily="34" charset="0"/>
                <a:cs typeface="Arial" panose="020B0604020202020204" pitchFamily="34" charset="0"/>
              </a:rPr>
              <a:t>Human Resource Management Review</a:t>
            </a:r>
            <a:r>
              <a:rPr lang="en-US" sz="2000" dirty="0">
                <a:latin typeface="Arial" panose="020B0604020202020204" pitchFamily="34" charset="0"/>
                <a:cs typeface="Arial" panose="020B0604020202020204" pitchFamily="34" charset="0"/>
              </a:rPr>
              <a:t>.</a:t>
            </a:r>
          </a:p>
          <a:p>
            <a:r>
              <a:rPr lang="en-US" sz="2000" i="1" dirty="0">
                <a:latin typeface="Arial" panose="020B0604020202020204" pitchFamily="34" charset="0"/>
                <a:cs typeface="Arial" panose="020B0604020202020204" pitchFamily="34" charset="0"/>
              </a:rPr>
              <a:t>[Full citations are in the accompanying lecture notes.]</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345047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ctr">
              <a:buNone/>
            </a:pPr>
            <a:endParaRPr lang="en-US" b="1" dirty="0" smtClean="0"/>
          </a:p>
          <a:p>
            <a:pPr marL="0" indent="0" algn="ctr">
              <a:buNone/>
            </a:pPr>
            <a:endParaRPr lang="en-US" b="1" dirty="0"/>
          </a:p>
          <a:p>
            <a:pPr marL="0" indent="0" algn="ctr">
              <a:buNone/>
            </a:pPr>
            <a:endParaRPr lang="en-US" b="1" dirty="0" smtClean="0"/>
          </a:p>
          <a:p>
            <a:pPr marL="0" indent="0" algn="ctr">
              <a:buNone/>
            </a:pPr>
            <a:r>
              <a:rPr lang="en-US" b="1" dirty="0" smtClean="0"/>
              <a:t>Thank You</a:t>
            </a:r>
            <a:endParaRPr lang="en-US" b="1" dirty="0"/>
          </a:p>
        </p:txBody>
      </p:sp>
    </p:spTree>
    <p:extLst>
      <p:ext uri="{BB962C8B-B14F-4D97-AF65-F5344CB8AC3E}">
        <p14:creationId xmlns:p14="http://schemas.microsoft.com/office/powerpoint/2010/main" val="944587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9354</TotalTime>
  <Words>541</Words>
  <Application>Microsoft Office PowerPoint</Application>
  <PresentationFormat>On-screen Show (4:3)</PresentationFormat>
  <Paragraphs>233</Paragraphs>
  <Slides>43</Slides>
  <Notes>0</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Office Theme</vt:lpstr>
      <vt:lpstr>Strategic Human Resource Management</vt:lpstr>
      <vt:lpstr>Agenda</vt:lpstr>
      <vt:lpstr>Lecture Learning Outcome</vt:lpstr>
      <vt:lpstr>Introduction</vt:lpstr>
      <vt:lpstr>A Strategic Definition</vt:lpstr>
      <vt:lpstr>Why the Shift? The Modern Workplace</vt:lpstr>
      <vt:lpstr>The Purpose of Performance Management</vt:lpstr>
      <vt:lpstr>Purpose 1: Drive Performance Improvement</vt:lpstr>
      <vt:lpstr>Purpose 2: Foster Employee Development</vt:lpstr>
      <vt:lpstr>Purpose 3: Satisfy Stakeholder Expectations</vt:lpstr>
      <vt:lpstr>Purpose 4: Enhance Communication &amp; Involvement</vt:lpstr>
      <vt:lpstr>The Concept &amp; Scope of PM Strategy</vt:lpstr>
      <vt:lpstr>A Holistic Approach</vt:lpstr>
      <vt:lpstr> PM as an Integrating Force</vt:lpstr>
      <vt:lpstr>Vertical Integration: The Strategy Cascade</vt:lpstr>
      <vt:lpstr>Horizontal Integration: Aligning HR Systems</vt:lpstr>
      <vt:lpstr> PM is a Natural Process of Management</vt:lpstr>
      <vt:lpstr>Internal Resourcing</vt:lpstr>
      <vt:lpstr>Part 4: The Process of Managing Performance</vt:lpstr>
      <vt:lpstr>The PM Cycle: A Continuous Loop</vt:lpstr>
      <vt:lpstr>Step 1: Performance Planning</vt:lpstr>
      <vt:lpstr>Step 2: Ongoing Coaching &amp; Feedback</vt:lpstr>
      <vt:lpstr>Step 3: Performance Review &amp; Development Planning</vt:lpstr>
      <vt:lpstr>Balancing Outputs and Inputs</vt:lpstr>
      <vt:lpstr>Data for Decision-Making</vt:lpstr>
      <vt:lpstr>Part 5: Contemporary Evaluation Methods</vt:lpstr>
      <vt:lpstr>Method 1: Continuous Check-ins</vt:lpstr>
      <vt:lpstr>Method 2: Objectives and Key Results (OKRs)</vt:lpstr>
      <vt:lpstr>Method 3: 360-Degree Feedback</vt:lpstr>
      <vt:lpstr>Method 4: Project-Based Reviews</vt:lpstr>
      <vt:lpstr>Method 5: Behaviorally Anchored Rating Scales (BARS)</vt:lpstr>
      <vt:lpstr>The Radical Shift: No-Rating Systems</vt:lpstr>
      <vt:lpstr> Learning Outcomes Review</vt:lpstr>
      <vt:lpstr>Part 7: Reflection &amp; Application</vt:lpstr>
      <vt:lpstr>Reflection 1: Purpose of PM</vt:lpstr>
      <vt:lpstr>Reflection 2: Evaluate the Concept of PM</vt:lpstr>
      <vt:lpstr>Reflection 3: Performance Evaluation Methods</vt:lpstr>
      <vt:lpstr>Key Takeaways </vt:lpstr>
      <vt:lpstr>The Manager's Role in PM</vt:lpstr>
      <vt:lpstr>Trends Shaping the Future of PM </vt:lpstr>
      <vt:lpstr>Conclusion </vt:lpstr>
      <vt:lpstr>References </vt:lpstr>
      <vt:lpstr>PowerPoint Presentation</vt:lpstr>
    </vt:vector>
  </TitlesOfParts>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Strategic Human Resource Management</dc:title>
  <dc:creator>Amy Ndunge Vundi</dc:creator>
  <dc:description>generated using python-pptx</dc:description>
  <cp:lastModifiedBy>AMY NDUNGE</cp:lastModifiedBy>
  <cp:revision>146</cp:revision>
  <dcterms:created xsi:type="dcterms:W3CDTF">2013-01-27T09:14:16Z</dcterms:created>
  <dcterms:modified xsi:type="dcterms:W3CDTF">2025-10-18T17:49:02Z</dcterms:modified>
</cp:coreProperties>
</file>