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309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303" r:id="rId37"/>
    <p:sldId id="301" r:id="rId38"/>
    <p:sldId id="304" r:id="rId39"/>
    <p:sldId id="305" r:id="rId40"/>
    <p:sldId id="306" r:id="rId41"/>
    <p:sldId id="308" r:id="rId42"/>
    <p:sldId id="307" r:id="rId43"/>
    <p:sldId id="302" r:id="rId44"/>
    <p:sldId id="292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48" y="5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Strategies for Managing Performance 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Core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principles of modern performance management.</a:t>
            </a:r>
          </a:p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tactical strategies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ole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managers and necessary training.</a:t>
            </a:r>
          </a:p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and data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enhances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performance systems.</a:t>
            </a:r>
          </a:p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pitfalls and strategies to avoid them.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the end of this lecture, you will be able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core principles of modern performance management.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Analyze key tactical strategies like OKRs, check-ins, and 360 feedback.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critical role of managers and necessary training.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Understand how technology and data enhance performance systems.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Identify common pitfalls and strategies to avoid them.</a:t>
            </a: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417639"/>
            <a:ext cx="8023412" cy="4803868"/>
          </a:xfrm>
        </p:spPr>
        <p:txBody>
          <a:bodyPr>
            <a:normAutofit/>
          </a:bodyPr>
          <a:lstStyle/>
          <a:p>
            <a:r>
              <a:rPr lang="en-US" sz="2000" b="1" dirty="0"/>
              <a:t>The Evolution of Performance Management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 Profound Transformation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1600200"/>
            <a:ext cx="7987553" cy="4926106"/>
          </a:xfrm>
        </p:spPr>
        <p:txBody>
          <a:bodyPr>
            <a:normAutofit/>
          </a:bodyPr>
          <a:lstStyle/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dreaded annual review.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Punitive, backward-looking audit.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Focused on judgment and ratings.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Now: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continuous, collaborative process.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Forward-looking and developmental.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Designed to unlock human potential and drive success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O'Leary, 2021).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Why the Shift Was Necessary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Recency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Bias: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Annual reviews focus on recent months, not full-year performance.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Lack of Timeliness: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Feedback is stored up, losing its impact.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Employee Disengagement: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Traditional systems are demotivating and feared.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Modern VUCA Environment: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Requires agility, continuous learning, and rapid adaptation.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Global Example: Adobe's "Check-In" System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Shift: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 2012, Adobe abolished its annual performance review system.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New Model: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Implemented a system of regular, informal "check-ins” between managers and employees, focusing on expectations, feedback, and growth.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30% decrease in voluntary turnover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a significant rise in employee engagement. This early adopter inspired a global trend.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2: Foundational Principles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Bedrock of an Effective System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Principle 1: Continuous Feedback &amp; Coaching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Replace the "judge" with the "coach."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Practice: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Regular, informal conversations focused on recent work, challenges, and immediate course correction.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Improves employee agility, engagement, and performance (Jones et al., 2022).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Principle 2: Goal Setting &amp; Alignment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600200"/>
            <a:ext cx="8310282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Compass: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Clear goals guide employee effort.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OKRs (Objectives and Key Results):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Objective: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Inspirational goal (e.g., "Revolutionize mobile payment in Africa").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Results: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Measurable metrics (e.g., "Grow user base by 50%," "Achieve 99.9% system uptime").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SMART Goals: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core job responsibilities (Specific, Measurable, Achievable, Relevant, Time-bound).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Global Example: Google &amp; OKRs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Pioneer: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Google has used OKRs for decades to maintain alignment and ambition at scale.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it Works: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OKRs are set from the organizational level down to individual contributors. They are public, fostering transparency and collaboration.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Result: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culture of high achievement and clarity, ensuring every engineer and team understands how their work contributes to Google's massive mission (Bauer, 2023).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Principle 3: Development-Centric Approach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06" y="1600200"/>
            <a:ext cx="8408894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Question: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Not just "How did you do?" but "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can we help you grow?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Tool: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Individual Development Plans (IDPs)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– living documents updated regularly.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Shifts focus from past judgment to future investment. Critical for talent retention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Cappelli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Tavis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2021).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Reflection Question 1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does your organization balance the assessment of past performance with planning for future development? Is the scale tipped more toward judgment or growth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Answer to Reflection 1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Traditional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Model: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Scale is heavily tipped toward judgment. The review is a summative evaluation tied to pay.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Modern Model: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Intentionally separates performance conversations from compensation discussions.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Language Shift: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From "You failed to meet X standard" to "What skills do you need to excel at X in the future?"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3: Key Tactical Strategies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Bringing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System to Life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675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Tactic 1: Regular Check-in Conversations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Cornerstone: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Weekly or bi-weekly 1-on-1 meetings.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Sacred Time: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Uninterrupted and co-created agenda.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Covers: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Priorities, progress, obstacles, feedback, development.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Strengthen the manager-employee relationship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Mone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London, 2018).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Tactic 2: 360-Degree Feedback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 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Holistic feedback from a "circle" of sources: manager, peers, direct reports, sometimes customers.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Rule: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It is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development tool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performance evaluation.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Illuminates blind spots in areas like collaboration and influence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Nowack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2022).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Global Example: Amazon's Use of 360 Feedback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Practice: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Amazon extensively uses a 360-degree feedback process for its leaders and corporate employees.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Focus: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Gathers data on leadership principles like "Customer Obsession" and "Earns Trust" from multiple perspectives.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Provides a more rounded view of an employee's impact beyond their direct manager's perception, feeding into development plans.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Tactic 3: Real-Time Recognition Tools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Method: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Using HCM platforms for "kudos," peer-to-peer recognition, and real-time feedback.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Democratizes feedback, making it a cultural norm. Creates a record of performance.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Tactic 4: Calibration Sessions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Problem: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Manager bias (Halo/Horns effect, leniency/strictness).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Solution: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Meetings where managers discuss and defend their performance ratings for employees.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Ensures fairness and a common standard across the organization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2021).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Reflection Question 2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Think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about the last piece of critical feedback you gave or received. Was it timely? How could a framework of continuous check-ins have improved the outcome?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Answer to Reflection 2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Delayed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Feedback: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Diminished impact, feels like a personal attack.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Check-in Feedback: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Timely, specific, and contextual.</a:t>
            </a:r>
          </a:p>
          <a:p>
            <a:pPr lvl="1"/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"In our last check-in, you committed to sending the report by Tuesday. I noticed it went out Wednesday. Can we talk about what happened?"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Result: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Focused on problem-solving, not personality.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2: Ongoing Coaching &amp;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964" y="1524000"/>
            <a:ext cx="7915835" cy="5237408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Engine of PM: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Frequent, informal check-ins (e.g., weekly or bi-weekly).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Focus: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Progress, obstacles, support, and real-time feedback.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Allows for immediate course correction and support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Mone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London, 2022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is the most critical and often missed step. It’s where the real performance management happens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4: The Role of the Manager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Boss to Coach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Manager is the Linchpin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system is only as good as the managers who implement it.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Providing a new process without training = failure.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Critical Managerial Competencies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Managers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need training 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Giving/Receiving Feedback (e.g., SBI Model).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Coaching (active listening, powerful questioning).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Goal Setting (OKRs &amp; SMART).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Running Effective Check-ins.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Mitigating Unconscious Bias.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SBI Feedback Model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Describe the specific situation.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"During yesterday's client presentation..."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Behavior: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Describe the observable behavior. *"...when you skipped slides 4-6 on the data analysis..."*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Describe the impact of the behavior.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"...the client seemed confused and asked several basic questions we had to revisit."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Result: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Objective, non-judgmental, and actionable.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Holding Difficult Conversations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Challenge: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Addressing underperformance.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Training Need: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Role-playing and frameworks for: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Stating the observed issue clearly.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Discussing its impact.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Listening to the employee's perspective.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Collaboratively creating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Performance Improvement Plan (PIP)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Microsoft's Manager Training Evolution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Shift: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As part of its cultural transformation, Microsoft invested heavily in retraining its managers.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Focus: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Moving from "know-it-all" managers to "learn-it-all" coaches. Training emphasizes empathy, growth mindset, and coaching skills.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key factor in rebuilding innovation and collaboration, contributing to Microsoft's cloud success.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Reflection Question 3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specific training have managers in your organization received for their role as coaches? Is it mandatory and ongoing?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Answer to Reflection 3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Practice: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Sporadic, optional training on how to fill out forms.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Best Practice: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Mandatory, comprehensive training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all people managers.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Ongoing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refreshers and advanced workshops.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Communities of practice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easy-to-use toolkits.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5: Leveraging Technology &amp; Data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 Enabler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Capabilities of Modern Systems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modern Performance Management System (PMS) provides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Centralized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 Tracking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(OKRs/SMART).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Feedback and Recognition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tools.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Check-in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tracking and agendas.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Automated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360-Degree Feedback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Performance Analytics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dashboards.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Power of People Analytics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can answer strategic questions: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competencies do our top performers share?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there a link between check-in frequency and engagement?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are the organization's most common skill gaps?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Marler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&amp; Boudreau, 2023)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Unilever's AI-Powered Talent Insights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Practice: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Unilever uses AI and sophisticated people analytics to analyze performance and potential data.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Application: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Identifies high-potential talent, predicts flight risks, and pinpoints enterprise-wide skill gaps.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Outcome: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Allows for proactive talent management, targeted L&amp;D investments, and strategic succession planning.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6: Common Pitfalls &amp; Solutions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Avoid on the Journey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6682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Pitfall 1: Not Explaining the "Why"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Employee and manager resistance to change.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Clear, repeated communication of the purpose and benefits. Involve stakeholders in design.</a:t>
            </a:r>
          </a:p>
        </p:txBody>
      </p:sp>
    </p:spTree>
    <p:extLst>
      <p:ext uri="{BB962C8B-B14F-4D97-AF65-F5344CB8AC3E}">
        <p14:creationId xmlns:p14="http://schemas.microsoft.com/office/powerpoint/2010/main" val="8116750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Pitfall 2: An "HR Initiative," Not a Business Initiative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Lack of credibility; managers don't buy in.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Strong sponsorship from senior leadership.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Leaders must model the new behaviors.</a:t>
            </a:r>
          </a:p>
        </p:txBody>
      </p:sp>
    </p:spTree>
    <p:extLst>
      <p:ext uri="{BB962C8B-B14F-4D97-AF65-F5344CB8AC3E}">
        <p14:creationId xmlns:p14="http://schemas.microsoft.com/office/powerpoint/2010/main" val="5873765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Pitfall 3: Neglecting the "Middle 70%"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Demotivating the bulk of your workforce who drive most of the work.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Design the system to develop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employees. Provide pathways for growth for reliable contributors.</a:t>
            </a:r>
          </a:p>
        </p:txBody>
      </p:sp>
    </p:spTree>
    <p:extLst>
      <p:ext uri="{BB962C8B-B14F-4D97-AF65-F5344CB8AC3E}">
        <p14:creationId xmlns:p14="http://schemas.microsoft.com/office/powerpoint/2010/main" val="13504964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Pitfall 4: Failing to Act on the Data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360 feedback and analytics become a pointless exercise.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Close the loop.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Create development plans from feedback. Use data to inform talent strategy.</a:t>
            </a:r>
          </a:p>
        </p:txBody>
      </p:sp>
    </p:spTree>
    <p:extLst>
      <p:ext uri="{BB962C8B-B14F-4D97-AF65-F5344CB8AC3E}">
        <p14:creationId xmlns:p14="http://schemas.microsoft.com/office/powerpoint/2010/main" val="8154849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General Electric (GE) - A Cautionary Tale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Old Way: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GE was famous for its rigid "Rank-and-Yank" system (vitality curve), which forced managers to rank employees and fire the bottom 10%.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Pitfall: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created a culture of internal competition, fear, and short-term thinking. It was the antithesis of collaboration and development.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Shift: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GE eventually abandoned this system, moving towards a more continuous, forward-looking model, acknowledging the pitfalls of its previous approach.</a:t>
            </a:r>
          </a:p>
        </p:txBody>
      </p:sp>
    </p:spTree>
    <p:extLst>
      <p:ext uri="{BB962C8B-B14F-4D97-AF65-F5344CB8AC3E}">
        <p14:creationId xmlns:p14="http://schemas.microsoft.com/office/powerpoint/2010/main" val="18540410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 &amp; Key Takeaways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Management is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continuous, human-centric dialogue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Foundational principles are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Coaching, Goal Alignment, and Development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Managers are critical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must be trained as coaches.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provides the tools;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analytics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provide the insight.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Avoid pitfalls through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communication, leadership ownership, and action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goal is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create a culture where people can perform at their best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00543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Bauer, T. (2023).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The culture of high performance: Lessons from Google's OKR system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Business Insights Publishing.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Cappelli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P., &amp;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Tavis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A. (2021). The performance management revolution.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 *99*(6), 64-73.</a:t>
            </a:r>
          </a:p>
          <a:p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Jones, D.,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Wronski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L., &amp; Smith, K. (2022). Continuous coaching and its impact on employee agility and engagement.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Journal of Applied Psychology, 107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(4), 567-580.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Marler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J. H., &amp; Boudreau, J. W. (2023). The evolution and impact of people analytics.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Review, 33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(1), 100913.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Mone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E. M., &amp; London, M. (2018).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Employee engagement through effective performance management: A practical guide for managers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Routledge.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Nowack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K., &amp;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Mashihi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S. (2022). Evidence-based answers to 15 questions about leveraging 360-degree feedback.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Consulting Psychology Journal: Practice and Research, 64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(3), 157-182.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E. D., &amp; O'Leary, R. S. (2021). The evolution of performance management: Searching for value.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Annual Review of Organizational Psychology and Organizational Behavior, 8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249-271.</a:t>
            </a:r>
          </a:p>
          <a:p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E. D., Hanson, R. M., Arad, S., &amp;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Moye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N. (2021). Performance management can be fixed: An on-ramp to high productivity. 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Business Horizons, 64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(5), 583-592.</a:t>
            </a:r>
          </a:p>
          <a:p>
            <a:r>
              <a:rPr lang="en-US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Full citations are in the accompanying lecture notes.]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10901</TotalTime>
  <Words>630</Words>
  <Application>Microsoft Office PowerPoint</Application>
  <PresentationFormat>On-screen Show (4:3)</PresentationFormat>
  <Paragraphs>196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Strategic Human Resource Management</vt:lpstr>
      <vt:lpstr>Agenda</vt:lpstr>
      <vt:lpstr>Lecture Learning Outcome</vt:lpstr>
      <vt:lpstr>Introduction</vt:lpstr>
      <vt:lpstr>A Profound Transformation</vt:lpstr>
      <vt:lpstr>Why the Shift Was Necessary</vt:lpstr>
      <vt:lpstr>Global Example: Adobe's "Check-In" System</vt:lpstr>
      <vt:lpstr>Part 2: Foundational Principles</vt:lpstr>
      <vt:lpstr>Principle 1: Continuous Feedback &amp; Coaching</vt:lpstr>
      <vt:lpstr>Principle 2: Goal Setting &amp; Alignment</vt:lpstr>
      <vt:lpstr>Global Example: Google &amp; OKRs</vt:lpstr>
      <vt:lpstr>Principle 3: Development-Centric Approach</vt:lpstr>
      <vt:lpstr>Reflection Question 1</vt:lpstr>
      <vt:lpstr>Answer to Reflection 1</vt:lpstr>
      <vt:lpstr>Part 3: Key Tactical Strategies </vt:lpstr>
      <vt:lpstr>Tactic 1: Regular Check-in Conversations</vt:lpstr>
      <vt:lpstr>Tactic 2: 360-Degree Feedback</vt:lpstr>
      <vt:lpstr>Global Example: Amazon's Use of 360 Feedback</vt:lpstr>
      <vt:lpstr>Tactic 3: Real-Time Recognition Tools</vt:lpstr>
      <vt:lpstr>Tactic 4: Calibration Sessions</vt:lpstr>
      <vt:lpstr>Reflection Question 2</vt:lpstr>
      <vt:lpstr>Answer to Reflection 2</vt:lpstr>
      <vt:lpstr>Step 2: Ongoing Coaching &amp; Feedback</vt:lpstr>
      <vt:lpstr>Part 4: The Role of the Manager</vt:lpstr>
      <vt:lpstr>The Manager is the Linchpin</vt:lpstr>
      <vt:lpstr>Critical Managerial Competencies</vt:lpstr>
      <vt:lpstr>The SBI Feedback Model</vt:lpstr>
      <vt:lpstr>Holding Difficult Conversations</vt:lpstr>
      <vt:lpstr>Example: Microsoft's Manager Training Evolution</vt:lpstr>
      <vt:lpstr>Reflection Question 3</vt:lpstr>
      <vt:lpstr>Answer to Reflection 3</vt:lpstr>
      <vt:lpstr>Part 5: Leveraging Technology &amp; Data</vt:lpstr>
      <vt:lpstr>Capabilities of Modern Systems</vt:lpstr>
      <vt:lpstr>The Power of People Analytics</vt:lpstr>
      <vt:lpstr>Example: Unilever's AI-Powered Talent Insights</vt:lpstr>
      <vt:lpstr>Part 6: Common Pitfalls &amp; Solutions</vt:lpstr>
      <vt:lpstr>Pitfall 1: Not Explaining the "Why"</vt:lpstr>
      <vt:lpstr>Pitfall 2: An "HR Initiative," Not a Business Initiative</vt:lpstr>
      <vt:lpstr>Pitfall 3: Neglecting the "Middle 70%"</vt:lpstr>
      <vt:lpstr>Pitfall 4: Failing to Act on the Data</vt:lpstr>
      <vt:lpstr>Example: General Electric (GE) - A Cautionary Tale</vt:lpstr>
      <vt:lpstr>Summary &amp; Key Takeaways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157</cp:revision>
  <dcterms:created xsi:type="dcterms:W3CDTF">2013-01-27T09:14:16Z</dcterms:created>
  <dcterms:modified xsi:type="dcterms:W3CDTF">2025-10-19T19:38:40Z</dcterms:modified>
</cp:coreProperties>
</file>