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304" r:id="rId10"/>
    <p:sldId id="262" r:id="rId11"/>
    <p:sldId id="263" r:id="rId12"/>
    <p:sldId id="264" r:id="rId13"/>
    <p:sldId id="265" r:id="rId14"/>
    <p:sldId id="266" r:id="rId15"/>
    <p:sldId id="303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305" r:id="rId36"/>
    <p:sldId id="306" r:id="rId37"/>
    <p:sldId id="307" r:id="rId38"/>
    <p:sldId id="302" r:id="rId39"/>
    <p:sldId id="292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89" autoAdjust="0"/>
  </p:normalViewPr>
  <p:slideViewPr>
    <p:cSldViewPr snapToGrid="0" snapToObjects="1">
      <p:cViewPr>
        <p:scale>
          <a:sx n="71" d="100"/>
          <a:sy n="71" d="100"/>
        </p:scale>
        <p:origin x="-4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Strategies for Developing Employee 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Relationship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(continuation)</a:t>
            </a:r>
          </a:p>
          <a:p>
            <a:pPr marL="0" indent="0" algn="ctr">
              <a:buNone/>
            </a:pP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HRM Strategies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 employee relations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By the end of this lecture, you will be able to: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concept of employment relationship.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strategies for employment relationships.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417639"/>
            <a:ext cx="8023412" cy="480386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From compliance-driven function to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strategic imperative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Central to organizational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competitive advantage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bedrock of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resilience, innovation, and performance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 a VUCA world.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Positive employment relationship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is an asset to be cultivated.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Shifting Psychological Contract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6" y="1600200"/>
            <a:ext cx="7987553" cy="4926106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Job Security ↔ Loyalty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Now: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Employability, Experience, Engagement ↔ Flexibility, Commitment, High Performance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new paradigm: Promise of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meaningful work, development, positive environment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Foundational Pillars of Modern 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Three Core Pillars: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Trust and Transparency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Fairness and Equity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Mutuality and Voice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Pillar 1: Trust and Transparency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Trust is the currency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of the modern workplace.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Transparency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 communication, decision-making, and business performance is key.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Global 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Buffer (USA)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Known for radical transparency, including open salaries.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Pillar 2: Fairness and Equity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Employees must perceive fair treatment in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rewards, opportunities, and procedures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Extends to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Diversity, Equity, and Inclusion (DEI)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as a fundamental principle.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Global 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Accenture (Global)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Publicly committed to a gender-balanced workforce and publishes annual diversity reports.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Pillar 3: Mutuality and Voice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relationship is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two-way street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Employees need a genuine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"voice"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– mechanisms to contribute ideas and influence decisions.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Global 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Volkswagen (Germany)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Strong system of worker participation through Works Councils and board-level representation.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345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Strategic Initiatives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will now explore 7 key strategic initiatives: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Transparent Communication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 Experience (EX)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Learning &amp; Development (L&amp;D)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Agile Performance Management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Equity in Rewards &amp; Recognition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Empowering Managers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Leveraging Technology &amp; Analytics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1: Fostering Transparent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600200"/>
            <a:ext cx="8310282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Lifeblood of strong ER.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Leadership Visibility (e.g., AMA sessions)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Multi-Channel Communication (Intranet, Teams, Slack)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Two-Way Feedback (Pulse surveys, acting on feedback)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Global </a:t>
            </a:r>
            <a:r>
              <a:rPr lang="fr-FR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fr-FR" sz="3600" b="1" dirty="0">
                <a:latin typeface="Arial" panose="020B0604020202020204" pitchFamily="34" charset="0"/>
                <a:cs typeface="Arial" panose="020B0604020202020204" pitchFamily="34" charset="0"/>
              </a:rPr>
              <a:t>: Transparent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Reduces uncertainty, curbs misinformation, strengthens psychological contract.</a:t>
            </a:r>
          </a:p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For Example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Spotify (Sweden/USA)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Uses its own platform and internal channels for regular "Band Q&amp;As" with leadership, fostering open dialogue.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2: Designing Employee Experience (EX)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906" y="1600200"/>
            <a:ext cx="8408894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 the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entire employee lifecycle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Onboarding as Integration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 Well-being (Mental, Physical, Financial)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Flexible Work Arrangements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: Employee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Fosters loyalty, key for attracting/retaining talent.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Global 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SAS Institute (USA)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Pioneered comprehensive employee well-being programs, including on-site healthcare and childcare, leading to exceptionally low turnover.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3: Investing in Learning &amp; Development (L&amp;D)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Cornerstone of the new psychological contract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Skills-Based Development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Internal Mobility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Learning in the Flow of Work</a:t>
            </a:r>
          </a:p>
        </p:txBody>
      </p:sp>
    </p:spTree>
    <p:extLst>
      <p:ext uri="{BB962C8B-B14F-4D97-AF65-F5344CB8AC3E}">
        <p14:creationId xmlns:p14="http://schemas.microsoft.com/office/powerpoint/2010/main" val="322220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Global Example: L&amp;D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Builds mutual investment, reduces turnover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Infosys (India)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Runs one of the world's largest corporate universities, "Infosys Global Education Centre," providing massive, continuous training to employees.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4: Agile &amp; Fair Performance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Replacing the archaic annual review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Continuous Feedback &amp; Coaching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 Development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Ensuring Procedural Justice (Calibration sessions)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Global Example: Performance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40" y="1600200"/>
            <a:ext cx="8113059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Builds trust in management, increases engagement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Microsoft (USA)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Shifted from a stack-ranked system to a model focused on continuous feedback and growth, driving greater collaboration and innovation.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Strategy 5: Equity in Total Rewards &amp; Recognition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Tangible expression of employee value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Pay Transparency &amp; Equity Audits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Holistic Total Rewards Statements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Frequent &amp; Inclusive Recognition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Global Example: Rewards &amp; Recognition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Fundamental indicator of organizational justice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Unilever (UK/Netherlands)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– Conducts global pay equity audits and has committed to ensuring all employees earn a living wage by 2030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6: Empowering Managers as People Leaders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most significant influence on employee experience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Select for Leadership Potential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Comprehensive Manager Training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Hold Managers Accountable for ER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Global Example: Empowering Managers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primary lever for executing all ER strategies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Haier (China)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Operates a "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Rendanheyi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" model, empowering small, self-managed teams and their leaders to act like entrepreneurs, driving accountability and innovation.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Strategy 7: Leveraging Technology &amp; People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Tools to scale and insights to measure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Implementation: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Integrated HRIS Platforms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Listening Tools (Sentiment Analysis)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Data-Driven Decision Making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Impact &amp; Global Example: Technology &amp;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Efficient processes, unbiased response to employee needs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Global Example: </a:t>
            </a:r>
            <a:r>
              <a:rPr lang="en-U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Nubank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(Brazil)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Heavily utilizes people analytics and A/B testing on everything from benefits packages to communication styles to optimize the employee experience.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The Modern ER Paradigm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Shift from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reactive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problem-solving to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proactive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partnership.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Psychological contract is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fragile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 must be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consciously nurtured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ER is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strategic driver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not a soft HR goal.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Keys to Success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most successful organizations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Prioritize Trust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through transparency and fairness.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Design Experiences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the whole employee.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Empower their Managers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as custodians of the contract.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Leverage Data and Technology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 agility.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Q&amp;A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Common Questions: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Remote Work &amp; Proximity Bias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ER in SMEs with Limited Budgets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Multi-Generational Workforce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Measuring ER Health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Q1: Remote Work &amp; Proximity Bias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to prevent bias against remote employees?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A1: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Establish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Output-Based Metrics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Hybrid-First Meeting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protocols.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Train Managers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recognize bias.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Audit Opportunities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equitable access.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GitLab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(Fully Remote, Global)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Built a culture handbook that mandates asynchronous communication and documents all processes to ensure no one is left out.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ER Strategies for SMEs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with limited budgets?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A2: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Foundational Levers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(Communication, Culture).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Leverage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Free/Low-Cost Tech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(Slack, Google Forms).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Develop from Within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(Internal mobility).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Take an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Iterative Approach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 A small European tech startup might use Trello for project transparency and monthly "Founder's Coffee" chats for open communication.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Q3: Multi-Generational Workforce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to tailor without complexity?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A3: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Universal Needs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(Respect, Fair Pay).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Offer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Menu-Based Choices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 benefits &amp; learning.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Avoid Stereotyping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– Manage individuals, not generations.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L'Oréal (France)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Offers a flexible "My Learning" platform with diverse formats and a benefits package that employees can tailor to their life stage.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Q4: Measuring ER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/>
              <a:t>How to measure the psychological contract?</a:t>
            </a:r>
            <a:endParaRPr lang="en-US" sz="2000" dirty="0"/>
          </a:p>
          <a:p>
            <a:r>
              <a:rPr lang="en-US" sz="2000" b="1" dirty="0"/>
              <a:t>A4: Multi-Metric Approach</a:t>
            </a:r>
            <a:endParaRPr lang="en-US" sz="2000" dirty="0"/>
          </a:p>
          <a:p>
            <a:pPr lvl="1"/>
            <a:r>
              <a:rPr lang="en-US" sz="2000" b="1" dirty="0"/>
              <a:t>Quantitative:</a:t>
            </a:r>
            <a:r>
              <a:rPr lang="en-US" sz="2000" dirty="0"/>
              <a:t> Engagement scores, Turnover, Internal Mobility, </a:t>
            </a:r>
            <a:r>
              <a:rPr lang="en-US" sz="2000" dirty="0" err="1"/>
              <a:t>eNPS</a:t>
            </a:r>
            <a:r>
              <a:rPr lang="en-US" sz="2000" dirty="0"/>
              <a:t>.</a:t>
            </a:r>
          </a:p>
          <a:p>
            <a:pPr lvl="1"/>
            <a:r>
              <a:rPr lang="en-US" sz="2000" b="1" dirty="0"/>
              <a:t>Qualitative:</a:t>
            </a:r>
            <a:r>
              <a:rPr lang="en-US" sz="2000" dirty="0"/>
              <a:t> Exit/Stay interviews, Sentiment Analysis.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Quantitative Metrics Deep Dive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Engagement &amp; Pulse Surveys: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Track trust, fairness, development.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Voluntary Turnover Rate: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Especially for high performers.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Internal Mobility Rate: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% of roles filled internally.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Employee Net Promoter Score (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eNPS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"Would you recommend us?"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Qualitative Metrics Deep Dive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Exit Interview Analysis: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Find common themes for leaving.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Stay Interviews: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Understand what keeps employees engaged.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Sentiment Analysis: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Use text analytics on open-ended feedback.</a:t>
            </a:r>
          </a:p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Example: </a:t>
            </a:r>
            <a:r>
              <a:rPr lang="en-US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Adobe (USA)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 – Replaced annual reviews with regular "Check-ins" and uses conversation guides for managers, generating rich qualitative data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Conclusion: The Strategic Imperative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 a world where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talent is the ultimate differentiator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...mastering the art of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positive, mutualistic employee relationships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...is the key to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long-term thriving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Takeaways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psychological contract has shifted – focus on experience and employability.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Build on the pillars of Trust, Fairness, and Voice.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Implement a holistic set of 7 strategic initiatives.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Empower managers and leverage data.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ER is a direct contributor to performance and resilience.</a:t>
            </a:r>
          </a:p>
        </p:txBody>
      </p:sp>
    </p:spTree>
    <p:extLst>
      <p:ext uri="{BB962C8B-B14F-4D97-AF65-F5344CB8AC3E}">
        <p14:creationId xmlns:p14="http://schemas.microsoft.com/office/powerpoint/2010/main" val="8971824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Discussion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Which of the 7 strategies do you believe is the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most challenging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organizations to implement effectively today, and why?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8958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Further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Kost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D.,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Fieseler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C., &amp; Wong, S. I. (2023). The new psychological contract.</a:t>
            </a:r>
          </a:p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Levenson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A. (2023). The essential guide to using people analytics.</a:t>
            </a:r>
          </a:p>
          <a:p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Pulakos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 (2021). Performance management: A roadmap for the future.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Sutton, R. I. (2022). Building the civilized workplace.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Wang et al. (2021). Achieving effective remote working.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4610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400" dirty="0" err="1"/>
              <a:t>Kost</a:t>
            </a:r>
            <a:r>
              <a:rPr lang="en-US" sz="1400" dirty="0"/>
              <a:t>, D., </a:t>
            </a:r>
            <a:r>
              <a:rPr lang="en-US" sz="1400" dirty="0" err="1"/>
              <a:t>Fieseler</a:t>
            </a:r>
            <a:r>
              <a:rPr lang="en-US" sz="1400" dirty="0"/>
              <a:t>, C., &amp; Wong, S. I. (2023). The new psychological contract: A content analysis of the contemporary academic and practitioner discourse. </a:t>
            </a:r>
            <a:r>
              <a:rPr lang="en-US" sz="1400" i="1" dirty="0"/>
              <a:t>Journal of Management Studies, 60</a:t>
            </a:r>
            <a:r>
              <a:rPr lang="en-US" sz="1400" dirty="0"/>
              <a:t>(1), 235-272.</a:t>
            </a:r>
          </a:p>
          <a:p>
            <a:r>
              <a:rPr lang="en-US" sz="1400" dirty="0" err="1"/>
              <a:t>Levenson</a:t>
            </a:r>
            <a:r>
              <a:rPr lang="en-US" sz="1400" dirty="0"/>
              <a:t>, A. (2023). The essential guide to using people analytics for competitive advantage. </a:t>
            </a:r>
            <a:r>
              <a:rPr lang="en-US" sz="1400" i="1" dirty="0"/>
              <a:t>MIT Sloan Management Review, 64</a:t>
            </a:r>
            <a:r>
              <a:rPr lang="en-US" sz="1400" dirty="0"/>
              <a:t>(2), 1-8.</a:t>
            </a:r>
          </a:p>
          <a:p>
            <a:r>
              <a:rPr lang="en-US" sz="1400" dirty="0" err="1"/>
              <a:t>Pulakos</a:t>
            </a:r>
            <a:r>
              <a:rPr lang="en-US" sz="1400" dirty="0"/>
              <a:t>, E. D., Hanson, R. M., &amp; Arad, S. (2021). Performance management: A roadmap for the future. </a:t>
            </a:r>
            <a:r>
              <a:rPr lang="en-US" sz="1400" i="1" dirty="0"/>
              <a:t>Organizational Dynamics, 50</a:t>
            </a:r>
            <a:r>
              <a:rPr lang="en-US" sz="1400" dirty="0"/>
              <a:t>(2), 1-10.</a:t>
            </a:r>
          </a:p>
          <a:p>
            <a:r>
              <a:rPr lang="en-US" sz="1400" dirty="0"/>
              <a:t>Sutton, R. I. (2022). Building the civilized workplace. </a:t>
            </a:r>
            <a:r>
              <a:rPr lang="en-US" sz="1400" i="1" dirty="0"/>
              <a:t>Harvard Business Review, 100</a:t>
            </a:r>
            <a:r>
              <a:rPr lang="en-US" sz="1400" dirty="0"/>
              <a:t>(4), 112-121.</a:t>
            </a:r>
          </a:p>
          <a:p>
            <a:r>
              <a:rPr lang="en-US" sz="1400" dirty="0"/>
              <a:t>Wang, B., Liu, Y., Qian, J., &amp; Parker, S. K. (2021). Achieving effective remote working during the COVID-19 pandemic: A work design perspective. </a:t>
            </a:r>
            <a:r>
              <a:rPr lang="en-US" sz="1400" i="1"/>
              <a:t>Applied Psychology, 70</a:t>
            </a:r>
            <a:r>
              <a:rPr lang="en-US" sz="1400"/>
              <a:t>(1), 16-59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10823</TotalTime>
  <Words>712</Words>
  <Application>Microsoft Office PowerPoint</Application>
  <PresentationFormat>On-screen Show (4:3)</PresentationFormat>
  <Paragraphs>209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Strategic Human Resource Management</vt:lpstr>
      <vt:lpstr>Agenda</vt:lpstr>
      <vt:lpstr>Lecture Learning Outcome</vt:lpstr>
      <vt:lpstr>Introduction</vt:lpstr>
      <vt:lpstr>The Shifting Psychological Contract</vt:lpstr>
      <vt:lpstr>Foundational Pillars of Modern ER</vt:lpstr>
      <vt:lpstr>Pillar 1: Trust and Transparency</vt:lpstr>
      <vt:lpstr>Pillar 2: Fairness and Equity</vt:lpstr>
      <vt:lpstr>Pillar 3: Mutuality and Voice</vt:lpstr>
      <vt:lpstr>Key Strategic Initiatives Overview</vt:lpstr>
      <vt:lpstr>Strategy 1: Fostering Transparent Communication</vt:lpstr>
      <vt:lpstr>Impact &amp; Global Example: Transparent Communication</vt:lpstr>
      <vt:lpstr>Strategy 2: Designing Employee Experience (EX)</vt:lpstr>
      <vt:lpstr>Impact &amp; Example: Employee Experience</vt:lpstr>
      <vt:lpstr>Strategy 3: Investing in Learning &amp; Development (L&amp;D)</vt:lpstr>
      <vt:lpstr>Impact &amp; Global Example: L&amp;D</vt:lpstr>
      <vt:lpstr>Strategy 4: Agile &amp; Fair Performance Management</vt:lpstr>
      <vt:lpstr>Impact &amp; Global Example: Performance Management</vt:lpstr>
      <vt:lpstr>Strategy 5: Equity in Total Rewards &amp; Recognition</vt:lpstr>
      <vt:lpstr>Impact &amp; Global Example: Rewards &amp; Recognition</vt:lpstr>
      <vt:lpstr>Strategy 6: Empowering Managers as People Leaders</vt:lpstr>
      <vt:lpstr>Impact &amp; Global Example: Empowering Managers</vt:lpstr>
      <vt:lpstr>Strategy 7: Leveraging Technology &amp; People Analytics</vt:lpstr>
      <vt:lpstr>Impact &amp; Global Example: Technology &amp; Analytics</vt:lpstr>
      <vt:lpstr>Summary: The Modern ER Paradigm</vt:lpstr>
      <vt:lpstr>Keys to Success</vt:lpstr>
      <vt:lpstr>Q&amp;A Session</vt:lpstr>
      <vt:lpstr>Q1: Remote Work &amp; Proximity Bias</vt:lpstr>
      <vt:lpstr>ER Strategies for SMEs</vt:lpstr>
      <vt:lpstr>Q3: Multi-Generational Workforce</vt:lpstr>
      <vt:lpstr>Q4: Measuring ER Health</vt:lpstr>
      <vt:lpstr>Quantitative Metrics Deep Dive</vt:lpstr>
      <vt:lpstr>Qualitative Metrics Deep Dive</vt:lpstr>
      <vt:lpstr>Conclusion: The Strategic Imperative</vt:lpstr>
      <vt:lpstr> Key Takeaways </vt:lpstr>
      <vt:lpstr> Discussion Point </vt:lpstr>
      <vt:lpstr> Further Reading 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154</cp:revision>
  <dcterms:created xsi:type="dcterms:W3CDTF">2013-01-27T09:14:16Z</dcterms:created>
  <dcterms:modified xsi:type="dcterms:W3CDTF">2025-11-05T17:15:22Z</dcterms:modified>
</cp:coreProperties>
</file>