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2"/>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286" r:id="rId38"/>
    <p:sldId id="302" r:id="rId39"/>
    <p:sldId id="287" r:id="rId40"/>
    <p:sldId id="288" r:id="rId41"/>
    <p:sldId id="289" r:id="rId42"/>
    <p:sldId id="290" r:id="rId43"/>
    <p:sldId id="303" r:id="rId44"/>
    <p:sldId id="291" r:id="rId45"/>
    <p:sldId id="292" r:id="rId46"/>
    <p:sldId id="304" r:id="rId47"/>
    <p:sldId id="293" r:id="rId48"/>
    <p:sldId id="305" r:id="rId49"/>
    <p:sldId id="294" r:id="rId50"/>
    <p:sldId id="295" r:id="rId51"/>
  </p:sldIdLst>
  <p:sldSz cx="9144000" cy="6858000" type="screen4x3"/>
  <p:notesSz cx="6858000" cy="9144000"/>
  <p:embeddedFontLs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Times" panose="02020603050405020304" pitchFamily="18" charset="0"/>
      <p:regular r:id="rId59"/>
      <p:bold r:id="rId60"/>
      <p:italic r:id="rId61"/>
      <p:boldItalic r:id="rId62"/>
    </p:embeddedFont>
    <p:embeddedFont>
      <p:font typeface="Times New Roman Tj" panose="02020603050405020304" pitchFamily="18" charset="-52"/>
      <p:regular r:id="rId63"/>
      <p:bold r:id="rId64"/>
      <p:italic r:id="rId65"/>
      <p:boldItalic r:id="rId6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7"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3081C4-62D8-4240-A5BB-CC32B92B37C3}" type="doc">
      <dgm:prSet loTypeId="urn:microsoft.com/office/officeart/2008/layout/HorizontalMultiLevelHierarchy" loCatId="hierarchy" qsTypeId="urn:microsoft.com/office/officeart/2005/8/quickstyle/simple1" qsCatId="simple" csTypeId="urn:microsoft.com/office/officeart/2005/8/colors/accent5_1" csCatId="accent5" phldr="1"/>
      <dgm:spPr/>
      <dgm:t>
        <a:bodyPr/>
        <a:lstStyle/>
        <a:p>
          <a:endParaRPr lang="ru-RU"/>
        </a:p>
      </dgm:t>
    </dgm:pt>
    <dgm:pt modelId="{42F3965F-A872-48CE-AED3-8AA4F23CC6A5}">
      <dgm:prSet phldrT="[Текст]" custT="1"/>
      <dgm:spPr/>
      <dgm:t>
        <a:bodyPr/>
        <a:lstStyle/>
        <a:p>
          <a:r>
            <a:rPr lang="ru-RU" sz="1400">
              <a:latin typeface="Times New Roman" pitchFamily="18" charset="0"/>
              <a:cs typeface="Times New Roman" pitchFamily="18" charset="0"/>
            </a:rPr>
            <a:t>Ҳавасмандкунии кормандон</a:t>
          </a:r>
        </a:p>
      </dgm:t>
    </dgm:pt>
    <dgm:pt modelId="{0C232B2A-C8FB-4C6B-A911-4F25AC51924B}" type="parTrans" cxnId="{0C11ED68-608F-4894-8867-66877729E86C}">
      <dgm:prSet/>
      <dgm:spPr/>
      <dgm:t>
        <a:bodyPr/>
        <a:lstStyle/>
        <a:p>
          <a:endParaRPr lang="ru-RU"/>
        </a:p>
      </dgm:t>
    </dgm:pt>
    <dgm:pt modelId="{A9FFDAD8-8C9D-4C26-AAC8-6508EEA2B308}" type="sibTrans" cxnId="{0C11ED68-608F-4894-8867-66877729E86C}">
      <dgm:prSet/>
      <dgm:spPr/>
      <dgm:t>
        <a:bodyPr/>
        <a:lstStyle/>
        <a:p>
          <a:endParaRPr lang="ru-RU"/>
        </a:p>
      </dgm:t>
    </dgm:pt>
    <dgm:pt modelId="{6E99BF8E-E425-4FDD-8F2F-F9AAE060CB70}">
      <dgm:prSet phldrT="[Текст]" custT="1"/>
      <dgm:spPr/>
      <dgm:t>
        <a:bodyPr/>
        <a:lstStyle/>
        <a:p>
          <a:r>
            <a:rPr lang="ru-RU" sz="1400">
              <a:latin typeface="Times New Roman" pitchFamily="18" charset="0"/>
              <a:cs typeface="Times New Roman" pitchFamily="18" charset="0"/>
            </a:rPr>
            <a:t>Даромад ва муваффақиятҳои иқтисодии ташкилот</a:t>
          </a:r>
        </a:p>
      </dgm:t>
    </dgm:pt>
    <dgm:pt modelId="{421BA738-422E-4578-A9EC-F31A783F6083}" type="parTrans" cxnId="{21232FF9-7FAF-4C47-BB50-C9BB20B57F1D}">
      <dgm:prSet/>
      <dgm:spPr/>
      <dgm:t>
        <a:bodyPr/>
        <a:lstStyle/>
        <a:p>
          <a:endParaRPr lang="ru-RU"/>
        </a:p>
      </dgm:t>
    </dgm:pt>
    <dgm:pt modelId="{7D0A6206-6C62-4C64-9781-9A6B093736C5}" type="sibTrans" cxnId="{21232FF9-7FAF-4C47-BB50-C9BB20B57F1D}">
      <dgm:prSet/>
      <dgm:spPr/>
      <dgm:t>
        <a:bodyPr/>
        <a:lstStyle/>
        <a:p>
          <a:endParaRPr lang="ru-RU"/>
        </a:p>
      </dgm:t>
    </dgm:pt>
    <dgm:pt modelId="{18416BAA-E256-4909-A396-0B3FB4948654}">
      <dgm:prSet phldrT="[Текст]" custT="1"/>
      <dgm:spPr/>
      <dgm:t>
        <a:bodyPr/>
        <a:lstStyle/>
        <a:p>
          <a:r>
            <a:rPr lang="ru-RU" sz="1400">
              <a:latin typeface="Times New Roman" pitchFamily="18" charset="0"/>
              <a:cs typeface="Times New Roman" pitchFamily="18" charset="0"/>
            </a:rPr>
            <a:t>Самаранокии меҳнат</a:t>
          </a:r>
        </a:p>
      </dgm:t>
    </dgm:pt>
    <dgm:pt modelId="{E0CBFB5F-A8ED-46C4-8065-6C2E1B005D4C}" type="parTrans" cxnId="{48AE6E87-DF8D-4E71-BA3F-75125ED69EA3}">
      <dgm:prSet/>
      <dgm:spPr/>
      <dgm:t>
        <a:bodyPr/>
        <a:lstStyle/>
        <a:p>
          <a:endParaRPr lang="ru-RU"/>
        </a:p>
      </dgm:t>
    </dgm:pt>
    <dgm:pt modelId="{0748A182-AB6E-4FBB-B5FE-C26490C4B8DF}" type="sibTrans" cxnId="{48AE6E87-DF8D-4E71-BA3F-75125ED69EA3}">
      <dgm:prSet/>
      <dgm:spPr/>
      <dgm:t>
        <a:bodyPr/>
        <a:lstStyle/>
        <a:p>
          <a:endParaRPr lang="ru-RU"/>
        </a:p>
      </dgm:t>
    </dgm:pt>
    <dgm:pt modelId="{842D4690-FAB7-40A9-BBF8-A7DFB3BFB432}">
      <dgm:prSet phldrT="[Текст]" custT="1"/>
      <dgm:spPr/>
      <dgm:t>
        <a:bodyPr/>
        <a:lstStyle/>
        <a:p>
          <a:r>
            <a:rPr lang="ru-RU" sz="1400">
              <a:latin typeface="Times New Roman" pitchFamily="18" charset="0"/>
              <a:cs typeface="Times New Roman" pitchFamily="18" charset="0"/>
            </a:rPr>
            <a:t>Фаъолияти пурмаҳсул</a:t>
          </a:r>
        </a:p>
      </dgm:t>
    </dgm:pt>
    <dgm:pt modelId="{49F1C857-BBC6-4789-9347-15518D473607}" type="parTrans" cxnId="{E244A296-79F1-4D80-8C9C-94B2608759A8}">
      <dgm:prSet/>
      <dgm:spPr/>
      <dgm:t>
        <a:bodyPr/>
        <a:lstStyle/>
        <a:p>
          <a:endParaRPr lang="ru-RU"/>
        </a:p>
      </dgm:t>
    </dgm:pt>
    <dgm:pt modelId="{94127011-E2EA-4970-8B41-9C55E7F113C3}" type="sibTrans" cxnId="{E244A296-79F1-4D80-8C9C-94B2608759A8}">
      <dgm:prSet/>
      <dgm:spPr/>
      <dgm:t>
        <a:bodyPr/>
        <a:lstStyle/>
        <a:p>
          <a:endParaRPr lang="ru-RU"/>
        </a:p>
      </dgm:t>
    </dgm:pt>
    <dgm:pt modelId="{9DE219D5-5D7D-430C-BD6F-8A3ADA6A97C9}" type="pres">
      <dgm:prSet presAssocID="{C53081C4-62D8-4240-A5BB-CC32B92B37C3}" presName="Name0" presStyleCnt="0">
        <dgm:presLayoutVars>
          <dgm:chPref val="1"/>
          <dgm:dir/>
          <dgm:animOne val="branch"/>
          <dgm:animLvl val="lvl"/>
          <dgm:resizeHandles val="exact"/>
        </dgm:presLayoutVars>
      </dgm:prSet>
      <dgm:spPr/>
    </dgm:pt>
    <dgm:pt modelId="{EEB2C01E-E150-48BF-B089-4FEE77947BDF}" type="pres">
      <dgm:prSet presAssocID="{42F3965F-A872-48CE-AED3-8AA4F23CC6A5}" presName="root1" presStyleCnt="0"/>
      <dgm:spPr/>
    </dgm:pt>
    <dgm:pt modelId="{9D86F82B-747B-4448-9348-BC24EB04A195}" type="pres">
      <dgm:prSet presAssocID="{42F3965F-A872-48CE-AED3-8AA4F23CC6A5}" presName="LevelOneTextNode" presStyleLbl="node0" presStyleIdx="0" presStyleCnt="1">
        <dgm:presLayoutVars>
          <dgm:chPref val="3"/>
        </dgm:presLayoutVars>
      </dgm:prSet>
      <dgm:spPr/>
    </dgm:pt>
    <dgm:pt modelId="{3C1FEDAA-C6C9-470C-9E64-13566417077F}" type="pres">
      <dgm:prSet presAssocID="{42F3965F-A872-48CE-AED3-8AA4F23CC6A5}" presName="level2hierChild" presStyleCnt="0"/>
      <dgm:spPr/>
    </dgm:pt>
    <dgm:pt modelId="{70CCBBF5-644D-4060-82D7-480E9D32A862}" type="pres">
      <dgm:prSet presAssocID="{421BA738-422E-4578-A9EC-F31A783F6083}" presName="conn2-1" presStyleLbl="parChTrans1D2" presStyleIdx="0" presStyleCnt="3"/>
      <dgm:spPr/>
    </dgm:pt>
    <dgm:pt modelId="{A0C5243C-835A-4312-A3EB-034B03C089E3}" type="pres">
      <dgm:prSet presAssocID="{421BA738-422E-4578-A9EC-F31A783F6083}" presName="connTx" presStyleLbl="parChTrans1D2" presStyleIdx="0" presStyleCnt="3"/>
      <dgm:spPr/>
    </dgm:pt>
    <dgm:pt modelId="{2CD4DA06-0A83-4B25-A3CA-76DB310E1299}" type="pres">
      <dgm:prSet presAssocID="{6E99BF8E-E425-4FDD-8F2F-F9AAE060CB70}" presName="root2" presStyleCnt="0"/>
      <dgm:spPr/>
    </dgm:pt>
    <dgm:pt modelId="{CDAA2C28-6D47-45CF-93A6-CC86278E3225}" type="pres">
      <dgm:prSet presAssocID="{6E99BF8E-E425-4FDD-8F2F-F9AAE060CB70}" presName="LevelTwoTextNode" presStyleLbl="node2" presStyleIdx="0" presStyleCnt="3">
        <dgm:presLayoutVars>
          <dgm:chPref val="3"/>
        </dgm:presLayoutVars>
      </dgm:prSet>
      <dgm:spPr/>
    </dgm:pt>
    <dgm:pt modelId="{E74EABF1-7D36-4D1B-97FF-F48FC51C3C31}" type="pres">
      <dgm:prSet presAssocID="{6E99BF8E-E425-4FDD-8F2F-F9AAE060CB70}" presName="level3hierChild" presStyleCnt="0"/>
      <dgm:spPr/>
    </dgm:pt>
    <dgm:pt modelId="{40056EC8-5C36-405F-9A85-9CB97403862F}" type="pres">
      <dgm:prSet presAssocID="{E0CBFB5F-A8ED-46C4-8065-6C2E1B005D4C}" presName="conn2-1" presStyleLbl="parChTrans1D2" presStyleIdx="1" presStyleCnt="3"/>
      <dgm:spPr/>
    </dgm:pt>
    <dgm:pt modelId="{50B80879-A1E7-4E5E-A8EF-55F0D912A323}" type="pres">
      <dgm:prSet presAssocID="{E0CBFB5F-A8ED-46C4-8065-6C2E1B005D4C}" presName="connTx" presStyleLbl="parChTrans1D2" presStyleIdx="1" presStyleCnt="3"/>
      <dgm:spPr/>
    </dgm:pt>
    <dgm:pt modelId="{33C62CAC-2F7B-4D6E-9BA0-D91D2598BD9A}" type="pres">
      <dgm:prSet presAssocID="{18416BAA-E256-4909-A396-0B3FB4948654}" presName="root2" presStyleCnt="0"/>
      <dgm:spPr/>
    </dgm:pt>
    <dgm:pt modelId="{0A2EF37F-AF93-497E-9B62-3E36EBDFD20E}" type="pres">
      <dgm:prSet presAssocID="{18416BAA-E256-4909-A396-0B3FB4948654}" presName="LevelTwoTextNode" presStyleLbl="node2" presStyleIdx="1" presStyleCnt="3">
        <dgm:presLayoutVars>
          <dgm:chPref val="3"/>
        </dgm:presLayoutVars>
      </dgm:prSet>
      <dgm:spPr/>
    </dgm:pt>
    <dgm:pt modelId="{3DE424E7-A98B-43DE-93CD-42714183B030}" type="pres">
      <dgm:prSet presAssocID="{18416BAA-E256-4909-A396-0B3FB4948654}" presName="level3hierChild" presStyleCnt="0"/>
      <dgm:spPr/>
    </dgm:pt>
    <dgm:pt modelId="{D0EF9876-191C-4922-9EF9-F937E71BBFD3}" type="pres">
      <dgm:prSet presAssocID="{49F1C857-BBC6-4789-9347-15518D473607}" presName="conn2-1" presStyleLbl="parChTrans1D2" presStyleIdx="2" presStyleCnt="3"/>
      <dgm:spPr/>
    </dgm:pt>
    <dgm:pt modelId="{6EAC1CF0-6F9F-454D-9A55-91EC7AD375D4}" type="pres">
      <dgm:prSet presAssocID="{49F1C857-BBC6-4789-9347-15518D473607}" presName="connTx" presStyleLbl="parChTrans1D2" presStyleIdx="2" presStyleCnt="3"/>
      <dgm:spPr/>
    </dgm:pt>
    <dgm:pt modelId="{4FD784B2-753B-4B21-835B-BC76D7264CCE}" type="pres">
      <dgm:prSet presAssocID="{842D4690-FAB7-40A9-BBF8-A7DFB3BFB432}" presName="root2" presStyleCnt="0"/>
      <dgm:spPr/>
    </dgm:pt>
    <dgm:pt modelId="{A45B721B-8BE2-4293-BAA5-9AD3B833802D}" type="pres">
      <dgm:prSet presAssocID="{842D4690-FAB7-40A9-BBF8-A7DFB3BFB432}" presName="LevelTwoTextNode" presStyleLbl="node2" presStyleIdx="2" presStyleCnt="3">
        <dgm:presLayoutVars>
          <dgm:chPref val="3"/>
        </dgm:presLayoutVars>
      </dgm:prSet>
      <dgm:spPr/>
    </dgm:pt>
    <dgm:pt modelId="{077D9BC3-084A-4C4B-9052-722576AEB57F}" type="pres">
      <dgm:prSet presAssocID="{842D4690-FAB7-40A9-BBF8-A7DFB3BFB432}" presName="level3hierChild" presStyleCnt="0"/>
      <dgm:spPr/>
    </dgm:pt>
  </dgm:ptLst>
  <dgm:cxnLst>
    <dgm:cxn modelId="{3F02840C-968C-4CCB-B345-34DE3344BCF8}" type="presOf" srcId="{E0CBFB5F-A8ED-46C4-8065-6C2E1B005D4C}" destId="{50B80879-A1E7-4E5E-A8EF-55F0D912A323}" srcOrd="1" destOrd="0" presId="urn:microsoft.com/office/officeart/2008/layout/HorizontalMultiLevelHierarchy"/>
    <dgm:cxn modelId="{85242B13-0951-4816-A428-C14292D25AC9}" type="presOf" srcId="{49F1C857-BBC6-4789-9347-15518D473607}" destId="{6EAC1CF0-6F9F-454D-9A55-91EC7AD375D4}" srcOrd="1" destOrd="0" presId="urn:microsoft.com/office/officeart/2008/layout/HorizontalMultiLevelHierarchy"/>
    <dgm:cxn modelId="{0C11ED68-608F-4894-8867-66877729E86C}" srcId="{C53081C4-62D8-4240-A5BB-CC32B92B37C3}" destId="{42F3965F-A872-48CE-AED3-8AA4F23CC6A5}" srcOrd="0" destOrd="0" parTransId="{0C232B2A-C8FB-4C6B-A911-4F25AC51924B}" sibTransId="{A9FFDAD8-8C9D-4C26-AAC8-6508EEA2B308}"/>
    <dgm:cxn modelId="{A3902C4D-0011-4150-9ACA-6E2D79703D0E}" type="presOf" srcId="{421BA738-422E-4578-A9EC-F31A783F6083}" destId="{A0C5243C-835A-4312-A3EB-034B03C089E3}" srcOrd="1" destOrd="0" presId="urn:microsoft.com/office/officeart/2008/layout/HorizontalMultiLevelHierarchy"/>
    <dgm:cxn modelId="{51CD9D7F-95FF-42D9-AFD1-4F8CE88626C5}" type="presOf" srcId="{42F3965F-A872-48CE-AED3-8AA4F23CC6A5}" destId="{9D86F82B-747B-4448-9348-BC24EB04A195}" srcOrd="0" destOrd="0" presId="urn:microsoft.com/office/officeart/2008/layout/HorizontalMultiLevelHierarchy"/>
    <dgm:cxn modelId="{48AE6E87-DF8D-4E71-BA3F-75125ED69EA3}" srcId="{42F3965F-A872-48CE-AED3-8AA4F23CC6A5}" destId="{18416BAA-E256-4909-A396-0B3FB4948654}" srcOrd="1" destOrd="0" parTransId="{E0CBFB5F-A8ED-46C4-8065-6C2E1B005D4C}" sibTransId="{0748A182-AB6E-4FBB-B5FE-C26490C4B8DF}"/>
    <dgm:cxn modelId="{E244A296-79F1-4D80-8C9C-94B2608759A8}" srcId="{42F3965F-A872-48CE-AED3-8AA4F23CC6A5}" destId="{842D4690-FAB7-40A9-BBF8-A7DFB3BFB432}" srcOrd="2" destOrd="0" parTransId="{49F1C857-BBC6-4789-9347-15518D473607}" sibTransId="{94127011-E2EA-4970-8B41-9C55E7F113C3}"/>
    <dgm:cxn modelId="{90BBB099-D73C-44D7-87F7-E8DE619E105E}" type="presOf" srcId="{C53081C4-62D8-4240-A5BB-CC32B92B37C3}" destId="{9DE219D5-5D7D-430C-BD6F-8A3ADA6A97C9}" srcOrd="0" destOrd="0" presId="urn:microsoft.com/office/officeart/2008/layout/HorizontalMultiLevelHierarchy"/>
    <dgm:cxn modelId="{B84D80A5-CDD5-4482-A4B3-C390514C5DA0}" type="presOf" srcId="{E0CBFB5F-A8ED-46C4-8065-6C2E1B005D4C}" destId="{40056EC8-5C36-405F-9A85-9CB97403862F}" srcOrd="0" destOrd="0" presId="urn:microsoft.com/office/officeart/2008/layout/HorizontalMultiLevelHierarchy"/>
    <dgm:cxn modelId="{8FFFAEA7-7606-4CC2-B061-8E8CFE92D7F6}" type="presOf" srcId="{6E99BF8E-E425-4FDD-8F2F-F9AAE060CB70}" destId="{CDAA2C28-6D47-45CF-93A6-CC86278E3225}" srcOrd="0" destOrd="0" presId="urn:microsoft.com/office/officeart/2008/layout/HorizontalMultiLevelHierarchy"/>
    <dgm:cxn modelId="{5044CEBA-8EEF-42FC-91DC-BF6E6F1B549A}" type="presOf" srcId="{18416BAA-E256-4909-A396-0B3FB4948654}" destId="{0A2EF37F-AF93-497E-9B62-3E36EBDFD20E}" srcOrd="0" destOrd="0" presId="urn:microsoft.com/office/officeart/2008/layout/HorizontalMultiLevelHierarchy"/>
    <dgm:cxn modelId="{9A9649C3-625E-4704-AFA6-C73A5D429DCB}" type="presOf" srcId="{49F1C857-BBC6-4789-9347-15518D473607}" destId="{D0EF9876-191C-4922-9EF9-F937E71BBFD3}" srcOrd="0" destOrd="0" presId="urn:microsoft.com/office/officeart/2008/layout/HorizontalMultiLevelHierarchy"/>
    <dgm:cxn modelId="{82E9BBE0-D07D-41E8-B47F-796247EF7B72}" type="presOf" srcId="{421BA738-422E-4578-A9EC-F31A783F6083}" destId="{70CCBBF5-644D-4060-82D7-480E9D32A862}" srcOrd="0" destOrd="0" presId="urn:microsoft.com/office/officeart/2008/layout/HorizontalMultiLevelHierarchy"/>
    <dgm:cxn modelId="{FFA4EDF7-29A8-47A2-BFB5-D02D014B5C5A}" type="presOf" srcId="{842D4690-FAB7-40A9-BBF8-A7DFB3BFB432}" destId="{A45B721B-8BE2-4293-BAA5-9AD3B833802D}" srcOrd="0" destOrd="0" presId="urn:microsoft.com/office/officeart/2008/layout/HorizontalMultiLevelHierarchy"/>
    <dgm:cxn modelId="{21232FF9-7FAF-4C47-BB50-C9BB20B57F1D}" srcId="{42F3965F-A872-48CE-AED3-8AA4F23CC6A5}" destId="{6E99BF8E-E425-4FDD-8F2F-F9AAE060CB70}" srcOrd="0" destOrd="0" parTransId="{421BA738-422E-4578-A9EC-F31A783F6083}" sibTransId="{7D0A6206-6C62-4C64-9781-9A6B093736C5}"/>
    <dgm:cxn modelId="{16F815A8-9521-440C-A192-B0B14B951619}" type="presParOf" srcId="{9DE219D5-5D7D-430C-BD6F-8A3ADA6A97C9}" destId="{EEB2C01E-E150-48BF-B089-4FEE77947BDF}" srcOrd="0" destOrd="0" presId="urn:microsoft.com/office/officeart/2008/layout/HorizontalMultiLevelHierarchy"/>
    <dgm:cxn modelId="{E5C4BB15-934E-4D3F-8A11-B400CE723CBE}" type="presParOf" srcId="{EEB2C01E-E150-48BF-B089-4FEE77947BDF}" destId="{9D86F82B-747B-4448-9348-BC24EB04A195}" srcOrd="0" destOrd="0" presId="urn:microsoft.com/office/officeart/2008/layout/HorizontalMultiLevelHierarchy"/>
    <dgm:cxn modelId="{62C1C663-2A39-44F9-ABD9-106787867EDA}" type="presParOf" srcId="{EEB2C01E-E150-48BF-B089-4FEE77947BDF}" destId="{3C1FEDAA-C6C9-470C-9E64-13566417077F}" srcOrd="1" destOrd="0" presId="urn:microsoft.com/office/officeart/2008/layout/HorizontalMultiLevelHierarchy"/>
    <dgm:cxn modelId="{8C07A4DF-FEF1-42C7-99B3-2FC9DF671E59}" type="presParOf" srcId="{3C1FEDAA-C6C9-470C-9E64-13566417077F}" destId="{70CCBBF5-644D-4060-82D7-480E9D32A862}" srcOrd="0" destOrd="0" presId="urn:microsoft.com/office/officeart/2008/layout/HorizontalMultiLevelHierarchy"/>
    <dgm:cxn modelId="{072A7918-6E43-4EBE-BFFD-0D839A8D8837}" type="presParOf" srcId="{70CCBBF5-644D-4060-82D7-480E9D32A862}" destId="{A0C5243C-835A-4312-A3EB-034B03C089E3}" srcOrd="0" destOrd="0" presId="urn:microsoft.com/office/officeart/2008/layout/HorizontalMultiLevelHierarchy"/>
    <dgm:cxn modelId="{4BED3224-17EC-4B6E-BA46-61EB70E996C8}" type="presParOf" srcId="{3C1FEDAA-C6C9-470C-9E64-13566417077F}" destId="{2CD4DA06-0A83-4B25-A3CA-76DB310E1299}" srcOrd="1" destOrd="0" presId="urn:microsoft.com/office/officeart/2008/layout/HorizontalMultiLevelHierarchy"/>
    <dgm:cxn modelId="{D28E02A2-BEC3-4201-8A06-28BAFC02637E}" type="presParOf" srcId="{2CD4DA06-0A83-4B25-A3CA-76DB310E1299}" destId="{CDAA2C28-6D47-45CF-93A6-CC86278E3225}" srcOrd="0" destOrd="0" presId="urn:microsoft.com/office/officeart/2008/layout/HorizontalMultiLevelHierarchy"/>
    <dgm:cxn modelId="{1DB844FA-A75E-4EAA-969C-D08D69AD0B83}" type="presParOf" srcId="{2CD4DA06-0A83-4B25-A3CA-76DB310E1299}" destId="{E74EABF1-7D36-4D1B-97FF-F48FC51C3C31}" srcOrd="1" destOrd="0" presId="urn:microsoft.com/office/officeart/2008/layout/HorizontalMultiLevelHierarchy"/>
    <dgm:cxn modelId="{A1E66012-161E-4ECB-8FAE-2999F4D695CA}" type="presParOf" srcId="{3C1FEDAA-C6C9-470C-9E64-13566417077F}" destId="{40056EC8-5C36-405F-9A85-9CB97403862F}" srcOrd="2" destOrd="0" presId="urn:microsoft.com/office/officeart/2008/layout/HorizontalMultiLevelHierarchy"/>
    <dgm:cxn modelId="{4BC7F6FD-3398-4A98-9BC8-76EA1EA04C39}" type="presParOf" srcId="{40056EC8-5C36-405F-9A85-9CB97403862F}" destId="{50B80879-A1E7-4E5E-A8EF-55F0D912A323}" srcOrd="0" destOrd="0" presId="urn:microsoft.com/office/officeart/2008/layout/HorizontalMultiLevelHierarchy"/>
    <dgm:cxn modelId="{0BED5BF8-AB99-4B75-BEC0-FCC06715B95C}" type="presParOf" srcId="{3C1FEDAA-C6C9-470C-9E64-13566417077F}" destId="{33C62CAC-2F7B-4D6E-9BA0-D91D2598BD9A}" srcOrd="3" destOrd="0" presId="urn:microsoft.com/office/officeart/2008/layout/HorizontalMultiLevelHierarchy"/>
    <dgm:cxn modelId="{64380228-A868-44DE-ACAD-79F32B3E460D}" type="presParOf" srcId="{33C62CAC-2F7B-4D6E-9BA0-D91D2598BD9A}" destId="{0A2EF37F-AF93-497E-9B62-3E36EBDFD20E}" srcOrd="0" destOrd="0" presId="urn:microsoft.com/office/officeart/2008/layout/HorizontalMultiLevelHierarchy"/>
    <dgm:cxn modelId="{2216885E-35D6-4CAC-A0A4-D6F89959CE50}" type="presParOf" srcId="{33C62CAC-2F7B-4D6E-9BA0-D91D2598BD9A}" destId="{3DE424E7-A98B-43DE-93CD-42714183B030}" srcOrd="1" destOrd="0" presId="urn:microsoft.com/office/officeart/2008/layout/HorizontalMultiLevelHierarchy"/>
    <dgm:cxn modelId="{6B2CF801-6EDB-4DE1-B258-50F996BA3CC3}" type="presParOf" srcId="{3C1FEDAA-C6C9-470C-9E64-13566417077F}" destId="{D0EF9876-191C-4922-9EF9-F937E71BBFD3}" srcOrd="4" destOrd="0" presId="urn:microsoft.com/office/officeart/2008/layout/HorizontalMultiLevelHierarchy"/>
    <dgm:cxn modelId="{7D1DC85B-EC8B-4FE1-8D42-3E027DB832F7}" type="presParOf" srcId="{D0EF9876-191C-4922-9EF9-F937E71BBFD3}" destId="{6EAC1CF0-6F9F-454D-9A55-91EC7AD375D4}" srcOrd="0" destOrd="0" presId="urn:microsoft.com/office/officeart/2008/layout/HorizontalMultiLevelHierarchy"/>
    <dgm:cxn modelId="{8C4366EE-3CED-4BA6-9D09-5D27E005C58C}" type="presParOf" srcId="{3C1FEDAA-C6C9-470C-9E64-13566417077F}" destId="{4FD784B2-753B-4B21-835B-BC76D7264CCE}" srcOrd="5" destOrd="0" presId="urn:microsoft.com/office/officeart/2008/layout/HorizontalMultiLevelHierarchy"/>
    <dgm:cxn modelId="{5ECE08D1-1DE4-468F-BB89-DB188DDBF0E3}" type="presParOf" srcId="{4FD784B2-753B-4B21-835B-BC76D7264CCE}" destId="{A45B721B-8BE2-4293-BAA5-9AD3B833802D}" srcOrd="0" destOrd="0" presId="urn:microsoft.com/office/officeart/2008/layout/HorizontalMultiLevelHierarchy"/>
    <dgm:cxn modelId="{6A8F4D09-C314-4063-99B1-F34D0A4C9D73}" type="presParOf" srcId="{4FD784B2-753B-4B21-835B-BC76D7264CCE}" destId="{077D9BC3-084A-4C4B-9052-722576AEB57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EF9876-191C-4922-9EF9-F937E71BBFD3}">
      <dsp:nvSpPr>
        <dsp:cNvPr id="0" name=""/>
        <dsp:cNvSpPr/>
      </dsp:nvSpPr>
      <dsp:spPr>
        <a:xfrm>
          <a:off x="2161824" y="2184888"/>
          <a:ext cx="544649" cy="1037822"/>
        </a:xfrm>
        <a:custGeom>
          <a:avLst/>
          <a:gdLst/>
          <a:ahLst/>
          <a:cxnLst/>
          <a:rect l="0" t="0" r="0" b="0"/>
          <a:pathLst>
            <a:path>
              <a:moveTo>
                <a:pt x="0" y="0"/>
              </a:moveTo>
              <a:lnTo>
                <a:pt x="272324" y="0"/>
              </a:lnTo>
              <a:lnTo>
                <a:pt x="272324" y="1037822"/>
              </a:lnTo>
              <a:lnTo>
                <a:pt x="544649" y="1037822"/>
              </a:lnTo>
            </a:path>
          </a:pathLst>
        </a:custGeom>
        <a:noFill/>
        <a:ln w="15875"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04847" y="2674498"/>
        <a:ext cx="58602" cy="58602"/>
      </dsp:txXfrm>
    </dsp:sp>
    <dsp:sp modelId="{40056EC8-5C36-405F-9A85-9CB97403862F}">
      <dsp:nvSpPr>
        <dsp:cNvPr id="0" name=""/>
        <dsp:cNvSpPr/>
      </dsp:nvSpPr>
      <dsp:spPr>
        <a:xfrm>
          <a:off x="2161824" y="2139168"/>
          <a:ext cx="544649" cy="91440"/>
        </a:xfrm>
        <a:custGeom>
          <a:avLst/>
          <a:gdLst/>
          <a:ahLst/>
          <a:cxnLst/>
          <a:rect l="0" t="0" r="0" b="0"/>
          <a:pathLst>
            <a:path>
              <a:moveTo>
                <a:pt x="0" y="45720"/>
              </a:moveTo>
              <a:lnTo>
                <a:pt x="544649" y="45720"/>
              </a:lnTo>
            </a:path>
          </a:pathLst>
        </a:custGeom>
        <a:noFill/>
        <a:ln w="15875"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20532" y="2171272"/>
        <a:ext cx="27232" cy="27232"/>
      </dsp:txXfrm>
    </dsp:sp>
    <dsp:sp modelId="{70CCBBF5-644D-4060-82D7-480E9D32A862}">
      <dsp:nvSpPr>
        <dsp:cNvPr id="0" name=""/>
        <dsp:cNvSpPr/>
      </dsp:nvSpPr>
      <dsp:spPr>
        <a:xfrm>
          <a:off x="2161824" y="1147066"/>
          <a:ext cx="544649" cy="1037822"/>
        </a:xfrm>
        <a:custGeom>
          <a:avLst/>
          <a:gdLst/>
          <a:ahLst/>
          <a:cxnLst/>
          <a:rect l="0" t="0" r="0" b="0"/>
          <a:pathLst>
            <a:path>
              <a:moveTo>
                <a:pt x="0" y="1037822"/>
              </a:moveTo>
              <a:lnTo>
                <a:pt x="272324" y="1037822"/>
              </a:lnTo>
              <a:lnTo>
                <a:pt x="272324" y="0"/>
              </a:lnTo>
              <a:lnTo>
                <a:pt x="544649" y="0"/>
              </a:lnTo>
            </a:path>
          </a:pathLst>
        </a:custGeom>
        <a:noFill/>
        <a:ln w="15875"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04847" y="1636676"/>
        <a:ext cx="58602" cy="58602"/>
      </dsp:txXfrm>
    </dsp:sp>
    <dsp:sp modelId="{9D86F82B-747B-4448-9348-BC24EB04A195}">
      <dsp:nvSpPr>
        <dsp:cNvPr id="0" name=""/>
        <dsp:cNvSpPr/>
      </dsp:nvSpPr>
      <dsp:spPr>
        <a:xfrm rot="16200000">
          <a:off x="-438193" y="1769759"/>
          <a:ext cx="4369777" cy="830257"/>
        </a:xfrm>
        <a:prstGeom prst="rect">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kern="1200">
              <a:latin typeface="Times New Roman" pitchFamily="18" charset="0"/>
              <a:cs typeface="Times New Roman" pitchFamily="18" charset="0"/>
            </a:rPr>
            <a:t>Ҳавасмандкунии кормандон</a:t>
          </a:r>
        </a:p>
      </dsp:txBody>
      <dsp:txXfrm>
        <a:off x="-438193" y="1769759"/>
        <a:ext cx="4369777" cy="830257"/>
      </dsp:txXfrm>
    </dsp:sp>
    <dsp:sp modelId="{CDAA2C28-6D47-45CF-93A6-CC86278E3225}">
      <dsp:nvSpPr>
        <dsp:cNvPr id="0" name=""/>
        <dsp:cNvSpPr/>
      </dsp:nvSpPr>
      <dsp:spPr>
        <a:xfrm>
          <a:off x="2706473" y="731937"/>
          <a:ext cx="2723245" cy="830257"/>
        </a:xfrm>
        <a:prstGeom prst="rect">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kern="1200">
              <a:latin typeface="Times New Roman" pitchFamily="18" charset="0"/>
              <a:cs typeface="Times New Roman" pitchFamily="18" charset="0"/>
            </a:rPr>
            <a:t>Даромад ва муваффақиятҳои иқтисодии ташкилот</a:t>
          </a:r>
        </a:p>
      </dsp:txBody>
      <dsp:txXfrm>
        <a:off x="2706473" y="731937"/>
        <a:ext cx="2723245" cy="830257"/>
      </dsp:txXfrm>
    </dsp:sp>
    <dsp:sp modelId="{0A2EF37F-AF93-497E-9B62-3E36EBDFD20E}">
      <dsp:nvSpPr>
        <dsp:cNvPr id="0" name=""/>
        <dsp:cNvSpPr/>
      </dsp:nvSpPr>
      <dsp:spPr>
        <a:xfrm>
          <a:off x="2706473" y="1769759"/>
          <a:ext cx="2723245" cy="830257"/>
        </a:xfrm>
        <a:prstGeom prst="rect">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kern="1200">
              <a:latin typeface="Times New Roman" pitchFamily="18" charset="0"/>
              <a:cs typeface="Times New Roman" pitchFamily="18" charset="0"/>
            </a:rPr>
            <a:t>Самаранокии меҳнат</a:t>
          </a:r>
        </a:p>
      </dsp:txBody>
      <dsp:txXfrm>
        <a:off x="2706473" y="1769759"/>
        <a:ext cx="2723245" cy="830257"/>
      </dsp:txXfrm>
    </dsp:sp>
    <dsp:sp modelId="{A45B721B-8BE2-4293-BAA5-9AD3B833802D}">
      <dsp:nvSpPr>
        <dsp:cNvPr id="0" name=""/>
        <dsp:cNvSpPr/>
      </dsp:nvSpPr>
      <dsp:spPr>
        <a:xfrm>
          <a:off x="2706473" y="2807581"/>
          <a:ext cx="2723245" cy="830257"/>
        </a:xfrm>
        <a:prstGeom prst="rect">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kern="1200">
              <a:latin typeface="Times New Roman" pitchFamily="18" charset="0"/>
              <a:cs typeface="Times New Roman" pitchFamily="18" charset="0"/>
            </a:rPr>
            <a:t>Фаъолияти пурмаҳсул</a:t>
          </a:r>
        </a:p>
      </dsp:txBody>
      <dsp:txXfrm>
        <a:off x="2706473" y="2807581"/>
        <a:ext cx="2723245" cy="830257"/>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35316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5" name="Google Shape;275;p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152290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420908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6364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332256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0"/>
            <a:ext cx="8784976" cy="1925515"/>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3200" b="1" cap="none" dirty="0">
                <a:solidFill>
                  <a:schemeClr val="dk1"/>
                </a:solidFill>
                <a:latin typeface="Times New Roman"/>
                <a:ea typeface="Times New Roman"/>
                <a:cs typeface="Times New Roman"/>
                <a:sym typeface="Times New Roman"/>
              </a:rPr>
              <a:t>Tajik state university of commerce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fontScale="85000" lnSpcReduction="20000"/>
          </a:bodyPr>
          <a:lstStyle/>
          <a:p>
            <a:pPr marL="0" marR="0" lvl="0" indent="0" algn="ctr" rtl="0">
              <a:spcBef>
                <a:spcPts val="0"/>
              </a:spcBef>
              <a:spcAft>
                <a:spcPts val="0"/>
              </a:spcAft>
              <a:buSzPts val="1960"/>
              <a:buNone/>
            </a:pPr>
            <a:endParaRPr sz="28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a:ea typeface="Times New Roman"/>
                <a:cs typeface="Times New Roman"/>
                <a:sym typeface="Times New Roman"/>
              </a:rPr>
              <a:t>Week: 1.</a:t>
            </a:r>
          </a:p>
          <a:p>
            <a:pPr marL="0" marR="0" lvl="0" indent="0" algn="ctr" rtl="0">
              <a:spcBef>
                <a:spcPts val="0"/>
              </a:spcBef>
              <a:spcAft>
                <a:spcPts val="0"/>
              </a:spcAft>
              <a:buSzPts val="1960"/>
              <a:buNone/>
            </a:pPr>
            <a:endParaRPr sz="28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sz="3200" b="1" dirty="0">
                <a:solidFill>
                  <a:schemeClr val="tx1"/>
                </a:solidFill>
                <a:latin typeface="Times New Roman" panose="02020603050405020304" pitchFamily="18" charset="0"/>
                <a:cs typeface="Times New Roman" panose="02020603050405020304" pitchFamily="18" charset="0"/>
              </a:rPr>
              <a:t>The evolution of human capital theory and its economic significance</a:t>
            </a:r>
            <a:endParaRPr sz="36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803630" y="5048839"/>
            <a:ext cx="3225815"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a:ea typeface="Times New Roman"/>
                <a:cs typeface="Times New Roman"/>
                <a:sym typeface="Times New Roman"/>
              </a:rPr>
              <a:t>Lecturer of: </a:t>
            </a:r>
            <a:r>
              <a:rPr lang="tg-Cyrl-TJ" b="1" dirty="0">
                <a:latin typeface="Times New Roman" panose="02020603050405020304" pitchFamily="18" charset="0"/>
                <a:cs typeface="Times New Roman" panose="02020603050405020304" pitchFamily="18" charset="0"/>
              </a:rPr>
              <a:t>The evolution of human capital theory and its economic significance</a:t>
            </a:r>
            <a:endParaRPr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5633"/>
    </mc:Choice>
    <mc:Fallback xmlns="">
      <p:transition advTm="156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1.</a:t>
            </a:r>
            <a:endParaRPr dirty="0"/>
          </a:p>
          <a:p>
            <a:pPr lvl="0" algn="ctr">
              <a:buClr>
                <a:schemeClr val="accent1"/>
              </a:buClr>
              <a:buSzPts val="1400"/>
            </a:pPr>
            <a:r>
              <a:rPr lang="tg-Cyrl-TJ" sz="2400" dirty="0">
                <a:solidFill>
                  <a:srgbClr val="C00000"/>
                </a:solidFill>
                <a:latin typeface="Times New Roman" panose="02020603050405020304" pitchFamily="18" charset="0"/>
                <a:cs typeface="Times New Roman" panose="02020603050405020304" pitchFamily="18" charset="0"/>
              </a:rPr>
              <a:t>Таҳаввулоти назарияи сармояи инсонӣ ва аҳаммияти иқтисодии он</a:t>
            </a:r>
            <a:r>
              <a:rPr lang="tg-Cyrl-TJ" sz="2600" b="1" i="0" u="none" strike="noStrike" cap="none" dirty="0">
                <a:solidFill>
                  <a:srgbClr val="FF0000"/>
                </a:solidFill>
                <a:latin typeface="Times New Roman"/>
                <a:ea typeface="Times New Roman"/>
                <a:cs typeface="Times New Roman"/>
                <a:sym typeface="Times New Roman"/>
              </a:rPr>
              <a:t>	</a:t>
            </a:r>
            <a:endParaRPr dirty="0"/>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0444"/>
    </mc:Choice>
    <mc:Fallback xmlns="">
      <p:transition advTm="404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br>
              <a:rPr lang="tg-Cyrl-TJ" dirty="0"/>
            </a:br>
            <a:endParaRPr dirty="0">
              <a:latin typeface="Times"/>
              <a:ea typeface="Times"/>
              <a:cs typeface="Times"/>
              <a:sym typeface="Times"/>
            </a:endParaRPr>
          </a:p>
        </p:txBody>
      </p:sp>
      <p:sp>
        <p:nvSpPr>
          <p:cNvPr id="109" name="Google Shape;109;p3"/>
          <p:cNvSpPr/>
          <p:nvPr/>
        </p:nvSpPr>
        <p:spPr>
          <a:xfrm>
            <a:off x="431540" y="908720"/>
            <a:ext cx="8280920" cy="3960440"/>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tg-Cyrl-TJ" sz="2400" b="1" i="0" u="none" strike="noStrike" cap="none" dirty="0">
                <a:solidFill>
                  <a:srgbClr val="FF0000"/>
                </a:solidFill>
                <a:latin typeface="Times New Roman"/>
                <a:ea typeface="Times New Roman"/>
                <a:cs typeface="Times New Roman"/>
                <a:sym typeface="Times New Roman"/>
              </a:rPr>
              <a:t>1</a:t>
            </a:r>
            <a:r>
              <a:rPr lang="tg-Cyrl-TJ" sz="1800" b="1" i="0" u="none" strike="noStrike" cap="none" dirty="0">
                <a:solidFill>
                  <a:srgbClr val="FF0000"/>
                </a:solidFill>
                <a:latin typeface="Times New Roman"/>
                <a:ea typeface="Times New Roman"/>
                <a:cs typeface="Times New Roman"/>
                <a:sym typeface="Times New Roman"/>
              </a:rPr>
              <a:t>. </a:t>
            </a:r>
            <a:r>
              <a:rPr lang="tg-Cyrl-TJ" sz="2400" b="1" i="0" u="none" strike="noStrike" cap="none" dirty="0">
                <a:solidFill>
                  <a:srgbClr val="FF0000"/>
                </a:solidFill>
                <a:latin typeface="Times New Roman"/>
                <a:ea typeface="Times New Roman"/>
                <a:cs typeface="Times New Roman"/>
                <a:sym typeface="Times New Roman"/>
              </a:rPr>
              <a:t>Муқаддима</a:t>
            </a:r>
            <a:endParaRPr sz="2400" b="1" i="0" u="none" strike="noStrike" cap="none" dirty="0">
              <a:solidFill>
                <a:srgbClr val="FF0000"/>
              </a:solidFill>
              <a:latin typeface="Times New Roman"/>
              <a:ea typeface="Times New Roman"/>
              <a:cs typeface="Times New Roman"/>
              <a:sym typeface="Times New Roman"/>
            </a:endParaRPr>
          </a:p>
          <a:p>
            <a:pPr algn="just">
              <a:lnSpc>
                <a:spcPct val="150000"/>
              </a:lnSpc>
            </a:pPr>
            <a:r>
              <a:rPr lang="tg-Cyrl-TJ" sz="2400" dirty="0">
                <a:latin typeface="Times New Roman" panose="02020603050405020304" pitchFamily="18" charset="0"/>
                <a:cs typeface="Times New Roman" panose="02020603050405020304" pitchFamily="18" charset="0"/>
              </a:rPr>
              <a:t>1.1. Мақсад ва моҳияти асосии сармояи инсонӣ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1.2. Принсипҳо ва махсусиятҳои сармояи инсонӣ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1.3. Ҳадафҳо ва мақсади сармояи инсонӣ ва аҳамияти он дар иқтисодиёт</a:t>
            </a: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b="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90249"/>
    </mc:Choice>
    <mc:Fallback xmlns="">
      <p:transition advTm="9024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240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ctr" rtl="0">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342900" algn="just">
              <a:lnSpc>
                <a:spcPct val="150000"/>
              </a:lnSpc>
              <a:spcBef>
                <a:spcPts val="0"/>
              </a:spcBef>
              <a:spcAft>
                <a:spcPts val="0"/>
              </a:spcAft>
              <a:buSzPts val="2240"/>
              <a:buNone/>
            </a:pPr>
            <a:r>
              <a:rPr lang="tg-Cyrl-TJ" sz="2400" dirty="0">
                <a:solidFill>
                  <a:schemeClr val="tx1"/>
                </a:solidFill>
                <a:latin typeface="Times New Roman" panose="02020603050405020304" pitchFamily="18" charset="0"/>
                <a:cs typeface="Times New Roman" panose="02020603050405020304" pitchFamily="18" charset="0"/>
              </a:rPr>
              <a:t>омӯзиши мафҳум, принсипу махсусиятҳо, намудҳои сармояи инсонӣ, инчунин мушаххассозии объект ва субъекти фаъолияти сармояи инсонӣ дар шароити иқтисодиёт.</a:t>
            </a:r>
            <a:r>
              <a:rPr lang="tg-Cyrl-TJ" sz="2400" dirty="0">
                <a:solidFill>
                  <a:schemeClr val="tx1"/>
                </a:solidFill>
                <a:latin typeface="Times New Roman" panose="02020603050405020304" pitchFamily="18" charset="0"/>
                <a:ea typeface="Times New Roman"/>
                <a:cs typeface="Times New Roman" panose="02020603050405020304" pitchFamily="18" charset="0"/>
                <a:sym typeface="Times New Roman"/>
              </a:rPr>
              <a:t> </a:t>
            </a:r>
            <a:endParaRPr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3283"/>
    </mc:Choice>
    <mc:Fallback xmlns="">
      <p:transition advTm="532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07504" y="360485"/>
            <a:ext cx="8884220" cy="5987562"/>
          </a:xfrm>
          <a:prstGeom prst="rect">
            <a:avLst/>
          </a:prstGeom>
          <a:noFill/>
          <a:ln>
            <a:noFill/>
          </a:ln>
        </p:spPr>
        <p:txBody>
          <a:bodyPr spcFirstLastPara="1" wrap="square" lIns="91425" tIns="45700" rIns="91425" bIns="45700" anchor="t" anchorCtr="0">
            <a:normAutofit/>
          </a:bodyPr>
          <a:lstStyle/>
          <a:p>
            <a:pPr algn="ctr"/>
            <a:endParaRPr lang="tg-Cyrl-TJ" sz="400" b="1" dirty="0">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ru-RU"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sz="2200" dirty="0">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r>
              <a:rPr lang="tg-Cyrl-TJ" dirty="0">
                <a:latin typeface="Times New Roman" panose="02020603050405020304" pitchFamily="18" charset="0"/>
                <a:cs typeface="Times New Roman" panose="02020603050405020304" pitchFamily="18" charset="0"/>
              </a:rPr>
              <a:t>Дар пешрафту тараққиёти дилхоҳ иқтисоди миллӣ рушди сармояи инсонӣ ҳамеша нақши калидӣ дорад. Дар натиҷаи пешрафти илму техника дар марҳилаи нави рушди иқтисодӣ, яъне дар марҳалаи пас саноатии рушд ҷорисозии босуръати инноватсияҳо ва технологияҳои рақамию рамзӣ ва мутобиқан иқтисоди донишҳо ва ҷомеаи иттилоотӣ ба вуқӯъ омада истодааст, ки дар он сармояи инсонӣ, бунёди иқтисодӣ, донишҳо ва тавонмандии ҳунарӣ, қобилияту истеъдоди созандагии инсон омили асосӣ ба ҳисоб меравад.</a:t>
            </a:r>
            <a:endParaRPr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8344"/>
    </mc:Choice>
    <mc:Fallback xmlns="">
      <p:transition advTm="12834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228600"/>
            <a:ext cx="8884220" cy="6128238"/>
          </a:xfrm>
          <a:prstGeom prst="rect">
            <a:avLst/>
          </a:prstGeom>
          <a:noFill/>
          <a:ln>
            <a:noFill/>
          </a:ln>
        </p:spPr>
        <p:txBody>
          <a:bodyPr spcFirstLastPara="1" wrap="square" lIns="91425" tIns="45700" rIns="91425" bIns="45700" anchor="t" anchorCtr="0">
            <a:normAutofit/>
          </a:bodyPr>
          <a:lstStyle/>
          <a:p>
            <a:pPr algn="ctr"/>
            <a:endParaRPr lang="tg-Cyrl-TJ" sz="105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ru-RU" sz="2400" dirty="0">
              <a:solidFill>
                <a:srgbClr val="FF0000"/>
              </a:solidFill>
              <a:latin typeface="Times New Roman" panose="02020603050405020304" pitchFamily="18" charset="0"/>
              <a:cs typeface="Times New Roman" panose="02020603050405020304" pitchFamily="18" charset="0"/>
            </a:endParaRPr>
          </a:p>
          <a:p>
            <a:pPr marL="342900" lvl="0" indent="450000" algn="just">
              <a:lnSpc>
                <a:spcPct val="150000"/>
              </a:lnSpc>
              <a:spcBef>
                <a:spcPts val="0"/>
              </a:spcBef>
              <a:spcAft>
                <a:spcPts val="0"/>
              </a:spcAft>
              <a:buSzPts val="2240"/>
              <a:buNone/>
            </a:pPr>
            <a:r>
              <a:rPr lang="tg-Cyrl-TJ" sz="2400" dirty="0">
                <a:latin typeface="Times New Roman"/>
                <a:ea typeface="Times New Roman"/>
                <a:cs typeface="Times New Roman"/>
                <a:sym typeface="Times New Roman"/>
              </a:rPr>
              <a:t>	</a:t>
            </a:r>
          </a:p>
          <a:p>
            <a:pPr marL="342900" lvl="0" indent="450000" algn="just">
              <a:lnSpc>
                <a:spcPct val="150000"/>
              </a:lnSpc>
              <a:spcBef>
                <a:spcPts val="0"/>
              </a:spcBef>
              <a:spcAft>
                <a:spcPts val="0"/>
              </a:spcAft>
              <a:buSzPts val="2240"/>
              <a:buNone/>
            </a:pPr>
            <a:endParaRPr lang="tg-Cyrl-TJ" sz="100" dirty="0">
              <a:latin typeface="Times New Roman"/>
              <a:cs typeface="Times New Roman"/>
              <a:sym typeface="Times New Roman"/>
            </a:endParaRPr>
          </a:p>
          <a:p>
            <a:pPr marL="34290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Аз рӯйи нуқтаи назари илмию методологӣ мафҳуми «сармояи инсонӣ» бо категорияҳои «нерӯи корӣ», «захираҳои меҳнатӣ», «иқтидори меҳнатӣ», робитаи наздик дошта, дар асарҳо, монографияву мақолаҳои илмии бисёр олимони ватанию хориҷӣ ба таври гуногун баррасӣ гаштаанд. Аз ҷумла, сармояи инсонӣ ҳамчун маҷмӯи донишҳо, маҳорату таҷрибаҳоест, ки барои таъмини талаботи гуногуншакли инсон ва ҷомеаро дар маҷмӯъ истифода мегардад.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04730"/>
    </mc:Choice>
    <mc:Fallback xmlns="">
      <p:transition advTm="1047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37391" y="404664"/>
            <a:ext cx="8660423" cy="5899421"/>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ru-RU" sz="2400" dirty="0">
              <a:solidFill>
                <a:srgbClr val="FF0000"/>
              </a:solidFill>
              <a:latin typeface="Times New Roman" panose="02020603050405020304" pitchFamily="18" charset="0"/>
              <a:cs typeface="Times New Roman" panose="02020603050405020304" pitchFamily="18" charset="0"/>
            </a:endParaRPr>
          </a:p>
          <a:p>
            <a:pPr marL="342900" lvl="0" indent="-342900" algn="just">
              <a:lnSpc>
                <a:spcPct val="150000"/>
              </a:lnSpc>
              <a:spcBef>
                <a:spcPts val="640"/>
              </a:spcBef>
              <a:spcAft>
                <a:spcPts val="0"/>
              </a:spcAft>
              <a:buSzPts val="2240"/>
              <a:buNone/>
            </a:pPr>
            <a:r>
              <a:rPr lang="tg-Cyrl-TJ" dirty="0">
                <a:latin typeface="Times New Roman"/>
                <a:ea typeface="Times New Roman"/>
                <a:cs typeface="Times New Roman"/>
                <a:sym typeface="Times New Roman"/>
              </a:rPr>
              <a:t>	</a:t>
            </a: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Бояд зикр кард, ки рушди мафҳум ва мундариҷаи категорияи «нерӯи корӣ» дар корҳои илмии олимони зиёди хориҷӣ, аз ҷумла К.Маркс, К.Р.Мак-Коннелли, С.Л.Брю ва дигарон мавриди баррасӣ ва тадқиқоти илмӣ қарор гирифтааст. Дар таҳқиқоти илмии олимони хориҷӣ П.Е. Шлендер, Т.А. Дмитренко мафҳуми «захираҳои меҳнатӣ», В.Г. Костаков, В. Осовская, А.В. Крушелнитская масъалаҳои «иқтидори меҳнатӣ» ва дар корҳои илмии Г.Беккер, Т.Шултс, Р.И.Капелюшнико, С.А.Курганский, А.П.Дудар мафҳуми «сармояи инсонӣ» баррасӣ шудааст.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13775"/>
    </mc:Choice>
    <mc:Fallback xmlns="">
      <p:transition advTm="1137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ru-RU" sz="24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tg-Cyrl-TJ" dirty="0">
                <a:latin typeface="Times New Roman"/>
                <a:ea typeface="Times New Roman"/>
                <a:cs typeface="Times New Roman"/>
                <a:sym typeface="Times New Roman"/>
              </a:rPr>
              <a:t>	</a:t>
            </a:r>
            <a:endParaRPr lang="tg-Cyrl-TJ" dirty="0">
              <a:solidFill>
                <a:schemeClr val="tx1"/>
              </a:solidFill>
              <a:latin typeface="Times New Roman"/>
              <a:cs typeface="Times New Roman"/>
              <a:sym typeface="Times New Roman"/>
            </a:endParaRPr>
          </a:p>
          <a:p>
            <a:pPr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дар адабиёти илмии иқтисодӣ мафҳуми нерӯи корӣ ба таври гуногун шарҳ дода мешавад ва то ҳанӯз ягонагии фаҳмиши илмӣ дар ин хусус мавҷуд намебошад.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нерӯи корӣ – ин қобилияти меҳнатию эҷодии одамон мебошад, ки дар ҷараёни истеҳсоли неъматҳои моддию маишӣ ва кору хизматрасониҳо васеъ истифода хоҳад шуд.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01504"/>
    </mc:Choice>
    <mc:Fallback xmlns="">
      <p:transition advTm="1015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ru-RU" sz="24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Вале на ҳамаи нерӯи кории мавҷуда, ки захираҳои меҳнатӣ ба ҳисоб мераванд, дар дилхоҳ иқтисоди миллӣ самаранок истифода мегардад ва таъминоти нерӯи кории мавҷуда ба ҷойҳои корӣ дар асосии сиёсати давлатӣ мавриди чораҷӯии доимӣ қарор дорад.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32007"/>
    </mc:Choice>
    <mc:Fallback xmlns="">
      <p:transition spd="slow" advTm="3200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19857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2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ru-RU" sz="2400" dirty="0">
              <a:solidFill>
                <a:srgbClr val="FF0000"/>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endParaRPr dirty="0"/>
          </a:p>
          <a:p>
            <a:pPr marL="0" lvl="0" indent="4500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r>
              <a:rPr lang="tg-Cyrl-TJ" sz="2800" dirty="0"/>
              <a:t> </a:t>
            </a: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Мувофиқи адабиёти илмии иқтисодӣ мафҳуми захираҳои меҳнатӣ аввалин маротиба ба гардиши илмӣ соли 1922 аз ҷониби академик С.Струмлин ворид гардида, зимни банақшагириҳо ва баҳисобгирии қувваҳои қобили меҳнат истифода мегардад. Яъне, захираҳои меҳнатӣ мафҳуми нақшаю баҳисобгирӣ буда, қисми аҳолии дар сину соли меҳнатӣ қарор доштаро мефаҳмонад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p>
          <a:p>
            <a:pPr marL="0" lvl="0" indent="450000">
              <a:lnSpc>
                <a:spcPct val="150000"/>
              </a:lnSpc>
              <a:spcBef>
                <a:spcPts val="0"/>
              </a:spcBef>
              <a:spcAft>
                <a:spcPts val="0"/>
              </a:spcAft>
              <a:buSzPts val="2240"/>
              <a:buNone/>
            </a:pPr>
            <a:endParaRPr lang="tg-Cyrl-TJ" sz="1500" b="1" dirty="0">
              <a:solidFill>
                <a:schemeClr val="tx1"/>
              </a:solidFill>
              <a:latin typeface="Times New Roman" panose="02020603050405020304" pitchFamily="18" charset="0"/>
              <a:cs typeface="Times New Roman" panose="02020603050405020304" pitchFamily="18" charset="0"/>
            </a:endParaRPr>
          </a:p>
          <a:p>
            <a:pPr marL="0" lvl="0" indent="450000">
              <a:lnSpc>
                <a:spcPct val="15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1.</a:t>
            </a:r>
            <a:r>
              <a:rPr lang="tg-Cyrl-TJ" sz="1500" b="1" dirty="0">
                <a:solidFill>
                  <a:schemeClr val="tx1"/>
                </a:solidFill>
                <a:latin typeface="Times New Roman" panose="02020603050405020304" pitchFamily="18" charset="0"/>
                <a:cs typeface="Times New Roman" panose="02020603050405020304" pitchFamily="18" charset="0"/>
              </a:rPr>
              <a:t> </a:t>
            </a:r>
            <a:r>
              <a:rPr lang="tg-Cyrl-TJ" sz="1500" dirty="0">
                <a:solidFill>
                  <a:schemeClr val="tx1"/>
                </a:solidFill>
                <a:latin typeface="Times New Roman" panose="02020603050405020304" pitchFamily="18" charset="0"/>
                <a:cs typeface="Times New Roman" panose="02020603050405020304" pitchFamily="18" charset="0"/>
              </a:rPr>
              <a:t>Афанасьевна И.В., Волков И.В. Некторые</a:t>
            </a:r>
          </a:p>
          <a:p>
            <a:pPr marL="0" lvl="0" indent="450000">
              <a:lnSpc>
                <a:spcPct val="11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 подходы к определению понятия “Трудовые ресурсы”</a:t>
            </a:r>
          </a:p>
          <a:p>
            <a:pPr marL="0" lvl="0" indent="450000">
              <a:lnSpc>
                <a:spcPct val="11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 Нижегородский государственный инженерно </a:t>
            </a:r>
          </a:p>
          <a:p>
            <a:pPr marL="0" lvl="0" indent="450000">
              <a:lnSpc>
                <a:spcPct val="11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Экономический университет Россия. – Вестник НГИЭИ, </a:t>
            </a:r>
          </a:p>
          <a:p>
            <a:pPr marL="0" lvl="0" indent="450000">
              <a:lnSpc>
                <a:spcPct val="110000"/>
              </a:lnSpc>
              <a:spcBef>
                <a:spcPts val="0"/>
              </a:spcBef>
              <a:spcAft>
                <a:spcPts val="0"/>
              </a:spcAft>
              <a:buSzPts val="2240"/>
              <a:buNone/>
            </a:pPr>
            <a:r>
              <a:rPr lang="tg-Cyrl-TJ" sz="1500" dirty="0">
                <a:solidFill>
                  <a:schemeClr val="tx1"/>
                </a:solidFill>
                <a:latin typeface="Times New Roman" panose="02020603050405020304" pitchFamily="18" charset="0"/>
                <a:cs typeface="Times New Roman" panose="02020603050405020304" pitchFamily="18" charset="0"/>
              </a:rPr>
              <a:t>2015.- С.1</a:t>
            </a:r>
            <a:endParaRPr sz="15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6044"/>
    </mc:Choice>
    <mc:Fallback xmlns="">
      <p:transition advTm="7604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3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тавр, метавон хулоса намуд, ки дар адабиёти иқтисодӣ ба мафҳуми «захираҳои меҳнатӣ» аз рӯйи ду нуқтаи назар таъриф дода шудааст: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якум – ҳамчун нишондиҳандаи нақшавӣ - баҳисобгирӣ;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дуюм – ҳамчун категорияи иқтисодӣ, ки маҷмӯи одамонро бо қобилияти меҳнатиашон дарбар мегирад. </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640"/>
              </a:spcBef>
              <a:spcAft>
                <a:spcPts val="0"/>
              </a:spcAft>
              <a:buSzPts val="2240"/>
              <a:buNone/>
            </a:pPr>
            <a:r>
              <a:rPr lang="tg-Cyrl-TJ" dirty="0">
                <a:latin typeface="Times New Roman"/>
                <a:ea typeface="Times New Roman"/>
                <a:cs typeface="Times New Roman"/>
                <a:sym typeface="Times New Roman"/>
              </a:rPr>
              <a:t>	</a:t>
            </a: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1909"/>
    </mc:Choice>
    <mc:Fallback xmlns="">
      <p:transition advTm="619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3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Захираҳои меҳнатӣ ҳамчун нишондиҳандаи нақшавӣ-баҳисобгирии аҳолии синну соли қобилияти меҳнатидошта, ки ба истеҳсолоти ҷамъиятӣ машғул мебошанд ва муваққатан бекоранд. Қисми дигари захираҳои меҳнатиро бошад, аҳолии синну солашон аз синну соли қобили меҳнат калон ва ё хурд, ки дар истеҳсолот машғуланд, ташкил медиҳанд.</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640"/>
              </a:spcBef>
              <a:spcAft>
                <a:spcPts val="0"/>
              </a:spcAft>
              <a:buSzPts val="2240"/>
              <a:buNone/>
            </a:pPr>
            <a:r>
              <a:rPr lang="tg-Cyrl-TJ" dirty="0">
                <a:latin typeface="Times New Roman"/>
                <a:ea typeface="Times New Roman"/>
                <a:cs typeface="Times New Roman"/>
                <a:sym typeface="Times New Roman"/>
              </a:rPr>
              <a:t>	</a:t>
            </a: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82085"/>
    </mc:Choice>
    <mc:Fallback xmlns="">
      <p:transition spd="slow" advTm="8208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15461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p>
          <a:p>
            <a:pPr marL="342900" lvl="0" indent="630555" algn="just" rtl="0">
              <a:lnSpc>
                <a:spcPct val="150000"/>
              </a:lnSpc>
              <a:spcBef>
                <a:spcPts val="560"/>
              </a:spcBef>
              <a:spcAft>
                <a:spcPts val="0"/>
              </a:spcAft>
              <a:buSzPts val="1960"/>
              <a:buNone/>
            </a:pPr>
            <a:endParaRPr lang="tg-Cyrl-TJ"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630555" algn="just" rtl="0">
              <a:lnSpc>
                <a:spcPct val="150000"/>
              </a:lnSpc>
              <a:spcBef>
                <a:spcPts val="560"/>
              </a:spcBef>
              <a:spcAft>
                <a:spcPts val="0"/>
              </a:spcAft>
              <a:buSzPts val="1960"/>
              <a:buNone/>
            </a:pPr>
            <a:endParaRPr lang="tg-Cyrl-TJ"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630555" algn="just" rtl="0">
              <a:lnSpc>
                <a:spcPct val="150000"/>
              </a:lnSpc>
              <a:spcBef>
                <a:spcPts val="560"/>
              </a:spcBef>
              <a:spcAft>
                <a:spcPts val="0"/>
              </a:spcAft>
              <a:buSzPts val="1960"/>
              <a:buNone/>
            </a:pPr>
            <a:r>
              <a:rPr lang="tg-Cyrl-TJ" dirty="0">
                <a:solidFill>
                  <a:schemeClr val="tx1"/>
                </a:solidFill>
                <a:latin typeface="Times New Roman" panose="02020603050405020304" pitchFamily="18" charset="0"/>
                <a:ea typeface="Times"/>
                <a:cs typeface="Times New Roman" panose="02020603050405020304" pitchFamily="18" charset="0"/>
                <a:sym typeface="Times"/>
              </a:rPr>
              <a:t>Ма</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сад аз ин амал</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ҳ</a:t>
            </a:r>
            <a:r>
              <a:rPr lang="tg-Cyrl-TJ" dirty="0">
                <a:solidFill>
                  <a:schemeClr val="tx1"/>
                </a:solidFill>
                <a:latin typeface="Times New Roman" panose="02020603050405020304" pitchFamily="18" charset="0"/>
                <a:ea typeface="Times"/>
                <a:cs typeface="Times New Roman" panose="02020603050405020304" pitchFamily="18" charset="0"/>
                <a:sym typeface="Times"/>
              </a:rPr>
              <a:t>о барпо намудан ва рушди </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ҳ</a:t>
            </a:r>
            <a:r>
              <a:rPr lang="tg-Cyrl-TJ" dirty="0">
                <a:solidFill>
                  <a:schemeClr val="tx1"/>
                </a:solidFill>
                <a:latin typeface="Times New Roman" panose="02020603050405020304" pitchFamily="18" charset="0"/>
                <a:ea typeface="Times"/>
                <a:cs typeface="Times New Roman" panose="02020603050405020304" pitchFamily="18" charset="0"/>
                <a:sym typeface="Times"/>
              </a:rPr>
              <a:t>амкории судманд бо давлат</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ҳ</a:t>
            </a:r>
            <a:r>
              <a:rPr lang="tg-Cyrl-TJ" dirty="0">
                <a:solidFill>
                  <a:schemeClr val="tx1"/>
                </a:solidFill>
                <a:latin typeface="Times New Roman" panose="02020603050405020304" pitchFamily="18" charset="0"/>
                <a:ea typeface="Times"/>
                <a:cs typeface="Times New Roman" panose="02020603050405020304" pitchFamily="18" charset="0"/>
                <a:sym typeface="Times"/>
              </a:rPr>
              <a:t>ои хори</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ҷӣ</a:t>
            </a:r>
            <a:r>
              <a:rPr lang="tg-Cyrl-TJ" dirty="0">
                <a:solidFill>
                  <a:schemeClr val="tx1"/>
                </a:solidFill>
                <a:latin typeface="Times New Roman" panose="02020603050405020304" pitchFamily="18" charset="0"/>
                <a:ea typeface="Times"/>
                <a:cs typeface="Times New Roman" panose="02020603050405020304" pitchFamily="18" charset="0"/>
                <a:sym typeface="Times"/>
              </a:rPr>
              <a:t>, шахсони </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ҳ</a:t>
            </a:r>
            <a:r>
              <a:rPr lang="tg-Cyrl-TJ" dirty="0">
                <a:solidFill>
                  <a:schemeClr val="tx1"/>
                </a:solidFill>
                <a:latin typeface="Times New Roman" panose="02020603050405020304" pitchFamily="18" charset="0"/>
                <a:ea typeface="Times"/>
                <a:cs typeface="Times New Roman" panose="02020603050405020304" pitchFamily="18" charset="0"/>
                <a:sym typeface="Times"/>
              </a:rPr>
              <a:t>у</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у</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ию во</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еии он</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ҳ</a:t>
            </a:r>
            <a:r>
              <a:rPr lang="tg-Cyrl-TJ" dirty="0">
                <a:solidFill>
                  <a:schemeClr val="tx1"/>
                </a:solidFill>
                <a:latin typeface="Times New Roman" panose="02020603050405020304" pitchFamily="18" charset="0"/>
                <a:ea typeface="Times"/>
                <a:cs typeface="Times New Roman" panose="02020603050405020304" pitchFamily="18" charset="0"/>
                <a:sym typeface="Times"/>
              </a:rPr>
              <a:t>о ва ташкилот</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ҳ</a:t>
            </a:r>
            <a:r>
              <a:rPr lang="tg-Cyrl-TJ" dirty="0">
                <a:solidFill>
                  <a:schemeClr val="tx1"/>
                </a:solidFill>
                <a:latin typeface="Times New Roman" panose="02020603050405020304" pitchFamily="18" charset="0"/>
                <a:ea typeface="Times"/>
                <a:cs typeface="Times New Roman" panose="02020603050405020304" pitchFamily="18" charset="0"/>
                <a:sym typeface="Times"/>
              </a:rPr>
              <a:t>ои байналмилаллӣ мебошад. Дар ма</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ҷ</a:t>
            </a:r>
            <a:r>
              <a:rPr lang="tg-Cyrl-TJ" dirty="0">
                <a:solidFill>
                  <a:schemeClr val="tx1"/>
                </a:solidFill>
                <a:latin typeface="Times New Roman" panose="02020603050405020304" pitchFamily="18" charset="0"/>
                <a:ea typeface="Times"/>
                <a:cs typeface="Times New Roman" panose="02020603050405020304" pitchFamily="18" charset="0"/>
                <a:sym typeface="Times"/>
              </a:rPr>
              <a:t>м</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ӯ</a:t>
            </a:r>
            <a:r>
              <a:rPr lang="tg-Cyrl-TJ" dirty="0">
                <a:solidFill>
                  <a:schemeClr val="tx1"/>
                </a:solidFill>
                <a:latin typeface="Times New Roman" panose="02020603050405020304" pitchFamily="18" charset="0"/>
                <a:ea typeface="Times"/>
                <a:cs typeface="Times New Roman" panose="02020603050405020304" pitchFamily="18" charset="0"/>
                <a:sym typeface="Times"/>
              </a:rPr>
              <a:t>ъ, самти фаъолияти и</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тисоди беруна идомаи манти</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ии фаъолияти и</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қ</a:t>
            </a:r>
            <a:r>
              <a:rPr lang="tg-Cyrl-TJ" dirty="0">
                <a:solidFill>
                  <a:schemeClr val="tx1"/>
                </a:solidFill>
                <a:latin typeface="Times New Roman" panose="02020603050405020304" pitchFamily="18" charset="0"/>
                <a:ea typeface="Times"/>
                <a:cs typeface="Times New Roman" panose="02020603050405020304" pitchFamily="18" charset="0"/>
                <a:sym typeface="Times"/>
              </a:rPr>
              <a:t>тисоди дохил</a:t>
            </a:r>
            <a:r>
              <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rPr>
              <a:t>ӣ</a:t>
            </a:r>
            <a:r>
              <a:rPr lang="tg-Cyrl-TJ" dirty="0">
                <a:solidFill>
                  <a:schemeClr val="tx1"/>
                </a:solidFill>
                <a:latin typeface="Times New Roman" panose="02020603050405020304" pitchFamily="18" charset="0"/>
                <a:ea typeface="Times"/>
                <a:cs typeface="Times New Roman" panose="02020603050405020304" pitchFamily="18" charset="0"/>
                <a:sym typeface="Times"/>
              </a:rPr>
              <a:t> ба шумор меравад.</a:t>
            </a:r>
            <a:endParaRPr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34676"/>
    </mc:Choice>
    <mc:Fallback xmlns="">
      <p:transition advTm="346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3551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marL="342900" indent="-342900" algn="ctr">
              <a:spcBef>
                <a:spcPts val="56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tg-Cyrl-TJ" sz="2800" dirty="0">
              <a:latin typeface="Times"/>
              <a:ea typeface="Times"/>
              <a:cs typeface="Times"/>
              <a:sym typeface="Times"/>
            </a:endParaRPr>
          </a:p>
          <a:p>
            <a:pPr marL="0" indent="450000" algn="just">
              <a:lnSpc>
                <a:spcPct val="160000"/>
              </a:lnSpc>
              <a:spcBef>
                <a:spcPts val="0"/>
              </a:spcBef>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r>
              <a:rPr lang="tg-Cyrl-TJ" dirty="0">
                <a:solidFill>
                  <a:schemeClr val="tx1"/>
                </a:solidFill>
                <a:latin typeface="Times New Roman" panose="02020603050405020304" pitchFamily="18" charset="0"/>
                <a:cs typeface="Times New Roman" panose="02020603050405020304" pitchFamily="18" charset="0"/>
              </a:rPr>
              <a:t>Захираҳои меҳнатӣ ҳамчун мафҳуми иқтисодӣ - ин миқдори аҳолие мебошад, ки қобилияти ҷисмонӣ ва зеҳнии машғул шудан ба фаъолияти меҳнатиро вобаста ба шароити такрористеҳсоли нерӯи корӣ доранд.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r>
              <a:rPr lang="tg-Cyrl-TJ" dirty="0">
                <a:solidFill>
                  <a:schemeClr val="tx1"/>
                </a:solidFill>
                <a:latin typeface="Times New Roman" panose="02020603050405020304" pitchFamily="18" charset="0"/>
                <a:cs typeface="Times New Roman" panose="02020603050405020304" pitchFamily="18" charset="0"/>
              </a:rPr>
              <a:t>Таҳлилҳо собит менамоянд, ки дар баробари ҷанбаҳои назариявию амалии рушди илми иқтисод, вазъи иқтисодиву иҷтимоӣ ва ташаккули иқтисодиёти институтсионалӣ, нуқтаҳои назари нав оид ба таъсири омилҳои инсонӣ ба истеҳсолот бештар шудааст.</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37039"/>
    </mc:Choice>
    <mc:Fallback xmlns="">
      <p:transition advTm="1370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239696"/>
            <a:ext cx="8884220" cy="6358251"/>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marL="342900" indent="-342900" algn="ctr">
              <a:spcBef>
                <a:spcPts val="560"/>
              </a:spcBef>
              <a:spcAft>
                <a:spcPts val="0"/>
              </a:spcAft>
              <a:buSzPts val="1960"/>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56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tg-Cyrl-TJ" sz="2800" dirty="0">
              <a:latin typeface="Times"/>
              <a:ea typeface="Times"/>
              <a:cs typeface="Times"/>
              <a:sym typeface="Times"/>
            </a:endParaRPr>
          </a:p>
          <a:p>
            <a:pPr marL="0" indent="0" algn="just">
              <a:lnSpc>
                <a:spcPct val="160000"/>
              </a:lnSpc>
              <a:spcBef>
                <a:spcPts val="0"/>
              </a:spcBef>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r>
              <a:rPr lang="tg-Cyrl-TJ" dirty="0">
                <a:solidFill>
                  <a:schemeClr val="tx1"/>
                </a:solidFill>
                <a:latin typeface="Times New Roman" panose="02020603050405020304" pitchFamily="18" charset="0"/>
                <a:cs typeface="Times New Roman" panose="02020603050405020304" pitchFamily="18" charset="0"/>
              </a:rPr>
              <a:t>Дар натиҷа мафҳуми «иқтидори меҳнатӣ» ба миён омад. Ҳамин тавр, аз солҳои 70-уми асри xx сар карда дар корҳои бисёр мутахассисону олимони соҳаи иқтисод мафҳуми «иқтидори меҳнатӣ» мавриди истифода ва таҳлил қарор гирифтааст.</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77032"/>
    </mc:Choice>
    <mc:Fallback xmlns="">
      <p:transition spd="slow" advTm="770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07504" y="211014"/>
            <a:ext cx="8884220" cy="6386933"/>
          </a:xfrm>
          <a:prstGeom prst="rect">
            <a:avLst/>
          </a:prstGeom>
          <a:noFill/>
          <a:ln>
            <a:noFill/>
          </a:ln>
        </p:spPr>
        <p:txBody>
          <a:bodyPr spcFirstLastPara="1" wrap="square" lIns="91425" tIns="45700" rIns="91425" bIns="45700" anchor="t" anchorCtr="0">
            <a:normAutofit/>
          </a:bodyPr>
          <a:lstStyle/>
          <a:p>
            <a:pPr marL="342900" indent="-342900" algn="ctr">
              <a:spcBef>
                <a:spcPts val="56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tg-Cyrl-TJ" sz="2400" dirty="0">
              <a:latin typeface="Times New Roman" panose="02020603050405020304" pitchFamily="18" charset="0"/>
              <a:ea typeface="Times"/>
              <a:cs typeface="Times New Roman" panose="02020603050405020304" pitchFamily="18" charset="0"/>
              <a:sym typeface="Times"/>
            </a:endParaRPr>
          </a:p>
          <a:p>
            <a:pPr marL="342900" lvl="0" indent="-218440" algn="just" rtl="0">
              <a:spcBef>
                <a:spcPts val="560"/>
              </a:spcBef>
              <a:spcAft>
                <a:spcPts val="0"/>
              </a:spcAft>
              <a:buSzPts val="1960"/>
              <a:buFont typeface="Noto Sans Symbols"/>
              <a:buNone/>
            </a:pPr>
            <a:endParaRPr sz="300" dirty="0">
              <a:latin typeface="Times"/>
              <a:ea typeface="Times"/>
              <a:cs typeface="Times"/>
              <a:sym typeface="Times"/>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аввал мафҳуми «иқтидори меҳнатӣ» ҳамчун муродифи калимаи «захираи меҳнатӣ» истифода мешуд. Яке аз кӯшишҳои нахустин нисбати ҷудо намудани ин мафҳумҳо аз ҷониби В.Г. Костаков пешниҳод шудааст.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ин мафҳум бисёр васеъ буда, на танҳо шумораи умумии аҳолии қобили меҳнат, балки хусусиятҳои таҳсилотӣ ва тахассусии онҳоро инъикос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иқтисодиёти муосир сармояи инсонӣ омили муҳими ноилшавӣ ба ҳадафҳои стратегии рушд, ҷорисозии инноватсияҳо ба истеҳсолот, коркарди ҳарчи бештари ашёи хом ва тавлиди арзиши изофашуда мусоидат менамояд.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36397"/>
    </mc:Choice>
    <mc:Fallback xmlns="">
      <p:transition advTm="13639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fontScale="85000" lnSpcReduction="10000"/>
          </a:bodyPr>
          <a:lstStyle/>
          <a:p>
            <a:pPr marL="342900" indent="-342900" algn="ctr">
              <a:spcBef>
                <a:spcPts val="56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tg-Cyrl-TJ" sz="2800" dirty="0">
              <a:latin typeface="Times New Roman" panose="02020603050405020304" pitchFamily="18" charset="0"/>
              <a:ea typeface="Times"/>
              <a:cs typeface="Times New Roman" panose="02020603050405020304" pitchFamily="18" charset="0"/>
              <a:sym typeface="Times"/>
            </a:endParaRPr>
          </a:p>
          <a:p>
            <a:pPr marL="0" indent="450000" algn="just">
              <a:lnSpc>
                <a:spcPct val="17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7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ин ҷода, истифодаи ҳамаҷонибаи захираҳои инсонӣ дар заминаи азбарсозии донишҳо имкон медиҳад, ки рақобатпазирии иқтисоди миллӣ комилан таъмин карда шавад.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7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Тавре ки Пешвои миллат, Президенти Ҷумҳурии Тоҷикистон муҳтарам Эмомалӣ Раҳмон дар Паёми хеш ба Маҷлиси Олии Ҷумҳурии Тоҷикистон аз 22-юми декабри соли 2017 оид ба сармояи инсонӣ барҳақ қайд намудаанд: «Сармояи инсонӣ ҳамчун муҳаррики пуриқтидор ба пешрафти инноватсия ва технологияҳои нав мусоидат мекунад ва бинобар ин, илми муосири ватанӣ бояд ҷавононро бештар ба илмомӯзӣ, татбиқи лоиҳаҳои инноватсионӣ ва таҳқиқи масъалаҳои иқтисоди рақамӣ сафарбар намояд»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sz="2400" dirty="0">
                <a:solidFill>
                  <a:schemeClr val="tx1"/>
                </a:solidFill>
                <a:latin typeface="Times New Roman" panose="02020603050405020304" pitchFamily="18" charset="0"/>
                <a:cs typeface="Times New Roman" panose="02020603050405020304" pitchFamily="18" charset="0"/>
              </a:rPr>
              <a:t> </a:t>
            </a:r>
            <a:endParaRPr lang="ru-RU" sz="2400" dirty="0"/>
          </a:p>
          <a:p>
            <a:pPr algn="just"/>
            <a:endParaRPr lang="tg-Cyrl-TJ" dirty="0">
              <a:solidFill>
                <a:schemeClr val="tx1"/>
              </a:solidFill>
              <a:latin typeface="Times New Roman" panose="02020603050405020304" pitchFamily="18" charset="0"/>
              <a:cs typeface="Times New Roman" panose="02020603050405020304" pitchFamily="18" charset="0"/>
            </a:endParaRPr>
          </a:p>
          <a:p>
            <a:pPr algn="just"/>
            <a:r>
              <a:rPr lang="tg-Cyrl-TJ" sz="1800" dirty="0">
                <a:solidFill>
                  <a:schemeClr val="tx1"/>
                </a:solidFill>
                <a:latin typeface="Times New Roman" panose="02020603050405020304" pitchFamily="18" charset="0"/>
                <a:cs typeface="Times New Roman" panose="02020603050405020304" pitchFamily="18" charset="0"/>
              </a:rPr>
              <a:t>1. Паёми Президенти Ҷумҳурии Тоҷикистон, </a:t>
            </a:r>
          </a:p>
          <a:p>
            <a:pPr algn="just"/>
            <a:r>
              <a:rPr lang="tg-Cyrl-TJ" sz="1800" dirty="0">
                <a:solidFill>
                  <a:schemeClr val="tx1"/>
                </a:solidFill>
                <a:latin typeface="Times New Roman" panose="02020603050405020304" pitchFamily="18" charset="0"/>
                <a:cs typeface="Times New Roman" panose="02020603050405020304" pitchFamily="18" charset="0"/>
              </a:rPr>
              <a:t>Пешвои миллат муҳтарам Эмомалӣ Раҳмон </a:t>
            </a:r>
          </a:p>
          <a:p>
            <a:pPr algn="just"/>
            <a:r>
              <a:rPr lang="tg-Cyrl-TJ" sz="1800" dirty="0">
                <a:solidFill>
                  <a:schemeClr val="tx1"/>
                </a:solidFill>
                <a:latin typeface="Times New Roman" panose="02020603050405020304" pitchFamily="18" charset="0"/>
                <a:cs typeface="Times New Roman" panose="02020603050405020304" pitchFamily="18" charset="0"/>
              </a:rPr>
              <a:t>ба Маҷлиси Олии Ҷумҳурии Тоҷикистон</a:t>
            </a:r>
          </a:p>
          <a:p>
            <a:pPr algn="just"/>
            <a:r>
              <a:rPr lang="tg-Cyrl-TJ" sz="1800" dirty="0">
                <a:solidFill>
                  <a:schemeClr val="tx1"/>
                </a:solidFill>
                <a:latin typeface="Times New Roman" panose="02020603050405020304" pitchFamily="18" charset="0"/>
                <a:cs typeface="Times New Roman" panose="02020603050405020304" pitchFamily="18" charset="0"/>
              </a:rPr>
              <a:t> 22.12.2017, шаҳри Душанбе. http:</a:t>
            </a:r>
          </a:p>
          <a:p>
            <a:pPr algn="just"/>
            <a:r>
              <a:rPr lang="tg-Cyrl-TJ" sz="1800" dirty="0">
                <a:solidFill>
                  <a:schemeClr val="tx1"/>
                </a:solidFill>
                <a:latin typeface="Times New Roman" panose="02020603050405020304" pitchFamily="18" charset="0"/>
                <a:cs typeface="Times New Roman" panose="02020603050405020304" pitchFamily="18" charset="0"/>
              </a:rPr>
              <a:t>//www.prezident.tj/node/16771.  </a:t>
            </a:r>
            <a:endParaRPr lang="ru-RU" sz="1800" dirty="0">
              <a:solidFill>
                <a:schemeClr val="tx1"/>
              </a:solidFill>
              <a:latin typeface="Times New Roman" panose="02020603050405020304" pitchFamily="18" charset="0"/>
              <a:cs typeface="Times New Roman" panose="02020603050405020304" pitchFamily="18" charset="0"/>
            </a:endParaRPr>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4674"/>
    </mc:Choice>
    <mc:Fallback xmlns="">
      <p:transition advTm="7467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413310"/>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tg-Cyrl-TJ" sz="2400" dirty="0">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консепсияи сармояи инсонӣ дар асарҳои асосгузорони назарияи классикии иқтисодӣ В.Петти, А.Смит, Д.Рикардо пешниҳод гардида, онҳо сармояи асосии истеҳсолоти ҷамъиятиро мавриди омўзиш қарор додаанд ва доир ба аҳамияти қувваи корӣ, қобилияти инсон, таҳсилоти он дар афзоишёбӣ ва рушди иқтисодиёти давлат ва аҳолии он фикру ақидаҳои хешро пешниҳод намудаанд.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илми иқтисодӣ сармояи инсонӣ ҳамеша мавқеи аввалро ишғол менамояд. Яъне, бо хислатҳои эъҷодӣ, қобилият ва қувваҳое, ки бо ёрии он худ ва атрофиёнро такмил медиҳад.</a:t>
            </a:r>
            <a:endParaRPr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50312"/>
    </mc:Choice>
    <mc:Fallback xmlns="">
      <p:transition advTm="15031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107504" y="0"/>
            <a:ext cx="8884220" cy="6339254"/>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p>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endParaRPr lang="tg-Cyrl-TJ" sz="2800" dirty="0">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endParaRPr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Консепсияи пешниҳоднамудаи Т. Шулс оид ба сармояи инсонӣ ва самаранок истифодабарии он аз нуқтаҳои муҳим иборат мебошад, ки онро метавон тавзеҳ дод (расми 1.).</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Олими мазкур консепсияи таҳиянамудаашро хеле ба маврид сохторбандӣ намудааст. Мо ба пешниҳоди Т.Шулс ҳамфикр буда, онро ҳамчун сохтори комил қабул дорем, вале ба назари мо онро ҳам тибқи талаботи давру замон метавон такмил дод.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Зеро пешрафти илму техника, рушди иқтисоди рақамӣ ва иқтисоди инноватсионӣ тарбия ва омодасозии инсони рақамиро тақозо дошта, саросар саводноксозии ҷомеа талаботи замони муосир мебошад.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1317"/>
    </mc:Choice>
    <mc:Fallback xmlns="">
      <p:transition advTm="12131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07504" y="79132"/>
            <a:ext cx="8884220" cy="5618284"/>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p>
          <a:p>
            <a:pPr marL="342900" indent="-342900" algn="ctr">
              <a:spcBef>
                <a:spcPts val="0"/>
              </a:spcBef>
              <a:spcAft>
                <a:spcPts val="0"/>
              </a:spcAft>
              <a:buSzPts val="2240"/>
              <a:buNone/>
            </a:pPr>
            <a:endParaRPr lang="tg-Cyrl-TJ" sz="2400" dirty="0">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
        <p:nvSpPr>
          <p:cNvPr id="2" name="Прямоугольник 1"/>
          <p:cNvSpPr/>
          <p:nvPr/>
        </p:nvSpPr>
        <p:spPr>
          <a:xfrm>
            <a:off x="0" y="5306647"/>
            <a:ext cx="8991724" cy="969496"/>
          </a:xfrm>
          <a:prstGeom prst="rect">
            <a:avLst/>
          </a:prstGeom>
        </p:spPr>
        <p:txBody>
          <a:bodyPr wrap="square">
            <a:spAutoFit/>
          </a:bodyPr>
          <a:lstStyle/>
          <a:p>
            <a:pPr algn="just">
              <a:lnSpc>
                <a:spcPct val="150000"/>
              </a:lnSpc>
              <a:spcAft>
                <a:spcPts val="0"/>
              </a:spcAft>
            </a:pPr>
            <a:r>
              <a:rPr lang="tg-Cyrl-TJ" sz="2000" b="1" dirty="0">
                <a:latin typeface="Times New Roman" panose="02020603050405020304" pitchFamily="18" charset="0"/>
                <a:ea typeface="Times New Roman" panose="02020603050405020304" pitchFamily="18" charset="0"/>
                <a:cs typeface="Times New Roman" panose="02020603050405020304" pitchFamily="18" charset="0"/>
              </a:rPr>
              <a:t>Расми 1. Консепсияи Т. Шулс </a:t>
            </a:r>
            <a:endParaRPr lang="ru-RU" sz="2000" dirty="0">
              <a:latin typeface="Times New Roman Tj" panose="02020603050405020304" pitchFamily="18" charset="-52"/>
              <a:ea typeface="Times New Roman" panose="02020603050405020304" pitchFamily="18" charset="0"/>
              <a:cs typeface="Times New Roman" panose="02020603050405020304" pitchFamily="18" charset="0"/>
            </a:endParaRPr>
          </a:p>
          <a:p>
            <a:pPr algn="just">
              <a:lnSpc>
                <a:spcPct val="150000"/>
              </a:lnSpc>
              <a:spcAft>
                <a:spcPts val="0"/>
              </a:spcAft>
            </a:pPr>
            <a:r>
              <a:rPr lang="tg-Cyrl-TJ" b="1" i="1" dirty="0">
                <a:latin typeface="Times New Roman" panose="02020603050405020304" pitchFamily="18" charset="0"/>
                <a:ea typeface="Times New Roman" panose="02020603050405020304" pitchFamily="18" charset="0"/>
                <a:cs typeface="Times New Roman" panose="02020603050405020304" pitchFamily="18" charset="0"/>
              </a:rPr>
              <a:t>Сарчашма: Таҳияи муаллиф дар асоси таҳқиқоти илмӣ.</a:t>
            </a:r>
            <a:endParaRPr lang="ru-RU" sz="20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nvGrpSpPr>
          <p:cNvPr id="16" name="Группа 15"/>
          <p:cNvGrpSpPr>
            <a:grpSpLocks/>
          </p:cNvGrpSpPr>
          <p:nvPr/>
        </p:nvGrpSpPr>
        <p:grpSpPr bwMode="auto">
          <a:xfrm>
            <a:off x="281354" y="1159659"/>
            <a:ext cx="8581292" cy="4055105"/>
            <a:chOff x="-2493" y="82"/>
            <a:chExt cx="68328" cy="41694"/>
          </a:xfrm>
        </p:grpSpPr>
        <p:sp>
          <p:nvSpPr>
            <p:cNvPr id="17" name="Прямоугольник 16"/>
            <p:cNvSpPr>
              <a:spLocks/>
            </p:cNvSpPr>
            <p:nvPr/>
          </p:nvSpPr>
          <p:spPr bwMode="auto">
            <a:xfrm>
              <a:off x="13301" y="82"/>
              <a:ext cx="39695" cy="3359"/>
            </a:xfrm>
            <a:prstGeom prst="rect">
              <a:avLst/>
            </a:prstGeom>
            <a:gradFill rotWithShape="1">
              <a:gsLst>
                <a:gs pos="0">
                  <a:srgbClr val="B5D5A7"/>
                </a:gs>
                <a:gs pos="50000">
                  <a:srgbClr val="AACE99"/>
                </a:gs>
                <a:gs pos="100000">
                  <a:srgbClr val="9CCA86"/>
                </a:gs>
              </a:gsLst>
              <a:lin ang="5400000"/>
            </a:gradFill>
            <a:ln w="6350">
              <a:solidFill>
                <a:schemeClr val="accent6">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Консепсияи пешниҳоднамудаи Т. Шулс</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8" name="Скругленный прямоугольник 17"/>
            <p:cNvSpPr>
              <a:spLocks/>
            </p:cNvSpPr>
            <p:nvPr/>
          </p:nvSpPr>
          <p:spPr bwMode="auto">
            <a:xfrm>
              <a:off x="11171" y="6144"/>
              <a:ext cx="42009" cy="11022"/>
            </a:xfrm>
            <a:prstGeom prst="roundRect">
              <a:avLst>
                <a:gd name="adj" fmla="val 16667"/>
              </a:avLst>
            </a:prstGeom>
            <a:gradFill rotWithShape="1">
              <a:gsLst>
                <a:gs pos="0">
                  <a:srgbClr val="B1CBE9"/>
                </a:gs>
                <a:gs pos="50000">
                  <a:srgbClr val="A3C1E5"/>
                </a:gs>
                <a:gs pos="100000">
                  <a:srgbClr val="92B9E4"/>
                </a:gs>
              </a:gsLst>
              <a:lin ang="5400000"/>
            </a:gradFill>
            <a:ln w="6350">
              <a:solidFill>
                <a:schemeClr val="accent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«Сармояи инсонӣ» ин сарчашмаи даромади иловагии инсонҳо ба ҳисоб рафта, ба дониш, навоварӣ ва истеъдодҳои навин асос меёбад.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9" name="Скругленный прямоугольник 18"/>
            <p:cNvSpPr>
              <a:spLocks/>
            </p:cNvSpPr>
            <p:nvPr/>
          </p:nvSpPr>
          <p:spPr bwMode="auto">
            <a:xfrm>
              <a:off x="-2493" y="18135"/>
              <a:ext cx="20632" cy="11292"/>
            </a:xfrm>
            <a:prstGeom prst="roundRect">
              <a:avLst>
                <a:gd name="adj" fmla="val 16667"/>
              </a:avLst>
            </a:prstGeom>
            <a:gradFill rotWithShape="1">
              <a:gsLst>
                <a:gs pos="0">
                  <a:srgbClr val="FFDD9C"/>
                </a:gs>
                <a:gs pos="50000">
                  <a:srgbClr val="FFD78E"/>
                </a:gs>
                <a:gs pos="100000">
                  <a:srgbClr val="FFD479"/>
                </a:gs>
              </a:gsLst>
              <a:lin ang="5400000"/>
            </a:gradFill>
            <a:ln w="6350">
              <a:solidFill>
                <a:schemeClr val="accent4">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Яке аз шаклҳои сармояи инсонӣ маълумотнокӣ ба ҳисоб меравад.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0" name="Скругленный прямоугольник 19"/>
            <p:cNvSpPr>
              <a:spLocks/>
            </p:cNvSpPr>
            <p:nvPr/>
          </p:nvSpPr>
          <p:spPr bwMode="auto">
            <a:xfrm>
              <a:off x="19456" y="18286"/>
              <a:ext cx="28000" cy="11794"/>
            </a:xfrm>
            <a:prstGeom prst="roundRect">
              <a:avLst>
                <a:gd name="adj" fmla="val 16667"/>
              </a:avLst>
            </a:prstGeom>
            <a:gradFill rotWithShape="1">
              <a:gsLst>
                <a:gs pos="0">
                  <a:srgbClr val="FFDD9C"/>
                </a:gs>
                <a:gs pos="50000">
                  <a:srgbClr val="FFD78E"/>
                </a:gs>
                <a:gs pos="100000">
                  <a:srgbClr val="FFD479"/>
                </a:gs>
              </a:gsLst>
              <a:lin ang="5400000"/>
            </a:gradFill>
            <a:ln w="6350">
              <a:solidFill>
                <a:schemeClr val="accent4">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Маълумотнокӣ ҳамчун сармоя, сарчашмаи хушҳолӣ ва даромаднокии инсонҳо мебошад.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1" name="Прямая со стрелкой 20"/>
            <p:cNvCxnSpPr>
              <a:cxnSpLocks/>
            </p:cNvCxnSpPr>
            <p:nvPr/>
          </p:nvCxnSpPr>
          <p:spPr bwMode="auto">
            <a:xfrm>
              <a:off x="32845" y="3359"/>
              <a:ext cx="0" cy="2779"/>
            </a:xfrm>
            <a:prstGeom prst="straightConnector1">
              <a:avLst/>
            </a:prstGeom>
            <a:noFill/>
            <a:ln w="6350">
              <a:solidFill>
                <a:schemeClr val="accent1">
                  <a:lumMod val="100000"/>
                  <a:lumOff val="0"/>
                </a:schemeClr>
              </a:solidFill>
              <a:miter lim="800000"/>
              <a:headEnd type="triangle" w="med" len="med"/>
              <a:tailEnd type="triangle" w="med" len="med"/>
            </a:ln>
            <a:extLst>
              <a:ext uri="{909E8E84-426E-40DD-AFC4-6F175D3DCCD1}">
                <a14:hiddenFill xmlns:a14="http://schemas.microsoft.com/office/drawing/2010/main">
                  <a:noFill/>
                </a14:hiddenFill>
              </a:ext>
            </a:extLst>
          </p:spPr>
        </p:cxnSp>
        <p:sp>
          <p:nvSpPr>
            <p:cNvPr id="22" name="Скругленный прямоугольник 21"/>
            <p:cNvSpPr>
              <a:spLocks/>
            </p:cNvSpPr>
            <p:nvPr/>
          </p:nvSpPr>
          <p:spPr bwMode="auto">
            <a:xfrm>
              <a:off x="48563" y="18360"/>
              <a:ext cx="17272" cy="10605"/>
            </a:xfrm>
            <a:prstGeom prst="roundRect">
              <a:avLst>
                <a:gd name="adj" fmla="val 16667"/>
              </a:avLst>
            </a:prstGeom>
            <a:gradFill rotWithShape="1">
              <a:gsLst>
                <a:gs pos="0">
                  <a:srgbClr val="FFDD9C"/>
                </a:gs>
                <a:gs pos="50000">
                  <a:srgbClr val="FFD78E"/>
                </a:gs>
                <a:gs pos="100000">
                  <a:srgbClr val="FFD479"/>
                </a:gs>
              </a:gsLst>
              <a:lin ang="5400000"/>
            </a:gradFill>
            <a:ln w="6350">
              <a:solidFill>
                <a:schemeClr val="accent4">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Сармоягузории маълумотнокӣ оид ба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3" name="Скругленный прямоугольник 22"/>
            <p:cNvSpPr>
              <a:spLocks/>
            </p:cNvSpPr>
            <p:nvPr/>
          </p:nvSpPr>
          <p:spPr bwMode="auto">
            <a:xfrm>
              <a:off x="13710" y="30583"/>
              <a:ext cx="36423" cy="11193"/>
            </a:xfrm>
            <a:prstGeom prst="roundRect">
              <a:avLst>
                <a:gd name="adj" fmla="val 16667"/>
              </a:avLst>
            </a:prstGeom>
            <a:gradFill rotWithShape="1">
              <a:gsLst>
                <a:gs pos="0">
                  <a:srgbClr val="B1CBE9"/>
                </a:gs>
                <a:gs pos="50000">
                  <a:srgbClr val="A3C1E5"/>
                </a:gs>
                <a:gs pos="100000">
                  <a:srgbClr val="92B9E4"/>
                </a:gs>
              </a:gsLst>
              <a:lin ang="5400000"/>
            </a:gradFill>
            <a:ln w="6350">
              <a:solidFill>
                <a:schemeClr val="accent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Маблағгузорӣ ба соҳаи маориф яке аз омилҳоест, ки барои </a:t>
              </a:r>
              <a:r>
                <a:rPr lang="tg-Cyrl-TJ"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пешрафти истеҳсолот ва пайдошавии маҳсулоти нав мусоидат менамояд.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4" name="Прямая соединительная линия 23"/>
            <p:cNvCxnSpPr>
              <a:cxnSpLocks/>
            </p:cNvCxnSpPr>
            <p:nvPr/>
          </p:nvCxnSpPr>
          <p:spPr bwMode="auto">
            <a:xfrm flipH="1">
              <a:off x="15361" y="17248"/>
              <a:ext cx="659" cy="1039"/>
            </a:xfrm>
            <a:prstGeom prst="line">
              <a:avLst/>
            </a:prstGeom>
            <a:noFill/>
            <a:ln w="6350">
              <a:solidFill>
                <a:schemeClr val="accent1">
                  <a:lumMod val="100000"/>
                  <a:lumOff val="0"/>
                </a:schemeClr>
              </a:solidFill>
              <a:miter lim="800000"/>
              <a:headEnd/>
              <a:tailEnd/>
            </a:ln>
            <a:extLst>
              <a:ext uri="{909E8E84-426E-40DD-AFC4-6F175D3DCCD1}">
                <a14:hiddenFill xmlns:a14="http://schemas.microsoft.com/office/drawing/2010/main">
                  <a:noFill/>
                </a14:hiddenFill>
              </a:ext>
            </a:extLst>
          </p:spPr>
        </p:cxnSp>
        <p:cxnSp>
          <p:nvCxnSpPr>
            <p:cNvPr id="25" name="Прямая соединительная линия 24"/>
            <p:cNvCxnSpPr>
              <a:cxnSpLocks/>
            </p:cNvCxnSpPr>
            <p:nvPr/>
          </p:nvCxnSpPr>
          <p:spPr bwMode="auto">
            <a:xfrm>
              <a:off x="18141" y="23042"/>
              <a:ext cx="1542" cy="0"/>
            </a:xfrm>
            <a:prstGeom prst="line">
              <a:avLst/>
            </a:prstGeom>
            <a:noFill/>
            <a:ln w="6350">
              <a:solidFill>
                <a:schemeClr val="accent1">
                  <a:lumMod val="100000"/>
                  <a:lumOff val="0"/>
                </a:schemeClr>
              </a:solidFill>
              <a:miter lim="800000"/>
              <a:headEnd/>
              <a:tailEnd/>
            </a:ln>
            <a:extLst>
              <a:ext uri="{909E8E84-426E-40DD-AFC4-6F175D3DCCD1}">
                <a14:hiddenFill xmlns:a14="http://schemas.microsoft.com/office/drawing/2010/main">
                  <a:noFill/>
                </a14:hiddenFill>
              </a:ext>
            </a:extLst>
          </p:spPr>
        </p:cxnSp>
        <p:cxnSp>
          <p:nvCxnSpPr>
            <p:cNvPr id="26" name="Прямая соединительная линия 25"/>
            <p:cNvCxnSpPr>
              <a:cxnSpLocks/>
            </p:cNvCxnSpPr>
            <p:nvPr/>
          </p:nvCxnSpPr>
          <p:spPr bwMode="auto">
            <a:xfrm>
              <a:off x="46969" y="23335"/>
              <a:ext cx="1687" cy="0"/>
            </a:xfrm>
            <a:prstGeom prst="line">
              <a:avLst/>
            </a:prstGeom>
            <a:noFill/>
            <a:ln w="6350">
              <a:solidFill>
                <a:schemeClr val="accent1">
                  <a:lumMod val="100000"/>
                  <a:lumOff val="0"/>
                </a:schemeClr>
              </a:solidFill>
              <a:miter lim="800000"/>
              <a:headEnd/>
              <a:tailEnd/>
            </a:ln>
            <a:extLst>
              <a:ext uri="{909E8E84-426E-40DD-AFC4-6F175D3DCCD1}">
                <a14:hiddenFill xmlns:a14="http://schemas.microsoft.com/office/drawing/2010/main">
                  <a:noFill/>
                </a14:hiddenFill>
              </a:ext>
            </a:extLst>
          </p:spPr>
        </p:cxnSp>
        <p:cxnSp>
          <p:nvCxnSpPr>
            <p:cNvPr id="27" name="Прямая соединительная линия 26"/>
            <p:cNvCxnSpPr>
              <a:cxnSpLocks/>
            </p:cNvCxnSpPr>
            <p:nvPr/>
          </p:nvCxnSpPr>
          <p:spPr bwMode="auto">
            <a:xfrm flipH="1">
              <a:off x="48209" y="28748"/>
              <a:ext cx="1756" cy="1835"/>
            </a:xfrm>
            <a:prstGeom prst="line">
              <a:avLst/>
            </a:prstGeom>
            <a:noFill/>
            <a:ln w="6350">
              <a:solidFill>
                <a:schemeClr val="accent1">
                  <a:lumMod val="100000"/>
                  <a:lumOff val="0"/>
                </a:schemeClr>
              </a:solidFill>
              <a:miter lim="800000"/>
              <a:headEnd/>
              <a:tailEnd/>
            </a:ln>
            <a:extLst>
              <a:ext uri="{909E8E84-426E-40DD-AFC4-6F175D3DCCD1}">
                <a14:hiddenFill xmlns:a14="http://schemas.microsoft.com/office/drawing/2010/main">
                  <a:noFill/>
                </a14:hiddenFill>
              </a:ext>
            </a:extLst>
          </p:spPr>
        </p:cxnSp>
      </p:grpSp>
    </p:spTree>
  </p:cSld>
  <p:clrMapOvr>
    <a:masterClrMapping/>
  </p:clrMapOvr>
  <mc:AlternateContent xmlns:mc="http://schemas.openxmlformats.org/markup-compatibility/2006" xmlns:p14="http://schemas.microsoft.com/office/powerpoint/2010/main">
    <mc:Choice Requires="p14">
      <p:transition p14:dur="0" advTm="101427"/>
    </mc:Choice>
    <mc:Fallback xmlns="">
      <p:transition advTm="10142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30819"/>
            <a:ext cx="8884220" cy="610783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p>
          <a:p>
            <a:pPr marL="34290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p>
          <a:p>
            <a:pPr marL="342900" lvl="0" indent="-342900" algn="ctr" rtl="0">
              <a:spcBef>
                <a:spcPts val="0"/>
              </a:spcBef>
              <a:spcAft>
                <a:spcPts val="0"/>
              </a:spcAft>
              <a:buSzPts val="2240"/>
              <a:buNone/>
            </a:pPr>
            <a:r>
              <a:rPr lang="tg-Cyrl-TJ" sz="2800"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заминаи таҳлилу хулосабарории нуктаи назари адабиёти илмии зикршуда мафҳуми сармояи инсониро метавон ҳам дар шакли кӯтоҳ ва васеъ шарҳ дод.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дар шакли кӯтоҳ, аввалин қадами ташаккулёбии сармояи инсониро метавон таҳсилот шуморид.</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7999"/>
    </mc:Choice>
    <mc:Fallback xmlns="">
      <p:transition advTm="7799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4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Мақсад ва моҳияти асосии сармояи инсонӣ</a:t>
            </a:r>
          </a:p>
          <a:p>
            <a:pPr marL="342900" lvl="0" indent="-342900" algn="ctr" rtl="0">
              <a:spcBef>
                <a:spcPts val="0"/>
              </a:spcBef>
              <a:spcAft>
                <a:spcPts val="0"/>
              </a:spcAft>
              <a:buSzPts val="2240"/>
              <a:buNone/>
            </a:pPr>
            <a:r>
              <a:rPr lang="tg-Cyrl-TJ" sz="2800"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мафҳуми васеъ сармояи инсонӣ тавассути сармоягузорӣ (дарозмуҳлати сармоягузорӣ) барои ҳар як шахси муайян дар намуди хароҷот барои таҳсили дар боғчаву мактаби миёна, мактаби олӣ, варзишу тандурустӣ, бозомӯзӣ ва омода намудани корманд дар корхона, инчунин тарбияи ватандӯстиву касбият ба даст оварда мешавад.</a:t>
            </a:r>
            <a:endParaRPr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91295"/>
    </mc:Choice>
    <mc:Fallback xmlns="">
      <p:transition spd="slow" advTm="9129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lvl="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Принсипҳо ва махсусиятҳои сармояи инсонӣ</a:t>
            </a:r>
            <a:r>
              <a:rPr lang="tg-Cyrl-TJ" sz="2400" b="1" i="1"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Зеро яке аз қисматҳои камолоти инсон таҳсилот ба шумор рафта, сармоягузорӣ ба он имкон медиҳад, ки дар замири инсон донишу маҳорат ва қобилият пайдо карда шавад ва он манбаи даромад ва қаноатмандиро дар оянда ташкил медиҳад.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Маврид ба зикр аст, ки сармояи инсонӣ дар асоси омилҳои таъсиргузор ва заминаҳои таркибӣ, аз ҷумла сатҳи рушди ҷомеа, вазъи иҷтимоиву шароити зиндагӣ рушд мекунад. Бинобар ин, асос ва пояи рушди иқтисод аз чигунагии ҳолати рушди нерӯи инсонӣ ва моликияти зеҳнӣ вобастагии зиёд дорад, ки он дар шакли сармояи инсонӣ ташаккул ва такмил меёбад</a:t>
            </a:r>
            <a:r>
              <a:rPr lang="tg-Cyrl-TJ" dirty="0"/>
              <a:t>.</a:t>
            </a: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05914"/>
    </mc:Choice>
    <mc:Fallback xmlns="">
      <p:transition advTm="20591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b="1" i="1" dirty="0">
              <a:solidFill>
                <a:srgbClr val="FF0000"/>
              </a:solidFill>
              <a:latin typeface="Times New Roman"/>
              <a:ea typeface="Times New Roman"/>
              <a:cs typeface="Times New Roman"/>
              <a:sym typeface="Times New Roman"/>
            </a:endParaRPr>
          </a:p>
          <a:p>
            <a:pPr marL="342900" lvl="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Принсипҳо ва махсусиятҳои сармояи инсонӣ</a:t>
            </a:r>
            <a:r>
              <a:rPr lang="tg-Cyrl-TJ" sz="2400"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аз нуқтаи назари муносибатҳои иҷтимоию иқтисодӣ сармояи инсонӣ омили муайянкунандаи сатҳи рушди истеҳсолоту хизматрасониҳо буда, дар давраи муайяни ҳаётии инсон ташаккулёфта ва вобаста ба объекти истифода муҳлати хосро доро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Бисёр олимони соҳаи иқтисодӣ, сохти сармояи нисониро ба принсипи хароҷот, дар асоси намудҳои гуногунрангӣ сармоягузорӣ дар сармояи инсонӣ мешуморанд.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тавр Илински И.В., чунин қайд намудааст: сармоя ин саломатӣ, фарҳанг ва маориф мебошад.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3215"/>
    </mc:Choice>
    <mc:Fallback xmlns="">
      <p:transition advTm="6321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Принсипҳо ва махсусиятҳои сармояи инсонӣ</a:t>
            </a:r>
            <a:endParaRPr sz="28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Агар ба сармояи инсонӣ аз рӯи дараҷаи умуминокӣ назар намоем, пас бо назардошти равишҳои хос дар сохтори он метавон шаклҳои гуногун ба монанди инфиродӣ, коллективӣ ва ҷамъиятиро ҷудо намуд.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рӯи гурӯҳбанди инфиродӣ ва коллективӣ дар сатҳи микро, ҳамчун сармояи инсонӣ аз одамони алоҳидаи гурӯҳ иборат мебошад: гурӯҳи ширкат ва аъзоёни гурӯҳҳои иҷтимоию фарҳангӣ ва ғайраҳо.</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тадқиқотҳои Ю.Г. Биченко аз ҳама бештар ба муайянкунандаи сармояи инсониро дидан мумкин аст. Ба андешаи ӯ сармояи инсониро метавон ба ду қисм ҷудо намуд: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4115"/>
    </mc:Choice>
    <mc:Fallback xmlns="">
      <p:transition advTm="641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Принсипҳо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махсусиятҳои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28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630555" algn="ctr">
              <a:spcBef>
                <a:spcPts val="0"/>
              </a:spcBef>
              <a:spcAft>
                <a:spcPts val="0"/>
              </a:spcAft>
              <a:buSzPts val="1960"/>
              <a:buNone/>
            </a:pPr>
            <a:endParaRPr lang="ru-RU" sz="2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инсонии биологӣ (сатҳи саломатии аҳолӣ), ки дар навбати худ ба 2 қисм тақсим мешавад: ирсӣ ва бадастомада.</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инсонии фарҳангӣ, ки аз салоҳияти забонӣ ва фарҳангии шахс, сарват дар шакли дониш ё ақида (маҷмӯи сифатҳои ахлоқӣ, маҳорат, қобилият ва қобилияти зеҳнӣ) иборат аст.</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4662"/>
    </mc:Choice>
    <mc:Fallback xmlns="">
      <p:transition advTm="746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Принсипҳо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махсусиятҳои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Бояд зикр намуд, ки дар шароити муосир яке аз ҷанбаҳои муҳимтарин дар назария ва амалияи фаъолияти ташкилот сармояи инсонӣ ба шумор рафта, бидуни он ягон ташкилот наметавонад арзи ҳастӣ намояд. Маврид ба зикр аст, ки сармояи инсонӣ ва раванди идоракунии он аз ҷузъу таркибҳои гуногун иборатанд.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89507"/>
    </mc:Choice>
    <mc:Fallback xmlns="">
      <p:transition spd="slow" advTm="8950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4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Принсипҳо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махсусиятҳои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24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5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асоси нуқтаи назари олимону муҳаққиқони гуногун метавон хулоса намуд, ки сармоягузорӣ ба сармояи инсонӣ ҳамчун муҳимтарин намуди сармоягузорӣ ва омили калидии аввалан аз нодориву фақр раҳо ёфтани инсон ва дар маҷмуъ рушди иқтисодиву иҷтимоии мамлакат ба ҳисоб рафта, аз нигоҳи мо, идоракунии сармояи инсонӣ дар шакли зерин ба манфиати дарозмуддати корхонаву ташкилот хизмат хоҳад намуд. </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0131"/>
    </mc:Choice>
    <mc:Fallback xmlns="">
      <p:transition advTm="1201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Принсипҳо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махсусиятҳои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24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5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Бояд қайд кард, ки андешаи мо метавонад баҳсбарагез бошад, вале мо ба нуқтаи назари хеш устуворем, чунки ҳавасмандгардонӣ яке аз функсияҳои идоракунӣ мебошад. Аз ин сабаб, ташаккул ва ё такмили сармояи инсонӣ аз механизми ҳавасмандгардонӣ вобастагии зиёд дорад.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29390"/>
    </mc:Choice>
    <mc:Fallback xmlns="">
      <p:transition spd="slow" advTm="293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Принсипҳо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махсусиятҳои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24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2800" b="1" i="1" dirty="0">
              <a:solidFill>
                <a:srgbClr val="FF0000"/>
              </a:solidFill>
              <a:latin typeface="Times New Roman"/>
              <a:ea typeface="Times New Roman"/>
              <a:cs typeface="Times New Roman"/>
              <a:sym typeface="Times New Roman"/>
            </a:endParaRPr>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r>
              <a:rPr lang="tg-Cyrl-TJ" b="1" dirty="0">
                <a:solidFill>
                  <a:schemeClr val="tx1"/>
                </a:solidFill>
                <a:latin typeface="Times New Roman" panose="02020603050405020304" pitchFamily="18" charset="0"/>
                <a:cs typeface="Times New Roman" panose="02020603050405020304" pitchFamily="18" charset="0"/>
              </a:rPr>
              <a:t>Расми 3. Идоракунии сармояи инсонӣ </a:t>
            </a:r>
            <a:endParaRPr lang="ru-RU" dirty="0">
              <a:solidFill>
                <a:schemeClr val="tx1"/>
              </a:solidFill>
              <a:latin typeface="Times New Roman" panose="02020603050405020304" pitchFamily="18" charset="0"/>
              <a:cs typeface="Times New Roman" panose="02020603050405020304" pitchFamily="18" charset="0"/>
            </a:endParaRPr>
          </a:p>
          <a:p>
            <a:r>
              <a:rPr lang="tg-Cyrl-TJ" b="1" i="1" dirty="0">
                <a:solidFill>
                  <a:schemeClr val="tx1"/>
                </a:solidFill>
                <a:latin typeface="Times New Roman" panose="02020603050405020304" pitchFamily="18" charset="0"/>
                <a:cs typeface="Times New Roman" panose="02020603050405020304" pitchFamily="18" charset="0"/>
              </a:rPr>
              <a:t>Сарчашма: Таҳияи муаллиф дар асоси таҳқиқоти илмӣ.</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graphicFrame>
        <p:nvGraphicFramePr>
          <p:cNvPr id="3" name="Схема 2"/>
          <p:cNvGraphicFramePr/>
          <p:nvPr>
            <p:extLst>
              <p:ext uri="{D42A27DB-BD31-4B8C-83A1-F6EECF244321}">
                <p14:modId xmlns:p14="http://schemas.microsoft.com/office/powerpoint/2010/main" val="3018628674"/>
              </p:ext>
            </p:extLst>
          </p:nvPr>
        </p:nvGraphicFramePr>
        <p:xfrm>
          <a:off x="1239714" y="1063868"/>
          <a:ext cx="6761285" cy="43697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0" advTm="70729"/>
    </mc:Choice>
    <mc:Fallback xmlns="">
      <p:transition advTm="7072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254976"/>
            <a:ext cx="8590085" cy="63429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1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Принсипҳо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махсусиятҳои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24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Таҳлили адабиёти илмии иқтисодӣ нишон медиҳад, ки бо вуҷуди омӯзиши васеи назария ва амалияи сармояи инсонӣ аз ҷониби олимони ватаниву хориҷӣ то ҳанӯз ягонагии равишҳо оид ба мафҳуми сармояи инсонӣ мавҷуд набуда, равишҳои мухталиф арзи ҳастӣ доранд.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ин ҷода метавон зикр намуд, ки барои дуруст ташаккул додани сармояи инсонӣ, ташкилот бояд ба се принсипи асосӣ, ки аз стратегияи идоракунии сармояи инсони сарчашма мегирад, аҳамияти хоса зоҳир намояд.</a:t>
            </a:r>
            <a:endParaRPr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3949"/>
    </mc:Choice>
    <mc:Fallback xmlns="">
      <p:transition advTm="5394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Принсипҳо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махсусиятҳои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b="1" i="1" dirty="0">
              <a:solidFill>
                <a:srgbClr val="FF0000"/>
              </a:solidFill>
              <a:latin typeface="Times New Roman"/>
              <a:ea typeface="Times New Roman"/>
              <a:cs typeface="Times New Roman"/>
              <a:sym typeface="Times New Roman"/>
            </a:endParaRPr>
          </a:p>
          <a:p>
            <a:pPr marL="0" lv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1.Ҷалб намудани мутахассисони баландихтисос, ё тайёр намудани кормандони хеш дар сатҳи баланд дар доираи самти зарурӣ;</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Барои хуб ташаккул ёфтани ташкилот ва нигоҳ доштани мутахассисони баландихтисос, муҳайё намудани шароити хуби корӣ дар ташкилот мебошад;</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3. Дар маҷмӯъ такмил додани идоракунии қобилияти кадрӣ зарур 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бузургтарин афзалиятҳои идоракунии захираҳои инсонӣ виртуализатсияи ин соҳа аст. Бо афзоиши мунтазами технологияҳои иттилоотӣ, ташкилотҳо усулҳои пешрафтаи идоракунии қувваи корӣ дар ташкилот пайдо мекунанд.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2138"/>
    </mc:Choice>
    <mc:Fallback xmlns="">
      <p:transition advTm="6213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167054"/>
            <a:ext cx="8884220" cy="6154615"/>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Принсипҳо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махсусиятҳои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b="1" i="1" dirty="0">
              <a:solidFill>
                <a:srgbClr val="FF0000"/>
              </a:solidFill>
              <a:latin typeface="Times New Roman"/>
              <a:ea typeface="Times New Roman"/>
              <a:cs typeface="Times New Roman"/>
              <a:sym typeface="Times New Roman"/>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Ташкилотҳо таҷрибаи пешқадамро ба кор мебаранд, дар идоракунии сармояи инсонӣ, ки боиси беҳтар намудани ташкилот мегардад, якчанд бандҳоро дар бар мегирад:</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6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Кафолати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кор</a:t>
            </a:r>
            <a:r>
              <a:rPr lang="ru-RU" dirty="0">
                <a:solidFill>
                  <a:schemeClr val="tx1"/>
                </a:solidFill>
                <a:latin typeface="Times New Roman" panose="02020603050405020304" pitchFamily="18" charset="0"/>
                <a:cs typeface="Times New Roman" panose="02020603050405020304" pitchFamily="18" charset="0"/>
              </a:rPr>
              <a:t>;</a:t>
            </a:r>
          </a:p>
          <a:p>
            <a:pPr marL="0" lvl="0" indent="450000" algn="just">
              <a:lnSpc>
                <a:spcPct val="160000"/>
              </a:lnSpc>
              <a:spcBef>
                <a:spcPts val="0"/>
              </a:spcBef>
              <a:spcAft>
                <a:spcPts val="0"/>
              </a:spcAft>
              <a:buFont typeface="Wingdings" panose="05000000000000000000" pitchFamily="2" charset="2"/>
              <a:buChar char="Ø"/>
            </a:pPr>
            <a:r>
              <a:rPr lang="ru-RU" dirty="0">
                <a:solidFill>
                  <a:schemeClr val="tx1"/>
                </a:solidFill>
                <a:latin typeface="Times New Roman" panose="02020603050405020304" pitchFamily="18" charset="0"/>
                <a:cs typeface="Times New Roman" panose="02020603050405020304" pitchFamily="18" charset="0"/>
              </a:rPr>
              <a:t>Баланд </a:t>
            </a:r>
            <a:r>
              <a:rPr lang="ru-RU" dirty="0" err="1">
                <a:solidFill>
                  <a:schemeClr val="tx1"/>
                </a:solidFill>
                <a:latin typeface="Times New Roman" panose="02020603050405020304" pitchFamily="18" charset="0"/>
                <a:cs typeface="Times New Roman" panose="02020603050405020304" pitchFamily="18" charset="0"/>
              </a:rPr>
              <a:t>бардоштани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маҳорати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касбӣ</a:t>
            </a:r>
            <a:r>
              <a:rPr lang="ru-RU" dirty="0">
                <a:solidFill>
                  <a:schemeClr val="tx1"/>
                </a:solidFill>
                <a:latin typeface="Times New Roman" panose="02020603050405020304" pitchFamily="18" charset="0"/>
                <a:cs typeface="Times New Roman" panose="02020603050405020304" pitchFamily="18" charset="0"/>
              </a:rPr>
              <a:t>;</a:t>
            </a:r>
          </a:p>
          <a:p>
            <a:pPr marL="0" lvl="0" indent="450000" algn="just">
              <a:lnSpc>
                <a:spcPct val="16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Мубодилаи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маълумот</a:t>
            </a:r>
            <a:r>
              <a:rPr lang="ru-RU" dirty="0">
                <a:solidFill>
                  <a:schemeClr val="tx1"/>
                </a:solidFill>
                <a:latin typeface="Times New Roman" panose="02020603050405020304" pitchFamily="18" charset="0"/>
                <a:cs typeface="Times New Roman" panose="02020603050405020304" pitchFamily="18" charset="0"/>
              </a:rPr>
              <a:t>;</a:t>
            </a:r>
          </a:p>
          <a:p>
            <a:pPr marL="0" lvl="0" indent="450000" algn="just">
              <a:lnSpc>
                <a:spcPct val="160000"/>
              </a:lnSpc>
              <a:spcBef>
                <a:spcPts val="0"/>
              </a:spcBef>
              <a:spcAft>
                <a:spcPts val="0"/>
              </a:spcAft>
              <a:buFont typeface="Wingdings" panose="05000000000000000000" pitchFamily="2" charset="2"/>
              <a:buChar char="Ø"/>
            </a:pPr>
            <a:r>
              <a:rPr lang="ru-RU" dirty="0">
                <a:solidFill>
                  <a:schemeClr val="tx1"/>
                </a:solidFill>
                <a:latin typeface="Times New Roman" panose="02020603050405020304" pitchFamily="18" charset="0"/>
                <a:cs typeface="Times New Roman" panose="02020603050405020304" pitchFamily="18" charset="0"/>
              </a:rPr>
              <a:t>Баланд </a:t>
            </a:r>
            <a:r>
              <a:rPr lang="ru-RU" dirty="0" err="1">
                <a:solidFill>
                  <a:schemeClr val="tx1"/>
                </a:solidFill>
                <a:latin typeface="Times New Roman" panose="02020603050405020304" pitchFamily="18" charset="0"/>
                <a:cs typeface="Times New Roman" panose="02020603050405020304" pitchFamily="18" charset="0"/>
              </a:rPr>
              <a:t>шудани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музди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меҳнат</a:t>
            </a:r>
            <a:r>
              <a:rPr lang="ru-RU" dirty="0">
                <a:solidFill>
                  <a:schemeClr val="tx1"/>
                </a:solidFill>
                <a:latin typeface="Times New Roman" panose="02020603050405020304" pitchFamily="18" charset="0"/>
                <a:cs typeface="Times New Roman" panose="02020603050405020304" pitchFamily="18" charset="0"/>
              </a:rPr>
              <a:t>.</a:t>
            </a: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идоракунии сармояи инсонӣ маҷмӯи пурраи хусусиятҳои онро дониста зарур аст. Инчунин, қайд намудан муҳим аст, ки барои дуруст баҳо додан ба онҳо хело мушкил аст.</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19722"/>
    </mc:Choice>
    <mc:Fallback xmlns="">
      <p:transition advTm="11972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Принсипҳо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махсусиятҳои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b="1" i="1" dirty="0">
              <a:solidFill>
                <a:srgbClr val="FF0000"/>
              </a:solidFill>
              <a:latin typeface="Times New Roman"/>
              <a:ea typeface="Times New Roman"/>
              <a:cs typeface="Times New Roman"/>
              <a:sym typeface="Times New Roman"/>
            </a:endParaRPr>
          </a:p>
          <a:p>
            <a:pPr marL="0" lvl="0" indent="449580" algn="just">
              <a:lnSpc>
                <a:spcPct val="150000"/>
              </a:lnSpc>
              <a:spcBef>
                <a:spcPts val="0"/>
              </a:spcBef>
              <a:spcAft>
                <a:spcPts val="0"/>
              </a:spcAft>
              <a:buSzPts val="1960"/>
              <a:buNone/>
            </a:pPr>
            <a:endParaRPr lang="tg-Cyrl-TJ" sz="600" dirty="0">
              <a:solidFill>
                <a:schemeClr val="tx1"/>
              </a:solidFill>
              <a:latin typeface="Times New Roman" panose="02020603050405020304" pitchFamily="18" charset="0"/>
              <a:cs typeface="Times New Roman" panose="02020603050405020304" pitchFamily="18" charset="0"/>
            </a:endParaRPr>
          </a:p>
          <a:p>
            <a:pPr marL="0" lvl="0" indent="44958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Ба андешаи мо, таърифи дода шудаи А,П,Дудар, Р.И. Капелюшнико, С.А. Курганский ва Р.М. Нуриев бисёр ба маврид шуморида мешавад ва мо ба таърифи дода шудаи онҳо рози ҳастем, зеро рушди мафҳуми «сармояи инсонӣ» сарчашмаи худро аз пайдоиши аввалин донишҳо ва мувофиқан истифодаи нерӯи кории одамон гирифта, бо мурури замон шакл ва аҳамияти хосаи худро дар пешрафти ҳаёти ҷамъиятӣ пайдо намудааст.</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38445"/>
    </mc:Choice>
    <mc:Fallback xmlns="">
      <p:transition advTm="3844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Принсипҳо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махсусиятҳои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b="1" i="1" dirty="0">
              <a:solidFill>
                <a:srgbClr val="FF0000"/>
              </a:solidFill>
              <a:latin typeface="Times New Roman"/>
              <a:ea typeface="Times New Roman"/>
              <a:cs typeface="Times New Roman"/>
              <a:sym typeface="Times New Roman"/>
            </a:endParaRPr>
          </a:p>
          <a:p>
            <a:pPr marL="0" lvl="0" indent="44958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49580" algn="just">
              <a:lnSpc>
                <a:spcPct val="150000"/>
              </a:lnSpc>
              <a:spcBef>
                <a:spcPts val="0"/>
              </a:spcBef>
              <a:spcAft>
                <a:spcPts val="0"/>
              </a:spcAft>
              <a:buSzPts val="196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lvl="0" indent="44958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Ҳамин тариқ, сармояи инсонӣ дар ташкилот ҷойи махсусро доро мебошад, ки ин маънои онро дорад, ки таҳлил ва баҳодиҳии дуруст ба кормандон шарти муҳимтарини роҳбарии муваффақи ҳар як ташкилот мебошад. Бе сармоягузорӣ ба корманд, расонидани фоида ба ташкилот ғайриимкон аст.</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84197"/>
    </mc:Choice>
    <mc:Fallback xmlns="">
      <p:transition advTm="8419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342900" lvl="0" indent="-342900" algn="just" rtl="0">
              <a:spcBef>
                <a:spcPts val="560"/>
              </a:spcBef>
              <a:spcAft>
                <a:spcPts val="0"/>
              </a:spcAft>
              <a:buSzPts val="1960"/>
              <a:buNone/>
            </a:pPr>
            <a:endParaRPr sz="100" dirty="0">
              <a:latin typeface="Times New Roman"/>
              <a:ea typeface="Times New Roman"/>
              <a:cs typeface="Times New Roman"/>
              <a:sym typeface="Times New Roman"/>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дар асарҳои олимони форсу тоҷик, ки дар замонҳои гуногун зиндагӣ намудаанд, яке аз масъалаҳои асосӣ ба шумор рафта, онҳо оид ба ин масъала, фикру ақидаҳои хешро манзур намудаанд. Аз ҷумла, Ал-фаробӣ, Абўалӣ ибн Сино, Ҷалолиддини Румӣ, Имом Ғаззолӣ ва дигарон оид ба рушди ҷомеаи инсонӣ ва баланд бардоштани сатҳи некўаҳволии мардум асарҳо таълиф намуданд.</a:t>
            </a: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асарҳои хеш онҳо вобаста ба қобилияту эъҷод ва қувваҳои меҳнатии одамон, малакаҳои донишу маҳорат ва сатҳи маълумотнокӣ диққати махсус зоҳир намудаанд.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8907"/>
    </mc:Choice>
    <mc:Fallback xmlns="">
      <p:transition advTm="5890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9696"/>
            <a:ext cx="8884220" cy="6512795"/>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Ба андешаи мо, баъди омӯхтани таҳқиқотҳои илмии олимони классик ва неоклассик тамоюлҳои зерин муайян гардидаанд: агар классикон ва неоклассикони илми иқтисодӣ (А. Смит, А. Маршалл, Г. Беккер, Т. Шулс, К. Маркс, И. Фишер ва ғайра) бештар ба таҳлили сармояи инсонӣ тавассути баҳодиҳии иқтисодии қобилиятҳои инсонро дар бар мегирифт, таҳқиқоти бештар анҷом дода будаанд.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37904"/>
    </mc:Choice>
    <mc:Fallback xmlns="">
      <p:transition advTm="379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Олимони муосир бошад, дар тафсири сармояи инсонӣ ба такрористеҳсоли қувваи кории баландсифат, ки бо сармоягузории мувофиқ (сармоягузориҳо), пеш аз ҳама ба соҳаи маориф, бо мақсади баланд бардоштани бозгашти истеҳсолии он ба ҷомеа бештар таваҷҷӯҳ зоҳир менамоянд.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31125"/>
    </mc:Choice>
    <mc:Fallback xmlns="">
      <p:transition spd="slow" advTm="3112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28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нерӯ ё қувваест, ки баҳри рушди иқтисодиёти миллӣ ва татбиқи стратегия нақши калидиро доро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захираи асосии истеҳсолии дар ихтиёри корхона буда, барои афзун намудани дороиҳо ва таъмини фаъолияти самарабахш хизмат менамояд. Сармояи инсонӣ маҷмӯи донишу салоҳиятҳо, сифатҳою арзишҳо, истеъдоду қобилиятҳое, ки дороию сарватмандии инсонро метавонад дучанд намояд, агар онҳоро баҳри манфиатбахши ҷомеа ва тафаккури шахсӣ сафарбар гардида бошад.</a:t>
            </a:r>
            <a:r>
              <a:rPr lang="tg-Cyrl-TJ" sz="2800" dirty="0">
                <a:solidFill>
                  <a:schemeClr val="tx1"/>
                </a:solidFill>
                <a:latin typeface="Times New Roman" panose="02020603050405020304" pitchFamily="18" charset="0"/>
                <a:ea typeface="Times"/>
                <a:cs typeface="Times New Roman" panose="02020603050405020304" pitchFamily="18" charset="0"/>
                <a:sym typeface="Times"/>
              </a:rPr>
              <a:t> </a:t>
            </a:r>
            <a:endParaRPr sz="2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8605"/>
    </mc:Choice>
    <mc:Fallback xmlns="">
      <p:transition advTm="586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algn="ctr"/>
            <a:endParaRPr lang="tg-Cyrl-TJ" dirty="0">
              <a:solidFill>
                <a:schemeClr val="tx1"/>
              </a:solidFill>
              <a:latin typeface="Times New Roman" panose="02020603050405020304" pitchFamily="18" charset="0"/>
              <a:cs typeface="Times New Roman" panose="02020603050405020304" pitchFamily="18" charset="0"/>
            </a:endParaRPr>
          </a:p>
          <a:p>
            <a:pPr algn="ctr"/>
            <a:r>
              <a:rPr lang="tg-Cyrl-TJ" dirty="0">
                <a:solidFill>
                  <a:schemeClr val="tx1"/>
                </a:solidFill>
                <a:latin typeface="Times New Roman" panose="02020603050405020304" pitchFamily="18" charset="0"/>
                <a:cs typeface="Times New Roman" panose="02020603050405020304" pitchFamily="18" charset="0"/>
              </a:rPr>
              <a:t>Ҳадафҳо ва мақсадҳои сармояи инсонӣ:</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Ҳадафҳо</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Баланд бардоштани самаранокии меҳнат;</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Фароҳамсозии рушд ва навоварӣ дар иқтисодиёт;</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рушди устувори иҷтимоию иқтисодӣ;</a:t>
            </a:r>
            <a:endParaRPr lang="ru-RU"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имкониятҳои баробари иқтисодӣ ва иҷтимоӣ.</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lvl="0" algn="just" rtl="0">
              <a:spcBef>
                <a:spcPts val="560"/>
              </a:spcBef>
              <a:spcAft>
                <a:spcPts val="0"/>
              </a:spcAft>
              <a:buSzPts val="1960"/>
              <a:buFont typeface="Wingdings" panose="05000000000000000000" pitchFamily="2" charset="2"/>
              <a:buChar char="Ø"/>
            </a:pPr>
            <a:endParaRPr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4513"/>
    </mc:Choice>
    <mc:Fallback xmlns="">
      <p:transition advTm="545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algn="just">
              <a:lnSpc>
                <a:spcPct val="150000"/>
              </a:lnSpc>
            </a:pPr>
            <a:endParaRPr lang="tg-Cyrl-TJ" sz="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Ба мақсадҳои асосии рушди сармояи инсонӣ дар шароити иқтисодӣ дохил мегарданд: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Сармоягузорӣ ба соҳаҳои маориф ва тандурустӣ;</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Инкишофи қобилиятҳои коргарон ва мутахассисон;</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 вуҷуд овардани муҳити мусоид барои омӯзиши пайваста;</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 иқтисоди дониши баланд расидан.</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77949"/>
    </mc:Choice>
    <mc:Fallback xmlns="">
      <p:transition advTm="17794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5"/>
          <p:cNvSpPr txBox="1">
            <a:spLocks noGrp="1"/>
          </p:cNvSpPr>
          <p:nvPr>
            <p:ph idx="1"/>
          </p:nvPr>
        </p:nvSpPr>
        <p:spPr>
          <a:xfrm>
            <a:off x="213683" y="720969"/>
            <a:ext cx="8716633" cy="5653454"/>
          </a:xfrm>
          <a:prstGeom prst="rect">
            <a:avLst/>
          </a:prstGeom>
          <a:noFill/>
          <a:ln>
            <a:noFill/>
          </a:ln>
        </p:spPr>
        <p:txBody>
          <a:bodyPr spcFirstLastPara="1" wrap="square" lIns="91425" tIns="45700" rIns="91425" bIns="45700" anchor="t" anchorCtr="0">
            <a:normAutofit/>
          </a:bodyPr>
          <a:lstStyle/>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Менеҷменти асри ХХ ба нерӯи корхона ва сармояву дороиҳо умед мебаст, менеҷменти асри ХХ1 бошад ба нерӯи инсонӣ ба хусус сармояи инсонӣ натиҷабахшии фаъолиятро алоқаманд медонад. Сарчашмаи ташаккул ва такмили сармояи инсонӣ ба моликияти ақлонӣ, зеҳни сунъӣ, инсони рақамӣ, қобилияти соҳибкорӣ, салоҳияту касбият ва санъату маҳорати омили инсонӣ робитаи зич дорад. </a:t>
            </a:r>
            <a:endParaRPr lang="ru-RU" dirty="0">
              <a:solidFill>
                <a:schemeClr val="tx1"/>
              </a:solidFill>
              <a:latin typeface="Times New Roman" panose="02020603050405020304" pitchFamily="18" charset="0"/>
              <a:cs typeface="Times New Roman" panose="02020603050405020304" pitchFamily="18" charset="0"/>
            </a:endParaRPr>
          </a:p>
          <a:p>
            <a:pPr marL="114300" lvl="0" indent="0" algn="just" rtl="0">
              <a:spcBef>
                <a:spcPts val="480"/>
              </a:spcBef>
              <a:spcAft>
                <a:spcPts val="0"/>
              </a:spcAft>
              <a:buSzPts val="1680"/>
              <a:buNone/>
            </a:pPr>
            <a:endParaRPr sz="2400" dirty="0">
              <a:latin typeface="Times New Roman"/>
              <a:ea typeface="Times New Roman"/>
              <a:cs typeface="Times New Roman"/>
              <a:sym typeface="Times New Roman"/>
            </a:endParaRPr>
          </a:p>
          <a:p>
            <a:pPr marL="114300" lvl="0" indent="0" algn="just" rtl="0">
              <a:spcBef>
                <a:spcPts val="640"/>
              </a:spcBef>
              <a:spcAft>
                <a:spcPts val="0"/>
              </a:spcAft>
              <a:buSzPts val="2240"/>
              <a:buNone/>
            </a:pPr>
            <a:endParaRPr dirty="0"/>
          </a:p>
        </p:txBody>
      </p:sp>
      <p:sp>
        <p:nvSpPr>
          <p:cNvPr id="272" name="Google Shape;272;p35"/>
          <p:cNvSpPr/>
          <p:nvPr/>
        </p:nvSpPr>
        <p:spPr>
          <a:xfrm>
            <a:off x="431539" y="720969"/>
            <a:ext cx="8280920" cy="830956"/>
          </a:xfrm>
          <a:prstGeom prst="rect">
            <a:avLst/>
          </a:prstGeom>
          <a:noFill/>
          <a:ln>
            <a:noFill/>
          </a:ln>
        </p:spPr>
        <p:txBody>
          <a:bodyPr spcFirstLastPara="1" wrap="square" lIns="91425" tIns="45700" rIns="91425" bIns="45700" anchor="t" anchorCtr="0">
            <a:spAutoFit/>
          </a:bodyPr>
          <a:lstStyle/>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p:txBody>
      </p:sp>
    </p:spTree>
  </p:cSld>
  <p:clrMapOvr>
    <a:masterClrMapping/>
  </p:clrMapOvr>
  <mc:AlternateContent xmlns:mc="http://schemas.openxmlformats.org/markup-compatibility/2006" xmlns:p14="http://schemas.microsoft.com/office/powerpoint/2010/main">
    <mc:Choice Requires="p14">
      <p:transition p14:dur="0" advTm="44817"/>
    </mc:Choice>
    <mc:Fallback xmlns="">
      <p:transition advTm="4481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5"/>
          <p:cNvSpPr txBox="1">
            <a:spLocks noGrp="1"/>
          </p:cNvSpPr>
          <p:nvPr>
            <p:ph idx="1"/>
          </p:nvPr>
        </p:nvSpPr>
        <p:spPr>
          <a:xfrm>
            <a:off x="213683" y="720969"/>
            <a:ext cx="8716633" cy="5653454"/>
          </a:xfrm>
          <a:prstGeom prst="rect">
            <a:avLst/>
          </a:prstGeom>
          <a:noFill/>
          <a:ln>
            <a:noFill/>
          </a:ln>
        </p:spPr>
        <p:txBody>
          <a:bodyPr spcFirstLastPara="1" wrap="square" lIns="91425" tIns="45700" rIns="91425" bIns="45700" anchor="t" anchorCtr="0">
            <a:normAutofit/>
          </a:bodyPr>
          <a:lstStyle/>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ақидаи мо дониш хусусияти меҳнати илмӣ ва фикрие мебошад, ки ба туфайли он шуур ва эҳтиёҷоти одам тағйир ёфта, ҳаёти ӯ рангин мегардад. Дар асоси ин хулоса баровардан мумкин аст, ки ягонагӣ дар сармояи инсонӣ қобилияти кор ва истеъмоли шахсро нишон медиҳад.</a:t>
            </a:r>
            <a:endParaRPr sz="2400" b="1"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114300" lvl="0" indent="0" algn="just" rtl="0">
              <a:spcBef>
                <a:spcPts val="480"/>
              </a:spcBef>
              <a:spcAft>
                <a:spcPts val="0"/>
              </a:spcAft>
              <a:buSzPts val="1680"/>
              <a:buNone/>
            </a:pPr>
            <a:endParaRPr sz="2400" dirty="0">
              <a:latin typeface="Times New Roman"/>
              <a:ea typeface="Times New Roman"/>
              <a:cs typeface="Times New Roman"/>
              <a:sym typeface="Times New Roman"/>
            </a:endParaRPr>
          </a:p>
          <a:p>
            <a:pPr marL="114300" lvl="0" indent="0" algn="just" rtl="0">
              <a:spcBef>
                <a:spcPts val="640"/>
              </a:spcBef>
              <a:spcAft>
                <a:spcPts val="0"/>
              </a:spcAft>
              <a:buSzPts val="2240"/>
              <a:buNone/>
            </a:pPr>
            <a:endParaRPr dirty="0"/>
          </a:p>
        </p:txBody>
      </p:sp>
      <p:sp>
        <p:nvSpPr>
          <p:cNvPr id="272" name="Google Shape;272;p35"/>
          <p:cNvSpPr/>
          <p:nvPr/>
        </p:nvSpPr>
        <p:spPr>
          <a:xfrm>
            <a:off x="431539" y="826846"/>
            <a:ext cx="8280920" cy="830956"/>
          </a:xfrm>
          <a:prstGeom prst="rect">
            <a:avLst/>
          </a:prstGeom>
          <a:noFill/>
          <a:ln>
            <a:noFill/>
          </a:ln>
        </p:spPr>
        <p:txBody>
          <a:bodyPr spcFirstLastPara="1" wrap="square" lIns="91425" tIns="45700" rIns="91425" bIns="45700" anchor="t" anchorCtr="0">
            <a:spAutoFit/>
          </a:bodyPr>
          <a:lstStyle/>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p:txBody>
      </p:sp>
    </p:spTree>
    <p:extLst>
      <p:ext uri="{BB962C8B-B14F-4D97-AF65-F5344CB8AC3E}">
        <p14:creationId xmlns:p14="http://schemas.microsoft.com/office/powerpoint/2010/main" val="4171403023"/>
      </p:ext>
    </p:extLst>
  </p:cSld>
  <p:clrMapOvr>
    <a:masterClrMapping/>
  </p:clrMapOvr>
  <mc:AlternateContent xmlns:mc="http://schemas.openxmlformats.org/markup-compatibility/2006" xmlns:p14="http://schemas.microsoft.com/office/powerpoint/2010/main">
    <mc:Choice Requires="p14">
      <p:transition spd="slow" p14:dur="2000" advTm="28921"/>
    </mc:Choice>
    <mc:Fallback xmlns="">
      <p:transition spd="slow" advTm="2892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36"/>
          <p:cNvSpPr txBox="1">
            <a:spLocks noGrp="1"/>
          </p:cNvSpPr>
          <p:nvPr>
            <p:ph type="title"/>
          </p:nvPr>
        </p:nvSpPr>
        <p:spPr>
          <a:xfrm>
            <a:off x="218973" y="160593"/>
            <a:ext cx="8686800" cy="838200"/>
          </a:xfrm>
          <a:prstGeom prst="rect">
            <a:avLst/>
          </a:prstGeom>
          <a:noFill/>
          <a:ln>
            <a:noFill/>
          </a:ln>
        </p:spPr>
        <p:txBody>
          <a:bodyPr spcFirstLastPara="1" wrap="square" lIns="91425" tIns="45700" rIns="91425" bIns="45700" anchor="ctr" anchorCtr="0">
            <a:noAutofit/>
          </a:bodyPr>
          <a:lstStyle/>
          <a:p>
            <a:pPr marL="342900" lvl="0" indent="630555" algn="ctr">
              <a:spcBef>
                <a:spcPts val="0"/>
              </a:spcBef>
              <a:buSzPts val="1960"/>
            </a:pPr>
            <a:r>
              <a:rPr lang="tg-Cyrl-TJ" sz="24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p:txBody>
      </p:sp>
      <p:sp>
        <p:nvSpPr>
          <p:cNvPr id="278" name="Google Shape;278;p36"/>
          <p:cNvSpPr txBox="1">
            <a:spLocks noGrp="1"/>
          </p:cNvSpPr>
          <p:nvPr>
            <p:ph idx="1"/>
          </p:nvPr>
        </p:nvSpPr>
        <p:spPr>
          <a:xfrm>
            <a:off x="133881" y="827474"/>
            <a:ext cx="8856984" cy="5502987"/>
          </a:xfrm>
          <a:prstGeom prst="rect">
            <a:avLst/>
          </a:prstGeom>
          <a:noFill/>
          <a:ln>
            <a:noFill/>
          </a:ln>
        </p:spPr>
        <p:txBody>
          <a:bodyPr spcFirstLastPara="1" wrap="square" lIns="91425" tIns="45700" rIns="91425" bIns="45700" anchor="t" anchorCtr="0">
            <a:normAutofit/>
          </a:bodyPr>
          <a:lstStyle/>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ин лиҳоз, ба андешаи мо, сармояи инсонӣ бояд ҳамеша дар ҷомеа мавқею манзалати арзишмандро соҳиб бошад ва дар ташаккули инсон ва рушди касбияти он чӣ қадар сармоягузорӣ ва таваҷҷӯҳ зиёд бошад ҳам, он ҳоло кам 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Зеро асри ХХ1 бо дарназардошти рушди технологияи рақамӣ ва мутобиқан зарурати омодасозии мутахассисону барномасозон ба асри сармояи инсонӣ табдил ёфтааст ва иқтисодиёти аксари мамлакатҳо низ аз сармояи инсонӣ вобаста мебошанд. Зеро аҳамияти сармояи инсонӣ дар иқтисодиёт нақши калидиро иҷро менамояд:</a:t>
            </a:r>
            <a:endParaRPr dirty="0">
              <a:solidFill>
                <a:schemeClr val="tx1"/>
              </a:solidFill>
              <a:latin typeface="Times New Roman" panose="02020603050405020304" pitchFamily="18" charset="0"/>
              <a:ea typeface="Times"/>
              <a:cs typeface="Times New Roman" panose="02020603050405020304" pitchFamily="18" charset="0"/>
              <a:sym typeface="Times"/>
            </a:endParaRPr>
          </a:p>
        </p:txBody>
      </p:sp>
    </p:spTree>
  </p:cSld>
  <p:clrMapOvr>
    <a:masterClrMapping/>
  </p:clrMapOvr>
  <mc:AlternateContent xmlns:mc="http://schemas.openxmlformats.org/markup-compatibility/2006" xmlns:p14="http://schemas.microsoft.com/office/powerpoint/2010/main">
    <mc:Choice Requires="p14">
      <p:transition p14:dur="0" advTm="60273"/>
    </mc:Choice>
    <mc:Fallback xmlns="">
      <p:transition advTm="6027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a:bodyPr>
          <a:lstStyle/>
          <a:p>
            <a:pPr marL="0" lvl="0" indent="0" algn="ctr">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a:p>
            <a:pPr marL="0" lvl="0" indent="0" algn="ctr">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0" lvl="0" indent="0" algn="ctr">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a:p>
            <a:pPr marL="0" lvl="0" indent="0" algn="ctr">
              <a:spcBef>
                <a:spcPts val="0"/>
              </a:spcBef>
              <a:spcAft>
                <a:spcPts val="0"/>
              </a:spcAft>
              <a:buSzPts val="2240"/>
              <a:buNone/>
            </a:pPr>
            <a:endParaRPr lang="tg-Cyrl-TJ" sz="900" b="1"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Баланд бардоштани маҳсулнокии меҳнат;</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рақобатпазирии иқтисоди миллӣ;</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Рушд ва ташаккули соҳаҳои нав дар иқтисодиёт;</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Коҳиш додани сатҳи бекорӣ ва камбизоатӣ;</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рушди устувори иқтисодӣ.</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дар “Стратегии миллии рушди Ҷумҳурии Тоҷикистон барои давраи то соли 2030” рушди сармояи инсонӣ аз авлавияти муҳимтарин эълон шудааст. </a:t>
            </a:r>
            <a:endParaRPr sz="2400" dirty="0">
              <a:solidFill>
                <a:schemeClr val="tx1"/>
              </a:solidFill>
              <a:latin typeface="Times New Roman" panose="02020603050405020304" pitchFamily="18" charset="0"/>
              <a:ea typeface="Times"/>
              <a:cs typeface="Times New Roman" panose="02020603050405020304" pitchFamily="18" charset="0"/>
              <a:sym typeface="Times"/>
            </a:endParaRPr>
          </a:p>
        </p:txBody>
      </p:sp>
    </p:spTree>
  </p:cSld>
  <p:clrMapOvr>
    <a:masterClrMapping/>
  </p:clrMapOvr>
  <mc:AlternateContent xmlns:mc="http://schemas.openxmlformats.org/markup-compatibility/2006" xmlns:p14="http://schemas.microsoft.com/office/powerpoint/2010/main">
    <mc:Choice Requires="p14">
      <p:transition p14:dur="0" advTm="45106"/>
    </mc:Choice>
    <mc:Fallback xmlns="">
      <p:transition advTm="4510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a:bodyPr>
          <a:lstStyle/>
          <a:p>
            <a:pPr marL="0" lvl="0" indent="0" algn="ctr">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a:p>
            <a:pPr marL="0" lvl="0" indent="0" algn="ctr">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Афзалиятҳои рушди сармояи инсонӣ ба таври мушаххас дарҷ гардидааст, ки аз инҳо иборат мебошанд:</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Ислоҳоти низоми маориф ва илм;</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солимии аҳолӣ дар чорчӯбаи сатҳу сифати зиндагӣ;</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Таҳкими ҳифзи иҷтимоии аҳолӣ;</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Баланд бардоштани арзишҳои фарҳангии рафтори меҳнатӣ;</a:t>
            </a:r>
            <a:endParaRPr lang="ru-RU"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Ташаккули муҳит ва шароити мусоид барои зиндагӣ;</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Коҳишдиҳии нобаробарии иҷтимоӣ</a:t>
            </a:r>
            <a:endParaRPr sz="2400" dirty="0">
              <a:solidFill>
                <a:schemeClr val="tx1"/>
              </a:solidFill>
              <a:latin typeface="Times New Roman" panose="02020603050405020304" pitchFamily="18" charset="0"/>
              <a:ea typeface="Times"/>
              <a:cs typeface="Times New Roman" panose="02020603050405020304" pitchFamily="18" charset="0"/>
              <a:sym typeface="Times"/>
            </a:endParaRPr>
          </a:p>
        </p:txBody>
      </p:sp>
    </p:spTree>
    <p:extLst>
      <p:ext uri="{BB962C8B-B14F-4D97-AF65-F5344CB8AC3E}">
        <p14:creationId xmlns:p14="http://schemas.microsoft.com/office/powerpoint/2010/main" val="1041467050"/>
      </p:ext>
    </p:extLst>
  </p:cSld>
  <p:clrMapOvr>
    <a:masterClrMapping/>
  </p:clrMapOvr>
  <mc:AlternateContent xmlns:mc="http://schemas.openxmlformats.org/markup-compatibility/2006" xmlns:p14="http://schemas.microsoft.com/office/powerpoint/2010/main">
    <mc:Choice Requires="p14">
      <p:transition spd="slow" p14:dur="2000" advTm="45454"/>
    </mc:Choice>
    <mc:Fallback xmlns="">
      <p:transition spd="slow" advTm="4545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a:bodyPr>
          <a:lstStyle/>
          <a:p>
            <a:pPr marL="0" lvl="0" indent="0" algn="ctr">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a:p>
            <a:pPr marL="0" lvl="0" indent="0" algn="ctr">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0" lvl="0" indent="0" algn="ctr">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сармояи инсонӣ ва моҳияти он дар асоси гуногунрангии падидаи иҷтимоию иқтисодӣ ҳамчун захираҳои инсонӣ, қувваи умумии меҳнатии муосир бо маълумот, дониш, таҷриба, қобилият, эҷодкорӣ, маҳорат ва зеҳну шуур, ки ба баланд шудани ҳосилнокии меҳнат мусоидат намуда, манбаи даромади оянда мебошанд, муайян карда мешавад. </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8368731"/>
      </p:ext>
    </p:extLst>
  </p:cSld>
  <p:clrMapOvr>
    <a:masterClrMapping/>
  </p:clrMapOvr>
  <mc:AlternateContent xmlns:mc="http://schemas.openxmlformats.org/markup-compatibility/2006" xmlns:p14="http://schemas.microsoft.com/office/powerpoint/2010/main">
    <mc:Choice Requires="p14">
      <p:transition p14:dur="0" advTm="40602"/>
    </mc:Choice>
    <mc:Fallback xmlns="">
      <p:transition advTm="4060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a:bodyPr>
          <a:lstStyle/>
          <a:p>
            <a:pPr marL="0" lvl="0" indent="0" algn="ctr">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a:p>
            <a:pPr marL="0" lvl="0" indent="0" algn="ctr">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Ҳадафҳо ва мақсади сармояи инсонӣ ва аҳамияти он дар иқтисодиёт</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асоси таҳқиқ ва омӯзиши ақидаҳои болозикр метавон хулоса кард, ки таҳаввулоти сармояи инсонӣ инқилоби таърихии худро таҷассум менамояд ва то ҳанӯз дар ҳолати омӯзиш ва рушд қарор дорад. Зеро инсон мавҷудоти асрорангез мебошад ва паҳлӯҳои назариявию методии фаъолияти онро бо як кӯшиш ё ташаббус наметавон ифшо намуд.</a:t>
            </a:r>
            <a:endParaRPr lang="tg-Cyrl-TJ" sz="2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6154184"/>
      </p:ext>
    </p:extLst>
  </p:cSld>
  <p:clrMapOvr>
    <a:masterClrMapping/>
  </p:clrMapOvr>
  <mc:AlternateContent xmlns:mc="http://schemas.openxmlformats.org/markup-compatibility/2006" xmlns:p14="http://schemas.microsoft.com/office/powerpoint/2010/main">
    <mc:Choice Requires="p14">
      <p:transition spd="slow" p14:dur="2000" advTm="38451"/>
    </mc:Choice>
    <mc:Fallback xmlns="">
      <p:transition spd="slow" advTm="3845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a:bodyPr>
          <a:lstStyle/>
          <a:p>
            <a:pPr algn="ctr"/>
            <a:endParaRPr lang="ru-RU" sz="100" b="1" dirty="0">
              <a:solidFill>
                <a:srgbClr val="FF0000"/>
              </a:solidFill>
              <a:latin typeface="Times New Roman" panose="02020603050405020304" pitchFamily="18" charset="0"/>
              <a:cs typeface="Times New Roman" panose="02020603050405020304" pitchFamily="18" charset="0"/>
            </a:endParaRPr>
          </a:p>
          <a:p>
            <a:pPr algn="ctr"/>
            <a:r>
              <a:rPr lang="ru-RU" sz="2800" b="1" dirty="0" err="1">
                <a:solidFill>
                  <a:srgbClr val="FF0000"/>
                </a:solidFill>
                <a:latin typeface="Times New Roman" panose="02020603050405020304" pitchFamily="18" charset="0"/>
                <a:cs typeface="Times New Roman" panose="02020603050405020304" pitchFamily="18" charset="0"/>
              </a:rPr>
              <a:t>Хулоса</a:t>
            </a:r>
            <a:r>
              <a:rPr lang="ru-RU" sz="2800" b="1" dirty="0">
                <a:solidFill>
                  <a:srgbClr val="FF0000"/>
                </a:solidFill>
                <a:latin typeface="Times New Roman" panose="02020603050405020304" pitchFamily="18" charset="0"/>
                <a:cs typeface="Times New Roman" panose="02020603050405020304" pitchFamily="18" charset="0"/>
              </a:rPr>
              <a:t>:</a:t>
            </a: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ru-RU"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ru-RU" dirty="0" err="1">
                <a:solidFill>
                  <a:schemeClr val="tx1"/>
                </a:solidFill>
                <a:latin typeface="Times New Roman" panose="02020603050405020304" pitchFamily="18" charset="0"/>
                <a:cs typeface="Times New Roman" panose="02020603050405020304" pitchFamily="18" charset="0"/>
              </a:rPr>
              <a:t>Сармояи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инсонӣ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сармоягузорӣ</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оянда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аст</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беҳтар</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намудани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сатҳи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таҳсил</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тандурустӣ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омӯзиши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мардум</a:t>
            </a:r>
            <a:r>
              <a:rPr lang="ru-RU" dirty="0">
                <a:solidFill>
                  <a:schemeClr val="tx1"/>
                </a:solidFill>
                <a:latin typeface="Times New Roman" panose="02020603050405020304" pitchFamily="18" charset="0"/>
                <a:cs typeface="Times New Roman" panose="02020603050405020304" pitchFamily="18" charset="0"/>
              </a:rPr>
              <a:t>, на </a:t>
            </a:r>
            <a:r>
              <a:rPr lang="ru-RU" dirty="0" err="1">
                <a:solidFill>
                  <a:schemeClr val="tx1"/>
                </a:solidFill>
                <a:latin typeface="Times New Roman" panose="02020603050405020304" pitchFamily="18" charset="0"/>
                <a:cs typeface="Times New Roman" panose="02020603050405020304" pitchFamily="18" charset="0"/>
              </a:rPr>
              <a:t>танҳо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сатҳи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зиндагии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шахс</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беҳтар</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мегардад</a:t>
            </a:r>
            <a:r>
              <a:rPr lang="ru-RU" dirty="0">
                <a:solidFill>
                  <a:schemeClr val="tx1"/>
                </a:solidFill>
                <a:latin typeface="Times New Roman" panose="02020603050405020304" pitchFamily="18" charset="0"/>
                <a:cs typeface="Times New Roman" panose="02020603050405020304" pitchFamily="18" charset="0"/>
              </a:rPr>
              <a:t>, балки </a:t>
            </a:r>
            <a:r>
              <a:rPr lang="ru-RU" dirty="0" err="1">
                <a:solidFill>
                  <a:schemeClr val="tx1"/>
                </a:solidFill>
                <a:latin typeface="Times New Roman" panose="02020603050405020304" pitchFamily="18" charset="0"/>
                <a:cs typeface="Times New Roman" panose="02020603050405020304" pitchFamily="18" charset="0"/>
              </a:rPr>
              <a:t>иқтисоди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тамоми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ҷомеа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рушд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ташаккул</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мекунад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Бинобар</a:t>
            </a:r>
            <a:r>
              <a:rPr lang="ru-RU" dirty="0">
                <a:solidFill>
                  <a:schemeClr val="tx1"/>
                </a:solidFill>
                <a:latin typeface="Times New Roman" panose="02020603050405020304" pitchFamily="18" charset="0"/>
                <a:cs typeface="Times New Roman" panose="02020603050405020304" pitchFamily="18" charset="0"/>
              </a:rPr>
              <a:t> ин, </a:t>
            </a:r>
            <a:r>
              <a:rPr lang="ru-RU" dirty="0" err="1">
                <a:solidFill>
                  <a:schemeClr val="tx1"/>
                </a:solidFill>
                <a:latin typeface="Times New Roman" panose="02020603050405020304" pitchFamily="18" charset="0"/>
                <a:cs typeface="Times New Roman" panose="02020603050405020304" pitchFamily="18" charset="0"/>
              </a:rPr>
              <a:t>мамлакатҳо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бояд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сиёсати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муассири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сармоягузорӣ</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инсонро</a:t>
            </a:r>
            <a:r>
              <a:rPr lang="ru-RU" dirty="0">
                <a:solidFill>
                  <a:schemeClr val="tx1"/>
                </a:solidFill>
                <a:latin typeface="Times New Roman" panose="02020603050405020304" pitchFamily="18" charset="0"/>
                <a:cs typeface="Times New Roman" panose="02020603050405020304" pitchFamily="18" charset="0"/>
              </a:rPr>
              <a:t> дар пеш </a:t>
            </a:r>
            <a:r>
              <a:rPr lang="ru-RU" dirty="0" err="1">
                <a:solidFill>
                  <a:schemeClr val="tx1"/>
                </a:solidFill>
                <a:latin typeface="Times New Roman" panose="02020603050405020304" pitchFamily="18" charset="0"/>
                <a:cs typeface="Times New Roman" panose="02020603050405020304" pitchFamily="18" charset="0"/>
              </a:rPr>
              <a:t>гиранд</a:t>
            </a:r>
            <a:r>
              <a:rPr lang="ru-RU" dirty="0">
                <a:solidFill>
                  <a:schemeClr val="tx1"/>
                </a:solidFill>
                <a:latin typeface="Times New Roman" panose="02020603050405020304" pitchFamily="18" charset="0"/>
                <a:cs typeface="Times New Roman" panose="02020603050405020304" pitchFamily="18" charset="0"/>
              </a:rPr>
              <a:t>, зеро </a:t>
            </a:r>
            <a:r>
              <a:rPr lang="ru-RU" dirty="0" err="1">
                <a:solidFill>
                  <a:schemeClr val="tx1"/>
                </a:solidFill>
                <a:latin typeface="Times New Roman" panose="02020603050405020304" pitchFamily="18" charset="0"/>
                <a:cs typeface="Times New Roman" panose="02020603050405020304" pitchFamily="18" charset="0"/>
              </a:rPr>
              <a:t>инсони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босавод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солим - </a:t>
            </a:r>
            <a:r>
              <a:rPr lang="ru-RU" dirty="0" err="1">
                <a:solidFill>
                  <a:schemeClr val="tx1"/>
                </a:solidFill>
                <a:latin typeface="Times New Roman" panose="02020603050405020304" pitchFamily="18" charset="0"/>
                <a:cs typeface="Times New Roman" panose="02020603050405020304" pitchFamily="18" charset="0"/>
              </a:rPr>
              <a:t>сарвати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бузургтарини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ҳар</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миллат</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давлат</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ҳисоб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меравад</a:t>
            </a:r>
            <a:r>
              <a:rPr lang="ru-RU"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852867828"/>
      </p:ext>
    </p:extLst>
  </p:cSld>
  <p:clrMapOvr>
    <a:masterClrMapping/>
  </p:clrMapOvr>
  <mc:AlternateContent xmlns:mc="http://schemas.openxmlformats.org/markup-compatibility/2006" xmlns:p14="http://schemas.microsoft.com/office/powerpoint/2010/main">
    <mc:Choice Requires="p14">
      <p:transition p14:dur="0" advTm="52601"/>
    </mc:Choice>
    <mc:Fallback xmlns="">
      <p:transition advTm="5260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fontScale="77500" lnSpcReduction="20000"/>
          </a:bodyPr>
          <a:lstStyle/>
          <a:p>
            <a:pPr marL="0" indent="0" algn="ctr">
              <a:buNone/>
            </a:pPr>
            <a:endParaRPr lang="ru-RU" sz="2800" b="1">
              <a:solidFill>
                <a:srgbClr val="FF0000"/>
              </a:solidFill>
              <a:latin typeface="Times New Roman" panose="02020603050405020304" pitchFamily="18" charset="0"/>
              <a:cs typeface="Times New Roman" panose="02020603050405020304" pitchFamily="18" charset="0"/>
            </a:endParaRPr>
          </a:p>
          <a:p>
            <a:pPr algn="ct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endParaRPr lang="ru-RU" sz="1200" dirty="0">
              <a:solidFill>
                <a:schemeClr val="tx1"/>
              </a:solidFill>
              <a:latin typeface="Times New Roman" panose="02020603050405020304" pitchFamily="18" charset="0"/>
              <a:cs typeface="Times New Roman" panose="02020603050405020304" pitchFamily="18" charset="0"/>
            </a:endParaRPr>
          </a:p>
          <a:p>
            <a:pPr marL="0" indent="0" algn="just">
              <a:lnSpc>
                <a:spcPct val="170000"/>
              </a:lnSpc>
              <a:spcBef>
                <a:spcPts val="0"/>
              </a:spcBef>
              <a:spcAft>
                <a:spcPts val="0"/>
              </a:spcAft>
              <a:buNone/>
            </a:pPr>
            <a:r>
              <a:rPr lang="tg-Cyrl-TJ" sz="2200" dirty="0">
                <a:solidFill>
                  <a:schemeClr val="tx1"/>
                </a:solidFill>
                <a:latin typeface="Times New Roman" panose="02020603050405020304" pitchFamily="18" charset="0"/>
                <a:cs typeface="Times New Roman" panose="02020603050405020304" pitchFamily="18" charset="0"/>
              </a:rPr>
              <a:t>   1. Паёми Асосгузори сулҳу ваҳдати миллӣ, Пешвои миллат, Президенти Ҷумҳурии Тоҷикистон, мӯҳтарам Эмомалӣ Раҳмон ба Маҷлиси олии Ҷумҳурии Тоҷикистон «Дар бораи самтҳои асосии сиёсати дохилӣ ва хориҷии ҷумҳурӣ» аз 22.12.2017.</a:t>
            </a:r>
          </a:p>
          <a:p>
            <a:pPr marL="0" indent="0" algn="just">
              <a:lnSpc>
                <a:spcPct val="170000"/>
              </a:lnSpc>
              <a:spcBef>
                <a:spcPts val="0"/>
              </a:spcBef>
              <a:spcAft>
                <a:spcPts val="0"/>
              </a:spcAft>
              <a:buNone/>
            </a:pPr>
            <a:r>
              <a:rPr lang="ru-RU" sz="2100" dirty="0">
                <a:solidFill>
                  <a:schemeClr val="tx1"/>
                </a:solidFill>
                <a:latin typeface="Times New Roman" panose="02020603050405020304" pitchFamily="18" charset="0"/>
                <a:cs typeface="Times New Roman" panose="02020603050405020304" pitchFamily="18" charset="0"/>
              </a:rPr>
              <a:t>2. Афанасьевна И.В., Волков И.В. </a:t>
            </a:r>
            <a:r>
              <a:rPr lang="ru-RU" sz="2100" dirty="0" err="1">
                <a:solidFill>
                  <a:schemeClr val="tx1"/>
                </a:solidFill>
                <a:latin typeface="Times New Roman" panose="02020603050405020304" pitchFamily="18" charset="0"/>
                <a:cs typeface="Times New Roman" panose="02020603050405020304" pitchFamily="18" charset="0"/>
              </a:rPr>
              <a:t>Некторые</a:t>
            </a:r>
            <a:r>
              <a:rPr lang="ru-RU" sz="2100" dirty="0">
                <a:solidFill>
                  <a:schemeClr val="tx1"/>
                </a:solidFill>
                <a:latin typeface="Times New Roman" panose="02020603050405020304" pitchFamily="18" charset="0"/>
                <a:cs typeface="Times New Roman" panose="02020603050405020304" pitchFamily="18" charset="0"/>
              </a:rPr>
              <a:t> подходы к определению понятия “Трудовые ресурсы” // Нижегородский государственный </a:t>
            </a:r>
            <a:r>
              <a:rPr lang="ru-RU" sz="2100" dirty="0" err="1">
                <a:solidFill>
                  <a:schemeClr val="tx1"/>
                </a:solidFill>
                <a:latin typeface="Times New Roman" panose="02020603050405020304" pitchFamily="18" charset="0"/>
                <a:cs typeface="Times New Roman" panose="02020603050405020304" pitchFamily="18" charset="0"/>
              </a:rPr>
              <a:t>инженерно</a:t>
            </a:r>
            <a:r>
              <a:rPr lang="ru-RU" sz="2100" dirty="0">
                <a:solidFill>
                  <a:schemeClr val="tx1"/>
                </a:solidFill>
                <a:latin typeface="Times New Roman" panose="02020603050405020304" pitchFamily="18" charset="0"/>
                <a:cs typeface="Times New Roman" panose="02020603050405020304" pitchFamily="18" charset="0"/>
              </a:rPr>
              <a:t>  Экономический университет Россия. – Вестник НГИЭИ, 2015.- С.1</a:t>
            </a:r>
          </a:p>
          <a:p>
            <a:pPr marL="0" indent="0" algn="just">
              <a:lnSpc>
                <a:spcPct val="170000"/>
              </a:lnSpc>
              <a:spcBef>
                <a:spcPts val="0"/>
              </a:spcBef>
              <a:spcAft>
                <a:spcPts val="0"/>
              </a:spcAft>
              <a:buNone/>
            </a:pPr>
            <a:r>
              <a:rPr lang="ru-RU" sz="2200" dirty="0">
                <a:solidFill>
                  <a:schemeClr val="tx1"/>
                </a:solidFill>
                <a:latin typeface="Times New Roman" panose="02020603050405020304" pitchFamily="18" charset="0"/>
                <a:cs typeface="Times New Roman" panose="02020603050405020304" pitchFamily="18" charset="0"/>
              </a:rPr>
              <a:t>3. Белая Н.В. Особенности формирования и использования человеческого капитала в аграрном секторе экономики (на материалах Алтайского края):– Барнаул, 2015 – 191с.</a:t>
            </a:r>
          </a:p>
          <a:p>
            <a:pPr marL="0" indent="0" algn="just">
              <a:lnSpc>
                <a:spcPct val="170000"/>
              </a:lnSpc>
              <a:spcBef>
                <a:spcPts val="0"/>
              </a:spcBef>
              <a:spcAft>
                <a:spcPts val="0"/>
              </a:spcAft>
              <a:buNone/>
            </a:pPr>
            <a:r>
              <a:rPr lang="ru-RU" sz="2200" dirty="0">
                <a:solidFill>
                  <a:schemeClr val="tx1"/>
                </a:solidFill>
                <a:latin typeface="Times New Roman" panose="02020603050405020304" pitchFamily="18" charset="0"/>
                <a:cs typeface="Times New Roman" panose="02020603050405020304" pitchFamily="18" charset="0"/>
              </a:rPr>
              <a:t>4. </a:t>
            </a:r>
            <a:r>
              <a:rPr lang="tg-Cyrl-TJ" sz="2200" dirty="0">
                <a:solidFill>
                  <a:schemeClr val="tx1"/>
                </a:solidFill>
                <a:latin typeface="Times New Roman" panose="02020603050405020304" pitchFamily="18" charset="0"/>
                <a:cs typeface="Times New Roman" panose="02020603050405020304" pitchFamily="18" charset="0"/>
              </a:rPr>
              <a:t>Давлатов С.Н. Идоракунии сармояи инсонӣ дар шароити зудтағйирёбандаи ҷаҳонишавии иқтисодӣ (дар мисоли Ҷумҳурии Тоҷикистон) // дисс. ... номз. илм. иқт: 08.00.10 - Давлатов Сорбон Назримадович. – Душанбе: Донишгоҳи миллии Тоҷикистон, 2022. – 171саҳ.</a:t>
            </a:r>
            <a:endParaRPr lang="ru-RU" sz="2200" dirty="0">
              <a:solidFill>
                <a:schemeClr val="tx1"/>
              </a:solidFill>
              <a:latin typeface="Times New Roman" panose="02020603050405020304" pitchFamily="18" charset="0"/>
              <a:cs typeface="Times New Roman" panose="02020603050405020304" pitchFamily="18" charset="0"/>
            </a:endParaRPr>
          </a:p>
          <a:p>
            <a:endParaRPr lang="ru-RU" dirty="0"/>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35515"/>
    </mc:Choice>
    <mc:Fallback xmlns="">
      <p:transition advTm="35515"/>
    </mc:Fallback>
  </mc:AlternateContent>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201</TotalTime>
  <Words>3230</Words>
  <Application>Microsoft Office PowerPoint</Application>
  <PresentationFormat>Экран (4:3)</PresentationFormat>
  <Paragraphs>332</Paragraphs>
  <Slides>50</Slides>
  <Notes>50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50</vt:i4>
      </vt:variant>
    </vt:vector>
  </HeadingPairs>
  <TitlesOfParts>
    <vt:vector size="59" baseType="lpstr">
      <vt:lpstr>Times New Roman Tj</vt:lpstr>
      <vt:lpstr>Noto Sans Symbols</vt:lpstr>
      <vt:lpstr>Arial</vt:lpstr>
      <vt:lpstr>Times New Roman</vt:lpstr>
      <vt:lpstr>Calibri</vt:lpstr>
      <vt:lpstr>Calibri Light</vt:lpstr>
      <vt:lpstr>Times</vt:lpstr>
      <vt:lpstr>Wingdings</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Ҳадафҳо ва мақсади сармояи инсонӣ ва аҳамияти он дар иқтисодиёт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User</cp:lastModifiedBy>
  <cp:revision>19</cp:revision>
  <dcterms:created xsi:type="dcterms:W3CDTF">2018-06-24T18:21:52Z</dcterms:created>
  <dcterms:modified xsi:type="dcterms:W3CDTF">2025-09-08T03:12:36Z</dcterms:modified>
</cp:coreProperties>
</file>