
<file path=[Content_Types].xml><?xml version="1.0" encoding="utf-8"?>
<Types xmlns="http://schemas.openxmlformats.org/package/2006/content-types">
  <Default Extension="fntdata" ContentType="application/x-fontdata"/>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bookmarkIdSeed="2">
  <p:sldMasterIdLst>
    <p:sldMasterId id="2147483660" r:id="rId1"/>
  </p:sldMasterIdLst>
  <p:notesMasterIdLst>
    <p:notesMasterId r:id="rId46"/>
  </p:notesMasterIdLst>
  <p:sldIdLst>
    <p:sldId id="256" r:id="rId2"/>
    <p:sldId id="257" r:id="rId3"/>
    <p:sldId id="258" r:id="rId4"/>
    <p:sldId id="259" r:id="rId5"/>
    <p:sldId id="260" r:id="rId6"/>
    <p:sldId id="261" r:id="rId7"/>
    <p:sldId id="262" r:id="rId8"/>
    <p:sldId id="263" r:id="rId9"/>
    <p:sldId id="296" r:id="rId10"/>
    <p:sldId id="264" r:id="rId11"/>
    <p:sldId id="265" r:id="rId12"/>
    <p:sldId id="298" r:id="rId13"/>
    <p:sldId id="266" r:id="rId14"/>
    <p:sldId id="267" r:id="rId15"/>
    <p:sldId id="297" r:id="rId16"/>
    <p:sldId id="268" r:id="rId17"/>
    <p:sldId id="269" r:id="rId18"/>
    <p:sldId id="270" r:id="rId19"/>
    <p:sldId id="271" r:id="rId20"/>
    <p:sldId id="272" r:id="rId21"/>
    <p:sldId id="273" r:id="rId22"/>
    <p:sldId id="299" r:id="rId23"/>
    <p:sldId id="274" r:id="rId24"/>
    <p:sldId id="275" r:id="rId25"/>
    <p:sldId id="276" r:id="rId26"/>
    <p:sldId id="277" r:id="rId27"/>
    <p:sldId id="300" r:id="rId28"/>
    <p:sldId id="278" r:id="rId29"/>
    <p:sldId id="301" r:id="rId30"/>
    <p:sldId id="279" r:id="rId31"/>
    <p:sldId id="280" r:id="rId32"/>
    <p:sldId id="281" r:id="rId33"/>
    <p:sldId id="282" r:id="rId34"/>
    <p:sldId id="283" r:id="rId35"/>
    <p:sldId id="284" r:id="rId36"/>
    <p:sldId id="285" r:id="rId37"/>
    <p:sldId id="286" r:id="rId38"/>
    <p:sldId id="302" r:id="rId39"/>
    <p:sldId id="287" r:id="rId40"/>
    <p:sldId id="288" r:id="rId41"/>
    <p:sldId id="289" r:id="rId42"/>
    <p:sldId id="294" r:id="rId43"/>
    <p:sldId id="295" r:id="rId44"/>
    <p:sldId id="303" r:id="rId45"/>
  </p:sldIdLst>
  <p:sldSz cx="9144000" cy="6858000" type="screen4x3"/>
  <p:notesSz cx="6858000" cy="9144000"/>
  <p:embeddedFontLst>
    <p:embeddedFont>
      <p:font typeface="Calibri" panose="020F0502020204030204" pitchFamily="34" charset="0"/>
      <p:regular r:id="rId47"/>
      <p:bold r:id="rId48"/>
      <p:italic r:id="rId49"/>
      <p:boldItalic r:id="rId50"/>
    </p:embeddedFont>
    <p:embeddedFont>
      <p:font typeface="Calibri Light" panose="020F0302020204030204" pitchFamily="34" charset="0"/>
      <p:regular r:id="rId51"/>
      <p:italic r:id="rId52"/>
    </p:embeddedFont>
    <p:embeddedFont>
      <p:font typeface="Cambria" panose="02040503050406030204" pitchFamily="18" charset="0"/>
      <p:regular r:id="rId53"/>
      <p:bold r:id="rId54"/>
      <p:italic r:id="rId55"/>
      <p:boldItalic r:id="rId56"/>
    </p:embeddedFont>
    <p:embeddedFont>
      <p:font typeface="Times" panose="02020603050405020304" pitchFamily="18" charset="0"/>
      <p:regular r:id="rId57"/>
      <p:bold r:id="rId58"/>
      <p:italic r:id="rId59"/>
      <p:boldItalic r:id="rId60"/>
    </p:embeddedFont>
    <p:embeddedFont>
      <p:font typeface="Times New Roman Tj" panose="02020603050405020304" pitchFamily="18" charset="-52"/>
      <p:regular r:id="rId61"/>
      <p:bold r:id="rId62"/>
      <p:italic r:id="rId63"/>
      <p:boldItalic r:id="rId64"/>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7" roundtripDataSignature="AMtx7miB75Wlk2EEl+MlM8fGsjXT5lCNH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170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63" Type="http://schemas.openxmlformats.org/officeDocument/2006/relationships/font" Target="fonts/font17.fntdata"/><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7.fntdata"/><Relationship Id="rId58" Type="http://schemas.openxmlformats.org/officeDocument/2006/relationships/font" Target="fonts/font1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3.fntdata"/><Relationship Id="rId57" Type="http://schemas.openxmlformats.org/officeDocument/2006/relationships/font" Target="fonts/font11.fntdata"/><Relationship Id="rId61" Type="http://schemas.openxmlformats.org/officeDocument/2006/relationships/font" Target="fonts/font1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6.fntdata"/><Relationship Id="rId60"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2.fntdata"/><Relationship Id="rId56" Type="http://schemas.openxmlformats.org/officeDocument/2006/relationships/font" Target="fonts/font10.fntdata"/><Relationship Id="rId64" Type="http://schemas.openxmlformats.org/officeDocument/2006/relationships/font" Target="fonts/font18.fntdata"/><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5.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59" Type="http://schemas.openxmlformats.org/officeDocument/2006/relationships/font" Target="fonts/font13.fntdata"/><Relationship Id="rId67" Type="http://customschemas.google.com/relationships/presentationmetadata" Target="meta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8.fntdata"/><Relationship Id="rId62" Type="http://schemas.openxmlformats.org/officeDocument/2006/relationships/font" Target="fonts/font16.fntdata"/><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7" name="Google Shape;127;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46878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0053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 name="Google Shape;14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15345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 name="Google Shape;157;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2" name="Google Shape;162;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060123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7" name="Google Shape;187;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12184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58040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2" name="Google Shape;212;p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7" name="Google Shape;217;p2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2" name="Google Shape;222;p2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 name="Google Shape;227;p2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2" name="Google Shape;232;p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2" name="Google Shape;242;p3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33573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3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8" name="Google Shape;258;p3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0332256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613578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92492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a:t>Образец заголовка</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3549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707522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a:t>Образец заголовка</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6361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21592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2296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66344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852524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4261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282656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ru-RU"/>
              <a:t>Образец заголовка</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endParaRPr lang="ru-RU"/>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562480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88191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790675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227436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ru-RU"/>
              <a:t>Образец заголовка</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endParaRPr lang="ru-RU"/>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51934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
          <p:cNvSpPr txBox="1">
            <a:spLocks noGrp="1"/>
          </p:cNvSpPr>
          <p:nvPr>
            <p:ph type="ctrTitle"/>
          </p:nvPr>
        </p:nvSpPr>
        <p:spPr>
          <a:xfrm>
            <a:off x="277897" y="114301"/>
            <a:ext cx="8784976" cy="1852942"/>
          </a:xfrm>
          <a:prstGeom prst="rect">
            <a:avLst/>
          </a:prstGeom>
          <a:noFill/>
          <a:ln>
            <a:noFill/>
          </a:ln>
        </p:spPr>
        <p:txBody>
          <a:bodyPr spcFirstLastPara="1" wrap="square" lIns="91425" tIns="45700" rIns="91425" bIns="45700" anchor="t" anchorCtr="0">
            <a:noAutofit/>
          </a:bodyPr>
          <a:lstStyle/>
          <a:p>
            <a:pPr lvl="0" algn="ctr">
              <a:lnSpc>
                <a:spcPct val="100000"/>
              </a:lnSpc>
              <a:buClr>
                <a:schemeClr val="dk1"/>
              </a:buClr>
              <a:buSzPts val="3200"/>
            </a:pPr>
            <a:r>
              <a:rPr lang="tg-Cyrl-TJ" sz="2800" b="1" cap="none" dirty="0">
                <a:solidFill>
                  <a:schemeClr val="dk1"/>
                </a:solidFill>
                <a:latin typeface="Times New Roman" panose="02020603050405020304" pitchFamily="18" charset="0"/>
                <a:ea typeface="Times New Roman"/>
                <a:cs typeface="Times New Roman" panose="02020603050405020304" pitchFamily="18" charset="0"/>
                <a:sym typeface="Times New Roman"/>
              </a:rPr>
              <a:t>TAJIK STATE UNIVERSITY OF COMMERCE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Course: </a:t>
            </a:r>
            <a:r>
              <a:rPr lang="tg-Cyrl-TJ" sz="2400" b="1" dirty="0">
                <a:solidFill>
                  <a:schemeClr val="tx1"/>
                </a:solidFill>
                <a:latin typeface="Times New Roman" panose="02020603050405020304" pitchFamily="18" charset="0"/>
                <a:cs typeface="Times New Roman" panose="02020603050405020304" pitchFamily="18" charset="0"/>
              </a:rPr>
              <a:t>Main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irections for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evelopment of </a:t>
            </a:r>
            <a:r>
              <a:rPr lang="en-US" sz="2400" b="1" dirty="0">
                <a:solidFill>
                  <a:schemeClr val="tx1"/>
                </a:solidFill>
                <a:latin typeface="Times New Roman" panose="02020603050405020304" pitchFamily="18" charset="0"/>
                <a:cs typeface="Times New Roman" panose="02020603050405020304" pitchFamily="18" charset="0"/>
              </a:rPr>
              <a:t>h</a:t>
            </a:r>
            <a:r>
              <a:rPr lang="tg-Cyrl-TJ" sz="2400" b="1" dirty="0">
                <a:solidFill>
                  <a:schemeClr val="tx1"/>
                </a:solidFill>
                <a:latin typeface="Times New Roman" panose="02020603050405020304" pitchFamily="18" charset="0"/>
                <a:cs typeface="Times New Roman" panose="02020603050405020304" pitchFamily="18" charset="0"/>
              </a:rPr>
              <a:t>uman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apital in the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ontext of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igital </a:t>
            </a:r>
            <a:r>
              <a:rPr lang="en-US" sz="2400" b="1" dirty="0">
                <a:solidFill>
                  <a:schemeClr val="tx1"/>
                </a:solidFill>
                <a:latin typeface="Times New Roman" panose="02020603050405020304" pitchFamily="18" charset="0"/>
                <a:cs typeface="Times New Roman" panose="02020603050405020304" pitchFamily="18" charset="0"/>
              </a:rPr>
              <a:t>e</a:t>
            </a:r>
            <a:r>
              <a:rPr lang="tg-Cyrl-TJ" sz="2400" b="1" dirty="0">
                <a:solidFill>
                  <a:schemeClr val="tx1"/>
                </a:solidFill>
                <a:latin typeface="Times New Roman" panose="02020603050405020304" pitchFamily="18" charset="0"/>
                <a:cs typeface="Times New Roman" panose="02020603050405020304" pitchFamily="18" charset="0"/>
              </a:rPr>
              <a:t>conomy in the Republic of Tajikistan</a:t>
            </a:r>
            <a:br>
              <a:rPr lang="tg-Cyrl-TJ" sz="2000" b="1" cap="none" dirty="0">
                <a:solidFill>
                  <a:schemeClr val="tx1"/>
                </a:solidFill>
                <a:latin typeface="Times New Roman" panose="02020603050405020304" pitchFamily="18" charset="0"/>
                <a:ea typeface="Times New Roman"/>
                <a:cs typeface="Times New Roman" panose="02020603050405020304" pitchFamily="18" charset="0"/>
                <a:sym typeface="Times New Roman"/>
              </a:rPr>
            </a:br>
            <a:endParaRPr sz="3200" b="1"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2" name="Google Shape;92;p1"/>
          <p:cNvSpPr>
            <a:spLocks noGrp="1"/>
          </p:cNvSpPr>
          <p:nvPr>
            <p:ph type="subTitle" idx="1"/>
          </p:nvPr>
        </p:nvSpPr>
        <p:spPr>
          <a:xfrm>
            <a:off x="3771900" y="2198077"/>
            <a:ext cx="5213837" cy="2549770"/>
          </a:xfrm>
          <a:prstGeom prst="roundRect">
            <a:avLst>
              <a:gd name="adj" fmla="val 6141"/>
            </a:avLst>
          </a:prstGeom>
          <a:gradFill>
            <a:gsLst>
              <a:gs pos="0">
                <a:srgbClr val="EEE6D9"/>
              </a:gs>
              <a:gs pos="72000">
                <a:srgbClr val="CBBD97"/>
              </a:gs>
              <a:gs pos="100000">
                <a:srgbClr val="C4B182"/>
              </a:gs>
            </a:gsLst>
            <a:lin ang="5400000" scaled="0"/>
          </a:gra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rmAutofit fontScale="92500"/>
          </a:bodyPr>
          <a:lstStyle/>
          <a:p>
            <a:pPr marL="0" marR="0" lvl="0" indent="0" algn="ctr" rtl="0">
              <a:spcBef>
                <a:spcPts val="0"/>
              </a:spcBef>
              <a:spcAft>
                <a:spcPts val="0"/>
              </a:spcAft>
              <a:buSzPts val="1960"/>
              <a:buNone/>
            </a:pPr>
            <a:endParaRPr sz="2800" b="1" i="0" u="none" strike="noStrike" cap="none" dirty="0">
              <a:solidFill>
                <a:srgbClr val="FF0000"/>
              </a:solidFill>
              <a:latin typeface="Times New Roman"/>
              <a:ea typeface="Times New Roman"/>
              <a:cs typeface="Times New Roman"/>
              <a:sym typeface="Times New Roman"/>
            </a:endParaRPr>
          </a:p>
          <a:p>
            <a:pPr marL="0" marR="0" lvl="0" indent="0" algn="ctr" rtl="0">
              <a:spcBef>
                <a:spcPts val="0"/>
              </a:spcBef>
              <a:spcAft>
                <a:spcPts val="0"/>
              </a:spcAft>
              <a:buSzPts val="1960"/>
              <a:buNone/>
            </a:pPr>
            <a:r>
              <a:rPr lang="tg-Cyrl-TJ" sz="28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Week: 2.</a:t>
            </a:r>
          </a:p>
          <a:p>
            <a:pPr marL="0" marR="0" lvl="0" indent="0" algn="ctr" rtl="0">
              <a:spcBef>
                <a:spcPts val="0"/>
              </a:spcBef>
              <a:spcAft>
                <a:spcPts val="0"/>
              </a:spcAft>
              <a:buSzPts val="1960"/>
              <a:buNone/>
            </a:pPr>
            <a:endParaRPr sz="100" b="1" dirty="0">
              <a:solidFill>
                <a:srgbClr val="FF0000"/>
              </a:solidFill>
              <a:latin typeface="Times New Roman"/>
              <a:ea typeface="Times New Roman"/>
              <a:cs typeface="Times New Roman"/>
              <a:sym typeface="Times New Roman"/>
            </a:endParaRPr>
          </a:p>
          <a:p>
            <a:pPr lvl="0" algn="ctr">
              <a:spcBef>
                <a:spcPts val="0"/>
              </a:spcBef>
              <a:spcAft>
                <a:spcPts val="0"/>
              </a:spcAft>
              <a:buSzPts val="1960"/>
            </a:pPr>
            <a:r>
              <a:rPr lang="tg-Cyrl-TJ" b="1" dirty="0">
                <a:solidFill>
                  <a:schemeClr val="tx1"/>
                </a:solidFill>
                <a:latin typeface="Times New Roman" panose="02020603050405020304" pitchFamily="18" charset="0"/>
                <a:cs typeface="Times New Roman" panose="02020603050405020304" pitchFamily="18" charset="0"/>
              </a:rPr>
              <a:t>The content and essence of the formation of human capital in the context of an innovative economy</a:t>
            </a:r>
            <a:endParaRPr sz="3600" b="1" i="0" u="none" strike="noStrike"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3" name="Google Shape;93;p1"/>
          <p:cNvSpPr/>
          <p:nvPr/>
        </p:nvSpPr>
        <p:spPr>
          <a:xfrm>
            <a:off x="2716823" y="5048839"/>
            <a:ext cx="3446585" cy="1107955"/>
          </a:xfrm>
          <a:prstGeom prst="rect">
            <a:avLst/>
          </a:prstGeom>
          <a:noFill/>
          <a:ln>
            <a:noFill/>
          </a:ln>
        </p:spPr>
        <p:txBody>
          <a:bodyPr spcFirstLastPara="1" wrap="square" lIns="91425" tIns="45700" rIns="91425" bIns="45700" anchor="t" anchorCtr="0">
            <a:spAutoFit/>
          </a:bodyPr>
          <a:lstStyle/>
          <a:p>
            <a:pPr lvl="0" algn="ctr"/>
            <a:r>
              <a:rPr lang="tg-Cyrl-TJ" sz="1800" b="1" i="1" u="none" strike="noStrike" cap="none" dirty="0">
                <a:solidFill>
                  <a:schemeClr val="dk1"/>
                </a:solidFill>
                <a:latin typeface="Times New Roman"/>
                <a:ea typeface="Times New Roman"/>
                <a:cs typeface="Times New Roman"/>
                <a:sym typeface="Times New Roman"/>
              </a:rPr>
              <a:t>Lecturer of: </a:t>
            </a:r>
            <a:r>
              <a:rPr lang="tg-Cyrl-TJ" sz="1600" b="1" dirty="0">
                <a:latin typeface="Times New Roman" panose="02020603050405020304" pitchFamily="18" charset="0"/>
                <a:cs typeface="Times New Roman" panose="02020603050405020304" pitchFamily="18" charset="0"/>
              </a:rPr>
              <a:t>The content and essence of the formation of human capital in the context of an innovative economy</a:t>
            </a:r>
            <a:endParaRPr sz="16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94" name="Google Shape;94;p1"/>
          <p:cNvSpPr/>
          <p:nvPr/>
        </p:nvSpPr>
        <p:spPr>
          <a:xfrm>
            <a:off x="153992" y="5095005"/>
            <a:ext cx="2845105"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2400" b="1" i="0" u="none" strike="noStrike" cap="none" dirty="0">
                <a:solidFill>
                  <a:srgbClr val="C00000"/>
                </a:solidFill>
                <a:latin typeface="Times New Roman"/>
                <a:ea typeface="Times New Roman"/>
                <a:cs typeface="Times New Roman"/>
                <a:sym typeface="Times New Roman"/>
              </a:rPr>
              <a:t>Rustamzoda Fitrat Muzafar</a:t>
            </a:r>
            <a:endParaRPr sz="2400" b="1" i="0" u="none" strike="noStrike" cap="none" dirty="0">
              <a:solidFill>
                <a:srgbClr val="C00000"/>
              </a:solidFill>
              <a:latin typeface="Times New Roman"/>
              <a:ea typeface="Times New Roman"/>
              <a:cs typeface="Times New Roman"/>
              <a:sym typeface="Times New Roman"/>
            </a:endParaRPr>
          </a:p>
        </p:txBody>
      </p:sp>
      <p:pic>
        <p:nvPicPr>
          <p:cNvPr id="95" name="Google Shape;95;p1" descr="Picture background"/>
          <p:cNvPicPr preferRelativeResize="0"/>
          <p:nvPr/>
        </p:nvPicPr>
        <p:blipFill rotWithShape="1">
          <a:blip r:embed="rId3">
            <a:alphaModFix/>
          </a:blip>
          <a:srcRect/>
          <a:stretch/>
        </p:blipFill>
        <p:spPr>
          <a:xfrm>
            <a:off x="490137" y="2198076"/>
            <a:ext cx="3171900" cy="2804596"/>
          </a:xfrm>
          <a:prstGeom prst="ellipse">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spTree>
  </p:cSld>
  <p:clrMapOvr>
    <a:masterClrMapping/>
  </p:clrMapOvr>
  <mc:AlternateContent xmlns:mc="http://schemas.openxmlformats.org/markup-compatibility/2006" xmlns:p14="http://schemas.microsoft.com/office/powerpoint/2010/main">
    <mc:Choice Requires="p14">
      <p:transition p14:dur="0" advTm="28302"/>
    </mc:Choice>
    <mc:Fallback xmlns="">
      <p:transition advTm="2830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Google Shape;101;p2"/>
          <p:cNvSpPr/>
          <p:nvPr/>
        </p:nvSpPr>
        <p:spPr>
          <a:xfrm>
            <a:off x="4544378" y="2013439"/>
            <a:ext cx="4392488" cy="2804746"/>
          </a:xfrm>
          <a:prstGeom prst="roundRect">
            <a:avLst>
              <a:gd name="adj" fmla="val 6141"/>
            </a:avLst>
          </a:prstGeom>
          <a:solidFill>
            <a:schemeClr val="bg1">
              <a:lumMod val="95000"/>
            </a:schemeClr>
          </a:soli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accent1"/>
              </a:buClr>
              <a:buSzPts val="2100"/>
              <a:buFont typeface="Noto Sans Symbols"/>
              <a:buNone/>
            </a:pPr>
            <a:endParaRPr lang="tg-Cyrl-TJ" sz="3000" b="1" i="0" u="none" strike="noStrike" cap="none" dirty="0">
              <a:solidFill>
                <a:srgbClr val="FF0000"/>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accent1"/>
              </a:buClr>
              <a:buSzPts val="2100"/>
              <a:buFont typeface="Noto Sans Symbols"/>
              <a:buNone/>
            </a:pPr>
            <a:r>
              <a:rPr lang="tg-Cyrl-TJ" sz="3000" b="1" i="0" u="none" strike="noStrike" cap="none" dirty="0">
                <a:solidFill>
                  <a:srgbClr val="FF0000"/>
                </a:solidFill>
                <a:latin typeface="Times New Roman"/>
                <a:ea typeface="Times New Roman"/>
                <a:cs typeface="Times New Roman"/>
                <a:sym typeface="Times New Roman"/>
              </a:rPr>
              <a:t>Мавзӯъи: </a:t>
            </a:r>
            <a:r>
              <a:rPr lang="en-US" sz="3000" b="1" i="0" u="none" strike="noStrike" cap="none" dirty="0">
                <a:solidFill>
                  <a:srgbClr val="FF0000"/>
                </a:solidFill>
                <a:latin typeface="Times New Roman"/>
                <a:ea typeface="Times New Roman"/>
                <a:cs typeface="Times New Roman"/>
                <a:sym typeface="Times New Roman"/>
              </a:rPr>
              <a:t>2</a:t>
            </a:r>
            <a:endParaRPr dirty="0"/>
          </a:p>
          <a:p>
            <a:pPr lvl="0" algn="ctr">
              <a:buClr>
                <a:schemeClr val="accent1"/>
              </a:buClr>
              <a:buSzPts val="1400"/>
            </a:pPr>
            <a:r>
              <a:rPr lang="tg-Cyrl-TJ" sz="2400" dirty="0">
                <a:solidFill>
                  <a:srgbClr val="C00000"/>
                </a:solidFill>
                <a:latin typeface="Times New Roman" panose="02020603050405020304" pitchFamily="18" charset="0"/>
                <a:cs typeface="Times New Roman" panose="02020603050405020304" pitchFamily="18" charset="0"/>
              </a:rPr>
              <a:t>Мазмун ва моҳияти ташаккулёбии сармояи инсонӣ дар шароити иқтисодиёти инноватсионӣ</a:t>
            </a:r>
            <a:r>
              <a:rPr lang="tg-Cyrl-TJ" sz="2600" b="1" i="0" u="none" strike="noStrike" cap="none" dirty="0">
                <a:solidFill>
                  <a:srgbClr val="FF0000"/>
                </a:solidFill>
                <a:latin typeface="Times New Roman"/>
                <a:ea typeface="Times New Roman"/>
                <a:cs typeface="Times New Roman"/>
                <a:sym typeface="Times New Roman"/>
              </a:rPr>
              <a:t>	</a:t>
            </a:r>
            <a:endParaRPr dirty="0"/>
          </a:p>
          <a:p>
            <a:pPr marL="0" marR="0" lvl="0" indent="0" algn="ctr" rtl="0">
              <a:lnSpc>
                <a:spcPct val="100000"/>
              </a:lnSpc>
              <a:spcBef>
                <a:spcPts val="0"/>
              </a:spcBef>
              <a:spcAft>
                <a:spcPts val="0"/>
              </a:spcAft>
              <a:buClr>
                <a:schemeClr val="accent1"/>
              </a:buClr>
              <a:buSzPts val="1960"/>
              <a:buFont typeface="Noto Sans Symbols"/>
              <a:buNone/>
            </a:pPr>
            <a:endParaRPr sz="2800" b="1" i="0" u="none" strike="noStrike" cap="none" dirty="0">
              <a:solidFill>
                <a:srgbClr val="FF0000"/>
              </a:solidFill>
              <a:latin typeface="Times New Roman"/>
              <a:ea typeface="Times New Roman"/>
              <a:cs typeface="Times New Roman"/>
              <a:sym typeface="Times New Roman"/>
            </a:endParaRPr>
          </a:p>
        </p:txBody>
      </p:sp>
      <p:sp>
        <p:nvSpPr>
          <p:cNvPr id="102" name="Google Shape;102;p2"/>
          <p:cNvSpPr/>
          <p:nvPr/>
        </p:nvSpPr>
        <p:spPr>
          <a:xfrm>
            <a:off x="683568" y="5661248"/>
            <a:ext cx="3528392"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1800" b="1" i="1" u="none" strike="noStrike" cap="none">
                <a:solidFill>
                  <a:schemeClr val="dk1"/>
                </a:solidFill>
                <a:latin typeface="Times New Roman"/>
                <a:ea typeface="Times New Roman"/>
                <a:cs typeface="Times New Roman"/>
                <a:sym typeface="Times New Roman"/>
              </a:rPr>
              <a:t>Рустамзода Фитрат Музафар </a:t>
            </a:r>
            <a:endParaRPr sz="1800" b="1" i="1" u="none" strike="noStrike" cap="none">
              <a:solidFill>
                <a:schemeClr val="dk1"/>
              </a:solidFill>
              <a:latin typeface="Times New Roman"/>
              <a:ea typeface="Times New Roman"/>
              <a:cs typeface="Times New Roman"/>
              <a:sym typeface="Times New Roman"/>
            </a:endParaRPr>
          </a:p>
        </p:txBody>
      </p:sp>
      <p:pic>
        <p:nvPicPr>
          <p:cNvPr id="103" name="Google Shape;103;p2" descr="Picture background"/>
          <p:cNvPicPr preferRelativeResize="0"/>
          <p:nvPr/>
        </p:nvPicPr>
        <p:blipFill rotWithShape="1">
          <a:blip r:embed="rId3">
            <a:alphaModFix/>
          </a:blip>
          <a:srcRect/>
          <a:stretch/>
        </p:blipFill>
        <p:spPr>
          <a:xfrm>
            <a:off x="310708" y="2013439"/>
            <a:ext cx="4138200" cy="2910253"/>
          </a:xfrm>
          <a:prstGeom prst="roundRect">
            <a:avLst>
              <a:gd name="adj" fmla="val 8594"/>
            </a:avLst>
          </a:prstGeom>
          <a:solidFill>
            <a:srgbClr val="ECECEC"/>
          </a:solidFill>
          <a:ln>
            <a:noFill/>
          </a:ln>
          <a:effectLst>
            <a:reflection stA="38000" endPos="28000" dist="5000" dir="5400000" sy="-100000" algn="bl" rotWithShape="0"/>
          </a:effectLst>
        </p:spPr>
      </p:pic>
      <p:sp>
        <p:nvSpPr>
          <p:cNvPr id="2" name="Заголовок 1"/>
          <p:cNvSpPr>
            <a:spLocks noGrp="1"/>
          </p:cNvSpPr>
          <p:nvPr>
            <p:ph type="ctrTitle"/>
          </p:nvPr>
        </p:nvSpPr>
        <p:spPr>
          <a:xfrm>
            <a:off x="1017676" y="193281"/>
            <a:ext cx="7543800" cy="507522"/>
          </a:xfrm>
        </p:spPr>
        <p:txBody>
          <a:bodyPr>
            <a:normAutofit/>
          </a:bodyPr>
          <a:lstStyle/>
          <a:p>
            <a:r>
              <a:rPr lang="tg-Cyrl-TJ" sz="3200" dirty="0">
                <a:latin typeface="Times New Roman" panose="02020603050405020304" pitchFamily="18" charset="0"/>
                <a:cs typeface="Times New Roman" panose="02020603050405020304" pitchFamily="18" charset="0"/>
              </a:rPr>
              <a:t>Донишгоҳи давлатии тиҷорати Тоҷикистон</a:t>
            </a:r>
            <a:endParaRPr lang="ru-RU" sz="3200" dirty="0">
              <a:latin typeface="Times New Roman" panose="02020603050405020304" pitchFamily="18" charset="0"/>
              <a:cs typeface="Times New Roman" panose="02020603050405020304" pitchFamily="18" charset="0"/>
            </a:endParaRPr>
          </a:p>
        </p:txBody>
      </p:sp>
      <p:sp>
        <p:nvSpPr>
          <p:cNvPr id="9" name="Заголовок 1"/>
          <p:cNvSpPr txBox="1">
            <a:spLocks/>
          </p:cNvSpPr>
          <p:nvPr/>
        </p:nvSpPr>
        <p:spPr>
          <a:xfrm>
            <a:off x="1017676" y="1101769"/>
            <a:ext cx="7543800" cy="660172"/>
          </a:xfrm>
          <a:prstGeom prst="rect">
            <a:avLst/>
          </a:prstGeom>
        </p:spPr>
        <p:txBody>
          <a:bodyPr vert="horz" lIns="91440" tIns="45720" rIns="91440" bIns="45720" rtlCol="0" anchor="b">
            <a:normAutofit fontScale="25000" lnSpcReduction="20000"/>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pPr algn="ctr">
              <a:lnSpc>
                <a:spcPct val="170000"/>
              </a:lnSpc>
            </a:pPr>
            <a:r>
              <a:rPr lang="tg-Cyrl-TJ" b="1" dirty="0">
                <a:latin typeface="Times New Roman" panose="02020603050405020304" pitchFamily="18" charset="0"/>
                <a:cs typeface="Times New Roman" panose="02020603050405020304" pitchFamily="18" charset="0"/>
              </a:rPr>
              <a:t>Номи курс: Самтҳои асосии рушди сармояи инсонӣ дар шароити иқтисоди рақамӣ дар Ҷумҳурии Тоҷикистон</a:t>
            </a:r>
            <a:endParaRPr lang="ru-RU" sz="3200" b="1"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52090"/>
    </mc:Choice>
    <mc:Fallback xmlns="">
      <p:transition advTm="5209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txBox="1">
            <a:spLocks noGrp="1"/>
          </p:cNvSpPr>
          <p:nvPr>
            <p:ph type="ctrTitle"/>
          </p:nvPr>
        </p:nvSpPr>
        <p:spPr>
          <a:xfrm>
            <a:off x="251520" y="413238"/>
            <a:ext cx="8640960" cy="495482"/>
          </a:xfrm>
          <a:prstGeom prst="rect">
            <a:avLst/>
          </a:prstGeom>
          <a:noFill/>
          <a:ln>
            <a:noFill/>
          </a:ln>
        </p:spPr>
        <p:txBody>
          <a:bodyPr spcFirstLastPara="1" wrap="square" lIns="91425" tIns="45700" rIns="91425" bIns="45700" anchor="t" anchorCtr="0">
            <a:normAutofit fontScale="90000"/>
          </a:bodyPr>
          <a:lstStyle/>
          <a:p>
            <a:pPr marL="0" lvl="0" indent="0" algn="ctr" rtl="0">
              <a:spcBef>
                <a:spcPts val="0"/>
              </a:spcBef>
              <a:spcAft>
                <a:spcPts val="0"/>
              </a:spcAft>
              <a:buClr>
                <a:schemeClr val="dk2"/>
              </a:buClr>
              <a:buSzPct val="100000"/>
              <a:buFont typeface="Times New Roman"/>
              <a:buNone/>
            </a:pPr>
            <a:r>
              <a:rPr lang="tg-Cyrl-TJ" sz="3100" b="1" dirty="0">
                <a:latin typeface="Times New Roman"/>
                <a:ea typeface="Times New Roman"/>
                <a:cs typeface="Times New Roman"/>
                <a:sym typeface="Times New Roman"/>
              </a:rPr>
              <a:t>НАҚШАИ ЛЕКСИЯ</a:t>
            </a:r>
            <a:br>
              <a:rPr lang="tg-Cyrl-TJ" dirty="0"/>
            </a:br>
            <a:endParaRPr dirty="0">
              <a:latin typeface="Times"/>
              <a:ea typeface="Times"/>
              <a:cs typeface="Times"/>
              <a:sym typeface="Times"/>
            </a:endParaRPr>
          </a:p>
        </p:txBody>
      </p:sp>
      <p:sp>
        <p:nvSpPr>
          <p:cNvPr id="109" name="Google Shape;109;p3"/>
          <p:cNvSpPr/>
          <p:nvPr/>
        </p:nvSpPr>
        <p:spPr>
          <a:xfrm>
            <a:off x="431540" y="908720"/>
            <a:ext cx="8280920" cy="3960440"/>
          </a:xfrm>
          <a:prstGeom prst="rect">
            <a:avLst/>
          </a:prstGeom>
          <a:solidFill>
            <a:schemeClr val="bg1">
              <a:lumMod val="95000"/>
            </a:schemeClr>
          </a:solidFill>
          <a:ln w="25400" cap="flat" cmpd="sng">
            <a:solidFill>
              <a:srgbClr val="AF7621"/>
            </a:solidFill>
            <a:prstDash val="solid"/>
            <a:round/>
            <a:headEnd type="none" w="sm" len="sm"/>
            <a:tailEnd type="none" w="sm" len="sm"/>
          </a:ln>
        </p:spPr>
        <p:txBody>
          <a:bodyPr spcFirstLastPara="1" wrap="square" lIns="91425" tIns="45700" rIns="91425" bIns="45700" anchor="ctr" anchorCtr="0">
            <a:noAutofit/>
          </a:bodyPr>
          <a:lstStyle/>
          <a:p>
            <a:pPr marL="457200" marR="0" lvl="0" indent="-457200" algn="ctr" rtl="0">
              <a:spcBef>
                <a:spcPts val="0"/>
              </a:spcBef>
              <a:spcAft>
                <a:spcPts val="0"/>
              </a:spcAft>
              <a:buAutoNum type="arabicPeriod"/>
            </a:pPr>
            <a:r>
              <a:rPr lang="tg-Cyrl-TJ" sz="2400" b="1" i="0" u="none" strike="noStrike" cap="none" dirty="0">
                <a:solidFill>
                  <a:srgbClr val="FF0000"/>
                </a:solidFill>
                <a:latin typeface="Times New Roman"/>
                <a:ea typeface="Times New Roman"/>
                <a:cs typeface="Times New Roman"/>
                <a:sym typeface="Times New Roman"/>
              </a:rPr>
              <a:t>Муқаддима</a:t>
            </a:r>
          </a:p>
          <a:p>
            <a:pPr algn="just">
              <a:lnSpc>
                <a:spcPct val="150000"/>
              </a:lnSpc>
            </a:pPr>
            <a:r>
              <a:rPr lang="tg-Cyrl-TJ" sz="2400" dirty="0">
                <a:latin typeface="Times New Roman" panose="02020603050405020304" pitchFamily="18" charset="0"/>
                <a:cs typeface="Times New Roman" panose="02020603050405020304" pitchFamily="18" charset="0"/>
              </a:rPr>
              <a:t>2.1. Ташаккул ва рушди сармояи инсонӣ</a:t>
            </a:r>
            <a:endParaRPr lang="ru-RU" sz="2400" dirty="0">
              <a:latin typeface="Times New Roman" panose="02020603050405020304" pitchFamily="18" charset="0"/>
              <a:cs typeface="Times New Roman" panose="02020603050405020304" pitchFamily="18" charset="0"/>
            </a:endParaRPr>
          </a:p>
          <a:p>
            <a:pPr algn="just">
              <a:lnSpc>
                <a:spcPct val="150000"/>
              </a:lnSpc>
            </a:pPr>
            <a:r>
              <a:rPr lang="tg-Cyrl-TJ" sz="2400" dirty="0">
                <a:latin typeface="Times New Roman" panose="02020603050405020304" pitchFamily="18" charset="0"/>
                <a:cs typeface="Times New Roman" panose="02020603050405020304" pitchFamily="18" charset="0"/>
              </a:rPr>
              <a:t>2.2. Омилҳо ва хусусиятҳои асосии сармояи инсонӣ</a:t>
            </a:r>
            <a:endParaRPr lang="ru-RU" sz="2400" dirty="0">
              <a:latin typeface="Times New Roman" panose="02020603050405020304" pitchFamily="18" charset="0"/>
              <a:cs typeface="Times New Roman" panose="02020603050405020304" pitchFamily="18" charset="0"/>
            </a:endParaRPr>
          </a:p>
          <a:p>
            <a:pPr algn="just">
              <a:lnSpc>
                <a:spcPct val="150000"/>
              </a:lnSpc>
            </a:pPr>
            <a:r>
              <a:rPr lang="tg-Cyrl-TJ" sz="2400" dirty="0">
                <a:latin typeface="Times New Roman" panose="02020603050405020304" pitchFamily="18" charset="0"/>
                <a:cs typeface="Times New Roman" panose="02020603050405020304" pitchFamily="18" charset="0"/>
              </a:rPr>
              <a:t>2.3. Рушди сармояи инсонӣ дар шароити иқтисодиёти инноватсионӣ</a:t>
            </a:r>
            <a:endParaRPr sz="2400" i="0" u="none" strike="noStrike" cap="none" dirty="0">
              <a:solidFill>
                <a:srgbClr val="FF0000"/>
              </a:solidFill>
              <a:latin typeface="Times New Roman"/>
              <a:ea typeface="Times New Roman"/>
              <a:cs typeface="Times New Roman"/>
              <a:sym typeface="Times New Roman"/>
            </a:endParaRPr>
          </a:p>
          <a:p>
            <a:pPr algn="ctr">
              <a:lnSpc>
                <a:spcPct val="150000"/>
              </a:lnSpc>
            </a:pPr>
            <a:r>
              <a:rPr lang="tg-Cyrl-TJ" sz="2400" b="1" i="0" u="none" strike="noStrike" cap="none" dirty="0">
                <a:solidFill>
                  <a:srgbClr val="FF0000"/>
                </a:solidFill>
                <a:latin typeface="Times New Roman"/>
                <a:ea typeface="Times New Roman"/>
                <a:cs typeface="Times New Roman"/>
                <a:sym typeface="Times New Roman"/>
              </a:rPr>
              <a:t>2. Хулоса</a:t>
            </a:r>
            <a:endParaRPr lang="tg-Cyrl-TJ" sz="2400" dirty="0">
              <a:solidFill>
                <a:srgbClr val="FF0000"/>
              </a:solidFill>
              <a:latin typeface="Times New Roman"/>
              <a:ea typeface="Times New Roman"/>
              <a:cs typeface="Times New Roman"/>
              <a:sym typeface="Times New Roman"/>
            </a:endParaRPr>
          </a:p>
          <a:p>
            <a:pPr>
              <a:lnSpc>
                <a:spcPct val="150000"/>
              </a:lnSpc>
            </a:pPr>
            <a:r>
              <a:rPr lang="tg-Cyrl-TJ" sz="2400" i="0" u="none" strike="noStrike" cap="none" dirty="0">
                <a:solidFill>
                  <a:schemeClr val="dk1"/>
                </a:solidFill>
                <a:latin typeface="Times New Roman"/>
                <a:ea typeface="Times New Roman"/>
                <a:cs typeface="Times New Roman"/>
                <a:sym typeface="Times New Roman"/>
              </a:rPr>
              <a:t>Ҷамъбасти мавзуъ. </a:t>
            </a:r>
            <a:endParaRPr dirty="0"/>
          </a:p>
        </p:txBody>
      </p:sp>
    </p:spTree>
  </p:cSld>
  <p:clrMapOvr>
    <a:masterClrMapping/>
  </p:clrMapOvr>
  <mc:AlternateContent xmlns:mc="http://schemas.openxmlformats.org/markup-compatibility/2006" xmlns:p14="http://schemas.microsoft.com/office/powerpoint/2010/main">
    <mc:Choice Requires="p14">
      <p:transition p14:dur="0" advTm="73853"/>
    </mc:Choice>
    <mc:Fallback xmlns="">
      <p:transition advTm="7385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4"/>
          <p:cNvSpPr txBox="1">
            <a:spLocks noGrp="1"/>
          </p:cNvSpPr>
          <p:nvPr>
            <p:ph idx="1"/>
          </p:nvPr>
        </p:nvSpPr>
        <p:spPr>
          <a:xfrm>
            <a:off x="323528" y="332656"/>
            <a:ext cx="8568952" cy="6336704"/>
          </a:xfrm>
          <a:prstGeom prst="rect">
            <a:avLst/>
          </a:prstGeom>
          <a:noFill/>
          <a:ln>
            <a:noFill/>
          </a:ln>
        </p:spPr>
        <p:txBody>
          <a:bodyPr spcFirstLastPara="1" wrap="square" lIns="91425" tIns="45700" rIns="91425" bIns="45700" anchor="t" anchorCtr="0">
            <a:normAutofit/>
          </a:bodyPr>
          <a:lstStyle/>
          <a:p>
            <a:pPr marL="0" lvl="0" indent="342900" algn="ctr" rtl="0">
              <a:spcBef>
                <a:spcPts val="0"/>
              </a:spcBef>
              <a:spcAft>
                <a:spcPts val="0"/>
              </a:spcAft>
              <a:buSzPts val="2240"/>
              <a:buNone/>
            </a:pPr>
            <a:endParaRPr lang="tg-Cyrl-TJ" b="1" dirty="0">
              <a:latin typeface="Times New Roman"/>
              <a:ea typeface="Times New Roman"/>
              <a:cs typeface="Times New Roman"/>
              <a:sym typeface="Times New Roman"/>
            </a:endParaRPr>
          </a:p>
          <a:p>
            <a:pPr marL="0" lvl="0" indent="342900" algn="ctr" rtl="0">
              <a:spcBef>
                <a:spcPts val="0"/>
              </a:spcBef>
              <a:spcAft>
                <a:spcPts val="0"/>
              </a:spcAft>
              <a:buSzPts val="2240"/>
              <a:buNone/>
            </a:pPr>
            <a:endParaRPr lang="tg-Cyrl-TJ" b="1" dirty="0">
              <a:latin typeface="Times New Roman"/>
              <a:ea typeface="Times New Roman"/>
              <a:cs typeface="Times New Roman"/>
              <a:sym typeface="Times New Roman"/>
            </a:endParaRPr>
          </a:p>
          <a:p>
            <a:pPr marL="0" lvl="0" indent="342900" algn="ctr" rtl="0">
              <a:spcBef>
                <a:spcPts val="0"/>
              </a:spcBef>
              <a:spcAft>
                <a:spcPts val="0"/>
              </a:spcAft>
              <a:buSzPts val="2240"/>
              <a:buNone/>
            </a:pPr>
            <a:endParaRPr lang="tg-Cyrl-TJ" sz="2400" b="1" dirty="0">
              <a:latin typeface="Times New Roman"/>
              <a:ea typeface="Times New Roman"/>
              <a:cs typeface="Times New Roman"/>
              <a:sym typeface="Times New Roman"/>
            </a:endParaRPr>
          </a:p>
          <a:p>
            <a:pPr marL="0" lvl="0" indent="342900" algn="ctr" rtl="0">
              <a:spcBef>
                <a:spcPts val="0"/>
              </a:spcBef>
              <a:spcAft>
                <a:spcPts val="0"/>
              </a:spcAft>
              <a:buSzPts val="2240"/>
              <a:buNone/>
            </a:pPr>
            <a:r>
              <a:rPr lang="tg-Cyrl-TJ" sz="2400" b="1" dirty="0">
                <a:solidFill>
                  <a:srgbClr val="FF0000"/>
                </a:solidFill>
                <a:latin typeface="Times New Roman"/>
                <a:ea typeface="Times New Roman"/>
                <a:cs typeface="Times New Roman"/>
                <a:sym typeface="Times New Roman"/>
              </a:rPr>
              <a:t>Мақсади лексия:</a:t>
            </a:r>
          </a:p>
          <a:p>
            <a:pPr marL="0" lvl="0" indent="342900" algn="ctr">
              <a:spcBef>
                <a:spcPts val="0"/>
              </a:spcBef>
              <a:spcAft>
                <a:spcPts val="0"/>
              </a:spcAft>
              <a:buSzPts val="2240"/>
              <a:buNone/>
            </a:pPr>
            <a:endParaRPr lang="tg-Cyrl-TJ" dirty="0"/>
          </a:p>
          <a:p>
            <a:pPr marL="0" lvl="0" indent="342900" algn="just">
              <a:lnSpc>
                <a:spcPct val="20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Рушди сармояи инсонӣ, ташаккулёбӣ, намуд ва омилҳои сармояи инсонӣ, иқтисодиёти инноватсионӣ ва саҳми сармояи инсонӣ дар баланд бардоштани он.</a:t>
            </a:r>
          </a:p>
        </p:txBody>
      </p:sp>
    </p:spTree>
  </p:cSld>
  <p:clrMapOvr>
    <a:masterClrMapping/>
  </p:clrMapOvr>
  <mc:AlternateContent xmlns:mc="http://schemas.openxmlformats.org/markup-compatibility/2006" xmlns:p14="http://schemas.microsoft.com/office/powerpoint/2010/main">
    <mc:Choice Requires="p14">
      <p:transition p14:dur="0" advTm="73044"/>
    </mc:Choice>
    <mc:Fallback xmlns="">
      <p:transition advTm="7304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5"/>
          <p:cNvSpPr txBox="1">
            <a:spLocks noGrp="1"/>
          </p:cNvSpPr>
          <p:nvPr>
            <p:ph idx="1"/>
          </p:nvPr>
        </p:nvSpPr>
        <p:spPr>
          <a:xfrm>
            <a:off x="107504" y="360485"/>
            <a:ext cx="8884220" cy="5987562"/>
          </a:xfrm>
          <a:prstGeom prst="rect">
            <a:avLst/>
          </a:prstGeom>
          <a:noFill/>
          <a:ln>
            <a:noFill/>
          </a:ln>
        </p:spPr>
        <p:txBody>
          <a:bodyPr spcFirstLastPara="1" wrap="square" lIns="91425" tIns="45700" rIns="91425" bIns="45700" anchor="t" anchorCtr="0">
            <a:normAutofit/>
          </a:bodyPr>
          <a:lstStyle/>
          <a:p>
            <a:pPr algn="ctr"/>
            <a:endParaRPr lang="tg-Cyrl-TJ" sz="400" b="1" dirty="0">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Ташаккул ва рушди сармояи инсонӣ </a:t>
            </a:r>
          </a:p>
          <a:p>
            <a:endParaRPr lang="tg-Cyrl-TJ" dirty="0"/>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Инсон яке аз захираҳои муҳими иқтисодӣ дар шароити муосир ба ҳисоб рафта, ҳамчун қувваи пешбарандаи рушди ҷомеа ба шумор меравад.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Сармояи инсонӣ дар ташаккул ва рушди иқтисоди инноватсионӣ яке аз омили бунёдӣ дар низоми иҷтимоию иқтисодӣ баромад менамояд.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муосир тамоми он тағиротҳои мусбате, ки ба вуҷуд меоянд ба рушд ва ташаккули сармояи инсонӣ зич алоқаманданд.</a:t>
            </a:r>
          </a:p>
        </p:txBody>
      </p:sp>
    </p:spTree>
  </p:cSld>
  <p:clrMapOvr>
    <a:masterClrMapping/>
  </p:clrMapOvr>
  <mc:AlternateContent xmlns:mc="http://schemas.openxmlformats.org/markup-compatibility/2006" xmlns:p14="http://schemas.microsoft.com/office/powerpoint/2010/main">
    <mc:Choice Requires="p14">
      <p:transition p14:dur="0" advTm="137787"/>
    </mc:Choice>
    <mc:Fallback xmlns="">
      <p:transition advTm="13778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6"/>
          <p:cNvSpPr txBox="1">
            <a:spLocks noGrp="1"/>
          </p:cNvSpPr>
          <p:nvPr>
            <p:ph idx="1"/>
          </p:nvPr>
        </p:nvSpPr>
        <p:spPr>
          <a:xfrm>
            <a:off x="107504" y="228600"/>
            <a:ext cx="8884220" cy="6128238"/>
          </a:xfrm>
          <a:prstGeom prst="rect">
            <a:avLst/>
          </a:prstGeom>
          <a:noFill/>
          <a:ln>
            <a:noFill/>
          </a:ln>
        </p:spPr>
        <p:txBody>
          <a:bodyPr spcFirstLastPara="1" wrap="square" lIns="91425" tIns="45700" rIns="91425" bIns="45700" anchor="t" anchorCtr="0">
            <a:normAutofit/>
          </a:bodyPr>
          <a:lstStyle/>
          <a:p>
            <a:pPr algn="ctr"/>
            <a:endParaRPr lang="tg-Cyrl-TJ" sz="105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Ташаккул ва рушди сармояи инсонӣ </a:t>
            </a:r>
          </a:p>
          <a:p>
            <a:pPr marL="342900" lvl="0" indent="450000" algn="just">
              <a:lnSpc>
                <a:spcPct val="150000"/>
              </a:lnSpc>
              <a:spcBef>
                <a:spcPts val="0"/>
              </a:spcBef>
              <a:spcAft>
                <a:spcPts val="0"/>
              </a:spcAft>
              <a:buSzPts val="2240"/>
              <a:buNone/>
            </a:pPr>
            <a:r>
              <a:rPr lang="tg-Cyrl-TJ" sz="2400" dirty="0">
                <a:latin typeface="Times New Roman"/>
                <a:ea typeface="Times New Roman"/>
                <a:cs typeface="Times New Roman"/>
                <a:sym typeface="Times New Roman"/>
              </a:rPr>
              <a:t>	</a:t>
            </a:r>
          </a:p>
          <a:p>
            <a:pPr marL="342900" lv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Мамлакатҳои тараққикардаи ҷаҳон бо мақсади баланд бардоштани рақобатпазирии ба иқтисодиёти миллӣ бо сармоягузорӣ ба рушди сармояи инсонӣ диққати махсусро равона намудаанд. Дар замони муосир мушкилот ва истифодаи самараноки сармояи инсонӣ дар маркази таваҷҷуҳи давлат қарор дорад. Ҳадафи асосии давлату Ҳукумат ин пеш аз ҳама баланд бардоштани савияи дониши аҳолӣ ва омода намудани мутахассисони баландихтисос ба шумор меравад.</a:t>
            </a:r>
            <a:endParaRPr lang="tg-Cyrl-TJ" dirty="0">
              <a:solidFill>
                <a:schemeClr val="tx1"/>
              </a:solidFill>
              <a:latin typeface="Times New Roman" panose="02020603050405020304" pitchFamily="18" charset="0"/>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80539"/>
    </mc:Choice>
    <mc:Fallback xmlns="">
      <p:transition advTm="18053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7"/>
          <p:cNvSpPr txBox="1">
            <a:spLocks noGrp="1"/>
          </p:cNvSpPr>
          <p:nvPr>
            <p:ph idx="1"/>
          </p:nvPr>
        </p:nvSpPr>
        <p:spPr>
          <a:xfrm>
            <a:off x="237391" y="404664"/>
            <a:ext cx="8660423" cy="5899421"/>
          </a:xfrm>
          <a:prstGeom prst="rect">
            <a:avLst/>
          </a:prstGeom>
          <a:noFill/>
          <a:ln>
            <a:noFill/>
          </a:ln>
        </p:spPr>
        <p:txBody>
          <a:bodyPr spcFirstLastPara="1" wrap="square" lIns="91425" tIns="45700" rIns="91425" bIns="45700" anchor="t" anchorCtr="0">
            <a:normAutofit/>
          </a:bodyPr>
          <a:lstStyle/>
          <a:p>
            <a:pPr algn="ctr"/>
            <a:endParaRPr lang="tg-Cyrl-TJ" sz="1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Ташаккул ва рушди сармояи инсонӣ </a:t>
            </a:r>
          </a:p>
          <a:p>
            <a:pPr marL="0" lvl="0" indent="457200" algn="just">
              <a:lnSpc>
                <a:spcPct val="150000"/>
              </a:lnSpc>
              <a:spcBef>
                <a:spcPts val="0"/>
              </a:spcBef>
              <a:spcAft>
                <a:spcPts val="0"/>
              </a:spcAft>
              <a:buSzPts val="2240"/>
              <a:buNone/>
            </a:pPr>
            <a:r>
              <a:rPr lang="tg-Cyrl-TJ" dirty="0">
                <a:latin typeface="Times New Roman"/>
                <a:ea typeface="Times New Roman"/>
                <a:cs typeface="Times New Roman"/>
                <a:sym typeface="Times New Roman"/>
              </a:rPr>
              <a:t>	</a:t>
            </a:r>
          </a:p>
          <a:p>
            <a:pPr marL="0" lvl="0" indent="4572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Дар марҳилаи нави рушди иқтисодию иҷтимоии мамлакат таваҷҷӯҳи асосии ба рушд ва дуруст истифода намудани сармояи инсонӣ равона гардидааст. Барои дар сатҳи баланд ва дуруст истифода намудани сармояи инсонӣ, ки бевосита рушди устувор дониста мешавад, ки дар он ҳадафҳои стратегии мамлакат муайян карда шудааст, Стратегияи миллии рушди Ҷумҳурии Тоҷикистон барои давраи то соли 2030 қабул гардидааст, ки Стратегияи мазкур самаранокии ҳадафҳои гузошташударо то соли 2030 таъмин менамояд.</a:t>
            </a:r>
            <a:endParaRPr lang="tg-Cyrl-TJ"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55053"/>
    </mc:Choice>
    <mc:Fallback xmlns="">
      <p:transition advTm="15505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107504" y="193431"/>
            <a:ext cx="8884220" cy="6154616"/>
          </a:xfrm>
          <a:prstGeom prst="rect">
            <a:avLst/>
          </a:prstGeom>
          <a:noFill/>
          <a:ln>
            <a:noFill/>
          </a:ln>
        </p:spPr>
        <p:txBody>
          <a:bodyPr spcFirstLastPara="1" wrap="square" lIns="91425" tIns="45700" rIns="91425" bIns="45700" anchor="t" anchorCtr="0">
            <a:normAutofit/>
          </a:bodyPr>
          <a:lstStyle/>
          <a:p>
            <a:pPr algn="ctr"/>
            <a:endParaRPr lang="tg-Cyrl-TJ" sz="24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Ташаккул ва рушди сармояи инсонӣ </a:t>
            </a:r>
            <a:r>
              <a:rPr lang="tg-Cyrl-TJ" dirty="0">
                <a:latin typeface="Times New Roman"/>
                <a:ea typeface="Times New Roman"/>
                <a:cs typeface="Times New Roman"/>
                <a:sym typeface="Times New Roman"/>
              </a:rPr>
              <a:t>	</a:t>
            </a:r>
          </a:p>
          <a:p>
            <a:pPr algn="ctr"/>
            <a:endParaRPr lang="tg-Cyrl-TJ" dirty="0">
              <a:solidFill>
                <a:schemeClr val="tx1"/>
              </a:solidFill>
              <a:latin typeface="Times New Roman"/>
              <a:cs typeface="Times New Roman"/>
              <a:sym typeface="Times New Roman"/>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Рушди иқтисодӣ ва фаҳмидани нақши сармояи инсонӣ дар шароити муосир бисёр муҳим ва саривақти ҳисобида мешавад. Муҳимият дар он зоҳир мегардад, ки имкониятҳои ба кор андохтани захираҳои мавҷуда бепоён дониста намешаванд. Захираи асосие, ки имкониятҳои истифодаи он дар шароити муосир амалан номаҳдуд мебошад, ин қобилиятҳои инсонҳо ба шумор мераванд, ки дар намуди сармояи инсонӣ амалӣ гардида истодааст.</a:t>
            </a:r>
            <a:endParaRPr lang="tg-Cyrl-TJ" dirty="0">
              <a:solidFill>
                <a:schemeClr val="tx1"/>
              </a:solidFill>
              <a:latin typeface="Times New Roman" panose="02020603050405020304" pitchFamily="18" charset="0"/>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28203"/>
    </mc:Choice>
    <mc:Fallback xmlns="">
      <p:transition advTm="12820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107504" y="193431"/>
            <a:ext cx="8884220" cy="6154616"/>
          </a:xfrm>
          <a:prstGeom prst="rect">
            <a:avLst/>
          </a:prstGeom>
          <a:noFill/>
          <a:ln>
            <a:noFill/>
          </a:ln>
        </p:spPr>
        <p:txBody>
          <a:bodyPr spcFirstLastPara="1" wrap="square" lIns="91425" tIns="45700" rIns="91425" bIns="45700" anchor="t" anchorCtr="0">
            <a:normAutofit/>
          </a:bodyPr>
          <a:lstStyle/>
          <a:p>
            <a:pPr algn="ctr"/>
            <a:endParaRPr lang="tg-Cyrl-TJ" sz="24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Ташаккул ва рушди сармояи инсонӣ</a:t>
            </a:r>
            <a:endParaRPr lang="tg-Cyrl-TJ"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buNone/>
            </a:pPr>
            <a:endParaRPr lang="tg-Cyrl-TJ" dirty="0"/>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Барои одат намудан ба шароити зудтағйирёбандаи ҷаҳон, нақши иттилоот, дониш, малака ва маҳорати касбӣ бисёр муҳим ва зарурӣ мебошанд, зеро мамлакатҳоро мебояд ҳамасола барои баланд бардоштани малакаи касбӣ кормандон чораҳои заруриро роҳандози намоянд. Зеро рушди тамоми соҳаҳои амалкунанда дар мамлакат аз истифодаи дурусти сармояи инсонӣ сарчашма мегирад.</a:t>
            </a:r>
          </a:p>
        </p:txBody>
      </p:sp>
    </p:spTree>
    <p:extLst>
      <p:ext uri="{BB962C8B-B14F-4D97-AF65-F5344CB8AC3E}">
        <p14:creationId xmlns:p14="http://schemas.microsoft.com/office/powerpoint/2010/main" val="3197082695"/>
      </p:ext>
    </p:extLst>
  </p:cSld>
  <p:clrMapOvr>
    <a:masterClrMapping/>
  </p:clrMapOvr>
  <mc:AlternateContent xmlns:mc="http://schemas.openxmlformats.org/markup-compatibility/2006" xmlns:p14="http://schemas.microsoft.com/office/powerpoint/2010/main">
    <mc:Choice Requires="p14">
      <p:transition spd="slow" p14:dur="2000" advTm="131374"/>
    </mc:Choice>
    <mc:Fallback xmlns="">
      <p:transition spd="slow" advTm="13137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9"/>
          <p:cNvSpPr txBox="1">
            <a:spLocks noGrp="1"/>
          </p:cNvSpPr>
          <p:nvPr>
            <p:ph idx="1"/>
          </p:nvPr>
        </p:nvSpPr>
        <p:spPr>
          <a:xfrm>
            <a:off x="107504" y="175846"/>
            <a:ext cx="8884220" cy="6198577"/>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8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12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Ташаккул ва рушди сармояи инсонӣ</a:t>
            </a:r>
            <a:endParaRPr lang="tg-Cyrl-TJ" sz="2400" dirty="0">
              <a:solidFill>
                <a:schemeClr val="tx1"/>
              </a:solidFill>
              <a:latin typeface="Times New Roman" panose="02020603050405020304" pitchFamily="18" charset="0"/>
              <a:cs typeface="Times New Roman" panose="02020603050405020304" pitchFamily="18" charset="0"/>
            </a:endParaRPr>
          </a:p>
          <a:p>
            <a:pPr marL="342900" lvl="0" indent="-342900" algn="ctr" rtl="0">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endParaRPr dirty="0"/>
          </a:p>
          <a:p>
            <a:pPr marL="0" lvl="0" indent="450000" algn="just">
              <a:lnSpc>
                <a:spcPct val="150000"/>
              </a:lnSpc>
              <a:spcBef>
                <a:spcPts val="0"/>
              </a:spcBef>
              <a:spcAft>
                <a:spcPts val="0"/>
              </a:spcAft>
              <a:buSzPts val="2240"/>
              <a:buNone/>
            </a:pPr>
            <a:r>
              <a:rPr lang="tg-Cyrl-TJ" dirty="0">
                <a:latin typeface="Times New Roman"/>
                <a:ea typeface="Times New Roman"/>
                <a:cs typeface="Times New Roman"/>
                <a:sym typeface="Times New Roman"/>
              </a:rPr>
              <a:t>	</a:t>
            </a:r>
            <a:r>
              <a:rPr lang="tg-Cyrl-TJ" sz="2800" dirty="0"/>
              <a:t> </a:t>
            </a:r>
          </a:p>
          <a:p>
            <a:pPr marL="0" lv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Рушди назарияи сармояи инсонӣ бо саноатикунонии иқтисодиёт ва муҳимияти таъмини рақобатпазирии субъектҳо алоқаманд мебошанд. Солҳои 60-уми асри гузашта барои рушди сармояи инсонӣ дар низоми илми иқтисод имкониятҳои фаррох ба вуҷуд омаданд ва он солҳоро давраи рушди босуръати илму техника медонистанд.</a:t>
            </a:r>
            <a:endParaRPr lang="tg-Cyrl-TJ" sz="28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22630"/>
    </mc:Choice>
    <mc:Fallback xmlns="">
      <p:transition advTm="1226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75845" y="342900"/>
            <a:ext cx="8801101" cy="6180992"/>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Ташаккул ва рушди сармояи инсонӣ</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Доир ба рушд ва ташаккули сармояи инсонӣ олимони зиёд таҳқиқотҳои илмӣ, мақолаҳо ва рисолаҳои зиёди илмӣ пешниҳод намуданд ва солҳои тулонӣ оид ба мафҳум ва назарияи рушди сармояи инсонӣ таҳқиқотҳои илмӣ гузаронидаанд. Дар шароити муосир низ чунин таҳқиқотҳо чи аз ҷониби олимонӣ хориҷӣ ва ватанӣ идома карда истодааст. Аммо асосгузорони ин соҳа ё бахш олимони иқтисодшиноси амрикоӣ Г. Беккер ва Т. Шулс маҳсуб дониста мешаванд.</a:t>
            </a:r>
          </a:p>
          <a:p>
            <a:pPr marL="342900" lvl="0" indent="-342900" algn="just" rtl="0">
              <a:spcBef>
                <a:spcPts val="640"/>
              </a:spcBef>
              <a:spcAft>
                <a:spcPts val="0"/>
              </a:spcAft>
              <a:buSzPts val="2240"/>
              <a:buNone/>
            </a:pPr>
            <a:r>
              <a:rPr lang="tg-Cyrl-TJ" dirty="0">
                <a:latin typeface="Times New Roman"/>
                <a:ea typeface="Times New Roman"/>
                <a:cs typeface="Times New Roman"/>
                <a:sym typeface="Times New Roman"/>
              </a:rPr>
              <a:t>	</a:t>
            </a: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48097"/>
    </mc:Choice>
    <mc:Fallback xmlns="">
      <p:transition advTm="14809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75845" y="342900"/>
            <a:ext cx="8801101" cy="6180992"/>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Ташаккул ва рушди сармояи инсонӣ</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Қайд намудан зарур аст, ки дар шароити муосир ва аз лаҳзаи ташаккул ва рушди сармояи инсонӣ то ба имрӯз таҳқиқотҳои зиёд аз ҷониби олимони бузурги илми иқтисод гузаронида шудааст ва метавон қайд намуд, ки то ба имрӯз мафҳуми ягона оид ба рушди сармояи инсонӣ ҳанӯз пурра таҳқиқ нашудааст ва олимон мафҳум ва назарияи сармояи инсониро ба таври гуногун баён менамоянд.</a:t>
            </a:r>
            <a:r>
              <a:rPr lang="tg-Cyrl-TJ" dirty="0">
                <a:latin typeface="Times New Roman"/>
                <a:ea typeface="Times New Roman"/>
                <a:cs typeface="Times New Roman"/>
                <a:sym typeface="Times New Roman"/>
              </a:rPr>
              <a:t>	</a:t>
            </a:r>
            <a:endParaRPr dirty="0">
              <a:solidFill>
                <a:srgbClr val="FF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034910728"/>
      </p:ext>
    </p:extLst>
  </p:cSld>
  <p:clrMapOvr>
    <a:masterClrMapping/>
  </p:clrMapOvr>
  <mc:AlternateContent xmlns:mc="http://schemas.openxmlformats.org/markup-compatibility/2006" xmlns:p14="http://schemas.microsoft.com/office/powerpoint/2010/main">
    <mc:Choice Requires="p14">
      <p:transition spd="slow" p14:dur="2000" advTm="150458"/>
    </mc:Choice>
    <mc:Fallback xmlns="">
      <p:transition spd="slow" advTm="15045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1"/>
          <p:cNvSpPr txBox="1">
            <a:spLocks noGrp="1"/>
          </p:cNvSpPr>
          <p:nvPr>
            <p:ph idx="1"/>
          </p:nvPr>
        </p:nvSpPr>
        <p:spPr>
          <a:xfrm>
            <a:off x="107504" y="175846"/>
            <a:ext cx="8884220" cy="6154616"/>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Ташаккул ва рушди сармояи инсонӣ</a:t>
            </a:r>
            <a:endParaRPr lang="tg-Cyrl-TJ" sz="2400" dirty="0">
              <a:solidFill>
                <a:schemeClr val="tx1"/>
              </a:solidFill>
              <a:latin typeface="Times New Roman" panose="02020603050405020304" pitchFamily="18" charset="0"/>
              <a:cs typeface="Times New Roman" panose="02020603050405020304" pitchFamily="18" charset="0"/>
            </a:endParaRPr>
          </a:p>
          <a:p>
            <a:pPr marL="342900" lvl="0" indent="630555" algn="just" rtl="0">
              <a:lnSpc>
                <a:spcPct val="150000"/>
              </a:lnSpc>
              <a:spcBef>
                <a:spcPts val="560"/>
              </a:spcBef>
              <a:spcAft>
                <a:spcPts val="0"/>
              </a:spcAft>
              <a:buSzPts val="1960"/>
              <a:buNone/>
            </a:pPr>
            <a:endParaRPr lang="tg-Cyrl-TJ" dirty="0">
              <a:solidFill>
                <a:schemeClr val="tx1"/>
              </a:solidFill>
              <a:latin typeface="Times New Roman" panose="02020603050405020304" pitchFamily="18" charset="0"/>
              <a:ea typeface="Times"/>
              <a:cs typeface="Times New Roman" panose="02020603050405020304" pitchFamily="18" charset="0"/>
              <a:sym typeface="Times"/>
            </a:endParaRPr>
          </a:p>
          <a:p>
            <a:pPr marL="342900" lvl="0" indent="630555" algn="just" rtl="0">
              <a:lnSpc>
                <a:spcPct val="150000"/>
              </a:lnSpc>
              <a:spcBef>
                <a:spcPts val="560"/>
              </a:spcBef>
              <a:spcAft>
                <a:spcPts val="0"/>
              </a:spcAft>
              <a:buSzPts val="1960"/>
              <a:buNone/>
            </a:pPr>
            <a:endParaRPr lang="tg-Cyrl-TJ" sz="100" dirty="0">
              <a:solidFill>
                <a:schemeClr val="tx1"/>
              </a:solidFill>
              <a:latin typeface="Times New Roman" panose="02020603050405020304" pitchFamily="18" charset="0"/>
              <a:ea typeface="Times"/>
              <a:cs typeface="Times New Roman" panose="02020603050405020304" pitchFamily="18" charset="0"/>
              <a:sym typeface="Times"/>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Мафҳумҳои зиёдро оид ба рушди сармояи инсонӣ дар адабиётҳои илмӣ вохурдан мумкин аст, зеро онҳо аз ҷониби олимони ватанӣ ва хориҷӣ тавсиф гардидаанд. Барои баланд бардоштани сатҳи корхона ва ташкилотҳо бениҳоят заруранд.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Асосҳои назариявӣ ва таҳқиқотҳои илмию амалии то ба ҳол анҷом дода шуда, ба рушди сармояи инсонӣ ва мутаносибан ба болоравии иқтидору имкониятҳои иқтисодии кишварҳои олам мусоидат намуда истодаанд.</a:t>
            </a:r>
            <a:endParaRPr sz="28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207034"/>
    </mc:Choice>
    <mc:Fallback xmlns="">
      <p:transition advTm="20703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355106"/>
            <a:ext cx="8884220" cy="6374168"/>
          </a:xfrm>
          <a:prstGeom prst="rect">
            <a:avLst/>
          </a:prstGeom>
          <a:noFill/>
          <a:ln>
            <a:noFill/>
          </a:ln>
        </p:spPr>
        <p:txBody>
          <a:bodyPr spcFirstLastPara="1" wrap="square" lIns="91425" tIns="45700" rIns="91425" bIns="45700" anchor="t" anchorCtr="0">
            <a:normAutofit/>
          </a:bodyPr>
          <a:lstStyle/>
          <a:p>
            <a:pPr marL="342900" lvl="0" indent="-342900" algn="just" rtl="0">
              <a:spcBef>
                <a:spcPts val="560"/>
              </a:spcBef>
              <a:spcAft>
                <a:spcPts val="0"/>
              </a:spcAft>
              <a:buSzPts val="1960"/>
              <a:buNone/>
            </a:pPr>
            <a:endParaRPr lang="tg-Cyrl-TJ" sz="100" dirty="0">
              <a:latin typeface="Times"/>
              <a:ea typeface="Times"/>
              <a:cs typeface="Times"/>
              <a:sym typeface="Times"/>
            </a:endParaRPr>
          </a:p>
          <a:p>
            <a:pPr algn="ctr"/>
            <a:r>
              <a:rPr lang="tg-Cyrl-TJ" sz="2800" b="1" dirty="0">
                <a:solidFill>
                  <a:srgbClr val="FF0000"/>
                </a:solidFill>
                <a:latin typeface="Times New Roman" panose="02020603050405020304" pitchFamily="18" charset="0"/>
                <a:cs typeface="Times New Roman" panose="02020603050405020304" pitchFamily="18" charset="0"/>
              </a:rPr>
              <a:t>Ташаккул ва рушди сармояи инсонӣ</a:t>
            </a:r>
            <a:endParaRPr lang="tg-Cyrl-TJ" sz="2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Вале, аз нигоҳи мо, бо дарназардошти торафт васеъ гардидани доираи ташаккули иқтисоди рақамӣ, иқтисоди донишҳо, зиёдшавии хавфу чолишҳои замони муосир ва дигар мушкилоту масъалаҳои давлатҳои рӯ ба тараққӣ таҳқиқотҳои анҷомдодашуда кофӣ намебошанд.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Қайд намудан зарур аст, ки дар таҳқиқоти олимони хориҷию ватанӣ масъалаҳои сармояи инсонӣ дар шароити муосир ба пуррагӣ омӯхта нашуда, ташаккул ва инкишофи масъалаи мазкур аз нигоҳи назариявӣ, амалӣ ва методологӣ таваҷҷӯҳи амиқу хоссаро талаб менамояд. </a:t>
            </a: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84199"/>
    </mc:Choice>
    <mc:Fallback xmlns="">
      <p:transition advTm="18419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239696"/>
            <a:ext cx="8884220" cy="6358251"/>
          </a:xfrm>
          <a:prstGeom prst="rect">
            <a:avLst/>
          </a:prstGeom>
          <a:noFill/>
          <a:ln>
            <a:noFill/>
          </a:ln>
        </p:spPr>
        <p:txBody>
          <a:bodyPr spcFirstLastPara="1" wrap="square" lIns="91425" tIns="45700" rIns="91425" bIns="45700" anchor="t" anchorCtr="0">
            <a:normAutofit/>
          </a:bodyPr>
          <a:lstStyle/>
          <a:p>
            <a:pPr marL="342900" indent="-342900" algn="ctr">
              <a:spcBef>
                <a:spcPts val="560"/>
              </a:spcBef>
              <a:spcAft>
                <a:spcPts val="0"/>
              </a:spcAft>
              <a:buSzPts val="1960"/>
              <a:buNone/>
            </a:pPr>
            <a:endParaRPr lang="tg-Cyrl-TJ" sz="200" b="1" dirty="0">
              <a:solidFill>
                <a:srgbClr val="FF0000"/>
              </a:solidFill>
              <a:latin typeface="Times New Roman" panose="02020603050405020304" pitchFamily="18" charset="0"/>
              <a:cs typeface="Times New Roman" panose="02020603050405020304" pitchFamily="18" charset="0"/>
            </a:endParaRPr>
          </a:p>
          <a:p>
            <a:pPr algn="ctr"/>
            <a:endParaRPr lang="tg-Cyrl-TJ" sz="2400" b="1" dirty="0">
              <a:solidFill>
                <a:srgbClr val="FF0000"/>
              </a:solidFill>
              <a:latin typeface="Times New Roman" panose="02020603050405020304" pitchFamily="18" charset="0"/>
              <a:cs typeface="Times New Roman" panose="02020603050405020304" pitchFamily="18" charset="0"/>
            </a:endParaRPr>
          </a:p>
          <a:p>
            <a:pPr algn="ctr"/>
            <a:r>
              <a:rPr lang="tg-Cyrl-TJ" sz="2400" b="1" dirty="0">
                <a:solidFill>
                  <a:srgbClr val="FF0000"/>
                </a:solidFill>
                <a:latin typeface="Times New Roman" panose="02020603050405020304" pitchFamily="18" charset="0"/>
                <a:cs typeface="Times New Roman" panose="02020603050405020304" pitchFamily="18" charset="0"/>
              </a:rPr>
              <a:t>Ташаккул ва рушди сармояи инсонӣ</a:t>
            </a:r>
            <a:endParaRPr lang="tg-Cyrl-TJ" sz="24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Таҳлили адабиёти илмии иқтисодӣ нишон медиҳад, ки бо вуҷуди омӯзиши васеи назария ва амалияи сармояи инсонӣ аз ҷониби олимони ватаниву хориҷӣ то ҳанӯз ягонагии равишҳо оид ба мафҳуми сармояи инсонӣ мавҷуд набуда, равишҳои мухталиф арзи ҳастӣ доранд.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2311399496"/>
      </p:ext>
    </p:extLst>
  </p:cSld>
  <p:clrMapOvr>
    <a:masterClrMapping/>
  </p:clrMapOvr>
  <mc:AlternateContent xmlns:mc="http://schemas.openxmlformats.org/markup-compatibility/2006" xmlns:p14="http://schemas.microsoft.com/office/powerpoint/2010/main">
    <mc:Choice Requires="p14">
      <p:transition spd="slow" p14:dur="2000" advTm="99336"/>
    </mc:Choice>
    <mc:Fallback xmlns="">
      <p:transition spd="slow" advTm="9933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3"/>
          <p:cNvSpPr txBox="1">
            <a:spLocks noGrp="1"/>
          </p:cNvSpPr>
          <p:nvPr>
            <p:ph idx="1"/>
          </p:nvPr>
        </p:nvSpPr>
        <p:spPr>
          <a:xfrm>
            <a:off x="107504" y="211014"/>
            <a:ext cx="8884220" cy="6386933"/>
          </a:xfrm>
          <a:prstGeom prst="rect">
            <a:avLst/>
          </a:prstGeom>
          <a:noFill/>
          <a:ln>
            <a:noFill/>
          </a:ln>
        </p:spPr>
        <p:txBody>
          <a:bodyPr spcFirstLastPara="1" wrap="square" lIns="91425" tIns="45700" rIns="91425" bIns="45700" anchor="t" anchorCtr="0">
            <a:normAutofit/>
          </a:bodyPr>
          <a:lstStyle/>
          <a:p>
            <a:pPr algn="ctr"/>
            <a:r>
              <a:rPr lang="tg-Cyrl-TJ" sz="2400" b="1" dirty="0">
                <a:solidFill>
                  <a:srgbClr val="FF0000"/>
                </a:solidFill>
                <a:latin typeface="Times New Roman" panose="02020603050405020304" pitchFamily="18" charset="0"/>
                <a:cs typeface="Times New Roman" panose="02020603050405020304" pitchFamily="18" charset="0"/>
              </a:rPr>
              <a:t>Ташаккул ва рушди сармояи инсонӣ</a:t>
            </a:r>
          </a:p>
          <a:p>
            <a:pPr algn="just"/>
            <a:endParaRPr lang="tg-Cyrl-TJ" dirty="0"/>
          </a:p>
          <a:p>
            <a:pPr algn="just"/>
            <a:endParaRPr lang="tg-Cyrl-TJ" dirty="0"/>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робита ба ин, нақши сармояи инсонӣ дар ҳадафҳои амалисозии рушди иқтисоди миллӣ, бартараф намудани мушкилоти ҷойдошта ва такмилдиҳии он дар сатҳи ҷумҳурӣ, ба воситаи коркарди механизмҳои муосири рушди сармояи инсонӣ дар шароити ҷаҳонишавӣ, дар таҳқиқоти мазкур мавриди омӯзиши амиқ қарор дода шудааст.</a:t>
            </a:r>
            <a:endParaRPr lang="tg-Cyrl-TJ" sz="2400" dirty="0">
              <a:solidFill>
                <a:schemeClr val="tx1"/>
              </a:solidFill>
              <a:latin typeface="Times New Roman" panose="02020603050405020304" pitchFamily="18" charset="0"/>
              <a:cs typeface="Times New Roman" panose="02020603050405020304" pitchFamily="18" charset="0"/>
            </a:endParaRPr>
          </a:p>
          <a:p>
            <a:pPr marL="342900" lvl="0" indent="-218440" algn="just" rtl="0">
              <a:spcBef>
                <a:spcPts val="560"/>
              </a:spcBef>
              <a:spcAft>
                <a:spcPts val="0"/>
              </a:spcAft>
              <a:buSzPts val="1960"/>
              <a:buFont typeface="Noto Sans Symbols"/>
              <a:buNone/>
            </a:pPr>
            <a:endParaRPr lang="tg-Cyrl-TJ" sz="300" dirty="0">
              <a:latin typeface="Times"/>
              <a:ea typeface="Times"/>
              <a:cs typeface="Times"/>
              <a:sym typeface="Times"/>
            </a:endParaRPr>
          </a:p>
        </p:txBody>
      </p:sp>
      <p:sp>
        <p:nvSpPr>
          <p:cNvPr id="13" name="Rectangle 10"/>
          <p:cNvSpPr>
            <a:spLocks noChangeArrowheads="1"/>
          </p:cNvSpPr>
          <p:nvPr/>
        </p:nvSpPr>
        <p:spPr bwMode="auto">
          <a:xfrm>
            <a:off x="814754" y="187178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137644"/>
    </mc:Choice>
    <mc:Fallback xmlns="">
      <p:transition advTm="13764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4"/>
          <p:cNvSpPr txBox="1">
            <a:spLocks noGrp="1"/>
          </p:cNvSpPr>
          <p:nvPr>
            <p:ph idx="1"/>
          </p:nvPr>
        </p:nvSpPr>
        <p:spPr>
          <a:xfrm>
            <a:off x="107504" y="0"/>
            <a:ext cx="8884220" cy="6597948"/>
          </a:xfrm>
          <a:prstGeom prst="rect">
            <a:avLst/>
          </a:prstGeom>
          <a:noFill/>
          <a:ln>
            <a:noFill/>
          </a:ln>
        </p:spPr>
        <p:txBody>
          <a:bodyPr spcFirstLastPara="1" wrap="square" lIns="91425" tIns="45700" rIns="91425" bIns="45700" anchor="t" anchorCtr="0">
            <a:normAutofit/>
          </a:bodyPr>
          <a:lstStyle/>
          <a:p>
            <a:pPr algn="ctr"/>
            <a:r>
              <a:rPr lang="tg-Cyrl-TJ" sz="2400" b="1" dirty="0">
                <a:solidFill>
                  <a:srgbClr val="FF0000"/>
                </a:solidFill>
                <a:latin typeface="Times New Roman" panose="02020603050405020304" pitchFamily="18" charset="0"/>
                <a:cs typeface="Times New Roman" panose="02020603050405020304" pitchFamily="18" charset="0"/>
              </a:rPr>
              <a:t>Ташаккул ва рушди сармояи инсонӣ</a:t>
            </a:r>
            <a:endParaRPr sz="2400" dirty="0">
              <a:latin typeface="Times New Roman"/>
              <a:ea typeface="Times New Roman"/>
              <a:cs typeface="Times New Roman"/>
              <a:sym typeface="Times New Roman"/>
            </a:endParaRPr>
          </a:p>
          <a:p>
            <a:pPr marL="0" indent="450000" algn="just">
              <a:lnSpc>
                <a:spcPct val="120000"/>
              </a:lnSpc>
              <a:spcBef>
                <a:spcPts val="0"/>
              </a:spcBef>
              <a:spcAft>
                <a:spcPts val="0"/>
              </a:spcAft>
            </a:pPr>
            <a:endParaRPr lang="tg-Cyrl-TJ" sz="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2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сохтори сармояи инсонӣ нишондиҳандаи асосӣ ва сифатии омодагии он ин фаъолияти инноватсионӣ ба ҳисоб меравад. Дар ин сохтори мазкур асосан се унсур нақши калидиро иҷро менамояд. </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2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Дараҷаи маълумот;</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2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Сармояи саломатӣ;</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2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Ҳаракатнамоӣ.</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2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Аз ҳама унсури асосӣ ин сатҳи маълумот ва сармоя ба шумор меравад, ки метавонад, дигар унсурҳои мавҷударо такмил диҳад. Такмилдиҳи вобаста ба сармояи инсонӣ дар лаҳзае мувофиқат менамояд, ки бо мақсад ва ҳадафҳои стратегияи рушди миллӣ мутобиқат намояд ва тавонои инноватсионии он бо таваҷҷӯҳ ба мавҷудияти захираҳои табӣ рушд ёбад. </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56308"/>
    </mc:Choice>
    <mc:Fallback xmlns="">
      <p:transition advTm="15630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5"/>
          <p:cNvSpPr txBox="1">
            <a:spLocks noGrp="1"/>
          </p:cNvSpPr>
          <p:nvPr>
            <p:ph idx="1"/>
          </p:nvPr>
        </p:nvSpPr>
        <p:spPr>
          <a:xfrm>
            <a:off x="107504" y="184638"/>
            <a:ext cx="8884220" cy="6559062"/>
          </a:xfrm>
          <a:prstGeom prst="rect">
            <a:avLst/>
          </a:prstGeom>
          <a:noFill/>
          <a:ln>
            <a:noFill/>
          </a:ln>
        </p:spPr>
        <p:txBody>
          <a:bodyPr spcFirstLastPara="1" wrap="square" lIns="91425" tIns="45700" rIns="91425" bIns="45700" anchor="t" anchorCtr="0">
            <a:normAutofit/>
          </a:bodyPr>
          <a:lstStyle/>
          <a:p>
            <a:pPr algn="ctr"/>
            <a:r>
              <a:rPr lang="ru-RU" sz="2800" b="1" dirty="0" err="1">
                <a:solidFill>
                  <a:srgbClr val="FF0000"/>
                </a:solidFill>
                <a:latin typeface="Times New Roman" panose="02020603050405020304" pitchFamily="18" charset="0"/>
                <a:cs typeface="Times New Roman" panose="02020603050405020304" pitchFamily="18" charset="0"/>
              </a:rPr>
              <a:t>Ташаккул</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ва</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рушди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сармояи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инсонӣ</a:t>
            </a:r>
            <a:endParaRPr lang="ru-RU" sz="2800" dirty="0">
              <a:latin typeface="Times New Roman"/>
              <a:ea typeface="Times New Roman"/>
              <a:cs typeface="Times New Roman"/>
              <a:sym typeface="Times New Roman"/>
            </a:endParaRPr>
          </a:p>
          <a:p>
            <a:pPr marL="342900" lvl="0" indent="-342900" algn="ctr" rtl="0">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endParaRPr dirty="0"/>
          </a:p>
          <a:p>
            <a:pPr marL="0" indent="450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Инчунин қайд намудан зарур аст, ки дар баробари олимони хориҷӣ олимони ватани низ дар рушди сармояи инсонӣ фикру ақидаҳои хешро пешниҳод намудаанд. Аз ҷумла, олими иқтисодшинос Мирзоалиев А.А. чунин андешаро ҷонибдораст «Сармояи инсонӣ дар натиҷаи сармоягузорӣ ва захираҳои ҷамъкардаи шахс барои таъмини саломатӣ, дониш, малака, қобилият, ҳавасмандии ӯ, мусоидат ба рушди ӯ, ба даст овардани тахассуси зарурӣ, афзоиши ҳосилнокии меҳнат, таъмин намудани афзоиши музди кор дар соҳаи муайяни фаъолият ташаккул меёбад»</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r>
              <a:rPr lang="ru-RU" sz="2800" dirty="0">
                <a:solidFill>
                  <a:schemeClr val="tx1"/>
                </a:solidFill>
                <a:latin typeface="Times New Roman" panose="02020603050405020304" pitchFamily="18" charset="0"/>
                <a:cs typeface="Times New Roman" panose="02020603050405020304" pitchFamily="18" charset="0"/>
              </a:rPr>
              <a:t> </a:t>
            </a:r>
          </a:p>
          <a:p>
            <a:pPr marL="342900" indent="-218440" algn="just">
              <a:spcBef>
                <a:spcPts val="560"/>
              </a:spcBef>
              <a:spcAft>
                <a:spcPts val="0"/>
              </a:spcAft>
              <a:buSzPts val="1960"/>
              <a:buNone/>
            </a:pPr>
            <a:endParaRPr lang="ru-RU" sz="100" dirty="0"/>
          </a:p>
          <a:p>
            <a:pPr marL="342900" indent="-218440" algn="just">
              <a:spcBef>
                <a:spcPts val="560"/>
              </a:spcBef>
              <a:spcAft>
                <a:spcPts val="0"/>
              </a:spcAft>
              <a:buSzPts val="1960"/>
              <a:buNone/>
            </a:pPr>
            <a:r>
              <a:rPr lang="tg-Cyrl-TJ" sz="1400" dirty="0">
                <a:solidFill>
                  <a:schemeClr val="tx1"/>
                </a:solidFill>
                <a:latin typeface="Times New Roman" panose="02020603050405020304" pitchFamily="18" charset="0"/>
                <a:cs typeface="Times New Roman" panose="02020603050405020304" pitchFamily="18" charset="0"/>
              </a:rPr>
              <a:t>Мирзоалиев А.А. Идоракунии </a:t>
            </a:r>
          </a:p>
          <a:p>
            <a:pPr marL="342900" indent="-218440" algn="just">
              <a:spcBef>
                <a:spcPts val="560"/>
              </a:spcBef>
              <a:spcAft>
                <a:spcPts val="0"/>
              </a:spcAft>
              <a:buSzPts val="1960"/>
              <a:buNone/>
            </a:pPr>
            <a:r>
              <a:rPr lang="tg-Cyrl-TJ" sz="1400" dirty="0">
                <a:solidFill>
                  <a:schemeClr val="tx1"/>
                </a:solidFill>
                <a:latin typeface="Times New Roman" panose="02020603050405020304" pitchFamily="18" charset="0"/>
                <a:cs typeface="Times New Roman" panose="02020603050405020304" pitchFamily="18" charset="0"/>
              </a:rPr>
              <a:t>рушди иқтидори кадрии савдои </a:t>
            </a:r>
          </a:p>
          <a:p>
            <a:pPr marL="342900" indent="-218440" algn="just">
              <a:spcBef>
                <a:spcPts val="560"/>
              </a:spcBef>
              <a:spcAft>
                <a:spcPts val="0"/>
              </a:spcAft>
              <a:buSzPts val="1960"/>
              <a:buNone/>
            </a:pPr>
            <a:r>
              <a:rPr lang="tg-Cyrl-TJ" sz="1400" dirty="0">
                <a:solidFill>
                  <a:schemeClr val="tx1"/>
                </a:solidFill>
                <a:latin typeface="Times New Roman" panose="02020603050405020304" pitchFamily="18" charset="0"/>
                <a:cs typeface="Times New Roman" panose="02020603050405020304" pitchFamily="18" charset="0"/>
              </a:rPr>
              <a:t>чакана дар шароити ташаккули </a:t>
            </a:r>
          </a:p>
          <a:p>
            <a:pPr marL="342900" indent="-218440" algn="just">
              <a:spcBef>
                <a:spcPts val="560"/>
              </a:spcBef>
              <a:spcAft>
                <a:spcPts val="0"/>
              </a:spcAft>
              <a:buSzPts val="1960"/>
              <a:buNone/>
            </a:pPr>
            <a:r>
              <a:rPr lang="tg-Cyrl-TJ" sz="1400" dirty="0">
                <a:solidFill>
                  <a:schemeClr val="tx1"/>
                </a:solidFill>
                <a:latin typeface="Times New Roman" panose="02020603050405020304" pitchFamily="18" charset="0"/>
                <a:cs typeface="Times New Roman" panose="02020603050405020304" pitchFamily="18" charset="0"/>
              </a:rPr>
              <a:t>иқтисоди рақамӣ.  Диссертатсия. </a:t>
            </a:r>
          </a:p>
          <a:p>
            <a:pPr marL="342900" indent="-218440" algn="just">
              <a:spcBef>
                <a:spcPts val="560"/>
              </a:spcBef>
              <a:spcAft>
                <a:spcPts val="0"/>
              </a:spcAft>
              <a:buSzPts val="1960"/>
              <a:buNone/>
            </a:pPr>
            <a:r>
              <a:rPr lang="tg-Cyrl-TJ" sz="1400" dirty="0">
                <a:solidFill>
                  <a:schemeClr val="tx1"/>
                </a:solidFill>
                <a:latin typeface="Times New Roman" panose="02020603050405020304" pitchFamily="18" charset="0"/>
                <a:cs typeface="Times New Roman" panose="02020603050405020304" pitchFamily="18" charset="0"/>
              </a:rPr>
              <a:t>– Душанбе, ДДТТ. – 2023. – С. 32.</a:t>
            </a:r>
            <a:endParaRPr lang="ru-RU" sz="1400" dirty="0">
              <a:solidFill>
                <a:schemeClr val="tx1"/>
              </a:solidFill>
              <a:latin typeface="Times New Roman" panose="02020603050405020304" pitchFamily="18" charset="0"/>
              <a:cs typeface="Times New Roman" panose="02020603050405020304" pitchFamily="18" charset="0"/>
            </a:endParaRPr>
          </a:p>
          <a:p>
            <a:pPr marL="342900" lvl="0" indent="-218440" algn="just" rtl="0">
              <a:spcBef>
                <a:spcPts val="560"/>
              </a:spcBef>
              <a:spcAft>
                <a:spcPts val="0"/>
              </a:spcAft>
              <a:buSzPts val="1960"/>
              <a:buFont typeface="Noto Sans Symbols"/>
              <a:buNone/>
            </a:pPr>
            <a:endParaRPr sz="2800" dirty="0">
              <a:latin typeface="Times"/>
              <a:ea typeface="Times"/>
              <a:cs typeface="Times"/>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87437"/>
    </mc:Choice>
    <mc:Fallback xmlns="">
      <p:transition advTm="8743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6"/>
          <p:cNvSpPr txBox="1">
            <a:spLocks noGrp="1"/>
          </p:cNvSpPr>
          <p:nvPr>
            <p:ph idx="1"/>
          </p:nvPr>
        </p:nvSpPr>
        <p:spPr>
          <a:xfrm>
            <a:off x="107504" y="184637"/>
            <a:ext cx="8884220" cy="6594231"/>
          </a:xfrm>
          <a:prstGeom prst="rect">
            <a:avLst/>
          </a:prstGeom>
          <a:noFill/>
          <a:ln>
            <a:noFill/>
          </a:ln>
        </p:spPr>
        <p:txBody>
          <a:bodyPr spcFirstLastPara="1" wrap="square" lIns="91425" tIns="45700" rIns="91425" bIns="45700" anchor="t" anchorCtr="0">
            <a:normAutofit/>
          </a:bodyPr>
          <a:lstStyle/>
          <a:p>
            <a:pPr marL="0" indent="0" algn="ctr">
              <a:buNone/>
            </a:pPr>
            <a:r>
              <a:rPr lang="ru-RU" sz="2400" b="1" dirty="0" err="1">
                <a:solidFill>
                  <a:srgbClr val="FF0000"/>
                </a:solidFill>
                <a:latin typeface="Times New Roman" panose="02020603050405020304" pitchFamily="18" charset="0"/>
                <a:cs typeface="Times New Roman" panose="02020603050405020304" pitchFamily="18" charset="0"/>
              </a:rPr>
              <a:t>Ташаккул</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ва</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инсонӣ</a:t>
            </a:r>
            <a:endParaRPr lang="ru-RU" sz="2400" dirty="0">
              <a:latin typeface="Times New Roman"/>
              <a:ea typeface="Times New Roman"/>
              <a:cs typeface="Times New Roman"/>
              <a:sym typeface="Times New Roman"/>
            </a:endParaRPr>
          </a:p>
          <a:p>
            <a:pPr marL="342900" lvl="0" indent="-342900" algn="ctr" rtl="0">
              <a:spcBef>
                <a:spcPts val="0"/>
              </a:spcBef>
              <a:spcAft>
                <a:spcPts val="0"/>
              </a:spcAft>
              <a:buSzPts val="2240"/>
              <a:buNone/>
            </a:pPr>
            <a:endParaRPr sz="800" dirty="0"/>
          </a:p>
          <a:p>
            <a:pPr marL="0" indent="450000" algn="just">
              <a:lnSpc>
                <a:spcPct val="160000"/>
              </a:lnSpc>
              <a:spcBef>
                <a:spcPts val="0"/>
              </a:spcBef>
            </a:pPr>
            <a:r>
              <a:rPr lang="tg-Cyrl-TJ" dirty="0">
                <a:solidFill>
                  <a:schemeClr val="tx1"/>
                </a:solidFill>
                <a:latin typeface="Times New Roman" panose="02020603050405020304" pitchFamily="18" charset="0"/>
                <a:cs typeface="Times New Roman" panose="02020603050405020304" pitchFamily="18" charset="0"/>
              </a:rPr>
              <a:t>Мирзоалиев А.А. фикру ақидаҳои хешро чунин пешниҳод намудааст, «Сармояи инсонӣ яке аз муҳимтарин омилест, ки дар он тафаккури эҷодӣ, арзишҳои зеҳнӣ, маҳорату истеъдод, салоҳияту касбият ва иқтидори шахсият дар бозори меҳнат арзёбӣ мегардад».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pPr>
            <a:r>
              <a:rPr lang="tg-Cyrl-TJ" dirty="0">
                <a:solidFill>
                  <a:schemeClr val="tx1"/>
                </a:solidFill>
                <a:latin typeface="Times New Roman" panose="02020603050405020304" pitchFamily="18" charset="0"/>
                <a:cs typeface="Times New Roman" panose="02020603050405020304" pitchFamily="18" charset="0"/>
              </a:rPr>
              <a:t>Сармояи инсонӣ нерӯи созанда, потенсиали меҳнатӣ, захираи арзишманд ва таъминкунандаи омили муваффақияти ташкилот дар фазои рақобат бо такия ба рақамикунонии фаъолият ба ҳисоб меравад, (дар расми 1 оварда шудааст), ки тавсифи мафҳуми сармояи инсонӣ ба таври муайян дарҷ гардидааст</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a:t>
            </a:r>
            <a:r>
              <a:rPr lang="ru-RU" dirty="0">
                <a:solidFill>
                  <a:schemeClr val="tx1"/>
                </a:solidFill>
                <a:latin typeface="Times New Roman" panose="02020603050405020304" pitchFamily="18" charset="0"/>
                <a:cs typeface="Times New Roman" panose="02020603050405020304" pitchFamily="18" charset="0"/>
              </a:rPr>
              <a:t> </a:t>
            </a:r>
            <a:endParaRPr lang="ru-RU" dirty="0"/>
          </a:p>
          <a:p>
            <a:r>
              <a:rPr lang="tg-Cyrl-TJ" sz="1400" dirty="0">
                <a:solidFill>
                  <a:schemeClr val="tx1"/>
                </a:solidFill>
                <a:latin typeface="Times New Roman" panose="02020603050405020304" pitchFamily="18" charset="0"/>
                <a:cs typeface="Times New Roman" panose="02020603050405020304" pitchFamily="18" charset="0"/>
              </a:rPr>
              <a:t>Мирзоалиев А.А. Идоракунии рушди </a:t>
            </a:r>
          </a:p>
          <a:p>
            <a:r>
              <a:rPr lang="tg-Cyrl-TJ" sz="1400" dirty="0">
                <a:solidFill>
                  <a:schemeClr val="tx1"/>
                </a:solidFill>
                <a:latin typeface="Times New Roman" panose="02020603050405020304" pitchFamily="18" charset="0"/>
                <a:cs typeface="Times New Roman" panose="02020603050405020304" pitchFamily="18" charset="0"/>
              </a:rPr>
              <a:t>иқтидори кадрии савдои чакана дар </a:t>
            </a:r>
          </a:p>
          <a:p>
            <a:r>
              <a:rPr lang="tg-Cyrl-TJ" sz="1400" dirty="0">
                <a:solidFill>
                  <a:schemeClr val="tx1"/>
                </a:solidFill>
                <a:latin typeface="Times New Roman" panose="02020603050405020304" pitchFamily="18" charset="0"/>
                <a:cs typeface="Times New Roman" panose="02020603050405020304" pitchFamily="18" charset="0"/>
              </a:rPr>
              <a:t>шароити ташаккули иқтисоди рақамӣ. </a:t>
            </a:r>
          </a:p>
          <a:p>
            <a:r>
              <a:rPr lang="tg-Cyrl-TJ" sz="1400" dirty="0">
                <a:solidFill>
                  <a:schemeClr val="tx1"/>
                </a:solidFill>
                <a:latin typeface="Times New Roman" panose="02020603050405020304" pitchFamily="18" charset="0"/>
                <a:cs typeface="Times New Roman" panose="02020603050405020304" pitchFamily="18" charset="0"/>
              </a:rPr>
              <a:t>Диссертатсия. – Душанбе, ДДТТ. – 2023. – С. 35.</a:t>
            </a:r>
            <a:endParaRPr lang="ru-RU" sz="1400" dirty="0">
              <a:solidFill>
                <a:schemeClr val="tx1"/>
              </a:solidFill>
              <a:latin typeface="Times New Roman" panose="02020603050405020304" pitchFamily="18" charset="0"/>
              <a:cs typeface="Times New Roman" panose="02020603050405020304" pitchFamily="18" charset="0"/>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95740"/>
    </mc:Choice>
    <mc:Fallback xmlns="">
      <p:transition advTm="9574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7"/>
          <p:cNvSpPr txBox="1">
            <a:spLocks noGrp="1"/>
          </p:cNvSpPr>
          <p:nvPr>
            <p:ph idx="1"/>
          </p:nvPr>
        </p:nvSpPr>
        <p:spPr>
          <a:xfrm>
            <a:off x="107504" y="79132"/>
            <a:ext cx="8884220" cy="5618284"/>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5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r>
              <a:rPr lang="ru-RU" sz="2400" b="1" dirty="0" err="1">
                <a:solidFill>
                  <a:srgbClr val="FF0000"/>
                </a:solidFill>
                <a:latin typeface="Times New Roman" panose="02020603050405020304" pitchFamily="18" charset="0"/>
                <a:cs typeface="Times New Roman" panose="02020603050405020304" pitchFamily="18" charset="0"/>
              </a:rPr>
              <a:t>Ташаккул</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ва</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инсонӣ</a:t>
            </a:r>
            <a:endParaRPr lang="ru-RU" sz="2400" dirty="0">
              <a:latin typeface="Times New Roman"/>
              <a:ea typeface="Times New Roman"/>
              <a:cs typeface="Times New Roman"/>
              <a:sym typeface="Times New Roman"/>
            </a:endParaRPr>
          </a:p>
          <a:p>
            <a:pPr marL="342900" indent="-342900" algn="ctr">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2400" dirty="0">
              <a:latin typeface="Times New Roman" panose="02020603050405020304" pitchFamily="18" charset="0"/>
              <a:ea typeface="Times"/>
              <a:cs typeface="Times New Roman" panose="02020603050405020304" pitchFamily="18" charset="0"/>
              <a:sym typeface="Times"/>
            </a:endParaRPr>
          </a:p>
          <a:p>
            <a:pPr marL="342900" lvl="0" indent="-342900" algn="ctr" rtl="0">
              <a:spcBef>
                <a:spcPts val="0"/>
              </a:spcBef>
              <a:spcAft>
                <a:spcPts val="0"/>
              </a:spcAft>
              <a:buSzPts val="2240"/>
              <a:buNone/>
            </a:pPr>
            <a:endParaRPr sz="2400" dirty="0"/>
          </a:p>
          <a:p>
            <a:pPr marL="342900" lvl="0" indent="-218440" algn="just" rtl="0">
              <a:spcBef>
                <a:spcPts val="560"/>
              </a:spcBef>
              <a:spcAft>
                <a:spcPts val="0"/>
              </a:spcAft>
              <a:buSzPts val="1960"/>
              <a:buFont typeface="Noto Sans Symbols"/>
              <a:buNone/>
            </a:pPr>
            <a:endParaRPr sz="2800" dirty="0">
              <a:latin typeface="Times"/>
              <a:ea typeface="Times"/>
              <a:cs typeface="Times"/>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
        <p:nvSpPr>
          <p:cNvPr id="2" name="Прямоугольник 1"/>
          <p:cNvSpPr/>
          <p:nvPr/>
        </p:nvSpPr>
        <p:spPr>
          <a:xfrm>
            <a:off x="0" y="5306647"/>
            <a:ext cx="8991724" cy="920765"/>
          </a:xfrm>
          <a:prstGeom prst="rect">
            <a:avLst/>
          </a:prstGeom>
        </p:spPr>
        <p:txBody>
          <a:bodyPr wrap="square">
            <a:spAutoFit/>
          </a:bodyPr>
          <a:lstStyle/>
          <a:p>
            <a:pPr algn="just">
              <a:lnSpc>
                <a:spcPct val="150000"/>
              </a:lnSpc>
              <a:spcAft>
                <a:spcPts val="0"/>
              </a:spcAft>
            </a:pPr>
            <a:r>
              <a:rPr lang="tg-Cyrl-TJ" sz="2000" b="1" dirty="0">
                <a:latin typeface="Times New Roman" panose="02020603050405020304" pitchFamily="18" charset="0"/>
                <a:ea typeface="Times New Roman" panose="02020603050405020304" pitchFamily="18" charset="0"/>
                <a:cs typeface="Times New Roman" panose="02020603050405020304" pitchFamily="18" charset="0"/>
              </a:rPr>
              <a:t>Расми 1. Сармояи инсонӣ</a:t>
            </a:r>
            <a:endParaRPr lang="ru-RU" sz="2000" dirty="0">
              <a:latin typeface="Times New Roman Tj" panose="02020603050405020304" pitchFamily="18" charset="-52"/>
              <a:ea typeface="Times New Roman" panose="02020603050405020304" pitchFamily="18" charset="0"/>
              <a:cs typeface="Times New Roman" panose="02020603050405020304" pitchFamily="18" charset="0"/>
            </a:endParaRPr>
          </a:p>
          <a:p>
            <a:pPr algn="just">
              <a:lnSpc>
                <a:spcPct val="150000"/>
              </a:lnSpc>
              <a:spcAft>
                <a:spcPts val="0"/>
              </a:spcAft>
            </a:pPr>
            <a:r>
              <a:rPr lang="tg-Cyrl-TJ" b="1" i="1" dirty="0">
                <a:latin typeface="Times New Roman" panose="02020603050405020304" pitchFamily="18" charset="0"/>
                <a:ea typeface="Times New Roman" panose="02020603050405020304" pitchFamily="18" charset="0"/>
                <a:cs typeface="Times New Roman" panose="02020603050405020304" pitchFamily="18" charset="0"/>
              </a:rPr>
              <a:t>Сарчашма: Таҳияи муаллиф дар асоси таҳқиқоти илмӣ.</a:t>
            </a:r>
            <a:endParaRPr lang="ru-RU" sz="20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grpSp>
        <p:nvGrpSpPr>
          <p:cNvPr id="28" name="Группа 27"/>
          <p:cNvGrpSpPr>
            <a:grpSpLocks/>
          </p:cNvGrpSpPr>
          <p:nvPr/>
        </p:nvGrpSpPr>
        <p:grpSpPr bwMode="auto">
          <a:xfrm>
            <a:off x="404446" y="615462"/>
            <a:ext cx="8587278" cy="4888693"/>
            <a:chOff x="2604" y="0"/>
            <a:chExt cx="69690" cy="50382"/>
          </a:xfrm>
        </p:grpSpPr>
        <p:sp>
          <p:nvSpPr>
            <p:cNvPr id="29" name="Rectangle 21"/>
            <p:cNvSpPr>
              <a:spLocks/>
            </p:cNvSpPr>
            <p:nvPr/>
          </p:nvSpPr>
          <p:spPr bwMode="auto">
            <a:xfrm>
              <a:off x="28956" y="0"/>
              <a:ext cx="21145" cy="3321"/>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spcAft>
                  <a:spcPts val="0"/>
                </a:spcAft>
              </a:pPr>
              <a:r>
                <a:rPr lang="tg-Cyrl-TJ" sz="1400" b="1" dirty="0">
                  <a:effectLst/>
                  <a:latin typeface="Times New Roman" panose="02020603050405020304" pitchFamily="18" charset="0"/>
                  <a:ea typeface="Times New Roman" panose="02020603050405020304" pitchFamily="18" charset="0"/>
                  <a:cs typeface="Times New Roman" panose="02020603050405020304" pitchFamily="18" charset="0"/>
                </a:rPr>
                <a:t>Сармояи инсонӣ</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30" name="Rectangle 22"/>
            <p:cNvSpPr>
              <a:spLocks/>
            </p:cNvSpPr>
            <p:nvPr/>
          </p:nvSpPr>
          <p:spPr bwMode="auto">
            <a:xfrm>
              <a:off x="12192" y="6096"/>
              <a:ext cx="18192" cy="3104"/>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Захираҳои меҳнатӣ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31" name="Rectangle 23"/>
            <p:cNvSpPr>
              <a:spLocks/>
            </p:cNvSpPr>
            <p:nvPr/>
          </p:nvSpPr>
          <p:spPr bwMode="auto">
            <a:xfrm>
              <a:off x="48672" y="6096"/>
              <a:ext cx="15907" cy="3104"/>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Иқтидори кадрӣ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32" name="AutoShape 24"/>
            <p:cNvCxnSpPr>
              <a:cxnSpLocks/>
            </p:cNvCxnSpPr>
            <p:nvPr/>
          </p:nvCxnSpPr>
          <p:spPr bwMode="auto">
            <a:xfrm flipH="1">
              <a:off x="21431" y="3321"/>
              <a:ext cx="12800" cy="2774"/>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33" name="AutoShape 25"/>
            <p:cNvCxnSpPr>
              <a:cxnSpLocks/>
            </p:cNvCxnSpPr>
            <p:nvPr/>
          </p:nvCxnSpPr>
          <p:spPr bwMode="auto">
            <a:xfrm>
              <a:off x="44194" y="3321"/>
              <a:ext cx="13622" cy="2774"/>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34" name="AutoShape 26"/>
            <p:cNvSpPr>
              <a:spLocks/>
            </p:cNvSpPr>
            <p:nvPr/>
          </p:nvSpPr>
          <p:spPr bwMode="auto">
            <a:xfrm>
              <a:off x="36525" y="3321"/>
              <a:ext cx="4001" cy="8566"/>
            </a:xfrm>
            <a:prstGeom prst="downArrow">
              <a:avLst>
                <a:gd name="adj1" fmla="val 50000"/>
                <a:gd name="adj2" fmla="val 68441"/>
              </a:avLst>
            </a:prstGeom>
            <a:gradFill rotWithShape="1">
              <a:gsLst>
                <a:gs pos="0">
                  <a:srgbClr val="9B9B9B"/>
                </a:gs>
                <a:gs pos="50000">
                  <a:srgbClr val="8E8E8E"/>
                </a:gs>
                <a:gs pos="100000">
                  <a:srgbClr val="797979"/>
                </a:gs>
              </a:gsLst>
              <a:lin ang="5400000"/>
            </a:gradFill>
            <a:ln w="6350">
              <a:solidFill>
                <a:schemeClr val="dk1">
                  <a:lumMod val="100000"/>
                  <a:lumOff val="0"/>
                </a:schemeClr>
              </a:solidFill>
              <a:miter lim="800000"/>
              <a:headEnd/>
              <a:tailEnd/>
            </a:ln>
          </p:spPr>
          <p:txBody>
            <a:bodyPr rot="0" vert="eaVert" wrap="square" lIns="91440" tIns="45720" rIns="91440" bIns="45720" anchor="t" anchorCtr="0" upright="1">
              <a:noAutofit/>
            </a:bodyPr>
            <a:lstStyle/>
            <a:p>
              <a:endParaRPr lang="ru-RU"/>
            </a:p>
          </p:txBody>
        </p:sp>
        <p:sp>
          <p:nvSpPr>
            <p:cNvPr id="35" name="Rectangle 27"/>
            <p:cNvSpPr>
              <a:spLocks/>
            </p:cNvSpPr>
            <p:nvPr/>
          </p:nvSpPr>
          <p:spPr bwMode="auto">
            <a:xfrm>
              <a:off x="6153" y="11953"/>
              <a:ext cx="20574" cy="9716"/>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Раванди табдил додани сармояи инсонӣ ба захираи меҳнатӣ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36" name="Rectangle 28"/>
            <p:cNvSpPr>
              <a:spLocks/>
            </p:cNvSpPr>
            <p:nvPr/>
          </p:nvSpPr>
          <p:spPr bwMode="auto">
            <a:xfrm>
              <a:off x="28003" y="11953"/>
              <a:ext cx="23813" cy="9716"/>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Муносибии сохтори захираҳои меҳнатӣ аз рӯйи минтақаҳо, самти касбӣ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37" name="Rectangle 29"/>
            <p:cNvSpPr>
              <a:spLocks/>
            </p:cNvSpPr>
            <p:nvPr/>
          </p:nvSpPr>
          <p:spPr bwMode="auto">
            <a:xfrm>
              <a:off x="53244" y="11953"/>
              <a:ext cx="15526" cy="9716"/>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Кадрҳо, ҳайати кормандон</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38" name="AutoShape 30"/>
            <p:cNvCxnSpPr>
              <a:cxnSpLocks/>
            </p:cNvCxnSpPr>
            <p:nvPr/>
          </p:nvCxnSpPr>
          <p:spPr bwMode="auto">
            <a:xfrm>
              <a:off x="16573" y="9199"/>
              <a:ext cx="0" cy="2688"/>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39" name="AutoShape 31"/>
            <p:cNvCxnSpPr>
              <a:cxnSpLocks/>
            </p:cNvCxnSpPr>
            <p:nvPr/>
          </p:nvCxnSpPr>
          <p:spPr bwMode="auto">
            <a:xfrm>
              <a:off x="59245" y="9199"/>
              <a:ext cx="0" cy="2688"/>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40" name="Rectangle 33"/>
            <p:cNvSpPr>
              <a:spLocks/>
            </p:cNvSpPr>
            <p:nvPr/>
          </p:nvSpPr>
          <p:spPr bwMode="auto">
            <a:xfrm>
              <a:off x="19214" y="23756"/>
              <a:ext cx="15868" cy="12986"/>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Сиёсати демографӣ: баланд бардоштани сатҳи таҳсилоти умумӣ ва маданӣ; ҳавасмандгардонии ҷудокунии оқилона</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41" name="Rectangle 35"/>
            <p:cNvSpPr>
              <a:spLocks/>
            </p:cNvSpPr>
            <p:nvPr/>
          </p:nvSpPr>
          <p:spPr bwMode="auto">
            <a:xfrm>
              <a:off x="3429" y="39374"/>
              <a:ext cx="29527" cy="11008"/>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Мукаммалгардонии системаи манфиатҳои моддӣ; таҳкими интизом; бартараф кардани талафоти вақти корӣ, беҳгардонии шиддатнокии меҳнат, рушди соҳаҳои иҷтимоӣ.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42" name="Rectangle 36"/>
            <p:cNvSpPr>
              <a:spLocks/>
            </p:cNvSpPr>
            <p:nvPr/>
          </p:nvSpPr>
          <p:spPr bwMode="auto">
            <a:xfrm>
              <a:off x="2604" y="23750"/>
              <a:ext cx="15586" cy="13090"/>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Қобилияти меҳнатӣ (маҷмӯи қобили-ятҳои ҷисмонӣ ва маънавӣ барои истеҳсолкунанда-гони арзишҳои истеъмолӣ)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43" name="Rectangle 37"/>
            <p:cNvSpPr>
              <a:spLocks/>
            </p:cNvSpPr>
            <p:nvPr/>
          </p:nvSpPr>
          <p:spPr bwMode="auto">
            <a:xfrm>
              <a:off x="36523" y="23754"/>
              <a:ext cx="16764" cy="21334"/>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spcAft>
                  <a:spcPts val="0"/>
                </a:spcAft>
              </a:pPr>
              <a:r>
                <a:rPr lang="tg-Cyrl-TJ" sz="1200" dirty="0">
                  <a:effectLst/>
                  <a:latin typeface="Times New Roman" panose="02020603050405020304" pitchFamily="18" charset="0"/>
                  <a:ea typeface="Times New Roman" panose="02020603050405020304" pitchFamily="18" charset="0"/>
                  <a:cs typeface="Times New Roman" panose="02020603050405020304" pitchFamily="18" charset="0"/>
                </a:rPr>
                <a:t>Интихоби таъиноти дурусти кадрҳо; ҳавасмандгардонии озодкунии қувваи кории барзиёдатӣ, ва автоматикунонии маҷмӯавии равандҳои истеҳсолӣ.</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44" name="Rectangle 38"/>
            <p:cNvSpPr>
              <a:spLocks/>
            </p:cNvSpPr>
            <p:nvPr/>
          </p:nvSpPr>
          <p:spPr bwMode="auto">
            <a:xfrm>
              <a:off x="54292" y="23756"/>
              <a:ext cx="18002" cy="22056"/>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spcAft>
                  <a:spcPts val="0"/>
                </a:spcAft>
              </a:pPr>
              <a:r>
                <a:rPr lang="tg-Cyrl-TJ" sz="1200">
                  <a:effectLst/>
                  <a:latin typeface="Times New Roman" panose="02020603050405020304" pitchFamily="18" charset="0"/>
                  <a:ea typeface="Times New Roman" panose="02020603050405020304" pitchFamily="18" charset="0"/>
                  <a:cs typeface="Times New Roman" panose="02020603050405020304" pitchFamily="18" charset="0"/>
                </a:rPr>
                <a:t>Шаклҳои пешқадами ташкилотҳои меҳнатӣ; такмили ихтисос, ҷорӣ намудани технологияҳои нигоҳдории меҳнат, консентратсия ва ихтисоси истеҳсолот, беҳтар кардани меъёрҳои меҳнатӣ.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45" name="AutoShape 40"/>
            <p:cNvCxnSpPr>
              <a:cxnSpLocks/>
            </p:cNvCxnSpPr>
            <p:nvPr/>
          </p:nvCxnSpPr>
          <p:spPr bwMode="auto">
            <a:xfrm flipH="1">
              <a:off x="13258" y="22142"/>
              <a:ext cx="1693" cy="1612"/>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46" name="AutoShape 41"/>
            <p:cNvCxnSpPr>
              <a:cxnSpLocks/>
            </p:cNvCxnSpPr>
            <p:nvPr/>
          </p:nvCxnSpPr>
          <p:spPr bwMode="auto">
            <a:xfrm>
              <a:off x="61133" y="22142"/>
              <a:ext cx="1898" cy="1612"/>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47" name="AutoShape 42"/>
            <p:cNvCxnSpPr>
              <a:cxnSpLocks/>
            </p:cNvCxnSpPr>
            <p:nvPr/>
          </p:nvCxnSpPr>
          <p:spPr bwMode="auto">
            <a:xfrm flipH="1">
              <a:off x="14951" y="21669"/>
              <a:ext cx="5908" cy="0"/>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8" name="AutoShape 43"/>
            <p:cNvCxnSpPr>
              <a:cxnSpLocks/>
            </p:cNvCxnSpPr>
            <p:nvPr/>
          </p:nvCxnSpPr>
          <p:spPr bwMode="auto">
            <a:xfrm>
              <a:off x="57816" y="21669"/>
              <a:ext cx="3317" cy="473"/>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9" name="AutoShape 48"/>
            <p:cNvCxnSpPr>
              <a:cxnSpLocks/>
            </p:cNvCxnSpPr>
            <p:nvPr/>
          </p:nvCxnSpPr>
          <p:spPr bwMode="auto">
            <a:xfrm flipV="1">
              <a:off x="18995" y="38009"/>
              <a:ext cx="16805" cy="104"/>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50" name="AutoShape 30"/>
            <p:cNvCxnSpPr>
              <a:cxnSpLocks/>
            </p:cNvCxnSpPr>
            <p:nvPr/>
          </p:nvCxnSpPr>
          <p:spPr bwMode="auto">
            <a:xfrm>
              <a:off x="19144" y="38113"/>
              <a:ext cx="0" cy="1432"/>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grpSp>
    </p:spTree>
  </p:cSld>
  <p:clrMapOvr>
    <a:masterClrMapping/>
  </p:clrMapOvr>
  <mc:AlternateContent xmlns:mc="http://schemas.openxmlformats.org/markup-compatibility/2006" xmlns:p14="http://schemas.microsoft.com/office/powerpoint/2010/main">
    <mc:Choice Requires="p14">
      <p:transition p14:dur="0" advTm="69206"/>
    </mc:Choice>
    <mc:Fallback xmlns="">
      <p:transition advTm="6920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07504" y="230819"/>
            <a:ext cx="8884220" cy="6107838"/>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60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r>
              <a:rPr lang="tg-Cyrl-TJ" sz="2400" b="1" i="1" dirty="0">
                <a:solidFill>
                  <a:srgbClr val="FF0000"/>
                </a:solidFill>
                <a:latin typeface="Times New Roman"/>
                <a:ea typeface="Times New Roman"/>
                <a:cs typeface="Times New Roman"/>
                <a:sym typeface="Times New Roman"/>
              </a:rPr>
              <a:t> </a:t>
            </a:r>
            <a:r>
              <a:rPr lang="ru-RU" sz="2400" b="1" dirty="0" err="1">
                <a:solidFill>
                  <a:srgbClr val="FF0000"/>
                </a:solidFill>
                <a:latin typeface="Times New Roman" panose="02020603050405020304" pitchFamily="18" charset="0"/>
                <a:cs typeface="Times New Roman" panose="02020603050405020304" pitchFamily="18" charset="0"/>
              </a:rPr>
              <a:t>Ташаккул</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ва</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инсонӣ</a:t>
            </a:r>
            <a:r>
              <a:rPr lang="tg-Cyrl-TJ" sz="2800" b="1" i="1" dirty="0">
                <a:solidFill>
                  <a:srgbClr val="FF0000"/>
                </a:solidFill>
                <a:latin typeface="Times New Roman"/>
                <a:ea typeface="Times New Roman"/>
                <a:cs typeface="Times New Roman"/>
                <a:sym typeface="Times New Roman"/>
              </a:rPr>
              <a:t> </a:t>
            </a:r>
            <a:endParaRPr dirty="0"/>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Сармояи инсонӣ аз саломатӣ, дониш, таҷриба ва малакаҳое сарчашма мегирад, ки одамон барои таъмини ояндаи ҳаёти худ онро пайваста ҳифз ва такмил хоҳанд дод.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Сармояи инсонӣ захираи асосии истеҳсолии дар ихтиёри корхона буда, барои афзун намудани дороиҳо ва таъмини фаъолияти самарабахш хизмат менамояд. Сармояи инсонӣ маҷмӯи донишу салоҳиятҳо, сифатҳою арзишҳо, истеъдоду қобилиятҳое, ки дороию сарватмандии инсонро метавонад дучанд намояд, агар онҳоро баҳри манфиатбахши ҷомеа ва тафаккури шахсӣ сафарбар гардида бошад.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80239"/>
    </mc:Choice>
    <mc:Fallback xmlns="">
      <p:transition advTm="18023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07504" y="228600"/>
            <a:ext cx="8884220" cy="6369348"/>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60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endParaRPr lang="tg-Cyrl-TJ" sz="240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r>
              <a:rPr lang="ru-RU" sz="2400" b="1" dirty="0" err="1">
                <a:solidFill>
                  <a:srgbClr val="FF0000"/>
                </a:solidFill>
                <a:latin typeface="Times New Roman" panose="02020603050405020304" pitchFamily="18" charset="0"/>
                <a:cs typeface="Times New Roman" panose="02020603050405020304" pitchFamily="18" charset="0"/>
              </a:rPr>
              <a:t>Ташаккул</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ва</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инсонӣ</a:t>
            </a:r>
            <a:r>
              <a:rPr lang="tg-Cyrl-TJ" sz="2800" b="1" i="1" dirty="0">
                <a:solidFill>
                  <a:srgbClr val="FF0000"/>
                </a:solidFill>
                <a:latin typeface="Times New Roman"/>
                <a:ea typeface="Times New Roman"/>
                <a:cs typeface="Times New Roman"/>
                <a:sym typeface="Times New Roman"/>
              </a:rPr>
              <a:t> </a:t>
            </a:r>
            <a:endParaRPr dirty="0"/>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Ба андешаи мо, мафҳуми сармояи инсонӣ бештар дар ҷомеае рушд мекунад, ки дар он аҳолӣ малакаву маҳорат ва донишҳои васеъро доро бошанд. Сармояи инсонӣ метавонад ташаккул, такмил ва ба ҷомеа таъсиргузор бошад, агар нерӯи солиму созанда ва моликияти ақлониву иқтидори зеҳниро ба худ ҷалб намуда бошад. </a:t>
            </a:r>
            <a:endParaRPr lang="ru-RU" dirty="0">
              <a:solidFill>
                <a:schemeClr val="tx1"/>
              </a:solidFill>
              <a:latin typeface="Times New Roman" panose="02020603050405020304" pitchFamily="18" charset="0"/>
              <a:cs typeface="Times New Roman" panose="02020603050405020304" pitchFamily="18" charset="0"/>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92784466"/>
      </p:ext>
    </p:extLst>
  </p:cSld>
  <p:clrMapOvr>
    <a:masterClrMapping/>
  </p:clrMapOvr>
  <mc:AlternateContent xmlns:mc="http://schemas.openxmlformats.org/markup-compatibility/2006" xmlns:p14="http://schemas.microsoft.com/office/powerpoint/2010/main">
    <mc:Choice Requires="p14">
      <p:transition spd="slow" p14:dur="2000" advTm="80347"/>
    </mc:Choice>
    <mc:Fallback xmlns="">
      <p:transition spd="slow" advTm="8034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idx="1"/>
          </p:nvPr>
        </p:nvSpPr>
        <p:spPr>
          <a:xfrm>
            <a:off x="107504" y="263768"/>
            <a:ext cx="8884220" cy="6334179"/>
          </a:xfrm>
          <a:prstGeom prst="rect">
            <a:avLst/>
          </a:prstGeom>
          <a:noFill/>
          <a:ln>
            <a:noFill/>
          </a:ln>
        </p:spPr>
        <p:txBody>
          <a:bodyPr spcFirstLastPara="1" wrap="square" lIns="91425" tIns="45700" rIns="91425" bIns="45700" anchor="t" anchorCtr="0">
            <a:normAutofit/>
          </a:bodyPr>
          <a:lstStyle/>
          <a:p>
            <a:pPr marL="342900" lvl="0" indent="-342900" algn="ctr">
              <a:spcBef>
                <a:spcPts val="0"/>
              </a:spcBef>
              <a:spcAft>
                <a:spcPts val="0"/>
              </a:spcAft>
              <a:buSzPts val="2240"/>
              <a:buNone/>
            </a:pPr>
            <a:endParaRPr lang="tg-Cyrl-TJ" sz="1000" b="1" i="1" dirty="0">
              <a:solidFill>
                <a:srgbClr val="FF0000"/>
              </a:solidFill>
              <a:latin typeface="Times New Roman"/>
              <a:ea typeface="Times New Roman"/>
              <a:cs typeface="Times New Roman"/>
              <a:sym typeface="Times New Roman"/>
            </a:endParaRPr>
          </a:p>
          <a:p>
            <a:pPr marL="342900" indent="-342900" algn="ctr">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r>
              <a:rPr lang="ru-RU" sz="2400" b="1" dirty="0" err="1">
                <a:solidFill>
                  <a:srgbClr val="FF0000"/>
                </a:solidFill>
                <a:latin typeface="Times New Roman" panose="02020603050405020304" pitchFamily="18" charset="0"/>
                <a:cs typeface="Times New Roman" panose="02020603050405020304" pitchFamily="18" charset="0"/>
              </a:rPr>
              <a:t>Ташаккул</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ва</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инсонӣ</a:t>
            </a:r>
            <a:r>
              <a:rPr lang="ru-RU" sz="2800" b="1" i="1" dirty="0">
                <a:solidFill>
                  <a:srgbClr val="FF0000"/>
                </a:solidFill>
                <a:latin typeface="Times New Roman"/>
                <a:ea typeface="Times New Roman"/>
                <a:cs typeface="Times New Roman"/>
                <a:sym typeface="Times New Roman"/>
              </a:rPr>
              <a:t> </a:t>
            </a:r>
            <a:endParaRPr lang="ru-RU" sz="2400" dirty="0"/>
          </a:p>
          <a:p>
            <a:pPr marL="342900" lvl="0" indent="-342900" algn="ctr">
              <a:spcBef>
                <a:spcPts val="0"/>
              </a:spcBef>
              <a:spcAft>
                <a:spcPts val="0"/>
              </a:spcAft>
              <a:buSzPts val="2240"/>
              <a:buNone/>
            </a:pPr>
            <a:endParaRPr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андешаи мо, сармояи зеҳнӣ ҳамчун «мағзи коллективӣ» ки дар он донишҳои ҳаррӯза ва илмии кормандон, таҷриба ва моликияти зеҳнӣ ҷамъоварӣ мешавад, фаҳмида мешавад.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Ҳангоми таҳқиқот ба хулосае омадем, ки асос ва сарчашмаи ҳама пирӯзиҳову муваффақиятҳо дар замири сармояи инсонӣ ва бахусус истифодаи мақсадноки он хобидааст. Маҳз инсони муҷаҳҳаз ба нерӯву тавонмандӣ ва салоҳиятноку офаранда ҳамчун сармояи инсонӣ дастаҷамъона дар ҳалли дилхоҳ мушкилот қодир аст.</a:t>
            </a:r>
            <a:endParaRPr sz="28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04056"/>
    </mc:Choice>
    <mc:Fallback xmlns="">
      <p:transition advTm="10405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0"/>
          <p:cNvSpPr txBox="1">
            <a:spLocks noGrp="1"/>
          </p:cNvSpPr>
          <p:nvPr>
            <p:ph idx="1"/>
          </p:nvPr>
        </p:nvSpPr>
        <p:spPr>
          <a:xfrm>
            <a:off x="107504" y="184638"/>
            <a:ext cx="8884220" cy="6145824"/>
          </a:xfrm>
          <a:prstGeom prst="rect">
            <a:avLst/>
          </a:prstGeom>
          <a:noFill/>
          <a:ln>
            <a:noFill/>
          </a:ln>
        </p:spPr>
        <p:txBody>
          <a:bodyPr spcFirstLastPara="1" wrap="square" lIns="91425" tIns="45700" rIns="91425" bIns="45700" anchor="t" anchorCtr="0">
            <a:normAutofit/>
          </a:bodyPr>
          <a:lstStyle/>
          <a:p>
            <a:pPr marL="342900" lvl="0" indent="-342900" algn="ctr">
              <a:spcBef>
                <a:spcPts val="0"/>
              </a:spcBef>
              <a:spcAft>
                <a:spcPts val="0"/>
              </a:spcAft>
              <a:buSzPts val="2240"/>
              <a:buNone/>
            </a:pPr>
            <a:endParaRPr lang="tg-Cyrl-TJ" b="1" i="1" dirty="0">
              <a:solidFill>
                <a:srgbClr val="FF0000"/>
              </a:solidFill>
              <a:latin typeface="Times New Roman"/>
              <a:ea typeface="Times New Roman"/>
              <a:cs typeface="Times New Roman"/>
              <a:sym typeface="Times New Roman"/>
            </a:endParaRPr>
          </a:p>
          <a:p>
            <a:pPr marL="342900" lvl="0" indent="-342900" algn="ctr">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r>
              <a:rPr lang="tg-Cyrl-TJ" b="1" dirty="0">
                <a:solidFill>
                  <a:srgbClr val="FF0000"/>
                </a:solidFill>
                <a:latin typeface="Times New Roman" panose="02020603050405020304" pitchFamily="18" charset="0"/>
                <a:cs typeface="Times New Roman" panose="02020603050405020304" pitchFamily="18" charset="0"/>
              </a:rPr>
              <a:t>Омилҳо ва хусусиятҳои асосии сармояи инсонӣ</a:t>
            </a:r>
            <a:endParaRPr b="1"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Мафҳуми сармояи инсонӣ дар раванди таъсири инқилоби илмию техникӣ рушд намуда, ба вазифаи он омилҳои зерин (ки дар расми 2 оварда шудааст), меҳнат, сармоя, маориф ва пешрафти техникӣ дохил мегардаанд.</a:t>
            </a:r>
          </a:p>
          <a:p>
            <a:pPr marL="0" indent="450000" algn="just">
              <a:lnSpc>
                <a:spcPct val="150000"/>
              </a:lnSpc>
              <a:spcBef>
                <a:spcPts val="0"/>
              </a:spcBef>
              <a:spcAft>
                <a:spcPts val="0"/>
              </a:spcAft>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grpSp>
        <p:nvGrpSpPr>
          <p:cNvPr id="3" name="Группа 2"/>
          <p:cNvGrpSpPr/>
          <p:nvPr/>
        </p:nvGrpSpPr>
        <p:grpSpPr>
          <a:xfrm>
            <a:off x="931985" y="2189285"/>
            <a:ext cx="7499838" cy="2769577"/>
            <a:chOff x="0" y="0"/>
            <a:chExt cx="3979545" cy="1531620"/>
          </a:xfrm>
        </p:grpSpPr>
        <p:sp>
          <p:nvSpPr>
            <p:cNvPr id="4" name="Прямоугольник 3"/>
            <p:cNvSpPr>
              <a:spLocks/>
            </p:cNvSpPr>
            <p:nvPr/>
          </p:nvSpPr>
          <p:spPr bwMode="auto">
            <a:xfrm>
              <a:off x="66675" y="0"/>
              <a:ext cx="1693545" cy="492760"/>
            </a:xfrm>
            <a:prstGeom prst="rect">
              <a:avLst/>
            </a:prstGeom>
            <a:gradFill rotWithShape="1">
              <a:gsLst>
                <a:gs pos="0">
                  <a:srgbClr val="B1CBE9"/>
                </a:gs>
                <a:gs pos="50000">
                  <a:srgbClr val="A3C1E5"/>
                </a:gs>
                <a:gs pos="100000">
                  <a:srgbClr val="92B9E4"/>
                </a:gs>
              </a:gsLst>
              <a:lin ang="5400000"/>
            </a:gradFill>
            <a:ln w="6350">
              <a:solidFill>
                <a:schemeClr val="accent1">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80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effectLst/>
                  <a:latin typeface="Times New Roman Tj" panose="02020603050405020304" pitchFamily="18" charset="-52"/>
                  <a:ea typeface="Times New Roman" panose="02020603050405020304" pitchFamily="18" charset="0"/>
                  <a:cs typeface="Times New Roman" panose="02020603050405020304" pitchFamily="18" charset="0"/>
                </a:rPr>
                <a:t>Сармоя</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spcAft>
                  <a:spcPts val="0"/>
                </a:spcAft>
              </a:pPr>
              <a:r>
                <a:rPr lang="tg-Cyrl-TJ" sz="140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5" name="Прямоугольник 4"/>
            <p:cNvSpPr>
              <a:spLocks/>
            </p:cNvSpPr>
            <p:nvPr/>
          </p:nvSpPr>
          <p:spPr bwMode="auto">
            <a:xfrm>
              <a:off x="2286000" y="0"/>
              <a:ext cx="1693545" cy="492760"/>
            </a:xfrm>
            <a:prstGeom prst="rect">
              <a:avLst/>
            </a:prstGeom>
            <a:gradFill rotWithShape="1">
              <a:gsLst>
                <a:gs pos="0">
                  <a:srgbClr val="B1CBE9"/>
                </a:gs>
                <a:gs pos="50000">
                  <a:srgbClr val="A3C1E5"/>
                </a:gs>
                <a:gs pos="100000">
                  <a:srgbClr val="92B9E4"/>
                </a:gs>
              </a:gsLst>
              <a:lin ang="5400000"/>
            </a:gradFill>
            <a:ln w="6350">
              <a:solidFill>
                <a:schemeClr val="accent1">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Tj" panose="02020603050405020304" pitchFamily="18" charset="-52"/>
                  <a:ea typeface="Times New Roman" panose="02020603050405020304" pitchFamily="18" charset="0"/>
                  <a:cs typeface="Times New Roman" panose="02020603050405020304" pitchFamily="18" charset="0"/>
                </a:rPr>
                <a:t>Маориф</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6" name="Прямоугольник 5"/>
            <p:cNvSpPr>
              <a:spLocks/>
            </p:cNvSpPr>
            <p:nvPr/>
          </p:nvSpPr>
          <p:spPr bwMode="auto">
            <a:xfrm>
              <a:off x="2286000" y="990600"/>
              <a:ext cx="1693545" cy="541020"/>
            </a:xfrm>
            <a:prstGeom prst="rect">
              <a:avLst/>
            </a:prstGeom>
            <a:gradFill rotWithShape="1">
              <a:gsLst>
                <a:gs pos="0">
                  <a:srgbClr val="B1CBE9"/>
                </a:gs>
                <a:gs pos="50000">
                  <a:srgbClr val="A3C1E5"/>
                </a:gs>
                <a:gs pos="100000">
                  <a:srgbClr val="92B9E4"/>
                </a:gs>
              </a:gsLst>
              <a:lin ang="5400000"/>
            </a:gradFill>
            <a:ln w="6350">
              <a:solidFill>
                <a:schemeClr val="accent1">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Tj" panose="02020603050405020304" pitchFamily="18" charset="-52"/>
                  <a:ea typeface="Times New Roman" panose="02020603050405020304" pitchFamily="18" charset="0"/>
                  <a:cs typeface="Times New Roman" panose="02020603050405020304" pitchFamily="18" charset="0"/>
                </a:rPr>
                <a:t>Пешрафти техник</a:t>
              </a:r>
              <a:r>
                <a:rPr lang="tg-Cyrl-TJ" sz="1400">
                  <a:effectLst/>
                  <a:latin typeface="Cambria" panose="02040503050406030204" pitchFamily="18" charset="0"/>
                  <a:ea typeface="Times New Roman" panose="02020603050405020304" pitchFamily="18" charset="0"/>
                  <a:cs typeface="Cambria" panose="02040503050406030204" pitchFamily="18" charset="0"/>
                </a:rPr>
                <a:t>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7" name="Прямоугольник 6"/>
            <p:cNvSpPr>
              <a:spLocks/>
            </p:cNvSpPr>
            <p:nvPr/>
          </p:nvSpPr>
          <p:spPr bwMode="auto">
            <a:xfrm>
              <a:off x="0" y="990600"/>
              <a:ext cx="1693545" cy="541020"/>
            </a:xfrm>
            <a:prstGeom prst="rect">
              <a:avLst/>
            </a:prstGeom>
            <a:gradFill rotWithShape="1">
              <a:gsLst>
                <a:gs pos="0">
                  <a:srgbClr val="B1CBE9"/>
                </a:gs>
                <a:gs pos="50000">
                  <a:srgbClr val="A3C1E5"/>
                </a:gs>
                <a:gs pos="100000">
                  <a:srgbClr val="92B9E4"/>
                </a:gs>
              </a:gsLst>
              <a:lin ang="5400000"/>
            </a:gradFill>
            <a:ln w="6350">
              <a:solidFill>
                <a:schemeClr val="accent1">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0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effectLst/>
                  <a:latin typeface="Times New Roman Tj" panose="02020603050405020304" pitchFamily="18" charset="-52"/>
                  <a:ea typeface="Times New Roman" panose="02020603050405020304" pitchFamily="18" charset="0"/>
                  <a:cs typeface="Times New Roman" panose="02020603050405020304" pitchFamily="18" charset="0"/>
                </a:rPr>
                <a:t>Ме</a:t>
              </a:r>
              <a:r>
                <a:rPr lang="tg-Cyrl-TJ" sz="1400">
                  <a:effectLst/>
                  <a:latin typeface="Cambria" panose="02040503050406030204" pitchFamily="18" charset="0"/>
                  <a:ea typeface="Times New Roman" panose="02020603050405020304" pitchFamily="18" charset="0"/>
                  <a:cs typeface="Cambria" panose="02040503050406030204" pitchFamily="18" charset="0"/>
                </a:rPr>
                <a:t>ҳ</a:t>
              </a:r>
              <a:r>
                <a:rPr lang="tg-Cyrl-TJ" sz="1400">
                  <a:effectLst/>
                  <a:latin typeface="Times New Roman Tj" panose="02020603050405020304" pitchFamily="18" charset="-52"/>
                  <a:ea typeface="Times New Roman" panose="02020603050405020304" pitchFamily="18" charset="0"/>
                  <a:cs typeface="Times New Roman Tj" panose="02020603050405020304" pitchFamily="18" charset="-52"/>
                </a:rPr>
                <a:t>нат</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8" name="Прямоугольник 7"/>
            <p:cNvSpPr>
              <a:spLocks/>
            </p:cNvSpPr>
            <p:nvPr/>
          </p:nvSpPr>
          <p:spPr bwMode="auto">
            <a:xfrm>
              <a:off x="1162050" y="447675"/>
              <a:ext cx="1693545" cy="524510"/>
            </a:xfrm>
            <a:prstGeom prst="rect">
              <a:avLst/>
            </a:prstGeom>
            <a:gradFill rotWithShape="1">
              <a:gsLst>
                <a:gs pos="0">
                  <a:srgbClr val="A8B7DF"/>
                </a:gs>
                <a:gs pos="50000">
                  <a:srgbClr val="9AABD9"/>
                </a:gs>
                <a:gs pos="100000">
                  <a:srgbClr val="879ED7"/>
                </a:gs>
              </a:gsLst>
              <a:lin ang="5400000"/>
            </a:gradFill>
            <a:ln w="6350">
              <a:solidFill>
                <a:schemeClr val="accent5">
                  <a:lumMod val="100000"/>
                  <a:lumOff val="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Tj" panose="02020603050405020304" pitchFamily="18" charset="-52"/>
                  <a:ea typeface="Times New Roman" panose="02020603050405020304" pitchFamily="18" charset="0"/>
                  <a:cs typeface="Times New Roman" panose="02020603050405020304" pitchFamily="18" charset="0"/>
                </a:rPr>
                <a:t>Омил</a:t>
              </a: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ҳ</a:t>
              </a:r>
              <a:r>
                <a:rPr lang="tg-Cyrl-TJ" sz="1400">
                  <a:effectLst/>
                  <a:latin typeface="Times New Roman Tj" panose="02020603050405020304" pitchFamily="18" charset="-52"/>
                  <a:ea typeface="Times New Roman" panose="02020603050405020304" pitchFamily="18" charset="0"/>
                  <a:cs typeface="Times New Roman" panose="02020603050405020304" pitchFamily="18" charset="0"/>
                </a:rPr>
                <a:t>ои сармояи инсон</a:t>
              </a:r>
              <a:r>
                <a:rPr lang="tg-Cyrl-TJ" sz="1400">
                  <a:effectLst/>
                  <a:latin typeface="Cambria" panose="02040503050406030204" pitchFamily="18" charset="0"/>
                  <a:ea typeface="Times New Roman" panose="02020603050405020304" pitchFamily="18" charset="0"/>
                  <a:cs typeface="Times New Roman" panose="02020603050405020304" pitchFamily="18" charset="0"/>
                </a:rPr>
                <a:t>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grpSp>
      <p:sp>
        <p:nvSpPr>
          <p:cNvPr id="2" name="Прямоугольник 1"/>
          <p:cNvSpPr/>
          <p:nvPr/>
        </p:nvSpPr>
        <p:spPr>
          <a:xfrm>
            <a:off x="0" y="5394367"/>
            <a:ext cx="5685966" cy="874598"/>
          </a:xfrm>
          <a:prstGeom prst="rect">
            <a:avLst/>
          </a:prstGeom>
        </p:spPr>
        <p:txBody>
          <a:bodyPr wrap="square">
            <a:spAutoFit/>
          </a:bodyPr>
          <a:lstStyle/>
          <a:p>
            <a:pPr algn="just">
              <a:lnSpc>
                <a:spcPct val="150000"/>
              </a:lnSpc>
              <a:spcAft>
                <a:spcPts val="0"/>
              </a:spcAft>
            </a:pPr>
            <a:r>
              <a:rPr lang="tg-Cyrl-TJ" b="1" dirty="0">
                <a:latin typeface="Times New Roman" panose="02020603050405020304" pitchFamily="18" charset="0"/>
                <a:ea typeface="Times New Roman" panose="02020603050405020304" pitchFamily="18" charset="0"/>
                <a:cs typeface="Times New Roman" panose="02020603050405020304" pitchFamily="18" charset="0"/>
              </a:rPr>
              <a:t>Расми 2. Омилҳои сармояи инсонӣ </a:t>
            </a: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0"/>
              </a:spcAft>
            </a:pPr>
            <a:r>
              <a:rPr lang="en-US" b="1" dirty="0">
                <a:latin typeface="Times New Roman" panose="02020603050405020304" pitchFamily="18" charset="0"/>
                <a:ea typeface="Times New Roman" panose="02020603050405020304" pitchFamily="18" charset="0"/>
                <a:cs typeface="Times New Roman" panose="02020603050405020304" pitchFamily="18" charset="0"/>
              </a:rPr>
              <a:t>C</a:t>
            </a:r>
            <a:r>
              <a:rPr lang="tg-Cyrl-TJ" b="1" dirty="0">
                <a:latin typeface="Times New Roman" panose="02020603050405020304" pitchFamily="18" charset="0"/>
                <a:ea typeface="Times New Roman" panose="02020603050405020304" pitchFamily="18" charset="0"/>
                <a:cs typeface="Times New Roman" panose="02020603050405020304" pitchFamily="18" charset="0"/>
              </a:rPr>
              <a:t>арчашма: аз ҷониби муаллиф тартиб дода шудааст.</a:t>
            </a:r>
            <a:endParaRPr lang="ru-RU" dirty="0">
              <a:latin typeface="Times New Roman Tj" panose="02020603050405020304" pitchFamily="18" charset="-52"/>
              <a:ea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58211"/>
    </mc:Choice>
    <mc:Fallback xmlns="">
      <p:transition advTm="5821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21"/>
          <p:cNvSpPr txBox="1">
            <a:spLocks noGrp="1"/>
          </p:cNvSpPr>
          <p:nvPr>
            <p:ph idx="1"/>
          </p:nvPr>
        </p:nvSpPr>
        <p:spPr>
          <a:xfrm>
            <a:off x="107504" y="228600"/>
            <a:ext cx="8884220" cy="636934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4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r>
              <a:rPr lang="tg-Cyrl-TJ" sz="2800" b="1" dirty="0">
                <a:solidFill>
                  <a:srgbClr val="FF0000"/>
                </a:solidFill>
                <a:latin typeface="Times New Roman" panose="02020603050405020304" pitchFamily="18" charset="0"/>
                <a:cs typeface="Times New Roman" panose="02020603050405020304" pitchFamily="18" charset="0"/>
              </a:rPr>
              <a:t>Омилҳо ва хусусиятҳои асосии сармояи инсонӣ</a:t>
            </a: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Омилҳои дар боло зикргардида ба мисли сармоя, маориф, меҳнат ва пешрафти техникӣ дар ташаккули сармояи инсонӣ нақши тавъманд доранд. Ҳангоми таҳқиқот маълум гардид, ки ба мафҳуми мазкур нигоҳи васеътару дурандешона метавонад рақобаттавонии сармояи инсониро дучанд намояд.</a:t>
            </a:r>
            <a:endParaRPr sz="28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32432"/>
    </mc:Choice>
    <mc:Fallback xmlns="">
      <p:transition advTm="3243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07504" y="272562"/>
            <a:ext cx="8884220" cy="632538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28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r>
              <a:rPr lang="tg-Cyrl-TJ" sz="2800" b="1" dirty="0">
                <a:solidFill>
                  <a:srgbClr val="FF0000"/>
                </a:solidFill>
                <a:latin typeface="Times New Roman" panose="02020603050405020304" pitchFamily="18" charset="0"/>
                <a:cs typeface="Times New Roman" panose="02020603050405020304" pitchFamily="18" charset="0"/>
              </a:rPr>
              <a:t>Омилҳо ва хусусиятҳои асосии сармояи инсонӣ</a:t>
            </a:r>
            <a:endParaRPr lang="tg-Cyrl-TJ" sz="100" dirty="0">
              <a:solidFill>
                <a:schemeClr val="tx1"/>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endParaRPr lang="tg-Cyrl-TJ" sz="100" b="1" i="1"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a:p>
            <a:pPr marL="342900" lvl="0" indent="630555" algn="ctr">
              <a:spcBef>
                <a:spcPts val="0"/>
              </a:spcBef>
              <a:spcAft>
                <a:spcPts val="0"/>
              </a:spcAft>
              <a:buSzPts val="1960"/>
              <a:buNone/>
            </a:pPr>
            <a:endParaRPr lang="ru-RU" sz="800" b="1" i="1" dirty="0">
              <a:solidFill>
                <a:srgbClr val="FF0000"/>
              </a:solidFill>
              <a:latin typeface="Times New Roman"/>
              <a:ea typeface="Times New Roman"/>
              <a:cs typeface="Times New Roman"/>
              <a:sym typeface="Times New Roman"/>
            </a:endParaRPr>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lvl="0" indent="450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Мусаллам аст, ки ҳар як омил вобаста ба мазмунаш сохтори таркибиро фарогир аст. Бинобар ин, мо омилҳоеро интихоб намудем, ки онҳо метавонанд на танҳо сармояи инсониро тавзеҳ диҳанд, балки ба инобат гирифтани онҳо дар муҳит ва фазои мураккабу номуайян рақобаттавонии сармояи инсониро нишон хоҳад дод. Дар шароити ҷаҳонишавӣ ва ҳамгироиҳои иқтисодӣ, инчунин муҳити зудтағйирёбанда фаъолияти дилхоҳ субъект ба нерӯю тавонмандии сармояи инсонӣ эҳтиёҷманд аст</a:t>
            </a:r>
            <a:r>
              <a:rPr lang="tg-Cyrl-TJ" dirty="0"/>
              <a:t>.</a:t>
            </a: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47217"/>
    </mc:Choice>
    <mc:Fallback xmlns="">
      <p:transition advTm="4721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31884" y="237392"/>
            <a:ext cx="8859839" cy="636055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28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r>
              <a:rPr lang="tg-Cyrl-TJ" sz="2800" b="1" dirty="0">
                <a:solidFill>
                  <a:srgbClr val="FF0000"/>
                </a:solidFill>
                <a:latin typeface="Times New Roman" panose="02020603050405020304" pitchFamily="18" charset="0"/>
                <a:cs typeface="Times New Roman" panose="02020603050405020304" pitchFamily="18" charset="0"/>
              </a:rPr>
              <a:t>Омилҳо ва хусусиятҳои асосии сармояи инсонӣ</a:t>
            </a:r>
            <a:endParaRPr lang="tg-Cyrl-TJ" sz="100" dirty="0">
              <a:solidFill>
                <a:schemeClr val="tx1"/>
              </a:solidFill>
              <a:latin typeface="Times New Roman" panose="02020603050405020304" pitchFamily="18" charset="0"/>
              <a:cs typeface="Times New Roman" panose="02020603050405020304" pitchFamily="18" charset="0"/>
            </a:endParaRPr>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lvl="0" indent="702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Менеҷменти асри ХХ ба нерӯи корхона ва сармояву дороиҳо умед мебаст, менеҷменти асри ХХ1 бошад ба нерӯи инсонӣ  ба хусус сармояи инсонӣ натиҷабахшии фаъолиятро  алоқаманд медонад. Сарчашмаи ташаккул ва такмили сармояи инсонӣ ба моликияти ақлонӣ, зеҳни сунъӣ, инсони рақамӣ, қобилияти соҳибкорӣ, салоҳияту касбият ва санъату маҳорати омили инсонӣ робитаи зич дорад.</a:t>
            </a:r>
            <a:endParaRPr sz="28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738674005"/>
      </p:ext>
    </p:extLst>
  </p:cSld>
  <p:clrMapOvr>
    <a:masterClrMapping/>
  </p:clrMapOvr>
  <mc:AlternateContent xmlns:mc="http://schemas.openxmlformats.org/markup-compatibility/2006" xmlns:p14="http://schemas.microsoft.com/office/powerpoint/2010/main">
    <mc:Choice Requires="p14">
      <p:transition spd="slow" p14:dur="2000" advTm="41540"/>
    </mc:Choice>
    <mc:Fallback xmlns="">
      <p:transition spd="slow" advTm="4154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07504" y="184638"/>
            <a:ext cx="8884220" cy="6172200"/>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24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r>
              <a:rPr lang="tg-Cyrl-TJ" sz="2400" b="1" dirty="0">
                <a:solidFill>
                  <a:srgbClr val="FF0000"/>
                </a:solidFill>
                <a:latin typeface="Times New Roman" panose="02020603050405020304" pitchFamily="18" charset="0"/>
                <a:cs typeface="Times New Roman" panose="02020603050405020304" pitchFamily="18" charset="0"/>
              </a:rPr>
              <a:t>Омилҳо ва хусусиятҳои асосии сармояи инсонӣ</a:t>
            </a:r>
            <a:endParaRPr lang="tg-Cyrl-TJ" sz="100" dirty="0">
              <a:solidFill>
                <a:schemeClr val="tx1"/>
              </a:solidFill>
              <a:latin typeface="Times New Roman" panose="02020603050405020304" pitchFamily="18" charset="0"/>
              <a:cs typeface="Times New Roman" panose="02020603050405020304" pitchFamily="18" charset="0"/>
            </a:endParaRPr>
          </a:p>
          <a:p>
            <a:pPr marL="342900" lvl="0" indent="-342900" algn="ctr" rtl="0">
              <a:spcBef>
                <a:spcPts val="560"/>
              </a:spcBef>
              <a:spcAft>
                <a:spcPts val="0"/>
              </a:spcAft>
              <a:buSzPts val="1960"/>
              <a:buNone/>
            </a:pPr>
            <a:endParaRPr sz="1050" b="1" i="1" dirty="0">
              <a:solidFill>
                <a:srgbClr val="FF0000"/>
              </a:solidFill>
              <a:latin typeface="Times New Roman"/>
              <a:ea typeface="Times New Roman"/>
              <a:cs typeface="Times New Roman"/>
              <a:sym typeface="Times New Roman"/>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ақидаи мо дониш хусусияти меҳнати илмӣ ва фикрие мебошад, ки ба туфайли он шуур ва эҳтиёҷоти одам тағйир ёфта, ҳаёти ӯ рангин мегардад. Дар асоси ин хулоса баровардан мумкин аст, ки ягонагӣ дар сармояи инсонӣ қобилияти кор ва истеъмоли шахсро нишон медиҳад.</a:t>
            </a:r>
            <a:endParaRPr sz="28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50975"/>
    </mc:Choice>
    <mc:Fallback xmlns="">
      <p:transition advTm="5097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07504" y="184638"/>
            <a:ext cx="8884220" cy="6172200"/>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4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r>
              <a:rPr lang="ru-RU" sz="2400" b="1" dirty="0" err="1">
                <a:solidFill>
                  <a:srgbClr val="FF0000"/>
                </a:solidFill>
                <a:latin typeface="Times New Roman" panose="02020603050405020304" pitchFamily="18" charset="0"/>
                <a:cs typeface="Times New Roman" panose="02020603050405020304" pitchFamily="18" charset="0"/>
              </a:rPr>
              <a:t>Омилҳо</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ва</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хусусиятҳои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асосии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инсонӣ</a:t>
            </a:r>
            <a:endParaRPr lang="ru-RU" sz="100" dirty="0">
              <a:solidFill>
                <a:schemeClr val="tx1"/>
              </a:solidFill>
              <a:latin typeface="Times New Roman" panose="02020603050405020304" pitchFamily="18" charset="0"/>
              <a:cs typeface="Times New Roman" panose="02020603050405020304" pitchFamily="18" charset="0"/>
            </a:endParaRPr>
          </a:p>
          <a:p>
            <a:pPr marL="342900" lvl="0" indent="-342900" algn="ctr">
              <a:spcBef>
                <a:spcPts val="560"/>
              </a:spcBef>
              <a:spcAft>
                <a:spcPts val="0"/>
              </a:spcAft>
              <a:buSzPts val="1960"/>
              <a:buNone/>
            </a:pPr>
            <a:endParaRPr lang="ru-RU" sz="1050" b="1" i="1" dirty="0">
              <a:solidFill>
                <a:srgbClr val="FF0000"/>
              </a:solidFill>
              <a:latin typeface="Times New Roman"/>
              <a:ea typeface="Times New Roman"/>
              <a:cs typeface="Times New Roman"/>
              <a:sym typeface="Times New Roman"/>
            </a:endParaRPr>
          </a:p>
          <a:p>
            <a:pPr marL="0" indent="0" algn="just">
              <a:lnSpc>
                <a:spcPct val="150000"/>
              </a:lnSpc>
              <a:spcBef>
                <a:spcPts val="0"/>
              </a:spcBef>
              <a:spcAft>
                <a:spcPts val="0"/>
              </a:spcAft>
              <a:buNone/>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Ҳамин тавр, дар як давраи начандон тӯлонӣ омили инсонӣ дар таҳлилҳои иқтисодӣ то дараҷае рушд ёфта, мафҳумҳои захираи меҳнатӣ, қувваи корӣ, захираҳои инсонӣ, захираҳои башарӣ, нерӯи корӣ, нерӯи инсонӣ, сармояи зеҳнӣ, сармояи эҷодӣ, инсони ҳушманд, инсони рақамӣ, моликияти зеҳнӣ пайдо шудааст ва то ҳанӯз ин мафҳум дар ҳоли ташаккулу такмил қарор дошта, нуқтаи назари ягона муқаррар нагардидааст.</a:t>
            </a:r>
            <a:endParaRPr sz="28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965944850"/>
      </p:ext>
    </p:extLst>
  </p:cSld>
  <p:clrMapOvr>
    <a:masterClrMapping/>
  </p:clrMapOvr>
  <mc:AlternateContent xmlns:mc="http://schemas.openxmlformats.org/markup-compatibility/2006" xmlns:p14="http://schemas.microsoft.com/office/powerpoint/2010/main">
    <mc:Choice Requires="p14">
      <p:transition spd="slow" p14:dur="2000" advTm="45585"/>
    </mc:Choice>
    <mc:Fallback xmlns="">
      <p:transition spd="slow" advTm="4558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4"/>
          <p:cNvSpPr txBox="1">
            <a:spLocks noGrp="1"/>
          </p:cNvSpPr>
          <p:nvPr>
            <p:ph idx="1"/>
          </p:nvPr>
        </p:nvSpPr>
        <p:spPr>
          <a:xfrm>
            <a:off x="107504" y="237392"/>
            <a:ext cx="8884220" cy="636055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28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r>
              <a:rPr lang="ru-RU" sz="2400" b="1" dirty="0" err="1">
                <a:solidFill>
                  <a:srgbClr val="FF0000"/>
                </a:solidFill>
                <a:latin typeface="Times New Roman" panose="02020603050405020304" pitchFamily="18" charset="0"/>
                <a:cs typeface="Times New Roman" panose="02020603050405020304" pitchFamily="18" charset="0"/>
              </a:rPr>
              <a:t>Омилҳо</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ва</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хусусиятҳои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асосии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инсонӣ</a:t>
            </a:r>
            <a:endParaRPr lang="ru-RU" sz="100" dirty="0">
              <a:solidFill>
                <a:schemeClr val="tx1"/>
              </a:solidFill>
              <a:latin typeface="Times New Roman" panose="02020603050405020304" pitchFamily="18" charset="0"/>
              <a:cs typeface="Times New Roman" panose="02020603050405020304" pitchFamily="18" charset="0"/>
            </a:endParaRPr>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endParaRPr lang="tg-Cyrl-TJ" sz="100" b="1" dirty="0"/>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Аз ин лиҳоз, ба андешаи мо, сармояи инсонӣ бояд ҳамеша дар ҷомеа мавқею манзалати арзишмандро соҳиб бошад ва дар ташаккули инсон ва рушди касбияти он чӣ қадар сармоягузорӣ ва таваҷҷӯҳ зиёд бошад ҳам, он ҳоло кам аст.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Зеро асри ХХ1 бо дарназардошти рушди технологияи рақамӣ ва мутобиқан зарурати омодасозии мутахассисону барномасозон ба асри сармояи инсонӣ табдил ёфтааст</a:t>
            </a:r>
            <a:r>
              <a:rPr lang="tg-Cyrl-TJ" dirty="0"/>
              <a:t>.</a:t>
            </a:r>
            <a:endParaRPr lang="tg-Cyrl-TJ" b="1" dirty="0"/>
          </a:p>
          <a:p>
            <a:endParaRPr lang="tg-Cyrl-TJ" b="1" dirty="0"/>
          </a:p>
          <a:p>
            <a:endParaRPr lang="tg-Cyrl-TJ" b="1" dirty="0"/>
          </a:p>
          <a:p>
            <a:endParaRPr lang="tg-Cyrl-TJ" b="1" dirty="0"/>
          </a:p>
          <a:p>
            <a:endParaRPr lang="tg-Cyrl-TJ" b="1" dirty="0"/>
          </a:p>
          <a:p>
            <a:endParaRPr lang="tg-Cyrl-TJ" b="1" dirty="0"/>
          </a:p>
          <a:p>
            <a:endParaRPr lang="tg-Cyrl-TJ" b="1" dirty="0"/>
          </a:p>
          <a:p>
            <a:endParaRPr lang="tg-Cyrl-TJ" b="1" dirty="0"/>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52002"/>
    </mc:Choice>
    <mc:Fallback xmlns="">
      <p:transition advTm="15200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25"/>
          <p:cNvSpPr txBox="1">
            <a:spLocks noGrp="1"/>
          </p:cNvSpPr>
          <p:nvPr>
            <p:ph idx="1"/>
          </p:nvPr>
        </p:nvSpPr>
        <p:spPr>
          <a:xfrm>
            <a:off x="342899" y="123093"/>
            <a:ext cx="8590085" cy="592601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1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r>
              <a:rPr lang="ru-RU" sz="2400" b="1" dirty="0" err="1">
                <a:solidFill>
                  <a:srgbClr val="FF0000"/>
                </a:solidFill>
                <a:latin typeface="Times New Roman" panose="02020603050405020304" pitchFamily="18" charset="0"/>
                <a:cs typeface="Times New Roman" panose="02020603050405020304" pitchFamily="18" charset="0"/>
              </a:rPr>
              <a:t>Омилҳо</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ва</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хусусиятҳои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асосии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инсонӣ</a:t>
            </a:r>
            <a:endParaRPr lang="ru-RU" sz="100" dirty="0">
              <a:solidFill>
                <a:schemeClr val="tx1"/>
              </a:solidFill>
              <a:latin typeface="Times New Roman" panose="02020603050405020304" pitchFamily="18" charset="0"/>
              <a:cs typeface="Times New Roman" panose="02020603050405020304" pitchFamily="18" charset="0"/>
            </a:endParaRPr>
          </a:p>
          <a:p>
            <a:pPr marL="342900" lvl="0" indent="-342900" algn="ctr">
              <a:spcBef>
                <a:spcPts val="560"/>
              </a:spcBef>
              <a:spcAft>
                <a:spcPts val="0"/>
              </a:spcAft>
              <a:buSzPts val="1960"/>
              <a:buNone/>
            </a:pPr>
            <a:endParaRPr lang="ru-RU" sz="100" b="1" i="1" dirty="0">
              <a:solidFill>
                <a:srgbClr val="FF0000"/>
              </a:solidFill>
              <a:latin typeface="Times New Roman"/>
              <a:ea typeface="Times New Roman"/>
              <a:cs typeface="Times New Roman"/>
              <a:sym typeface="Times New Roman"/>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grpSp>
        <p:nvGrpSpPr>
          <p:cNvPr id="3" name="Группа 2"/>
          <p:cNvGrpSpPr>
            <a:grpSpLocks/>
          </p:cNvGrpSpPr>
          <p:nvPr/>
        </p:nvGrpSpPr>
        <p:grpSpPr bwMode="auto">
          <a:xfrm>
            <a:off x="237392" y="474786"/>
            <a:ext cx="8695592" cy="4870937"/>
            <a:chOff x="0" y="0"/>
            <a:chExt cx="64329" cy="84601"/>
          </a:xfrm>
        </p:grpSpPr>
        <p:sp>
          <p:nvSpPr>
            <p:cNvPr id="4" name="Прямоугольник 3"/>
            <p:cNvSpPr>
              <a:spLocks/>
            </p:cNvSpPr>
            <p:nvPr/>
          </p:nvSpPr>
          <p:spPr bwMode="auto">
            <a:xfrm>
              <a:off x="0" y="0"/>
              <a:ext cx="6530" cy="84601"/>
            </a:xfrm>
            <a:prstGeom prst="rect">
              <a:avLst/>
            </a:prstGeom>
            <a:gradFill rotWithShape="1">
              <a:gsLst>
                <a:gs pos="0">
                  <a:srgbClr val="FFDD9C"/>
                </a:gs>
                <a:gs pos="50000">
                  <a:srgbClr val="FFD78E"/>
                </a:gs>
                <a:gs pos="100000">
                  <a:srgbClr val="FFD479"/>
                </a:gs>
              </a:gsLst>
              <a:lin ang="5400000"/>
            </a:gradFill>
            <a:ln w="12700">
              <a:solidFill>
                <a:schemeClr val="tx1">
                  <a:lumMod val="95000"/>
                  <a:lumOff val="5000"/>
                </a:schemeClr>
              </a:solidFill>
              <a:miter lim="800000"/>
              <a:headEnd/>
              <a:tailEnd/>
            </a:ln>
          </p:spPr>
          <p:txBody>
            <a:bodyPr rot="0" vert="vert270" wrap="square" lIns="91440" tIns="45720" rIns="91440" bIns="45720" anchor="ctr" anchorCtr="0" upright="1">
              <a:noAutofit/>
            </a:bodyPr>
            <a:lstStyle/>
            <a:p>
              <a:pPr algn="ctr">
                <a:spcAft>
                  <a:spcPts val="0"/>
                </a:spcAft>
              </a:pPr>
              <a:r>
                <a:rPr lang="tg-Cyrl-TJ" sz="1600" b="1">
                  <a:effectLst/>
                  <a:latin typeface="Times New Roman" panose="02020603050405020304" pitchFamily="18" charset="0"/>
                  <a:ea typeface="Times New Roman" panose="02020603050405020304" pitchFamily="18" charset="0"/>
                  <a:cs typeface="Times New Roman" panose="02020603050405020304" pitchFamily="18" charset="0"/>
                </a:rPr>
                <a:t>Ташаккули тафаккури муносибатҳои меҳнатӣ ва саҳми иқтисоддонҳо дар он</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5" name="Скругленный прямоугольник 4"/>
            <p:cNvSpPr>
              <a:spLocks/>
            </p:cNvSpPr>
            <p:nvPr/>
          </p:nvSpPr>
          <p:spPr bwMode="auto">
            <a:xfrm>
              <a:off x="16856" y="2862"/>
              <a:ext cx="44603" cy="8820"/>
            </a:xfrm>
            <a:prstGeom prst="roundRect">
              <a:avLst>
                <a:gd name="adj" fmla="val 16667"/>
              </a:avLst>
            </a:prstGeom>
            <a:solidFill>
              <a:schemeClr val="accent5">
                <a:lumMod val="60000"/>
                <a:lumOff val="40000"/>
              </a:schemeClr>
            </a:solidFill>
            <a:ln w="12700" cmpd="dbl">
              <a:solidFill>
                <a:schemeClr val="tx1">
                  <a:lumMod val="95000"/>
                  <a:lumOff val="5000"/>
                </a:schemeClr>
              </a:solidFill>
              <a:prstDash val="lgDash"/>
              <a:miter lim="800000"/>
              <a:headEnd/>
              <a:tailEnd/>
            </a:ln>
          </p:spPr>
          <p:txBody>
            <a:bodyPr rot="0" vert="horz" wrap="square" lIns="91440" tIns="45720" rIns="91440" bIns="45720" anchor="ctr" anchorCtr="0" upright="1">
              <a:noAutofit/>
            </a:bodyPr>
            <a:lstStyle/>
            <a:p>
              <a:pPr algn="ctr">
                <a:spcAft>
                  <a:spcPts val="0"/>
                </a:spcAft>
              </a:pPr>
              <a:r>
                <a:rPr lang="tg-Cyrl-TJ" sz="1400" b="1" dirty="0">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rPr>
                <a:t>Ташаккули сармояи инсонӣ</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b="1" dirty="0">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rPr>
                <a:t>(Г. Беккер, Т Шулс, И Фишер, Л. Туроу, К. Макконел, М.Критский).</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6" name="Стрелка вправо 5"/>
            <p:cNvSpPr>
              <a:spLocks/>
            </p:cNvSpPr>
            <p:nvPr/>
          </p:nvSpPr>
          <p:spPr bwMode="auto">
            <a:xfrm>
              <a:off x="6520" y="5247"/>
              <a:ext cx="10472" cy="3656"/>
            </a:xfrm>
            <a:prstGeom prst="rightArrow">
              <a:avLst>
                <a:gd name="adj1" fmla="val 50000"/>
                <a:gd name="adj2" fmla="val 49993"/>
              </a:avLst>
            </a:prstGeom>
            <a:solidFill>
              <a:schemeClr val="accent1">
                <a:lumMod val="100000"/>
                <a:lumOff val="0"/>
              </a:schemeClr>
            </a:solidFill>
            <a:ln w="12700">
              <a:solidFill>
                <a:schemeClr val="tx1">
                  <a:lumMod val="95000"/>
                  <a:lumOff val="5000"/>
                </a:schemeClr>
              </a:solidFill>
              <a:miter lim="800000"/>
              <a:headEnd/>
              <a:tailEnd/>
            </a:ln>
          </p:spPr>
          <p:txBody>
            <a:bodyPr rot="0" vert="horz" wrap="square" lIns="91440" tIns="45720" rIns="91440" bIns="45720" anchor="ctr" anchorCtr="0" upright="1">
              <a:noAutofit/>
            </a:bodyPr>
            <a:lstStyle/>
            <a:p>
              <a:endParaRPr lang="ru-RU"/>
            </a:p>
          </p:txBody>
        </p:sp>
        <p:cxnSp>
          <p:nvCxnSpPr>
            <p:cNvPr id="7" name="Прямая со стрелкой 6"/>
            <p:cNvCxnSpPr>
              <a:cxnSpLocks/>
            </p:cNvCxnSpPr>
            <p:nvPr/>
          </p:nvCxnSpPr>
          <p:spPr bwMode="auto">
            <a:xfrm flipH="1">
              <a:off x="13040" y="11688"/>
              <a:ext cx="13453" cy="3152"/>
            </a:xfrm>
            <a:prstGeom prst="straightConnector1">
              <a:avLst/>
            </a:prstGeom>
            <a:noFill/>
            <a:ln w="12700">
              <a:solidFill>
                <a:schemeClr val="tx1">
                  <a:lumMod val="95000"/>
                  <a:lumOff val="5000"/>
                </a:schemeClr>
              </a:solidFill>
              <a:miter lim="800000"/>
              <a:headEnd/>
              <a:tailEnd type="arrow" w="med" len="med"/>
            </a:ln>
            <a:extLst>
              <a:ext uri="{909E8E84-426E-40DD-AFC4-6F175D3DCCD1}">
                <a14:hiddenFill xmlns:a14="http://schemas.microsoft.com/office/drawing/2010/main">
                  <a:noFill/>
                </a14:hiddenFill>
              </a:ext>
            </a:extLst>
          </p:spPr>
        </p:cxnSp>
        <p:cxnSp>
          <p:nvCxnSpPr>
            <p:cNvPr id="8" name="Прямая со стрелкой 7"/>
            <p:cNvCxnSpPr>
              <a:cxnSpLocks/>
            </p:cNvCxnSpPr>
            <p:nvPr/>
          </p:nvCxnSpPr>
          <p:spPr bwMode="auto">
            <a:xfrm>
              <a:off x="44368" y="11688"/>
              <a:ext cx="15837" cy="3307"/>
            </a:xfrm>
            <a:prstGeom prst="straightConnector1">
              <a:avLst/>
            </a:prstGeom>
            <a:noFill/>
            <a:ln w="12700">
              <a:solidFill>
                <a:schemeClr val="tx1">
                  <a:lumMod val="95000"/>
                  <a:lumOff val="5000"/>
                </a:schemeClr>
              </a:solidFill>
              <a:miter lim="800000"/>
              <a:headEnd/>
              <a:tailEnd type="arrow" w="med" len="med"/>
            </a:ln>
            <a:extLst>
              <a:ext uri="{909E8E84-426E-40DD-AFC4-6F175D3DCCD1}">
                <a14:hiddenFill xmlns:a14="http://schemas.microsoft.com/office/drawing/2010/main">
                  <a:noFill/>
                </a14:hiddenFill>
              </a:ext>
            </a:extLst>
          </p:spPr>
        </p:cxnSp>
        <p:cxnSp>
          <p:nvCxnSpPr>
            <p:cNvPr id="9" name="Прямая со стрелкой 8"/>
            <p:cNvCxnSpPr>
              <a:cxnSpLocks/>
            </p:cNvCxnSpPr>
            <p:nvPr/>
          </p:nvCxnSpPr>
          <p:spPr bwMode="auto">
            <a:xfrm>
              <a:off x="35542" y="11529"/>
              <a:ext cx="0" cy="3460"/>
            </a:xfrm>
            <a:prstGeom prst="straightConnector1">
              <a:avLst/>
            </a:prstGeom>
            <a:noFill/>
            <a:ln w="12700">
              <a:solidFill>
                <a:schemeClr val="tx1">
                  <a:lumMod val="95000"/>
                  <a:lumOff val="5000"/>
                </a:schemeClr>
              </a:solidFill>
              <a:miter lim="800000"/>
              <a:headEnd/>
              <a:tailEnd type="triangle" w="med" len="med"/>
            </a:ln>
            <a:extLst>
              <a:ext uri="{909E8E84-426E-40DD-AFC4-6F175D3DCCD1}">
                <a14:hiddenFill xmlns:a14="http://schemas.microsoft.com/office/drawing/2010/main">
                  <a:noFill/>
                </a14:hiddenFill>
              </a:ext>
            </a:extLst>
          </p:spPr>
        </p:cxnSp>
        <p:sp>
          <p:nvSpPr>
            <p:cNvPr id="10" name="Прямоугольник 9"/>
            <p:cNvSpPr>
              <a:spLocks/>
            </p:cNvSpPr>
            <p:nvPr/>
          </p:nvSpPr>
          <p:spPr bwMode="auto">
            <a:xfrm>
              <a:off x="6997" y="15107"/>
              <a:ext cx="12045" cy="8411"/>
            </a:xfrm>
            <a:prstGeom prst="rect">
              <a:avLst/>
            </a:prstGeom>
            <a:solidFill>
              <a:schemeClr val="lt1">
                <a:lumMod val="100000"/>
                <a:lumOff val="0"/>
              </a:schemeClr>
            </a:solidFill>
            <a:ln w="12700">
              <a:solidFill>
                <a:schemeClr val="tx1">
                  <a:lumMod val="95000"/>
                  <a:lumOff val="500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Захираҳои инсонӣ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1" name="Прямоугольник 10"/>
            <p:cNvSpPr>
              <a:spLocks/>
            </p:cNvSpPr>
            <p:nvPr/>
          </p:nvSpPr>
          <p:spPr bwMode="auto">
            <a:xfrm>
              <a:off x="19560" y="15027"/>
              <a:ext cx="11032" cy="8412"/>
            </a:xfrm>
            <a:prstGeom prst="rect">
              <a:avLst/>
            </a:prstGeom>
            <a:solidFill>
              <a:schemeClr val="lt1">
                <a:lumMod val="100000"/>
                <a:lumOff val="0"/>
              </a:schemeClr>
            </a:solidFill>
            <a:ln w="12700">
              <a:solidFill>
                <a:schemeClr val="tx1">
                  <a:lumMod val="95000"/>
                  <a:lumOff val="500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Сармояи</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 инсонӣ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2" name="Прямоугольник 11"/>
            <p:cNvSpPr>
              <a:spLocks/>
            </p:cNvSpPr>
            <p:nvPr/>
          </p:nvSpPr>
          <p:spPr bwMode="auto">
            <a:xfrm>
              <a:off x="31089" y="15027"/>
              <a:ext cx="9876" cy="8298"/>
            </a:xfrm>
            <a:prstGeom prst="rect">
              <a:avLst/>
            </a:prstGeom>
            <a:solidFill>
              <a:schemeClr val="lt1">
                <a:lumMod val="100000"/>
                <a:lumOff val="0"/>
              </a:schemeClr>
            </a:solidFill>
            <a:ln w="12700">
              <a:solidFill>
                <a:schemeClr val="tx1">
                  <a:lumMod val="95000"/>
                  <a:lumOff val="500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Нерӯи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инсонӣ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3" name="Прямоугольник 12"/>
            <p:cNvSpPr>
              <a:spLocks/>
            </p:cNvSpPr>
            <p:nvPr/>
          </p:nvSpPr>
          <p:spPr bwMode="auto">
            <a:xfrm>
              <a:off x="11926" y="25682"/>
              <a:ext cx="48189" cy="1781"/>
            </a:xfrm>
            <a:prstGeom prst="rect">
              <a:avLst/>
            </a:prstGeom>
            <a:solidFill>
              <a:schemeClr val="lt1">
                <a:lumMod val="100000"/>
                <a:lumOff val="0"/>
              </a:schemeClr>
            </a:solidFill>
            <a:ln w="12700">
              <a:solidFill>
                <a:schemeClr val="tx1">
                  <a:lumMod val="95000"/>
                  <a:lumOff val="5000"/>
                </a:schemeClr>
              </a:solidFill>
              <a:miter lim="800000"/>
              <a:headEnd/>
              <a:tailEnd/>
            </a:ln>
          </p:spPr>
          <p:txBody>
            <a:bodyPr rot="0" vert="horz" wrap="square" lIns="91440" tIns="45720" rIns="91440" bIns="45720" anchor="ctr" anchorCtr="0" upright="1">
              <a:noAutofit/>
            </a:bodyPr>
            <a:lstStyle/>
            <a:p>
              <a:endParaRPr lang="ru-RU"/>
            </a:p>
          </p:txBody>
        </p:sp>
        <p:cxnSp>
          <p:nvCxnSpPr>
            <p:cNvPr id="14" name="Прямая со стрелкой 13"/>
            <p:cNvCxnSpPr>
              <a:cxnSpLocks/>
            </p:cNvCxnSpPr>
            <p:nvPr/>
          </p:nvCxnSpPr>
          <p:spPr bwMode="auto">
            <a:xfrm>
              <a:off x="12563" y="23376"/>
              <a:ext cx="0" cy="1974"/>
            </a:xfrm>
            <a:prstGeom prst="straightConnector1">
              <a:avLst/>
            </a:prstGeom>
            <a:noFill/>
            <a:ln w="12700">
              <a:solidFill>
                <a:schemeClr val="tx1">
                  <a:lumMod val="95000"/>
                  <a:lumOff val="5000"/>
                </a:schemeClr>
              </a:solidFill>
              <a:miter lim="800000"/>
              <a:headEnd/>
              <a:tailEnd type="triangle" w="med" len="med"/>
            </a:ln>
            <a:extLst>
              <a:ext uri="{909E8E84-426E-40DD-AFC4-6F175D3DCCD1}">
                <a14:hiddenFill xmlns:a14="http://schemas.microsoft.com/office/drawing/2010/main">
                  <a:noFill/>
                </a14:hiddenFill>
              </a:ext>
            </a:extLst>
          </p:spPr>
        </p:cxnSp>
        <p:cxnSp>
          <p:nvCxnSpPr>
            <p:cNvPr id="15" name="Прямая со стрелкой 14"/>
            <p:cNvCxnSpPr>
              <a:cxnSpLocks/>
            </p:cNvCxnSpPr>
            <p:nvPr/>
          </p:nvCxnSpPr>
          <p:spPr bwMode="auto">
            <a:xfrm>
              <a:off x="36576" y="27352"/>
              <a:ext cx="0" cy="2242"/>
            </a:xfrm>
            <a:prstGeom prst="straightConnector1">
              <a:avLst/>
            </a:prstGeom>
            <a:noFill/>
            <a:ln w="12700">
              <a:solidFill>
                <a:schemeClr val="tx1">
                  <a:lumMod val="95000"/>
                  <a:lumOff val="5000"/>
                </a:schemeClr>
              </a:solidFill>
              <a:miter lim="800000"/>
              <a:headEnd/>
              <a:tailEnd type="triangle" w="med" len="med"/>
            </a:ln>
            <a:extLst>
              <a:ext uri="{909E8E84-426E-40DD-AFC4-6F175D3DCCD1}">
                <a14:hiddenFill xmlns:a14="http://schemas.microsoft.com/office/drawing/2010/main">
                  <a:noFill/>
                </a14:hiddenFill>
              </a:ext>
            </a:extLst>
          </p:spPr>
        </p:cxnSp>
        <p:cxnSp>
          <p:nvCxnSpPr>
            <p:cNvPr id="16" name="Прямая со стрелкой 15"/>
            <p:cNvCxnSpPr>
              <a:cxnSpLocks/>
            </p:cNvCxnSpPr>
            <p:nvPr/>
          </p:nvCxnSpPr>
          <p:spPr bwMode="auto">
            <a:xfrm>
              <a:off x="12324" y="27432"/>
              <a:ext cx="0" cy="1973"/>
            </a:xfrm>
            <a:prstGeom prst="straightConnector1">
              <a:avLst/>
            </a:prstGeom>
            <a:noFill/>
            <a:ln w="12700">
              <a:solidFill>
                <a:schemeClr val="tx1">
                  <a:lumMod val="95000"/>
                  <a:lumOff val="5000"/>
                </a:schemeClr>
              </a:solidFill>
              <a:miter lim="800000"/>
              <a:headEnd/>
              <a:tailEnd type="triangle" w="med" len="med"/>
            </a:ln>
            <a:extLst>
              <a:ext uri="{909E8E84-426E-40DD-AFC4-6F175D3DCCD1}">
                <a14:hiddenFill xmlns:a14="http://schemas.microsoft.com/office/drawing/2010/main">
                  <a:noFill/>
                </a14:hiddenFill>
              </a:ext>
            </a:extLst>
          </p:spPr>
        </p:cxnSp>
        <p:cxnSp>
          <p:nvCxnSpPr>
            <p:cNvPr id="17" name="Прямая со стрелкой 16"/>
            <p:cNvCxnSpPr>
              <a:cxnSpLocks/>
            </p:cNvCxnSpPr>
            <p:nvPr/>
          </p:nvCxnSpPr>
          <p:spPr bwMode="auto">
            <a:xfrm>
              <a:off x="48900" y="23297"/>
              <a:ext cx="0" cy="1973"/>
            </a:xfrm>
            <a:prstGeom prst="straightConnector1">
              <a:avLst/>
            </a:prstGeom>
            <a:noFill/>
            <a:ln w="12700">
              <a:solidFill>
                <a:schemeClr val="tx1">
                  <a:lumMod val="95000"/>
                  <a:lumOff val="5000"/>
                </a:schemeClr>
              </a:solidFill>
              <a:miter lim="800000"/>
              <a:headEnd/>
              <a:tailEnd type="triangle" w="med" len="med"/>
            </a:ln>
            <a:extLst>
              <a:ext uri="{909E8E84-426E-40DD-AFC4-6F175D3DCCD1}">
                <a14:hiddenFill xmlns:a14="http://schemas.microsoft.com/office/drawing/2010/main">
                  <a:noFill/>
                </a14:hiddenFill>
              </a:ext>
            </a:extLst>
          </p:spPr>
        </p:cxnSp>
        <p:cxnSp>
          <p:nvCxnSpPr>
            <p:cNvPr id="18" name="Прямая со стрелкой 17"/>
            <p:cNvCxnSpPr>
              <a:cxnSpLocks/>
            </p:cNvCxnSpPr>
            <p:nvPr/>
          </p:nvCxnSpPr>
          <p:spPr bwMode="auto">
            <a:xfrm>
              <a:off x="25523" y="27352"/>
              <a:ext cx="0" cy="1973"/>
            </a:xfrm>
            <a:prstGeom prst="straightConnector1">
              <a:avLst/>
            </a:prstGeom>
            <a:noFill/>
            <a:ln w="12700">
              <a:solidFill>
                <a:schemeClr val="tx1">
                  <a:lumMod val="95000"/>
                  <a:lumOff val="5000"/>
                </a:schemeClr>
              </a:solidFill>
              <a:miter lim="800000"/>
              <a:headEnd/>
              <a:tailEnd type="triangle" w="med" len="med"/>
            </a:ln>
            <a:extLst>
              <a:ext uri="{909E8E84-426E-40DD-AFC4-6F175D3DCCD1}">
                <a14:hiddenFill xmlns:a14="http://schemas.microsoft.com/office/drawing/2010/main">
                  <a:noFill/>
                </a14:hiddenFill>
              </a:ext>
            </a:extLst>
          </p:spPr>
        </p:cxnSp>
        <p:cxnSp>
          <p:nvCxnSpPr>
            <p:cNvPr id="19" name="Прямая со стрелкой 18"/>
            <p:cNvCxnSpPr>
              <a:cxnSpLocks/>
            </p:cNvCxnSpPr>
            <p:nvPr/>
          </p:nvCxnSpPr>
          <p:spPr bwMode="auto">
            <a:xfrm>
              <a:off x="48900" y="27034"/>
              <a:ext cx="0" cy="2583"/>
            </a:xfrm>
            <a:prstGeom prst="straightConnector1">
              <a:avLst/>
            </a:prstGeom>
            <a:noFill/>
            <a:ln w="12700">
              <a:solidFill>
                <a:schemeClr val="tx1">
                  <a:lumMod val="95000"/>
                  <a:lumOff val="5000"/>
                </a:schemeClr>
              </a:solidFill>
              <a:miter lim="800000"/>
              <a:headEnd/>
              <a:tailEnd type="triangle" w="med" len="med"/>
            </a:ln>
            <a:extLst>
              <a:ext uri="{909E8E84-426E-40DD-AFC4-6F175D3DCCD1}">
                <a14:hiddenFill xmlns:a14="http://schemas.microsoft.com/office/drawing/2010/main">
                  <a:noFill/>
                </a14:hiddenFill>
              </a:ext>
            </a:extLst>
          </p:spPr>
        </p:cxnSp>
        <p:sp>
          <p:nvSpPr>
            <p:cNvPr id="20" name="Прямоугольник 19"/>
            <p:cNvSpPr>
              <a:spLocks/>
            </p:cNvSpPr>
            <p:nvPr/>
          </p:nvSpPr>
          <p:spPr bwMode="auto">
            <a:xfrm>
              <a:off x="6838" y="29419"/>
              <a:ext cx="11191" cy="18122"/>
            </a:xfrm>
            <a:prstGeom prst="rect">
              <a:avLst/>
            </a:prstGeom>
            <a:solidFill>
              <a:schemeClr val="lt1">
                <a:lumMod val="100000"/>
                <a:lumOff val="0"/>
              </a:schemeClr>
            </a:solidFill>
            <a:ln w="12700">
              <a:solidFill>
                <a:schemeClr val="tx1">
                  <a:lumMod val="95000"/>
                  <a:lumOff val="500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rPr>
                <a:t>А.Атлан</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rPr>
                <a:t>С. Пизар</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rPr>
                <a:t>Ф. Перру</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rPr>
                <a:t>М. Аоки</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rPr>
                <a:t>О. Фаверо</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21" name="Прямая со стрелкой 20"/>
            <p:cNvCxnSpPr>
              <a:cxnSpLocks/>
            </p:cNvCxnSpPr>
            <p:nvPr/>
          </p:nvCxnSpPr>
          <p:spPr bwMode="auto">
            <a:xfrm>
              <a:off x="25523" y="23535"/>
              <a:ext cx="0" cy="1853"/>
            </a:xfrm>
            <a:prstGeom prst="straightConnector1">
              <a:avLst/>
            </a:prstGeom>
            <a:noFill/>
            <a:ln w="12700">
              <a:solidFill>
                <a:schemeClr val="tx1">
                  <a:lumMod val="95000"/>
                  <a:lumOff val="5000"/>
                </a:schemeClr>
              </a:solidFill>
              <a:miter lim="800000"/>
              <a:headEnd/>
              <a:tailEnd type="triangle" w="med" len="med"/>
            </a:ln>
            <a:extLst>
              <a:ext uri="{909E8E84-426E-40DD-AFC4-6F175D3DCCD1}">
                <a14:hiddenFill xmlns:a14="http://schemas.microsoft.com/office/drawing/2010/main">
                  <a:noFill/>
                </a14:hiddenFill>
              </a:ext>
            </a:extLst>
          </p:spPr>
        </p:cxnSp>
        <p:cxnSp>
          <p:nvCxnSpPr>
            <p:cNvPr id="22" name="Прямая со стрелкой 21"/>
            <p:cNvCxnSpPr>
              <a:cxnSpLocks/>
            </p:cNvCxnSpPr>
            <p:nvPr/>
          </p:nvCxnSpPr>
          <p:spPr bwMode="auto">
            <a:xfrm>
              <a:off x="36655" y="23456"/>
              <a:ext cx="0" cy="1853"/>
            </a:xfrm>
            <a:prstGeom prst="straightConnector1">
              <a:avLst/>
            </a:prstGeom>
            <a:noFill/>
            <a:ln w="12700">
              <a:solidFill>
                <a:schemeClr val="tx1">
                  <a:lumMod val="95000"/>
                  <a:lumOff val="5000"/>
                </a:schemeClr>
              </a:solidFill>
              <a:miter lim="800000"/>
              <a:headEnd/>
              <a:tailEnd type="triangle" w="med" len="med"/>
            </a:ln>
            <a:extLst>
              <a:ext uri="{909E8E84-426E-40DD-AFC4-6F175D3DCCD1}">
                <a14:hiddenFill xmlns:a14="http://schemas.microsoft.com/office/drawing/2010/main">
                  <a:noFill/>
                </a14:hiddenFill>
              </a:ext>
            </a:extLst>
          </p:spPr>
        </p:cxnSp>
        <p:sp>
          <p:nvSpPr>
            <p:cNvPr id="23" name="Прямоугольник 22"/>
            <p:cNvSpPr>
              <a:spLocks/>
            </p:cNvSpPr>
            <p:nvPr/>
          </p:nvSpPr>
          <p:spPr bwMode="auto">
            <a:xfrm>
              <a:off x="52717" y="15186"/>
              <a:ext cx="11233" cy="8081"/>
            </a:xfrm>
            <a:prstGeom prst="rect">
              <a:avLst/>
            </a:prstGeom>
            <a:solidFill>
              <a:schemeClr val="lt1">
                <a:lumMod val="100000"/>
                <a:lumOff val="0"/>
              </a:schemeClr>
            </a:solidFill>
            <a:ln w="12700">
              <a:solidFill>
                <a:schemeClr val="tx1">
                  <a:lumMod val="95000"/>
                  <a:lumOff val="500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Сармояи эҷодӣ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24" name="Прямоугольник 23"/>
            <p:cNvSpPr>
              <a:spLocks/>
            </p:cNvSpPr>
            <p:nvPr/>
          </p:nvSpPr>
          <p:spPr bwMode="auto">
            <a:xfrm>
              <a:off x="41585" y="15107"/>
              <a:ext cx="10674" cy="8068"/>
            </a:xfrm>
            <a:prstGeom prst="rect">
              <a:avLst/>
            </a:prstGeom>
            <a:solidFill>
              <a:schemeClr val="lt1">
                <a:lumMod val="100000"/>
                <a:lumOff val="0"/>
              </a:schemeClr>
            </a:solidFill>
            <a:ln w="12700">
              <a:solidFill>
                <a:schemeClr val="tx1">
                  <a:lumMod val="95000"/>
                  <a:lumOff val="500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Сармояи зеҳнӣ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25" name="Прямая со стрелкой 24"/>
            <p:cNvCxnSpPr>
              <a:cxnSpLocks/>
            </p:cNvCxnSpPr>
            <p:nvPr/>
          </p:nvCxnSpPr>
          <p:spPr bwMode="auto">
            <a:xfrm>
              <a:off x="60032" y="23297"/>
              <a:ext cx="0" cy="1853"/>
            </a:xfrm>
            <a:prstGeom prst="straightConnector1">
              <a:avLst/>
            </a:prstGeom>
            <a:noFill/>
            <a:ln w="12700">
              <a:solidFill>
                <a:schemeClr val="tx1">
                  <a:lumMod val="95000"/>
                  <a:lumOff val="5000"/>
                </a:schemeClr>
              </a:solidFill>
              <a:miter lim="800000"/>
              <a:headEnd/>
              <a:tailEnd type="triangle" w="med" len="med"/>
            </a:ln>
            <a:extLst>
              <a:ext uri="{909E8E84-426E-40DD-AFC4-6F175D3DCCD1}">
                <a14:hiddenFill xmlns:a14="http://schemas.microsoft.com/office/drawing/2010/main">
                  <a:noFill/>
                </a14:hiddenFill>
              </a:ext>
            </a:extLst>
          </p:spPr>
        </p:cxnSp>
        <p:cxnSp>
          <p:nvCxnSpPr>
            <p:cNvPr id="26" name="Прямая со стрелкой 25"/>
            <p:cNvCxnSpPr>
              <a:cxnSpLocks/>
            </p:cNvCxnSpPr>
            <p:nvPr/>
          </p:nvCxnSpPr>
          <p:spPr bwMode="auto">
            <a:xfrm>
              <a:off x="60032" y="27591"/>
              <a:ext cx="0" cy="1852"/>
            </a:xfrm>
            <a:prstGeom prst="straightConnector1">
              <a:avLst/>
            </a:prstGeom>
            <a:noFill/>
            <a:ln w="12700">
              <a:solidFill>
                <a:schemeClr val="tx1">
                  <a:lumMod val="95000"/>
                  <a:lumOff val="5000"/>
                </a:schemeClr>
              </a:solidFill>
              <a:miter lim="800000"/>
              <a:headEnd/>
              <a:tailEnd type="triangle" w="med" len="med"/>
            </a:ln>
            <a:extLst>
              <a:ext uri="{909E8E84-426E-40DD-AFC4-6F175D3DCCD1}">
                <a14:hiddenFill xmlns:a14="http://schemas.microsoft.com/office/drawing/2010/main">
                  <a:noFill/>
                </a14:hiddenFill>
              </a:ext>
            </a:extLst>
          </p:spPr>
        </p:cxnSp>
        <p:sp>
          <p:nvSpPr>
            <p:cNvPr id="27" name="Прямоугольник 26"/>
            <p:cNvSpPr>
              <a:spLocks/>
            </p:cNvSpPr>
            <p:nvPr/>
          </p:nvSpPr>
          <p:spPr bwMode="auto">
            <a:xfrm>
              <a:off x="18447" y="29499"/>
              <a:ext cx="12656" cy="14183"/>
            </a:xfrm>
            <a:prstGeom prst="rect">
              <a:avLst/>
            </a:prstGeom>
            <a:solidFill>
              <a:schemeClr val="lt1">
                <a:lumMod val="100000"/>
                <a:lumOff val="0"/>
              </a:schemeClr>
            </a:solidFill>
            <a:ln w="12700">
              <a:solidFill>
                <a:schemeClr val="tx1">
                  <a:lumMod val="95000"/>
                  <a:lumOff val="500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Е. Рузвина</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Д. Федорова</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Е. Змеенкова</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28" name="Прямоугольник 27"/>
            <p:cNvSpPr>
              <a:spLocks/>
            </p:cNvSpPr>
            <p:nvPr/>
          </p:nvSpPr>
          <p:spPr bwMode="auto">
            <a:xfrm>
              <a:off x="31407" y="29578"/>
              <a:ext cx="12214" cy="14034"/>
            </a:xfrm>
            <a:prstGeom prst="rect">
              <a:avLst/>
            </a:prstGeom>
            <a:solidFill>
              <a:schemeClr val="lt1">
                <a:lumMod val="100000"/>
                <a:lumOff val="0"/>
              </a:schemeClr>
            </a:solidFill>
            <a:ln w="12700">
              <a:solidFill>
                <a:schemeClr val="tx1">
                  <a:lumMod val="95000"/>
                  <a:lumOff val="500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И. Соболева</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С. Валентей</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Л. Нестерова</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spcAft>
                  <a:spcPts val="0"/>
                </a:spcAft>
              </a:pPr>
              <a:r>
                <a:rPr lang="tg-Cyrl-TJ" sz="140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29" name="Прямоугольник 28"/>
            <p:cNvSpPr>
              <a:spLocks/>
            </p:cNvSpPr>
            <p:nvPr/>
          </p:nvSpPr>
          <p:spPr bwMode="auto">
            <a:xfrm>
              <a:off x="43891" y="29578"/>
              <a:ext cx="10901" cy="14021"/>
            </a:xfrm>
            <a:prstGeom prst="rect">
              <a:avLst/>
            </a:prstGeom>
            <a:solidFill>
              <a:schemeClr val="lt1">
                <a:lumMod val="100000"/>
                <a:lumOff val="0"/>
              </a:schemeClr>
            </a:solidFill>
            <a:ln w="12700">
              <a:solidFill>
                <a:schemeClr val="tx1">
                  <a:lumMod val="95000"/>
                  <a:lumOff val="500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В. Гойло</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Т. Стюарт</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Л.Эдвинесон</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30" name="Прямоугольник 29"/>
            <p:cNvSpPr>
              <a:spLocks/>
            </p:cNvSpPr>
            <p:nvPr/>
          </p:nvSpPr>
          <p:spPr bwMode="auto">
            <a:xfrm>
              <a:off x="55261" y="29499"/>
              <a:ext cx="9068" cy="14099"/>
            </a:xfrm>
            <a:prstGeom prst="rect">
              <a:avLst/>
            </a:prstGeom>
            <a:solidFill>
              <a:schemeClr val="lt1">
                <a:lumMod val="100000"/>
                <a:lumOff val="0"/>
              </a:schemeClr>
            </a:solidFill>
            <a:ln w="12700">
              <a:solidFill>
                <a:schemeClr val="tx1">
                  <a:lumMod val="95000"/>
                  <a:lumOff val="500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Н. Глазер</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spcAft>
                  <a:spcPts val="0"/>
                </a:spcAft>
              </a:pPr>
              <a:r>
                <a:rPr lang="tg-Cyrl-TJ" sz="140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31" name="Прямоугольник 30"/>
            <p:cNvSpPr>
              <a:spLocks/>
            </p:cNvSpPr>
            <p:nvPr/>
          </p:nvSpPr>
          <p:spPr bwMode="auto">
            <a:xfrm>
              <a:off x="12182" y="61273"/>
              <a:ext cx="12040" cy="8487"/>
            </a:xfrm>
            <a:prstGeom prst="rect">
              <a:avLst/>
            </a:prstGeom>
            <a:solidFill>
              <a:schemeClr val="lt1">
                <a:lumMod val="100000"/>
                <a:lumOff val="0"/>
              </a:schemeClr>
            </a:solidFill>
            <a:ln w="12700">
              <a:solidFill>
                <a:schemeClr val="tx1">
                  <a:lumMod val="95000"/>
                  <a:lumOff val="500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Захираҳои инсонӣ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32" name="Стрелка вправо 31"/>
            <p:cNvSpPr>
              <a:spLocks/>
            </p:cNvSpPr>
            <p:nvPr/>
          </p:nvSpPr>
          <p:spPr bwMode="auto">
            <a:xfrm>
              <a:off x="6679" y="47548"/>
              <a:ext cx="10472" cy="3656"/>
            </a:xfrm>
            <a:prstGeom prst="rightArrow">
              <a:avLst>
                <a:gd name="adj1" fmla="val 50000"/>
                <a:gd name="adj2" fmla="val 49993"/>
              </a:avLst>
            </a:prstGeom>
            <a:solidFill>
              <a:schemeClr val="accent1">
                <a:lumMod val="100000"/>
                <a:lumOff val="0"/>
              </a:schemeClr>
            </a:solidFill>
            <a:ln w="12700">
              <a:solidFill>
                <a:schemeClr val="tx1">
                  <a:lumMod val="95000"/>
                  <a:lumOff val="5000"/>
                </a:schemeClr>
              </a:solidFill>
              <a:miter lim="800000"/>
              <a:headEnd/>
              <a:tailEnd/>
            </a:ln>
          </p:spPr>
          <p:txBody>
            <a:bodyPr rot="0" vert="horz" wrap="square" lIns="91440" tIns="45720" rIns="91440" bIns="45720" anchor="ctr" anchorCtr="0" upright="1">
              <a:noAutofit/>
            </a:bodyPr>
            <a:lstStyle/>
            <a:p>
              <a:endParaRPr lang="ru-RU"/>
            </a:p>
          </p:txBody>
        </p:sp>
        <p:sp>
          <p:nvSpPr>
            <p:cNvPr id="33" name="Скругленный прямоугольник 32"/>
            <p:cNvSpPr>
              <a:spLocks/>
            </p:cNvSpPr>
            <p:nvPr/>
          </p:nvSpPr>
          <p:spPr bwMode="auto">
            <a:xfrm>
              <a:off x="17172" y="45475"/>
              <a:ext cx="43029" cy="11060"/>
            </a:xfrm>
            <a:prstGeom prst="roundRect">
              <a:avLst>
                <a:gd name="adj" fmla="val 16667"/>
              </a:avLst>
            </a:prstGeom>
            <a:solidFill>
              <a:schemeClr val="accent5">
                <a:lumMod val="60000"/>
                <a:lumOff val="40000"/>
              </a:schemeClr>
            </a:solidFill>
            <a:ln w="12700" cmpd="dbl">
              <a:solidFill>
                <a:schemeClr val="tx1">
                  <a:lumMod val="95000"/>
                  <a:lumOff val="5000"/>
                </a:schemeClr>
              </a:solidFill>
              <a:prstDash val="lgDash"/>
              <a:miter lim="800000"/>
              <a:headEnd/>
              <a:tailEnd/>
            </a:ln>
          </p:spPr>
          <p:txBody>
            <a:bodyPr rot="0" vert="horz" wrap="square" lIns="91440" tIns="45720" rIns="91440" bIns="45720" anchor="ctr" anchorCtr="0" upright="1">
              <a:noAutofit/>
            </a:bodyPr>
            <a:lstStyle/>
            <a:p>
              <a:pPr algn="ctr">
                <a:spcAft>
                  <a:spcPts val="0"/>
                </a:spcAft>
              </a:pPr>
              <a:r>
                <a:rPr lang="tg-Cyrl-TJ" sz="1400" b="1">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rPr>
                <a:t>Такмили сармояи инсонӣ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rPr>
                <a:t>Комилов С.Ҷ., Ғаниев Т.Б.,</a:t>
              </a:r>
              <a:r>
                <a:rPr lang="tg-Cyrl-TJ" sz="1400" b="1">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1400">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rPr>
                <a:t>Ҳодиев Д.А., Султонова М.М., Мирзоалиев А.А., Искандаров Ҳ.Ҳ., Абдуллозода Р.А. Рустамзода Ф.М.</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34" name="Прямоугольник 33"/>
            <p:cNvSpPr>
              <a:spLocks/>
            </p:cNvSpPr>
            <p:nvPr/>
          </p:nvSpPr>
          <p:spPr bwMode="auto">
            <a:xfrm>
              <a:off x="33812" y="59563"/>
              <a:ext cx="11033" cy="8224"/>
            </a:xfrm>
            <a:prstGeom prst="rect">
              <a:avLst/>
            </a:prstGeom>
            <a:solidFill>
              <a:schemeClr val="lt1">
                <a:lumMod val="100000"/>
                <a:lumOff val="0"/>
              </a:schemeClr>
            </a:solidFill>
            <a:ln w="12700">
              <a:solidFill>
                <a:schemeClr val="tx1">
                  <a:lumMod val="95000"/>
                  <a:lumOff val="500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Сармояи</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 инсонӣ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35" name="Прямоугольник 34"/>
            <p:cNvSpPr>
              <a:spLocks/>
            </p:cNvSpPr>
            <p:nvPr/>
          </p:nvSpPr>
          <p:spPr bwMode="auto">
            <a:xfrm>
              <a:off x="53040" y="62092"/>
              <a:ext cx="9874" cy="8157"/>
            </a:xfrm>
            <a:prstGeom prst="rect">
              <a:avLst/>
            </a:prstGeom>
            <a:solidFill>
              <a:schemeClr val="lt1">
                <a:lumMod val="100000"/>
                <a:lumOff val="0"/>
              </a:schemeClr>
            </a:solidFill>
            <a:ln w="12700">
              <a:solidFill>
                <a:schemeClr val="tx1">
                  <a:lumMod val="95000"/>
                  <a:lumOff val="500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Нерӯи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инсонӣ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36" name="Прямая со стрелкой 35"/>
            <p:cNvCxnSpPr>
              <a:cxnSpLocks/>
            </p:cNvCxnSpPr>
            <p:nvPr/>
          </p:nvCxnSpPr>
          <p:spPr bwMode="auto">
            <a:xfrm flipH="1">
              <a:off x="14947" y="56538"/>
              <a:ext cx="11545" cy="4731"/>
            </a:xfrm>
            <a:prstGeom prst="straightConnector1">
              <a:avLst/>
            </a:prstGeom>
            <a:noFill/>
            <a:ln w="19050">
              <a:solidFill>
                <a:schemeClr val="dk1">
                  <a:lumMod val="100000"/>
                  <a:lumOff val="0"/>
                </a:schemeClr>
              </a:solidFill>
              <a:miter lim="800000"/>
              <a:headEnd/>
              <a:tailEnd type="triangle" w="med" len="med"/>
            </a:ln>
            <a:extLst>
              <a:ext uri="{909E8E84-426E-40DD-AFC4-6F175D3DCCD1}">
                <a14:hiddenFill xmlns:a14="http://schemas.microsoft.com/office/drawing/2010/main">
                  <a:noFill/>
                </a14:hiddenFill>
              </a:ext>
            </a:extLst>
          </p:spPr>
        </p:cxnSp>
        <p:cxnSp>
          <p:nvCxnSpPr>
            <p:cNvPr id="37" name="Прямая со стрелкой 36"/>
            <p:cNvCxnSpPr>
              <a:cxnSpLocks/>
            </p:cNvCxnSpPr>
            <p:nvPr/>
          </p:nvCxnSpPr>
          <p:spPr bwMode="auto">
            <a:xfrm>
              <a:off x="49295" y="56538"/>
              <a:ext cx="12164" cy="5550"/>
            </a:xfrm>
            <a:prstGeom prst="straightConnector1">
              <a:avLst/>
            </a:prstGeom>
            <a:noFill/>
            <a:ln w="19050">
              <a:solidFill>
                <a:schemeClr val="dk1">
                  <a:lumMod val="100000"/>
                  <a:lumOff val="0"/>
                </a:schemeClr>
              </a:solidFill>
              <a:miter lim="800000"/>
              <a:headEnd/>
              <a:tailEnd type="triangle" w="med" len="med"/>
            </a:ln>
            <a:extLst>
              <a:ext uri="{909E8E84-426E-40DD-AFC4-6F175D3DCCD1}">
                <a14:hiddenFill xmlns:a14="http://schemas.microsoft.com/office/drawing/2010/main">
                  <a:noFill/>
                </a14:hiddenFill>
              </a:ext>
            </a:extLst>
          </p:spPr>
        </p:cxnSp>
        <p:cxnSp>
          <p:nvCxnSpPr>
            <p:cNvPr id="38" name="Прямая со стрелкой 37"/>
            <p:cNvCxnSpPr>
              <a:cxnSpLocks/>
            </p:cNvCxnSpPr>
            <p:nvPr/>
          </p:nvCxnSpPr>
          <p:spPr bwMode="auto">
            <a:xfrm flipH="1">
              <a:off x="39279" y="56542"/>
              <a:ext cx="79" cy="3021"/>
            </a:xfrm>
            <a:prstGeom prst="straightConnector1">
              <a:avLst/>
            </a:prstGeom>
            <a:noFill/>
            <a:ln w="19050">
              <a:solidFill>
                <a:schemeClr val="dk1">
                  <a:lumMod val="100000"/>
                  <a:lumOff val="0"/>
                </a:schemeClr>
              </a:solidFill>
              <a:miter lim="800000"/>
              <a:headEnd/>
              <a:tailEnd type="triangle" w="med" len="med"/>
            </a:ln>
            <a:extLst>
              <a:ext uri="{909E8E84-426E-40DD-AFC4-6F175D3DCCD1}">
                <a14:hiddenFill xmlns:a14="http://schemas.microsoft.com/office/drawing/2010/main">
                  <a:noFill/>
                </a14:hiddenFill>
              </a:ext>
            </a:extLst>
          </p:spPr>
        </p:cxnSp>
        <p:cxnSp>
          <p:nvCxnSpPr>
            <p:cNvPr id="39" name="Прямая со стрелкой 38"/>
            <p:cNvCxnSpPr>
              <a:cxnSpLocks/>
            </p:cNvCxnSpPr>
            <p:nvPr/>
          </p:nvCxnSpPr>
          <p:spPr bwMode="auto">
            <a:xfrm>
              <a:off x="17928" y="69840"/>
              <a:ext cx="0" cy="1973"/>
            </a:xfrm>
            <a:prstGeom prst="straightConnector1">
              <a:avLst/>
            </a:prstGeom>
            <a:noFill/>
            <a:ln w="12700">
              <a:solidFill>
                <a:schemeClr val="tx1">
                  <a:lumMod val="95000"/>
                  <a:lumOff val="5000"/>
                </a:schemeClr>
              </a:solidFill>
              <a:miter lim="800000"/>
              <a:headEnd/>
              <a:tailEnd type="triangle" w="med" len="med"/>
            </a:ln>
            <a:extLst>
              <a:ext uri="{909E8E84-426E-40DD-AFC4-6F175D3DCCD1}">
                <a14:hiddenFill xmlns:a14="http://schemas.microsoft.com/office/drawing/2010/main">
                  <a:noFill/>
                </a14:hiddenFill>
              </a:ext>
            </a:extLst>
          </p:spPr>
        </p:cxnSp>
        <p:cxnSp>
          <p:nvCxnSpPr>
            <p:cNvPr id="40" name="Прямая со стрелкой 39"/>
            <p:cNvCxnSpPr>
              <a:cxnSpLocks/>
            </p:cNvCxnSpPr>
            <p:nvPr/>
          </p:nvCxnSpPr>
          <p:spPr bwMode="auto">
            <a:xfrm>
              <a:off x="39279" y="67787"/>
              <a:ext cx="0" cy="1973"/>
            </a:xfrm>
            <a:prstGeom prst="straightConnector1">
              <a:avLst/>
            </a:prstGeom>
            <a:noFill/>
            <a:ln w="12700">
              <a:solidFill>
                <a:schemeClr val="tx1">
                  <a:lumMod val="95000"/>
                  <a:lumOff val="5000"/>
                </a:schemeClr>
              </a:solidFill>
              <a:miter lim="800000"/>
              <a:headEnd/>
              <a:tailEnd type="triangle" w="med" len="med"/>
            </a:ln>
            <a:extLst>
              <a:ext uri="{909E8E84-426E-40DD-AFC4-6F175D3DCCD1}">
                <a14:hiddenFill xmlns:a14="http://schemas.microsoft.com/office/drawing/2010/main">
                  <a:noFill/>
                </a14:hiddenFill>
              </a:ext>
            </a:extLst>
          </p:spPr>
        </p:cxnSp>
        <p:cxnSp>
          <p:nvCxnSpPr>
            <p:cNvPr id="41" name="Прямая со стрелкой 40"/>
            <p:cNvCxnSpPr>
              <a:cxnSpLocks/>
            </p:cNvCxnSpPr>
            <p:nvPr/>
          </p:nvCxnSpPr>
          <p:spPr bwMode="auto">
            <a:xfrm>
              <a:off x="58211" y="70249"/>
              <a:ext cx="0" cy="1973"/>
            </a:xfrm>
            <a:prstGeom prst="straightConnector1">
              <a:avLst/>
            </a:prstGeom>
            <a:noFill/>
            <a:ln w="12700">
              <a:solidFill>
                <a:schemeClr val="tx1">
                  <a:lumMod val="95000"/>
                  <a:lumOff val="5000"/>
                </a:schemeClr>
              </a:solidFill>
              <a:miter lim="800000"/>
              <a:headEnd/>
              <a:tailEnd type="triangle" w="med" len="med"/>
            </a:ln>
            <a:extLst>
              <a:ext uri="{909E8E84-426E-40DD-AFC4-6F175D3DCCD1}">
                <a14:hiddenFill xmlns:a14="http://schemas.microsoft.com/office/drawing/2010/main">
                  <a:noFill/>
                </a14:hiddenFill>
              </a:ext>
            </a:extLst>
          </p:spPr>
        </p:cxnSp>
        <p:sp>
          <p:nvSpPr>
            <p:cNvPr id="42" name="Прямоугольник 41"/>
            <p:cNvSpPr>
              <a:spLocks/>
            </p:cNvSpPr>
            <p:nvPr/>
          </p:nvSpPr>
          <p:spPr bwMode="auto">
            <a:xfrm>
              <a:off x="8844" y="71813"/>
              <a:ext cx="17649" cy="8336"/>
            </a:xfrm>
            <a:prstGeom prst="rect">
              <a:avLst/>
            </a:prstGeom>
            <a:solidFill>
              <a:schemeClr val="lt1">
                <a:lumMod val="100000"/>
                <a:lumOff val="0"/>
              </a:schemeClr>
            </a:solidFill>
            <a:ln w="12700">
              <a:solidFill>
                <a:schemeClr val="tx1">
                  <a:lumMod val="95000"/>
                  <a:lumOff val="500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Искандаров Ҳ.Ҳ., Абдуллозода Р.А.</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43" name="Прямоугольник 42"/>
            <p:cNvSpPr>
              <a:spLocks/>
            </p:cNvSpPr>
            <p:nvPr/>
          </p:nvSpPr>
          <p:spPr bwMode="auto">
            <a:xfrm>
              <a:off x="27297" y="69692"/>
              <a:ext cx="22393" cy="13081"/>
            </a:xfrm>
            <a:prstGeom prst="rect">
              <a:avLst/>
            </a:prstGeom>
            <a:solidFill>
              <a:schemeClr val="lt1">
                <a:lumMod val="100000"/>
                <a:lumOff val="0"/>
              </a:schemeClr>
            </a:solidFill>
            <a:ln w="12700">
              <a:solidFill>
                <a:schemeClr val="tx1">
                  <a:lumMod val="95000"/>
                  <a:lumOff val="500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rPr>
                <a:t>Комилов С.Ҷ., Ғаниев Т.Б., Ҳодиев Д.А., Султонова М.М., Мирзоалиев А.А., Рустамзода Ф.М.</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44" name="Прямоугольник 43"/>
            <p:cNvSpPr>
              <a:spLocks/>
            </p:cNvSpPr>
            <p:nvPr/>
          </p:nvSpPr>
          <p:spPr bwMode="auto">
            <a:xfrm>
              <a:off x="51759" y="72223"/>
              <a:ext cx="12570" cy="7804"/>
            </a:xfrm>
            <a:prstGeom prst="rect">
              <a:avLst/>
            </a:prstGeom>
            <a:solidFill>
              <a:schemeClr val="lt1">
                <a:lumMod val="100000"/>
                <a:lumOff val="0"/>
              </a:schemeClr>
            </a:solidFill>
            <a:ln w="12700">
              <a:solidFill>
                <a:schemeClr val="tx1">
                  <a:lumMod val="95000"/>
                  <a:lumOff val="5000"/>
                </a:schemeClr>
              </a:solidFill>
              <a:miter lim="800000"/>
              <a:headEnd/>
              <a:tailEnd/>
            </a:ln>
          </p:spPr>
          <p:txBody>
            <a:bodyPr rot="0" vert="horz" wrap="square" lIns="91440" tIns="45720" rIns="91440" bIns="45720" anchor="ctr" anchorCtr="0" upright="1">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Ғаниев Т.Б.</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Рустамов Ф.М.</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grpSp>
      <p:sp>
        <p:nvSpPr>
          <p:cNvPr id="2" name="Прямоугольник 1"/>
          <p:cNvSpPr/>
          <p:nvPr/>
        </p:nvSpPr>
        <p:spPr>
          <a:xfrm>
            <a:off x="65940" y="5419706"/>
            <a:ext cx="6888235" cy="646331"/>
          </a:xfrm>
          <a:prstGeom prst="rect">
            <a:avLst/>
          </a:prstGeom>
        </p:spPr>
        <p:txBody>
          <a:bodyPr wrap="square">
            <a:spAutoFit/>
          </a:bodyPr>
          <a:lstStyle/>
          <a:p>
            <a:r>
              <a:rPr lang="tg-Cyrl-TJ" b="1" dirty="0">
                <a:latin typeface="Times New Roman" panose="02020603050405020304" pitchFamily="18" charset="0"/>
                <a:ea typeface="Times New Roman" panose="02020603050405020304" pitchFamily="18" charset="0"/>
              </a:rPr>
              <a:t>Расми 3. Ташаккули сармояи инсонӣ </a:t>
            </a:r>
          </a:p>
          <a:p>
            <a:r>
              <a:rPr lang="tg-Cyrl-TJ" b="1" dirty="0">
                <a:latin typeface="Times New Roman" panose="02020603050405020304" pitchFamily="18" charset="0"/>
                <a:ea typeface="Times New Roman" panose="02020603050405020304" pitchFamily="18" charset="0"/>
              </a:rPr>
              <a:t>Сарчашма аз ҷониби муаллиф тартиб дода шудааст.</a:t>
            </a:r>
            <a:endParaRPr lang="ru-RU" dirty="0"/>
          </a:p>
        </p:txBody>
      </p:sp>
    </p:spTree>
  </p:cSld>
  <p:clrMapOvr>
    <a:masterClrMapping/>
  </p:clrMapOvr>
  <mc:AlternateContent xmlns:mc="http://schemas.openxmlformats.org/markup-compatibility/2006" xmlns:p14="http://schemas.microsoft.com/office/powerpoint/2010/main">
    <mc:Choice Requires="p14">
      <p:transition p14:dur="0" advTm="55348"/>
    </mc:Choice>
    <mc:Fallback xmlns="">
      <p:transition advTm="5534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26"/>
          <p:cNvSpPr txBox="1">
            <a:spLocks noGrp="1"/>
          </p:cNvSpPr>
          <p:nvPr>
            <p:ph idx="1"/>
          </p:nvPr>
        </p:nvSpPr>
        <p:spPr>
          <a:xfrm>
            <a:off x="107504" y="140676"/>
            <a:ext cx="8884220" cy="645727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endParaRPr lang="ru-RU" sz="28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r>
              <a:rPr lang="ru-RU" sz="2800" b="1" dirty="0" err="1">
                <a:solidFill>
                  <a:srgbClr val="FF0000"/>
                </a:solidFill>
                <a:latin typeface="Times New Roman" panose="02020603050405020304" pitchFamily="18" charset="0"/>
                <a:cs typeface="Times New Roman" panose="02020603050405020304" pitchFamily="18" charset="0"/>
              </a:rPr>
              <a:t>Омилҳо</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ва</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хусусиятҳои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асосии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сармояи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инсонӣ</a:t>
            </a:r>
            <a:endParaRPr lang="ru-RU" sz="2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endParaRPr lang="tg-Cyrl-TJ" sz="5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Заминаҳои таърихӣ ва таҳаввулоти назарраси сармояи инсонӣ аз он гувоҳӣ медиҳад, ки ин падида дар асри XXI ба яке аз нерӯҳои тавонману, зудтағйир ва қудратманди бозори меҳнат дар ҳолати ташаккул ва такмилёбист. Мафҳуму ибораҳои нав пас ё фардо метавонанд ҷойгузини сармояи инсонӣ гарданд.</a:t>
            </a:r>
            <a:endParaRPr sz="28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1958"/>
    </mc:Choice>
    <mc:Fallback xmlns="">
      <p:transition advTm="6195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27"/>
          <p:cNvSpPr txBox="1">
            <a:spLocks noGrp="1"/>
          </p:cNvSpPr>
          <p:nvPr>
            <p:ph idx="1"/>
          </p:nvPr>
        </p:nvSpPr>
        <p:spPr>
          <a:xfrm>
            <a:off x="107504" y="167054"/>
            <a:ext cx="8884220" cy="6154615"/>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endParaRPr lang="ru-RU" sz="28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r>
              <a:rPr lang="ru-RU" sz="2800" b="1" dirty="0" err="1">
                <a:solidFill>
                  <a:srgbClr val="FF0000"/>
                </a:solidFill>
                <a:latin typeface="Times New Roman" panose="02020603050405020304" pitchFamily="18" charset="0"/>
                <a:cs typeface="Times New Roman" panose="02020603050405020304" pitchFamily="18" charset="0"/>
              </a:rPr>
              <a:t>Омилҳо</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ва</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хусусиятҳои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асосии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сармояи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инсонӣ</a:t>
            </a:r>
            <a:endParaRPr lang="ru-RU" sz="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Сармояи инсонӣ - ин сармояи эҷодӣ мебошад, ки дар асоси таҳсилоти гирифташуда қобилияти инсон доир ба ҳалли мушкилоте афзоиш ёфта, навоварии воқеӣ, дарёфти равишҳои навоварона, ташаббус, эҷодкорӣ, малакаҳои муошират, масъулият, қобилияти ба даст овардани таваккал, ки ҳамчун фаъолияти инноватсионӣ номида мешавад, ба вуҷуд оварда мешавад.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Ҳамин тариқ, сармояи инсонӣ - категорияи хеле мураккаби иқтисодӣ мебошад, ки барои рушди устувори иқтисоди миллӣ муҳим аст. Дараҷаи самаранокии равандҳои истеҳсолӣ аз сифати сармояи инсонӣ вобаста аст.</a:t>
            </a:r>
            <a:endParaRPr sz="28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2071"/>
    </mc:Choice>
    <mc:Fallback xmlns="">
      <p:transition advTm="6207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28"/>
          <p:cNvSpPr txBox="1">
            <a:spLocks noGrp="1"/>
          </p:cNvSpPr>
          <p:nvPr>
            <p:ph idx="1"/>
          </p:nvPr>
        </p:nvSpPr>
        <p:spPr>
          <a:xfrm>
            <a:off x="228600" y="246185"/>
            <a:ext cx="8713177" cy="608427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2800" b="1" dirty="0">
              <a:solidFill>
                <a:srgbClr val="FF0000"/>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r>
              <a:rPr lang="ru-RU" sz="2800" b="1" dirty="0" err="1">
                <a:solidFill>
                  <a:srgbClr val="FF0000"/>
                </a:solidFill>
                <a:latin typeface="Times New Roman" panose="02020603050405020304" pitchFamily="18" charset="0"/>
                <a:cs typeface="Times New Roman" panose="02020603050405020304" pitchFamily="18" charset="0"/>
              </a:rPr>
              <a:t>Омилҳо</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ва</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хусусиятҳои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асосии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сармояи</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инсонӣ</a:t>
            </a:r>
            <a:endParaRPr lang="ru-RU" sz="2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endParaRPr lang="tg-Cyrl-TJ" sz="10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Қайд намудан зарур аст, ки дар ҷадвали мазкур баъди таҳқиқот ва хондани корҳои илмии бисёр олимони хориҷӣ ва ватанӣ доир ба рушд ва ташаккули сармояи инсонӣ мо бахулосае омадем, ки онҳоро ба ду категория, яъне категорияи якум ташаккули сармояи инсонӣ ва категорияи дуюм такмили сармояи инсонӣ вобаста ба омилҳои онҳо ҷудо намоем.</a:t>
            </a:r>
            <a:endParaRPr sz="28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47596"/>
    </mc:Choice>
    <mc:Fallback xmlns="">
      <p:transition advTm="4759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9"/>
          <p:cNvSpPr txBox="1">
            <a:spLocks noGrp="1"/>
          </p:cNvSpPr>
          <p:nvPr>
            <p:ph idx="1"/>
          </p:nvPr>
        </p:nvSpPr>
        <p:spPr>
          <a:xfrm>
            <a:off x="107504" y="149468"/>
            <a:ext cx="8884220" cy="6448479"/>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800" b="1" dirty="0">
              <a:solidFill>
                <a:srgbClr val="FF0000"/>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r>
              <a:rPr lang="tg-Cyrl-TJ" sz="2400" b="1" dirty="0">
                <a:solidFill>
                  <a:srgbClr val="FF0000"/>
                </a:solidFill>
                <a:latin typeface="Times New Roman" panose="02020603050405020304" pitchFamily="18" charset="0"/>
                <a:cs typeface="Times New Roman" panose="02020603050405020304" pitchFamily="18" charset="0"/>
              </a:rPr>
              <a:t>Рушди сармояи инсонӣ дар шароити иқтисодиёти инноватсионӣ</a:t>
            </a:r>
          </a:p>
          <a:p>
            <a:pPr marL="0" lvl="0" indent="449580" algn="just">
              <a:lnSpc>
                <a:spcPct val="150000"/>
              </a:lnSpc>
              <a:spcBef>
                <a:spcPts val="0"/>
              </a:spcBef>
              <a:spcAft>
                <a:spcPts val="0"/>
              </a:spcAft>
              <a:buSzPts val="1960"/>
              <a:buNone/>
            </a:pPr>
            <a:endParaRPr lang="tg-Cyrl-TJ" sz="800" dirty="0">
              <a:solidFill>
                <a:schemeClr val="tx1"/>
              </a:solidFill>
              <a:latin typeface="Times New Roman" panose="02020603050405020304" pitchFamily="18" charset="0"/>
              <a:cs typeface="Times New Roman" panose="02020603050405020304" pitchFamily="18" charset="0"/>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0" indent="450000" algn="just">
              <a:lnSpc>
                <a:spcPct val="150000"/>
              </a:lnSpc>
              <a:spcBef>
                <a:spcPts val="0"/>
              </a:spcBef>
              <a:spcAft>
                <a:spcPts val="0"/>
              </a:spcAft>
              <a:buSzPts val="2240"/>
            </a:pPr>
            <a:r>
              <a:rPr lang="tg-Cyrl-TJ" b="1" dirty="0">
                <a:solidFill>
                  <a:schemeClr val="tx1"/>
                </a:solidFill>
                <a:latin typeface="Times New Roman" panose="02020603050405020304" pitchFamily="18" charset="0"/>
                <a:cs typeface="Times New Roman" panose="02020603050405020304" pitchFamily="18" charset="0"/>
              </a:rPr>
              <a:t>Сармояи инсонӣ</a:t>
            </a:r>
            <a:r>
              <a:rPr lang="tg-Cyrl-TJ" dirty="0">
                <a:solidFill>
                  <a:schemeClr val="tx1"/>
                </a:solidFill>
                <a:latin typeface="Times New Roman" panose="02020603050405020304" pitchFamily="18" charset="0"/>
                <a:cs typeface="Times New Roman" panose="02020603050405020304" pitchFamily="18" charset="0"/>
              </a:rPr>
              <a:t> - маҷмӯи дониш, малака, таҷриба, салоҳият ва қобилиятҳое ба шумор меравад, ки шахс дар раванди омӯзиш ва ташаккул ёфтан соҳиби кор мегардад ва метавонад онро дар фаъолияти иқтисодӣ ба таври густурда истифода намояд.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28210"/>
    </mc:Choice>
    <mc:Fallback xmlns="">
      <p:transition advTm="2821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30"/>
          <p:cNvSpPr txBox="1">
            <a:spLocks noGrp="1"/>
          </p:cNvSpPr>
          <p:nvPr>
            <p:ph idx="1"/>
          </p:nvPr>
        </p:nvSpPr>
        <p:spPr>
          <a:xfrm>
            <a:off x="107504" y="123092"/>
            <a:ext cx="8904611" cy="647485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600" b="1" dirty="0">
              <a:solidFill>
                <a:srgbClr val="FF0000"/>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r>
              <a:rPr lang="tg-Cyrl-TJ" sz="2400" b="1" dirty="0">
                <a:solidFill>
                  <a:srgbClr val="FF0000"/>
                </a:solidFill>
                <a:latin typeface="Times New Roman" panose="02020603050405020304" pitchFamily="18" charset="0"/>
                <a:cs typeface="Times New Roman" panose="02020603050405020304" pitchFamily="18" charset="0"/>
              </a:rPr>
              <a:t>Рушди сармояи инсонӣ дар шароити иқтисодиёти инноватсионӣ</a:t>
            </a:r>
          </a:p>
          <a:p>
            <a:pPr marL="0" lvl="0" indent="449580" algn="just">
              <a:lnSpc>
                <a:spcPct val="150000"/>
              </a:lnSpc>
              <a:spcBef>
                <a:spcPts val="0"/>
              </a:spcBef>
              <a:spcAft>
                <a:spcPts val="0"/>
              </a:spcAft>
              <a:buSzPts val="1960"/>
              <a:buNone/>
            </a:pPr>
            <a:endParaRPr lang="tg-Cyrl-TJ" sz="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хусусиятҳои асосии сармояи инсонӣ дар шароити иқтисодиёти инноватсионӣ чунин бандҳо аҳамияти махсусро зоҳир менамоянд:</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Омилҳое, ки барои баланд бардоштани маҳсулнокии меҳнат;</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Тақвияти рушди устувори иқтисодӣ;</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Таъмини рақобатпазирӣ дар бозори ҷаҳонӣ.</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Иқтисодиёти инноватсионӣ ва хусусиятҳои асосии он дар шароити муосир - иқтисодиёте ба шумор меравад, ки асосан ба навовариҳо, технологияҳои нав ва истифодаи самараноки дониш такя менамояд.</a:t>
            </a:r>
            <a:endParaRPr sz="14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52017"/>
    </mc:Choice>
    <mc:Fallback xmlns="">
      <p:transition advTm="5201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1"/>
          <p:cNvSpPr txBox="1">
            <a:spLocks noGrp="1"/>
          </p:cNvSpPr>
          <p:nvPr>
            <p:ph idx="1"/>
          </p:nvPr>
        </p:nvSpPr>
        <p:spPr>
          <a:xfrm>
            <a:off x="107504" y="239696"/>
            <a:ext cx="8884220" cy="6512795"/>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0" b="1" i="1" dirty="0">
              <a:solidFill>
                <a:srgbClr val="FF0000"/>
              </a:solidFill>
              <a:latin typeface="Times New Roman"/>
              <a:ea typeface="Times New Roman"/>
              <a:cs typeface="Times New Roman"/>
              <a:sym typeface="Times New Roman"/>
            </a:endParaRPr>
          </a:p>
          <a:p>
            <a:pPr marL="342900" lvl="0" indent="630555" algn="ctr">
              <a:spcBef>
                <a:spcPts val="0"/>
              </a:spcBef>
              <a:spcAft>
                <a:spcPts val="0"/>
              </a:spcAft>
              <a:buSzPts val="1960"/>
              <a:buNone/>
            </a:pPr>
            <a:r>
              <a:rPr lang="tg-Cyrl-TJ" sz="2400" b="1" dirty="0">
                <a:solidFill>
                  <a:srgbClr val="FF0000"/>
                </a:solidFill>
                <a:latin typeface="Times New Roman" panose="02020603050405020304" pitchFamily="18" charset="0"/>
                <a:cs typeface="Times New Roman" panose="02020603050405020304" pitchFamily="18" charset="0"/>
              </a:rPr>
              <a:t>Рушди сармояи инсонӣ дар шароити иқтисодиёти инноватсионӣ</a:t>
            </a:r>
          </a:p>
          <a:p>
            <a:pPr marL="342900" lvl="0" indent="-218440" algn="just" rtl="0">
              <a:spcBef>
                <a:spcPts val="560"/>
              </a:spcBef>
              <a:spcAft>
                <a:spcPts val="0"/>
              </a:spcAft>
              <a:buSzPts val="1960"/>
              <a:buFont typeface="Noto Sans Symbols"/>
              <a:buNone/>
            </a:pPr>
            <a:endParaRPr sz="100" dirty="0">
              <a:latin typeface="Times"/>
              <a:ea typeface="Times"/>
              <a:cs typeface="Times"/>
              <a:sym typeface="Times"/>
            </a:endParaRPr>
          </a:p>
          <a:p>
            <a:pPr marL="0" lvl="0" indent="450000" algn="just">
              <a:lnSpc>
                <a:spcPct val="150000"/>
              </a:lnSpc>
              <a:spcBef>
                <a:spcPts val="0"/>
              </a:spcBef>
              <a:spcAft>
                <a:spcPts val="0"/>
              </a:spcAft>
              <a:buSzPts val="196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Талаботҳои асосии доир ба сармояи инсонӣ дар шароити иқтисодиёти инноватсионӣ чунин мебошад:</a:t>
            </a:r>
            <a:endParaRPr lang="ru-RU" dirty="0">
              <a:solidFill>
                <a:schemeClr val="tx1"/>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Мутахассисони соҳавии баландихтисос;</a:t>
            </a:r>
            <a:endParaRPr lang="ru-RU" dirty="0">
              <a:solidFill>
                <a:schemeClr val="tx1"/>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Маҳорати истифодаи технологияҳои иттилоотӣ;</a:t>
            </a:r>
            <a:endParaRPr lang="ru-RU" dirty="0">
              <a:solidFill>
                <a:schemeClr val="tx1"/>
              </a:solidFill>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Тафаккури креативӣ ва қобилияти ҳалли масоили мураккаб;</a:t>
            </a:r>
            <a:endParaRPr lang="ru-RU" dirty="0">
              <a:solidFill>
                <a:schemeClr val="tx1"/>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Иқтидори мутобиқшавӣ ба шароити тағйирёбанда.</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28303"/>
    </mc:Choice>
    <mc:Fallback xmlns="">
      <p:transition advTm="2830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1"/>
          <p:cNvSpPr txBox="1">
            <a:spLocks noGrp="1"/>
          </p:cNvSpPr>
          <p:nvPr>
            <p:ph idx="1"/>
          </p:nvPr>
        </p:nvSpPr>
        <p:spPr>
          <a:xfrm>
            <a:off x="107504" y="230818"/>
            <a:ext cx="8884220" cy="6521673"/>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0" b="1" i="1" dirty="0">
              <a:solidFill>
                <a:srgbClr val="FF0000"/>
              </a:solidFill>
              <a:latin typeface="Times New Roman"/>
              <a:ea typeface="Times New Roman"/>
              <a:cs typeface="Times New Roman"/>
              <a:sym typeface="Times New Roman"/>
            </a:endParaRPr>
          </a:p>
          <a:p>
            <a:pPr marL="342900" lvl="0" indent="630555" algn="ctr">
              <a:spcBef>
                <a:spcPts val="0"/>
              </a:spcBef>
              <a:spcAft>
                <a:spcPts val="0"/>
              </a:spcAft>
              <a:buSzPts val="1960"/>
              <a:buNone/>
            </a:pPr>
            <a:endParaRPr lang="tg-Cyrl-TJ" sz="800" b="1" dirty="0">
              <a:solidFill>
                <a:srgbClr val="FF0000"/>
              </a:solidFill>
              <a:latin typeface="Times New Roman" panose="02020603050405020304" pitchFamily="18" charset="0"/>
              <a:cs typeface="Times New Roman" panose="02020603050405020304" pitchFamily="18" charset="0"/>
            </a:endParaRPr>
          </a:p>
          <a:p>
            <a:pPr marL="342900" lvl="0" indent="630555" algn="ctr">
              <a:spcBef>
                <a:spcPts val="0"/>
              </a:spcBef>
              <a:spcAft>
                <a:spcPts val="0"/>
              </a:spcAft>
              <a:buSzPts val="1960"/>
              <a:buNone/>
            </a:pPr>
            <a:r>
              <a:rPr lang="tg-Cyrl-TJ" sz="2400" b="1" dirty="0">
                <a:solidFill>
                  <a:srgbClr val="FF0000"/>
                </a:solidFill>
                <a:latin typeface="Times New Roman" panose="02020603050405020304" pitchFamily="18" charset="0"/>
                <a:cs typeface="Times New Roman" panose="02020603050405020304" pitchFamily="18" charset="0"/>
              </a:rPr>
              <a:t>Рушди сармояи инсонӣ дар шароити иқтисодиёти инноватсионӣ</a:t>
            </a:r>
          </a:p>
          <a:p>
            <a:pPr marL="342900" lvl="0" indent="-218440" algn="just" rtl="0">
              <a:spcBef>
                <a:spcPts val="560"/>
              </a:spcBef>
              <a:spcAft>
                <a:spcPts val="0"/>
              </a:spcAft>
              <a:buSzPts val="1960"/>
              <a:buFont typeface="Noto Sans Symbols"/>
              <a:buNone/>
            </a:pPr>
            <a:endParaRPr sz="100" dirty="0">
              <a:latin typeface="Times"/>
              <a:ea typeface="Times"/>
              <a:cs typeface="Times"/>
              <a:sym typeface="Times"/>
            </a:endParaRPr>
          </a:p>
          <a:p>
            <a:pPr marL="0" lvl="0" indent="450000" algn="just">
              <a:lnSpc>
                <a:spcPct val="150000"/>
              </a:lnSpc>
              <a:spcBef>
                <a:spcPts val="0"/>
              </a:spcBef>
              <a:spcAft>
                <a:spcPts val="0"/>
              </a:spcAft>
              <a:buSzPts val="196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Яке аз роҳҳои асосии рушди сармояи инсонӣ дар иқтисодиёти инноватсионӣ дар шароити муосир чунин бандҳо дохил мегарданд:</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Таълими босифат ва муосир;</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Пайваста омӯхтан;</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Ташаббускорӣ;</a:t>
            </a:r>
            <a:endParaRPr lang="ru-RU" dirty="0">
              <a:solidFill>
                <a:schemeClr val="tx1"/>
              </a:solidFill>
              <a:latin typeface="Times New Roman" panose="02020603050405020304" pitchFamily="18" charset="0"/>
              <a:cs typeface="Times New Roman" panose="02020603050405020304" pitchFamily="18" charset="0"/>
            </a:endParaRPr>
          </a:p>
          <a:p>
            <a:pPr lvl="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Муҳофизати иҷтимоии мутахассисон</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Тоҷикистон низ барои гузариш ба иқтисодиёти инноватсионӣ </a:t>
            </a:r>
            <a:r>
              <a:rPr lang="tg-Cyrl-TJ" b="1" dirty="0">
                <a:solidFill>
                  <a:schemeClr val="tx1"/>
                </a:solidFill>
                <a:latin typeface="Times New Roman" panose="02020603050405020304" pitchFamily="18" charset="0"/>
                <a:cs typeface="Times New Roman" panose="02020603050405020304" pitchFamily="18" charset="0"/>
              </a:rPr>
              <a:t>захираҳои инсонӣ</a:t>
            </a:r>
            <a:r>
              <a:rPr lang="tg-Cyrl-TJ" dirty="0">
                <a:solidFill>
                  <a:schemeClr val="tx1"/>
                </a:solidFill>
                <a:latin typeface="Times New Roman" panose="02020603050405020304" pitchFamily="18" charset="0"/>
                <a:cs typeface="Times New Roman" panose="02020603050405020304" pitchFamily="18" charset="0"/>
              </a:rPr>
              <a:t> нақши калидӣ доранд.</a:t>
            </a:r>
          </a:p>
        </p:txBody>
      </p:sp>
    </p:spTree>
    <p:extLst>
      <p:ext uri="{BB962C8B-B14F-4D97-AF65-F5344CB8AC3E}">
        <p14:creationId xmlns:p14="http://schemas.microsoft.com/office/powerpoint/2010/main" val="3553571143"/>
      </p:ext>
    </p:extLst>
  </p:cSld>
  <p:clrMapOvr>
    <a:masterClrMapping/>
  </p:clrMapOvr>
  <mc:AlternateContent xmlns:mc="http://schemas.openxmlformats.org/markup-compatibility/2006" xmlns:p14="http://schemas.microsoft.com/office/powerpoint/2010/main">
    <mc:Choice Requires="p14">
      <p:transition spd="slow" p14:dur="2000" advTm="37058"/>
    </mc:Choice>
    <mc:Fallback xmlns="">
      <p:transition spd="slow" advTm="3705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32"/>
          <p:cNvSpPr txBox="1">
            <a:spLocks noGrp="1"/>
          </p:cNvSpPr>
          <p:nvPr>
            <p:ph idx="1"/>
          </p:nvPr>
        </p:nvSpPr>
        <p:spPr>
          <a:xfrm>
            <a:off x="107504" y="175846"/>
            <a:ext cx="8884220" cy="6422102"/>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lvl="0" indent="630555" algn="ctr">
              <a:lnSpc>
                <a:spcPct val="100000"/>
              </a:lnSpc>
              <a:spcBef>
                <a:spcPts val="0"/>
              </a:spcBef>
              <a:spcAft>
                <a:spcPts val="0"/>
              </a:spcAft>
              <a:buSzPts val="1960"/>
              <a:buNone/>
            </a:pPr>
            <a:r>
              <a:rPr lang="tg-Cyrl-TJ" sz="2800" b="1" dirty="0">
                <a:solidFill>
                  <a:srgbClr val="FF0000"/>
                </a:solidFill>
                <a:latin typeface="Times New Roman" panose="02020603050405020304" pitchFamily="18" charset="0"/>
                <a:cs typeface="Times New Roman" panose="02020603050405020304" pitchFamily="18" charset="0"/>
              </a:rPr>
              <a:t>Рушди сармояи инсонӣ дар шароити иқтисодиёти инноватсионӣ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Рушди сармояи инсонӣ дар шароити иқтисодиёти инноватсионӣ на танҳо як ҳадафи стратегӣ, балки як зарурат барои таъмини пешрафти устувор ва рақобатпазирии миллӣ мебошад. Сармоягузорӣ ба инсон - сармоягузорӣ ба ояндаи давлат аст.</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муосири ҷаҳонишавӣ ва рақобати афзояндаи иқтисодӣ, зарурати рушди сармояи инсонӣ ҳамчун омили асосии пешбурди иқтисодиёти инноватсионӣ аҳамияти махсус пайдо мекунад.</a:t>
            </a:r>
            <a:endParaRPr sz="2800" dirty="0">
              <a:solidFill>
                <a:schemeClr val="tx1"/>
              </a:solidFill>
              <a:latin typeface="Times New Roman" panose="02020603050405020304" pitchFamily="18" charset="0"/>
              <a:ea typeface="Times"/>
              <a:cs typeface="Times New Roman" panose="02020603050405020304" pitchFamily="18" charset="0"/>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47220"/>
    </mc:Choice>
    <mc:Fallback xmlns="">
      <p:transition advTm="4722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33"/>
          <p:cNvSpPr txBox="1">
            <a:spLocks noGrp="1"/>
          </p:cNvSpPr>
          <p:nvPr>
            <p:ph idx="1"/>
          </p:nvPr>
        </p:nvSpPr>
        <p:spPr>
          <a:xfrm>
            <a:off x="107504" y="175846"/>
            <a:ext cx="8884220" cy="6137031"/>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lvl="0" indent="630555" algn="ctr">
              <a:lnSpc>
                <a:spcPct val="100000"/>
              </a:lnSpc>
              <a:spcBef>
                <a:spcPts val="0"/>
              </a:spcBef>
              <a:spcAft>
                <a:spcPts val="0"/>
              </a:spcAft>
              <a:buSzPts val="1960"/>
              <a:buNone/>
            </a:pPr>
            <a:r>
              <a:rPr lang="tg-Cyrl-TJ" sz="2800" b="1" dirty="0">
                <a:solidFill>
                  <a:srgbClr val="FF0000"/>
                </a:solidFill>
                <a:latin typeface="Times New Roman" panose="02020603050405020304" pitchFamily="18" charset="0"/>
                <a:cs typeface="Times New Roman" panose="02020603050405020304" pitchFamily="18" charset="0"/>
              </a:rPr>
              <a:t>Рушди сармояи инсонӣ дар шароити иқтисодиёти инноватсионӣ</a:t>
            </a:r>
          </a:p>
          <a:p>
            <a:pPr algn="ct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Таҳқиқоти гузаронидашуда нишон медиҳад, ки сармояи инсонӣ - ҳамчун маҷмӯи дониш, малака, таҷриба ва қобилияти эҷодии аҳолӣ - дар низоми иқтисодиёти навин ба унсури калидии истеҳсолот ва рушди устувори иҷтимоию иқтисодӣ табдил ёфтааст.</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доираи иқтисодиёти инноватсионӣ, ки ба донишу технология такя мекунад, сармояи инсонӣ на танҳо иҷрокунандаи амру фармон, балки ташаббускор, навовар ва таҳиягари қарорҳои инноватсионӣ мебошад.</a:t>
            </a:r>
            <a:endParaRPr sz="28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47409"/>
    </mc:Choice>
    <mc:Fallback xmlns="">
      <p:transition advTm="4740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246184"/>
            <a:ext cx="8884220"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050" b="1" dirty="0">
              <a:solidFill>
                <a:srgbClr val="FF0000"/>
              </a:solidFill>
              <a:latin typeface="Times New Roman" panose="02020603050405020304" pitchFamily="18" charset="0"/>
              <a:cs typeface="Times New Roman" panose="02020603050405020304" pitchFamily="18" charset="0"/>
            </a:endParaRPr>
          </a:p>
          <a:p>
            <a:pPr marL="342900" lvl="0" indent="630555" algn="ctr">
              <a:lnSpc>
                <a:spcPct val="100000"/>
              </a:lnSpc>
              <a:spcBef>
                <a:spcPts val="0"/>
              </a:spcBef>
              <a:spcAft>
                <a:spcPts val="0"/>
              </a:spcAft>
              <a:buSzPts val="1960"/>
              <a:buNone/>
            </a:pPr>
            <a:r>
              <a:rPr lang="tg-Cyrl-TJ" sz="2800" b="1" dirty="0">
                <a:solidFill>
                  <a:srgbClr val="FF0000"/>
                </a:solidFill>
                <a:latin typeface="Times New Roman" panose="02020603050405020304" pitchFamily="18" charset="0"/>
                <a:cs typeface="Times New Roman" panose="02020603050405020304" pitchFamily="18" charset="0"/>
              </a:rPr>
              <a:t>Рушди сармояи инсонӣ дар шароити иқтисодиёти инноватсионӣ</a:t>
            </a:r>
          </a:p>
          <a:p>
            <a:pPr algn="just">
              <a:lnSpc>
                <a:spcPct val="150000"/>
              </a:lnSpc>
            </a:pPr>
            <a:endParaRPr lang="tg-Cyrl-TJ" sz="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Барои ҳамин, рушди он бояд на танҳо аз тариқи беҳтар намудани сифати таҳсилот, балки тавассути такмили ихтисос, омӯзиши пайваста (lifelong learning), дастгирии ташаббусҳои шахсӣ ва муҳайё сохтани муҳити инноватсионӣ амалӣ гардад.</a:t>
            </a:r>
            <a:endParaRPr sz="28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24786"/>
    </mc:Choice>
    <mc:Fallback xmlns="">
      <p:transition advTm="2478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42673" y="71336"/>
            <a:ext cx="8856984" cy="6259125"/>
          </a:xfrm>
          <a:prstGeom prst="rect">
            <a:avLst/>
          </a:prstGeom>
          <a:noFill/>
          <a:ln>
            <a:noFill/>
          </a:ln>
        </p:spPr>
        <p:txBody>
          <a:bodyPr spcFirstLastPara="1" wrap="square" lIns="91425" tIns="45700" rIns="91425" bIns="45700" anchor="t" anchorCtr="0">
            <a:normAutofit/>
          </a:bodyPr>
          <a:lstStyle/>
          <a:p>
            <a:pPr algn="ctr"/>
            <a:endParaRPr lang="ru-RU" sz="100" b="1" dirty="0">
              <a:solidFill>
                <a:srgbClr val="FF0000"/>
              </a:solidFill>
              <a:latin typeface="Times New Roman" panose="02020603050405020304" pitchFamily="18" charset="0"/>
              <a:cs typeface="Times New Roman" panose="02020603050405020304" pitchFamily="18" charset="0"/>
            </a:endParaRPr>
          </a:p>
          <a:p>
            <a:pPr algn="ctr"/>
            <a:r>
              <a:rPr lang="ru-RU" sz="2800" b="1" dirty="0" err="1">
                <a:solidFill>
                  <a:srgbClr val="FF0000"/>
                </a:solidFill>
                <a:latin typeface="Times New Roman" panose="02020603050405020304" pitchFamily="18" charset="0"/>
                <a:cs typeface="Times New Roman" panose="02020603050405020304" pitchFamily="18" charset="0"/>
              </a:rPr>
              <a:t>Хулоса</a:t>
            </a:r>
            <a:r>
              <a:rPr lang="ru-RU" sz="2800" b="1" dirty="0">
                <a:solidFill>
                  <a:srgbClr val="FF0000"/>
                </a:solidFill>
                <a:latin typeface="Times New Roman" panose="02020603050405020304" pitchFamily="18" charset="0"/>
                <a:cs typeface="Times New Roman" panose="02020603050405020304" pitchFamily="18" charset="0"/>
              </a:rPr>
              <a:t>:</a:t>
            </a:r>
          </a:p>
          <a:p>
            <a:pPr marL="0" indent="-450000" algn="just">
              <a:lnSpc>
                <a:spcPct val="150000"/>
              </a:lnSpc>
              <a:spcBef>
                <a:spcPts val="0"/>
              </a:spcBef>
              <a:spcAft>
                <a:spcPts val="0"/>
              </a:spcAft>
            </a:pP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охир, хулоса намуд, ки дар замони иқтисодиёти инноватсионӣ сармояи инсонӣ аз унсури иловагӣ ба қувваи асосии пешбарандаи рушди иқтисодиву иҷтимоӣ мубадал гардидааст. Бинобар ин, таҳияи стратегияҳои дарозмуддат ва муассири рушди сармояи инсонӣ бояд дар меҳвари сиёсати миллии ҳар як мамлакат қарор дошта бошад.</a:t>
            </a:r>
            <a:endParaRPr lang="ru-RU" sz="1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2867828"/>
      </p:ext>
    </p:extLst>
  </p:cSld>
  <p:clrMapOvr>
    <a:masterClrMapping/>
  </p:clrMapOvr>
  <mc:AlternateContent xmlns:mc="http://schemas.openxmlformats.org/markup-compatibility/2006" xmlns:p14="http://schemas.microsoft.com/office/powerpoint/2010/main">
    <mc:Choice Requires="p14">
      <p:transition p14:dur="0" advTm="34846"/>
    </mc:Choice>
    <mc:Fallback xmlns="">
      <p:transition advTm="3484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42673" y="298939"/>
            <a:ext cx="8856984" cy="5433646"/>
          </a:xfrm>
          <a:prstGeom prst="rect">
            <a:avLst/>
          </a:prstGeom>
          <a:noFill/>
          <a:ln>
            <a:noFill/>
          </a:ln>
        </p:spPr>
        <p:txBody>
          <a:bodyPr spcFirstLastPara="1" wrap="square" lIns="91425" tIns="45700" rIns="91425" bIns="45700" anchor="t" anchorCtr="0">
            <a:normAutofit fontScale="85000" lnSpcReduction="10000"/>
          </a:bodyPr>
          <a:lstStyle/>
          <a:p>
            <a:pPr marL="0" indent="0" algn="ctr">
              <a:buNone/>
            </a:pPr>
            <a:endParaRPr lang="ru-RU" sz="100" b="1" dirty="0">
              <a:solidFill>
                <a:srgbClr val="FF0000"/>
              </a:solidFill>
              <a:latin typeface="Times New Roman" panose="02020603050405020304" pitchFamily="18" charset="0"/>
              <a:cs typeface="Times New Roman" panose="02020603050405020304" pitchFamily="18" charset="0"/>
            </a:endParaRPr>
          </a:p>
          <a:p>
            <a:pPr algn="ctr"/>
            <a:r>
              <a:rPr lang="ru-RU" sz="2800" b="1" dirty="0" err="1">
                <a:solidFill>
                  <a:srgbClr val="FF0000"/>
                </a:solidFill>
                <a:latin typeface="Times New Roman" panose="02020603050405020304" pitchFamily="18" charset="0"/>
                <a:cs typeface="Times New Roman" panose="02020603050405020304" pitchFamily="18" charset="0"/>
              </a:rPr>
              <a:t>Адабиёт</a:t>
            </a:r>
            <a:r>
              <a:rPr lang="ru-RU" sz="2800" b="1" dirty="0">
                <a:solidFill>
                  <a:srgbClr val="FF0000"/>
                </a:solidFill>
                <a:latin typeface="Times New Roman" panose="02020603050405020304" pitchFamily="18" charset="0"/>
                <a:cs typeface="Times New Roman" panose="02020603050405020304" pitchFamily="18" charset="0"/>
              </a:rPr>
              <a:t>:</a:t>
            </a:r>
            <a:endParaRPr lang="ru-RU" sz="1200" dirty="0">
              <a:solidFill>
                <a:schemeClr val="tx1"/>
              </a:solidFill>
              <a:latin typeface="Times New Roman" panose="02020603050405020304" pitchFamily="18" charset="0"/>
              <a:cs typeface="Times New Roman" panose="02020603050405020304" pitchFamily="18" charset="0"/>
            </a:endParaRPr>
          </a:p>
          <a:p>
            <a:pPr algn="just">
              <a:lnSpc>
                <a:spcPct val="150000"/>
              </a:lnSpc>
            </a:pPr>
            <a:endParaRPr lang="tg-Cyrl-TJ" sz="100"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tg-Cyrl-TJ" sz="2100" dirty="0">
                <a:solidFill>
                  <a:schemeClr val="tx1"/>
                </a:solidFill>
                <a:latin typeface="Times New Roman" panose="02020603050405020304" pitchFamily="18" charset="0"/>
                <a:cs typeface="Times New Roman" panose="02020603050405020304" pitchFamily="18" charset="0"/>
              </a:rPr>
              <a:t>1. Мирзоалиев А.А. Идоракунии рушди иқтидори кадрии савдои чакана дар шароити ташаккули иқтисоди рақамӣ.  Диссертатсия. – Душанбе, ДДТТ. – 2023. – С. 32.</a:t>
            </a:r>
            <a:endParaRPr lang="ru-RU" sz="2100" dirty="0">
              <a:solidFill>
                <a:schemeClr val="tx1"/>
              </a:solidFill>
              <a:latin typeface="Times New Roman" panose="02020603050405020304" pitchFamily="18" charset="0"/>
              <a:cs typeface="Times New Roman" panose="02020603050405020304" pitchFamily="18" charset="0"/>
            </a:endParaRPr>
          </a:p>
          <a:p>
            <a:pPr marL="342900" indent="-218440" algn="just">
              <a:lnSpc>
                <a:spcPct val="170000"/>
              </a:lnSpc>
              <a:spcBef>
                <a:spcPts val="560"/>
              </a:spcBef>
              <a:spcAft>
                <a:spcPts val="0"/>
              </a:spcAft>
              <a:buSzPts val="1960"/>
              <a:buNone/>
            </a:pPr>
            <a:r>
              <a:rPr lang="ru-RU" sz="2100" dirty="0">
                <a:solidFill>
                  <a:schemeClr val="tx1"/>
                </a:solidFill>
                <a:latin typeface="Times New Roman" panose="02020603050405020304" pitchFamily="18" charset="0"/>
                <a:cs typeface="Times New Roman" panose="02020603050405020304" pitchFamily="18" charset="0"/>
              </a:rPr>
              <a:t>2. </a:t>
            </a:r>
            <a:r>
              <a:rPr lang="tg-Cyrl-TJ" sz="2100" dirty="0">
                <a:solidFill>
                  <a:schemeClr val="tx1"/>
                </a:solidFill>
                <a:latin typeface="Times New Roman" panose="02020603050405020304" pitchFamily="18" charset="0"/>
                <a:cs typeface="Times New Roman" panose="02020603050405020304" pitchFamily="18" charset="0"/>
              </a:rPr>
              <a:t>Мирзоалиев А.А. Идоракунии рушди иқтидори кадрии савдои чакана дар шароити ташаккули иқтисоди рақамӣ. Диссертатсия. – Душанбе, ДДТТ. – 2023. – С. 35.</a:t>
            </a:r>
          </a:p>
          <a:p>
            <a:pPr marL="342900" indent="-218440" algn="just">
              <a:lnSpc>
                <a:spcPct val="170000"/>
              </a:lnSpc>
              <a:spcBef>
                <a:spcPts val="560"/>
              </a:spcBef>
              <a:spcAft>
                <a:spcPts val="0"/>
              </a:spcAft>
              <a:buSzPts val="1960"/>
              <a:buNone/>
            </a:pPr>
            <a:r>
              <a:rPr lang="tg-Cyrl-TJ" sz="2100" dirty="0">
                <a:solidFill>
                  <a:schemeClr val="tx1"/>
                </a:solidFill>
                <a:latin typeface="Times New Roman" panose="02020603050405020304" pitchFamily="18" charset="0"/>
                <a:cs typeface="Times New Roman" panose="02020603050405020304" pitchFamily="18" charset="0"/>
              </a:rPr>
              <a:t>3. </a:t>
            </a:r>
            <a:r>
              <a:rPr lang="tg-Cyrl-TJ" dirty="0">
                <a:solidFill>
                  <a:schemeClr val="tx1"/>
                </a:solidFill>
                <a:latin typeface="Times New Roman" panose="02020603050405020304" pitchFamily="18" charset="0"/>
                <a:cs typeface="Times New Roman" panose="02020603050405020304" pitchFamily="18" charset="0"/>
              </a:rPr>
              <a:t>Самтҳои асосии сиёсати кадрии корхона (марҳалаҳои асосии таҳия ва татбиқи сиёсати кадрии корхона) (бо забони тоҷикӣ) / Рустамов Ф.М. / Тоҷикистон ва ҷаҳони муосир: Маводҳои конференсияи шашуми илмию амалӣ байналмимлалӣ: «Муҳимияти рушди иқтисодиёти инноватсионӣ». (20-21 июни  2018 с., ш. Душанбе). – Душанбе. – 2018. – С. 224-226.</a:t>
            </a:r>
            <a:endParaRPr lang="ru-RU" dirty="0">
              <a:solidFill>
                <a:schemeClr val="tx1"/>
              </a:solidFill>
              <a:latin typeface="Times New Roman" panose="02020603050405020304" pitchFamily="18" charset="0"/>
              <a:cs typeface="Times New Roman" panose="02020603050405020304" pitchFamily="18" charset="0"/>
            </a:endParaRPr>
          </a:p>
          <a:p>
            <a:pPr lvl="0"/>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5940005"/>
      </p:ext>
    </p:extLst>
  </p:cSld>
  <p:clrMapOvr>
    <a:masterClrMapping/>
  </p:clrMapOvr>
  <mc:AlternateContent xmlns:mc="http://schemas.openxmlformats.org/markup-compatibility/2006" xmlns:p14="http://schemas.microsoft.com/office/powerpoint/2010/main">
    <mc:Choice Requires="p14">
      <p:transition p14:dur="0" advTm="56604"/>
    </mc:Choice>
    <mc:Fallback xmlns="">
      <p:transition advTm="56604"/>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42673" y="298938"/>
            <a:ext cx="8856984" cy="6093069"/>
          </a:xfrm>
          <a:prstGeom prst="rect">
            <a:avLst/>
          </a:prstGeom>
          <a:noFill/>
          <a:ln>
            <a:noFill/>
          </a:ln>
        </p:spPr>
        <p:txBody>
          <a:bodyPr spcFirstLastPara="1" wrap="square" lIns="91425" tIns="45700" rIns="91425" bIns="45700" anchor="t" anchorCtr="0">
            <a:normAutofit/>
          </a:bodyPr>
          <a:lstStyle/>
          <a:p>
            <a:pPr marL="0" indent="0" algn="ctr">
              <a:buNone/>
            </a:pPr>
            <a:endParaRPr lang="ru-RU" sz="100" b="1" dirty="0">
              <a:solidFill>
                <a:srgbClr val="FF0000"/>
              </a:solidFill>
              <a:latin typeface="Times New Roman" panose="02020603050405020304" pitchFamily="18" charset="0"/>
              <a:cs typeface="Times New Roman" panose="02020603050405020304" pitchFamily="18" charset="0"/>
            </a:endParaRPr>
          </a:p>
          <a:p>
            <a:pPr lvl="0" algn="ctr"/>
            <a:endParaRPr lang="tg-Cyrl-TJ" sz="3200" b="1" dirty="0">
              <a:solidFill>
                <a:srgbClr val="FF0000"/>
              </a:solidFill>
              <a:latin typeface="Times New Roman" panose="02020603050405020304" pitchFamily="18" charset="0"/>
              <a:cs typeface="Times New Roman" panose="02020603050405020304" pitchFamily="18" charset="0"/>
            </a:endParaRPr>
          </a:p>
          <a:p>
            <a:pPr lvl="0" algn="ctr"/>
            <a:endParaRPr lang="tg-Cyrl-TJ" sz="3200" b="1" dirty="0">
              <a:solidFill>
                <a:srgbClr val="FF0000"/>
              </a:solidFill>
              <a:latin typeface="Times New Roman" panose="02020603050405020304" pitchFamily="18" charset="0"/>
              <a:cs typeface="Times New Roman" panose="02020603050405020304" pitchFamily="18" charset="0"/>
            </a:endParaRPr>
          </a:p>
          <a:p>
            <a:pPr lvl="0" algn="ctr"/>
            <a:endParaRPr lang="tg-Cyrl-TJ" sz="3200" b="1" dirty="0">
              <a:solidFill>
                <a:srgbClr val="FF0000"/>
              </a:solidFill>
              <a:latin typeface="Times New Roman" panose="02020603050405020304" pitchFamily="18" charset="0"/>
              <a:cs typeface="Times New Roman" panose="02020603050405020304" pitchFamily="18" charset="0"/>
            </a:endParaRPr>
          </a:p>
          <a:p>
            <a:pPr lvl="0" algn="ctr"/>
            <a:r>
              <a:rPr lang="tg-Cyrl-TJ" sz="3200" b="1" dirty="0">
                <a:solidFill>
                  <a:srgbClr val="FF0000"/>
                </a:solidFill>
                <a:latin typeface="Times New Roman" panose="02020603050405020304" pitchFamily="18" charset="0"/>
                <a:cs typeface="Times New Roman" panose="02020603050405020304" pitchFamily="18" charset="0"/>
              </a:rPr>
              <a:t>Ташаккур ба диққататон!</a:t>
            </a:r>
            <a:endParaRPr lang="ru-RU" sz="32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313392"/>
      </p:ext>
    </p:extLst>
  </p:cSld>
  <p:clrMapOvr>
    <a:masterClrMapping/>
  </p:clrMapOvr>
  <mc:AlternateContent xmlns:mc="http://schemas.openxmlformats.org/markup-compatibility/2006" xmlns:p14="http://schemas.microsoft.com/office/powerpoint/2010/main">
    <mc:Choice Requires="p14">
      <p:transition p14:dur="0" advTm="3762"/>
    </mc:Choice>
    <mc:Fallback xmlns="">
      <p:transition advTm="3762"/>
    </mc:Fallback>
  </mc:AlternateContent>
</p:sld>
</file>

<file path=ppt/theme/theme1.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531</TotalTime>
  <Words>2858</Words>
  <Application>Microsoft Office PowerPoint</Application>
  <PresentationFormat>Экран (4:3)</PresentationFormat>
  <Paragraphs>333</Paragraphs>
  <Slides>44</Slides>
  <Notes>44</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44</vt:i4>
      </vt:variant>
    </vt:vector>
  </HeadingPairs>
  <TitlesOfParts>
    <vt:vector size="54" baseType="lpstr">
      <vt:lpstr>Arial</vt:lpstr>
      <vt:lpstr>Times New Roman</vt:lpstr>
      <vt:lpstr>Calibri</vt:lpstr>
      <vt:lpstr>Noto Sans Symbols</vt:lpstr>
      <vt:lpstr>Calibri Light</vt:lpstr>
      <vt:lpstr>Times</vt:lpstr>
      <vt:lpstr>Wingdings</vt:lpstr>
      <vt:lpstr>Times New Roman Tj</vt:lpstr>
      <vt:lpstr>Cambria</vt:lpstr>
      <vt:lpstr>Ретро</vt:lpstr>
      <vt:lpstr>TAJIK STATE UNIVERSITY OF COMMERCE    Course: Main directions for the development of human capital in the context of the digital economy in the Republic of Tajikistan </vt:lpstr>
      <vt:lpstr>Донишгоҳи давлатии тиҷорати Тоҷикистон</vt:lpstr>
      <vt:lpstr>НАҚШАИ ЛЕКСИЯ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Tajik state university of commerce    Course: Main directions for the development of human capital in the context of the digital economy in the Republic of Tajikistan</dc:title>
  <dc:creator>фитрат</dc:creator>
  <cp:lastModifiedBy>User</cp:lastModifiedBy>
  <cp:revision>39</cp:revision>
  <dcterms:created xsi:type="dcterms:W3CDTF">2018-06-24T18:21:52Z</dcterms:created>
  <dcterms:modified xsi:type="dcterms:W3CDTF">2025-09-19T04:58:08Z</dcterms:modified>
</cp:coreProperties>
</file>