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56" roundtripDataSignature="AMtx7mi1HIVjjXg4ey4jbGsKbF7xaeb/x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12" Type="http://schemas.openxmlformats.org/officeDocument/2006/relationships/slide" Target="slides/slide7.xml"/><Relationship Id="rId56" Type="http://customschemas.google.com/relationships/presentationmetadata" Target="meta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9" name="Google Shape;99;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8" name="Google Shape;108;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7" name="Google Shape;117;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3" name="Google Shape;123;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8" name="Google Shape;128;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3" name="Google Shape;133;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8" name="Google Shape;138;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3" name="Google Shape;143;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5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8" name="Google Shape;148;p5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3" name="Google Shape;153;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8" name="Google Shape;158;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3" name="Google Shape;163;p5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8" name="Google Shape;168;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3" name="Google Shape;173;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5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8" name="Google Shape;178;p5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3" name="Google Shape;183;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9" name="Google Shape;189;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4" name="Google Shape;194;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9" name="Google Shape;199;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4" name="Google Shape;204;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5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5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4" name="Google Shape;214;p5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9" name="Google Shape;219;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4" name="Google Shape;224;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9" name="Google Shape;229;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4" name="Google Shape;234;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5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9" name="Google Shape;239;p5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4" name="Google Shape;244;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5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9" name="Google Shape;249;p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4" name="Google Shape;254;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9" name="Google Shape;259;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4" name="Google Shape;264;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9" name="Google Shape;269;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4" name="Google Shape;274;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9" name="Google Shape;279;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4" name="Google Shape;284;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9" name="Google Shape;289;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5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4" name="Google Shape;294;p5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9" name="Google Shape;299;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4" name="Google Shape;304;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9" name="Google Shape;309;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5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4" name="Google Shape;314;p5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5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9" name="Google Shape;319;p5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6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4" name="Google Shape;324;p6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6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9" name="Google Shape;329;p6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6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4" name="Google Shape;334;p6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6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69" name="Google Shape;369;p6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6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74" name="Google Shape;374;p6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6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79" name="Google Shape;379;p6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6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84" name="Google Shape;384;p6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4" name="Shape 14"/>
        <p:cNvGrpSpPr/>
        <p:nvPr/>
      </p:nvGrpSpPr>
      <p:grpSpPr>
        <a:xfrm>
          <a:off x="0" y="0"/>
          <a:ext cx="0" cy="0"/>
          <a:chOff x="0" y="0"/>
          <a:chExt cx="0" cy="0"/>
        </a:xfrm>
      </p:grpSpPr>
      <p:sp>
        <p:nvSpPr>
          <p:cNvPr id="15" name="Google Shape;15;p68"/>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68"/>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68"/>
          <p:cNvSpPr txBox="1"/>
          <p:nvPr>
            <p:ph type="ctrTitle"/>
          </p:nvPr>
        </p:nvSpPr>
        <p:spPr>
          <a:xfrm>
            <a:off x="822960" y="758952"/>
            <a:ext cx="75438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 name="Google Shape;18;p68"/>
          <p:cNvSpPr txBox="1"/>
          <p:nvPr>
            <p:ph idx="1" type="subTitle"/>
          </p:nvPr>
        </p:nvSpPr>
        <p:spPr>
          <a:xfrm>
            <a:off x="825038" y="4455621"/>
            <a:ext cx="7543800" cy="11430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p:txBody>
      </p:sp>
      <p:sp>
        <p:nvSpPr>
          <p:cNvPr id="19" name="Google Shape;19;p68"/>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68"/>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68"/>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cxnSp>
        <p:nvCxnSpPr>
          <p:cNvPr id="22" name="Google Shape;22;p68"/>
          <p:cNvCxnSpPr/>
          <p:nvPr/>
        </p:nvCxnSpPr>
        <p:spPr>
          <a:xfrm>
            <a:off x="905744" y="4343400"/>
            <a:ext cx="740664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3" name="Shape 23"/>
        <p:cNvGrpSpPr/>
        <p:nvPr/>
      </p:nvGrpSpPr>
      <p:grpSpPr>
        <a:xfrm>
          <a:off x="0" y="0"/>
          <a:ext cx="0" cy="0"/>
          <a:chOff x="0" y="0"/>
          <a:chExt cx="0" cy="0"/>
        </a:xfrm>
      </p:grpSpPr>
      <p:sp>
        <p:nvSpPr>
          <p:cNvPr id="24" name="Google Shape;24;p69"/>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69"/>
          <p:cNvSpPr txBox="1"/>
          <p:nvPr>
            <p:ph idx="1" type="body"/>
          </p:nvPr>
        </p:nvSpPr>
        <p:spPr>
          <a:xfrm>
            <a:off x="822959" y="1845734"/>
            <a:ext cx="7543801"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6" name="Google Shape;26;p69"/>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69"/>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69"/>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29" name="Shape 29"/>
        <p:cNvGrpSpPr/>
        <p:nvPr/>
      </p:nvGrpSpPr>
      <p:grpSpPr>
        <a:xfrm>
          <a:off x="0" y="0"/>
          <a:ext cx="0" cy="0"/>
          <a:chOff x="0" y="0"/>
          <a:chExt cx="0" cy="0"/>
        </a:xfrm>
      </p:grpSpPr>
      <p:sp>
        <p:nvSpPr>
          <p:cNvPr id="30" name="Google Shape;30;p70"/>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70"/>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70"/>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70"/>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70"/>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bg>
      <p:bgPr>
        <a:solidFill>
          <a:schemeClr val="lt1"/>
        </a:solidFill>
      </p:bgPr>
    </p:bg>
    <p:spTree>
      <p:nvGrpSpPr>
        <p:cNvPr id="35" name="Shape 35"/>
        <p:cNvGrpSpPr/>
        <p:nvPr/>
      </p:nvGrpSpPr>
      <p:grpSpPr>
        <a:xfrm>
          <a:off x="0" y="0"/>
          <a:ext cx="0" cy="0"/>
          <a:chOff x="0" y="0"/>
          <a:chExt cx="0" cy="0"/>
        </a:xfrm>
      </p:grpSpPr>
      <p:sp>
        <p:nvSpPr>
          <p:cNvPr id="36" name="Google Shape;36;p71"/>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71"/>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71"/>
          <p:cNvSpPr txBox="1"/>
          <p:nvPr>
            <p:ph type="title"/>
          </p:nvPr>
        </p:nvSpPr>
        <p:spPr>
          <a:xfrm>
            <a:off x="822960" y="758952"/>
            <a:ext cx="75438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b="0"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71"/>
          <p:cNvSpPr txBox="1"/>
          <p:nvPr>
            <p:ph idx="1" type="body"/>
          </p:nvPr>
        </p:nvSpPr>
        <p:spPr>
          <a:xfrm>
            <a:off x="822960" y="4453128"/>
            <a:ext cx="7543800" cy="11430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40" name="Google Shape;40;p71"/>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71"/>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71"/>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cxnSp>
        <p:nvCxnSpPr>
          <p:cNvPr id="43" name="Google Shape;43;p71"/>
          <p:cNvCxnSpPr/>
          <p:nvPr/>
        </p:nvCxnSpPr>
        <p:spPr>
          <a:xfrm>
            <a:off x="905744" y="4343400"/>
            <a:ext cx="740664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44" name="Shape 44"/>
        <p:cNvGrpSpPr/>
        <p:nvPr/>
      </p:nvGrpSpPr>
      <p:grpSpPr>
        <a:xfrm>
          <a:off x="0" y="0"/>
          <a:ext cx="0" cy="0"/>
          <a:chOff x="0" y="0"/>
          <a:chExt cx="0" cy="0"/>
        </a:xfrm>
      </p:grpSpPr>
      <p:sp>
        <p:nvSpPr>
          <p:cNvPr id="45" name="Google Shape;45;p72"/>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72"/>
          <p:cNvSpPr txBox="1"/>
          <p:nvPr>
            <p:ph idx="1" type="body"/>
          </p:nvPr>
        </p:nvSpPr>
        <p:spPr>
          <a:xfrm>
            <a:off x="822960" y="1845734"/>
            <a:ext cx="370332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7" name="Google Shape;47;p72"/>
          <p:cNvSpPr txBox="1"/>
          <p:nvPr>
            <p:ph idx="2" type="body"/>
          </p:nvPr>
        </p:nvSpPr>
        <p:spPr>
          <a:xfrm>
            <a:off x="4663440" y="1845736"/>
            <a:ext cx="3703320" cy="4023359"/>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8" name="Google Shape;48;p72"/>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2"/>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72"/>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51" name="Shape 51"/>
        <p:cNvGrpSpPr/>
        <p:nvPr/>
      </p:nvGrpSpPr>
      <p:grpSpPr>
        <a:xfrm>
          <a:off x="0" y="0"/>
          <a:ext cx="0" cy="0"/>
          <a:chOff x="0" y="0"/>
          <a:chExt cx="0" cy="0"/>
        </a:xfrm>
      </p:grpSpPr>
      <p:sp>
        <p:nvSpPr>
          <p:cNvPr id="52" name="Google Shape;52;p73"/>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3" name="Google Shape;53;p73"/>
          <p:cNvSpPr txBox="1"/>
          <p:nvPr>
            <p:ph idx="1" type="body"/>
          </p:nvPr>
        </p:nvSpPr>
        <p:spPr>
          <a:xfrm>
            <a:off x="822960" y="1846052"/>
            <a:ext cx="370332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54" name="Google Shape;54;p73"/>
          <p:cNvSpPr txBox="1"/>
          <p:nvPr>
            <p:ph idx="2" type="body"/>
          </p:nvPr>
        </p:nvSpPr>
        <p:spPr>
          <a:xfrm>
            <a:off x="822960" y="2582334"/>
            <a:ext cx="3703320" cy="32867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5" name="Google Shape;55;p73"/>
          <p:cNvSpPr txBox="1"/>
          <p:nvPr>
            <p:ph idx="3" type="body"/>
          </p:nvPr>
        </p:nvSpPr>
        <p:spPr>
          <a:xfrm>
            <a:off x="4663440" y="1846052"/>
            <a:ext cx="370332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56" name="Google Shape;56;p73"/>
          <p:cNvSpPr txBox="1"/>
          <p:nvPr>
            <p:ph idx="4" type="body"/>
          </p:nvPr>
        </p:nvSpPr>
        <p:spPr>
          <a:xfrm>
            <a:off x="4663440" y="2582334"/>
            <a:ext cx="3703320" cy="32867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7" name="Google Shape;57;p73"/>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73"/>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73"/>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60" name="Shape 60"/>
        <p:cNvGrpSpPr/>
        <p:nvPr/>
      </p:nvGrpSpPr>
      <p:grpSpPr>
        <a:xfrm>
          <a:off x="0" y="0"/>
          <a:ext cx="0" cy="0"/>
          <a:chOff x="0" y="0"/>
          <a:chExt cx="0" cy="0"/>
        </a:xfrm>
      </p:grpSpPr>
      <p:sp>
        <p:nvSpPr>
          <p:cNvPr id="61" name="Google Shape;61;p74"/>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 name="Google Shape;62;p74"/>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74"/>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74"/>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65" name="Shape 65"/>
        <p:cNvGrpSpPr/>
        <p:nvPr/>
      </p:nvGrpSpPr>
      <p:grpSpPr>
        <a:xfrm>
          <a:off x="0" y="0"/>
          <a:ext cx="0" cy="0"/>
          <a:chOff x="0" y="0"/>
          <a:chExt cx="0" cy="0"/>
        </a:xfrm>
      </p:grpSpPr>
      <p:sp>
        <p:nvSpPr>
          <p:cNvPr id="66" name="Google Shape;66;p75"/>
          <p:cNvSpPr/>
          <p:nvPr/>
        </p:nvSpPr>
        <p:spPr>
          <a:xfrm>
            <a:off x="13" y="0"/>
            <a:ext cx="3038093"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75"/>
          <p:cNvSpPr/>
          <p:nvPr/>
        </p:nvSpPr>
        <p:spPr>
          <a:xfrm>
            <a:off x="3030053" y="0"/>
            <a:ext cx="48006"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75"/>
          <p:cNvSpPr txBox="1"/>
          <p:nvPr>
            <p:ph type="title"/>
          </p:nvPr>
        </p:nvSpPr>
        <p:spPr>
          <a:xfrm>
            <a:off x="342900" y="594359"/>
            <a:ext cx="2400300" cy="22860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75"/>
          <p:cNvSpPr txBox="1"/>
          <p:nvPr>
            <p:ph idx="1" type="body"/>
          </p:nvPr>
        </p:nvSpPr>
        <p:spPr>
          <a:xfrm>
            <a:off x="3460237" y="731520"/>
            <a:ext cx="5009393" cy="52578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0" name="Google Shape;70;p75"/>
          <p:cNvSpPr txBox="1"/>
          <p:nvPr>
            <p:ph idx="2" type="body"/>
          </p:nvPr>
        </p:nvSpPr>
        <p:spPr>
          <a:xfrm>
            <a:off x="342900" y="2926080"/>
            <a:ext cx="2400300" cy="337912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500"/>
              <a:buNone/>
              <a:defRPr sz="1500">
                <a:solidFill>
                  <a:srgbClr val="FFFFFF"/>
                </a:solidFill>
              </a:defRPr>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71" name="Google Shape;71;p75"/>
          <p:cNvSpPr txBox="1"/>
          <p:nvPr>
            <p:ph idx="10" type="dt"/>
          </p:nvPr>
        </p:nvSpPr>
        <p:spPr>
          <a:xfrm>
            <a:off x="349134" y="6459786"/>
            <a:ext cx="196388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75"/>
          <p:cNvSpPr txBox="1"/>
          <p:nvPr>
            <p:ph idx="11" type="ftr"/>
          </p:nvPr>
        </p:nvSpPr>
        <p:spPr>
          <a:xfrm>
            <a:off x="3600450" y="6459786"/>
            <a:ext cx="34861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75"/>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Clr>
                <a:schemeClr val="dk2"/>
              </a:buClr>
              <a:buSzPts val="1050"/>
              <a:buFont typeface="Calibri"/>
              <a:buNone/>
              <a:defRPr b="0" i="0" sz="1050" u="none" cap="none" strike="noStrike">
                <a:solidFill>
                  <a:schemeClr val="dk2"/>
                </a:solidFill>
                <a:latin typeface="Calibri"/>
                <a:ea typeface="Calibri"/>
                <a:cs typeface="Calibri"/>
                <a:sym typeface="Calibri"/>
              </a:defRPr>
            </a:lvl1pPr>
            <a:lvl2pPr indent="0" lvl="1" marL="0" marR="0" algn="r">
              <a:spcBef>
                <a:spcPts val="0"/>
              </a:spcBef>
              <a:spcAft>
                <a:spcPts val="0"/>
              </a:spcAft>
              <a:buClr>
                <a:schemeClr val="dk2"/>
              </a:buClr>
              <a:buSzPts val="1050"/>
              <a:buFont typeface="Calibri"/>
              <a:buNone/>
              <a:defRPr b="0" i="0" sz="1050" u="none" cap="none" strike="noStrike">
                <a:solidFill>
                  <a:schemeClr val="dk2"/>
                </a:solidFill>
                <a:latin typeface="Calibri"/>
                <a:ea typeface="Calibri"/>
                <a:cs typeface="Calibri"/>
                <a:sym typeface="Calibri"/>
              </a:defRPr>
            </a:lvl2pPr>
            <a:lvl3pPr indent="0" lvl="2" marL="0" marR="0" algn="r">
              <a:spcBef>
                <a:spcPts val="0"/>
              </a:spcBef>
              <a:spcAft>
                <a:spcPts val="0"/>
              </a:spcAft>
              <a:buClr>
                <a:schemeClr val="dk2"/>
              </a:buClr>
              <a:buSzPts val="1050"/>
              <a:buFont typeface="Calibri"/>
              <a:buNone/>
              <a:defRPr b="0" i="0" sz="1050" u="none" cap="none" strike="noStrike">
                <a:solidFill>
                  <a:schemeClr val="dk2"/>
                </a:solidFill>
                <a:latin typeface="Calibri"/>
                <a:ea typeface="Calibri"/>
                <a:cs typeface="Calibri"/>
                <a:sym typeface="Calibri"/>
              </a:defRPr>
            </a:lvl3pPr>
            <a:lvl4pPr indent="0" lvl="3" marL="0" marR="0" algn="r">
              <a:spcBef>
                <a:spcPts val="0"/>
              </a:spcBef>
              <a:spcAft>
                <a:spcPts val="0"/>
              </a:spcAft>
              <a:buClr>
                <a:schemeClr val="dk2"/>
              </a:buClr>
              <a:buSzPts val="1050"/>
              <a:buFont typeface="Calibri"/>
              <a:buNone/>
              <a:defRPr b="0" i="0" sz="1050" u="none" cap="none" strike="noStrike">
                <a:solidFill>
                  <a:schemeClr val="dk2"/>
                </a:solidFill>
                <a:latin typeface="Calibri"/>
                <a:ea typeface="Calibri"/>
                <a:cs typeface="Calibri"/>
                <a:sym typeface="Calibri"/>
              </a:defRPr>
            </a:lvl4pPr>
            <a:lvl5pPr indent="0" lvl="4" marL="0" marR="0" algn="r">
              <a:spcBef>
                <a:spcPts val="0"/>
              </a:spcBef>
              <a:spcAft>
                <a:spcPts val="0"/>
              </a:spcAft>
              <a:buClr>
                <a:schemeClr val="dk2"/>
              </a:buClr>
              <a:buSzPts val="1050"/>
              <a:buFont typeface="Calibri"/>
              <a:buNone/>
              <a:defRPr b="0" i="0" sz="1050" u="none" cap="none" strike="noStrike">
                <a:solidFill>
                  <a:schemeClr val="dk2"/>
                </a:solidFill>
                <a:latin typeface="Calibri"/>
                <a:ea typeface="Calibri"/>
                <a:cs typeface="Calibri"/>
                <a:sym typeface="Calibri"/>
              </a:defRPr>
            </a:lvl5pPr>
            <a:lvl6pPr indent="0" lvl="5" marL="0" marR="0" algn="r">
              <a:spcBef>
                <a:spcPts val="0"/>
              </a:spcBef>
              <a:spcAft>
                <a:spcPts val="0"/>
              </a:spcAft>
              <a:buClr>
                <a:schemeClr val="dk2"/>
              </a:buClr>
              <a:buSzPts val="1050"/>
              <a:buFont typeface="Calibri"/>
              <a:buNone/>
              <a:defRPr b="0" i="0" sz="1050" u="none" cap="none" strike="noStrike">
                <a:solidFill>
                  <a:schemeClr val="dk2"/>
                </a:solidFill>
                <a:latin typeface="Calibri"/>
                <a:ea typeface="Calibri"/>
                <a:cs typeface="Calibri"/>
                <a:sym typeface="Calibri"/>
              </a:defRPr>
            </a:lvl6pPr>
            <a:lvl7pPr indent="0" lvl="6" marL="0" marR="0" algn="r">
              <a:spcBef>
                <a:spcPts val="0"/>
              </a:spcBef>
              <a:spcAft>
                <a:spcPts val="0"/>
              </a:spcAft>
              <a:buClr>
                <a:schemeClr val="dk2"/>
              </a:buClr>
              <a:buSzPts val="1050"/>
              <a:buFont typeface="Calibri"/>
              <a:buNone/>
              <a:defRPr b="0" i="0" sz="1050" u="none" cap="none" strike="noStrike">
                <a:solidFill>
                  <a:schemeClr val="dk2"/>
                </a:solidFill>
                <a:latin typeface="Calibri"/>
                <a:ea typeface="Calibri"/>
                <a:cs typeface="Calibri"/>
                <a:sym typeface="Calibri"/>
              </a:defRPr>
            </a:lvl7pPr>
            <a:lvl8pPr indent="0" lvl="7" marL="0" marR="0" algn="r">
              <a:spcBef>
                <a:spcPts val="0"/>
              </a:spcBef>
              <a:spcAft>
                <a:spcPts val="0"/>
              </a:spcAft>
              <a:buClr>
                <a:schemeClr val="dk2"/>
              </a:buClr>
              <a:buSzPts val="1050"/>
              <a:buFont typeface="Calibri"/>
              <a:buNone/>
              <a:defRPr b="0" i="0" sz="1050" u="none" cap="none" strike="noStrike">
                <a:solidFill>
                  <a:schemeClr val="dk2"/>
                </a:solidFill>
                <a:latin typeface="Calibri"/>
                <a:ea typeface="Calibri"/>
                <a:cs typeface="Calibri"/>
                <a:sym typeface="Calibri"/>
              </a:defRPr>
            </a:lvl8pPr>
            <a:lvl9pPr indent="0" lvl="8" marL="0" marR="0" algn="r">
              <a:spcBef>
                <a:spcPts val="0"/>
              </a:spcBef>
              <a:spcAft>
                <a:spcPts val="0"/>
              </a:spcAft>
              <a:buClr>
                <a:schemeClr val="dk2"/>
              </a:buClr>
              <a:buSzPts val="1050"/>
              <a:buFont typeface="Calibri"/>
              <a:buNone/>
              <a:defRPr b="0" i="0" sz="1050" u="none" cap="none" strike="noStrike">
                <a:solidFill>
                  <a:schemeClr val="dk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74" name="Shape 74"/>
        <p:cNvGrpSpPr/>
        <p:nvPr/>
      </p:nvGrpSpPr>
      <p:grpSpPr>
        <a:xfrm>
          <a:off x="0" y="0"/>
          <a:ext cx="0" cy="0"/>
          <a:chOff x="0" y="0"/>
          <a:chExt cx="0" cy="0"/>
        </a:xfrm>
      </p:grpSpPr>
      <p:sp>
        <p:nvSpPr>
          <p:cNvPr id="75" name="Google Shape;75;p76"/>
          <p:cNvSpPr/>
          <p:nvPr/>
        </p:nvSpPr>
        <p:spPr>
          <a:xfrm>
            <a:off x="0" y="4953000"/>
            <a:ext cx="9141619" cy="1905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76"/>
          <p:cNvSpPr/>
          <p:nvPr/>
        </p:nvSpPr>
        <p:spPr>
          <a:xfrm>
            <a:off x="12" y="491507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76"/>
          <p:cNvSpPr txBox="1"/>
          <p:nvPr>
            <p:ph type="title"/>
          </p:nvPr>
        </p:nvSpPr>
        <p:spPr>
          <a:xfrm>
            <a:off x="822960" y="5074920"/>
            <a:ext cx="7589520" cy="822960"/>
          </a:xfrm>
          <a:prstGeom prst="rect">
            <a:avLst/>
          </a:prstGeom>
          <a:noFill/>
          <a:ln>
            <a:noFill/>
          </a:ln>
        </p:spPr>
        <p:txBody>
          <a:bodyPr anchorCtr="0" anchor="b" bIns="0" lIns="91425" spcFirstLastPara="1" rIns="91425" wrap="square" tIns="0">
            <a:no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pic>
        <p:nvPicPr>
          <p:cNvPr id="78" name="Google Shape;78;p76"/>
          <p:cNvPicPr preferRelativeResize="0"/>
          <p:nvPr>
            <p:ph idx="2" type="pic"/>
          </p:nvPr>
        </p:nvPicPr>
        <p:blipFill/>
        <p:spPr>
          <a:xfrm>
            <a:off x="12" y="0"/>
            <a:ext cx="9143989" cy="4915076"/>
          </a:xfrm>
          <a:prstGeom prst="rect">
            <a:avLst/>
          </a:prstGeom>
          <a:blipFill rotWithShape="1">
            <a:blip r:embed="rId2">
              <a:alphaModFix/>
            </a:blip>
            <a:stretch>
              <a:fillRect b="0" l="0" r="0" t="0"/>
            </a:stretch>
          </a:blipFill>
          <a:ln>
            <a:noFill/>
          </a:ln>
        </p:spPr>
      </p:pic>
      <p:sp>
        <p:nvSpPr>
          <p:cNvPr id="79" name="Google Shape;79;p76"/>
          <p:cNvSpPr txBox="1"/>
          <p:nvPr>
            <p:ph idx="1" type="body"/>
          </p:nvPr>
        </p:nvSpPr>
        <p:spPr>
          <a:xfrm>
            <a:off x="822959" y="5907024"/>
            <a:ext cx="7589520" cy="594360"/>
          </a:xfrm>
          <a:prstGeom prst="rect">
            <a:avLst/>
          </a:prstGeom>
          <a:noFill/>
          <a:ln>
            <a:noFill/>
          </a:ln>
        </p:spPr>
        <p:txBody>
          <a:bodyPr anchorCtr="0" anchor="t" bIns="0" lIns="91425" spcFirstLastPara="1" rIns="91425" wrap="square" tIns="0">
            <a:normAutofit/>
          </a:bodyPr>
          <a:lstStyle>
            <a:lvl1pPr indent="-228600" lvl="0" marL="457200" algn="l">
              <a:lnSpc>
                <a:spcPct val="90000"/>
              </a:lnSpc>
              <a:spcBef>
                <a:spcPts val="0"/>
              </a:spcBef>
              <a:spcAft>
                <a:spcPts val="0"/>
              </a:spcAft>
              <a:buSzPts val="1500"/>
              <a:buNone/>
              <a:defRPr sz="1500">
                <a:solidFill>
                  <a:srgbClr val="FFFFFF"/>
                </a:solidFill>
              </a:defRPr>
            </a:lvl1pPr>
            <a:lvl2pPr indent="-228600" lvl="1" marL="914400" algn="l">
              <a:lnSpc>
                <a:spcPct val="90000"/>
              </a:lnSpc>
              <a:spcBef>
                <a:spcPts val="6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80" name="Google Shape;80;p76"/>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76"/>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76"/>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83" name="Shape 83"/>
        <p:cNvGrpSpPr/>
        <p:nvPr/>
      </p:nvGrpSpPr>
      <p:grpSpPr>
        <a:xfrm>
          <a:off x="0" y="0"/>
          <a:ext cx="0" cy="0"/>
          <a:chOff x="0" y="0"/>
          <a:chExt cx="0" cy="0"/>
        </a:xfrm>
      </p:grpSpPr>
      <p:sp>
        <p:nvSpPr>
          <p:cNvPr id="84" name="Google Shape;84;p77"/>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77"/>
          <p:cNvSpPr txBox="1"/>
          <p:nvPr>
            <p:ph idx="1" type="body"/>
          </p:nvPr>
        </p:nvSpPr>
        <p:spPr>
          <a:xfrm rot="5400000">
            <a:off x="2583179" y="85514"/>
            <a:ext cx="4023360" cy="7543801"/>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6" name="Google Shape;86;p77"/>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77"/>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77"/>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89" name="Shape 89"/>
        <p:cNvGrpSpPr/>
        <p:nvPr/>
      </p:nvGrpSpPr>
      <p:grpSpPr>
        <a:xfrm>
          <a:off x="0" y="0"/>
          <a:ext cx="0" cy="0"/>
          <a:chOff x="0" y="0"/>
          <a:chExt cx="0" cy="0"/>
        </a:xfrm>
      </p:grpSpPr>
      <p:sp>
        <p:nvSpPr>
          <p:cNvPr id="90" name="Google Shape;90;p78"/>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78"/>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78"/>
          <p:cNvSpPr txBox="1"/>
          <p:nvPr>
            <p:ph type="title"/>
          </p:nvPr>
        </p:nvSpPr>
        <p:spPr>
          <a:xfrm rot="5400000">
            <a:off x="4650802" y="2307652"/>
            <a:ext cx="5757421" cy="1971675"/>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3" name="Google Shape;93;p78"/>
          <p:cNvSpPr txBox="1"/>
          <p:nvPr>
            <p:ph idx="1" type="body"/>
          </p:nvPr>
        </p:nvSpPr>
        <p:spPr>
          <a:xfrm rot="5400000">
            <a:off x="650303" y="393126"/>
            <a:ext cx="5757420" cy="5800725"/>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94" name="Google Shape;94;p78"/>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78"/>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78"/>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67"/>
          <p:cNvSpPr/>
          <p:nvPr/>
        </p:nvSpPr>
        <p:spPr>
          <a:xfrm>
            <a:off x="0" y="6400800"/>
            <a:ext cx="9144001"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67"/>
          <p:cNvSpPr/>
          <p:nvPr/>
        </p:nvSpPr>
        <p:spPr>
          <a:xfrm>
            <a:off x="0" y="6334315"/>
            <a:ext cx="9144001" cy="65999"/>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67"/>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marR="0" rtl="0" algn="l">
              <a:lnSpc>
                <a:spcPct val="85000"/>
              </a:lnSpc>
              <a:spcBef>
                <a:spcPts val="0"/>
              </a:spcBef>
              <a:spcAft>
                <a:spcPts val="0"/>
              </a:spcAft>
              <a:buClr>
                <a:srgbClr val="3F3F3F"/>
              </a:buClr>
              <a:buSzPts val="4800"/>
              <a:buFont typeface="Calibri"/>
              <a:buNone/>
              <a:defRPr b="0" i="0" sz="4800" u="none" cap="none" strike="noStrik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67"/>
          <p:cNvSpPr txBox="1"/>
          <p:nvPr>
            <p:ph idx="1" type="body"/>
          </p:nvPr>
        </p:nvSpPr>
        <p:spPr>
          <a:xfrm>
            <a:off x="822959" y="1845734"/>
            <a:ext cx="7543801" cy="4023360"/>
          </a:xfrm>
          <a:prstGeom prst="rect">
            <a:avLst/>
          </a:prstGeom>
          <a:noFill/>
          <a:ln>
            <a:noFill/>
          </a:ln>
        </p:spPr>
        <p:txBody>
          <a:bodyPr anchorCtr="0" anchor="t" bIns="45700" lIns="0" spcFirstLastPara="1" rIns="0" wrap="square" tIns="45700">
            <a:normAutofit/>
          </a:bodyPr>
          <a:lstStyle>
            <a:lvl1pPr indent="-355600" lvl="0" marL="457200" marR="0" rtl="0" algn="l">
              <a:lnSpc>
                <a:spcPct val="90000"/>
              </a:lnSpc>
              <a:spcBef>
                <a:spcPts val="1200"/>
              </a:spcBef>
              <a:spcAft>
                <a:spcPts val="0"/>
              </a:spcAft>
              <a:buClr>
                <a:schemeClr val="accent1"/>
              </a:buClr>
              <a:buSzPts val="2000"/>
              <a:buFont typeface="Calibri"/>
              <a:buChar char=" "/>
              <a:defRPr b="0" i="0" sz="2000" u="none" cap="none" strike="noStrike">
                <a:solidFill>
                  <a:srgbClr val="3F3F3F"/>
                </a:solidFill>
                <a:latin typeface="Calibri"/>
                <a:ea typeface="Calibri"/>
                <a:cs typeface="Calibri"/>
                <a:sym typeface="Calibri"/>
              </a:defRPr>
            </a:lvl1pPr>
            <a:lvl2pPr indent="-342900" lvl="1" marL="914400" marR="0" rtl="0" algn="l">
              <a:lnSpc>
                <a:spcPct val="90000"/>
              </a:lnSpc>
              <a:spcBef>
                <a:spcPts val="200"/>
              </a:spcBef>
              <a:spcAft>
                <a:spcPts val="0"/>
              </a:spcAft>
              <a:buClr>
                <a:schemeClr val="accent1"/>
              </a:buClr>
              <a:buSzPts val="1800"/>
              <a:buFont typeface="Calibri"/>
              <a:buChar char="◦"/>
              <a:defRPr b="0" i="0" sz="1800" u="none" cap="none" strike="noStrike">
                <a:solidFill>
                  <a:srgbClr val="3F3F3F"/>
                </a:solidFill>
                <a:latin typeface="Calibri"/>
                <a:ea typeface="Calibri"/>
                <a:cs typeface="Calibri"/>
                <a:sym typeface="Calibri"/>
              </a:defRPr>
            </a:lvl2pPr>
            <a:lvl3pPr indent="-317500" lvl="2" marL="1371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8pPr>
            <a:lvl9pPr indent="-317500" lvl="8" marL="4114800" marR="0" rtl="0" algn="l">
              <a:lnSpc>
                <a:spcPct val="90000"/>
              </a:lnSpc>
              <a:spcBef>
                <a:spcPts val="400"/>
              </a:spcBef>
              <a:spcAft>
                <a:spcPts val="40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9pPr>
          </a:lstStyle>
          <a:p/>
        </p:txBody>
      </p:sp>
      <p:sp>
        <p:nvSpPr>
          <p:cNvPr id="10" name="Google Shape;10;p67"/>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 name="Google Shape;11;p67"/>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 name="Google Shape;12;p67"/>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cxnSp>
        <p:nvCxnSpPr>
          <p:cNvPr id="13" name="Google Shape;13;p67"/>
          <p:cNvCxnSpPr/>
          <p:nvPr/>
        </p:nvCxnSpPr>
        <p:spPr>
          <a:xfrm>
            <a:off x="895149" y="1737845"/>
            <a:ext cx="7475220" cy="0"/>
          </a:xfrm>
          <a:prstGeom prst="straightConnector1">
            <a:avLst/>
          </a:prstGeom>
          <a:noFill/>
          <a:ln cap="flat" cmpd="sng" w="9525">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
          <p:cNvSpPr txBox="1"/>
          <p:nvPr>
            <p:ph type="ctrTitle"/>
          </p:nvPr>
        </p:nvSpPr>
        <p:spPr>
          <a:xfrm>
            <a:off x="277897" y="114301"/>
            <a:ext cx="8784976" cy="1852942"/>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Times New Roman"/>
              <a:buNone/>
            </a:pPr>
            <a:r>
              <a:rPr b="1" sz="2800" cap="none">
                <a:solidFill>
                  <a:schemeClr val="dk1"/>
                </a:solidFill>
                <a:latin typeface="Times New Roman"/>
                <a:ea typeface="Times New Roman"/>
                <a:cs typeface="Times New Roman"/>
                <a:sym typeface="Times New Roman"/>
              </a:rPr>
              <a:t>TAJIK STATE UNIVERSITY OF COMMERCE </a:t>
            </a:r>
            <a:br>
              <a:rPr b="1" sz="3200" cap="none">
                <a:solidFill>
                  <a:schemeClr val="dk1"/>
                </a:solidFill>
                <a:latin typeface="Times New Roman"/>
                <a:ea typeface="Times New Roman"/>
                <a:cs typeface="Times New Roman"/>
                <a:sym typeface="Times New Roman"/>
              </a:rPr>
            </a:br>
            <a:r>
              <a:rPr b="1" sz="3200" cap="none">
                <a:solidFill>
                  <a:schemeClr val="dk1"/>
                </a:solidFill>
                <a:latin typeface="Times New Roman"/>
                <a:ea typeface="Times New Roman"/>
                <a:cs typeface="Times New Roman"/>
                <a:sym typeface="Times New Roman"/>
              </a:rPr>
              <a:t> </a:t>
            </a:r>
            <a:br>
              <a:rPr b="1" sz="3200" cap="none">
                <a:solidFill>
                  <a:schemeClr val="dk1"/>
                </a:solidFill>
                <a:latin typeface="Times New Roman"/>
                <a:ea typeface="Times New Roman"/>
                <a:cs typeface="Times New Roman"/>
                <a:sym typeface="Times New Roman"/>
              </a:rPr>
            </a:br>
            <a:r>
              <a:rPr b="1" sz="3200" cap="none">
                <a:solidFill>
                  <a:schemeClr val="dk1"/>
                </a:solidFill>
                <a:latin typeface="Times New Roman"/>
                <a:ea typeface="Times New Roman"/>
                <a:cs typeface="Times New Roman"/>
                <a:sym typeface="Times New Roman"/>
              </a:rPr>
              <a:t>Course: </a:t>
            </a:r>
            <a:r>
              <a:rPr b="1" sz="2400">
                <a:solidFill>
                  <a:schemeClr val="dk1"/>
                </a:solidFill>
                <a:latin typeface="Times New Roman"/>
                <a:ea typeface="Times New Roman"/>
                <a:cs typeface="Times New Roman"/>
                <a:sym typeface="Times New Roman"/>
              </a:rPr>
              <a:t>Main directions for the development of human capital in the context of the digital economy in the Republic of Tajikistan</a:t>
            </a:r>
            <a:br>
              <a:rPr b="1" sz="2000" cap="none">
                <a:solidFill>
                  <a:schemeClr val="dk1"/>
                </a:solidFill>
                <a:latin typeface="Times New Roman"/>
                <a:ea typeface="Times New Roman"/>
                <a:cs typeface="Times New Roman"/>
                <a:sym typeface="Times New Roman"/>
              </a:rPr>
            </a:br>
            <a:endParaRPr b="1" sz="3200" cap="none">
              <a:solidFill>
                <a:schemeClr val="dk1"/>
              </a:solidFill>
              <a:latin typeface="Times New Roman"/>
              <a:ea typeface="Times New Roman"/>
              <a:cs typeface="Times New Roman"/>
              <a:sym typeface="Times New Roman"/>
            </a:endParaRPr>
          </a:p>
        </p:txBody>
      </p:sp>
      <p:sp>
        <p:nvSpPr>
          <p:cNvPr id="102" name="Google Shape;102;p1"/>
          <p:cNvSpPr/>
          <p:nvPr>
            <p:ph idx="1" type="subTitle"/>
          </p:nvPr>
        </p:nvSpPr>
        <p:spPr>
          <a:xfrm>
            <a:off x="3771900" y="2198077"/>
            <a:ext cx="5213837" cy="2549770"/>
          </a:xfrm>
          <a:prstGeom prst="roundRect">
            <a:avLst>
              <a:gd fmla="val 6141" name="adj"/>
            </a:avLst>
          </a:prstGeom>
          <a:gradFill>
            <a:gsLst>
              <a:gs pos="0">
                <a:srgbClr val="EEE6D9"/>
              </a:gs>
              <a:gs pos="72000">
                <a:srgbClr val="CBBD97"/>
              </a:gs>
              <a:gs pos="100000">
                <a:srgbClr val="C4B182"/>
              </a:gs>
            </a:gsLst>
            <a:lin ang="5400000" scaled="0"/>
          </a:gra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rmAutofit/>
          </a:bodyPr>
          <a:lstStyle/>
          <a:p>
            <a:pPr indent="0" lvl="0" marL="0" marR="0" rtl="0" algn="ctr">
              <a:lnSpc>
                <a:spcPct val="80000"/>
              </a:lnSpc>
              <a:spcBef>
                <a:spcPts val="0"/>
              </a:spcBef>
              <a:spcAft>
                <a:spcPts val="0"/>
              </a:spcAft>
              <a:buSzPts val="1960"/>
              <a:buNone/>
            </a:pPr>
            <a:r>
              <a:t/>
            </a:r>
            <a:endParaRPr b="1" i="0" sz="2800" u="none" cap="none" strike="noStrike">
              <a:solidFill>
                <a:srgbClr val="FF0000"/>
              </a:solidFill>
              <a:latin typeface="Times New Roman"/>
              <a:ea typeface="Times New Roman"/>
              <a:cs typeface="Times New Roman"/>
              <a:sym typeface="Times New Roman"/>
            </a:endParaRPr>
          </a:p>
          <a:p>
            <a:pPr indent="0" lvl="0" marL="0" marR="0" rtl="0" algn="ctr">
              <a:lnSpc>
                <a:spcPct val="80000"/>
              </a:lnSpc>
              <a:spcBef>
                <a:spcPts val="0"/>
              </a:spcBef>
              <a:spcAft>
                <a:spcPts val="0"/>
              </a:spcAft>
              <a:buSzPts val="1960"/>
              <a:buNone/>
            </a:pPr>
            <a:r>
              <a:rPr b="1" i="0" sz="2800" u="none" cap="none" strike="noStrike">
                <a:solidFill>
                  <a:srgbClr val="FF0000"/>
                </a:solidFill>
                <a:latin typeface="Times New Roman"/>
                <a:ea typeface="Times New Roman"/>
                <a:cs typeface="Times New Roman"/>
                <a:sym typeface="Times New Roman"/>
              </a:rPr>
              <a:t>Week: 3.</a:t>
            </a:r>
            <a:endParaRPr/>
          </a:p>
          <a:p>
            <a:pPr indent="0" lvl="0" marL="0" marR="0" rtl="0" algn="ctr">
              <a:lnSpc>
                <a:spcPct val="8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0" lvl="0" marL="0" rtl="0" algn="ctr">
              <a:lnSpc>
                <a:spcPct val="80000"/>
              </a:lnSpc>
              <a:spcBef>
                <a:spcPts val="0"/>
              </a:spcBef>
              <a:spcAft>
                <a:spcPts val="0"/>
              </a:spcAft>
              <a:buSzPts val="1960"/>
              <a:buNone/>
            </a:pPr>
            <a:r>
              <a:rPr b="1">
                <a:solidFill>
                  <a:schemeClr val="dk1"/>
                </a:solidFill>
                <a:latin typeface="Times New Roman"/>
                <a:ea typeface="Times New Roman"/>
                <a:cs typeface="Times New Roman"/>
                <a:sym typeface="Times New Roman"/>
              </a:rPr>
              <a:t>PRINCIPLES AND MECHANISMS OF HUMAN CAPITAL DEVELOPMENT IN THE CONTEXT OF AN INNOVATIVE ECONOMY</a:t>
            </a:r>
            <a:endParaRPr b="1" i="0" sz="3600" u="none" cap="none" strike="noStrike">
              <a:solidFill>
                <a:schemeClr val="dk1"/>
              </a:solidFill>
              <a:latin typeface="Times New Roman"/>
              <a:ea typeface="Times New Roman"/>
              <a:cs typeface="Times New Roman"/>
              <a:sym typeface="Times New Roman"/>
            </a:endParaRPr>
          </a:p>
        </p:txBody>
      </p:sp>
      <p:sp>
        <p:nvSpPr>
          <p:cNvPr id="103" name="Google Shape;103;p1"/>
          <p:cNvSpPr/>
          <p:nvPr/>
        </p:nvSpPr>
        <p:spPr>
          <a:xfrm>
            <a:off x="2303585" y="5048839"/>
            <a:ext cx="3859823" cy="120028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sz="1800" u="none" cap="none" strike="noStrike">
                <a:solidFill>
                  <a:schemeClr val="dk1"/>
                </a:solidFill>
                <a:latin typeface="Times New Roman"/>
                <a:ea typeface="Times New Roman"/>
                <a:cs typeface="Times New Roman"/>
                <a:sym typeface="Times New Roman"/>
              </a:rPr>
              <a:t>Lecturer of: </a:t>
            </a:r>
            <a:r>
              <a:rPr b="0" i="0" sz="1800" u="none" cap="none" strike="noStrike">
                <a:solidFill>
                  <a:schemeClr val="dk1"/>
                </a:solidFill>
                <a:latin typeface="Times New Roman"/>
                <a:ea typeface="Times New Roman"/>
                <a:cs typeface="Times New Roman"/>
                <a:sym typeface="Times New Roman"/>
              </a:rPr>
              <a:t>Principles and mechanisms of human capital development in the context of an innovative economy</a:t>
            </a:r>
            <a:endParaRPr b="1" i="1" sz="1600" u="none" cap="none" strike="noStrike">
              <a:solidFill>
                <a:schemeClr val="dk1"/>
              </a:solidFill>
              <a:latin typeface="Times New Roman"/>
              <a:ea typeface="Times New Roman"/>
              <a:cs typeface="Times New Roman"/>
              <a:sym typeface="Times New Roman"/>
            </a:endParaRPr>
          </a:p>
        </p:txBody>
      </p:sp>
      <p:sp>
        <p:nvSpPr>
          <p:cNvPr id="104" name="Google Shape;104;p1"/>
          <p:cNvSpPr/>
          <p:nvPr/>
        </p:nvSpPr>
        <p:spPr>
          <a:xfrm>
            <a:off x="153992" y="5095005"/>
            <a:ext cx="2845105" cy="83095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C00000"/>
              </a:buClr>
              <a:buSzPts val="2400"/>
              <a:buFont typeface="Times New Roman"/>
              <a:buNone/>
            </a:pPr>
            <a:r>
              <a:rPr b="1" i="0" sz="2400" u="none" cap="none" strike="noStrike">
                <a:solidFill>
                  <a:srgbClr val="C00000"/>
                </a:solidFill>
                <a:latin typeface="Times New Roman"/>
                <a:ea typeface="Times New Roman"/>
                <a:cs typeface="Times New Roman"/>
                <a:sym typeface="Times New Roman"/>
              </a:rPr>
              <a:t>Rustamzoda Fitrat Muzafar</a:t>
            </a:r>
            <a:endParaRPr b="1" i="0" sz="2400" u="none" cap="none" strike="noStrike">
              <a:solidFill>
                <a:srgbClr val="C00000"/>
              </a:solidFill>
              <a:latin typeface="Times New Roman"/>
              <a:ea typeface="Times New Roman"/>
              <a:cs typeface="Times New Roman"/>
              <a:sym typeface="Times New Roman"/>
            </a:endParaRPr>
          </a:p>
        </p:txBody>
      </p:sp>
      <p:pic>
        <p:nvPicPr>
          <p:cNvPr descr="Picture background" id="105" name="Google Shape;105;p1"/>
          <p:cNvPicPr preferRelativeResize="0"/>
          <p:nvPr/>
        </p:nvPicPr>
        <p:blipFill rotWithShape="1">
          <a:blip r:embed="rId3">
            <a:alphaModFix/>
          </a:blip>
          <a:srcRect b="0" l="0" r="0" t="0"/>
          <a:stretch/>
        </p:blipFill>
        <p:spPr>
          <a:xfrm>
            <a:off x="490137" y="2198076"/>
            <a:ext cx="3171900" cy="2804596"/>
          </a:xfrm>
          <a:prstGeom prst="ellipse">
            <a:avLst/>
          </a:prstGeom>
          <a:noFill/>
          <a:ln cap="rnd" cmpd="sng" w="63500">
            <a:solidFill>
              <a:srgbClr val="333333"/>
            </a:solidFill>
            <a:prstDash val="solid"/>
            <a:round/>
            <a:headEnd len="sm" w="sm" type="none"/>
            <a:tailEnd len="sm" w="sm" type="none"/>
          </a:ln>
          <a:effectLst>
            <a:outerShdw blurRad="381000" sx="-80000" rotWithShape="0" dir="5400000" dist="292100" sy="-18000">
              <a:srgbClr val="000000">
                <a:alpha val="21568"/>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2"/>
          <p:cNvSpPr/>
          <p:nvPr/>
        </p:nvSpPr>
        <p:spPr>
          <a:xfrm>
            <a:off x="4544378" y="2013439"/>
            <a:ext cx="4392488" cy="2804746"/>
          </a:xfrm>
          <a:prstGeom prst="roundRect">
            <a:avLst>
              <a:gd fmla="val 6141" name="adj"/>
            </a:avLst>
          </a:prstGeom>
          <a:solidFill>
            <a:srgbClr val="F2F2F2"/>
          </a:soli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accent1"/>
              </a:buClr>
              <a:buSzPts val="2100"/>
              <a:buFont typeface="Noto Sans Symbols"/>
              <a:buNone/>
            </a:pPr>
            <a:r>
              <a:t/>
            </a:r>
            <a:endParaRPr b="1" i="0" sz="30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accent1"/>
              </a:buClr>
              <a:buSzPts val="2100"/>
              <a:buFont typeface="Noto Sans Symbols"/>
              <a:buNone/>
            </a:pPr>
            <a:r>
              <a:rPr b="1" i="0" sz="3000" u="none" cap="none" strike="noStrike">
                <a:solidFill>
                  <a:srgbClr val="FF0000"/>
                </a:solidFill>
                <a:latin typeface="Times New Roman"/>
                <a:ea typeface="Times New Roman"/>
                <a:cs typeface="Times New Roman"/>
                <a:sym typeface="Times New Roman"/>
              </a:rPr>
              <a:t>Мавзӯъи: 3</a:t>
            </a:r>
            <a:endParaRPr b="0" i="0" sz="18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rPr b="1" i="0" sz="2400" u="none" cap="none" strike="noStrike">
                <a:solidFill>
                  <a:schemeClr val="dk1"/>
                </a:solidFill>
                <a:latin typeface="Times New Roman"/>
                <a:ea typeface="Times New Roman"/>
                <a:cs typeface="Times New Roman"/>
                <a:sym typeface="Times New Roman"/>
              </a:rPr>
              <a:t>Принсипҳо ва механизми рушди сармояи инсонӣ дар шароити иқтисодиёти инноватсионӣ</a:t>
            </a:r>
            <a:r>
              <a:rPr b="1" i="0" sz="3200" u="none" cap="none" strike="noStrike">
                <a:solidFill>
                  <a:srgbClr val="FF0000"/>
                </a:solidFill>
                <a:latin typeface="Times New Roman"/>
                <a:ea typeface="Times New Roman"/>
                <a:cs typeface="Times New Roman"/>
                <a:sym typeface="Times New Roman"/>
              </a:rPr>
              <a:t>	</a:t>
            </a:r>
            <a:endParaRPr b="0" i="0" sz="24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accent1"/>
              </a:buClr>
              <a:buSzPts val="1960"/>
              <a:buFont typeface="Noto Sans Symbols"/>
              <a:buNone/>
            </a:pPr>
            <a:r>
              <a:t/>
            </a:r>
            <a:endParaRPr b="1" i="0" sz="2800" u="none" cap="none" strike="noStrike">
              <a:solidFill>
                <a:srgbClr val="FF0000"/>
              </a:solidFill>
              <a:latin typeface="Times New Roman"/>
              <a:ea typeface="Times New Roman"/>
              <a:cs typeface="Times New Roman"/>
              <a:sym typeface="Times New Roman"/>
            </a:endParaRPr>
          </a:p>
        </p:txBody>
      </p:sp>
      <p:sp>
        <p:nvSpPr>
          <p:cNvPr id="111" name="Google Shape;111;p2"/>
          <p:cNvSpPr/>
          <p:nvPr/>
        </p:nvSpPr>
        <p:spPr>
          <a:xfrm>
            <a:off x="683568" y="5661248"/>
            <a:ext cx="3528392" cy="36929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800"/>
              <a:buFont typeface="Times New Roman"/>
              <a:buNone/>
            </a:pPr>
            <a:r>
              <a:rPr b="1" i="1" sz="1800" u="none" cap="none" strike="noStrike">
                <a:solidFill>
                  <a:schemeClr val="dk1"/>
                </a:solidFill>
                <a:latin typeface="Times New Roman"/>
                <a:ea typeface="Times New Roman"/>
                <a:cs typeface="Times New Roman"/>
                <a:sym typeface="Times New Roman"/>
              </a:rPr>
              <a:t>Рустамзода Фитрат Музафар </a:t>
            </a:r>
            <a:endParaRPr b="1" i="1" sz="1800" u="none" cap="none" strike="noStrike">
              <a:solidFill>
                <a:schemeClr val="dk1"/>
              </a:solidFill>
              <a:latin typeface="Times New Roman"/>
              <a:ea typeface="Times New Roman"/>
              <a:cs typeface="Times New Roman"/>
              <a:sym typeface="Times New Roman"/>
            </a:endParaRPr>
          </a:p>
        </p:txBody>
      </p:sp>
      <p:pic>
        <p:nvPicPr>
          <p:cNvPr descr="Picture background" id="112" name="Google Shape;112;p2"/>
          <p:cNvPicPr preferRelativeResize="0"/>
          <p:nvPr/>
        </p:nvPicPr>
        <p:blipFill rotWithShape="1">
          <a:blip r:embed="rId3">
            <a:alphaModFix/>
          </a:blip>
          <a:srcRect b="0" l="0" r="0" t="0"/>
          <a:stretch/>
        </p:blipFill>
        <p:spPr>
          <a:xfrm>
            <a:off x="310708" y="2013439"/>
            <a:ext cx="4138200" cy="2910253"/>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13" name="Google Shape;113;p2"/>
          <p:cNvSpPr txBox="1"/>
          <p:nvPr>
            <p:ph type="ctrTitle"/>
          </p:nvPr>
        </p:nvSpPr>
        <p:spPr>
          <a:xfrm>
            <a:off x="1017676" y="193281"/>
            <a:ext cx="7543800" cy="507522"/>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262626"/>
              </a:buClr>
              <a:buSzPts val="3200"/>
              <a:buFont typeface="Times New Roman"/>
              <a:buNone/>
            </a:pPr>
            <a:r>
              <a:rPr sz="3200">
                <a:latin typeface="Times New Roman"/>
                <a:ea typeface="Times New Roman"/>
                <a:cs typeface="Times New Roman"/>
                <a:sym typeface="Times New Roman"/>
              </a:rPr>
              <a:t>Донишгоҳи давлатии тиҷорати Тоҷикистон</a:t>
            </a:r>
            <a:endParaRPr sz="3200">
              <a:latin typeface="Times New Roman"/>
              <a:ea typeface="Times New Roman"/>
              <a:cs typeface="Times New Roman"/>
              <a:sym typeface="Times New Roman"/>
            </a:endParaRPr>
          </a:p>
        </p:txBody>
      </p:sp>
      <p:sp>
        <p:nvSpPr>
          <p:cNvPr id="114" name="Google Shape;114;p2"/>
          <p:cNvSpPr txBox="1"/>
          <p:nvPr/>
        </p:nvSpPr>
        <p:spPr>
          <a:xfrm>
            <a:off x="1017676" y="1101769"/>
            <a:ext cx="7543800" cy="660172"/>
          </a:xfrm>
          <a:prstGeom prst="rect">
            <a:avLst/>
          </a:prstGeom>
          <a:noFill/>
          <a:ln>
            <a:noFill/>
          </a:ln>
        </p:spPr>
        <p:txBody>
          <a:bodyPr anchorCtr="0" anchor="b" bIns="45700" lIns="91425" spcFirstLastPara="1" rIns="91425" wrap="square" tIns="45700">
            <a:normAutofit fontScale="25000" lnSpcReduction="20000"/>
          </a:bodyPr>
          <a:lstStyle/>
          <a:p>
            <a:pPr indent="0" lvl="0" marL="0" marR="0" rtl="0" algn="ctr">
              <a:lnSpc>
                <a:spcPct val="170000"/>
              </a:lnSpc>
              <a:spcBef>
                <a:spcPts val="0"/>
              </a:spcBef>
              <a:spcAft>
                <a:spcPts val="0"/>
              </a:spcAft>
              <a:buClr>
                <a:srgbClr val="262626"/>
              </a:buClr>
              <a:buSzPct val="100000"/>
              <a:buFont typeface="Times New Roman"/>
              <a:buNone/>
            </a:pPr>
            <a:r>
              <a:rPr b="1" i="0" sz="8000" u="none" cap="none" strike="noStrike">
                <a:solidFill>
                  <a:srgbClr val="262626"/>
                </a:solidFill>
                <a:latin typeface="Times New Roman"/>
                <a:ea typeface="Times New Roman"/>
                <a:cs typeface="Times New Roman"/>
                <a:sym typeface="Times New Roman"/>
              </a:rPr>
              <a:t>Номи курс: Самтҳои асосии рушди сармояи инсонӣ дар шароити иқтисоди рақамӣ дар Ҷумҳурии Тоҷикистон</a:t>
            </a:r>
            <a:endParaRPr b="1" i="0" sz="3200" u="none" cap="none" strike="noStrike">
              <a:solidFill>
                <a:srgbClr val="262626"/>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3"/>
          <p:cNvSpPr txBox="1"/>
          <p:nvPr>
            <p:ph type="ctrTitle"/>
          </p:nvPr>
        </p:nvSpPr>
        <p:spPr>
          <a:xfrm>
            <a:off x="251520" y="413238"/>
            <a:ext cx="8640960" cy="495482"/>
          </a:xfrm>
          <a:prstGeom prst="rect">
            <a:avLst/>
          </a:prstGeom>
          <a:noFill/>
          <a:ln>
            <a:noFill/>
          </a:ln>
        </p:spPr>
        <p:txBody>
          <a:bodyPr anchorCtr="0" anchor="t" bIns="45700" lIns="91425" spcFirstLastPara="1" rIns="91425" wrap="square" tIns="45700">
            <a:normAutofit fontScale="90000"/>
          </a:bodyPr>
          <a:lstStyle/>
          <a:p>
            <a:pPr indent="0" lvl="0" marL="0" rtl="0" algn="ctr">
              <a:lnSpc>
                <a:spcPct val="85000"/>
              </a:lnSpc>
              <a:spcBef>
                <a:spcPts val="0"/>
              </a:spcBef>
              <a:spcAft>
                <a:spcPts val="0"/>
              </a:spcAft>
              <a:buClr>
                <a:schemeClr val="dk2"/>
              </a:buClr>
              <a:buSzPct val="100000"/>
              <a:buFont typeface="Times New Roman"/>
              <a:buNone/>
            </a:pPr>
            <a:r>
              <a:rPr b="1" sz="3100">
                <a:latin typeface="Times New Roman"/>
                <a:ea typeface="Times New Roman"/>
                <a:cs typeface="Times New Roman"/>
                <a:sym typeface="Times New Roman"/>
              </a:rPr>
              <a:t>НАҚШАИ ЛЕКСИЯ</a:t>
            </a:r>
            <a:br>
              <a:rPr/>
            </a:br>
            <a:endParaRPr>
              <a:latin typeface="Times"/>
              <a:ea typeface="Times"/>
              <a:cs typeface="Times"/>
              <a:sym typeface="Times"/>
            </a:endParaRPr>
          </a:p>
        </p:txBody>
      </p:sp>
      <p:sp>
        <p:nvSpPr>
          <p:cNvPr id="120" name="Google Shape;120;p3"/>
          <p:cNvSpPr/>
          <p:nvPr/>
        </p:nvSpPr>
        <p:spPr>
          <a:xfrm>
            <a:off x="431540" y="908720"/>
            <a:ext cx="8280920" cy="4357872"/>
          </a:xfrm>
          <a:prstGeom prst="rect">
            <a:avLst/>
          </a:prstGeom>
          <a:solidFill>
            <a:srgbClr val="F2F2F2"/>
          </a:solidFill>
          <a:ln cap="flat" cmpd="sng" w="25400">
            <a:solidFill>
              <a:srgbClr val="AF7621"/>
            </a:solidFill>
            <a:prstDash val="solid"/>
            <a:round/>
            <a:headEnd len="sm" w="sm" type="none"/>
            <a:tailEnd len="sm" w="sm" type="none"/>
          </a:ln>
        </p:spPr>
        <p:txBody>
          <a:bodyPr anchorCtr="0" anchor="ctr" bIns="45700" lIns="91425" spcFirstLastPara="1" rIns="91425" wrap="square" tIns="45700">
            <a:noAutofit/>
          </a:bodyPr>
          <a:lstStyle/>
          <a:p>
            <a:pPr indent="-457200" lvl="0" marL="457200" marR="0" rtl="0" algn="ctr">
              <a:lnSpc>
                <a:spcPct val="150000"/>
              </a:lnSpc>
              <a:spcBef>
                <a:spcPts val="0"/>
              </a:spcBef>
              <a:spcAft>
                <a:spcPts val="0"/>
              </a:spcAft>
              <a:buClr>
                <a:srgbClr val="FF0000"/>
              </a:buClr>
              <a:buSzPts val="2400"/>
              <a:buFont typeface="Times New Roman"/>
              <a:buAutoNum type="arabicPeriod"/>
            </a:pPr>
            <a:r>
              <a:rPr b="1" i="0" sz="2400" u="none" cap="none" strike="noStrike">
                <a:solidFill>
                  <a:srgbClr val="FF0000"/>
                </a:solidFill>
                <a:latin typeface="Times New Roman"/>
                <a:ea typeface="Times New Roman"/>
                <a:cs typeface="Times New Roman"/>
                <a:sym typeface="Times New Roman"/>
              </a:rPr>
              <a:t>Муқаддима</a:t>
            </a:r>
            <a:endParaRPr/>
          </a:p>
          <a:p>
            <a:pPr indent="0" lvl="0" marL="0" marR="0" rtl="0" algn="just">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3.1. Механизми рушди сармояи инсонӣ</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3.2. Принсипҳои асосии сармояи инсонӣ</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3.3. Хусусиятҳои хоси рушди сармояи инсонӣ дар иқтисодиёти инноватсионӣ</a:t>
            </a:r>
            <a:endParaRPr b="0" i="0" sz="2400" u="none" cap="none" strike="noStrike">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sz="2400" u="none" cap="none" strike="noStrike">
                <a:solidFill>
                  <a:srgbClr val="FF0000"/>
                </a:solidFill>
                <a:latin typeface="Times New Roman"/>
                <a:ea typeface="Times New Roman"/>
                <a:cs typeface="Times New Roman"/>
                <a:sym typeface="Times New Roman"/>
              </a:rPr>
              <a:t>2. Хулоса</a:t>
            </a:r>
            <a:endParaRPr b="0" i="0" sz="2400" u="none" cap="none" strike="noStrike">
              <a:solidFill>
                <a:srgbClr val="FF000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Ҷамъбасти мавзуъ.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4"/>
          <p:cNvSpPr txBox="1"/>
          <p:nvPr>
            <p:ph idx="1" type="body"/>
          </p:nvPr>
        </p:nvSpPr>
        <p:spPr>
          <a:xfrm>
            <a:off x="323528" y="332656"/>
            <a:ext cx="8568952" cy="6336704"/>
          </a:xfrm>
          <a:prstGeom prst="rect">
            <a:avLst/>
          </a:prstGeom>
          <a:noFill/>
          <a:ln>
            <a:noFill/>
          </a:ln>
        </p:spPr>
        <p:txBody>
          <a:bodyPr anchorCtr="0" anchor="t" bIns="45700" lIns="91425" spcFirstLastPara="1" rIns="91425" wrap="square" tIns="45700">
            <a:normAutofit/>
          </a:bodyPr>
          <a:lstStyle/>
          <a:p>
            <a:pPr indent="342900" lvl="0" marL="0" rtl="0" algn="ctr">
              <a:lnSpc>
                <a:spcPct val="90000"/>
              </a:lnSpc>
              <a:spcBef>
                <a:spcPts val="0"/>
              </a:spcBef>
              <a:spcAft>
                <a:spcPts val="0"/>
              </a:spcAft>
              <a:buSzPts val="2240"/>
              <a:buNone/>
            </a:pPr>
            <a:r>
              <a:t/>
            </a:r>
            <a:endParaRPr b="1">
              <a:latin typeface="Times New Roman"/>
              <a:ea typeface="Times New Roman"/>
              <a:cs typeface="Times New Roman"/>
              <a:sym typeface="Times New Roman"/>
            </a:endParaRPr>
          </a:p>
          <a:p>
            <a:pPr indent="342900" lvl="0" marL="0" rtl="0" algn="ctr">
              <a:lnSpc>
                <a:spcPct val="90000"/>
              </a:lnSpc>
              <a:spcBef>
                <a:spcPts val="0"/>
              </a:spcBef>
              <a:spcAft>
                <a:spcPts val="0"/>
              </a:spcAft>
              <a:buSzPts val="2240"/>
              <a:buNone/>
            </a:pPr>
            <a:r>
              <a:t/>
            </a:r>
            <a:endParaRPr b="1">
              <a:latin typeface="Times New Roman"/>
              <a:ea typeface="Times New Roman"/>
              <a:cs typeface="Times New Roman"/>
              <a:sym typeface="Times New Roman"/>
            </a:endParaRPr>
          </a:p>
          <a:p>
            <a:pPr indent="342900" lvl="0" marL="0" rtl="0" algn="ctr">
              <a:lnSpc>
                <a:spcPct val="90000"/>
              </a:lnSpc>
              <a:spcBef>
                <a:spcPts val="0"/>
              </a:spcBef>
              <a:spcAft>
                <a:spcPts val="0"/>
              </a:spcAft>
              <a:buSzPts val="2240"/>
              <a:buNone/>
            </a:pPr>
            <a:r>
              <a:t/>
            </a:r>
            <a:endParaRPr b="1" sz="2400">
              <a:latin typeface="Times New Roman"/>
              <a:ea typeface="Times New Roman"/>
              <a:cs typeface="Times New Roman"/>
              <a:sym typeface="Times New Roman"/>
            </a:endParaRPr>
          </a:p>
          <a:p>
            <a:pPr indent="342900" lvl="0" marL="0" rtl="0" algn="ctr">
              <a:lnSpc>
                <a:spcPct val="9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Мақсади лексия:</a:t>
            </a:r>
            <a:endParaRPr/>
          </a:p>
          <a:p>
            <a:pPr indent="342900" lvl="0" marL="0" rtl="0" algn="ctr">
              <a:lnSpc>
                <a:spcPct val="90000"/>
              </a:lnSpc>
              <a:spcBef>
                <a:spcPts val="0"/>
              </a:spcBef>
              <a:spcAft>
                <a:spcPts val="0"/>
              </a:spcAft>
              <a:buSzPts val="2240"/>
              <a:buNone/>
            </a:pPr>
            <a:r>
              <a:t/>
            </a:r>
            <a:endParaRPr/>
          </a:p>
          <a:p>
            <a:pPr indent="342900" lvl="0" marL="0" rtl="0" algn="just">
              <a:lnSpc>
                <a:spcPct val="200000"/>
              </a:lnSpc>
              <a:spcBef>
                <a:spcPts val="0"/>
              </a:spcBef>
              <a:spcAft>
                <a:spcPts val="0"/>
              </a:spcAft>
              <a:buSzPts val="2240"/>
              <a:buNone/>
            </a:pPr>
            <a:r>
              <a:rPr>
                <a:solidFill>
                  <a:schemeClr val="dk1"/>
                </a:solidFill>
                <a:latin typeface="Times New Roman"/>
                <a:ea typeface="Times New Roman"/>
                <a:cs typeface="Times New Roman"/>
                <a:sym typeface="Times New Roman"/>
              </a:rPr>
              <a:t>Ташаккули сармояи инсонӣ, ташаккулёбӣ, намуд ва омилҳои сармояи инсонӣ, иқтисодиёти инноватсионӣ ва саҳми сармояи инсонӣ дар баланд бардоштани он, принсипҳо ва махсусиятҳои он.</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5"/>
          <p:cNvSpPr txBox="1"/>
          <p:nvPr>
            <p:ph idx="1" type="body"/>
          </p:nvPr>
        </p:nvSpPr>
        <p:spPr>
          <a:xfrm>
            <a:off x="107504" y="360485"/>
            <a:ext cx="8884220" cy="5908430"/>
          </a:xfrm>
          <a:prstGeom prst="rect">
            <a:avLst/>
          </a:prstGeom>
          <a:noFill/>
          <a:ln>
            <a:noFill/>
          </a:ln>
        </p:spPr>
        <p:txBody>
          <a:bodyPr anchorCtr="0" anchor="t" bIns="45700" lIns="91425" spcFirstLastPara="1" rIns="91425" wrap="square" tIns="45700">
            <a:normAutofit/>
          </a:bodyPr>
          <a:lstStyle/>
          <a:p>
            <a:pPr indent="-66040" lvl="0" marL="91440" rtl="0" algn="ctr">
              <a:lnSpc>
                <a:spcPct val="90000"/>
              </a:lnSpc>
              <a:spcBef>
                <a:spcPts val="1200"/>
              </a:spcBef>
              <a:spcAft>
                <a:spcPts val="0"/>
              </a:spcAft>
              <a:buSzPts val="400"/>
              <a:buNone/>
            </a:pPr>
            <a:r>
              <a:t/>
            </a:r>
            <a:endParaRPr b="1" sz="400">
              <a:latin typeface="Times New Roman"/>
              <a:ea typeface="Times New Roman"/>
              <a:cs typeface="Times New Roman"/>
              <a:sym typeface="Times New Roman"/>
            </a:endParaRPr>
          </a:p>
          <a:p>
            <a:pPr indent="-152400" lvl="0" marL="91440" rtl="0" algn="ctr">
              <a:lnSpc>
                <a:spcPct val="90000"/>
              </a:lnSpc>
              <a:spcBef>
                <a:spcPts val="1400"/>
              </a:spcBef>
              <a:spcAft>
                <a:spcPts val="0"/>
              </a:spcAft>
              <a:buSzPts val="2400"/>
              <a:buChar char=" "/>
            </a:pPr>
            <a:r>
              <a:rPr b="1" sz="2400">
                <a:solidFill>
                  <a:srgbClr val="FF0000"/>
                </a:solidFill>
                <a:latin typeface="Times New Roman"/>
                <a:ea typeface="Times New Roman"/>
                <a:cs typeface="Times New Roman"/>
                <a:sym typeface="Times New Roman"/>
              </a:rPr>
              <a:t>Механизми рушди сармояи инсонӣ</a:t>
            </a:r>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Асосгузори сулҳу ваҳдати миллӣ, Пешвои миллат, Президенти Ҷумҳурии Тоҷикистон муҳтарам Эмомалӣ Раҳмон дар Паёми навбатии хеш ба Маҷлиси миллии маҷлиси олии Ҷумҳурии Тоҷикистон ва Маҷлиси намояндагонии маҷлиси олии Ҷумҳурии Тоҷикистон ки санаи 28 декабри соли 2023 ироа гардида буд, қайд намуданд, ки «Рушди муосири иқтисодиёт ва баланд бардоштани рақобатнокии он бидуни рушди сармояи инсонӣ ғайриимкон мебошад.</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6"/>
          <p:cNvSpPr txBox="1"/>
          <p:nvPr>
            <p:ph idx="1" type="body"/>
          </p:nvPr>
        </p:nvSpPr>
        <p:spPr>
          <a:xfrm>
            <a:off x="107500" y="1"/>
            <a:ext cx="8884200" cy="6357000"/>
          </a:xfrm>
          <a:prstGeom prst="rect">
            <a:avLst/>
          </a:prstGeom>
          <a:noFill/>
          <a:ln>
            <a:noFill/>
          </a:ln>
        </p:spPr>
        <p:txBody>
          <a:bodyPr anchorCtr="0" anchor="t" bIns="45700" lIns="91425" spcFirstLastPara="1" rIns="91425" wrap="square" tIns="45700">
            <a:normAutofit lnSpcReduction="20000"/>
          </a:bodyPr>
          <a:lstStyle/>
          <a:p>
            <a:pPr indent="-85598" lvl="0" marL="91440" rtl="0" algn="ctr">
              <a:lnSpc>
                <a:spcPct val="90000"/>
              </a:lnSpc>
              <a:spcBef>
                <a:spcPts val="1200"/>
              </a:spcBef>
              <a:spcAft>
                <a:spcPts val="0"/>
              </a:spcAft>
              <a:buSzPts val="100"/>
              <a:buNone/>
            </a:pPr>
            <a:r>
              <a:t/>
            </a:r>
            <a:endParaRPr b="1" sz="100">
              <a:solidFill>
                <a:srgbClr val="FF0000"/>
              </a:solidFill>
              <a:latin typeface="Times New Roman"/>
              <a:ea typeface="Times New Roman"/>
              <a:cs typeface="Times New Roman"/>
              <a:sym typeface="Times New Roman"/>
            </a:endParaRPr>
          </a:p>
          <a:p>
            <a:pPr indent="-177800" lvl="0" marL="91440" rtl="0" algn="ctr">
              <a:lnSpc>
                <a:spcPct val="90000"/>
              </a:lnSpc>
              <a:spcBef>
                <a:spcPts val="1400"/>
              </a:spcBef>
              <a:spcAft>
                <a:spcPts val="0"/>
              </a:spcAft>
              <a:buSzPts val="2800"/>
              <a:buChar char=" "/>
            </a:pPr>
            <a:r>
              <a:rPr b="1" sz="2800">
                <a:solidFill>
                  <a:srgbClr val="FF0000"/>
                </a:solidFill>
                <a:latin typeface="Times New Roman"/>
                <a:ea typeface="Times New Roman"/>
                <a:cs typeface="Times New Roman"/>
                <a:sym typeface="Times New Roman"/>
              </a:rPr>
              <a:t>Механизми рушди сармояи инсонӣ</a:t>
            </a:r>
            <a:endParaRPr sz="2800">
              <a:latin typeface="Times New Roman"/>
              <a:ea typeface="Times New Roman"/>
              <a:cs typeface="Times New Roman"/>
              <a:sym typeface="Times New Roman"/>
            </a:endParaRPr>
          </a:p>
          <a:p>
            <a:pPr indent="-152400" lvl="0" marL="91440" rtl="0" algn="ctr">
              <a:lnSpc>
                <a:spcPct val="90000"/>
              </a:lnSpc>
              <a:spcBef>
                <a:spcPts val="1400"/>
              </a:spcBef>
              <a:spcAft>
                <a:spcPts val="0"/>
              </a:spcAft>
              <a:buSzPts val="2400"/>
              <a:buChar char=" "/>
            </a:pPr>
            <a:r>
              <a:rPr sz="2400">
                <a:latin typeface="Times New Roman"/>
                <a:ea typeface="Times New Roman"/>
                <a:cs typeface="Times New Roman"/>
                <a:sym typeface="Times New Roman"/>
              </a:rPr>
              <a:t>	</a:t>
            </a:r>
            <a:endParaRPr/>
          </a:p>
          <a:p>
            <a:pPr indent="-459525"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Вобаста ба ин, сатҳи рушд ва самаранокии истифодаи сармояи инсонӣ барои давлату Ҳукумат аҳаммияти аввалиндараҷа дорад.</a:t>
            </a:r>
            <a:endParaRPr>
              <a:solidFill>
                <a:schemeClr val="dk1"/>
              </a:solidFill>
              <a:latin typeface="Times New Roman"/>
              <a:ea typeface="Times New Roman"/>
              <a:cs typeface="Times New Roman"/>
              <a:sym typeface="Times New Roman"/>
            </a:endParaRPr>
          </a:p>
          <a:p>
            <a:pPr indent="-459525"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Рушди сармояи инсонӣ омили калидии баланд бардоштани сатҳу сифат ва самаранокии соҳаҳои иҷтимоӣ мебошад.</a:t>
            </a:r>
            <a:endParaRPr>
              <a:solidFill>
                <a:schemeClr val="dk1"/>
              </a:solidFill>
              <a:latin typeface="Times New Roman"/>
              <a:ea typeface="Times New Roman"/>
              <a:cs typeface="Times New Roman"/>
              <a:sym typeface="Times New Roman"/>
            </a:endParaRPr>
          </a:p>
          <a:p>
            <a:pPr indent="-459525"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навбати худ, рушди илму маориф калиди пешрафти ҳамаи соҳаҳо ва омили муҳимтарини таъмин намудани ояндаи босуботи давлат ва фардои босаодати ҷомеа ба ҳисоб меравад»</a:t>
            </a:r>
            <a:r>
              <a:rPr baseline="30000">
                <a:solidFill>
                  <a:schemeClr val="dk1"/>
                </a:solidFill>
                <a:latin typeface="Times New Roman"/>
                <a:ea typeface="Times New Roman"/>
                <a:cs typeface="Times New Roman"/>
                <a:sym typeface="Times New Roman"/>
              </a:rPr>
              <a:t>1</a:t>
            </a:r>
            <a:r>
              <a:rPr>
                <a:solidFill>
                  <a:schemeClr val="dk1"/>
                </a:solidFill>
                <a:latin typeface="Times New Roman"/>
                <a:ea typeface="Times New Roman"/>
                <a:cs typeface="Times New Roman"/>
                <a:sym typeface="Times New Roman"/>
              </a:rPr>
              <a:t>.</a:t>
            </a:r>
            <a:r>
              <a:rPr baseline="30000">
                <a:solidFill>
                  <a:schemeClr val="dk1"/>
                </a:solidFill>
                <a:latin typeface="Times New Roman"/>
                <a:ea typeface="Times New Roman"/>
                <a:cs typeface="Times New Roman"/>
                <a:sym typeface="Times New Roman"/>
              </a:rPr>
              <a:t>. </a:t>
            </a:r>
            <a:endParaRPr/>
          </a:p>
          <a:p>
            <a:pPr indent="-332525"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7619" lvl="0" marL="450000" rtl="0" algn="just">
              <a:lnSpc>
                <a:spcPct val="150000"/>
              </a:lnSpc>
              <a:spcBef>
                <a:spcPts val="0"/>
              </a:spcBef>
              <a:spcAft>
                <a:spcPts val="0"/>
              </a:spcAft>
              <a:buSzPts val="1600"/>
              <a:buChar char=" "/>
            </a:pPr>
            <a:r>
              <a:rPr sz="1600">
                <a:solidFill>
                  <a:schemeClr val="dk1"/>
                </a:solidFill>
                <a:latin typeface="Times New Roman"/>
                <a:ea typeface="Times New Roman"/>
                <a:cs typeface="Times New Roman"/>
                <a:sym typeface="Times New Roman"/>
              </a:rPr>
              <a:t>1. </a:t>
            </a:r>
            <a:r>
              <a:rPr sz="1600">
                <a:solidFill>
                  <a:schemeClr val="dk1"/>
                </a:solidFill>
                <a:latin typeface="Times New Roman"/>
                <a:ea typeface="Times New Roman"/>
                <a:cs typeface="Times New Roman"/>
                <a:sym typeface="Times New Roman"/>
              </a:rPr>
              <a:t>Паёми Президенти Ҷумҳурии </a:t>
            </a:r>
            <a:endParaRPr/>
          </a:p>
          <a:p>
            <a:pPr indent="-457619" lvl="0" marL="450000" rtl="0" algn="just">
              <a:lnSpc>
                <a:spcPct val="150000"/>
              </a:lnSpc>
              <a:spcBef>
                <a:spcPts val="0"/>
              </a:spcBef>
              <a:spcAft>
                <a:spcPts val="0"/>
              </a:spcAft>
              <a:buSzPts val="1600"/>
              <a:buChar char=" "/>
            </a:pPr>
            <a:r>
              <a:rPr sz="1600">
                <a:solidFill>
                  <a:schemeClr val="dk1"/>
                </a:solidFill>
                <a:latin typeface="Times New Roman"/>
                <a:ea typeface="Times New Roman"/>
                <a:cs typeface="Times New Roman"/>
                <a:sym typeface="Times New Roman"/>
              </a:rPr>
              <a:t>Тоҷикистон ба Маҷлиси миллии</a:t>
            </a:r>
            <a:endParaRPr/>
          </a:p>
          <a:p>
            <a:pPr indent="-457619" lvl="0" marL="450000" rtl="0" algn="just">
              <a:lnSpc>
                <a:spcPct val="150000"/>
              </a:lnSpc>
              <a:spcBef>
                <a:spcPts val="0"/>
              </a:spcBef>
              <a:spcAft>
                <a:spcPts val="0"/>
              </a:spcAft>
              <a:buSzPts val="1600"/>
              <a:buChar char=" "/>
            </a:pPr>
            <a:r>
              <a:rPr sz="1600">
                <a:solidFill>
                  <a:schemeClr val="dk1"/>
                </a:solidFill>
                <a:latin typeface="Times New Roman"/>
                <a:ea typeface="Times New Roman"/>
                <a:cs typeface="Times New Roman"/>
                <a:sym typeface="Times New Roman"/>
              </a:rPr>
              <a:t> маҷлиси олӣ ва Маҷлиси намояндагон,</a:t>
            </a:r>
            <a:endParaRPr/>
          </a:p>
          <a:p>
            <a:pPr indent="-457619" lvl="0" marL="450000" rtl="0" algn="just">
              <a:lnSpc>
                <a:spcPct val="150000"/>
              </a:lnSpc>
              <a:spcBef>
                <a:spcPts val="0"/>
              </a:spcBef>
              <a:spcAft>
                <a:spcPts val="0"/>
              </a:spcAft>
              <a:buSzPts val="1600"/>
              <a:buChar char=" "/>
            </a:pPr>
            <a:r>
              <a:rPr sz="1600">
                <a:solidFill>
                  <a:schemeClr val="dk1"/>
                </a:solidFill>
                <a:latin typeface="Times New Roman"/>
                <a:ea typeface="Times New Roman"/>
                <a:cs typeface="Times New Roman"/>
                <a:sym typeface="Times New Roman"/>
              </a:rPr>
              <a:t>Душанбе – 28.12.2023</a:t>
            </a:r>
            <a:endParaRPr/>
          </a:p>
          <a:p>
            <a:pPr indent="-326683" lvl="0" marL="450000" rtl="0" algn="just">
              <a:lnSpc>
                <a:spcPct val="150000"/>
              </a:lnSpc>
              <a:spcBef>
                <a:spcPts val="0"/>
              </a:spcBef>
              <a:spcAft>
                <a:spcPts val="0"/>
              </a:spcAft>
              <a:buSzPts val="2100"/>
              <a:buNone/>
            </a:pPr>
            <a:r>
              <a:t/>
            </a:r>
            <a:endParaRPr baseline="30000" sz="2100">
              <a:solidFill>
                <a:schemeClr val="dk1"/>
              </a:solidFill>
              <a:latin typeface="Times New Roman"/>
              <a:ea typeface="Times New Roman"/>
              <a:cs typeface="Times New Roman"/>
              <a:sym typeface="Times New Roman"/>
            </a:endParaRPr>
          </a:p>
          <a:p>
            <a:pPr indent="-127000" lvl="0" marL="91440" rtl="0" algn="l">
              <a:lnSpc>
                <a:spcPct val="90000"/>
              </a:lnSpc>
              <a:spcBef>
                <a:spcPts val="1200"/>
              </a:spcBef>
              <a:spcAft>
                <a:spcPts val="200"/>
              </a:spcAft>
              <a:buSzPts val="2000"/>
              <a:buChar char=" "/>
            </a:pPr>
            <a:r>
              <a:rPr/>
              <a:t>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7"/>
          <p:cNvSpPr txBox="1"/>
          <p:nvPr>
            <p:ph idx="1" type="body"/>
          </p:nvPr>
        </p:nvSpPr>
        <p:spPr>
          <a:xfrm>
            <a:off x="246183" y="465992"/>
            <a:ext cx="8660423" cy="5521570"/>
          </a:xfrm>
          <a:prstGeom prst="rect">
            <a:avLst/>
          </a:prstGeom>
          <a:noFill/>
          <a:ln>
            <a:noFill/>
          </a:ln>
        </p:spPr>
        <p:txBody>
          <a:bodyPr anchorCtr="0" anchor="t" bIns="45700" lIns="91425" spcFirstLastPara="1" rIns="91425" wrap="square" tIns="45700">
            <a:normAutofit/>
          </a:bodyPr>
          <a:lstStyle/>
          <a:p>
            <a:pPr indent="-85090" lvl="0" marL="91440" rtl="0" algn="ctr">
              <a:lnSpc>
                <a:spcPct val="90000"/>
              </a:lnSpc>
              <a:spcBef>
                <a:spcPts val="1200"/>
              </a:spcBef>
              <a:spcAft>
                <a:spcPts val="0"/>
              </a:spcAft>
              <a:buSzPts val="100"/>
              <a:buNone/>
            </a:pPr>
            <a:r>
              <a:t/>
            </a:r>
            <a:endParaRPr b="1" sz="100">
              <a:solidFill>
                <a:srgbClr val="FF0000"/>
              </a:solidFill>
              <a:latin typeface="Times New Roman"/>
              <a:ea typeface="Times New Roman"/>
              <a:cs typeface="Times New Roman"/>
              <a:sym typeface="Times New Roman"/>
            </a:endParaRPr>
          </a:p>
          <a:p>
            <a:pPr indent="-152400" lvl="0" marL="91440" rtl="0" algn="ctr">
              <a:lnSpc>
                <a:spcPct val="90000"/>
              </a:lnSpc>
              <a:spcBef>
                <a:spcPts val="1400"/>
              </a:spcBef>
              <a:spcAft>
                <a:spcPts val="0"/>
              </a:spcAft>
              <a:buSzPts val="2400"/>
              <a:buChar char=" "/>
            </a:pPr>
            <a:r>
              <a:rPr b="1" sz="2400">
                <a:solidFill>
                  <a:srgbClr val="FF0000"/>
                </a:solidFill>
                <a:latin typeface="Times New Roman"/>
                <a:ea typeface="Times New Roman"/>
                <a:cs typeface="Times New Roman"/>
                <a:sym typeface="Times New Roman"/>
              </a:rPr>
              <a:t>Механизми рушди сармояи инсонӣ</a:t>
            </a:r>
            <a:endParaRPr sz="2400">
              <a:latin typeface="Times New Roman"/>
              <a:ea typeface="Times New Roman"/>
              <a:cs typeface="Times New Roman"/>
              <a:sym typeface="Times New Roman"/>
            </a:endParaRPr>
          </a:p>
          <a:p>
            <a:pPr indent="457200" lvl="0" marL="0" rtl="0" algn="just">
              <a:lnSpc>
                <a:spcPct val="150000"/>
              </a:lnSpc>
              <a:spcBef>
                <a:spcPts val="200"/>
              </a:spcBef>
              <a:spcAft>
                <a:spcPts val="0"/>
              </a:spcAft>
              <a:buSzPts val="2240"/>
              <a:buNone/>
            </a:pPr>
            <a:r>
              <a:rPr>
                <a:latin typeface="Times New Roman"/>
                <a:ea typeface="Times New Roman"/>
                <a:cs typeface="Times New Roman"/>
                <a:sym typeface="Times New Roman"/>
              </a:rPr>
              <a:t>	</a:t>
            </a:r>
            <a:endParaRPr/>
          </a:p>
          <a:p>
            <a:pPr indent="457200" lvl="0" marL="0" rtl="0" algn="just">
              <a:lnSpc>
                <a:spcPct val="150000"/>
              </a:lnSpc>
              <a:spcBef>
                <a:spcPts val="200"/>
              </a:spcBef>
              <a:spcAft>
                <a:spcPts val="0"/>
              </a:spcAft>
              <a:buSzPts val="2240"/>
              <a:buNone/>
            </a:pPr>
            <a:r>
              <a:t/>
            </a:r>
            <a:endParaRPr/>
          </a:p>
          <a:p>
            <a:pPr indent="457200" lvl="0" marL="0" rtl="0" algn="just">
              <a:lnSpc>
                <a:spcPct val="150000"/>
              </a:lnSpc>
              <a:spcBef>
                <a:spcPts val="200"/>
              </a:spcBef>
              <a:spcAft>
                <a:spcPts val="0"/>
              </a:spcAft>
              <a:buSzPts val="2240"/>
              <a:buNone/>
            </a:pPr>
            <a:r>
              <a:rPr>
                <a:solidFill>
                  <a:schemeClr val="dk1"/>
                </a:solidFill>
                <a:latin typeface="Times New Roman"/>
                <a:ea typeface="Times New Roman"/>
                <a:cs typeface="Times New Roman"/>
                <a:sym typeface="Times New Roman"/>
              </a:rPr>
              <a:t>Қайд намудан, зарур аст, ки агар Ҷумҳурии Тоҷикистон  бештар ба пешравии илмӣ ва рушди сармояи инсонӣ аҳамият аввалиндараҷа надиҳад ва дар ин замина маблағҳои лозимаро барои рушди сармояи инсонӣ ҷалб накунад, аз кишварҳои тарақикардаи ҷаҳон ба таври зарурӣ ақиб мемонад. Ҳукумати мамлакат вазифадор кардааст, ки барои ташаккули механизми рушди сармояи инсонӣ ва омода намудани кадрҳои баландихтисос МТОК чораҳои зарурӣ андешанд.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8"/>
          <p:cNvSpPr txBox="1"/>
          <p:nvPr>
            <p:ph idx="1" type="body"/>
          </p:nvPr>
        </p:nvSpPr>
        <p:spPr>
          <a:xfrm>
            <a:off x="107504" y="193431"/>
            <a:ext cx="8884220" cy="6154616"/>
          </a:xfrm>
          <a:prstGeom prst="rect">
            <a:avLst/>
          </a:prstGeom>
          <a:noFill/>
          <a:ln>
            <a:noFill/>
          </a:ln>
        </p:spPr>
        <p:txBody>
          <a:bodyPr anchorCtr="0" anchor="t" bIns="45700" lIns="91425" spcFirstLastPara="1" rIns="91425" wrap="square" tIns="45700">
            <a:normAutofit/>
          </a:bodyPr>
          <a:lstStyle/>
          <a:p>
            <a:pPr indent="-53339" lvl="0" marL="91440" rtl="0" algn="ctr">
              <a:lnSpc>
                <a:spcPct val="90000"/>
              </a:lnSpc>
              <a:spcBef>
                <a:spcPts val="1200"/>
              </a:spcBef>
              <a:spcAft>
                <a:spcPts val="0"/>
              </a:spcAft>
              <a:buSzPts val="600"/>
              <a:buNone/>
            </a:pPr>
            <a:r>
              <a:t/>
            </a:r>
            <a:endParaRPr b="1" sz="600">
              <a:solidFill>
                <a:srgbClr val="FF0000"/>
              </a:solidFill>
              <a:latin typeface="Times New Roman"/>
              <a:ea typeface="Times New Roman"/>
              <a:cs typeface="Times New Roman"/>
              <a:sym typeface="Times New Roman"/>
            </a:endParaRPr>
          </a:p>
          <a:p>
            <a:pPr indent="-152400" lvl="0" marL="91440" rtl="0" algn="ctr">
              <a:lnSpc>
                <a:spcPct val="90000"/>
              </a:lnSpc>
              <a:spcBef>
                <a:spcPts val="1400"/>
              </a:spcBef>
              <a:spcAft>
                <a:spcPts val="0"/>
              </a:spcAft>
              <a:buSzPts val="2400"/>
              <a:buChar char=" "/>
            </a:pPr>
            <a:r>
              <a:rPr b="1" sz="2400">
                <a:solidFill>
                  <a:srgbClr val="FF0000"/>
                </a:solidFill>
                <a:latin typeface="Times New Roman"/>
                <a:ea typeface="Times New Roman"/>
                <a:cs typeface="Times New Roman"/>
                <a:sym typeface="Times New Roman"/>
              </a:rPr>
              <a:t>Механизми рушди сармояи инсонӣ</a:t>
            </a:r>
            <a:endParaRPr sz="2400">
              <a:latin typeface="Times New Roman"/>
              <a:ea typeface="Times New Roman"/>
              <a:cs typeface="Times New Roman"/>
              <a:sym typeface="Times New Roman"/>
            </a:endParaRPr>
          </a:p>
          <a:p>
            <a:pPr indent="-127000" lvl="0" marL="91440" rtl="0" algn="ctr">
              <a:lnSpc>
                <a:spcPct val="90000"/>
              </a:lnSpc>
              <a:spcBef>
                <a:spcPts val="1400"/>
              </a:spcBef>
              <a:spcAft>
                <a:spcPts val="0"/>
              </a:spcAft>
              <a:buSzPts val="2000"/>
              <a:buChar char=" "/>
            </a:pPr>
            <a:r>
              <a:rPr>
                <a:latin typeface="Times New Roman"/>
                <a:ea typeface="Times New Roman"/>
                <a:cs typeface="Times New Roman"/>
                <a:sym typeface="Times New Roman"/>
              </a:rPr>
              <a:t>	</a:t>
            </a:r>
            <a:endParaRPr/>
          </a:p>
          <a:p>
            <a:pPr indent="-85090" lvl="0" marL="91440" rtl="0" algn="ctr">
              <a:lnSpc>
                <a:spcPct val="90000"/>
              </a:lnSpc>
              <a:spcBef>
                <a:spcPts val="14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Яке аз омилҳои асосии баланд бардоштани дараҷаи зиндагии аҳолӣ, навсозии низоми иқтисодӣ, инфраструктура ба шумор меравад. Дар робита ба ин, омӯзиш ва таҳқиқи механизми рушди сармояи инсонӣ, муайян намудани хусусиятҳои асосии идоракунии он муҳим аст.</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50"/>
          <p:cNvSpPr txBox="1"/>
          <p:nvPr>
            <p:ph idx="1" type="body"/>
          </p:nvPr>
        </p:nvSpPr>
        <p:spPr>
          <a:xfrm>
            <a:off x="98711" y="325315"/>
            <a:ext cx="8884220" cy="5969976"/>
          </a:xfrm>
          <a:prstGeom prst="rect">
            <a:avLst/>
          </a:prstGeom>
          <a:noFill/>
          <a:ln>
            <a:noFill/>
          </a:ln>
        </p:spPr>
        <p:txBody>
          <a:bodyPr anchorCtr="0" anchor="t" bIns="45700" lIns="91425" spcFirstLastPara="1" rIns="91425" wrap="square" tIns="45700">
            <a:normAutofit fontScale="92500" lnSpcReduction="10000"/>
          </a:bodyPr>
          <a:lstStyle/>
          <a:p>
            <a:pPr indent="-85598" lvl="0" marL="91440" rtl="0" algn="ctr">
              <a:lnSpc>
                <a:spcPct val="90000"/>
              </a:lnSpc>
              <a:spcBef>
                <a:spcPts val="1200"/>
              </a:spcBef>
              <a:spcAft>
                <a:spcPts val="0"/>
              </a:spcAft>
              <a:buSzPct val="100000"/>
              <a:buNone/>
            </a:pPr>
            <a:r>
              <a:t/>
            </a:r>
            <a:endParaRPr b="1" sz="100">
              <a:solidFill>
                <a:srgbClr val="FF0000"/>
              </a:solidFill>
              <a:latin typeface="Times New Roman"/>
              <a:ea typeface="Times New Roman"/>
              <a:cs typeface="Times New Roman"/>
              <a:sym typeface="Times New Roman"/>
            </a:endParaRPr>
          </a:p>
          <a:p>
            <a:pPr indent="-140970" lvl="0" marL="91440" rtl="0" algn="ctr">
              <a:lnSpc>
                <a:spcPct val="90000"/>
              </a:lnSpc>
              <a:spcBef>
                <a:spcPts val="1400"/>
              </a:spcBef>
              <a:spcAft>
                <a:spcPts val="0"/>
              </a:spcAft>
              <a:buSzPct val="100000"/>
              <a:buChar char=" "/>
            </a:pPr>
            <a:r>
              <a:rPr b="1" sz="2400">
                <a:solidFill>
                  <a:srgbClr val="FF0000"/>
                </a:solidFill>
                <a:latin typeface="Times New Roman"/>
                <a:ea typeface="Times New Roman"/>
                <a:cs typeface="Times New Roman"/>
                <a:sym typeface="Times New Roman"/>
              </a:rPr>
              <a:t>Механизми рушди сармояи инсонӣ</a:t>
            </a:r>
            <a:endParaRPr sz="2400">
              <a:latin typeface="Times New Roman"/>
              <a:ea typeface="Times New Roman"/>
              <a:cs typeface="Times New Roman"/>
              <a:sym typeface="Times New Roman"/>
            </a:endParaRPr>
          </a:p>
          <a:p>
            <a:pPr indent="0" lvl="0" marL="0" rtl="0" algn="just">
              <a:lnSpc>
                <a:spcPct val="150000"/>
              </a:lnSpc>
              <a:spcBef>
                <a:spcPts val="1400"/>
              </a:spcBef>
              <a:spcAft>
                <a:spcPts val="0"/>
              </a:spcAft>
              <a:buSzPct val="100000"/>
              <a:buNone/>
            </a:pPr>
            <a:r>
              <a:t/>
            </a:r>
            <a:endParaRPr sz="100"/>
          </a:p>
          <a:p>
            <a:pPr indent="-450000" lvl="0" marL="450000" rtl="0" algn="just">
              <a:lnSpc>
                <a:spcPct val="150000"/>
              </a:lnSpc>
              <a:spcBef>
                <a:spcPts val="200"/>
              </a:spcBef>
              <a:spcAft>
                <a:spcPts val="0"/>
              </a:spcAft>
              <a:buSzPct val="100000"/>
              <a:buChar char=" "/>
            </a:pPr>
            <a:r>
              <a:rPr>
                <a:solidFill>
                  <a:schemeClr val="dk1"/>
                </a:solidFill>
                <a:latin typeface="Times New Roman"/>
                <a:ea typeface="Times New Roman"/>
                <a:cs typeface="Times New Roman"/>
                <a:sym typeface="Times New Roman"/>
              </a:rPr>
              <a:t>Дар шароити муосир иқтидори инсонӣ доираи васеи хусусиятҳо ва қобилиятҳои аҳолии қобили меҳнатро ифода менамояд: </a:t>
            </a:r>
            <a:endParaRPr>
              <a:solidFill>
                <a:schemeClr val="dk1"/>
              </a:solidFill>
              <a:latin typeface="Times New Roman"/>
              <a:ea typeface="Times New Roman"/>
              <a:cs typeface="Times New Roman"/>
              <a:sym typeface="Times New Roman"/>
            </a:endParaRPr>
          </a:p>
          <a:p>
            <a:pPr indent="-117475" lvl="0" marL="91440" rtl="0" algn="just">
              <a:lnSpc>
                <a:spcPct val="150000"/>
              </a:lnSpc>
              <a:spcBef>
                <a:spcPts val="1200"/>
              </a:spcBef>
              <a:spcAft>
                <a:spcPts val="0"/>
              </a:spcAft>
              <a:buSzPct val="100000"/>
              <a:buFont typeface="Noto Sans Symbols"/>
              <a:buChar char="⮚"/>
            </a:pPr>
            <a:r>
              <a:rPr>
                <a:solidFill>
                  <a:schemeClr val="dk1"/>
                </a:solidFill>
                <a:latin typeface="Times New Roman"/>
                <a:ea typeface="Times New Roman"/>
                <a:cs typeface="Times New Roman"/>
                <a:sym typeface="Times New Roman"/>
              </a:rPr>
              <a:t>Саломатӣ;</a:t>
            </a:r>
            <a:endParaRPr>
              <a:solidFill>
                <a:schemeClr val="dk1"/>
              </a:solidFill>
              <a:latin typeface="Times New Roman"/>
              <a:ea typeface="Times New Roman"/>
              <a:cs typeface="Times New Roman"/>
              <a:sym typeface="Times New Roman"/>
            </a:endParaRPr>
          </a:p>
          <a:p>
            <a:pPr indent="-117475" lvl="0" marL="91440" rtl="0" algn="just">
              <a:lnSpc>
                <a:spcPct val="150000"/>
              </a:lnSpc>
              <a:spcBef>
                <a:spcPts val="1400"/>
              </a:spcBef>
              <a:spcAft>
                <a:spcPts val="0"/>
              </a:spcAft>
              <a:buSzPct val="100000"/>
              <a:buFont typeface="Noto Sans Symbols"/>
              <a:buChar char="⮚"/>
            </a:pPr>
            <a:r>
              <a:rPr>
                <a:solidFill>
                  <a:schemeClr val="dk1"/>
                </a:solidFill>
                <a:latin typeface="Times New Roman"/>
                <a:ea typeface="Times New Roman"/>
                <a:cs typeface="Times New Roman"/>
                <a:sym typeface="Times New Roman"/>
              </a:rPr>
              <a:t>Иқтидори ҷисмонӣ; </a:t>
            </a:r>
            <a:endParaRPr>
              <a:solidFill>
                <a:schemeClr val="dk1"/>
              </a:solidFill>
              <a:latin typeface="Times New Roman"/>
              <a:ea typeface="Times New Roman"/>
              <a:cs typeface="Times New Roman"/>
              <a:sym typeface="Times New Roman"/>
            </a:endParaRPr>
          </a:p>
          <a:p>
            <a:pPr indent="-117475" lvl="0" marL="91440" rtl="0" algn="just">
              <a:lnSpc>
                <a:spcPct val="150000"/>
              </a:lnSpc>
              <a:spcBef>
                <a:spcPts val="1400"/>
              </a:spcBef>
              <a:spcAft>
                <a:spcPts val="0"/>
              </a:spcAft>
              <a:buSzPct val="100000"/>
              <a:buFont typeface="Noto Sans Symbols"/>
              <a:buChar char="⮚"/>
            </a:pPr>
            <a:r>
              <a:rPr>
                <a:solidFill>
                  <a:schemeClr val="dk1"/>
                </a:solidFill>
                <a:latin typeface="Times New Roman"/>
                <a:ea typeface="Times New Roman"/>
                <a:cs typeface="Times New Roman"/>
                <a:sym typeface="Times New Roman"/>
              </a:rPr>
              <a:t>Шуури умумии ҷамъият;</a:t>
            </a:r>
            <a:endParaRPr>
              <a:solidFill>
                <a:schemeClr val="dk1"/>
              </a:solidFill>
              <a:latin typeface="Times New Roman"/>
              <a:ea typeface="Times New Roman"/>
              <a:cs typeface="Times New Roman"/>
              <a:sym typeface="Times New Roman"/>
            </a:endParaRPr>
          </a:p>
          <a:p>
            <a:pPr indent="-117475" lvl="0" marL="91440" rtl="0" algn="just">
              <a:lnSpc>
                <a:spcPct val="150000"/>
              </a:lnSpc>
              <a:spcBef>
                <a:spcPts val="1400"/>
              </a:spcBef>
              <a:spcAft>
                <a:spcPts val="0"/>
              </a:spcAft>
              <a:buSzPct val="100000"/>
              <a:buFont typeface="Noto Sans Symbols"/>
              <a:buChar char="⮚"/>
            </a:pPr>
            <a:r>
              <a:rPr>
                <a:solidFill>
                  <a:schemeClr val="dk1"/>
                </a:solidFill>
                <a:latin typeface="Times New Roman"/>
                <a:ea typeface="Times New Roman"/>
                <a:cs typeface="Times New Roman"/>
                <a:sym typeface="Times New Roman"/>
              </a:rPr>
              <a:t>Маҳорати касбӣ, </a:t>
            </a:r>
            <a:endParaRPr>
              <a:solidFill>
                <a:schemeClr val="dk1"/>
              </a:solidFill>
              <a:latin typeface="Times New Roman"/>
              <a:ea typeface="Times New Roman"/>
              <a:cs typeface="Times New Roman"/>
              <a:sym typeface="Times New Roman"/>
            </a:endParaRPr>
          </a:p>
          <a:p>
            <a:pPr indent="-117475" lvl="0" marL="91440" rtl="0" algn="just">
              <a:lnSpc>
                <a:spcPct val="150000"/>
              </a:lnSpc>
              <a:spcBef>
                <a:spcPts val="1400"/>
              </a:spcBef>
              <a:spcAft>
                <a:spcPts val="0"/>
              </a:spcAft>
              <a:buSzPct val="100000"/>
              <a:buFont typeface="Noto Sans Symbols"/>
              <a:buChar char="⮚"/>
            </a:pPr>
            <a:r>
              <a:rPr>
                <a:solidFill>
                  <a:schemeClr val="dk1"/>
                </a:solidFill>
                <a:latin typeface="Times New Roman"/>
                <a:ea typeface="Times New Roman"/>
                <a:cs typeface="Times New Roman"/>
                <a:sym typeface="Times New Roman"/>
              </a:rPr>
              <a:t>Малака</a:t>
            </a:r>
            <a:endParaRPr>
              <a:solidFill>
                <a:schemeClr val="dk1"/>
              </a:solidFill>
              <a:latin typeface="Times New Roman"/>
              <a:ea typeface="Times New Roman"/>
              <a:cs typeface="Times New Roman"/>
              <a:sym typeface="Times New Roman"/>
            </a:endParaRPr>
          </a:p>
          <a:p>
            <a:pPr indent="-117475" lvl="0" marL="91440" rtl="0" algn="just">
              <a:lnSpc>
                <a:spcPct val="150000"/>
              </a:lnSpc>
              <a:spcBef>
                <a:spcPts val="1400"/>
              </a:spcBef>
              <a:spcAft>
                <a:spcPts val="0"/>
              </a:spcAft>
              <a:buSzPct val="100000"/>
              <a:buFont typeface="Noto Sans Symbols"/>
              <a:buChar char="⮚"/>
            </a:pPr>
            <a:r>
              <a:rPr>
                <a:solidFill>
                  <a:schemeClr val="dk1"/>
                </a:solidFill>
                <a:latin typeface="Times New Roman"/>
                <a:ea typeface="Times New Roman"/>
                <a:cs typeface="Times New Roman"/>
                <a:sym typeface="Times New Roman"/>
              </a:rPr>
              <a:t>Талабот ва қобилияти меҳнатӣ; </a:t>
            </a:r>
            <a:endParaRPr>
              <a:solidFill>
                <a:schemeClr val="dk1"/>
              </a:solidFill>
              <a:latin typeface="Times New Roman"/>
              <a:ea typeface="Times New Roman"/>
              <a:cs typeface="Times New Roman"/>
              <a:sym typeface="Times New Roman"/>
            </a:endParaRPr>
          </a:p>
          <a:p>
            <a:pPr indent="-117475" lvl="0" marL="91440" rtl="0" algn="just">
              <a:lnSpc>
                <a:spcPct val="150000"/>
              </a:lnSpc>
              <a:spcBef>
                <a:spcPts val="1400"/>
              </a:spcBef>
              <a:spcAft>
                <a:spcPts val="200"/>
              </a:spcAft>
              <a:buSzPct val="100000"/>
              <a:buFont typeface="Noto Sans Symbols"/>
              <a:buChar char="⮚"/>
            </a:pPr>
            <a:r>
              <a:rPr>
                <a:solidFill>
                  <a:schemeClr val="dk1"/>
                </a:solidFill>
                <a:latin typeface="Times New Roman"/>
                <a:ea typeface="Times New Roman"/>
                <a:cs typeface="Times New Roman"/>
                <a:sym typeface="Times New Roman"/>
              </a:rPr>
              <a:t>Ҳавасмандии ягона ба шумор меравад.</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9"/>
          <p:cNvSpPr txBox="1"/>
          <p:nvPr>
            <p:ph idx="1" type="body"/>
          </p:nvPr>
        </p:nvSpPr>
        <p:spPr>
          <a:xfrm>
            <a:off x="107504" y="175846"/>
            <a:ext cx="8884220" cy="6198577"/>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sz="8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b="1" sz="1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b="1" sz="1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Механизми рушди сармояи инсонӣ</a:t>
            </a:r>
            <a:endParaRPr/>
          </a:p>
          <a:p>
            <a:pPr indent="0" lvl="0" marL="91440" rtl="0" algn="ctr">
              <a:lnSpc>
                <a:spcPct val="90000"/>
              </a:lnSpc>
              <a:spcBef>
                <a:spcPts val="1400"/>
              </a:spcBef>
              <a:spcAft>
                <a:spcPts val="0"/>
              </a:spcAft>
              <a:buSzPts val="2000"/>
              <a:buNone/>
            </a:pPr>
            <a:r>
              <a:t/>
            </a:r>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Инчунин метавон тавсифи васеътари сармояи инсониро шарҳ диҳем: </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12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сармояи иҷтимоӣ (қобилияти умумии меҳнатии аҳолии маъюб); сармояи потенсиали меҳнатӣ (қобилияти умумии меҳнати аҳолӣ ва қобили ғайри меҳнати аҳолӣ); </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1400"/>
              </a:spcBef>
              <a:spcAft>
                <a:spcPts val="200"/>
              </a:spcAft>
              <a:buSzPts val="2000"/>
              <a:buFont typeface="Noto Sans Symbols"/>
              <a:buChar char="⮚"/>
            </a:pPr>
            <a:r>
              <a:rPr>
                <a:solidFill>
                  <a:schemeClr val="dk1"/>
                </a:solidFill>
                <a:latin typeface="Times New Roman"/>
                <a:ea typeface="Times New Roman"/>
                <a:cs typeface="Times New Roman"/>
                <a:sym typeface="Times New Roman"/>
              </a:rPr>
              <a:t>сармояи бевоситаи инсонӣ (қувваи кории кормандон - маҷмўи қобилиятҳои касбии субъектҳое, ки барои мақсадҳои аз ҷиҳати иқтисодӣ самаранок истифода мегарданд, барои гирифтани фоида, даромад рушд менамоянд).</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0"/>
          <p:cNvSpPr txBox="1"/>
          <p:nvPr>
            <p:ph idx="1" type="body"/>
          </p:nvPr>
        </p:nvSpPr>
        <p:spPr>
          <a:xfrm>
            <a:off x="175845" y="342900"/>
            <a:ext cx="8801101" cy="6180992"/>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sz="1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Механизми рушди сармояи инсонӣ</a:t>
            </a:r>
            <a:endParaRPr/>
          </a:p>
          <a:p>
            <a:pPr indent="-443650" lvl="0" marL="450000" rtl="0" algn="just">
              <a:lnSpc>
                <a:spcPct val="150000"/>
              </a:lnSpc>
              <a:spcBef>
                <a:spcPts val="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386500" lvl="0" marL="450000" rtl="0" algn="just">
              <a:lnSpc>
                <a:spcPct val="150000"/>
              </a:lnSpc>
              <a:spcBef>
                <a:spcPts val="0"/>
              </a:spcBef>
              <a:spcAft>
                <a:spcPts val="0"/>
              </a:spcAft>
              <a:buSzPts val="1000"/>
              <a:buNone/>
            </a:pPr>
            <a:r>
              <a:t/>
            </a:r>
            <a:endParaRPr sz="10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Қайд намудан зарур аст, ки сармояи инсониро метавон дар ду сатҳ ҷудо намуд - «истеъмолкунанда» (иқтидори истеъмолии шахси меҳнатӣ) ва «воқеӣ» (дар фаъолияти нерӯи ҷисмонӣ, маънавӣ ва касбии шахс). Ҳар як фард, инчунин маҷмӯи одамон, дорои хусусияти миқдорӣ, сифатии сармояи инсонӣ мебошанд. Сармояи инсонӣ, дар маҷмӯъ омили ноил шудан ба мақсадҳои инноватсионии иҷтимоию иқтисодӣ дар соҳаҳои истеҳсол, мубодила, тақсим ва истеъмол фаҳмида мешавад.</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51"/>
          <p:cNvSpPr txBox="1"/>
          <p:nvPr>
            <p:ph idx="1" type="body"/>
          </p:nvPr>
        </p:nvSpPr>
        <p:spPr>
          <a:xfrm>
            <a:off x="140676" y="228600"/>
            <a:ext cx="8801101" cy="6180992"/>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sz="3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Механизми рушди сармояи инсонӣ</a:t>
            </a:r>
            <a:endParaRPr/>
          </a:p>
          <a:p>
            <a:pPr indent="-443650" lvl="0" marL="450000" rtl="0" algn="just">
              <a:lnSpc>
                <a:spcPct val="150000"/>
              </a:lnSpc>
              <a:spcBef>
                <a:spcPts val="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Қобилиятҳои иқтидории шахси қобили меҳнат тавассути муносибатҳои ҷамъиятӣ, истифодаи фаъолноки меҳнат бо мақсади ноил гардидан ба навовариҳои иҷтимоию иқтисодӣ, ҳангоми ҳалли масъалаҳои иқтисодию эҷодӣ, иҷтимоӣ, фарҳангӣ ё неъматҳои ҷамъияти, табдил меёбанд</a:t>
            </a:r>
            <a:r>
              <a:rPr/>
              <a:t>.</a:t>
            </a:r>
            <a:endParaRPr sz="14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1"/>
          <p:cNvSpPr txBox="1"/>
          <p:nvPr>
            <p:ph idx="1" type="body"/>
          </p:nvPr>
        </p:nvSpPr>
        <p:spPr>
          <a:xfrm>
            <a:off x="107504" y="175846"/>
            <a:ext cx="8884220" cy="6154616"/>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Механизми рушди сармояи инсонӣ</a:t>
            </a:r>
            <a:endParaRPr/>
          </a:p>
          <a:p>
            <a:pPr indent="630555" lvl="0" marL="342900" rtl="0" algn="just">
              <a:lnSpc>
                <a:spcPct val="150000"/>
              </a:lnSpc>
              <a:spcBef>
                <a:spcPts val="760"/>
              </a:spcBef>
              <a:spcAft>
                <a:spcPts val="0"/>
              </a:spcAft>
              <a:buSzPts val="1960"/>
              <a:buNone/>
            </a:pPr>
            <a:r>
              <a:t/>
            </a:r>
            <a:endParaRPr sz="1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Ҳамчунин, инсон барандаи сармояи инсонӣ на танҳо барандаи қобилият дар ҳама гуна фаъолияти меҳнатӣ, балки иштирокчии равандҳои иҷтимоию иқтисодие мебошад, ки бо ташаккули қобилиятҳои инсонӣ, талаботи эҷодии ӯ ва имкониятҳо, ҷорӣ намудани таҷрибаи навоварии истифодаи иқтисодӣ, ба даст овардани фоидаи иҷтимоию иқтисодӣ, аз ҷумла дар шакли даромад, афзоиши касб, қонеъ гардондани талаботи эчодӣ фаҳмида мешавад.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2"/>
          <p:cNvSpPr txBox="1"/>
          <p:nvPr>
            <p:ph idx="1" type="body"/>
          </p:nvPr>
        </p:nvSpPr>
        <p:spPr>
          <a:xfrm>
            <a:off x="107504" y="355106"/>
            <a:ext cx="8884220" cy="6374168"/>
          </a:xfrm>
          <a:prstGeom prst="rect">
            <a:avLst/>
          </a:prstGeom>
          <a:noFill/>
          <a:ln>
            <a:noFill/>
          </a:ln>
        </p:spPr>
        <p:txBody>
          <a:bodyPr anchorCtr="0" anchor="t" bIns="45700" lIns="91425" spcFirstLastPara="1" rIns="91425" wrap="square" tIns="45700">
            <a:normAutofit/>
          </a:bodyPr>
          <a:lstStyle/>
          <a:p>
            <a:pPr indent="-342900" lvl="0" marL="342900" rtl="0" algn="just">
              <a:lnSpc>
                <a:spcPct val="90000"/>
              </a:lnSpc>
              <a:spcBef>
                <a:spcPts val="560"/>
              </a:spcBef>
              <a:spcAft>
                <a:spcPts val="0"/>
              </a:spcAft>
              <a:buSzPts val="1960"/>
              <a:buNone/>
            </a:pPr>
            <a:r>
              <a:t/>
            </a:r>
            <a:endParaRPr sz="100">
              <a:latin typeface="Times"/>
              <a:ea typeface="Times"/>
              <a:cs typeface="Times"/>
              <a:sym typeface="Times"/>
            </a:endParaRPr>
          </a:p>
          <a:p>
            <a:pPr indent="-177800" lvl="0" marL="91440" rtl="0" algn="ctr">
              <a:lnSpc>
                <a:spcPct val="90000"/>
              </a:lnSpc>
              <a:spcBef>
                <a:spcPts val="1200"/>
              </a:spcBef>
              <a:spcAft>
                <a:spcPts val="0"/>
              </a:spcAft>
              <a:buSzPts val="2800"/>
              <a:buChar char=" "/>
            </a:pPr>
            <a:r>
              <a:rPr b="1" sz="2800">
                <a:solidFill>
                  <a:srgbClr val="FF0000"/>
                </a:solidFill>
                <a:latin typeface="Times New Roman"/>
                <a:ea typeface="Times New Roman"/>
                <a:cs typeface="Times New Roman"/>
                <a:sym typeface="Times New Roman"/>
              </a:rPr>
              <a:t>Механизми рушди сармояи инсонӣ</a:t>
            </a:r>
            <a:endParaRPr/>
          </a:p>
          <a:p>
            <a:pPr indent="-323000" lvl="0" marL="450000" rtl="0" algn="just">
              <a:lnSpc>
                <a:spcPct val="16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Нишондиҳандаҳои сифати рушди сармояи инсонӣ аз самаранокии механизми он вобаста мебошад.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«Механизм» ҳамчун низом, дар сатҳи байнисоҳавӣ дастгоҳе баррасӣ мегардад, ки тартиби татбиқи раванд ё амали муайянро ифода мекунад.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«Механизм як навъи махсуси низоми мураккаби иҷтимоию иқтисодӣ ба шумор рафта, танзим, таъмин, ё дигар раванди рушдро таъмин мекунад». </a:t>
            </a:r>
            <a:endParaRPr/>
          </a:p>
          <a:p>
            <a:pPr indent="-342900" lvl="0" marL="342900" rtl="0" algn="just">
              <a:lnSpc>
                <a:spcPct val="90000"/>
              </a:lnSpc>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52"/>
          <p:cNvSpPr txBox="1"/>
          <p:nvPr>
            <p:ph idx="1" type="body"/>
          </p:nvPr>
        </p:nvSpPr>
        <p:spPr>
          <a:xfrm>
            <a:off x="107504" y="239696"/>
            <a:ext cx="8884220" cy="6358251"/>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200"/>
              </a:spcBef>
              <a:spcAft>
                <a:spcPts val="0"/>
              </a:spcAft>
              <a:buSzPts val="100"/>
              <a:buNone/>
            </a:pPr>
            <a:r>
              <a:t/>
            </a:r>
            <a:endParaRPr b="1" sz="100">
              <a:solidFill>
                <a:srgbClr val="FF0000"/>
              </a:solidFill>
              <a:latin typeface="Times New Roman"/>
              <a:ea typeface="Times New Roman"/>
              <a:cs typeface="Times New Roman"/>
              <a:sym typeface="Times New Roman"/>
            </a:endParaRPr>
          </a:p>
          <a:p>
            <a:pPr indent="-152400" lvl="0" marL="91440" rtl="0" algn="ctr">
              <a:lnSpc>
                <a:spcPct val="90000"/>
              </a:lnSpc>
              <a:spcBef>
                <a:spcPts val="1400"/>
              </a:spcBef>
              <a:spcAft>
                <a:spcPts val="0"/>
              </a:spcAft>
              <a:buSzPts val="2400"/>
              <a:buChar char=" "/>
            </a:pPr>
            <a:r>
              <a:rPr b="1" sz="2400">
                <a:solidFill>
                  <a:srgbClr val="FF0000"/>
                </a:solidFill>
                <a:latin typeface="Times New Roman"/>
                <a:ea typeface="Times New Roman"/>
                <a:cs typeface="Times New Roman"/>
                <a:sym typeface="Times New Roman"/>
              </a:rPr>
              <a:t>Механизми рушди сармояи инсонӣ</a:t>
            </a:r>
            <a:endParaRPr/>
          </a:p>
          <a:p>
            <a:pPr indent="450000" lvl="0" marL="0" rtl="0" algn="just">
              <a:lnSpc>
                <a:spcPct val="150000"/>
              </a:lnSpc>
              <a:spcBef>
                <a:spcPts val="200"/>
              </a:spcBef>
              <a:spcAft>
                <a:spcPts val="0"/>
              </a:spcAft>
              <a:buSzPts val="2240"/>
              <a:buNone/>
            </a:pPr>
            <a:r>
              <a:t/>
            </a:r>
            <a:endParaRPr>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t/>
            </a:r>
            <a:endParaRPr sz="10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Ба маънои васеъ «механизм» субъектҳои мушаххаси иҷтимоию иқтисодие, ки намуди муайяни фаъолиятро амалӣ мекунанд ва институтҳои муайяни иҷтимоию иқтисодиро дар бар мегиранд, ки шароити мушаххаси иҷтимоию иқтисодии ин фаъолият, натиҷаҳои онро, ҳамчун эҳтиёҷоти иҷтимоӣ, ки қонеъ гардондани кори механизм ба он нигаронида шудааст, дар бар мегирад.</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3"/>
          <p:cNvSpPr txBox="1"/>
          <p:nvPr>
            <p:ph idx="1" type="body"/>
          </p:nvPr>
        </p:nvSpPr>
        <p:spPr>
          <a:xfrm>
            <a:off x="107504" y="211014"/>
            <a:ext cx="8884220" cy="6386933"/>
          </a:xfrm>
          <a:prstGeom prst="rect">
            <a:avLst/>
          </a:prstGeom>
          <a:noFill/>
          <a:ln>
            <a:noFill/>
          </a:ln>
        </p:spPr>
        <p:txBody>
          <a:bodyPr anchorCtr="0" anchor="t" bIns="45700" lIns="91425" spcFirstLastPara="1" rIns="91425" wrap="square" tIns="45700">
            <a:normAutofit/>
          </a:bodyPr>
          <a:lstStyle/>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Механизми рушди сармояи инсонӣ</a:t>
            </a:r>
            <a:endParaRPr/>
          </a:p>
          <a:p>
            <a:pPr indent="-34289" lvl="0" marL="91440" rtl="0" algn="just">
              <a:lnSpc>
                <a:spcPct val="90000"/>
              </a:lnSpc>
              <a:spcBef>
                <a:spcPts val="1400"/>
              </a:spcBef>
              <a:spcAft>
                <a:spcPts val="0"/>
              </a:spcAft>
              <a:buSzPts val="900"/>
              <a:buNone/>
            </a:pPr>
            <a:r>
              <a:t/>
            </a:r>
            <a:endParaRPr sz="900"/>
          </a:p>
          <a:p>
            <a:pPr indent="-85090" lvl="0" marL="91440" rtl="0" algn="just">
              <a:lnSpc>
                <a:spcPct val="90000"/>
              </a:lnSpc>
              <a:spcBef>
                <a:spcPts val="1400"/>
              </a:spcBef>
              <a:spcAft>
                <a:spcPts val="0"/>
              </a:spcAft>
              <a:buSzPts val="100"/>
              <a:buNone/>
            </a:pPr>
            <a:r>
              <a:t/>
            </a:r>
            <a:endParaRPr sz="100"/>
          </a:p>
          <a:p>
            <a:pPr indent="-450000" lvl="0" marL="450000" rtl="0" algn="just">
              <a:lnSpc>
                <a:spcPct val="150000"/>
              </a:lnSpc>
              <a:spcBef>
                <a:spcPts val="20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Механизмро дар мамлакатҳои ҷаҳон ба таври гуногун фарқ мекунанд. Дар баробари ин, хусусиятҳо ва тавсияҳои назарраси умумӣ мавҷуданд.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шароити иқтисодӣ бозорӣ механизм ҳамчун алгоритми мунтазами навшавандаи амалҳои муайян, ба таври қатъӣ санҷидашуда ва асоснок баррасӣ гардида ва таъмин намудани ҳалли самарабахши мақсадҳои тактикию стратегии азхудкунии объектҳо пурра ва сари вакт равона гардидааст.</a:t>
            </a:r>
            <a:endParaRPr sz="300">
              <a:solidFill>
                <a:schemeClr val="dk1"/>
              </a:solidFill>
              <a:latin typeface="Times New Roman"/>
              <a:ea typeface="Times New Roman"/>
              <a:cs typeface="Times New Roman"/>
              <a:sym typeface="Times New Roman"/>
            </a:endParaRPr>
          </a:p>
        </p:txBody>
      </p:sp>
      <p:sp>
        <p:nvSpPr>
          <p:cNvPr id="186" name="Google Shape;186;p13"/>
          <p:cNvSpPr/>
          <p:nvPr/>
        </p:nvSpPr>
        <p:spPr>
          <a:xfrm>
            <a:off x="814754" y="1871785"/>
            <a:ext cx="9144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br>
              <a:rPr b="0" i="0" sz="1800" u="none" cap="none" strike="noStrike">
                <a:solidFill>
                  <a:schemeClr val="dk1"/>
                </a:solidFill>
                <a:latin typeface="Arial"/>
                <a:ea typeface="Arial"/>
                <a:cs typeface="Arial"/>
                <a:sym typeface="Arial"/>
              </a:rPr>
            </a:b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4"/>
          <p:cNvSpPr txBox="1"/>
          <p:nvPr>
            <p:ph idx="1" type="body"/>
          </p:nvPr>
        </p:nvSpPr>
        <p:spPr>
          <a:xfrm>
            <a:off x="107504" y="272562"/>
            <a:ext cx="8884220" cy="6325386"/>
          </a:xfrm>
          <a:prstGeom prst="rect">
            <a:avLst/>
          </a:prstGeom>
          <a:noFill/>
          <a:ln>
            <a:noFill/>
          </a:ln>
        </p:spPr>
        <p:txBody>
          <a:bodyPr anchorCtr="0" anchor="t" bIns="45700" lIns="91425" spcFirstLastPara="1" rIns="91425" wrap="square" tIns="45700">
            <a:normAutofit/>
          </a:bodyPr>
          <a:lstStyle/>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Механизми рушди сармояи инсонӣ</a:t>
            </a:r>
            <a:endParaRPr/>
          </a:p>
          <a:p>
            <a:pPr indent="-34289" lvl="0" marL="91440" rtl="0" algn="just">
              <a:lnSpc>
                <a:spcPct val="90000"/>
              </a:lnSpc>
              <a:spcBef>
                <a:spcPts val="1400"/>
              </a:spcBef>
              <a:spcAft>
                <a:spcPts val="0"/>
              </a:spcAft>
              <a:buSzPts val="900"/>
              <a:buNone/>
            </a:pPr>
            <a:r>
              <a:t/>
            </a:r>
            <a:endParaRPr sz="900"/>
          </a:p>
          <a:p>
            <a:pPr indent="-424600" lvl="0" marL="450000" rtl="0" algn="just">
              <a:lnSpc>
                <a:spcPct val="120000"/>
              </a:lnSpc>
              <a:spcBef>
                <a:spcPts val="200"/>
              </a:spcBef>
              <a:spcAft>
                <a:spcPts val="0"/>
              </a:spcAft>
              <a:buSzPts val="400"/>
              <a:buNone/>
            </a:pPr>
            <a:r>
              <a:t/>
            </a:r>
            <a:endParaRPr sz="4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Қобили қайд аст, ки барои ба назар гирифтани хусусиятҳо мақсаду вазифаҳо, объект ва манфиатҳои ҳамаи иштироккунандагон зарур аст.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Механизми рушди сармояи инсонӣ маҷмӯи унсурҳои системаи таъсири идоракунӣ мебошад, ки инкишоф ва рушди ҷамъоварии шаклҳои гуногуни он фаҳмида мешавад. Дар асоси ин равиш, фаъолияти механизми рушди сармояи инсонӣ нигаронида шудааст, ки андӯхтани сармояи иқтисодӣ тавассути навоварӣ</a:t>
            </a:r>
            <a:r>
              <a:rPr/>
              <a:t>.</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5"/>
          <p:cNvSpPr txBox="1"/>
          <p:nvPr>
            <p:ph idx="1" type="body"/>
          </p:nvPr>
        </p:nvSpPr>
        <p:spPr>
          <a:xfrm>
            <a:off x="107504" y="184638"/>
            <a:ext cx="8884220" cy="6559062"/>
          </a:xfrm>
          <a:prstGeom prst="rect">
            <a:avLst/>
          </a:prstGeom>
          <a:noFill/>
          <a:ln>
            <a:noFill/>
          </a:ln>
        </p:spPr>
        <p:txBody>
          <a:bodyPr anchorCtr="0" anchor="t" bIns="45700" lIns="91425" spcFirstLastPara="1" rIns="91425" wrap="square" tIns="45700">
            <a:normAutofit/>
          </a:bodyPr>
          <a:lstStyle/>
          <a:p>
            <a:pPr indent="-177800" lvl="0" marL="91440" rtl="0" algn="ctr">
              <a:lnSpc>
                <a:spcPct val="90000"/>
              </a:lnSpc>
              <a:spcBef>
                <a:spcPts val="1200"/>
              </a:spcBef>
              <a:spcAft>
                <a:spcPts val="0"/>
              </a:spcAft>
              <a:buSzPts val="2800"/>
              <a:buChar char=" "/>
            </a:pPr>
            <a:r>
              <a:rPr b="1" sz="2800">
                <a:solidFill>
                  <a:srgbClr val="FF0000"/>
                </a:solidFill>
                <a:latin typeface="Times New Roman"/>
                <a:ea typeface="Times New Roman"/>
                <a:cs typeface="Times New Roman"/>
                <a:sym typeface="Times New Roman"/>
              </a:rPr>
              <a:t>Механизми рушди сармояи инсонӣ</a:t>
            </a:r>
            <a:endParaRPr/>
          </a:p>
          <a:p>
            <a:pPr indent="-342900" lvl="0" marL="342900" rtl="0" algn="ctr">
              <a:lnSpc>
                <a:spcPct val="90000"/>
              </a:lnSpc>
              <a:spcBef>
                <a:spcPts val="200"/>
              </a:spcBef>
              <a:spcAft>
                <a:spcPts val="0"/>
              </a:spcAft>
              <a:buSzPts val="2240"/>
              <a:buNone/>
            </a:pPr>
            <a:r>
              <a:rPr b="1" i="1">
                <a:solidFill>
                  <a:srgbClr val="FF0000"/>
                </a:solidFill>
                <a:latin typeface="Times New Roman"/>
                <a:ea typeface="Times New Roman"/>
                <a:cs typeface="Times New Roman"/>
                <a:sym typeface="Times New Roman"/>
              </a:rPr>
              <a:t> </a:t>
            </a:r>
            <a:endParaRPr/>
          </a:p>
          <a:p>
            <a:pPr indent="-430950" lvl="0" marL="450000" rtl="0" algn="just">
              <a:lnSpc>
                <a:spcPct val="150000"/>
              </a:lnSpc>
              <a:spcBef>
                <a:spcPts val="0"/>
              </a:spcBef>
              <a:spcAft>
                <a:spcPts val="0"/>
              </a:spcAft>
              <a:buSzPts val="300"/>
              <a:buNone/>
            </a:pPr>
            <a:r>
              <a:t/>
            </a:r>
            <a:endParaRPr sz="300">
              <a:solidFill>
                <a:schemeClr val="dk1"/>
              </a:solidFill>
              <a:latin typeface="Times New Roman"/>
              <a:ea typeface="Times New Roman"/>
              <a:cs typeface="Times New Roman"/>
              <a:sym typeface="Times New Roman"/>
            </a:endParaRPr>
          </a:p>
          <a:p>
            <a:pPr indent="-418250" lvl="0" marL="450000" rtl="0" algn="just">
              <a:lnSpc>
                <a:spcPct val="150000"/>
              </a:lnSpc>
              <a:spcBef>
                <a:spcPts val="0"/>
              </a:spcBef>
              <a:spcAft>
                <a:spcPts val="0"/>
              </a:spcAft>
              <a:buSzPts val="500"/>
              <a:buNone/>
            </a:pPr>
            <a:r>
              <a:t/>
            </a:r>
            <a:endParaRPr sz="5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Аз ин рӯ, навоварӣ ҷузъи асосии ин механизм башумор меравад.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ин замина инноватсия ҳамчун раванди ташаккул ва табдил додани донишҳо, ғояҳо ва ихтирооти нав фаҳмида мешавад.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Навовари як раванди иҷтимоӣ, техникӣ ва ҳамзамон иқтисодӣ мебошад, ки дар натиҷаи он донишҳо, ғояҳо, ҷараёни иттилоот ва ихтирооти нав ба вуҷуд меоянд ва ё дар амал истифода мешаванд.</a:t>
            </a:r>
            <a:endParaRPr sz="2800">
              <a:solidFill>
                <a:schemeClr val="dk1"/>
              </a:solidFill>
              <a:latin typeface="Times New Roman"/>
              <a:ea typeface="Times New Roman"/>
              <a:cs typeface="Times New Roman"/>
              <a:sym typeface="Times New Roman"/>
            </a:endParaRPr>
          </a:p>
          <a:p>
            <a:pPr indent="-342900" lvl="0" marL="342900" rtl="0" algn="just">
              <a:lnSpc>
                <a:spcPct val="90000"/>
              </a:lnSpc>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lnSpc>
                <a:spcPct val="90000"/>
              </a:lnSpc>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6"/>
          <p:cNvSpPr txBox="1"/>
          <p:nvPr>
            <p:ph idx="1" type="body"/>
          </p:nvPr>
        </p:nvSpPr>
        <p:spPr>
          <a:xfrm>
            <a:off x="107504" y="184637"/>
            <a:ext cx="8884220" cy="6594231"/>
          </a:xfrm>
          <a:prstGeom prst="rect">
            <a:avLst/>
          </a:prstGeom>
          <a:noFill/>
          <a:ln>
            <a:noFill/>
          </a:ln>
        </p:spPr>
        <p:txBody>
          <a:bodyPr anchorCtr="0" anchor="t" bIns="45700" lIns="91425" spcFirstLastPara="1" rIns="91425" wrap="square" tIns="45700">
            <a:normAutofit/>
          </a:bodyPr>
          <a:lstStyle/>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Механизми рушди сармояи инсонӣ</a:t>
            </a:r>
            <a:endParaRPr/>
          </a:p>
          <a:p>
            <a:pPr indent="-342900" lvl="0" marL="342900" rtl="0" algn="ctr">
              <a:lnSpc>
                <a:spcPct val="90000"/>
              </a:lnSpc>
              <a:spcBef>
                <a:spcPts val="200"/>
              </a:spcBef>
              <a:spcAft>
                <a:spcPts val="0"/>
              </a:spcAft>
              <a:buSzPts val="2240"/>
              <a:buNone/>
            </a:pPr>
            <a:r>
              <a:rPr b="1" i="1" sz="2400">
                <a:solidFill>
                  <a:srgbClr val="FF0000"/>
                </a:solidFill>
                <a:latin typeface="Times New Roman"/>
                <a:ea typeface="Times New Roman"/>
                <a:cs typeface="Times New Roman"/>
                <a:sym typeface="Times New Roman"/>
              </a:rPr>
              <a:t> </a:t>
            </a:r>
            <a:endParaRPr sz="2400"/>
          </a:p>
          <a:p>
            <a:pPr indent="-342900" lvl="0" marL="342900" rtl="0" algn="ctr">
              <a:lnSpc>
                <a:spcPct val="90000"/>
              </a:lnSpc>
              <a:spcBef>
                <a:spcPts val="0"/>
              </a:spcBef>
              <a:spcAft>
                <a:spcPts val="0"/>
              </a:spcAft>
              <a:buSzPts val="2240"/>
              <a:buNone/>
            </a:pPr>
            <a:r>
              <a:t/>
            </a:r>
            <a:endParaRPr sz="800"/>
          </a:p>
          <a:p>
            <a:pPr indent="-450000" lvl="0" marL="450000" rtl="0" algn="just">
              <a:lnSpc>
                <a:spcPct val="150000"/>
              </a:lnSpc>
              <a:spcBef>
                <a:spcPts val="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Барои ба вуҷуд овардани беҳтарин «маҳсулот ва технологияҳое ки аз ҷиҳати хусуиятҳои худ беҳтаринанд ва агар навоварӣ ба самти самаранокии иқтисодиёт нигаронида шуда бошад, дар бозор пайдо шудани даромади иловагӣ оварда метавонад».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Равиш ба моҳияти инноватсия ҳамчун тағирёбии низоми сармояи инсонӣ асоснок гардида, зеро ҳар як навоварӣ тағйироти кулиеро дар низоме, ки дар он ҷо татбиқ мешавад, пешбинӣ менамояд.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7"/>
          <p:cNvSpPr txBox="1"/>
          <p:nvPr>
            <p:ph idx="1" type="body"/>
          </p:nvPr>
        </p:nvSpPr>
        <p:spPr>
          <a:xfrm>
            <a:off x="125088" y="369278"/>
            <a:ext cx="8884220" cy="5618284"/>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105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rPr b="1" i="1">
                <a:solidFill>
                  <a:srgbClr val="FF0000"/>
                </a:solidFill>
                <a:latin typeface="Times New Roman"/>
                <a:ea typeface="Times New Roman"/>
                <a:cs typeface="Times New Roman"/>
                <a:sym typeface="Times New Roman"/>
              </a:rPr>
              <a:t> </a:t>
            </a:r>
            <a:r>
              <a:rPr b="1" sz="2400">
                <a:solidFill>
                  <a:srgbClr val="FF0000"/>
                </a:solidFill>
                <a:latin typeface="Times New Roman"/>
                <a:ea typeface="Times New Roman"/>
                <a:cs typeface="Times New Roman"/>
                <a:sym typeface="Times New Roman"/>
              </a:rPr>
              <a:t>Механизми рушди сармояи инсонӣ</a:t>
            </a:r>
            <a:endParaRPr/>
          </a:p>
          <a:p>
            <a:pPr indent="4500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Аз ин рӯ, навовариҳоеро, ки рушди сармояи инсониро муайян мекунанд, метавонад бо натиҷаҳои истифодаи касбии зеҳнӣ ва таълимии қувваи кормандон, дар раванди бозеҳсозии васеъи сармояи инсонӣ муайян карда шаванд. Навовариҳое, ки сармояи инсониро рушд медиҳад, инноватсияе мебошанд, ки шаклҳои гуногуни сармояи инсониро муайян мекунанд. Қайд намудан зарур аст, ки он лоиҳаҳое, ки ба тағйироти кулии шаклҳои гуногуни сармояи инсонӣ нигаронида шудаанд, рушди инноватсионӣ номида мешаванд.</a:t>
            </a:r>
            <a:endParaRPr b="1" sz="2400">
              <a:solidFill>
                <a:schemeClr val="dk1"/>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sz="2400">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sz="2400">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sz="2400"/>
          </a:p>
          <a:p>
            <a:pPr indent="-218440" lvl="0" marL="342900" rtl="0" algn="just">
              <a:lnSpc>
                <a:spcPct val="90000"/>
              </a:lnSpc>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lnSpc>
                <a:spcPct val="90000"/>
              </a:lnSpc>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lnSpc>
                <a:spcPct val="90000"/>
              </a:lnSpc>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pic>
        <p:nvPicPr>
          <p:cNvPr id="211" name="Google Shape;211;p53"/>
          <p:cNvPicPr preferRelativeResize="0"/>
          <p:nvPr/>
        </p:nvPicPr>
        <p:blipFill rotWithShape="1">
          <a:blip r:embed="rId3">
            <a:alphaModFix/>
          </a:blip>
          <a:srcRect b="0" l="0" r="0" t="0"/>
          <a:stretch/>
        </p:blipFill>
        <p:spPr>
          <a:xfrm>
            <a:off x="0" y="1"/>
            <a:ext cx="9144000" cy="6356412"/>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54"/>
          <p:cNvSpPr txBox="1"/>
          <p:nvPr>
            <p:ph idx="1" type="body"/>
          </p:nvPr>
        </p:nvSpPr>
        <p:spPr>
          <a:xfrm>
            <a:off x="107504" y="228600"/>
            <a:ext cx="8884220" cy="6369348"/>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6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b="1" i="1" sz="24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Механизми рушди сармояи инсонӣ</a:t>
            </a:r>
            <a:endParaRPr>
              <a:solidFill>
                <a:schemeClr val="dk1"/>
              </a:solidFill>
              <a:latin typeface="Times New Roman"/>
              <a:ea typeface="Times New Roman"/>
              <a:cs typeface="Times New Roman"/>
              <a:sym typeface="Times New Roman"/>
            </a:endParaRPr>
          </a:p>
          <a:p>
            <a:pPr indent="19050" lvl="0" marL="0" rtl="0" algn="just">
              <a:lnSpc>
                <a:spcPct val="150000"/>
              </a:lnSpc>
              <a:spcBef>
                <a:spcPts val="0"/>
              </a:spcBef>
              <a:spcAft>
                <a:spcPts val="0"/>
              </a:spcAft>
              <a:buSzPts val="300"/>
              <a:buNone/>
            </a:pPr>
            <a:r>
              <a:t/>
            </a:r>
            <a:endParaRPr sz="300">
              <a:solidFill>
                <a:schemeClr val="dk1"/>
              </a:solidFill>
              <a:latin typeface="Times New Roman"/>
              <a:ea typeface="Times New Roman"/>
              <a:cs typeface="Times New Roman"/>
              <a:sym typeface="Times New Roman"/>
            </a:endParaRPr>
          </a:p>
          <a:p>
            <a:pPr indent="-411900" lvl="0" marL="450000" rtl="0" algn="just">
              <a:lnSpc>
                <a:spcPct val="150000"/>
              </a:lnSpc>
              <a:spcBef>
                <a:spcPts val="0"/>
              </a:spcBef>
              <a:spcAft>
                <a:spcPts val="0"/>
              </a:spcAft>
              <a:buSzPts val="600"/>
              <a:buNone/>
            </a:pPr>
            <a:r>
              <a:t/>
            </a:r>
            <a:endParaRPr sz="6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Ба маънои васеъ механизми рушди инноватсионии сармояи инсонӣ ба татбиқи тағйироти шаклҳои физиологӣ ва зеҳнӣ-тарбиявии неруи инсонӣ, навсозии иқтисодӣ ва ҷамъшавии сармояи инсонӣ дар системаҳои иҷтимои иқтисодӣ нигаронида шудааст.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Механизми рушди сармояи инсониро метавон шартан дар шакли усулҳои андешидашуда муаррифӣ намуд, усулҳо ва чораҳои зарурӣ барои сари вақт ва аз ҷиҳати иқтисодӣ зарурӣ васеъ намудани такрористеҳсоли сармояи инсонӣ дар шаклҳои эҳтимолӣ ва воқеан ҷалбшуда нигаронида шудаанд.</a:t>
            </a:r>
            <a:endParaRPr sz="2800">
              <a:solidFill>
                <a:schemeClr val="dk1"/>
              </a:solidFill>
              <a:latin typeface="Times New Roman"/>
              <a:ea typeface="Times New Roman"/>
              <a:cs typeface="Times New Roman"/>
              <a:sym typeface="Times New Roman"/>
            </a:endParaRPr>
          </a:p>
          <a:p>
            <a:pPr indent="-342900" lvl="0" marL="342900" rtl="0" algn="just">
              <a:lnSpc>
                <a:spcPct val="90000"/>
              </a:lnSpc>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9"/>
          <p:cNvSpPr txBox="1"/>
          <p:nvPr>
            <p:ph idx="1" type="body"/>
          </p:nvPr>
        </p:nvSpPr>
        <p:spPr>
          <a:xfrm>
            <a:off x="107504" y="263768"/>
            <a:ext cx="8884220" cy="6334179"/>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10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rPr b="1" i="1">
                <a:solidFill>
                  <a:srgbClr val="FF0000"/>
                </a:solidFill>
                <a:latin typeface="Times New Roman"/>
                <a:ea typeface="Times New Roman"/>
                <a:cs typeface="Times New Roman"/>
                <a:sym typeface="Times New Roman"/>
              </a:rPr>
              <a:t> </a:t>
            </a:r>
            <a:r>
              <a:rPr b="1" sz="2400">
                <a:solidFill>
                  <a:srgbClr val="FF0000"/>
                </a:solidFill>
                <a:latin typeface="Times New Roman"/>
                <a:ea typeface="Times New Roman"/>
                <a:cs typeface="Times New Roman"/>
                <a:sym typeface="Times New Roman"/>
              </a:rPr>
              <a:t>Механизми рушди сармояи инсонӣ</a:t>
            </a:r>
            <a:endParaRPr sz="2400">
              <a:solidFill>
                <a:schemeClr val="dk1"/>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sz="2400"/>
          </a:p>
          <a:p>
            <a:pPr indent="-342900" lvl="0" marL="342900" rtl="0" algn="ctr">
              <a:lnSpc>
                <a:spcPct val="90000"/>
              </a:lnSpc>
              <a:spcBef>
                <a:spcPts val="0"/>
              </a:spcBef>
              <a:spcAft>
                <a:spcPts val="0"/>
              </a:spcAft>
              <a:buSzPts val="2240"/>
              <a:buNone/>
            </a:pPr>
            <a:r>
              <a:t/>
            </a:r>
            <a:endParaRPr sz="900">
              <a:solidFill>
                <a:srgbClr val="FF0000"/>
              </a:solidFill>
              <a:latin typeface="Times New Roman"/>
              <a:ea typeface="Times New Roman"/>
              <a:cs typeface="Times New Roman"/>
              <a:sym typeface="Times New Roman"/>
            </a:endParaRPr>
          </a:p>
          <a:p>
            <a:pPr indent="-430950" lvl="0" marL="450000" rtl="0" algn="just">
              <a:lnSpc>
                <a:spcPct val="150000"/>
              </a:lnSpc>
              <a:spcBef>
                <a:spcPts val="0"/>
              </a:spcBef>
              <a:spcAft>
                <a:spcPts val="0"/>
              </a:spcAft>
              <a:buSzPts val="300"/>
              <a:buNone/>
            </a:pPr>
            <a:r>
              <a:t/>
            </a:r>
            <a:endParaRPr sz="3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баробари ин, қайд намудан зарур аст, ки рушди сармояи инсониро метавон ба маънои кутоҳ ҳамчун натиҷаи фаъолияти инноватсионӣ дар доираи низоми илму маориф ва меҳнат баррасӣ намуд.</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Механизми рушди сармояи инсонӣ (расми 1) ба татбиқи тағйироти прогрессивӣ дар низоми нерӯи зеҳнӣ ва таълимии шахси меҳнатӣ, андӯхтани сармояи инсонӣ ва касбӣ нигаронида шудааст.</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0"/>
          <p:cNvSpPr txBox="1"/>
          <p:nvPr>
            <p:ph idx="1" type="body"/>
          </p:nvPr>
        </p:nvSpPr>
        <p:spPr>
          <a:xfrm>
            <a:off x="107504" y="184638"/>
            <a:ext cx="8884220" cy="6145824"/>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Принсипҳои асосии сармояи инсонӣ</a:t>
            </a:r>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Барои рушди сармояи инсонӣ амалисозии хусусиятҳои муайян зарур аст:</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Якум, ҳангоми баррасӣ намудани навъҳои гуногуни маҳсулоти инноватсионӣ худи интеллект вазифаи воситаҳои «ғайримоддӣ»-и меҳнати фикриро иҷро менамояд. Дар шароити муосир, вақте ки донишҳои нав ташаккул ва рушд менамоянд, ҷузъҳои худи зеҳн воқеан ба амал меоянд, дар ин ҷо танҳо иттилооте буда метавонад, ки қисми раванди омӯхташаванда буда, иттилооти навро дар бар мегирад.</a:t>
            </a:r>
            <a:endParaRPr b="1">
              <a:solidFill>
                <a:schemeClr val="dk1"/>
              </a:solidFill>
              <a:latin typeface="Times New Roman"/>
              <a:ea typeface="Times New Roman"/>
              <a:cs typeface="Times New Roman"/>
              <a:sym typeface="Times New Roman"/>
            </a:endParaRPr>
          </a:p>
          <a:p>
            <a:pPr indent="-443650" lvl="0" marL="45000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1"/>
          <p:cNvSpPr txBox="1"/>
          <p:nvPr>
            <p:ph idx="1" type="body"/>
          </p:nvPr>
        </p:nvSpPr>
        <p:spPr>
          <a:xfrm>
            <a:off x="107504" y="228600"/>
            <a:ext cx="8884220" cy="6369348"/>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4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rPr b="1" sz="2800">
                <a:solidFill>
                  <a:srgbClr val="FF0000"/>
                </a:solidFill>
                <a:latin typeface="Times New Roman"/>
                <a:ea typeface="Times New Roman"/>
                <a:cs typeface="Times New Roman"/>
                <a:sym typeface="Times New Roman"/>
              </a:rPr>
              <a:t>Принсипҳои асосии сармояи инсонӣ</a:t>
            </a:r>
            <a:endParaRPr/>
          </a:p>
          <a:p>
            <a:pPr indent="12700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12700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Вобаста ба вазифаҳои супурдашуда маълумот ба ин ё он қисми тафаккури инсон дохил шуда, ба фаъолияти интеллектуалии истеҳсолӣ дохил шуда метавонад. Ҳамаи натиҷаҳои минбаъда аз сатҳи ҷамъшудаи зеҳнии шахс вобастаанд.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2"/>
          <p:cNvSpPr txBox="1"/>
          <p:nvPr>
            <p:ph idx="1" type="body"/>
          </p:nvPr>
        </p:nvSpPr>
        <p:spPr>
          <a:xfrm>
            <a:off x="107504" y="272562"/>
            <a:ext cx="8884220" cy="6325386"/>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28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rPr b="1" sz="2800">
                <a:solidFill>
                  <a:srgbClr val="FF0000"/>
                </a:solidFill>
                <a:latin typeface="Times New Roman"/>
                <a:ea typeface="Times New Roman"/>
                <a:cs typeface="Times New Roman"/>
                <a:sym typeface="Times New Roman"/>
              </a:rPr>
              <a:t>Принсипҳои асосии сармояи инсонӣ</a:t>
            </a:r>
            <a:endParaRPr/>
          </a:p>
          <a:p>
            <a:pPr indent="630555" lvl="0" marL="342900" rtl="0" algn="ctr">
              <a:lnSpc>
                <a:spcPct val="90000"/>
              </a:lnSpc>
              <a:spcBef>
                <a:spcPts val="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630555" lvl="0" marL="342900" rtl="0" algn="ctr">
              <a:lnSpc>
                <a:spcPct val="90000"/>
              </a:lnSpc>
              <a:spcBef>
                <a:spcPts val="0"/>
              </a:spcBef>
              <a:spcAft>
                <a:spcPts val="0"/>
              </a:spcAft>
              <a:buSzPts val="1960"/>
              <a:buNone/>
            </a:pPr>
            <a:r>
              <a:t/>
            </a:r>
            <a:endParaRPr b="1" i="1" sz="800">
              <a:solidFill>
                <a:srgbClr val="FF0000"/>
              </a:solidFill>
              <a:latin typeface="Times New Roman"/>
              <a:ea typeface="Times New Roman"/>
              <a:cs typeface="Times New Roman"/>
              <a:sym typeface="Times New Roman"/>
            </a:endParaRPr>
          </a:p>
          <a:p>
            <a:pPr indent="-342900" lvl="0" marL="342900" rtl="0" algn="ctr">
              <a:lnSpc>
                <a:spcPct val="90000"/>
              </a:lnSpc>
              <a:spcBef>
                <a:spcPts val="56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rPr>
                <a:solidFill>
                  <a:schemeClr val="dk1"/>
                </a:solidFill>
                <a:latin typeface="Times New Roman"/>
                <a:ea typeface="Times New Roman"/>
                <a:cs typeface="Times New Roman"/>
                <a:sym typeface="Times New Roman"/>
              </a:rPr>
              <a:t>Дуюм, яке аз омили муҳимтарини ба вуҷуд овардани маҳсулоти нав, меҳнати фикрӣ инсон дар шароити мусоид мебошад. Барои бавуҷуд овардани маҳсулотҳои нав ва баланд бардоштани сармояи инсонӣ ҷамиятро зарур аст, ба корманд тамоми шароитҳои зуруриро фароҳам оварад, то ки корманд танҳо барои рушди сармояи инсонӣ ва истеҳсоли маҳсулотҳои нав қувваи фикрии хешро сарф намояд. Барои ноил гардидан ба мақсадҳои гузошта шуда, ҷиҳатҳои ахлоқи кормандонро низ ба назар гирифтан лозим аст, муҳити солим, технологияҳои нав, шароити корӣ, некхоҳӣ, эҳтироми ҳамдигар ва ҷалби мутахассисони навовар.</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55"/>
          <p:cNvSpPr txBox="1"/>
          <p:nvPr>
            <p:ph idx="1" type="body"/>
          </p:nvPr>
        </p:nvSpPr>
        <p:spPr>
          <a:xfrm>
            <a:off x="131884" y="237392"/>
            <a:ext cx="8859839" cy="6360556"/>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28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rPr b="1" sz="2800">
                <a:solidFill>
                  <a:srgbClr val="FF0000"/>
                </a:solidFill>
                <a:latin typeface="Times New Roman"/>
                <a:ea typeface="Times New Roman"/>
                <a:cs typeface="Times New Roman"/>
                <a:sym typeface="Times New Roman"/>
              </a:rPr>
              <a:t>Принсипҳои асосии сармояи инсонӣ</a:t>
            </a:r>
            <a:endParaRPr/>
          </a:p>
          <a:p>
            <a:pPr indent="-342900" lvl="0" marL="342900" rtl="0" algn="ctr">
              <a:lnSpc>
                <a:spcPct val="90000"/>
              </a:lnSpc>
              <a:spcBef>
                <a:spcPts val="56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6350" lvl="0" marL="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19050" lvl="0" marL="0" rtl="0" algn="just">
              <a:lnSpc>
                <a:spcPct val="150000"/>
              </a:lnSpc>
              <a:spcBef>
                <a:spcPts val="0"/>
              </a:spcBef>
              <a:spcAft>
                <a:spcPts val="0"/>
              </a:spcAft>
              <a:buSzPts val="300"/>
              <a:buNone/>
            </a:pPr>
            <a:r>
              <a:t/>
            </a:r>
            <a:endParaRPr sz="300">
              <a:solidFill>
                <a:schemeClr val="dk1"/>
              </a:solidFill>
              <a:latin typeface="Times New Roman"/>
              <a:ea typeface="Times New Roman"/>
              <a:cs typeface="Times New Roman"/>
              <a:sym typeface="Times New Roman"/>
            </a:endParaRPr>
          </a:p>
          <a:p>
            <a:pPr indent="702000" lvl="0" marL="0" rtl="0" algn="just">
              <a:lnSpc>
                <a:spcPct val="150000"/>
              </a:lnSpc>
              <a:spcBef>
                <a:spcPts val="0"/>
              </a:spcBef>
              <a:spcAft>
                <a:spcPts val="0"/>
              </a:spcAft>
              <a:buSzPts val="1960"/>
              <a:buNone/>
            </a:pPr>
            <a:r>
              <a:rPr>
                <a:solidFill>
                  <a:schemeClr val="dk1"/>
                </a:solidFill>
                <a:latin typeface="Times New Roman"/>
                <a:ea typeface="Times New Roman"/>
                <a:cs typeface="Times New Roman"/>
                <a:sym typeface="Times New Roman"/>
              </a:rPr>
              <a:t>Сеюм, ҳамчун натиҷаи аввалиндараҷа барои бавуҷуд овардани маҳсулотҳои инноватсионӣ дониш ва иттилооти навро донистан зарур аст. Натиҷаи дуюмдараҷа ин рушд додани малакаву маҳорати интелектуали ҳар як коркун пеш аз ҳама баргузор намудани такмили ихтисоси коргарон ва аз худ намудани донишҳои замонавӣ, муҳаё намудани шароити мусоиди корӣ ва истифодаи васеъ аз технологияҳои нави замонави дар байни коркунон бевосита алоқаманд аст.</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3"/>
          <p:cNvSpPr txBox="1"/>
          <p:nvPr>
            <p:ph idx="1" type="body"/>
          </p:nvPr>
        </p:nvSpPr>
        <p:spPr>
          <a:xfrm>
            <a:off x="107504" y="184638"/>
            <a:ext cx="8884220" cy="6172200"/>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24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Принсипҳои асосии сармояи инсонӣ</a:t>
            </a:r>
            <a:endParaRPr/>
          </a:p>
          <a:p>
            <a:pPr indent="-342900" lvl="0" marL="342900" rtl="0" algn="ctr">
              <a:lnSpc>
                <a:spcPct val="90000"/>
              </a:lnSpc>
              <a:spcBef>
                <a:spcPts val="560"/>
              </a:spcBef>
              <a:spcAft>
                <a:spcPts val="0"/>
              </a:spcAft>
              <a:buSzPts val="1960"/>
              <a:buNone/>
            </a:pPr>
            <a:r>
              <a:t/>
            </a:r>
            <a:endParaRPr b="1" i="1" sz="1050">
              <a:solidFill>
                <a:srgbClr val="FF0000"/>
              </a:solidFill>
              <a:latin typeface="Times New Roman"/>
              <a:ea typeface="Times New Roman"/>
              <a:cs typeface="Times New Roman"/>
              <a:sym typeface="Times New Roman"/>
            </a:endParaRPr>
          </a:p>
          <a:p>
            <a:pPr indent="12700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12700" lvl="0" marL="0" rtl="0" algn="just">
              <a:lnSpc>
                <a:spcPct val="150000"/>
              </a:lnSpc>
              <a:spcBef>
                <a:spcPts val="0"/>
              </a:spcBef>
              <a:spcAft>
                <a:spcPts val="0"/>
              </a:spcAft>
              <a:buSzPts val="200"/>
              <a:buNone/>
            </a:pPr>
            <a:r>
              <a:t/>
            </a:r>
            <a:endParaRPr sz="2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Қайд намудан зарур аст, ки фаъолияте, ки барои ба даст овардани навовариҳои гуногун ва татбиқи минбаъдаи онҳо дар низоми истеҳсолот, тақсимот, мубодила, истеъмол истифода мешаванд, ҳамчун ҷараёни инкишофи инноватсионии сармояи инсонӣ муайян карда мешавад.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56"/>
          <p:cNvSpPr txBox="1"/>
          <p:nvPr>
            <p:ph idx="1" type="body"/>
          </p:nvPr>
        </p:nvSpPr>
        <p:spPr>
          <a:xfrm>
            <a:off x="107504" y="184638"/>
            <a:ext cx="8884220" cy="6172200"/>
          </a:xfrm>
          <a:prstGeom prst="rect">
            <a:avLst/>
          </a:prstGeom>
          <a:noFill/>
          <a:ln>
            <a:noFill/>
          </a:ln>
        </p:spPr>
        <p:txBody>
          <a:bodyPr anchorCtr="0" anchor="t" bIns="45700" lIns="91425" spcFirstLastPara="1" rIns="91425" wrap="square" tIns="45700">
            <a:normAutofit/>
          </a:bodyPr>
          <a:lstStyle/>
          <a:p>
            <a:pPr indent="630555" lvl="0" marL="342900" rtl="0" algn="l">
              <a:lnSpc>
                <a:spcPct val="90000"/>
              </a:lnSpc>
              <a:spcBef>
                <a:spcPts val="0"/>
              </a:spcBef>
              <a:spcAft>
                <a:spcPts val="0"/>
              </a:spcAft>
              <a:buSzPts val="1960"/>
              <a:buNone/>
            </a:pPr>
            <a:r>
              <a:t/>
            </a:r>
            <a:endParaRPr b="1" sz="24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Принсипҳои асосии сармояи инсонӣ</a:t>
            </a:r>
            <a:endParaRPr/>
          </a:p>
          <a:p>
            <a:pPr indent="-342900" lvl="0" marL="342900" rtl="0" algn="ctr">
              <a:lnSpc>
                <a:spcPct val="90000"/>
              </a:lnSpc>
              <a:spcBef>
                <a:spcPts val="560"/>
              </a:spcBef>
              <a:spcAft>
                <a:spcPts val="0"/>
              </a:spcAft>
              <a:buSzPts val="1960"/>
              <a:buNone/>
            </a:pPr>
            <a:r>
              <a:t/>
            </a:r>
            <a:endParaRPr b="1" i="1" sz="1050">
              <a:solidFill>
                <a:srgbClr val="FF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300"/>
              <a:buNone/>
            </a:pPr>
            <a:r>
              <a:t/>
            </a:r>
            <a:endParaRPr sz="300">
              <a:solidFill>
                <a:schemeClr val="dk1"/>
              </a:solidFill>
              <a:latin typeface="Times New Roman"/>
              <a:ea typeface="Times New Roman"/>
              <a:cs typeface="Times New Roman"/>
              <a:sym typeface="Times New Roman"/>
            </a:endParaRPr>
          </a:p>
          <a:p>
            <a:pPr indent="6350" lvl="0" marL="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Метавон қайд намуд, ки ба принсипҳои асосии сармояи инсонӣ чунин омилҳо дохил мегардан: </a:t>
            </a:r>
            <a:endParaRPr>
              <a:solidFill>
                <a:schemeClr val="dk1"/>
              </a:solidFill>
              <a:latin typeface="Times New Roman"/>
              <a:ea typeface="Times New Roman"/>
              <a:cs typeface="Times New Roman"/>
              <a:sym typeface="Times New Roman"/>
            </a:endParaRPr>
          </a:p>
          <a:p>
            <a:pPr indent="-142240" lvl="0" marL="91440" rtl="0" algn="just">
              <a:lnSpc>
                <a:spcPct val="150000"/>
              </a:lnSpc>
              <a:spcBef>
                <a:spcPts val="640"/>
              </a:spcBef>
              <a:spcAft>
                <a:spcPts val="0"/>
              </a:spcAft>
              <a:buSzPts val="2240"/>
              <a:buFont typeface="Noto Sans Symbols"/>
              <a:buChar char="⮚"/>
            </a:pPr>
            <a:r>
              <a:rPr>
                <a:solidFill>
                  <a:schemeClr val="dk1"/>
                </a:solidFill>
                <a:latin typeface="Times New Roman"/>
                <a:ea typeface="Times New Roman"/>
                <a:cs typeface="Times New Roman"/>
                <a:sym typeface="Times New Roman"/>
              </a:rPr>
              <a:t>Сармоягузорӣ ба таҳсил ва омӯзиш;</a:t>
            </a:r>
            <a:endParaRPr/>
          </a:p>
          <a:p>
            <a:pPr indent="-142240" lvl="0" marL="91440" rtl="0" algn="just">
              <a:lnSpc>
                <a:spcPct val="150000"/>
              </a:lnSpc>
              <a:spcBef>
                <a:spcPts val="640"/>
              </a:spcBef>
              <a:spcAft>
                <a:spcPts val="0"/>
              </a:spcAft>
              <a:buSzPts val="2240"/>
              <a:buFont typeface="Noto Sans Symbols"/>
              <a:buChar char="⮚"/>
            </a:pPr>
            <a:r>
              <a:rPr>
                <a:solidFill>
                  <a:schemeClr val="dk1"/>
                </a:solidFill>
                <a:latin typeface="Times New Roman"/>
                <a:ea typeface="Times New Roman"/>
                <a:cs typeface="Times New Roman"/>
                <a:sym typeface="Times New Roman"/>
              </a:rPr>
              <a:t>Нақши саломатӣ дар қобилияти кор;</a:t>
            </a:r>
            <a:endParaRPr/>
          </a:p>
          <a:p>
            <a:pPr indent="-142240" lvl="0" marL="91440" rtl="0" algn="just">
              <a:lnSpc>
                <a:spcPct val="150000"/>
              </a:lnSpc>
              <a:spcBef>
                <a:spcPts val="640"/>
              </a:spcBef>
              <a:spcAft>
                <a:spcPts val="0"/>
              </a:spcAft>
              <a:buSzPts val="2240"/>
              <a:buFont typeface="Noto Sans Symbols"/>
              <a:buChar char="⮚"/>
            </a:pPr>
            <a:r>
              <a:rPr>
                <a:solidFill>
                  <a:schemeClr val="dk1"/>
                </a:solidFill>
                <a:latin typeface="Times New Roman"/>
                <a:ea typeface="Times New Roman"/>
                <a:cs typeface="Times New Roman"/>
                <a:sym typeface="Times New Roman"/>
              </a:rPr>
              <a:t>Таҷрибаи амалӣ ва малакаҳои корӣ;</a:t>
            </a:r>
            <a:endParaRPr/>
          </a:p>
          <a:p>
            <a:pPr indent="-142240" lvl="0" marL="91440" rtl="0" algn="just">
              <a:lnSpc>
                <a:spcPct val="150000"/>
              </a:lnSpc>
              <a:spcBef>
                <a:spcPts val="640"/>
              </a:spcBef>
              <a:spcAft>
                <a:spcPts val="0"/>
              </a:spcAft>
              <a:buSzPts val="2240"/>
              <a:buFont typeface="Noto Sans Symbols"/>
              <a:buChar char="⮚"/>
            </a:pPr>
            <a:r>
              <a:rPr>
                <a:solidFill>
                  <a:schemeClr val="dk1"/>
                </a:solidFill>
                <a:latin typeface="Times New Roman"/>
                <a:ea typeface="Times New Roman"/>
                <a:cs typeface="Times New Roman"/>
                <a:sym typeface="Times New Roman"/>
              </a:rPr>
              <a:t>Ҳавасмандӣ ва рушди шахсӣ;</a:t>
            </a:r>
            <a:endParaRPr/>
          </a:p>
          <a:p>
            <a:pPr indent="-142240" lvl="0" marL="91440" rtl="0" algn="just">
              <a:lnSpc>
                <a:spcPct val="150000"/>
              </a:lnSpc>
              <a:spcBef>
                <a:spcPts val="640"/>
              </a:spcBef>
              <a:spcAft>
                <a:spcPts val="0"/>
              </a:spcAft>
              <a:buSzPts val="2240"/>
              <a:buFont typeface="Noto Sans Symbols"/>
              <a:buChar char="⮚"/>
            </a:pPr>
            <a:r>
              <a:rPr>
                <a:solidFill>
                  <a:schemeClr val="dk1"/>
                </a:solidFill>
                <a:latin typeface="Times New Roman"/>
                <a:ea typeface="Times New Roman"/>
                <a:cs typeface="Times New Roman"/>
                <a:sym typeface="Times New Roman"/>
              </a:rPr>
              <a:t>Сармоягузорӣ аз тарафи давлат ва бахши хусусӣ;</a:t>
            </a:r>
            <a:endParaRPr/>
          </a:p>
          <a:p>
            <a:pPr indent="-142240" lvl="0" marL="91440" rtl="0" algn="just">
              <a:lnSpc>
                <a:spcPct val="150000"/>
              </a:lnSpc>
              <a:spcBef>
                <a:spcPts val="640"/>
              </a:spcBef>
              <a:spcAft>
                <a:spcPts val="0"/>
              </a:spcAft>
              <a:buSzPts val="2240"/>
              <a:buFont typeface="Noto Sans Symbols"/>
              <a:buChar char="⮚"/>
            </a:pPr>
            <a:r>
              <a:rPr>
                <a:solidFill>
                  <a:schemeClr val="dk1"/>
                </a:solidFill>
                <a:latin typeface="Times New Roman"/>
                <a:ea typeface="Times New Roman"/>
                <a:cs typeface="Times New Roman"/>
                <a:sym typeface="Times New Roman"/>
              </a:rPr>
              <a:t>Баробарӣ ва дастрасӣ ба имкониятҳо;</a:t>
            </a:r>
            <a:endParaRPr/>
          </a:p>
          <a:p>
            <a:pPr indent="-142240" lvl="0" marL="91440" rtl="0" algn="just">
              <a:lnSpc>
                <a:spcPct val="150000"/>
              </a:lnSpc>
              <a:spcBef>
                <a:spcPts val="640"/>
              </a:spcBef>
              <a:spcAft>
                <a:spcPts val="0"/>
              </a:spcAft>
              <a:buSzPts val="2240"/>
              <a:buFont typeface="Noto Sans Symbols"/>
              <a:buChar char="⮚"/>
            </a:pPr>
            <a:r>
              <a:rPr>
                <a:solidFill>
                  <a:schemeClr val="dk1"/>
                </a:solidFill>
                <a:latin typeface="Times New Roman"/>
                <a:ea typeface="Times New Roman"/>
                <a:cs typeface="Times New Roman"/>
                <a:sym typeface="Times New Roman"/>
              </a:rPr>
              <a:t>Муносибат.</a:t>
            </a:r>
            <a:endParaRPr/>
          </a:p>
          <a:p>
            <a:pPr indent="-342900" lvl="0" marL="342900" rtl="0" algn="just">
              <a:lnSpc>
                <a:spcPct val="90000"/>
              </a:lnSpc>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4"/>
          <p:cNvSpPr txBox="1"/>
          <p:nvPr>
            <p:ph idx="1" type="body"/>
          </p:nvPr>
        </p:nvSpPr>
        <p:spPr>
          <a:xfrm>
            <a:off x="107504" y="237392"/>
            <a:ext cx="8884220" cy="6360556"/>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28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Принсипҳои асосии сармояи инсонӣ</a:t>
            </a:r>
            <a:endParaRPr/>
          </a:p>
          <a:p>
            <a:pPr indent="-342900" lvl="0" marL="342900" rtl="0" algn="ctr">
              <a:lnSpc>
                <a:spcPct val="90000"/>
              </a:lnSpc>
              <a:spcBef>
                <a:spcPts val="56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85090" lvl="0" marL="91440" rtl="0" algn="l">
              <a:lnSpc>
                <a:spcPct val="90000"/>
              </a:lnSpc>
              <a:spcBef>
                <a:spcPts val="1200"/>
              </a:spcBef>
              <a:spcAft>
                <a:spcPts val="0"/>
              </a:spcAft>
              <a:buSzPts val="100"/>
              <a:buNone/>
            </a:pPr>
            <a:r>
              <a:t/>
            </a:r>
            <a:endParaRPr b="1" sz="100"/>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Натиҷаҳои фаъолияти инноватсионии инсон як қатор нишондиҳандаҳои микро ва макроро бавуҷуд меорад: </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Баланд бардоштани самаранокии ҷараёнҳои қонеъ гардондани талаботи аҳолӣ дар натиҷаи мунтазам нав кардани ҳама намуди молҳое, ки дар ҷамъият ба вуҷуд меоянд;</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Афзоиши динамикаи иқтисодиёти ҷамъият, минтақа ва ташкилоти алоҳида;</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Аз нав тақсим намудани захираҳо ба фоидаи ташкилотҳои самарабахш;</a:t>
            </a:r>
            <a:endParaRPr/>
          </a:p>
          <a:p>
            <a:pPr indent="-127000" lvl="0" marL="91440" rtl="0" algn="just">
              <a:lnSpc>
                <a:spcPct val="150000"/>
              </a:lnSpc>
              <a:spcBef>
                <a:spcPts val="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Баланд бардоштани рақобатпазирӣ дар соҳаҳои алоҳида ва дар маҷмуъ ҷамъият.</a:t>
            </a:r>
            <a:endParaRPr b="1">
              <a:solidFill>
                <a:schemeClr val="dk1"/>
              </a:solidFill>
              <a:latin typeface="Times New Roman"/>
              <a:ea typeface="Times New Roman"/>
              <a:cs typeface="Times New Roman"/>
              <a:sym typeface="Times New Roman"/>
            </a:endParaRPr>
          </a:p>
          <a:p>
            <a:pPr indent="0" lvl="0" marL="91440" rtl="0" algn="l">
              <a:lnSpc>
                <a:spcPct val="90000"/>
              </a:lnSpc>
              <a:spcBef>
                <a:spcPts val="12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342900" lvl="0" marL="342900" rtl="0" algn="just">
              <a:lnSpc>
                <a:spcPct val="90000"/>
              </a:lnSpc>
              <a:spcBef>
                <a:spcPts val="8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25"/>
          <p:cNvSpPr txBox="1"/>
          <p:nvPr>
            <p:ph idx="1" type="body"/>
          </p:nvPr>
        </p:nvSpPr>
        <p:spPr>
          <a:xfrm>
            <a:off x="342899" y="123093"/>
            <a:ext cx="8590085" cy="5926016"/>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1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Принсипҳои асосии сармояи инсонӣ</a:t>
            </a:r>
            <a:endParaRPr/>
          </a:p>
          <a:p>
            <a:pPr indent="-342900" lvl="0" marL="342900" rtl="0" algn="ctr">
              <a:lnSpc>
                <a:spcPct val="90000"/>
              </a:lnSpc>
              <a:spcBef>
                <a:spcPts val="56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t/>
            </a:r>
            <a:endParaRPr>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rPr>
                <a:solidFill>
                  <a:schemeClr val="dk1"/>
                </a:solidFill>
                <a:latin typeface="Times New Roman"/>
                <a:ea typeface="Times New Roman"/>
                <a:cs typeface="Times New Roman"/>
                <a:sym typeface="Times New Roman"/>
              </a:rPr>
              <a:t>Бояд қайд намуд, ки хусусияти хоси фаъолияти инноватсионӣ дар он аст, ки маҳсули ниҳоии он на танҳо донишҳои нав балки донишест, ки метавонад дар паҳнкунии иҷтимоии он ба сармоя табдил ёбад. Донише, ки дар технологияҳо таҷассум меёбад, самаранокӣ ва арзиши онҳоро зиёд мекунад ва даромад аз сармоягузорӣ ба онҳо ё дар шакли нархҳои баландтарин ва пардохтҳои иҷора ё дар шакли афзоиши фоидае, ки дар натиҷаи баланд бардоштани ҳосилнокӣ ба даст меояд, фаҳмида мешавад.</a:t>
            </a:r>
            <a:endParaRPr sz="2800">
              <a:solidFill>
                <a:schemeClr val="dk1"/>
              </a:solidFill>
              <a:latin typeface="Times New Roman"/>
              <a:ea typeface="Times New Roman"/>
              <a:cs typeface="Times New Roman"/>
              <a:sym typeface="Times New Roman"/>
            </a:endParaRPr>
          </a:p>
          <a:p>
            <a:pPr indent="-342900" lvl="0" marL="342900" rtl="0" algn="just">
              <a:lnSpc>
                <a:spcPct val="90000"/>
              </a:lnSpc>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6"/>
          <p:cNvSpPr txBox="1"/>
          <p:nvPr>
            <p:ph idx="1" type="body"/>
          </p:nvPr>
        </p:nvSpPr>
        <p:spPr>
          <a:xfrm>
            <a:off x="107504" y="140676"/>
            <a:ext cx="8884220" cy="645727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00">
              <a:solidFill>
                <a:srgbClr val="FF0000"/>
              </a:solidFill>
              <a:latin typeface="Times New Roman"/>
              <a:ea typeface="Times New Roman"/>
              <a:cs typeface="Times New Roman"/>
              <a:sym typeface="Times New Roman"/>
            </a:endParaRPr>
          </a:p>
          <a:p>
            <a:pPr indent="630555" lvl="0" marL="342900" rtl="0" algn="l">
              <a:lnSpc>
                <a:spcPct val="90000"/>
              </a:lnSpc>
              <a:spcBef>
                <a:spcPts val="0"/>
              </a:spcBef>
              <a:spcAft>
                <a:spcPts val="0"/>
              </a:spcAft>
              <a:buSzPts val="1960"/>
              <a:buNone/>
            </a:pPr>
            <a:r>
              <a:t/>
            </a:r>
            <a:endParaRPr b="1" sz="28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rPr b="1" sz="2800">
                <a:solidFill>
                  <a:srgbClr val="FF0000"/>
                </a:solidFill>
                <a:latin typeface="Times New Roman"/>
                <a:ea typeface="Times New Roman"/>
                <a:cs typeface="Times New Roman"/>
                <a:sym typeface="Times New Roman"/>
              </a:rPr>
              <a:t>Принсипҳои асосии сармояи инсонӣ</a:t>
            </a:r>
            <a:endParaRPr/>
          </a:p>
          <a:p>
            <a:pPr indent="31750" lvl="0" marL="0" rtl="0" algn="just">
              <a:lnSpc>
                <a:spcPct val="150000"/>
              </a:lnSpc>
              <a:spcBef>
                <a:spcPts val="0"/>
              </a:spcBef>
              <a:spcAft>
                <a:spcPts val="0"/>
              </a:spcAft>
              <a:buSzPts val="500"/>
              <a:buNone/>
            </a:pPr>
            <a:r>
              <a:t/>
            </a:r>
            <a:endParaRPr sz="500">
              <a:solidFill>
                <a:schemeClr val="dk1"/>
              </a:solidFill>
              <a:latin typeface="Times New Roman"/>
              <a:ea typeface="Times New Roman"/>
              <a:cs typeface="Times New Roman"/>
              <a:sym typeface="Times New Roman"/>
            </a:endParaRPr>
          </a:p>
          <a:p>
            <a:pPr indent="12700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6350" lvl="0" marL="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Донише, ки дар одамон таҷассум ёфтааст, маҳсулнокии онҳоро зиёд мекунад ва фоидаи сармоягузорӣ ба онҳо дар шакли фарқияти музди меҳнат зоҳир мешавад. Сармояи инсони маҳсулнокӣ ва аз ин рӯ даромади ояндаи шахсро зиёд менамояд. Ҳар як ҷараёнҳои инноватсионӣ боиси як қатор натиҷаҳои самарабахши иқтисодӣ ва иҷтимоиӣ мегардад.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27"/>
          <p:cNvSpPr txBox="1"/>
          <p:nvPr>
            <p:ph idx="1" type="body"/>
          </p:nvPr>
        </p:nvSpPr>
        <p:spPr>
          <a:xfrm>
            <a:off x="107504" y="167054"/>
            <a:ext cx="8884220" cy="6154615"/>
          </a:xfrm>
          <a:prstGeom prst="rect">
            <a:avLst/>
          </a:prstGeom>
          <a:noFill/>
          <a:ln>
            <a:noFill/>
          </a:ln>
        </p:spPr>
        <p:txBody>
          <a:bodyPr anchorCtr="0" anchor="t" bIns="45700" lIns="91425" spcFirstLastPara="1" rIns="91425" wrap="square" tIns="45700">
            <a:normAutofit/>
          </a:bodyPr>
          <a:lstStyle/>
          <a:p>
            <a:pPr indent="630555" lvl="0" marL="342900" rtl="0" algn="l">
              <a:lnSpc>
                <a:spcPct val="90000"/>
              </a:lnSpc>
              <a:spcBef>
                <a:spcPts val="0"/>
              </a:spcBef>
              <a:spcAft>
                <a:spcPts val="0"/>
              </a:spcAft>
              <a:buSzPts val="1960"/>
              <a:buNone/>
            </a:pPr>
            <a:r>
              <a:t/>
            </a:r>
            <a:endParaRPr b="1" sz="200">
              <a:solidFill>
                <a:srgbClr val="FF0000"/>
              </a:solidFill>
              <a:latin typeface="Times New Roman"/>
              <a:ea typeface="Times New Roman"/>
              <a:cs typeface="Times New Roman"/>
              <a:sym typeface="Times New Roman"/>
            </a:endParaRPr>
          </a:p>
          <a:p>
            <a:pPr indent="630555" lvl="0" marL="342900" rtl="0" algn="l">
              <a:lnSpc>
                <a:spcPct val="90000"/>
              </a:lnSpc>
              <a:spcBef>
                <a:spcPts val="0"/>
              </a:spcBef>
              <a:spcAft>
                <a:spcPts val="0"/>
              </a:spcAft>
              <a:buSzPts val="1960"/>
              <a:buNone/>
            </a:pPr>
            <a:r>
              <a:t/>
            </a:r>
            <a:endParaRPr b="1" sz="28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rPr b="1" sz="2800">
                <a:solidFill>
                  <a:srgbClr val="FF0000"/>
                </a:solidFill>
                <a:latin typeface="Times New Roman"/>
                <a:ea typeface="Times New Roman"/>
                <a:cs typeface="Times New Roman"/>
                <a:sym typeface="Times New Roman"/>
              </a:rPr>
              <a:t>Принсипҳои асосии сармояи инсонӣ</a:t>
            </a:r>
            <a:endParaRPr/>
          </a:p>
          <a:p>
            <a:pPr indent="-380150" lvl="0" marL="450000" rtl="0" algn="just">
              <a:lnSpc>
                <a:spcPct val="150000"/>
              </a:lnSpc>
              <a:spcBef>
                <a:spcPts val="0"/>
              </a:spcBef>
              <a:spcAft>
                <a:spcPts val="0"/>
              </a:spcAft>
              <a:buSzPts val="1100"/>
              <a:buNone/>
            </a:pPr>
            <a:r>
              <a:t/>
            </a:r>
            <a:endParaRPr sz="1100">
              <a:solidFill>
                <a:schemeClr val="dk1"/>
              </a:solidFill>
              <a:latin typeface="Times New Roman"/>
              <a:ea typeface="Times New Roman"/>
              <a:cs typeface="Times New Roman"/>
              <a:sym typeface="Times New Roman"/>
            </a:endParaRPr>
          </a:p>
          <a:p>
            <a:pPr indent="-443650" lvl="0" marL="45000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Навовариҳои иҷтимоӣ раванди умумии такмили мунтазами соҳаҳои таълимӣ ва башардӯстонаи ҷомеа ва ташкилотҳои алоҳидаи хоҷагидорӣ фаҳмида мешавад.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Истифодаи чунин навовариҳо боиси ҷамъшавии сармояи инсонӣ гардида, имкониятҳои бозори меҳнатро васеъ намуда, фаъолони қобили меҳнатро барои баланд бардоштани самаранокии кор алоқаманд менамояд.</a:t>
            </a:r>
            <a:endParaRPr sz="2800">
              <a:solidFill>
                <a:schemeClr val="dk1"/>
              </a:solidFill>
              <a:latin typeface="Times New Roman"/>
              <a:ea typeface="Times New Roman"/>
              <a:cs typeface="Times New Roman"/>
              <a:sym typeface="Times New Roman"/>
            </a:endParaRPr>
          </a:p>
          <a:p>
            <a:pPr indent="-342900" lvl="0" marL="342900" rtl="0" algn="just">
              <a:lnSpc>
                <a:spcPct val="90000"/>
              </a:lnSpc>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28"/>
          <p:cNvSpPr txBox="1"/>
          <p:nvPr>
            <p:ph idx="1" type="body"/>
          </p:nvPr>
        </p:nvSpPr>
        <p:spPr>
          <a:xfrm>
            <a:off x="228600" y="246185"/>
            <a:ext cx="8713177" cy="6084278"/>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200">
              <a:solidFill>
                <a:srgbClr val="FF0000"/>
              </a:solidFill>
              <a:latin typeface="Times New Roman"/>
              <a:ea typeface="Times New Roman"/>
              <a:cs typeface="Times New Roman"/>
              <a:sym typeface="Times New Roman"/>
            </a:endParaRPr>
          </a:p>
          <a:p>
            <a:pPr indent="630555" lvl="0" marL="342900" rtl="0" algn="ctr">
              <a:lnSpc>
                <a:spcPct val="90000"/>
              </a:lnSpc>
              <a:spcBef>
                <a:spcPts val="0"/>
              </a:spcBef>
              <a:spcAft>
                <a:spcPts val="0"/>
              </a:spcAft>
              <a:buSzPts val="1960"/>
              <a:buNone/>
            </a:pPr>
            <a:r>
              <a:rPr b="1" sz="2400">
                <a:solidFill>
                  <a:srgbClr val="FF0000"/>
                </a:solidFill>
                <a:latin typeface="Times New Roman"/>
                <a:ea typeface="Times New Roman"/>
                <a:cs typeface="Times New Roman"/>
                <a:sym typeface="Times New Roman"/>
              </a:rPr>
              <a:t>Хусусиятҳои хоси рушди сармояи инсонӣ дар иқтисодиёти инноватсионӣ</a:t>
            </a:r>
            <a:endParaRPr sz="2400">
              <a:solidFill>
                <a:srgbClr val="FF0000"/>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t/>
            </a:r>
            <a:endParaRPr sz="1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асоси гуфтаҳои боло мо метавонем хусусиятҳои таркибии рушди сармояи инсониро ҷудо намоем:</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 Хусусияти якум тадқиқоти бунёдии илмӣ пайдоиши рушди инноватсионии инсонро муайян менамояд. Дар марҳилаи аввали рушди инноватсионӣ донишҳои нав таҳия гардида ба низом дароварда мешаванд, баъдан ин донишҳо ба маҳсулоти иттилоотӣ табдил меёбанд, ки аҳамияти иқтисодӣ дошта метавонад дар истеҳсоли маҳсулот, навсозии инноватсионии хизматрасонӣ, инчунин дар истеҳсолоти таълимии сармояи инсонӣ истифода шавад.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9"/>
          <p:cNvSpPr txBox="1"/>
          <p:nvPr>
            <p:ph idx="1" type="body"/>
          </p:nvPr>
        </p:nvSpPr>
        <p:spPr>
          <a:xfrm>
            <a:off x="107504" y="149468"/>
            <a:ext cx="8884220" cy="6448479"/>
          </a:xfrm>
          <a:prstGeom prst="rect">
            <a:avLst/>
          </a:prstGeom>
          <a:noFill/>
          <a:ln>
            <a:noFill/>
          </a:ln>
        </p:spPr>
        <p:txBody>
          <a:bodyPr anchorCtr="0" anchor="t" bIns="45700" lIns="91425" spcFirstLastPara="1" rIns="91425" wrap="square" tIns="45700">
            <a:normAutofit/>
          </a:bodyPr>
          <a:lstStyle/>
          <a:p>
            <a:pPr indent="630555" lvl="0" marL="342900" rtl="0" algn="l">
              <a:lnSpc>
                <a:spcPct val="90000"/>
              </a:lnSpc>
              <a:spcBef>
                <a:spcPts val="0"/>
              </a:spcBef>
              <a:spcAft>
                <a:spcPts val="0"/>
              </a:spcAft>
              <a:buSzPts val="1960"/>
              <a:buNone/>
            </a:pPr>
            <a:r>
              <a:t/>
            </a:r>
            <a:endParaRPr b="1" sz="1000">
              <a:solidFill>
                <a:srgbClr val="FF0000"/>
              </a:solidFill>
              <a:latin typeface="Times New Roman"/>
              <a:ea typeface="Times New Roman"/>
              <a:cs typeface="Times New Roman"/>
              <a:sym typeface="Times New Roman"/>
            </a:endParaRPr>
          </a:p>
          <a:p>
            <a:pPr indent="630555" lvl="0" marL="342900" rtl="0" algn="ctr">
              <a:lnSpc>
                <a:spcPct val="90000"/>
              </a:lnSpc>
              <a:spcBef>
                <a:spcPts val="0"/>
              </a:spcBef>
              <a:spcAft>
                <a:spcPts val="0"/>
              </a:spcAft>
              <a:buSzPts val="1960"/>
              <a:buNone/>
            </a:pPr>
            <a:r>
              <a:rPr b="1" sz="2400">
                <a:solidFill>
                  <a:srgbClr val="FF0000"/>
                </a:solidFill>
                <a:latin typeface="Times New Roman"/>
                <a:ea typeface="Times New Roman"/>
                <a:cs typeface="Times New Roman"/>
                <a:sym typeface="Times New Roman"/>
              </a:rPr>
              <a:t>Хусусиятҳои хоси рушди сармояи инсонӣ дар иқтисодиёти инноватсионӣ</a:t>
            </a:r>
            <a:endParaRPr sz="2400">
              <a:solidFill>
                <a:srgbClr val="FF0000"/>
              </a:solidFill>
              <a:latin typeface="Times New Roman"/>
              <a:ea typeface="Times New Roman"/>
              <a:cs typeface="Times New Roman"/>
              <a:sym typeface="Times New Roman"/>
            </a:endParaRPr>
          </a:p>
          <a:p>
            <a:pPr indent="449580" lvl="0" marL="0" rtl="0" algn="just">
              <a:lnSpc>
                <a:spcPct val="150000"/>
              </a:lnSpc>
              <a:spcBef>
                <a:spcPts val="0"/>
              </a:spcBef>
              <a:spcAft>
                <a:spcPts val="0"/>
              </a:spcAft>
              <a:buSzPts val="1960"/>
              <a:buNone/>
            </a:pPr>
            <a:r>
              <a:t/>
            </a:r>
            <a:endParaRPr sz="800">
              <a:solidFill>
                <a:schemeClr val="dk1"/>
              </a:solidFill>
              <a:latin typeface="Times New Roman"/>
              <a:ea typeface="Times New Roman"/>
              <a:cs typeface="Times New Roman"/>
              <a:sym typeface="Times New Roman"/>
            </a:endParaRPr>
          </a:p>
          <a:p>
            <a:pPr indent="-342900" lvl="0" marL="342900" rtl="0" algn="just">
              <a:lnSpc>
                <a:spcPct val="90000"/>
              </a:lnSpc>
              <a:spcBef>
                <a:spcPts val="560"/>
              </a:spcBef>
              <a:spcAft>
                <a:spcPts val="0"/>
              </a:spcAft>
              <a:buSzPts val="1960"/>
              <a:buNone/>
            </a:pPr>
            <a:r>
              <a:t/>
            </a:r>
            <a:endParaRPr sz="400">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240"/>
              <a:buChar char=" "/>
            </a:pPr>
            <a:r>
              <a:rPr>
                <a:solidFill>
                  <a:schemeClr val="dk1"/>
                </a:solidFill>
                <a:latin typeface="Times New Roman"/>
                <a:ea typeface="Times New Roman"/>
                <a:cs typeface="Times New Roman"/>
                <a:sym typeface="Times New Roman"/>
              </a:rPr>
              <a:t>Хусусияти дуюм татбиқи тадқиқоти илмии амалӣ барои ташаккули инноватсия тавассути ноил шудан ба ҳадафи мушаххаси донишҳои бунёдӣ ва истеҳсолӣ, ки ҳам дар соҳаи маърифатӣ ва ҳам дар соҳаи тадқиқоти амалӣ ба даст оварда шудаанд, муайян карда мешавад. Дар ин марҳилаи тадқиқот навоваронае ба вуҷуд оварда мешавад, ки такмили воситаҳои мавҷудаи техникӣ, низоми таълим, неруи инсонӣ, технологияи истеҳсолоти моддию маънавӣ, ашёи хомро таъмин мекунанд.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30"/>
          <p:cNvSpPr txBox="1"/>
          <p:nvPr>
            <p:ph idx="1" type="body"/>
          </p:nvPr>
        </p:nvSpPr>
        <p:spPr>
          <a:xfrm>
            <a:off x="107504" y="123092"/>
            <a:ext cx="8904611" cy="6474856"/>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600">
              <a:solidFill>
                <a:srgbClr val="FF0000"/>
              </a:solidFill>
              <a:latin typeface="Times New Roman"/>
              <a:ea typeface="Times New Roman"/>
              <a:cs typeface="Times New Roman"/>
              <a:sym typeface="Times New Roman"/>
            </a:endParaRPr>
          </a:p>
          <a:p>
            <a:pPr indent="630555" lvl="0" marL="342900" rtl="0" algn="ctr">
              <a:lnSpc>
                <a:spcPct val="90000"/>
              </a:lnSpc>
              <a:spcBef>
                <a:spcPts val="0"/>
              </a:spcBef>
              <a:spcAft>
                <a:spcPts val="0"/>
              </a:spcAft>
              <a:buSzPts val="1960"/>
              <a:buNone/>
            </a:pPr>
            <a:r>
              <a:rPr b="1" sz="2400">
                <a:solidFill>
                  <a:srgbClr val="FF0000"/>
                </a:solidFill>
                <a:latin typeface="Times New Roman"/>
                <a:ea typeface="Times New Roman"/>
                <a:cs typeface="Times New Roman"/>
                <a:sym typeface="Times New Roman"/>
              </a:rPr>
              <a:t>Хусусиятҳои хоси рушди сармояи инсонӣ дар иқтисодиёти инноватсионӣ</a:t>
            </a:r>
            <a:endParaRPr sz="2400">
              <a:solidFill>
                <a:srgbClr val="FF0000"/>
              </a:solidFill>
              <a:latin typeface="Times New Roman"/>
              <a:ea typeface="Times New Roman"/>
              <a:cs typeface="Times New Roman"/>
              <a:sym typeface="Times New Roman"/>
            </a:endParaRPr>
          </a:p>
          <a:p>
            <a:pPr indent="449580" lvl="0" marL="0" rtl="0" algn="just">
              <a:lnSpc>
                <a:spcPct val="150000"/>
              </a:lnSpc>
              <a:spcBef>
                <a:spcPts val="0"/>
              </a:spcBef>
              <a:spcAft>
                <a:spcPts val="0"/>
              </a:spcAft>
              <a:buSzPts val="1960"/>
              <a:buNone/>
            </a:pPr>
            <a:r>
              <a:t/>
            </a:r>
            <a:endParaRPr sz="6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Хусусияти сеюми раванди инноватсионӣ асосан тавассути таҳияи лоиҳаҳо (тадқиқоти илмӣ, лоиҳакашӣ, сохтмон, эҷодӣ, озмоиш ва ислоҳи коркарди қаблан пешниҳодшуда), инчунин тадқиқоти истеҳсолӣ амалӣ карда мешавад.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шароити муосир амалияи тадқиқотӣ зуҳуроти дутарафаро доро мебошад:</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 Якум, тадқиқоти истеҳсолӣ ва амалӣ мебошад, ки дар марҳалаи азхудкунии истеҳсолот ва дар ҷараёни истеҳсоли оммавии маҳсулот ба амал бароварда мешавад.</a:t>
            </a:r>
            <a:endParaRPr sz="1400">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31"/>
          <p:cNvSpPr txBox="1"/>
          <p:nvPr>
            <p:ph idx="1" type="body"/>
          </p:nvPr>
        </p:nvSpPr>
        <p:spPr>
          <a:xfrm>
            <a:off x="107504" y="239696"/>
            <a:ext cx="8884220" cy="6512795"/>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i="1" sz="1000">
              <a:solidFill>
                <a:srgbClr val="FF0000"/>
              </a:solidFill>
              <a:latin typeface="Times New Roman"/>
              <a:ea typeface="Times New Roman"/>
              <a:cs typeface="Times New Roman"/>
              <a:sym typeface="Times New Roman"/>
            </a:endParaRPr>
          </a:p>
          <a:p>
            <a:pPr indent="630555" lvl="0" marL="342900" rtl="0" algn="ctr">
              <a:lnSpc>
                <a:spcPct val="100000"/>
              </a:lnSpc>
              <a:spcBef>
                <a:spcPts val="0"/>
              </a:spcBef>
              <a:spcAft>
                <a:spcPts val="0"/>
              </a:spcAft>
              <a:buSzPts val="1960"/>
              <a:buNone/>
            </a:pPr>
            <a:r>
              <a:rPr b="1" sz="2400">
                <a:solidFill>
                  <a:srgbClr val="FF0000"/>
                </a:solidFill>
                <a:latin typeface="Times New Roman"/>
                <a:ea typeface="Times New Roman"/>
                <a:cs typeface="Times New Roman"/>
                <a:sym typeface="Times New Roman"/>
              </a:rPr>
              <a:t>Хусусиятҳои хоси рушди сармояи инсонӣ дар иқтисодиёти инноватсионӣ</a:t>
            </a:r>
            <a:endParaRPr sz="2400">
              <a:solidFill>
                <a:srgbClr val="FF0000"/>
              </a:solidFill>
              <a:latin typeface="Times New Roman"/>
              <a:ea typeface="Times New Roman"/>
              <a:cs typeface="Times New Roman"/>
              <a:sym typeface="Times New Roman"/>
            </a:endParaRPr>
          </a:p>
          <a:p>
            <a:pPr indent="-218440" lvl="0" marL="342900" rtl="0" algn="just">
              <a:lnSpc>
                <a:spcPct val="90000"/>
              </a:lnSpc>
              <a:spcBef>
                <a:spcPts val="560"/>
              </a:spcBef>
              <a:spcAft>
                <a:spcPts val="0"/>
              </a:spcAft>
              <a:buSzPts val="1960"/>
              <a:buFont typeface="Noto Sans Symbols"/>
              <a:buNone/>
            </a:pPr>
            <a:r>
              <a:t/>
            </a:r>
            <a:endParaRPr sz="100">
              <a:latin typeface="Times"/>
              <a:ea typeface="Times"/>
              <a:cs typeface="Times"/>
              <a:sym typeface="Times"/>
            </a:endParaRPr>
          </a:p>
          <a:p>
            <a:pPr indent="450000" lvl="0" marL="0" rtl="0" algn="just">
              <a:lnSpc>
                <a:spcPct val="150000"/>
              </a:lnSpc>
              <a:spcBef>
                <a:spcPts val="0"/>
              </a:spcBef>
              <a:spcAft>
                <a:spcPts val="0"/>
              </a:spcAft>
              <a:buSzPts val="1960"/>
              <a:buNone/>
            </a:pPr>
            <a:r>
              <a:t/>
            </a:r>
            <a:endParaRPr sz="1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Дуюм, тадқиқоти амалие, ки аз ҷониби сохторҳои низоми маориф дар марҳилаи татбиқи таълимӣ барои омодасозии касбии мутахассисон ва рушди сармояи инсонии онҳо амалӣ карда мешавад. Мутахассисони дорои малака ва маҳорати баланди касбӣ метавонанд ин донишҳоро барои азхудкунии донишҷӯён, ва ба онҳо фароҳам овардани шароит барои истифодаи дониш равона намоянд.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Хусусияти чоруми раванди рушд ва ташаккули сармояи инсонӣ, истифодаи донишҳои навро дар соҳаи истеъмолот муайян мекунад.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57"/>
          <p:cNvSpPr txBox="1"/>
          <p:nvPr>
            <p:ph idx="1" type="body"/>
          </p:nvPr>
        </p:nvSpPr>
        <p:spPr>
          <a:xfrm>
            <a:off x="107504" y="230818"/>
            <a:ext cx="8884220" cy="652167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i="1" sz="1000">
              <a:solidFill>
                <a:srgbClr val="FF0000"/>
              </a:solidFill>
              <a:latin typeface="Times New Roman"/>
              <a:ea typeface="Times New Roman"/>
              <a:cs typeface="Times New Roman"/>
              <a:sym typeface="Times New Roman"/>
            </a:endParaRPr>
          </a:p>
          <a:p>
            <a:pPr indent="630555" lvl="0" marL="34290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630555" lvl="0" marL="342900" rtl="0" algn="ctr">
              <a:lnSpc>
                <a:spcPct val="100000"/>
              </a:lnSpc>
              <a:spcBef>
                <a:spcPts val="0"/>
              </a:spcBef>
              <a:spcAft>
                <a:spcPts val="0"/>
              </a:spcAft>
              <a:buSzPts val="1960"/>
              <a:buNone/>
            </a:pPr>
            <a:r>
              <a:rPr b="1" sz="2400">
                <a:solidFill>
                  <a:srgbClr val="FF0000"/>
                </a:solidFill>
                <a:latin typeface="Times New Roman"/>
                <a:ea typeface="Times New Roman"/>
                <a:cs typeface="Times New Roman"/>
                <a:sym typeface="Times New Roman"/>
              </a:rPr>
              <a:t>Хусусиятҳои хоси рушди сармояи инсонӣ дар иқтисодиёти инноватсионӣ</a:t>
            </a:r>
            <a:endParaRPr sz="2400">
              <a:solidFill>
                <a:srgbClr val="FF0000"/>
              </a:solidFill>
              <a:latin typeface="Times New Roman"/>
              <a:ea typeface="Times New Roman"/>
              <a:cs typeface="Times New Roman"/>
              <a:sym typeface="Times New Roman"/>
            </a:endParaRPr>
          </a:p>
          <a:p>
            <a:pPr indent="-218440" lvl="0" marL="342900" rtl="0" algn="just">
              <a:lnSpc>
                <a:spcPct val="90000"/>
              </a:lnSpc>
              <a:spcBef>
                <a:spcPts val="560"/>
              </a:spcBef>
              <a:spcAft>
                <a:spcPts val="0"/>
              </a:spcAft>
              <a:buSzPts val="1960"/>
              <a:buFont typeface="Noto Sans Symbols"/>
              <a:buNone/>
            </a:pPr>
            <a:r>
              <a:t/>
            </a:r>
            <a:endParaRPr sz="100">
              <a:latin typeface="Times"/>
              <a:ea typeface="Times"/>
              <a:cs typeface="Times"/>
              <a:sym typeface="Times"/>
            </a:endParaRPr>
          </a:p>
          <a:p>
            <a:pPr indent="450000" lvl="0" marL="0" rtl="0" algn="just">
              <a:lnSpc>
                <a:spcPct val="150000"/>
              </a:lnSpc>
              <a:spcBef>
                <a:spcPts val="0"/>
              </a:spcBef>
              <a:spcAft>
                <a:spcPts val="0"/>
              </a:spcAft>
              <a:buSzPts val="1960"/>
              <a:buNone/>
            </a:pPr>
            <a:r>
              <a:t/>
            </a:r>
            <a:endParaRPr sz="1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Одатан, ду самти татбиқи ин марҳиларо метавон ҷудо кард: </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12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ҳаракати маҳсулоти моддӣ ё маънавӣ аз истеҳсолкунанда ба истеъмолкунандаи бевосита ва истифодаи маҳсулоти нав аз ҷониби истеъмолкунанда; </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1400"/>
              </a:spcBef>
              <a:spcAft>
                <a:spcPts val="200"/>
              </a:spcAft>
              <a:buSzPts val="2000"/>
              <a:buFont typeface="Noto Sans Symbols"/>
              <a:buChar char="⮚"/>
            </a:pPr>
            <a:r>
              <a:rPr>
                <a:solidFill>
                  <a:schemeClr val="dk1"/>
                </a:solidFill>
                <a:latin typeface="Times New Roman"/>
                <a:ea typeface="Times New Roman"/>
                <a:cs typeface="Times New Roman"/>
                <a:sym typeface="Times New Roman"/>
              </a:rPr>
              <a:t>ҳаракати хатмкардаи муассисаҳои таълимӣ ба корфармо ва дар шакли сармояи инсонӣ ҷамъ овари намудани қобилияти корӣ.</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32"/>
          <p:cNvSpPr txBox="1"/>
          <p:nvPr>
            <p:ph idx="1" type="body"/>
          </p:nvPr>
        </p:nvSpPr>
        <p:spPr>
          <a:xfrm>
            <a:off x="107504" y="175846"/>
            <a:ext cx="8884220" cy="6422102"/>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630555" lvl="0" marL="342900" rtl="0" algn="ctr">
              <a:lnSpc>
                <a:spcPct val="100000"/>
              </a:lnSpc>
              <a:spcBef>
                <a:spcPts val="0"/>
              </a:spcBef>
              <a:spcAft>
                <a:spcPts val="0"/>
              </a:spcAft>
              <a:buSzPts val="1960"/>
              <a:buNone/>
            </a:pPr>
            <a:r>
              <a:rPr b="1" sz="2400">
                <a:solidFill>
                  <a:srgbClr val="FF0000"/>
                </a:solidFill>
                <a:latin typeface="Times New Roman"/>
                <a:ea typeface="Times New Roman"/>
                <a:cs typeface="Times New Roman"/>
                <a:sym typeface="Times New Roman"/>
              </a:rPr>
              <a:t>Хусусиятҳои хоси рушди сармояи инсонӣ дар иқтисодиёти инноватсионӣ</a:t>
            </a:r>
            <a:endParaRPr sz="2400">
              <a:solidFill>
                <a:srgbClr val="FF0000"/>
              </a:solidFill>
              <a:latin typeface="Times New Roman"/>
              <a:ea typeface="Times New Roman"/>
              <a:cs typeface="Times New Roman"/>
              <a:sym typeface="Times New Roman"/>
            </a:endParaRPr>
          </a:p>
          <a:p>
            <a:pPr indent="66675" lvl="0" marL="0" rtl="0" algn="just">
              <a:lnSpc>
                <a:spcPct val="150000"/>
              </a:lnSpc>
              <a:spcBef>
                <a:spcPts val="0"/>
              </a:spcBef>
              <a:spcAft>
                <a:spcPts val="0"/>
              </a:spcAft>
              <a:buSzPts val="1050"/>
              <a:buNone/>
            </a:pPr>
            <a:r>
              <a:t/>
            </a:r>
            <a:endParaRPr sz="105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Баррасӣ намудани унсурҳои механизми рушди инноватсионӣ марҳалаҳои рушди инноватсионии сармояи инсонӣ бо фаъолияти унсурҳо ва таркиби ин механизм вобастагии мутақобиларо доро мебошад.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Барои истеҳсол намудани маҳсулот бо технологияҳои пешқадам коргаронро зарур меояд, ки истифодабарӣ ва дуруст доштани маълумотҳои дақиқро доро бошанд, зеро молҳоеро истеҳсол намоянд, ки тавонанд дар бозори дохили ва хориҷӣ рақобатпазир бошанд ва маълумотҳои дақиқу саҳеҳ нисбати маҳсулотҳои истифодашаванда ва технологияҳои навро дошта бошанд.</a:t>
            </a:r>
            <a:endParaRPr>
              <a:solidFill>
                <a:schemeClr val="dk1"/>
              </a:solidFill>
              <a:latin typeface="Times New Roman"/>
              <a:ea typeface="Times New Roman"/>
              <a:cs typeface="Times New Roman"/>
              <a:sym typeface="Times New Roman"/>
            </a:endParaRPr>
          </a:p>
          <a:p>
            <a:pPr indent="-342900" lvl="0" marL="342900" rtl="0" algn="just">
              <a:lnSpc>
                <a:spcPct val="90000"/>
              </a:lnSpc>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33"/>
          <p:cNvSpPr txBox="1"/>
          <p:nvPr>
            <p:ph idx="1" type="body"/>
          </p:nvPr>
        </p:nvSpPr>
        <p:spPr>
          <a:xfrm>
            <a:off x="107504" y="175846"/>
            <a:ext cx="8884220" cy="613703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630555" lvl="0" marL="342900" rtl="0" algn="ctr">
              <a:lnSpc>
                <a:spcPct val="100000"/>
              </a:lnSpc>
              <a:spcBef>
                <a:spcPts val="0"/>
              </a:spcBef>
              <a:spcAft>
                <a:spcPts val="0"/>
              </a:spcAft>
              <a:buSzPts val="1960"/>
              <a:buNone/>
            </a:pPr>
            <a:r>
              <a:rPr b="1" sz="2400">
                <a:solidFill>
                  <a:srgbClr val="FF0000"/>
                </a:solidFill>
                <a:latin typeface="Times New Roman"/>
                <a:ea typeface="Times New Roman"/>
                <a:cs typeface="Times New Roman"/>
                <a:sym typeface="Times New Roman"/>
              </a:rPr>
              <a:t>Хусусиятҳои хоси рушди сармояи инсонӣ дар иқтисодиёти инноватсионӣ</a:t>
            </a:r>
            <a:endParaRPr sz="2400">
              <a:solidFill>
                <a:srgbClr val="FF0000"/>
              </a:solidFill>
              <a:latin typeface="Times New Roman"/>
              <a:ea typeface="Times New Roman"/>
              <a:cs typeface="Times New Roman"/>
              <a:sym typeface="Times New Roman"/>
            </a:endParaRPr>
          </a:p>
          <a:p>
            <a:pPr indent="-85090" lvl="0" marL="91440" rtl="0" algn="ctr">
              <a:lnSpc>
                <a:spcPct val="90000"/>
              </a:lnSpc>
              <a:spcBef>
                <a:spcPts val="1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Зеро истифодаи дурусти технолгияҳои нав ба истеҳсоли маҳсулот таъсири амиқ гузошта, маҳсулотҳои рақобатпазиро пешниҳод менамояд. Баланд бардоштани низоми истеҳсолоти таълимӣ рушди инноватсионии технологияҳои таълимӣ ва маърифатии сармояи инсониро таъмин менамояд.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Ҳамин тариқ, унсурҳои механизми рушди инноватсиониро метавон қайд намуд, ки ҳар як марҳилаи таҷдиди интеллектуалӣ ва таълимии сармояи инсонӣ инъикоси раванди пайдоиш, ташаккул, таҳияи тарҳрезӣ, такмили истеҳсолот ва истифодаи таълимӣ бо мақсади таъмини баланд бардоштани қобилияти тахассусии зеҳнию тарбиявии мехнат баррасӣ гардидааст.</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4"/>
          <p:cNvSpPr txBox="1"/>
          <p:nvPr>
            <p:ph idx="1" type="body"/>
          </p:nvPr>
        </p:nvSpPr>
        <p:spPr>
          <a:xfrm>
            <a:off x="107504" y="246184"/>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50">
              <a:solidFill>
                <a:srgbClr val="FF0000"/>
              </a:solidFill>
              <a:latin typeface="Times New Roman"/>
              <a:ea typeface="Times New Roman"/>
              <a:cs typeface="Times New Roman"/>
              <a:sym typeface="Times New Roman"/>
            </a:endParaRPr>
          </a:p>
          <a:p>
            <a:pPr indent="630555" lvl="0" marL="342900" rtl="0" algn="ctr">
              <a:lnSpc>
                <a:spcPct val="100000"/>
              </a:lnSpc>
              <a:spcBef>
                <a:spcPts val="0"/>
              </a:spcBef>
              <a:spcAft>
                <a:spcPts val="0"/>
              </a:spcAft>
              <a:buSzPts val="1960"/>
              <a:buNone/>
            </a:pPr>
            <a:r>
              <a:rPr b="1" sz="2400">
                <a:solidFill>
                  <a:srgbClr val="FF0000"/>
                </a:solidFill>
                <a:latin typeface="Times New Roman"/>
                <a:ea typeface="Times New Roman"/>
                <a:cs typeface="Times New Roman"/>
                <a:sym typeface="Times New Roman"/>
              </a:rPr>
              <a:t>Хусусиятҳои хоси рушди сармояи инсонӣ дар иқтисодиёти инноватсионӣ</a:t>
            </a:r>
            <a:endParaRPr sz="2400">
              <a:solidFill>
                <a:srgbClr val="FF0000"/>
              </a:solidFill>
              <a:latin typeface="Times New Roman"/>
              <a:ea typeface="Times New Roman"/>
              <a:cs typeface="Times New Roman"/>
              <a:sym typeface="Times New Roman"/>
            </a:endParaRPr>
          </a:p>
          <a:p>
            <a:pPr indent="-85090" lvl="0" marL="91440" rtl="0" algn="just">
              <a:lnSpc>
                <a:spcPct val="150000"/>
              </a:lnSpc>
              <a:spcBef>
                <a:spcPts val="1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43650" lvl="0" marL="450000" rtl="0" algn="just">
              <a:lnSpc>
                <a:spcPct val="150000"/>
              </a:lnSpc>
              <a:spcBef>
                <a:spcPts val="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Муҳимтарин хусусиятҳои фарқкунандаи рушди инноватсионии инсониро ҷудо намоед:</a:t>
            </a:r>
            <a:endParaRPr>
              <a:solidFill>
                <a:schemeClr val="dk1"/>
              </a:solidFill>
              <a:latin typeface="Times New Roman"/>
              <a:ea typeface="Times New Roman"/>
              <a:cs typeface="Times New Roman"/>
              <a:sym typeface="Times New Roman"/>
            </a:endParaRPr>
          </a:p>
          <a:p>
            <a:pPr indent="-127000" lvl="0" marL="91440" rtl="0" algn="just">
              <a:lnSpc>
                <a:spcPct val="90000"/>
              </a:lnSpc>
              <a:spcBef>
                <a:spcPts val="12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рушди инноватсиони ҳамчун воситаи ноил шудан ба ҳадафҳо;</a:t>
            </a:r>
            <a:endParaRPr>
              <a:solidFill>
                <a:schemeClr val="dk1"/>
              </a:solidFill>
              <a:latin typeface="Times New Roman"/>
              <a:ea typeface="Times New Roman"/>
              <a:cs typeface="Times New Roman"/>
              <a:sym typeface="Times New Roman"/>
            </a:endParaRPr>
          </a:p>
          <a:p>
            <a:pPr indent="-127000" lvl="0" marL="91440" rtl="0" algn="just">
              <a:lnSpc>
                <a:spcPct val="9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механизми инноватсионии рушди сармояи инсонӣ;</a:t>
            </a:r>
            <a:endParaRPr/>
          </a:p>
          <a:p>
            <a:pPr indent="-127000" lvl="0" marL="91440" rtl="0" algn="just">
              <a:lnSpc>
                <a:spcPct val="9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хусусияти ҳадафҳо ва вазифаҳои инноватсиони;</a:t>
            </a:r>
            <a:endParaRPr/>
          </a:p>
          <a:p>
            <a:pPr indent="-127000" lvl="0" marL="91440" rtl="0" algn="just">
              <a:lnSpc>
                <a:spcPct val="90000"/>
              </a:lnSpc>
              <a:spcBef>
                <a:spcPts val="140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муносибати муназзам ба истеҳсолоти инноватсионӣ;</a:t>
            </a:r>
            <a:endParaRPr/>
          </a:p>
          <a:p>
            <a:pPr indent="-127000" lvl="0" marL="91440" rtl="0" algn="just">
              <a:lnSpc>
                <a:spcPct val="90000"/>
              </a:lnSpc>
              <a:spcBef>
                <a:spcPts val="1400"/>
              </a:spcBef>
              <a:spcAft>
                <a:spcPts val="200"/>
              </a:spcAft>
              <a:buSzPts val="2000"/>
              <a:buFont typeface="Noto Sans Symbols"/>
              <a:buChar char="⮚"/>
            </a:pPr>
            <a:r>
              <a:rPr>
                <a:solidFill>
                  <a:schemeClr val="dk1"/>
                </a:solidFill>
                <a:latin typeface="Times New Roman"/>
                <a:ea typeface="Times New Roman"/>
                <a:cs typeface="Times New Roman"/>
                <a:sym typeface="Times New Roman"/>
              </a:rPr>
              <a:t>мавҷудияти технологияҳои махсуси идоракунӣ.</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58"/>
          <p:cNvSpPr txBox="1"/>
          <p:nvPr>
            <p:ph idx="1" type="body"/>
          </p:nvPr>
        </p:nvSpPr>
        <p:spPr>
          <a:xfrm>
            <a:off x="107504" y="246184"/>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50">
              <a:solidFill>
                <a:srgbClr val="FF0000"/>
              </a:solidFill>
              <a:latin typeface="Times New Roman"/>
              <a:ea typeface="Times New Roman"/>
              <a:cs typeface="Times New Roman"/>
              <a:sym typeface="Times New Roman"/>
            </a:endParaRPr>
          </a:p>
          <a:p>
            <a:pPr indent="630555" lvl="0" marL="342900" rtl="0" algn="ctr">
              <a:lnSpc>
                <a:spcPct val="100000"/>
              </a:lnSpc>
              <a:spcBef>
                <a:spcPts val="0"/>
              </a:spcBef>
              <a:spcAft>
                <a:spcPts val="0"/>
              </a:spcAft>
              <a:buSzPts val="1960"/>
              <a:buNone/>
            </a:pPr>
            <a:r>
              <a:rPr b="1" sz="2400">
                <a:solidFill>
                  <a:srgbClr val="FF0000"/>
                </a:solidFill>
                <a:latin typeface="Times New Roman"/>
                <a:ea typeface="Times New Roman"/>
                <a:cs typeface="Times New Roman"/>
                <a:sym typeface="Times New Roman"/>
              </a:rPr>
              <a:t>Хусусиятҳои хоси рушди сармояи инсонӣ дар иқтисодиёти инноватсионӣ</a:t>
            </a:r>
            <a:endParaRPr sz="2400">
              <a:solidFill>
                <a:srgbClr val="FF0000"/>
              </a:solidFill>
              <a:latin typeface="Times New Roman"/>
              <a:ea typeface="Times New Roman"/>
              <a:cs typeface="Times New Roman"/>
              <a:sym typeface="Times New Roman"/>
            </a:endParaRPr>
          </a:p>
          <a:p>
            <a:pPr indent="-85090" lvl="0" marL="91440" rtl="0" algn="just">
              <a:lnSpc>
                <a:spcPct val="150000"/>
              </a:lnSpc>
              <a:spcBef>
                <a:spcPts val="1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«Механизм» ин фароҳам овардани шароит, замина ва ба даст овардани инноватсия ва татбиқи минбаъдаи онҳоро дар системаҳои истеҳсолӣ ва ҷамъоварии иқтисодии сармояи инсонӣ муайян менамояд, механизми рушди инноватсионии сармояи инсонӣ номидан мумкин аст.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Механизми рушди сармояи инсонӣ шакли ташкилию иқтисодии амалисозии фаъолияти инноватсионие мебошад, ки ба рушди сармояи инсонӣ равона гардидааст.</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59"/>
          <p:cNvSpPr txBox="1"/>
          <p:nvPr>
            <p:ph idx="1" type="body"/>
          </p:nvPr>
        </p:nvSpPr>
        <p:spPr>
          <a:xfrm>
            <a:off x="107504" y="246184"/>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630555" lvl="0" marL="342900" rtl="0" algn="ctr">
              <a:lnSpc>
                <a:spcPct val="100000"/>
              </a:lnSpc>
              <a:spcBef>
                <a:spcPts val="0"/>
              </a:spcBef>
              <a:spcAft>
                <a:spcPts val="0"/>
              </a:spcAft>
              <a:buSzPts val="1960"/>
              <a:buNone/>
            </a:pPr>
            <a:r>
              <a:rPr b="1" sz="2400">
                <a:solidFill>
                  <a:srgbClr val="FF0000"/>
                </a:solidFill>
                <a:latin typeface="Times New Roman"/>
                <a:ea typeface="Times New Roman"/>
                <a:cs typeface="Times New Roman"/>
                <a:sym typeface="Times New Roman"/>
              </a:rPr>
              <a:t>Хусусиятҳои хоси рушди сармояи инсонӣ дар иқтисодиёти инноватсионӣ</a:t>
            </a:r>
            <a:endParaRPr sz="2400">
              <a:solidFill>
                <a:srgbClr val="FF0000"/>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None/>
            </a:pPr>
            <a:r>
              <a:rPr>
                <a:solidFill>
                  <a:schemeClr val="dk1"/>
                </a:solidFill>
                <a:latin typeface="Times New Roman"/>
                <a:ea typeface="Times New Roman"/>
                <a:cs typeface="Times New Roman"/>
                <a:sym typeface="Times New Roman"/>
              </a:rPr>
              <a:t>Механизми мазкур бояд таъминоти инноватсионию функсионалии ҷуброни самараноки фарсудашавии сармояи инсонии ҷамъшударо ташкил намуда, вобастагии рушди сармояи инсониро бо марҳилаҳои давраи ҳаёти он таъмин намояд. </a:t>
            </a:r>
            <a:endParaRPr>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None/>
            </a:pPr>
            <a:r>
              <a:rPr>
                <a:solidFill>
                  <a:schemeClr val="dk1"/>
                </a:solidFill>
                <a:latin typeface="Times New Roman"/>
                <a:ea typeface="Times New Roman"/>
                <a:cs typeface="Times New Roman"/>
                <a:sym typeface="Times New Roman"/>
              </a:rPr>
              <a:t>Фаъолияти навсозии сармояи инсонӣ, сармоягузорӣ ва дастгирии молиявии раванди ташаккули қобилиятҳои меҳнатӣ мебошад. Дастгирии инноватсионӣ бояд на танҳо истеҳсоли донишҳои нав, балки коркард ва такмили инноватсиониеро, ки ба талаботи системаҳои иқтисодии ҷомеа ҷавобгӯ мебошанд, низ муайян намуда истифодаи дурусти онро бароҳ монад.</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60"/>
          <p:cNvSpPr txBox="1"/>
          <p:nvPr>
            <p:ph idx="1" type="body"/>
          </p:nvPr>
        </p:nvSpPr>
        <p:spPr>
          <a:xfrm>
            <a:off x="107504" y="246184"/>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630555" lvl="0" marL="342900" rtl="0" algn="ctr">
              <a:lnSpc>
                <a:spcPct val="100000"/>
              </a:lnSpc>
              <a:spcBef>
                <a:spcPts val="0"/>
              </a:spcBef>
              <a:spcAft>
                <a:spcPts val="0"/>
              </a:spcAft>
              <a:buSzPts val="1960"/>
              <a:buNone/>
            </a:pPr>
            <a:r>
              <a:rPr b="1" sz="2400">
                <a:solidFill>
                  <a:srgbClr val="FF0000"/>
                </a:solidFill>
                <a:latin typeface="Times New Roman"/>
                <a:ea typeface="Times New Roman"/>
                <a:cs typeface="Times New Roman"/>
                <a:sym typeface="Times New Roman"/>
              </a:rPr>
              <a:t>Хусусиятҳои хоси рушди сармояи инсонӣ дар иқтисодиёти инноватсионӣ</a:t>
            </a:r>
            <a:endParaRPr/>
          </a:p>
          <a:p>
            <a:pPr indent="630555" lvl="0" marL="342900" rtl="0" algn="ctr">
              <a:lnSpc>
                <a:spcPct val="100000"/>
              </a:lnSpc>
              <a:spcBef>
                <a:spcPts val="0"/>
              </a:spcBef>
              <a:spcAft>
                <a:spcPts val="0"/>
              </a:spcAft>
              <a:buSzPts val="1960"/>
              <a:buNone/>
            </a:pPr>
            <a:r>
              <a:t/>
            </a:r>
            <a:endParaRPr b="1" sz="1100">
              <a:solidFill>
                <a:srgbClr val="FF0000"/>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Механизми фаъолияти иқтисодӣ ва ташкилии сармояи инсонӣ маҷмӯи тадбирҳо ва равишҳоеро дар бар мегирад, ки ба инкишоф, истифодабарии самарабахш ва афзун намудани дониш, малака, таҷриба ва дигар қобилиятҳои одамон нигаронида шудаанд, ки дар ниҳояти кор ба баланд шудани маҳсулнокӣ ва некуаҳволии онҳо, инчунин рушди иқтисодиёт мусоидат мекунанд.</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Бояд зикр намуд, ки механизми сармояи инсонӣ ду самт ё паҳлуро дар бар мегирад:</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0"/>
              </a:spcBef>
              <a:spcAft>
                <a:spcPts val="0"/>
              </a:spcAft>
              <a:buSzPts val="2000"/>
              <a:buFont typeface="Noto Sans Symbols"/>
              <a:buChar char="⮚"/>
            </a:pPr>
            <a:r>
              <a:rPr>
                <a:solidFill>
                  <a:schemeClr val="dk1"/>
                </a:solidFill>
                <a:latin typeface="Times New Roman"/>
                <a:ea typeface="Times New Roman"/>
                <a:cs typeface="Times New Roman"/>
                <a:sym typeface="Times New Roman"/>
              </a:rPr>
              <a:t>Ташкилӣ;</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Иқтисодӣ.</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61"/>
          <p:cNvSpPr txBox="1"/>
          <p:nvPr>
            <p:ph idx="1" type="body"/>
          </p:nvPr>
        </p:nvSpPr>
        <p:spPr>
          <a:xfrm>
            <a:off x="107504" y="246184"/>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630555" lvl="0" marL="342900" rtl="0" algn="ctr">
              <a:lnSpc>
                <a:spcPct val="100000"/>
              </a:lnSpc>
              <a:spcBef>
                <a:spcPts val="0"/>
              </a:spcBef>
              <a:spcAft>
                <a:spcPts val="0"/>
              </a:spcAft>
              <a:buSzPts val="1960"/>
              <a:buNone/>
            </a:pPr>
            <a:r>
              <a:rPr b="1" sz="2400">
                <a:solidFill>
                  <a:srgbClr val="FF0000"/>
                </a:solidFill>
                <a:latin typeface="Times New Roman"/>
                <a:ea typeface="Times New Roman"/>
                <a:cs typeface="Times New Roman"/>
                <a:sym typeface="Times New Roman"/>
              </a:rPr>
              <a:t>Хусусиятҳои хоси рушди сармояи инсонӣ дар иқтисодиёти инноватсионӣ</a:t>
            </a:r>
            <a:endParaRPr/>
          </a:p>
          <a:p>
            <a:pPr indent="-430950" lvl="0" marL="450000" rtl="0" algn="just">
              <a:lnSpc>
                <a:spcPct val="150000"/>
              </a:lnSpc>
              <a:spcBef>
                <a:spcPts val="0"/>
              </a:spcBef>
              <a:spcAft>
                <a:spcPts val="0"/>
              </a:spcAft>
              <a:buSzPts val="300"/>
              <a:buNone/>
            </a:pPr>
            <a:r>
              <a:t/>
            </a:r>
            <a:endParaRPr sz="3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Ҳамин тариқ, механизмҳои иқтисодӣ ва ташкилӣ бо ҳам зич алоқаманданд ва бояд дар якҷоягӣ амал намоянд, то аз истифодаи сармояи инсонӣ фоида ба даст оварда шавад, ки онро мо пешниҳод намудем.</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Метавон қайд намуд, ки ба самти ташкилӣ идоракунии захираҳои инсонӣ, ташаккул додани низоми роҳбарӣ ва идоракунӣ, татбиқи низоми баҳодиҳӣ ва баланд бардоштани самаранокии кор, ташаккул додани фарҳанги корпоративӣ, ки ба омӯзиш ва рушд мусоидат мекунад, татбиқи технологияҳои инноватсионӣ ва дастгирии тафаккури эҷодӣ ва навоварона дохил мегарданд, ки барои ноил гардидан ба ҳадафҳои гузошта шуда истифода мешаванд.</a:t>
            </a:r>
            <a:endParaRPr b="1" sz="1100">
              <a:solidFill>
                <a:schemeClr val="dk1"/>
              </a:solidFill>
              <a:latin typeface="Times New Roman"/>
              <a:ea typeface="Times New Roman"/>
              <a:cs typeface="Times New Roman"/>
              <a:sym typeface="Times New Roman"/>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62"/>
          <p:cNvSpPr txBox="1"/>
          <p:nvPr>
            <p:ph idx="1" type="body"/>
          </p:nvPr>
        </p:nvSpPr>
        <p:spPr>
          <a:xfrm>
            <a:off x="107504" y="246185"/>
            <a:ext cx="8884220" cy="6031524"/>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630555" lvl="0" marL="342900" rtl="0" algn="ctr">
              <a:lnSpc>
                <a:spcPct val="100000"/>
              </a:lnSpc>
              <a:spcBef>
                <a:spcPts val="0"/>
              </a:spcBef>
              <a:spcAft>
                <a:spcPts val="0"/>
              </a:spcAft>
              <a:buSzPts val="1960"/>
              <a:buNone/>
            </a:pPr>
            <a:r>
              <a:rPr b="1" sz="2400">
                <a:solidFill>
                  <a:srgbClr val="FF0000"/>
                </a:solidFill>
                <a:latin typeface="Times New Roman"/>
                <a:ea typeface="Times New Roman"/>
                <a:cs typeface="Times New Roman"/>
                <a:sym typeface="Times New Roman"/>
              </a:rPr>
              <a:t>Хусусиятҳои хоси рушди сармояи инсонӣ дар иқтисодиёти инноватсионӣ</a:t>
            </a:r>
            <a:endParaRPr/>
          </a:p>
          <a:p>
            <a:pPr indent="0" lvl="0" marL="91440" rtl="0" algn="l">
              <a:lnSpc>
                <a:spcPct val="90000"/>
              </a:lnSpc>
              <a:spcBef>
                <a:spcPts val="12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101600" lvl="0" marL="91440" rtl="0" algn="l">
              <a:lnSpc>
                <a:spcPct val="90000"/>
              </a:lnSpc>
              <a:spcBef>
                <a:spcPts val="1400"/>
              </a:spcBef>
              <a:spcAft>
                <a:spcPts val="0"/>
              </a:spcAft>
              <a:buSzPts val="1600"/>
              <a:buChar char=" "/>
            </a:pPr>
            <a:r>
              <a:rPr b="1" sz="1600">
                <a:latin typeface="Times New Roman"/>
                <a:ea typeface="Times New Roman"/>
                <a:cs typeface="Times New Roman"/>
                <a:sym typeface="Times New Roman"/>
              </a:rPr>
              <a:t>Расми 2. Намудҳои механзим ва хусусиятҳои сармояи инсонӣ</a:t>
            </a:r>
            <a:endParaRPr sz="1600">
              <a:latin typeface="Times New Roman"/>
              <a:ea typeface="Times New Roman"/>
              <a:cs typeface="Times New Roman"/>
              <a:sym typeface="Times New Roman"/>
            </a:endParaRPr>
          </a:p>
          <a:p>
            <a:pPr indent="-101600" lvl="0" marL="91440" rtl="0" algn="l">
              <a:lnSpc>
                <a:spcPct val="90000"/>
              </a:lnSpc>
              <a:spcBef>
                <a:spcPts val="1400"/>
              </a:spcBef>
              <a:spcAft>
                <a:spcPts val="200"/>
              </a:spcAft>
              <a:buSzPts val="1600"/>
              <a:buChar char=" "/>
            </a:pPr>
            <a:r>
              <a:rPr b="1" sz="1600">
                <a:latin typeface="Times New Roman"/>
                <a:ea typeface="Times New Roman"/>
                <a:cs typeface="Times New Roman"/>
                <a:sym typeface="Times New Roman"/>
              </a:rPr>
              <a:t>Сарчашма: Таҳияи муаллиф дар асоси сарчашмаҳои илмӣ</a:t>
            </a:r>
            <a:endParaRPr sz="100">
              <a:solidFill>
                <a:schemeClr val="dk1"/>
              </a:solidFill>
              <a:latin typeface="Times New Roman"/>
              <a:ea typeface="Times New Roman"/>
              <a:cs typeface="Times New Roman"/>
              <a:sym typeface="Times New Roman"/>
            </a:endParaRPr>
          </a:p>
        </p:txBody>
      </p:sp>
      <p:grpSp>
        <p:nvGrpSpPr>
          <p:cNvPr id="337" name="Google Shape;337;p62"/>
          <p:cNvGrpSpPr/>
          <p:nvPr/>
        </p:nvGrpSpPr>
        <p:grpSpPr>
          <a:xfrm>
            <a:off x="228600" y="1071880"/>
            <a:ext cx="8528538" cy="4071620"/>
            <a:chOff x="0" y="0"/>
            <a:chExt cx="5246422" cy="5048802"/>
          </a:xfrm>
        </p:grpSpPr>
        <p:cxnSp>
          <p:nvCxnSpPr>
            <p:cNvPr id="338" name="Google Shape;338;p62"/>
            <p:cNvCxnSpPr/>
            <p:nvPr/>
          </p:nvCxnSpPr>
          <p:spPr>
            <a:xfrm rot="10800000">
              <a:off x="5104737" y="890546"/>
              <a:ext cx="104558" cy="0"/>
            </a:xfrm>
            <a:prstGeom prst="straightConnector1">
              <a:avLst/>
            </a:prstGeom>
            <a:noFill/>
            <a:ln cap="flat" cmpd="sng" w="19050">
              <a:solidFill>
                <a:schemeClr val="accent5"/>
              </a:solidFill>
              <a:prstDash val="solid"/>
              <a:round/>
              <a:headEnd len="sm" w="sm" type="none"/>
              <a:tailEnd len="sm" w="sm" type="none"/>
            </a:ln>
            <a:effectLst>
              <a:outerShdw blurRad="38100" rotWithShape="0" algn="br" dir="2700000" dist="25400">
                <a:srgbClr val="000000">
                  <a:alpha val="60000"/>
                </a:srgbClr>
              </a:outerShdw>
            </a:effectLst>
          </p:spPr>
        </p:cxnSp>
        <p:sp>
          <p:nvSpPr>
            <p:cNvPr id="339" name="Google Shape;339;p62"/>
            <p:cNvSpPr/>
            <p:nvPr/>
          </p:nvSpPr>
          <p:spPr>
            <a:xfrm>
              <a:off x="938253" y="0"/>
              <a:ext cx="3233177" cy="524733"/>
            </a:xfrm>
            <a:prstGeom prst="flowChartAlternateProcess">
              <a:avLst/>
            </a:prstGeom>
            <a:solidFill>
              <a:schemeClr val="lt1"/>
            </a:solidFill>
            <a:ln cap="flat" cmpd="sng" w="38100">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New Roman"/>
                  <a:ea typeface="Times New Roman"/>
                  <a:cs typeface="Times New Roman"/>
                  <a:sym typeface="Times New Roman"/>
                </a:rPr>
                <a:t>Намудҳои механизм ва хусусиятҳои сармояи инсонӣ</a:t>
              </a:r>
              <a:endParaRPr b="0" i="0" sz="1400" u="none" cap="none" strike="noStrike">
                <a:solidFill>
                  <a:schemeClr val="dk1"/>
                </a:solidFill>
                <a:latin typeface="Times"/>
                <a:ea typeface="Times"/>
                <a:cs typeface="Times"/>
                <a:sym typeface="Times"/>
              </a:endParaRPr>
            </a:p>
          </p:txBody>
        </p:sp>
        <p:sp>
          <p:nvSpPr>
            <p:cNvPr id="340" name="Google Shape;340;p62"/>
            <p:cNvSpPr/>
            <p:nvPr/>
          </p:nvSpPr>
          <p:spPr>
            <a:xfrm>
              <a:off x="182880" y="691764"/>
              <a:ext cx="2641217" cy="468597"/>
            </a:xfrm>
            <a:prstGeom prst="flowChartAlternateProcess">
              <a:avLst/>
            </a:prstGeom>
            <a:solidFill>
              <a:schemeClr val="lt1"/>
            </a:solidFill>
            <a:ln cap="flat" cmpd="sng" w="285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New Roman"/>
                  <a:ea typeface="Times New Roman"/>
                  <a:cs typeface="Times New Roman"/>
                  <a:sym typeface="Times New Roman"/>
                </a:rPr>
                <a:t>Ташкилӣ</a:t>
              </a:r>
              <a:endParaRPr b="0" i="0" sz="1400" u="none" cap="none" strike="noStrike">
                <a:solidFill>
                  <a:schemeClr val="dk1"/>
                </a:solidFill>
                <a:latin typeface="Times"/>
                <a:ea typeface="Times"/>
                <a:cs typeface="Times"/>
                <a:sym typeface="Times"/>
              </a:endParaRPr>
            </a:p>
          </p:txBody>
        </p:sp>
        <p:sp>
          <p:nvSpPr>
            <p:cNvPr id="341" name="Google Shape;341;p62"/>
            <p:cNvSpPr/>
            <p:nvPr/>
          </p:nvSpPr>
          <p:spPr>
            <a:xfrm>
              <a:off x="2934031" y="691764"/>
              <a:ext cx="2167336" cy="468597"/>
            </a:xfrm>
            <a:prstGeom prst="flowChartAlternateProcess">
              <a:avLst/>
            </a:prstGeom>
            <a:solidFill>
              <a:schemeClr val="lt1"/>
            </a:solidFill>
            <a:ln cap="flat" cmpd="sng" w="285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New Roman"/>
                  <a:ea typeface="Times New Roman"/>
                  <a:cs typeface="Times New Roman"/>
                  <a:sym typeface="Times New Roman"/>
                </a:rPr>
                <a:t>Иқтисодӣ </a:t>
              </a:r>
              <a:endParaRPr b="0" i="0" sz="1400" u="none" cap="none" strike="noStrike">
                <a:solidFill>
                  <a:schemeClr val="dk1"/>
                </a:solidFill>
                <a:latin typeface="Times"/>
                <a:ea typeface="Times"/>
                <a:cs typeface="Times"/>
                <a:sym typeface="Times"/>
              </a:endParaRPr>
            </a:p>
          </p:txBody>
        </p:sp>
        <p:sp>
          <p:nvSpPr>
            <p:cNvPr id="342" name="Google Shape;342;p62"/>
            <p:cNvSpPr/>
            <p:nvPr/>
          </p:nvSpPr>
          <p:spPr>
            <a:xfrm>
              <a:off x="2918128" y="1272209"/>
              <a:ext cx="2157673" cy="524749"/>
            </a:xfrm>
            <a:prstGeom prst="rect">
              <a:avLst/>
            </a:prstGeom>
            <a:solidFill>
              <a:schemeClr val="lt1"/>
            </a:solidFill>
            <a:ln cap="flat" cmpd="sng" w="158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0" i="0" sz="1400" u="none" cap="none" strike="noStrike">
                  <a:solidFill>
                    <a:schemeClr val="dk1"/>
                  </a:solidFill>
                  <a:latin typeface="Times New Roman"/>
                  <a:ea typeface="Times New Roman"/>
                  <a:cs typeface="Times New Roman"/>
                  <a:sym typeface="Times New Roman"/>
                </a:rPr>
                <a:t>Сармоягузорӣ ба соҳаи маориф ва илм</a:t>
              </a:r>
              <a:endParaRPr b="0" i="0" sz="1400" u="none" cap="none" strike="noStrike">
                <a:solidFill>
                  <a:schemeClr val="dk1"/>
                </a:solidFill>
                <a:latin typeface="Times"/>
                <a:ea typeface="Times"/>
                <a:cs typeface="Times"/>
                <a:sym typeface="Times"/>
              </a:endParaRPr>
            </a:p>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 </a:t>
              </a:r>
              <a:endParaRPr b="0" i="0" sz="1400" u="none" cap="none" strike="noStrike">
                <a:solidFill>
                  <a:schemeClr val="dk1"/>
                </a:solidFill>
                <a:latin typeface="Times"/>
                <a:ea typeface="Times"/>
                <a:cs typeface="Times"/>
                <a:sym typeface="Times"/>
              </a:endParaRPr>
            </a:p>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 </a:t>
              </a:r>
              <a:endParaRPr b="0" i="0" sz="1400" u="none" cap="none" strike="noStrike">
                <a:solidFill>
                  <a:schemeClr val="dk1"/>
                </a:solidFill>
                <a:latin typeface="Times"/>
                <a:ea typeface="Times"/>
                <a:cs typeface="Times"/>
                <a:sym typeface="Times"/>
              </a:endParaRPr>
            </a:p>
          </p:txBody>
        </p:sp>
        <p:sp>
          <p:nvSpPr>
            <p:cNvPr id="343" name="Google Shape;343;p62"/>
            <p:cNvSpPr/>
            <p:nvPr/>
          </p:nvSpPr>
          <p:spPr>
            <a:xfrm>
              <a:off x="198782" y="1256306"/>
              <a:ext cx="2588564" cy="548601"/>
            </a:xfrm>
            <a:prstGeom prst="rect">
              <a:avLst/>
            </a:prstGeom>
            <a:solidFill>
              <a:schemeClr val="lt1"/>
            </a:solidFill>
            <a:ln cap="flat" cmpd="sng" w="158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0" i="0" sz="1400" u="none" cap="none" strike="noStrike">
                  <a:solidFill>
                    <a:schemeClr val="dk1"/>
                  </a:solidFill>
                  <a:latin typeface="Times New Roman"/>
                  <a:ea typeface="Times New Roman"/>
                  <a:cs typeface="Times New Roman"/>
                  <a:sym typeface="Times New Roman"/>
                </a:rPr>
                <a:t>Идоракунии захираҳои инсонӣ</a:t>
              </a:r>
              <a:endParaRPr b="0" i="0" sz="1400" u="none" cap="none" strike="noStrike">
                <a:solidFill>
                  <a:schemeClr val="dk1"/>
                </a:solidFill>
                <a:latin typeface="Times"/>
                <a:ea typeface="Times"/>
                <a:cs typeface="Times"/>
                <a:sym typeface="Times"/>
              </a:endParaRPr>
            </a:p>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 </a:t>
              </a:r>
              <a:endParaRPr b="0" i="0" sz="1400" u="none" cap="none" strike="noStrike">
                <a:solidFill>
                  <a:schemeClr val="dk1"/>
                </a:solidFill>
                <a:latin typeface="Times"/>
                <a:ea typeface="Times"/>
                <a:cs typeface="Times"/>
                <a:sym typeface="Times"/>
              </a:endParaRPr>
            </a:p>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 </a:t>
              </a:r>
              <a:endParaRPr b="0" i="0" sz="1400" u="none" cap="none" strike="noStrike">
                <a:solidFill>
                  <a:schemeClr val="dk1"/>
                </a:solidFill>
                <a:latin typeface="Times"/>
                <a:ea typeface="Times"/>
                <a:cs typeface="Times"/>
                <a:sym typeface="Times"/>
              </a:endParaRPr>
            </a:p>
          </p:txBody>
        </p:sp>
        <p:sp>
          <p:nvSpPr>
            <p:cNvPr id="344" name="Google Shape;344;p62"/>
            <p:cNvSpPr/>
            <p:nvPr/>
          </p:nvSpPr>
          <p:spPr>
            <a:xfrm>
              <a:off x="2934031" y="1908313"/>
              <a:ext cx="2138660" cy="556524"/>
            </a:xfrm>
            <a:prstGeom prst="rect">
              <a:avLst/>
            </a:prstGeom>
            <a:solidFill>
              <a:schemeClr val="lt1"/>
            </a:solidFill>
            <a:ln cap="flat" cmpd="sng" w="158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0" i="0" sz="1400" u="none" cap="none" strike="noStrike">
                  <a:solidFill>
                    <a:schemeClr val="dk1"/>
                  </a:solidFill>
                  <a:latin typeface="Times New Roman"/>
                  <a:ea typeface="Times New Roman"/>
                  <a:cs typeface="Times New Roman"/>
                  <a:sym typeface="Times New Roman"/>
                </a:rPr>
                <a:t>Рушди низоми тандурустӣ</a:t>
              </a:r>
              <a:endParaRPr b="0" i="0" sz="1400" u="none" cap="none" strike="noStrike">
                <a:solidFill>
                  <a:schemeClr val="dk1"/>
                </a:solidFill>
                <a:latin typeface="Times"/>
                <a:ea typeface="Times"/>
                <a:cs typeface="Times"/>
                <a:sym typeface="Times"/>
              </a:endParaRPr>
            </a:p>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 </a:t>
              </a:r>
              <a:endParaRPr b="0" i="0" sz="1400" u="none" cap="none" strike="noStrike">
                <a:solidFill>
                  <a:schemeClr val="dk1"/>
                </a:solidFill>
                <a:latin typeface="Times"/>
                <a:ea typeface="Times"/>
                <a:cs typeface="Times"/>
                <a:sym typeface="Times"/>
              </a:endParaRPr>
            </a:p>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 </a:t>
              </a:r>
              <a:endParaRPr b="0" i="0" sz="1400" u="none" cap="none" strike="noStrike">
                <a:solidFill>
                  <a:schemeClr val="dk1"/>
                </a:solidFill>
                <a:latin typeface="Times"/>
                <a:ea typeface="Times"/>
                <a:cs typeface="Times"/>
                <a:sym typeface="Times"/>
              </a:endParaRPr>
            </a:p>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 </a:t>
              </a:r>
              <a:endParaRPr b="0" i="0" sz="1400" u="none" cap="none" strike="noStrike">
                <a:solidFill>
                  <a:schemeClr val="dk1"/>
                </a:solidFill>
                <a:latin typeface="Times"/>
                <a:ea typeface="Times"/>
                <a:cs typeface="Times"/>
                <a:sym typeface="Times"/>
              </a:endParaRPr>
            </a:p>
          </p:txBody>
        </p:sp>
        <p:sp>
          <p:nvSpPr>
            <p:cNvPr id="345" name="Google Shape;345;p62"/>
            <p:cNvSpPr/>
            <p:nvPr/>
          </p:nvSpPr>
          <p:spPr>
            <a:xfrm>
              <a:off x="190831" y="1900362"/>
              <a:ext cx="2617360" cy="563880"/>
            </a:xfrm>
            <a:prstGeom prst="rect">
              <a:avLst/>
            </a:prstGeom>
            <a:solidFill>
              <a:schemeClr val="lt1"/>
            </a:solidFill>
            <a:ln cap="flat" cmpd="sng" w="158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0" i="0" sz="1400" u="none" cap="none" strike="noStrike">
                  <a:solidFill>
                    <a:schemeClr val="dk1"/>
                  </a:solidFill>
                  <a:latin typeface="Times New Roman"/>
                  <a:ea typeface="Times New Roman"/>
                  <a:cs typeface="Times New Roman"/>
                  <a:sym typeface="Times New Roman"/>
                </a:rPr>
                <a:t>Ташаккул додани низоми роҳбарӣ ва идоракунӣ</a:t>
              </a:r>
              <a:endParaRPr b="0" i="0" sz="1400" u="none" cap="none" strike="noStrike">
                <a:solidFill>
                  <a:schemeClr val="dk1"/>
                </a:solidFill>
                <a:latin typeface="Times"/>
                <a:ea typeface="Times"/>
                <a:cs typeface="Times"/>
                <a:sym typeface="Times"/>
              </a:endParaRPr>
            </a:p>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 </a:t>
              </a:r>
              <a:endParaRPr b="0" i="0" sz="1400" u="none" cap="none" strike="noStrike">
                <a:solidFill>
                  <a:schemeClr val="dk1"/>
                </a:solidFill>
                <a:latin typeface="Times"/>
                <a:ea typeface="Times"/>
                <a:cs typeface="Times"/>
                <a:sym typeface="Times"/>
              </a:endParaRPr>
            </a:p>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 </a:t>
              </a:r>
              <a:endParaRPr b="0" i="0" sz="1400" u="none" cap="none" strike="noStrike">
                <a:solidFill>
                  <a:schemeClr val="dk1"/>
                </a:solidFill>
                <a:latin typeface="Times"/>
                <a:ea typeface="Times"/>
                <a:cs typeface="Times"/>
                <a:sym typeface="Times"/>
              </a:endParaRPr>
            </a:p>
          </p:txBody>
        </p:sp>
        <p:sp>
          <p:nvSpPr>
            <p:cNvPr id="346" name="Google Shape;346;p62"/>
            <p:cNvSpPr/>
            <p:nvPr/>
          </p:nvSpPr>
          <p:spPr>
            <a:xfrm>
              <a:off x="2934031" y="2560320"/>
              <a:ext cx="2157829" cy="795074"/>
            </a:xfrm>
            <a:prstGeom prst="rect">
              <a:avLst/>
            </a:prstGeom>
            <a:solidFill>
              <a:schemeClr val="lt1"/>
            </a:solidFill>
            <a:ln cap="flat" cmpd="sng" w="158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0" i="0" sz="1400" u="none" cap="none" strike="noStrike">
                  <a:solidFill>
                    <a:schemeClr val="dk1"/>
                  </a:solidFill>
                  <a:latin typeface="Times New Roman"/>
                  <a:ea typeface="Times New Roman"/>
                  <a:cs typeface="Times New Roman"/>
                  <a:sym typeface="Times New Roman"/>
                </a:rPr>
                <a:t>Ташаккули ҳавасмандгардонии сармояи инсонӣ</a:t>
              </a:r>
              <a:endParaRPr b="0" i="0" sz="1400" u="none" cap="none" strike="noStrike">
                <a:solidFill>
                  <a:schemeClr val="dk1"/>
                </a:solidFill>
                <a:latin typeface="Times"/>
                <a:ea typeface="Times"/>
                <a:cs typeface="Times"/>
                <a:sym typeface="Times"/>
              </a:endParaRPr>
            </a:p>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 </a:t>
              </a:r>
              <a:endParaRPr b="0" i="0" sz="1400" u="none" cap="none" strike="noStrike">
                <a:solidFill>
                  <a:schemeClr val="dk1"/>
                </a:solidFill>
                <a:latin typeface="Times"/>
                <a:ea typeface="Times"/>
                <a:cs typeface="Times"/>
                <a:sym typeface="Times"/>
              </a:endParaRPr>
            </a:p>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 </a:t>
              </a:r>
              <a:endParaRPr b="0" i="0" sz="1400" u="none" cap="none" strike="noStrike">
                <a:solidFill>
                  <a:schemeClr val="dk1"/>
                </a:solidFill>
                <a:latin typeface="Times"/>
                <a:ea typeface="Times"/>
                <a:cs typeface="Times"/>
                <a:sym typeface="Times"/>
              </a:endParaRPr>
            </a:p>
          </p:txBody>
        </p:sp>
        <p:cxnSp>
          <p:nvCxnSpPr>
            <p:cNvPr id="347" name="Google Shape;347;p62"/>
            <p:cNvCxnSpPr/>
            <p:nvPr/>
          </p:nvCxnSpPr>
          <p:spPr>
            <a:xfrm flipH="1">
              <a:off x="7951" y="954157"/>
              <a:ext cx="28355" cy="3736975"/>
            </a:xfrm>
            <a:prstGeom prst="straightConnector1">
              <a:avLst/>
            </a:prstGeom>
            <a:noFill/>
            <a:ln cap="flat" cmpd="sng" w="25400">
              <a:solidFill>
                <a:schemeClr val="accent5"/>
              </a:solidFill>
              <a:prstDash val="solid"/>
              <a:round/>
              <a:headEnd len="sm" w="sm" type="none"/>
              <a:tailEnd len="sm" w="sm" type="none"/>
            </a:ln>
            <a:effectLst>
              <a:outerShdw blurRad="38100" rotWithShape="0" algn="br" dir="2700000" dist="25400">
                <a:srgbClr val="000000">
                  <a:alpha val="60000"/>
                </a:srgbClr>
              </a:outerShdw>
            </a:effectLst>
          </p:spPr>
        </p:cxnSp>
        <p:cxnSp>
          <p:nvCxnSpPr>
            <p:cNvPr id="348" name="Google Shape;348;p62"/>
            <p:cNvCxnSpPr/>
            <p:nvPr/>
          </p:nvCxnSpPr>
          <p:spPr>
            <a:xfrm flipH="1">
              <a:off x="1407380" y="548640"/>
              <a:ext cx="259097" cy="158939"/>
            </a:xfrm>
            <a:prstGeom prst="straightConnector1">
              <a:avLst/>
            </a:prstGeom>
            <a:noFill/>
            <a:ln cap="flat" cmpd="sng" w="25400">
              <a:solidFill>
                <a:schemeClr val="accent5"/>
              </a:solidFill>
              <a:prstDash val="solid"/>
              <a:round/>
              <a:headEnd len="sm" w="sm" type="none"/>
              <a:tailEnd len="med" w="med" type="triangle"/>
            </a:ln>
            <a:effectLst>
              <a:outerShdw blurRad="38100" rotWithShape="0" algn="br" dir="2700000" dist="25400">
                <a:srgbClr val="000000">
                  <a:alpha val="60000"/>
                </a:srgbClr>
              </a:outerShdw>
            </a:effectLst>
          </p:spPr>
        </p:cxnSp>
        <p:cxnSp>
          <p:nvCxnSpPr>
            <p:cNvPr id="349" name="Google Shape;349;p62"/>
            <p:cNvCxnSpPr/>
            <p:nvPr/>
          </p:nvCxnSpPr>
          <p:spPr>
            <a:xfrm>
              <a:off x="5208104" y="898497"/>
              <a:ext cx="38318" cy="3816350"/>
            </a:xfrm>
            <a:prstGeom prst="straightConnector1">
              <a:avLst/>
            </a:prstGeom>
            <a:noFill/>
            <a:ln cap="flat" cmpd="sng" w="19050">
              <a:solidFill>
                <a:schemeClr val="accent5"/>
              </a:solidFill>
              <a:prstDash val="solid"/>
              <a:round/>
              <a:headEnd len="sm" w="sm" type="none"/>
              <a:tailEnd len="sm" w="sm" type="none"/>
            </a:ln>
            <a:effectLst>
              <a:outerShdw blurRad="38100" rotWithShape="0" algn="br" dir="2700000" dist="25400">
                <a:srgbClr val="000000">
                  <a:alpha val="60000"/>
                </a:srgbClr>
              </a:outerShdw>
            </a:effectLst>
          </p:spPr>
        </p:cxnSp>
        <p:cxnSp>
          <p:nvCxnSpPr>
            <p:cNvPr id="350" name="Google Shape;350;p62"/>
            <p:cNvCxnSpPr/>
            <p:nvPr/>
          </p:nvCxnSpPr>
          <p:spPr>
            <a:xfrm>
              <a:off x="3450866" y="532737"/>
              <a:ext cx="326269" cy="143123"/>
            </a:xfrm>
            <a:prstGeom prst="straightConnector1">
              <a:avLst/>
            </a:prstGeom>
            <a:noFill/>
            <a:ln cap="flat" cmpd="sng" w="25400">
              <a:solidFill>
                <a:schemeClr val="accent5"/>
              </a:solidFill>
              <a:prstDash val="solid"/>
              <a:round/>
              <a:headEnd len="sm" w="sm" type="none"/>
              <a:tailEnd len="med" w="med" type="triangle"/>
            </a:ln>
            <a:effectLst>
              <a:outerShdw blurRad="38100" rotWithShape="0" algn="br" dir="2700000" dist="25400">
                <a:srgbClr val="000000">
                  <a:alpha val="60000"/>
                </a:srgbClr>
              </a:outerShdw>
            </a:effectLst>
          </p:spPr>
        </p:cxnSp>
        <p:cxnSp>
          <p:nvCxnSpPr>
            <p:cNvPr id="351" name="Google Shape;351;p62"/>
            <p:cNvCxnSpPr/>
            <p:nvPr/>
          </p:nvCxnSpPr>
          <p:spPr>
            <a:xfrm>
              <a:off x="39756" y="962108"/>
              <a:ext cx="153701" cy="0"/>
            </a:xfrm>
            <a:prstGeom prst="straightConnector1">
              <a:avLst/>
            </a:prstGeom>
            <a:noFill/>
            <a:ln cap="flat" cmpd="sng" w="25400">
              <a:solidFill>
                <a:schemeClr val="accent5"/>
              </a:solidFill>
              <a:prstDash val="solid"/>
              <a:round/>
              <a:headEnd len="sm" w="sm" type="none"/>
              <a:tailEnd len="sm" w="sm" type="none"/>
            </a:ln>
            <a:effectLst>
              <a:outerShdw blurRad="38100" rotWithShape="0" algn="br" dir="2700000" dist="25400">
                <a:srgbClr val="000000">
                  <a:alpha val="60000"/>
                </a:srgbClr>
              </a:outerShdw>
            </a:effectLst>
          </p:spPr>
        </p:cxnSp>
        <p:cxnSp>
          <p:nvCxnSpPr>
            <p:cNvPr id="352" name="Google Shape;352;p62"/>
            <p:cNvCxnSpPr/>
            <p:nvPr/>
          </p:nvCxnSpPr>
          <p:spPr>
            <a:xfrm>
              <a:off x="23853" y="1510748"/>
              <a:ext cx="190832" cy="0"/>
            </a:xfrm>
            <a:prstGeom prst="straightConnector1">
              <a:avLst/>
            </a:prstGeom>
            <a:noFill/>
            <a:ln cap="flat" cmpd="sng" w="12700">
              <a:solidFill>
                <a:schemeClr val="accent1"/>
              </a:solidFill>
              <a:prstDash val="solid"/>
              <a:round/>
              <a:headEnd len="sm" w="sm" type="none"/>
              <a:tailEnd len="med" w="med" type="triangle"/>
            </a:ln>
          </p:spPr>
        </p:cxnSp>
        <p:cxnSp>
          <p:nvCxnSpPr>
            <p:cNvPr id="353" name="Google Shape;353;p62"/>
            <p:cNvCxnSpPr/>
            <p:nvPr/>
          </p:nvCxnSpPr>
          <p:spPr>
            <a:xfrm>
              <a:off x="7951" y="2178657"/>
              <a:ext cx="190500" cy="0"/>
            </a:xfrm>
            <a:prstGeom prst="straightConnector1">
              <a:avLst/>
            </a:prstGeom>
            <a:noFill/>
            <a:ln cap="flat" cmpd="sng" w="12700">
              <a:solidFill>
                <a:schemeClr val="accent1"/>
              </a:solidFill>
              <a:prstDash val="solid"/>
              <a:round/>
              <a:headEnd len="sm" w="sm" type="none"/>
              <a:tailEnd len="med" w="med" type="triangle"/>
            </a:ln>
          </p:spPr>
        </p:cxnSp>
        <p:sp>
          <p:nvSpPr>
            <p:cNvPr id="354" name="Google Shape;354;p62"/>
            <p:cNvSpPr/>
            <p:nvPr/>
          </p:nvSpPr>
          <p:spPr>
            <a:xfrm>
              <a:off x="190831" y="2544417"/>
              <a:ext cx="2637735" cy="786130"/>
            </a:xfrm>
            <a:prstGeom prst="rect">
              <a:avLst/>
            </a:prstGeom>
            <a:solidFill>
              <a:schemeClr val="lt1"/>
            </a:solidFill>
            <a:ln cap="flat" cmpd="sng" w="158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0" i="0" sz="1400" u="none" cap="none" strike="noStrike">
                  <a:solidFill>
                    <a:schemeClr val="dk1"/>
                  </a:solidFill>
                  <a:latin typeface="Times New Roman"/>
                  <a:ea typeface="Times New Roman"/>
                  <a:cs typeface="Times New Roman"/>
                  <a:sym typeface="Times New Roman"/>
                </a:rPr>
                <a:t>Татбиқи низоми баҳодиҳӣ ва баланд бардоштани самаранокии кор</a:t>
              </a:r>
              <a:endParaRPr b="0" i="0" sz="1400" u="none" cap="none" strike="noStrike">
                <a:solidFill>
                  <a:schemeClr val="dk1"/>
                </a:solidFill>
                <a:latin typeface="Times"/>
                <a:ea typeface="Times"/>
                <a:cs typeface="Times"/>
                <a:sym typeface="Times"/>
              </a:endParaRPr>
            </a:p>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 </a:t>
              </a:r>
              <a:endParaRPr b="0" i="0" sz="1400" u="none" cap="none" strike="noStrike">
                <a:solidFill>
                  <a:schemeClr val="dk1"/>
                </a:solidFill>
                <a:latin typeface="Times"/>
                <a:ea typeface="Times"/>
                <a:cs typeface="Times"/>
                <a:sym typeface="Times"/>
              </a:endParaRPr>
            </a:p>
          </p:txBody>
        </p:sp>
        <p:cxnSp>
          <p:nvCxnSpPr>
            <p:cNvPr id="355" name="Google Shape;355;p62"/>
            <p:cNvCxnSpPr/>
            <p:nvPr/>
          </p:nvCxnSpPr>
          <p:spPr>
            <a:xfrm flipH="1">
              <a:off x="5049078" y="1502797"/>
              <a:ext cx="151075" cy="7951"/>
            </a:xfrm>
            <a:prstGeom prst="straightConnector1">
              <a:avLst/>
            </a:prstGeom>
            <a:noFill/>
            <a:ln cap="flat" cmpd="sng" w="12700">
              <a:solidFill>
                <a:schemeClr val="accent1"/>
              </a:solidFill>
              <a:prstDash val="solid"/>
              <a:round/>
              <a:headEnd len="sm" w="sm" type="none"/>
              <a:tailEnd len="med" w="med" type="triangle"/>
            </a:ln>
          </p:spPr>
        </p:cxnSp>
        <p:cxnSp>
          <p:nvCxnSpPr>
            <p:cNvPr id="356" name="Google Shape;356;p62"/>
            <p:cNvCxnSpPr/>
            <p:nvPr/>
          </p:nvCxnSpPr>
          <p:spPr>
            <a:xfrm flipH="1">
              <a:off x="5057029" y="2115047"/>
              <a:ext cx="150495" cy="7620"/>
            </a:xfrm>
            <a:prstGeom prst="straightConnector1">
              <a:avLst/>
            </a:prstGeom>
            <a:noFill/>
            <a:ln cap="flat" cmpd="sng" w="12700">
              <a:solidFill>
                <a:schemeClr val="accent1"/>
              </a:solidFill>
              <a:prstDash val="solid"/>
              <a:round/>
              <a:headEnd len="sm" w="sm" type="none"/>
              <a:tailEnd len="med" w="med" type="triangle"/>
            </a:ln>
          </p:spPr>
        </p:cxnSp>
        <p:cxnSp>
          <p:nvCxnSpPr>
            <p:cNvPr id="357" name="Google Shape;357;p62"/>
            <p:cNvCxnSpPr/>
            <p:nvPr/>
          </p:nvCxnSpPr>
          <p:spPr>
            <a:xfrm>
              <a:off x="7951" y="2902226"/>
              <a:ext cx="190500" cy="0"/>
            </a:xfrm>
            <a:prstGeom prst="straightConnector1">
              <a:avLst/>
            </a:prstGeom>
            <a:noFill/>
            <a:ln cap="flat" cmpd="sng" w="12700">
              <a:solidFill>
                <a:schemeClr val="accent1"/>
              </a:solidFill>
              <a:prstDash val="solid"/>
              <a:round/>
              <a:headEnd len="sm" w="sm" type="none"/>
              <a:tailEnd len="med" w="med" type="triangle"/>
            </a:ln>
          </p:spPr>
        </p:cxnSp>
        <p:sp>
          <p:nvSpPr>
            <p:cNvPr id="358" name="Google Shape;358;p62"/>
            <p:cNvSpPr/>
            <p:nvPr/>
          </p:nvSpPr>
          <p:spPr>
            <a:xfrm>
              <a:off x="166977" y="4158532"/>
              <a:ext cx="2656453" cy="890270"/>
            </a:xfrm>
            <a:prstGeom prst="rect">
              <a:avLst/>
            </a:prstGeom>
            <a:solidFill>
              <a:schemeClr val="lt1"/>
            </a:solidFill>
            <a:ln cap="flat" cmpd="sng" w="158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New Roman"/>
                  <a:ea typeface="Times New Roman"/>
                  <a:cs typeface="Times New Roman"/>
                  <a:sym typeface="Times New Roman"/>
                </a:rPr>
                <a:t>Татбиқи технологияҳои инноватсионӣ ва</a:t>
              </a:r>
              <a:r>
                <a:rPr b="0" i="0" sz="1800" u="none" cap="none" strike="noStrike">
                  <a:solidFill>
                    <a:schemeClr val="dk1"/>
                  </a:solidFill>
                  <a:latin typeface="Times New Roman"/>
                  <a:ea typeface="Times New Roman"/>
                  <a:cs typeface="Times New Roman"/>
                  <a:sym typeface="Times New Roman"/>
                </a:rPr>
                <a:t> </a:t>
              </a:r>
              <a:r>
                <a:rPr b="0" i="0" sz="1400" u="none" cap="none" strike="noStrike">
                  <a:solidFill>
                    <a:schemeClr val="dk1"/>
                  </a:solidFill>
                  <a:latin typeface="Times New Roman"/>
                  <a:ea typeface="Times New Roman"/>
                  <a:cs typeface="Times New Roman"/>
                  <a:sym typeface="Times New Roman"/>
                </a:rPr>
                <a:t>дастгирии тафаккури эҷодӣ ва навоварона</a:t>
              </a:r>
              <a:endParaRPr b="0" i="0" sz="1400" u="none" cap="none" strike="noStrike">
                <a:solidFill>
                  <a:schemeClr val="dk1"/>
                </a:solidFill>
                <a:latin typeface="Times"/>
                <a:ea typeface="Times"/>
                <a:cs typeface="Times"/>
                <a:sym typeface="Times"/>
              </a:endParaRPr>
            </a:p>
          </p:txBody>
        </p:sp>
        <p:sp>
          <p:nvSpPr>
            <p:cNvPr id="359" name="Google Shape;359;p62"/>
            <p:cNvSpPr/>
            <p:nvPr/>
          </p:nvSpPr>
          <p:spPr>
            <a:xfrm>
              <a:off x="2957885" y="4150581"/>
              <a:ext cx="2119630" cy="897641"/>
            </a:xfrm>
            <a:prstGeom prst="rect">
              <a:avLst/>
            </a:prstGeom>
            <a:solidFill>
              <a:schemeClr val="lt1"/>
            </a:solidFill>
            <a:ln cap="flat" cmpd="sng" w="158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New Roman"/>
                  <a:ea typeface="Times New Roman"/>
                  <a:cs typeface="Times New Roman"/>
                  <a:sym typeface="Times New Roman"/>
                </a:rPr>
                <a:t>Дастгирӣ ҳаракати қувваи корӣ кормандон</a:t>
              </a:r>
              <a:endParaRPr b="0" i="0" sz="1400" u="none" cap="none" strike="noStrike">
                <a:solidFill>
                  <a:schemeClr val="dk1"/>
                </a:solidFill>
                <a:latin typeface="Times"/>
                <a:ea typeface="Times"/>
                <a:cs typeface="Times"/>
                <a:sym typeface="Times"/>
              </a:endParaRPr>
            </a:p>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 </a:t>
              </a:r>
              <a:endParaRPr b="0" i="0" sz="1400" u="none" cap="none" strike="noStrike">
                <a:solidFill>
                  <a:schemeClr val="dk1"/>
                </a:solidFill>
                <a:latin typeface="Times"/>
                <a:ea typeface="Times"/>
                <a:cs typeface="Times"/>
                <a:sym typeface="Times"/>
              </a:endParaRPr>
            </a:p>
          </p:txBody>
        </p:sp>
        <p:sp>
          <p:nvSpPr>
            <p:cNvPr id="360" name="Google Shape;360;p62"/>
            <p:cNvSpPr/>
            <p:nvPr/>
          </p:nvSpPr>
          <p:spPr>
            <a:xfrm>
              <a:off x="2934031" y="3427012"/>
              <a:ext cx="2167338" cy="564503"/>
            </a:xfrm>
            <a:prstGeom prst="rect">
              <a:avLst/>
            </a:prstGeom>
            <a:solidFill>
              <a:schemeClr val="lt1"/>
            </a:solidFill>
            <a:ln cap="flat" cmpd="sng" w="158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New Roman"/>
                  <a:ea typeface="Times New Roman"/>
                  <a:cs typeface="Times New Roman"/>
                  <a:sym typeface="Times New Roman"/>
                </a:rPr>
                <a:t>Рушди бозори меҳнат</a:t>
              </a:r>
              <a:endParaRPr b="0" i="0" sz="1400" u="none" cap="none" strike="noStrike">
                <a:solidFill>
                  <a:schemeClr val="dk1"/>
                </a:solidFill>
                <a:latin typeface="Times"/>
                <a:ea typeface="Times"/>
                <a:cs typeface="Times"/>
                <a:sym typeface="Times"/>
              </a:endParaRPr>
            </a:p>
            <a:p>
              <a:pPr indent="0" lvl="0" marL="0" marR="0" rtl="0" algn="ctr">
                <a:spcBef>
                  <a:spcPts val="0"/>
                </a:spcBef>
                <a:spcAft>
                  <a:spcPts val="0"/>
                </a:spcAft>
                <a:buNone/>
              </a:pPr>
              <a:r>
                <a:rPr b="0" i="0" sz="1400" u="none" cap="none" strike="noStrike">
                  <a:solidFill>
                    <a:schemeClr val="dk1"/>
                  </a:solidFill>
                  <a:latin typeface="Times"/>
                  <a:ea typeface="Times"/>
                  <a:cs typeface="Times"/>
                  <a:sym typeface="Times"/>
                </a:rPr>
                <a:t> </a:t>
              </a:r>
              <a:endParaRPr b="0" i="0" sz="1400" u="none" cap="none" strike="noStrike">
                <a:solidFill>
                  <a:schemeClr val="dk1"/>
                </a:solidFill>
                <a:latin typeface="Times"/>
                <a:ea typeface="Times"/>
                <a:cs typeface="Times"/>
                <a:sym typeface="Times"/>
              </a:endParaRPr>
            </a:p>
          </p:txBody>
        </p:sp>
        <p:sp>
          <p:nvSpPr>
            <p:cNvPr id="361" name="Google Shape;361;p62"/>
            <p:cNvSpPr/>
            <p:nvPr/>
          </p:nvSpPr>
          <p:spPr>
            <a:xfrm>
              <a:off x="190831" y="3419061"/>
              <a:ext cx="2648530" cy="563880"/>
            </a:xfrm>
            <a:prstGeom prst="rect">
              <a:avLst/>
            </a:prstGeom>
            <a:solidFill>
              <a:schemeClr val="lt1"/>
            </a:solidFill>
            <a:ln cap="flat" cmpd="sng" w="15875">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sz="1400" u="none" cap="none" strike="noStrike">
                  <a:solidFill>
                    <a:schemeClr val="dk1"/>
                  </a:solidFill>
                  <a:latin typeface="Times New Roman"/>
                  <a:ea typeface="Times New Roman"/>
                  <a:cs typeface="Times New Roman"/>
                  <a:sym typeface="Times New Roman"/>
                </a:rPr>
                <a:t>Ташаккул додани фарҳанги корпоративӣ</a:t>
              </a:r>
              <a:endParaRPr b="0" i="0" sz="1400" u="none" cap="none" strike="noStrike">
                <a:solidFill>
                  <a:schemeClr val="dk1"/>
                </a:solidFill>
                <a:latin typeface="Times"/>
                <a:ea typeface="Times"/>
                <a:cs typeface="Times"/>
                <a:sym typeface="Times"/>
              </a:endParaRPr>
            </a:p>
          </p:txBody>
        </p:sp>
        <p:cxnSp>
          <p:nvCxnSpPr>
            <p:cNvPr id="362" name="Google Shape;362;p62"/>
            <p:cNvCxnSpPr/>
            <p:nvPr/>
          </p:nvCxnSpPr>
          <p:spPr>
            <a:xfrm>
              <a:off x="0" y="3681454"/>
              <a:ext cx="190500" cy="0"/>
            </a:xfrm>
            <a:prstGeom prst="straightConnector1">
              <a:avLst/>
            </a:prstGeom>
            <a:noFill/>
            <a:ln cap="flat" cmpd="sng" w="12700">
              <a:solidFill>
                <a:schemeClr val="accent1"/>
              </a:solidFill>
              <a:prstDash val="solid"/>
              <a:round/>
              <a:headEnd len="sm" w="sm" type="none"/>
              <a:tailEnd len="med" w="med" type="triangle"/>
            </a:ln>
          </p:spPr>
        </p:cxnSp>
        <p:cxnSp>
          <p:nvCxnSpPr>
            <p:cNvPr id="363" name="Google Shape;363;p62"/>
            <p:cNvCxnSpPr/>
            <p:nvPr/>
          </p:nvCxnSpPr>
          <p:spPr>
            <a:xfrm>
              <a:off x="7951" y="4699221"/>
              <a:ext cx="143942" cy="0"/>
            </a:xfrm>
            <a:prstGeom prst="straightConnector1">
              <a:avLst/>
            </a:prstGeom>
            <a:noFill/>
            <a:ln cap="flat" cmpd="sng" w="25400">
              <a:solidFill>
                <a:schemeClr val="accent5"/>
              </a:solidFill>
              <a:prstDash val="solid"/>
              <a:round/>
              <a:headEnd len="sm" w="sm" type="none"/>
              <a:tailEnd len="sm" w="sm" type="none"/>
            </a:ln>
            <a:effectLst>
              <a:outerShdw blurRad="38100" rotWithShape="0" algn="br" dir="2700000" dist="25400">
                <a:srgbClr val="000000">
                  <a:alpha val="60000"/>
                </a:srgbClr>
              </a:outerShdw>
            </a:effectLst>
          </p:spPr>
        </p:cxnSp>
        <p:cxnSp>
          <p:nvCxnSpPr>
            <p:cNvPr id="364" name="Google Shape;364;p62"/>
            <p:cNvCxnSpPr/>
            <p:nvPr/>
          </p:nvCxnSpPr>
          <p:spPr>
            <a:xfrm rot="10800000">
              <a:off x="5072932" y="4715124"/>
              <a:ext cx="171394" cy="0"/>
            </a:xfrm>
            <a:prstGeom prst="straightConnector1">
              <a:avLst/>
            </a:prstGeom>
            <a:noFill/>
            <a:ln cap="flat" cmpd="sng" w="19050">
              <a:solidFill>
                <a:schemeClr val="accent1"/>
              </a:solidFill>
              <a:prstDash val="solid"/>
              <a:round/>
              <a:headEnd len="sm" w="sm" type="none"/>
              <a:tailEnd len="sm" w="sm" type="none"/>
            </a:ln>
          </p:spPr>
        </p:cxnSp>
        <p:cxnSp>
          <p:nvCxnSpPr>
            <p:cNvPr id="365" name="Google Shape;365;p62"/>
            <p:cNvCxnSpPr/>
            <p:nvPr/>
          </p:nvCxnSpPr>
          <p:spPr>
            <a:xfrm flipH="1">
              <a:off x="5072932" y="3657600"/>
              <a:ext cx="150495" cy="7620"/>
            </a:xfrm>
            <a:prstGeom prst="straightConnector1">
              <a:avLst/>
            </a:prstGeom>
            <a:noFill/>
            <a:ln cap="flat" cmpd="sng" w="12700">
              <a:solidFill>
                <a:schemeClr val="accent1"/>
              </a:solidFill>
              <a:prstDash val="solid"/>
              <a:round/>
              <a:headEnd len="sm" w="sm" type="none"/>
              <a:tailEnd len="med" w="med" type="triangle"/>
            </a:ln>
          </p:spPr>
        </p:cxnSp>
        <p:cxnSp>
          <p:nvCxnSpPr>
            <p:cNvPr id="366" name="Google Shape;366;p62"/>
            <p:cNvCxnSpPr/>
            <p:nvPr/>
          </p:nvCxnSpPr>
          <p:spPr>
            <a:xfrm flipH="1">
              <a:off x="5064980" y="2918129"/>
              <a:ext cx="150495" cy="7620"/>
            </a:xfrm>
            <a:prstGeom prst="straightConnector1">
              <a:avLst/>
            </a:prstGeom>
            <a:noFill/>
            <a:ln cap="flat" cmpd="sng" w="12700">
              <a:solidFill>
                <a:schemeClr val="accent1"/>
              </a:solidFill>
              <a:prstDash val="solid"/>
              <a:round/>
              <a:headEnd len="sm" w="sm" type="none"/>
              <a:tailEnd len="med" w="med" type="triangle"/>
            </a:ln>
          </p:spPr>
        </p:cxnSp>
      </p:gr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63"/>
          <p:cNvSpPr txBox="1"/>
          <p:nvPr>
            <p:ph idx="1" type="body"/>
          </p:nvPr>
        </p:nvSpPr>
        <p:spPr>
          <a:xfrm>
            <a:off x="107504" y="246185"/>
            <a:ext cx="8884220" cy="6031524"/>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630555" lvl="0" marL="342900" rtl="0" algn="ctr">
              <a:lnSpc>
                <a:spcPct val="100000"/>
              </a:lnSpc>
              <a:spcBef>
                <a:spcPts val="0"/>
              </a:spcBef>
              <a:spcAft>
                <a:spcPts val="0"/>
              </a:spcAft>
              <a:buSzPts val="1960"/>
              <a:buNone/>
            </a:pPr>
            <a:r>
              <a:rPr b="1" sz="2400">
                <a:solidFill>
                  <a:srgbClr val="FF0000"/>
                </a:solidFill>
                <a:latin typeface="Times New Roman"/>
                <a:ea typeface="Times New Roman"/>
                <a:cs typeface="Times New Roman"/>
                <a:sym typeface="Times New Roman"/>
              </a:rPr>
              <a:t>Хусусиятҳои хоси рушди сармояи инсонӣ дар иқтисодиёти инноватсионӣ</a:t>
            </a:r>
            <a:endParaRPr/>
          </a:p>
          <a:p>
            <a:pPr indent="-72390" lvl="0" marL="91440" rtl="0" algn="l">
              <a:lnSpc>
                <a:spcPct val="90000"/>
              </a:lnSpc>
              <a:spcBef>
                <a:spcPts val="1200"/>
              </a:spcBef>
              <a:spcAft>
                <a:spcPts val="0"/>
              </a:spcAft>
              <a:buSzPts val="300"/>
              <a:buNone/>
            </a:pPr>
            <a:r>
              <a:t/>
            </a:r>
            <a:endParaRPr b="1" sz="300"/>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Ҳамин тариқ, аз гуфтаҳои боло ба хулосае омадан мумкин аст, ки новобаста аз он ки муайян кардани таъсири сармояи инсонӣ ба рушди иқтисодӣ чӣ қадар душвор бошад ҳам, дар байни онҳо робитаи мустақим вуҷуд дорад, ки таҷриба исбот гардидааст.</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Ҳамин тариқ, сармояи инсонӣ як захираи арзишманд барои рушди иқтисодиёт мебошад. Ташаккул ва инкишофи сармояи инсонӣ, аз давлат ва шахсони алоҳида маблағгузорӣ ва талошҳои доимиро тақозо менамояд.</a:t>
            </a:r>
            <a:endParaRPr b="1">
              <a:solidFill>
                <a:schemeClr val="dk1"/>
              </a:solidFill>
              <a:latin typeface="Times New Roman"/>
              <a:ea typeface="Times New Roman"/>
              <a:cs typeface="Times New Roman"/>
              <a:sym typeface="Times New Roman"/>
            </a:endParaRPr>
          </a:p>
          <a:p>
            <a:pPr indent="0" lvl="0" marL="91440" rtl="0" algn="l">
              <a:lnSpc>
                <a:spcPct val="90000"/>
              </a:lnSpc>
              <a:spcBef>
                <a:spcPts val="12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200"/>
              </a:spcAft>
              <a:buSzPts val="2000"/>
              <a:buNone/>
            </a:pPr>
            <a:r>
              <a:t/>
            </a:r>
            <a:endParaRPr b="1"/>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64"/>
          <p:cNvSpPr txBox="1"/>
          <p:nvPr>
            <p:ph idx="1" type="body"/>
          </p:nvPr>
        </p:nvSpPr>
        <p:spPr>
          <a:xfrm>
            <a:off x="142673" y="71336"/>
            <a:ext cx="8856984" cy="6259125"/>
          </a:xfrm>
          <a:prstGeom prst="rect">
            <a:avLst/>
          </a:prstGeom>
          <a:noFill/>
          <a:ln>
            <a:noFill/>
          </a:ln>
        </p:spPr>
        <p:txBody>
          <a:bodyPr anchorCtr="0" anchor="t" bIns="45700" lIns="91425" spcFirstLastPara="1" rIns="91425" wrap="square" tIns="45700">
            <a:normAutofit/>
          </a:bodyPr>
          <a:lstStyle/>
          <a:p>
            <a:pPr indent="-85090" lvl="0" marL="91440" rtl="0" algn="ctr">
              <a:lnSpc>
                <a:spcPct val="90000"/>
              </a:lnSpc>
              <a:spcBef>
                <a:spcPts val="1200"/>
              </a:spcBef>
              <a:spcAft>
                <a:spcPts val="0"/>
              </a:spcAft>
              <a:buSzPts val="100"/>
              <a:buNone/>
            </a:pPr>
            <a:r>
              <a:t/>
            </a:r>
            <a:endParaRPr b="1" sz="100">
              <a:solidFill>
                <a:srgbClr val="FF0000"/>
              </a:solidFill>
              <a:latin typeface="Times New Roman"/>
              <a:ea typeface="Times New Roman"/>
              <a:cs typeface="Times New Roman"/>
              <a:sym typeface="Times New Roman"/>
            </a:endParaRPr>
          </a:p>
          <a:p>
            <a:pPr indent="-177800" lvl="0" marL="91440" rtl="0" algn="ctr">
              <a:lnSpc>
                <a:spcPct val="90000"/>
              </a:lnSpc>
              <a:spcBef>
                <a:spcPts val="1400"/>
              </a:spcBef>
              <a:spcAft>
                <a:spcPts val="0"/>
              </a:spcAft>
              <a:buSzPts val="2800"/>
              <a:buChar char=" "/>
            </a:pPr>
            <a:r>
              <a:rPr b="1" sz="2800">
                <a:solidFill>
                  <a:srgbClr val="FF0000"/>
                </a:solidFill>
                <a:latin typeface="Times New Roman"/>
                <a:ea typeface="Times New Roman"/>
                <a:cs typeface="Times New Roman"/>
                <a:sym typeface="Times New Roman"/>
              </a:rPr>
              <a:t>Хулоса:</a:t>
            </a:r>
            <a:endParaRPr/>
          </a:p>
          <a:p>
            <a:pPr indent="63500" lvl="0" marL="0" rtl="0" algn="just">
              <a:lnSpc>
                <a:spcPct val="150000"/>
              </a:lnSpc>
              <a:spcBef>
                <a:spcPts val="200"/>
              </a:spcBef>
              <a:spcAft>
                <a:spcPts val="0"/>
              </a:spcAft>
              <a:buSzPts val="1000"/>
              <a:buNone/>
            </a:pPr>
            <a:r>
              <a:t/>
            </a:r>
            <a:endParaRPr sz="1000">
              <a:solidFill>
                <a:schemeClr val="dk1"/>
              </a:solidFill>
              <a:latin typeface="Times New Roman"/>
              <a:ea typeface="Times New Roman"/>
              <a:cs typeface="Times New Roman"/>
              <a:sym typeface="Times New Roman"/>
            </a:endParaRPr>
          </a:p>
          <a:p>
            <a:pPr indent="50800" lvl="0" marL="0" rtl="0" algn="just">
              <a:lnSpc>
                <a:spcPct val="150000"/>
              </a:lnSpc>
              <a:spcBef>
                <a:spcPts val="0"/>
              </a:spcBef>
              <a:spcAft>
                <a:spcPts val="0"/>
              </a:spcAft>
              <a:buSzPts val="800"/>
              <a:buNone/>
            </a:pPr>
            <a:r>
              <a:t/>
            </a:r>
            <a:endParaRPr sz="8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Сармояи инсонӣ дар иқтисодиёти инноватсионӣ бояд </a:t>
            </a:r>
            <a:r>
              <a:rPr b="1">
                <a:solidFill>
                  <a:schemeClr val="dk1"/>
                </a:solidFill>
                <a:latin typeface="Times New Roman"/>
                <a:ea typeface="Times New Roman"/>
                <a:cs typeface="Times New Roman"/>
                <a:sym typeface="Times New Roman"/>
              </a:rPr>
              <a:t>динамикӣ</a:t>
            </a:r>
            <a:r>
              <a:rPr>
                <a:solidFill>
                  <a:schemeClr val="dk1"/>
                </a:solidFill>
                <a:latin typeface="Times New Roman"/>
                <a:ea typeface="Times New Roman"/>
                <a:cs typeface="Times New Roman"/>
                <a:sym typeface="Times New Roman"/>
              </a:rPr>
              <a:t>, </a:t>
            </a:r>
            <a:r>
              <a:rPr b="1">
                <a:solidFill>
                  <a:schemeClr val="dk1"/>
                </a:solidFill>
                <a:latin typeface="Times New Roman"/>
                <a:ea typeface="Times New Roman"/>
                <a:cs typeface="Times New Roman"/>
                <a:sym typeface="Times New Roman"/>
              </a:rPr>
              <a:t>мутобиқшаванда</a:t>
            </a:r>
            <a:r>
              <a:rPr>
                <a:solidFill>
                  <a:schemeClr val="dk1"/>
                </a:solidFill>
                <a:latin typeface="Times New Roman"/>
                <a:ea typeface="Times New Roman"/>
                <a:cs typeface="Times New Roman"/>
                <a:sym typeface="Times New Roman"/>
              </a:rPr>
              <a:t> ва </a:t>
            </a:r>
            <a:r>
              <a:rPr b="1">
                <a:solidFill>
                  <a:schemeClr val="dk1"/>
                </a:solidFill>
                <a:latin typeface="Times New Roman"/>
                <a:ea typeface="Times New Roman"/>
                <a:cs typeface="Times New Roman"/>
                <a:sym typeface="Times New Roman"/>
              </a:rPr>
              <a:t>иқтидорманд барои эҷоди навоварӣ</a:t>
            </a:r>
            <a:r>
              <a:rPr>
                <a:solidFill>
                  <a:schemeClr val="dk1"/>
                </a:solidFill>
                <a:latin typeface="Times New Roman"/>
                <a:ea typeface="Times New Roman"/>
                <a:cs typeface="Times New Roman"/>
                <a:sym typeface="Times New Roman"/>
              </a:rPr>
              <a:t> бошад. Маҳз чунин хусусиятҳо имконият медиҳанд, ки ҷомеа ба сӯи рушди устувор ва рақобатпазирӣ дар миқёси ҷаҳонӣ ҳаракат кунад.</a:t>
            </a:r>
            <a:endParaRPr sz="1200">
              <a:solidFill>
                <a:schemeClr val="dk1"/>
              </a:solidFill>
              <a:latin typeface="Times New Roman"/>
              <a:ea typeface="Times New Roman"/>
              <a:cs typeface="Times New Roman"/>
              <a:sym typeface="Times New Roman"/>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65"/>
          <p:cNvSpPr txBox="1"/>
          <p:nvPr>
            <p:ph idx="1" type="body"/>
          </p:nvPr>
        </p:nvSpPr>
        <p:spPr>
          <a:xfrm>
            <a:off x="142673" y="298939"/>
            <a:ext cx="8856984" cy="600514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200"/>
              </a:spcBef>
              <a:spcAft>
                <a:spcPts val="0"/>
              </a:spcAft>
              <a:buSzPts val="100"/>
              <a:buNone/>
            </a:pPr>
            <a:r>
              <a:t/>
            </a:r>
            <a:endParaRPr b="1" sz="100">
              <a:solidFill>
                <a:srgbClr val="FF0000"/>
              </a:solidFill>
              <a:latin typeface="Times New Roman"/>
              <a:ea typeface="Times New Roman"/>
              <a:cs typeface="Times New Roman"/>
              <a:sym typeface="Times New Roman"/>
            </a:endParaRPr>
          </a:p>
          <a:p>
            <a:pPr indent="-177800" lvl="0" marL="91440" rtl="0" algn="ctr">
              <a:lnSpc>
                <a:spcPct val="90000"/>
              </a:lnSpc>
              <a:spcBef>
                <a:spcPts val="1400"/>
              </a:spcBef>
              <a:spcAft>
                <a:spcPts val="0"/>
              </a:spcAft>
              <a:buSzPts val="2800"/>
              <a:buChar char=" "/>
            </a:pPr>
            <a:r>
              <a:rPr b="1" sz="2800">
                <a:solidFill>
                  <a:srgbClr val="FF0000"/>
                </a:solidFill>
                <a:latin typeface="Times New Roman"/>
                <a:ea typeface="Times New Roman"/>
                <a:cs typeface="Times New Roman"/>
                <a:sym typeface="Times New Roman"/>
              </a:rPr>
              <a:t>Адабиёт:</a:t>
            </a:r>
            <a:endParaRPr b="1" sz="2800">
              <a:solidFill>
                <a:srgbClr val="FF0000"/>
              </a:solidFill>
              <a:latin typeface="Times New Roman"/>
              <a:ea typeface="Times New Roman"/>
              <a:cs typeface="Times New Roman"/>
              <a:sym typeface="Times New Roman"/>
            </a:endParaRPr>
          </a:p>
          <a:p>
            <a:pPr indent="-177800" lvl="0" marL="91440" rtl="0" algn="ctr">
              <a:lnSpc>
                <a:spcPct val="90000"/>
              </a:lnSpc>
              <a:spcBef>
                <a:spcPts val="1400"/>
              </a:spcBef>
              <a:spcAft>
                <a:spcPts val="0"/>
              </a:spcAft>
              <a:buClr>
                <a:srgbClr val="FF0000"/>
              </a:buClr>
              <a:buSzPts val="2800"/>
              <a:buFont typeface="Times New Roman"/>
              <a:buChar char=" "/>
            </a:pPr>
            <a:r>
              <a:t/>
            </a:r>
            <a:endParaRPr b="1" sz="2800">
              <a:solidFill>
                <a:srgbClr val="FF0000"/>
              </a:solidFill>
              <a:latin typeface="Times New Roman"/>
              <a:ea typeface="Times New Roman"/>
              <a:cs typeface="Times New Roman"/>
              <a:sym typeface="Times New Roman"/>
            </a:endParaRPr>
          </a:p>
          <a:p>
            <a:pPr indent="-78740" lvl="0" marL="91440" rtl="0" algn="ctr">
              <a:lnSpc>
                <a:spcPct val="90000"/>
              </a:lnSpc>
              <a:spcBef>
                <a:spcPts val="1400"/>
              </a:spcBef>
              <a:spcAft>
                <a:spcPts val="0"/>
              </a:spcAft>
              <a:buSzPts val="200"/>
              <a:buNone/>
            </a:pPr>
            <a:r>
              <a:t/>
            </a:r>
            <a:endParaRPr sz="200">
              <a:solidFill>
                <a:schemeClr val="dk1"/>
              </a:solidFill>
              <a:latin typeface="Times New Roman"/>
              <a:ea typeface="Times New Roman"/>
              <a:cs typeface="Times New Roman"/>
              <a:sym typeface="Times New Roman"/>
            </a:endParaRPr>
          </a:p>
          <a:p>
            <a:pPr indent="-114300" lvl="0" marL="0" rtl="0" algn="just">
              <a:lnSpc>
                <a:spcPct val="150000"/>
              </a:lnSpc>
              <a:spcBef>
                <a:spcPts val="200"/>
              </a:spcBef>
              <a:spcAft>
                <a:spcPts val="0"/>
              </a:spcAft>
              <a:buSzPts val="1800"/>
              <a:buChar char=" "/>
            </a:pPr>
            <a:r>
              <a:rPr sz="1800">
                <a:solidFill>
                  <a:schemeClr val="dk1"/>
                </a:solidFill>
                <a:latin typeface="Times New Roman"/>
                <a:ea typeface="Times New Roman"/>
                <a:cs typeface="Times New Roman"/>
                <a:sym typeface="Times New Roman"/>
              </a:rPr>
              <a:t>1. Паёми Президенти Ҷумҳурии ба Маҷлиси миллии маҷлиси олӣ ва Маҷлиси намояндагон – Душанбе 2023., 28.12.2023. </a:t>
            </a:r>
            <a:endParaRPr/>
          </a:p>
          <a:p>
            <a:pPr indent="-114300" lvl="0" marL="0" rtl="0" algn="just">
              <a:lnSpc>
                <a:spcPct val="150000"/>
              </a:lnSpc>
              <a:spcBef>
                <a:spcPts val="0"/>
              </a:spcBef>
              <a:spcAft>
                <a:spcPts val="0"/>
              </a:spcAft>
              <a:buSzPts val="1800"/>
              <a:buChar char=" "/>
            </a:pPr>
            <a:r>
              <a:rPr sz="1800">
                <a:solidFill>
                  <a:schemeClr val="dk1"/>
                </a:solidFill>
                <a:latin typeface="Times New Roman"/>
                <a:ea typeface="Times New Roman"/>
                <a:cs typeface="Times New Roman"/>
                <a:sym typeface="Times New Roman"/>
              </a:rPr>
              <a:t>2. Мирзоалиев А.А. Идоракунии рушди иқтидори кадрии савдои чакана дар шароити ташаккули иқтисоди рақамӣ.  Диссертатсия. – Душанбе, ДДТТ. – 2023. – С. 32.</a:t>
            </a:r>
            <a:endParaRPr sz="1800">
              <a:solidFill>
                <a:schemeClr val="dk1"/>
              </a:solidFill>
              <a:latin typeface="Times New Roman"/>
              <a:ea typeface="Times New Roman"/>
              <a:cs typeface="Times New Roman"/>
              <a:sym typeface="Times New Roman"/>
            </a:endParaRPr>
          </a:p>
          <a:p>
            <a:pPr indent="-114300" lvl="0" marL="0" rtl="0" algn="just">
              <a:lnSpc>
                <a:spcPct val="150000"/>
              </a:lnSpc>
              <a:spcBef>
                <a:spcPts val="0"/>
              </a:spcBef>
              <a:spcAft>
                <a:spcPts val="0"/>
              </a:spcAft>
              <a:buSzPts val="1800"/>
              <a:buChar char=" "/>
            </a:pPr>
            <a:r>
              <a:rPr sz="1800">
                <a:solidFill>
                  <a:schemeClr val="dk1"/>
                </a:solidFill>
                <a:latin typeface="Times New Roman"/>
                <a:ea typeface="Times New Roman"/>
                <a:cs typeface="Times New Roman"/>
                <a:sym typeface="Times New Roman"/>
              </a:rPr>
              <a:t>3. Самтҳои асосии сиёсати кадрии корхона (марҳалаҳои асосии таҳия ва татбиқи сиёсати кадрии корхона) (бо забони тоҷикӣ) / Рустамов Ф.М. / Тоҷикистон ва ҷаҳони муосир: Маводҳои конференсияи шашуми илмию амалӣ байналмимлалӣ: «Муҳимияти рушди иқтисодиёти инноватсионӣ». (20-21 июни  2018 с., ш. Душанбе). – Душанбе. – 2018. – С. 224-226.</a:t>
            </a:r>
            <a:endParaRPr sz="1800">
              <a:solidFill>
                <a:schemeClr val="dk1"/>
              </a:solidFill>
              <a:latin typeface="Times New Roman"/>
              <a:ea typeface="Times New Roman"/>
              <a:cs typeface="Times New Roman"/>
              <a:sym typeface="Times New Roman"/>
            </a:endParaRPr>
          </a:p>
          <a:p>
            <a:pPr indent="0" lvl="0" marL="91440" rtl="0" algn="l">
              <a:lnSpc>
                <a:spcPct val="90000"/>
              </a:lnSpc>
              <a:spcBef>
                <a:spcPts val="1200"/>
              </a:spcBef>
              <a:spcAft>
                <a:spcPts val="200"/>
              </a:spcAft>
              <a:buSzPts val="2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66"/>
          <p:cNvSpPr txBox="1"/>
          <p:nvPr>
            <p:ph idx="1" type="body"/>
          </p:nvPr>
        </p:nvSpPr>
        <p:spPr>
          <a:xfrm>
            <a:off x="142673" y="298938"/>
            <a:ext cx="8856984" cy="6093069"/>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200"/>
              </a:spcBef>
              <a:spcAft>
                <a:spcPts val="0"/>
              </a:spcAft>
              <a:buSzPts val="100"/>
              <a:buNone/>
            </a:pPr>
            <a:r>
              <a:t/>
            </a:r>
            <a:endParaRPr b="1" sz="100">
              <a:solidFill>
                <a:srgbClr val="FF0000"/>
              </a:solidFill>
              <a:latin typeface="Times New Roman"/>
              <a:ea typeface="Times New Roman"/>
              <a:cs typeface="Times New Roman"/>
              <a:sym typeface="Times New Roman"/>
            </a:endParaRPr>
          </a:p>
          <a:p>
            <a:pPr indent="0" lvl="0" marL="91440" rtl="0" algn="ctr">
              <a:lnSpc>
                <a:spcPct val="90000"/>
              </a:lnSpc>
              <a:spcBef>
                <a:spcPts val="1400"/>
              </a:spcBef>
              <a:spcAft>
                <a:spcPts val="0"/>
              </a:spcAft>
              <a:buSzPts val="3200"/>
              <a:buNone/>
            </a:pPr>
            <a:r>
              <a:t/>
            </a:r>
            <a:endParaRPr b="1" sz="3200">
              <a:solidFill>
                <a:srgbClr val="FF0000"/>
              </a:solidFill>
              <a:latin typeface="Times New Roman"/>
              <a:ea typeface="Times New Roman"/>
              <a:cs typeface="Times New Roman"/>
              <a:sym typeface="Times New Roman"/>
            </a:endParaRPr>
          </a:p>
          <a:p>
            <a:pPr indent="0" lvl="0" marL="91440" rtl="0" algn="ctr">
              <a:lnSpc>
                <a:spcPct val="90000"/>
              </a:lnSpc>
              <a:spcBef>
                <a:spcPts val="1400"/>
              </a:spcBef>
              <a:spcAft>
                <a:spcPts val="0"/>
              </a:spcAft>
              <a:buSzPts val="3200"/>
              <a:buNone/>
            </a:pPr>
            <a:r>
              <a:t/>
            </a:r>
            <a:endParaRPr b="1" sz="3200">
              <a:solidFill>
                <a:srgbClr val="FF0000"/>
              </a:solidFill>
              <a:latin typeface="Times New Roman"/>
              <a:ea typeface="Times New Roman"/>
              <a:cs typeface="Times New Roman"/>
              <a:sym typeface="Times New Roman"/>
            </a:endParaRPr>
          </a:p>
          <a:p>
            <a:pPr indent="0" lvl="0" marL="91440" rtl="0" algn="ctr">
              <a:lnSpc>
                <a:spcPct val="90000"/>
              </a:lnSpc>
              <a:spcBef>
                <a:spcPts val="1400"/>
              </a:spcBef>
              <a:spcAft>
                <a:spcPts val="0"/>
              </a:spcAft>
              <a:buSzPts val="3200"/>
              <a:buNone/>
            </a:pPr>
            <a:r>
              <a:t/>
            </a:r>
            <a:endParaRPr b="1" sz="3200">
              <a:solidFill>
                <a:srgbClr val="FF0000"/>
              </a:solidFill>
              <a:latin typeface="Times New Roman"/>
              <a:ea typeface="Times New Roman"/>
              <a:cs typeface="Times New Roman"/>
              <a:sym typeface="Times New Roman"/>
            </a:endParaRPr>
          </a:p>
          <a:p>
            <a:pPr indent="-203200" lvl="0" marL="91440" rtl="0" algn="ctr">
              <a:lnSpc>
                <a:spcPct val="90000"/>
              </a:lnSpc>
              <a:spcBef>
                <a:spcPts val="1400"/>
              </a:spcBef>
              <a:spcAft>
                <a:spcPts val="200"/>
              </a:spcAft>
              <a:buSzPts val="3200"/>
              <a:buChar char=" "/>
            </a:pPr>
            <a:r>
              <a:rPr b="1" sz="3200">
                <a:solidFill>
                  <a:srgbClr val="FF0000"/>
                </a:solidFill>
                <a:latin typeface="Times New Roman"/>
                <a:ea typeface="Times New Roman"/>
                <a:cs typeface="Times New Roman"/>
                <a:sym typeface="Times New Roman"/>
              </a:rPr>
              <a:t>Ташаккур ба диққататон!</a:t>
            </a:r>
            <a:endParaRPr b="1" sz="3200">
              <a:solidFill>
                <a:srgbClr val="FF0000"/>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Ретро">
  <a:themeElements>
    <a:clrScheme name="Ретро">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2018-06-24T18:21:52Z</dcterms:created>
  <dc:creator>фитрат</dc:creator>
</cp:coreProperties>
</file>