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60" r:id="rId1"/>
  </p:sldMasterIdLst>
  <p:notesMasterIdLst>
    <p:notesMasterId r:id="rId51"/>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74" r:id="rId23"/>
    <p:sldId id="275" r:id="rId24"/>
    <p:sldId id="276" r:id="rId25"/>
    <p:sldId id="277" r:id="rId26"/>
    <p:sldId id="300" r:id="rId27"/>
    <p:sldId id="278" r:id="rId28"/>
    <p:sldId id="301" r:id="rId29"/>
    <p:sldId id="279" r:id="rId30"/>
    <p:sldId id="280" r:id="rId31"/>
    <p:sldId id="281" r:id="rId32"/>
    <p:sldId id="282" r:id="rId33"/>
    <p:sldId id="283" r:id="rId34"/>
    <p:sldId id="284" r:id="rId35"/>
    <p:sldId id="285" r:id="rId36"/>
    <p:sldId id="286" r:id="rId37"/>
    <p:sldId id="302" r:id="rId38"/>
    <p:sldId id="287" r:id="rId39"/>
    <p:sldId id="288" r:id="rId40"/>
    <p:sldId id="289" r:id="rId41"/>
    <p:sldId id="304" r:id="rId42"/>
    <p:sldId id="305" r:id="rId43"/>
    <p:sldId id="306" r:id="rId44"/>
    <p:sldId id="307" r:id="rId45"/>
    <p:sldId id="308" r:id="rId46"/>
    <p:sldId id="309" r:id="rId47"/>
    <p:sldId id="294" r:id="rId48"/>
    <p:sldId id="310" r:id="rId49"/>
    <p:sldId id="295" r:id="rId50"/>
  </p:sldIdLst>
  <p:sldSz cx="9144000" cy="6858000" type="screen4x3"/>
  <p:notesSz cx="6858000" cy="9144000"/>
  <p:embeddedFontLst>
    <p:embeddedFont>
      <p:font typeface="Calibri" panose="020F0502020204030204" pitchFamily="34" charset="0"/>
      <p:regular r:id="rId52"/>
      <p:bold r:id="rId53"/>
      <p:italic r:id="rId54"/>
      <p:boldItalic r:id="rId55"/>
    </p:embeddedFont>
    <p:embeddedFont>
      <p:font typeface="Calibri Light" panose="020F0302020204030204" pitchFamily="34" charset="0"/>
      <p:regular r:id="rId56"/>
      <p:italic r:id="rId57"/>
    </p:embeddedFont>
    <p:embeddedFont>
      <p:font typeface="Times" panose="02020603050405020304" pitchFamily="18" charset="0"/>
      <p:regular r:id="rId58"/>
      <p:bold r:id="rId59"/>
      <p:italic r:id="rId60"/>
      <p:boldItalic r:id="rId61"/>
    </p:embeddedFont>
    <p:embeddedFont>
      <p:font typeface="Times New Roman Tj" panose="02020603050405020304" pitchFamily="18" charset="-52"/>
      <p:regular r:id="rId62"/>
      <p:bold r:id="rId63"/>
      <p:italic r:id="rId64"/>
      <p:boldItalic r:id="rId6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7"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70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4.fntdata"/><Relationship Id="rId63" Type="http://schemas.openxmlformats.org/officeDocument/2006/relationships/font" Target="fonts/font12.fntdata"/><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2.fntdata"/><Relationship Id="rId58"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6.fntdata"/><Relationship Id="rId61"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5.fntdata"/><Relationship Id="rId64" Type="http://schemas.openxmlformats.org/officeDocument/2006/relationships/font" Target="fonts/font13.fntdata"/><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8.fntdata"/><Relationship Id="rId67"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3.fntdata"/><Relationship Id="rId62" Type="http://schemas.openxmlformats.org/officeDocument/2006/relationships/font" Target="fonts/font11.fntdata"/><Relationship Id="rId7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2A01B4-9F8D-45E7-9A1E-30F28F46EC74}" type="doc">
      <dgm:prSet loTypeId="urn:microsoft.com/office/officeart/2005/8/layout/radial5" loCatId="cycle" qsTypeId="urn:microsoft.com/office/officeart/2005/8/quickstyle/simple1" qsCatId="simple" csTypeId="urn:microsoft.com/office/officeart/2005/8/colors/accent6_1" csCatId="accent6" phldr="1"/>
      <dgm:spPr/>
      <dgm:t>
        <a:bodyPr/>
        <a:lstStyle/>
        <a:p>
          <a:endParaRPr lang="ru-RU"/>
        </a:p>
      </dgm:t>
    </dgm:pt>
    <dgm:pt modelId="{9E54A3BE-A1B1-43A4-A244-43D874D2F189}">
      <dgm:prSet phldrT="[Текст]" custT="1"/>
      <dgm:spPr>
        <a:solidFill>
          <a:schemeClr val="bg2"/>
        </a:solidFill>
      </dgm:spPr>
      <dgm:t>
        <a:bodyPr/>
        <a:lstStyle/>
        <a:p>
          <a:r>
            <a:rPr lang="ru-RU" sz="1400">
              <a:latin typeface="Times New Roman" pitchFamily="18" charset="0"/>
              <a:cs typeface="Times New Roman" pitchFamily="18" charset="0"/>
            </a:rPr>
            <a:t>Сармояи инсонӣ</a:t>
          </a:r>
        </a:p>
      </dgm:t>
    </dgm:pt>
    <dgm:pt modelId="{0E80918A-B4B8-4352-805C-48060F04F3DE}" type="parTrans" cxnId="{8402CB08-CEB1-4035-80BB-F4B43DE606D5}">
      <dgm:prSet/>
      <dgm:spPr/>
      <dgm:t>
        <a:bodyPr/>
        <a:lstStyle/>
        <a:p>
          <a:endParaRPr lang="ru-RU"/>
        </a:p>
      </dgm:t>
    </dgm:pt>
    <dgm:pt modelId="{A09C1DA0-F8D4-4C9E-AAA7-3C179163A44A}" type="sibTrans" cxnId="{8402CB08-CEB1-4035-80BB-F4B43DE606D5}">
      <dgm:prSet/>
      <dgm:spPr/>
      <dgm:t>
        <a:bodyPr/>
        <a:lstStyle/>
        <a:p>
          <a:endParaRPr lang="ru-RU"/>
        </a:p>
      </dgm:t>
    </dgm:pt>
    <dgm:pt modelId="{3DD80480-8BEF-4AD5-AF1A-C11E3C127CAA}">
      <dgm:prSet phldrT="[Текст]" custT="1"/>
      <dgm:spPr>
        <a:solidFill>
          <a:schemeClr val="bg2"/>
        </a:solidFill>
      </dgm:spPr>
      <dgm:t>
        <a:bodyPr/>
        <a:lstStyle/>
        <a:p>
          <a:r>
            <a:rPr lang="ru-RU" sz="1400" dirty="0">
              <a:solidFill>
                <a:sysClr val="windowText" lastClr="000000"/>
              </a:solidFill>
              <a:latin typeface="Times New Roman" pitchFamily="18" charset="0"/>
              <a:cs typeface="Times New Roman" pitchFamily="18" charset="0"/>
            </a:rPr>
            <a:t>Он </a:t>
          </a:r>
          <a:r>
            <a:rPr lang="ru-RU" sz="1400" dirty="0" err="1">
              <a:solidFill>
                <a:sysClr val="windowText" lastClr="000000"/>
              </a:solidFill>
              <a:latin typeface="Times New Roman" pitchFamily="18" charset="0"/>
              <a:cs typeface="Times New Roman" pitchFamily="18" charset="0"/>
            </a:rPr>
            <a:t>эҳсос</a:t>
          </a:r>
          <a:r>
            <a:rPr lang="ru-RU" sz="1400" dirty="0">
              <a:solidFill>
                <a:sysClr val="windowText" lastClr="000000"/>
              </a:solidFill>
              <a:latin typeface="Times New Roman" pitchFamily="18" charset="0"/>
              <a:cs typeface="Times New Roman" pitchFamily="18" charset="0"/>
            </a:rPr>
            <a:t> </a:t>
          </a:r>
          <a:r>
            <a:rPr lang="ru-RU" sz="1400" dirty="0" err="1">
              <a:solidFill>
                <a:sysClr val="windowText" lastClr="000000"/>
              </a:solidFill>
              <a:latin typeface="Times New Roman" pitchFamily="18" charset="0"/>
              <a:cs typeface="Times New Roman" pitchFamily="18" charset="0"/>
            </a:rPr>
            <a:t>нашаванда</a:t>
          </a:r>
          <a:r>
            <a:rPr lang="ru-RU" sz="1400" dirty="0">
              <a:solidFill>
                <a:sysClr val="windowText" lastClr="000000"/>
              </a:solidFill>
              <a:latin typeface="Times New Roman" pitchFamily="18" charset="0"/>
              <a:cs typeface="Times New Roman" pitchFamily="18" charset="0"/>
            </a:rPr>
            <a:t> </a:t>
          </a:r>
          <a:r>
            <a:rPr lang="ru-RU" sz="1400" dirty="0" err="1">
              <a:solidFill>
                <a:sysClr val="windowText" lastClr="000000"/>
              </a:solidFill>
              <a:latin typeface="Times New Roman" pitchFamily="18" charset="0"/>
              <a:cs typeface="Times New Roman" pitchFamily="18" charset="0"/>
            </a:rPr>
            <a:t>ва</a:t>
          </a:r>
          <a:r>
            <a:rPr lang="ru-RU" sz="1400" dirty="0">
              <a:solidFill>
                <a:sysClr val="windowText" lastClr="000000"/>
              </a:solidFill>
              <a:latin typeface="Times New Roman" pitchFamily="18" charset="0"/>
              <a:cs typeface="Times New Roman" pitchFamily="18" charset="0"/>
            </a:rPr>
            <a:t> </a:t>
          </a:r>
          <a:r>
            <a:rPr lang="ru-RU" sz="1400" dirty="0" err="1">
              <a:solidFill>
                <a:sysClr val="windowText" lastClr="000000"/>
              </a:solidFill>
              <a:latin typeface="Times New Roman" pitchFamily="18" charset="0"/>
              <a:cs typeface="Times New Roman" pitchFamily="18" charset="0"/>
            </a:rPr>
            <a:t>дарк</a:t>
          </a:r>
          <a:r>
            <a:rPr lang="ru-RU" sz="1400" dirty="0">
              <a:solidFill>
                <a:sysClr val="windowText" lastClr="000000"/>
              </a:solidFill>
              <a:latin typeface="Times New Roman" pitchFamily="18" charset="0"/>
              <a:cs typeface="Times New Roman" pitchFamily="18" charset="0"/>
            </a:rPr>
            <a:t> </a:t>
          </a:r>
          <a:r>
            <a:rPr lang="ru-RU" sz="1400" dirty="0" err="1">
              <a:solidFill>
                <a:sysClr val="windowText" lastClr="000000"/>
              </a:solidFill>
              <a:latin typeface="Times New Roman" pitchFamily="18" charset="0"/>
              <a:cs typeface="Times New Roman" pitchFamily="18" charset="0"/>
            </a:rPr>
            <a:t>нокардашуда</a:t>
          </a:r>
          <a:r>
            <a:rPr lang="ru-RU" sz="1400" dirty="0">
              <a:solidFill>
                <a:sysClr val="windowText" lastClr="000000"/>
              </a:solidFill>
              <a:latin typeface="Times New Roman" pitchFamily="18" charset="0"/>
              <a:cs typeface="Times New Roman" pitchFamily="18" charset="0"/>
            </a:rPr>
            <a:t> </a:t>
          </a:r>
          <a:r>
            <a:rPr lang="ru-RU" sz="1400" dirty="0" err="1">
              <a:solidFill>
                <a:sysClr val="windowText" lastClr="000000"/>
              </a:solidFill>
              <a:latin typeface="Times New Roman" pitchFamily="18" charset="0"/>
              <a:cs typeface="Times New Roman" pitchFamily="18" charset="0"/>
            </a:rPr>
            <a:t>ва</a:t>
          </a:r>
          <a:r>
            <a:rPr lang="ru-RU" sz="1400" dirty="0">
              <a:solidFill>
                <a:sysClr val="windowText" lastClr="000000"/>
              </a:solidFill>
              <a:latin typeface="Times New Roman" pitchFamily="18" charset="0"/>
              <a:cs typeface="Times New Roman" pitchFamily="18" charset="0"/>
            </a:rPr>
            <a:t> </a:t>
          </a:r>
          <a:r>
            <a:rPr lang="ru-RU" sz="1400" dirty="0" err="1">
              <a:solidFill>
                <a:sysClr val="windowText" lastClr="000000"/>
              </a:solidFill>
              <a:latin typeface="Times New Roman" pitchFamily="18" charset="0"/>
              <a:cs typeface="Times New Roman" pitchFamily="18" charset="0"/>
            </a:rPr>
            <a:t>фарсуда</a:t>
          </a:r>
          <a:r>
            <a:rPr lang="ru-RU" sz="1400" dirty="0">
              <a:solidFill>
                <a:sysClr val="windowText" lastClr="000000"/>
              </a:solidFill>
              <a:latin typeface="Times New Roman" pitchFamily="18" charset="0"/>
              <a:cs typeface="Times New Roman" pitchFamily="18" charset="0"/>
            </a:rPr>
            <a:t> </a:t>
          </a:r>
          <a:r>
            <a:rPr lang="ru-RU" sz="1400" dirty="0" err="1">
              <a:solidFill>
                <a:sysClr val="windowText" lastClr="000000"/>
              </a:solidFill>
              <a:latin typeface="Times New Roman" pitchFamily="18" charset="0"/>
              <a:cs typeface="Times New Roman" pitchFamily="18" charset="0"/>
            </a:rPr>
            <a:t>нашаванда</a:t>
          </a:r>
          <a:r>
            <a:rPr lang="ru-RU" sz="1400" dirty="0">
              <a:solidFill>
                <a:sysClr val="windowText" lastClr="000000"/>
              </a:solidFill>
              <a:latin typeface="Times New Roman" pitchFamily="18" charset="0"/>
              <a:cs typeface="Times New Roman" pitchFamily="18" charset="0"/>
            </a:rPr>
            <a:t> </a:t>
          </a:r>
          <a:r>
            <a:rPr lang="ru-RU" sz="1400" dirty="0" err="1">
              <a:solidFill>
                <a:sysClr val="windowText" lastClr="000000"/>
              </a:solidFill>
              <a:latin typeface="Times New Roman" pitchFamily="18" charset="0"/>
              <a:cs typeface="Times New Roman" pitchFamily="18" charset="0"/>
            </a:rPr>
            <a:t>мебошад</a:t>
          </a:r>
          <a:endParaRPr lang="ru-RU" sz="1400" dirty="0">
            <a:solidFill>
              <a:sysClr val="windowText" lastClr="000000"/>
            </a:solidFill>
            <a:latin typeface="Times New Roman" pitchFamily="18" charset="0"/>
            <a:cs typeface="Times New Roman" pitchFamily="18" charset="0"/>
          </a:endParaRPr>
        </a:p>
      </dgm:t>
    </dgm:pt>
    <dgm:pt modelId="{7449840B-CEDC-43D4-BFB8-77476CE985A4}" type="parTrans" cxnId="{183DCE50-1EA1-4439-BDFA-7ABFA9FDC3FC}">
      <dgm:prSet/>
      <dgm:spPr/>
      <dgm:t>
        <a:bodyPr/>
        <a:lstStyle/>
        <a:p>
          <a:endParaRPr lang="ru-RU"/>
        </a:p>
      </dgm:t>
    </dgm:pt>
    <dgm:pt modelId="{85702730-A884-44A2-AA09-B264411AA9EA}" type="sibTrans" cxnId="{183DCE50-1EA1-4439-BDFA-7ABFA9FDC3FC}">
      <dgm:prSet/>
      <dgm:spPr/>
      <dgm:t>
        <a:bodyPr/>
        <a:lstStyle/>
        <a:p>
          <a:endParaRPr lang="ru-RU"/>
        </a:p>
      </dgm:t>
    </dgm:pt>
    <dgm:pt modelId="{A4ADF838-E869-4451-9232-61CB47EA6B72}">
      <dgm:prSet phldrT="[Текст]" custT="1"/>
      <dgm:spPr>
        <a:solidFill>
          <a:schemeClr val="bg2"/>
        </a:solidFill>
      </dgm:spPr>
      <dgm:t>
        <a:bodyPr/>
        <a:lstStyle/>
        <a:p>
          <a:r>
            <a:rPr lang="ru-RU" sz="1400">
              <a:latin typeface="Times New Roman" pitchFamily="18" charset="0"/>
              <a:cs typeface="Times New Roman" pitchFamily="18" charset="0"/>
            </a:rPr>
            <a:t>Ҷамъоварии сармояи инсонӣ ҳамеша идома меёбад</a:t>
          </a:r>
        </a:p>
      </dgm:t>
    </dgm:pt>
    <dgm:pt modelId="{E9EEFF70-FD5D-413F-BE8D-78A587141547}" type="parTrans" cxnId="{4859B84B-886B-49A4-AD9A-5E918D581335}">
      <dgm:prSet/>
      <dgm:spPr/>
      <dgm:t>
        <a:bodyPr/>
        <a:lstStyle/>
        <a:p>
          <a:endParaRPr lang="ru-RU"/>
        </a:p>
      </dgm:t>
    </dgm:pt>
    <dgm:pt modelId="{C1A60F2B-07E8-4110-968D-10A28A870CD7}" type="sibTrans" cxnId="{4859B84B-886B-49A4-AD9A-5E918D581335}">
      <dgm:prSet/>
      <dgm:spPr/>
      <dgm:t>
        <a:bodyPr/>
        <a:lstStyle/>
        <a:p>
          <a:endParaRPr lang="ru-RU"/>
        </a:p>
      </dgm:t>
    </dgm:pt>
    <dgm:pt modelId="{7A27377D-A27F-4A46-8CC9-060D4414CCCA}">
      <dgm:prSet phldrT="[Текст]" custT="1"/>
      <dgm:spPr>
        <a:solidFill>
          <a:schemeClr val="bg2"/>
        </a:solidFill>
      </dgm:spPr>
      <dgm:t>
        <a:bodyPr/>
        <a:lstStyle/>
        <a:p>
          <a:r>
            <a:rPr lang="ru-RU" sz="1400" dirty="0" err="1">
              <a:latin typeface="Times New Roman" pitchFamily="18" charset="0"/>
              <a:cs typeface="Times New Roman" pitchFamily="18" charset="0"/>
            </a:rPr>
            <a:t>Сармоягузорӣ</a:t>
          </a:r>
          <a:r>
            <a:rPr lang="ru-RU" sz="1400" dirty="0">
              <a:latin typeface="Times New Roman" pitchFamily="18" charset="0"/>
              <a:cs typeface="Times New Roman" pitchFamily="18" charset="0"/>
            </a:rPr>
            <a:t> ба </a:t>
          </a:r>
          <a:r>
            <a:rPr lang="ru-RU" sz="1400" dirty="0" err="1">
              <a:latin typeface="Times New Roman" pitchFamily="18" charset="0"/>
              <a:cs typeface="Times New Roman" pitchFamily="18" charset="0"/>
            </a:rPr>
            <a:t>сармояи</a:t>
          </a: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инсонӣ</a:t>
          </a:r>
          <a:r>
            <a:rPr lang="ru-RU" sz="1400" dirty="0">
              <a:latin typeface="Times New Roman" pitchFamily="18" charset="0"/>
              <a:cs typeface="Times New Roman" pitchFamily="18" charset="0"/>
            </a:rPr>
            <a:t> ба </a:t>
          </a:r>
          <a:r>
            <a:rPr lang="ru-RU" sz="1400" dirty="0" err="1">
              <a:latin typeface="Times New Roman" pitchFamily="18" charset="0"/>
              <a:cs typeface="Times New Roman" pitchFamily="18" charset="0"/>
            </a:rPr>
            <a:t>шахси</a:t>
          </a: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муайян</a:t>
          </a: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вобаста</a:t>
          </a: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аст</a:t>
          </a:r>
          <a:endParaRPr lang="ru-RU" sz="1400" dirty="0">
            <a:latin typeface="Times New Roman" pitchFamily="18" charset="0"/>
            <a:cs typeface="Times New Roman" pitchFamily="18" charset="0"/>
          </a:endParaRPr>
        </a:p>
      </dgm:t>
    </dgm:pt>
    <dgm:pt modelId="{62645B2E-1A87-4FE6-866B-59BFA3D61703}" type="parTrans" cxnId="{D47144E6-D316-4A6C-81BA-7268F1BE884D}">
      <dgm:prSet/>
      <dgm:spPr/>
      <dgm:t>
        <a:bodyPr/>
        <a:lstStyle/>
        <a:p>
          <a:endParaRPr lang="ru-RU"/>
        </a:p>
      </dgm:t>
    </dgm:pt>
    <dgm:pt modelId="{C5FE0C0A-90E7-4CE3-B075-5A68522AB3C0}" type="sibTrans" cxnId="{D47144E6-D316-4A6C-81BA-7268F1BE884D}">
      <dgm:prSet/>
      <dgm:spPr/>
      <dgm:t>
        <a:bodyPr/>
        <a:lstStyle/>
        <a:p>
          <a:endParaRPr lang="ru-RU"/>
        </a:p>
      </dgm:t>
    </dgm:pt>
    <dgm:pt modelId="{56C19F99-2C01-4D6A-B6A3-89969B747CC0}">
      <dgm:prSet phldrT="[Текст]" custT="1"/>
      <dgm:spPr>
        <a:solidFill>
          <a:schemeClr val="bg2"/>
        </a:solidFill>
      </dgm:spPr>
      <dgm:t>
        <a:bodyPr/>
        <a:lstStyle/>
        <a:p>
          <a:r>
            <a:rPr lang="ru-RU" sz="1400" dirty="0">
              <a:latin typeface="Times New Roman" pitchFamily="18" charset="0"/>
              <a:cs typeface="Times New Roman" pitchFamily="18" charset="0"/>
            </a:rPr>
            <a:t>Дар </a:t>
          </a:r>
          <a:r>
            <a:rPr lang="ru-RU" sz="1400" dirty="0" err="1">
              <a:latin typeface="Times New Roman" pitchFamily="18" charset="0"/>
              <a:cs typeface="Times New Roman" pitchFamily="18" charset="0"/>
            </a:rPr>
            <a:t>шакли</a:t>
          </a: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дониш</a:t>
          </a: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қобилият</a:t>
          </a: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ва</a:t>
          </a: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идоракунии</a:t>
          </a:r>
          <a:r>
            <a:rPr lang="ru-RU" sz="1400" dirty="0">
              <a:latin typeface="Times New Roman" pitchFamily="18" charset="0"/>
              <a:cs typeface="Times New Roman" pitchFamily="18" charset="0"/>
            </a:rPr>
            <a:t> </a:t>
          </a:r>
          <a:r>
            <a:rPr lang="ru-RU" sz="1400" dirty="0" err="1">
              <a:latin typeface="Times New Roman" pitchFamily="18" charset="0"/>
              <a:cs typeface="Times New Roman" pitchFamily="18" charset="0"/>
            </a:rPr>
            <a:t>кормандон</a:t>
          </a:r>
          <a:endParaRPr lang="ru-RU" sz="1400" dirty="0">
            <a:latin typeface="Times New Roman" pitchFamily="18" charset="0"/>
            <a:cs typeface="Times New Roman" pitchFamily="18" charset="0"/>
          </a:endParaRPr>
        </a:p>
      </dgm:t>
    </dgm:pt>
    <dgm:pt modelId="{277AEC63-E2AA-4778-8ECD-CC7FAFBCF598}" type="parTrans" cxnId="{FF85144C-8FD4-4EB1-8C0D-DFEE31BA2FEA}">
      <dgm:prSet/>
      <dgm:spPr/>
      <dgm:t>
        <a:bodyPr/>
        <a:lstStyle/>
        <a:p>
          <a:endParaRPr lang="ru-RU"/>
        </a:p>
      </dgm:t>
    </dgm:pt>
    <dgm:pt modelId="{8E298992-3133-4D22-AFDB-E3B965A44C50}" type="sibTrans" cxnId="{FF85144C-8FD4-4EB1-8C0D-DFEE31BA2FEA}">
      <dgm:prSet/>
      <dgm:spPr/>
      <dgm:t>
        <a:bodyPr/>
        <a:lstStyle/>
        <a:p>
          <a:endParaRPr lang="ru-RU"/>
        </a:p>
      </dgm:t>
    </dgm:pt>
    <dgm:pt modelId="{39CDBD3C-25B8-4E8D-A448-8F7159C50DC4}" type="pres">
      <dgm:prSet presAssocID="{E42A01B4-9F8D-45E7-9A1E-30F28F46EC74}" presName="Name0" presStyleCnt="0">
        <dgm:presLayoutVars>
          <dgm:chMax val="1"/>
          <dgm:dir/>
          <dgm:animLvl val="ctr"/>
          <dgm:resizeHandles val="exact"/>
        </dgm:presLayoutVars>
      </dgm:prSet>
      <dgm:spPr/>
    </dgm:pt>
    <dgm:pt modelId="{3A82C387-60C8-4F62-A35A-4EE901E21079}" type="pres">
      <dgm:prSet presAssocID="{9E54A3BE-A1B1-43A4-A244-43D874D2F189}" presName="centerShape" presStyleLbl="node0" presStyleIdx="0" presStyleCnt="1" custScaleX="156916" custScaleY="129976" custLinFactNeighborX="337" custLinFactNeighborY="337"/>
      <dgm:spPr/>
    </dgm:pt>
    <dgm:pt modelId="{C5D45746-65A2-46DE-AFE1-18951C536F37}" type="pres">
      <dgm:prSet presAssocID="{7449840B-CEDC-43D4-BFB8-77476CE985A4}" presName="parTrans" presStyleLbl="sibTrans2D1" presStyleIdx="0" presStyleCnt="4" custScaleX="215613" custLinFactNeighborX="-7095" custLinFactNeighborY="-11305"/>
      <dgm:spPr/>
    </dgm:pt>
    <dgm:pt modelId="{BC12E103-D830-4638-88EF-66FBE74B1B81}" type="pres">
      <dgm:prSet presAssocID="{7449840B-CEDC-43D4-BFB8-77476CE985A4}" presName="connectorText" presStyleLbl="sibTrans2D1" presStyleIdx="0" presStyleCnt="4"/>
      <dgm:spPr/>
    </dgm:pt>
    <dgm:pt modelId="{032453C1-433C-4758-9328-1044958AE977}" type="pres">
      <dgm:prSet presAssocID="{3DD80480-8BEF-4AD5-AF1A-C11E3C127CAA}" presName="node" presStyleLbl="node1" presStyleIdx="0" presStyleCnt="4" custScaleX="268485">
        <dgm:presLayoutVars>
          <dgm:bulletEnabled val="1"/>
        </dgm:presLayoutVars>
      </dgm:prSet>
      <dgm:spPr/>
    </dgm:pt>
    <dgm:pt modelId="{DAAC7CC5-231B-43E4-9A68-F8B7BD82DF32}" type="pres">
      <dgm:prSet presAssocID="{E9EEFF70-FD5D-413F-BE8D-78A587141547}" presName="parTrans" presStyleLbl="sibTrans2D1" presStyleIdx="1" presStyleCnt="4" custFlipHor="1" custScaleX="207248" custLinFactNeighborX="-6864" custLinFactNeighborY="-9644"/>
      <dgm:spPr/>
    </dgm:pt>
    <dgm:pt modelId="{AC2444F4-C377-4CD2-8D8B-399D1DCBDA0E}" type="pres">
      <dgm:prSet presAssocID="{E9EEFF70-FD5D-413F-BE8D-78A587141547}" presName="connectorText" presStyleLbl="sibTrans2D1" presStyleIdx="1" presStyleCnt="4"/>
      <dgm:spPr/>
    </dgm:pt>
    <dgm:pt modelId="{5BB4D471-E987-4152-BCD6-4185485B63F6}" type="pres">
      <dgm:prSet presAssocID="{A4ADF838-E869-4451-9232-61CB47EA6B72}" presName="node" presStyleLbl="node1" presStyleIdx="1" presStyleCnt="4" custScaleX="167082" custScaleY="132216" custRadScaleRad="148670" custRadScaleInc="3315">
        <dgm:presLayoutVars>
          <dgm:bulletEnabled val="1"/>
        </dgm:presLayoutVars>
      </dgm:prSet>
      <dgm:spPr/>
    </dgm:pt>
    <dgm:pt modelId="{FE6B267D-F03B-4B3B-971C-067E9C86AE47}" type="pres">
      <dgm:prSet presAssocID="{62645B2E-1A87-4FE6-866B-59BFA3D61703}" presName="parTrans" presStyleLbl="sibTrans2D1" presStyleIdx="2" presStyleCnt="4" custScaleX="260145" custLinFactNeighborX="7388" custLinFactNeighborY="2781"/>
      <dgm:spPr/>
    </dgm:pt>
    <dgm:pt modelId="{159D1205-1078-46DF-A04C-4C2D2F72D1A5}" type="pres">
      <dgm:prSet presAssocID="{62645B2E-1A87-4FE6-866B-59BFA3D61703}" presName="connectorText" presStyleLbl="sibTrans2D1" presStyleIdx="2" presStyleCnt="4"/>
      <dgm:spPr/>
    </dgm:pt>
    <dgm:pt modelId="{F87553FD-10D6-453D-9A00-87244D763C09}" type="pres">
      <dgm:prSet presAssocID="{7A27377D-A27F-4A46-8CC9-060D4414CCCA}" presName="node" presStyleLbl="node1" presStyleIdx="2" presStyleCnt="4" custScaleX="254194">
        <dgm:presLayoutVars>
          <dgm:bulletEnabled val="1"/>
        </dgm:presLayoutVars>
      </dgm:prSet>
      <dgm:spPr/>
    </dgm:pt>
    <dgm:pt modelId="{4A4F8043-A273-4918-8020-0491008218EF}" type="pres">
      <dgm:prSet presAssocID="{277AEC63-E2AA-4778-8ECD-CC7FAFBCF598}" presName="parTrans" presStyleLbl="sibTrans2D1" presStyleIdx="3" presStyleCnt="4" custScaleX="238519" custLinFactNeighborX="-36375" custLinFactNeighborY="13162"/>
      <dgm:spPr/>
    </dgm:pt>
    <dgm:pt modelId="{A7577A44-5DD2-4521-853E-320FB9180548}" type="pres">
      <dgm:prSet presAssocID="{277AEC63-E2AA-4778-8ECD-CC7FAFBCF598}" presName="connectorText" presStyleLbl="sibTrans2D1" presStyleIdx="3" presStyleCnt="4"/>
      <dgm:spPr/>
    </dgm:pt>
    <dgm:pt modelId="{EE12A171-C9D2-4CA4-A248-07050959CDF2}" type="pres">
      <dgm:prSet presAssocID="{56C19F99-2C01-4D6A-B6A3-89969B747CC0}" presName="node" presStyleLbl="node1" presStyleIdx="3" presStyleCnt="4" custScaleX="175609" custScaleY="134519" custRadScaleRad="145162" custRadScaleInc="-4144">
        <dgm:presLayoutVars>
          <dgm:bulletEnabled val="1"/>
        </dgm:presLayoutVars>
      </dgm:prSet>
      <dgm:spPr/>
    </dgm:pt>
  </dgm:ptLst>
  <dgm:cxnLst>
    <dgm:cxn modelId="{8402CB08-CEB1-4035-80BB-F4B43DE606D5}" srcId="{E42A01B4-9F8D-45E7-9A1E-30F28F46EC74}" destId="{9E54A3BE-A1B1-43A4-A244-43D874D2F189}" srcOrd="0" destOrd="0" parTransId="{0E80918A-B4B8-4352-805C-48060F04F3DE}" sibTransId="{A09C1DA0-F8D4-4C9E-AAA7-3C179163A44A}"/>
    <dgm:cxn modelId="{2124FE13-7719-4450-8AA4-22A4A5C59CF6}" type="presOf" srcId="{56C19F99-2C01-4D6A-B6A3-89969B747CC0}" destId="{EE12A171-C9D2-4CA4-A248-07050959CDF2}" srcOrd="0" destOrd="0" presId="urn:microsoft.com/office/officeart/2005/8/layout/radial5"/>
    <dgm:cxn modelId="{9FE65E2B-929C-4977-8027-956BCCC5D946}" type="presOf" srcId="{A4ADF838-E869-4451-9232-61CB47EA6B72}" destId="{5BB4D471-E987-4152-BCD6-4185485B63F6}" srcOrd="0" destOrd="0" presId="urn:microsoft.com/office/officeart/2005/8/layout/radial5"/>
    <dgm:cxn modelId="{714A4C31-6DE6-4313-AC66-1F79D07A74F9}" type="presOf" srcId="{7449840B-CEDC-43D4-BFB8-77476CE985A4}" destId="{BC12E103-D830-4638-88EF-66FBE74B1B81}" srcOrd="1" destOrd="0" presId="urn:microsoft.com/office/officeart/2005/8/layout/radial5"/>
    <dgm:cxn modelId="{2600135E-47BC-4A9E-87EC-F4B97AE9327F}" type="presOf" srcId="{62645B2E-1A87-4FE6-866B-59BFA3D61703}" destId="{FE6B267D-F03B-4B3B-971C-067E9C86AE47}" srcOrd="0" destOrd="0" presId="urn:microsoft.com/office/officeart/2005/8/layout/radial5"/>
    <dgm:cxn modelId="{3437F260-0C7A-4FBE-82F5-E4C4A530A3EF}" type="presOf" srcId="{3DD80480-8BEF-4AD5-AF1A-C11E3C127CAA}" destId="{032453C1-433C-4758-9328-1044958AE977}" srcOrd="0" destOrd="0" presId="urn:microsoft.com/office/officeart/2005/8/layout/radial5"/>
    <dgm:cxn modelId="{4859B84B-886B-49A4-AD9A-5E918D581335}" srcId="{9E54A3BE-A1B1-43A4-A244-43D874D2F189}" destId="{A4ADF838-E869-4451-9232-61CB47EA6B72}" srcOrd="1" destOrd="0" parTransId="{E9EEFF70-FD5D-413F-BE8D-78A587141547}" sibTransId="{C1A60F2B-07E8-4110-968D-10A28A870CD7}"/>
    <dgm:cxn modelId="{FF85144C-8FD4-4EB1-8C0D-DFEE31BA2FEA}" srcId="{9E54A3BE-A1B1-43A4-A244-43D874D2F189}" destId="{56C19F99-2C01-4D6A-B6A3-89969B747CC0}" srcOrd="3" destOrd="0" parTransId="{277AEC63-E2AA-4778-8ECD-CC7FAFBCF598}" sibTransId="{8E298992-3133-4D22-AFDB-E3B965A44C50}"/>
    <dgm:cxn modelId="{183DCE50-1EA1-4439-BDFA-7ABFA9FDC3FC}" srcId="{9E54A3BE-A1B1-43A4-A244-43D874D2F189}" destId="{3DD80480-8BEF-4AD5-AF1A-C11E3C127CAA}" srcOrd="0" destOrd="0" parTransId="{7449840B-CEDC-43D4-BFB8-77476CE985A4}" sibTransId="{85702730-A884-44A2-AA09-B264411AA9EA}"/>
    <dgm:cxn modelId="{C2B7067E-CF4B-4AB0-B988-DBF231E67760}" type="presOf" srcId="{E42A01B4-9F8D-45E7-9A1E-30F28F46EC74}" destId="{39CDBD3C-25B8-4E8D-A448-8F7159C50DC4}" srcOrd="0" destOrd="0" presId="urn:microsoft.com/office/officeart/2005/8/layout/radial5"/>
    <dgm:cxn modelId="{51331E8C-F9BB-4F95-AACC-88E9BD56BF3C}" type="presOf" srcId="{277AEC63-E2AA-4778-8ECD-CC7FAFBCF598}" destId="{A7577A44-5DD2-4521-853E-320FB9180548}" srcOrd="1" destOrd="0" presId="urn:microsoft.com/office/officeart/2005/8/layout/radial5"/>
    <dgm:cxn modelId="{0F3AB79C-ECE3-4BCB-A934-4F67D336FAA8}" type="presOf" srcId="{E9EEFF70-FD5D-413F-BE8D-78A587141547}" destId="{DAAC7CC5-231B-43E4-9A68-F8B7BD82DF32}" srcOrd="0" destOrd="0" presId="urn:microsoft.com/office/officeart/2005/8/layout/radial5"/>
    <dgm:cxn modelId="{D6A5BBA9-7ED8-41D2-9739-628F12072E4F}" type="presOf" srcId="{7449840B-CEDC-43D4-BFB8-77476CE985A4}" destId="{C5D45746-65A2-46DE-AFE1-18951C536F37}" srcOrd="0" destOrd="0" presId="urn:microsoft.com/office/officeart/2005/8/layout/radial5"/>
    <dgm:cxn modelId="{C5DF6CBD-DCA8-4FA9-952A-20B31D72AE09}" type="presOf" srcId="{E9EEFF70-FD5D-413F-BE8D-78A587141547}" destId="{AC2444F4-C377-4CD2-8D8B-399D1DCBDA0E}" srcOrd="1" destOrd="0" presId="urn:microsoft.com/office/officeart/2005/8/layout/radial5"/>
    <dgm:cxn modelId="{5E829ED9-74C2-4E46-B68A-2425D34331DE}" type="presOf" srcId="{277AEC63-E2AA-4778-8ECD-CC7FAFBCF598}" destId="{4A4F8043-A273-4918-8020-0491008218EF}" srcOrd="0" destOrd="0" presId="urn:microsoft.com/office/officeart/2005/8/layout/radial5"/>
    <dgm:cxn modelId="{D47144E6-D316-4A6C-81BA-7268F1BE884D}" srcId="{9E54A3BE-A1B1-43A4-A244-43D874D2F189}" destId="{7A27377D-A27F-4A46-8CC9-060D4414CCCA}" srcOrd="2" destOrd="0" parTransId="{62645B2E-1A87-4FE6-866B-59BFA3D61703}" sibTransId="{C5FE0C0A-90E7-4CE3-B075-5A68522AB3C0}"/>
    <dgm:cxn modelId="{B04D3DEE-D580-4BBF-859D-D23468B0A0E7}" type="presOf" srcId="{7A27377D-A27F-4A46-8CC9-060D4414CCCA}" destId="{F87553FD-10D6-453D-9A00-87244D763C09}" srcOrd="0" destOrd="0" presId="urn:microsoft.com/office/officeart/2005/8/layout/radial5"/>
    <dgm:cxn modelId="{D6F0C1F0-2F30-4CEC-853B-0C6FA8216AA7}" type="presOf" srcId="{9E54A3BE-A1B1-43A4-A244-43D874D2F189}" destId="{3A82C387-60C8-4F62-A35A-4EE901E21079}" srcOrd="0" destOrd="0" presId="urn:microsoft.com/office/officeart/2005/8/layout/radial5"/>
    <dgm:cxn modelId="{392C2FF3-8DD3-41D1-B52C-D5E93E040773}" type="presOf" srcId="{62645B2E-1A87-4FE6-866B-59BFA3D61703}" destId="{159D1205-1078-46DF-A04C-4C2D2F72D1A5}" srcOrd="1" destOrd="0" presId="urn:microsoft.com/office/officeart/2005/8/layout/radial5"/>
    <dgm:cxn modelId="{CAE02739-A40F-461D-BC9C-1AF3B27B981B}" type="presParOf" srcId="{39CDBD3C-25B8-4E8D-A448-8F7159C50DC4}" destId="{3A82C387-60C8-4F62-A35A-4EE901E21079}" srcOrd="0" destOrd="0" presId="urn:microsoft.com/office/officeart/2005/8/layout/radial5"/>
    <dgm:cxn modelId="{6E5212DE-9E54-493E-949C-534EE24BD858}" type="presParOf" srcId="{39CDBD3C-25B8-4E8D-A448-8F7159C50DC4}" destId="{C5D45746-65A2-46DE-AFE1-18951C536F37}" srcOrd="1" destOrd="0" presId="urn:microsoft.com/office/officeart/2005/8/layout/radial5"/>
    <dgm:cxn modelId="{2AFC4AA4-4F42-4CE6-8E2C-FB1B475E00B8}" type="presParOf" srcId="{C5D45746-65A2-46DE-AFE1-18951C536F37}" destId="{BC12E103-D830-4638-88EF-66FBE74B1B81}" srcOrd="0" destOrd="0" presId="urn:microsoft.com/office/officeart/2005/8/layout/radial5"/>
    <dgm:cxn modelId="{48C155FA-03DA-4D2C-AD0A-90602EEE2AAB}" type="presParOf" srcId="{39CDBD3C-25B8-4E8D-A448-8F7159C50DC4}" destId="{032453C1-433C-4758-9328-1044958AE977}" srcOrd="2" destOrd="0" presId="urn:microsoft.com/office/officeart/2005/8/layout/radial5"/>
    <dgm:cxn modelId="{F784971C-5186-418C-8ACB-BC0683471A73}" type="presParOf" srcId="{39CDBD3C-25B8-4E8D-A448-8F7159C50DC4}" destId="{DAAC7CC5-231B-43E4-9A68-F8B7BD82DF32}" srcOrd="3" destOrd="0" presId="urn:microsoft.com/office/officeart/2005/8/layout/radial5"/>
    <dgm:cxn modelId="{CC4F2656-2B8E-4B0E-9A5E-01BA660C707E}" type="presParOf" srcId="{DAAC7CC5-231B-43E4-9A68-F8B7BD82DF32}" destId="{AC2444F4-C377-4CD2-8D8B-399D1DCBDA0E}" srcOrd="0" destOrd="0" presId="urn:microsoft.com/office/officeart/2005/8/layout/radial5"/>
    <dgm:cxn modelId="{113A2535-7A05-4521-A939-A704E63CF23B}" type="presParOf" srcId="{39CDBD3C-25B8-4E8D-A448-8F7159C50DC4}" destId="{5BB4D471-E987-4152-BCD6-4185485B63F6}" srcOrd="4" destOrd="0" presId="urn:microsoft.com/office/officeart/2005/8/layout/radial5"/>
    <dgm:cxn modelId="{8D4F5E28-DFF2-4149-9B46-73E7B22C4C18}" type="presParOf" srcId="{39CDBD3C-25B8-4E8D-A448-8F7159C50DC4}" destId="{FE6B267D-F03B-4B3B-971C-067E9C86AE47}" srcOrd="5" destOrd="0" presId="urn:microsoft.com/office/officeart/2005/8/layout/radial5"/>
    <dgm:cxn modelId="{6EB62F48-096D-4660-952D-CCE0BAEB3EB0}" type="presParOf" srcId="{FE6B267D-F03B-4B3B-971C-067E9C86AE47}" destId="{159D1205-1078-46DF-A04C-4C2D2F72D1A5}" srcOrd="0" destOrd="0" presId="urn:microsoft.com/office/officeart/2005/8/layout/radial5"/>
    <dgm:cxn modelId="{CE5D1738-E23B-4583-9F35-E802A04FA326}" type="presParOf" srcId="{39CDBD3C-25B8-4E8D-A448-8F7159C50DC4}" destId="{F87553FD-10D6-453D-9A00-87244D763C09}" srcOrd="6" destOrd="0" presId="urn:microsoft.com/office/officeart/2005/8/layout/radial5"/>
    <dgm:cxn modelId="{E9546A94-E7BF-4C42-86B5-4C44D66BC969}" type="presParOf" srcId="{39CDBD3C-25B8-4E8D-A448-8F7159C50DC4}" destId="{4A4F8043-A273-4918-8020-0491008218EF}" srcOrd="7" destOrd="0" presId="urn:microsoft.com/office/officeart/2005/8/layout/radial5"/>
    <dgm:cxn modelId="{FA7CF5EC-E76D-47FC-9541-31D14F752CA3}" type="presParOf" srcId="{4A4F8043-A273-4918-8020-0491008218EF}" destId="{A7577A44-5DD2-4521-853E-320FB9180548}" srcOrd="0" destOrd="0" presId="urn:microsoft.com/office/officeart/2005/8/layout/radial5"/>
    <dgm:cxn modelId="{C22FF81D-AD14-44D4-8A94-37D89EA502D1}" type="presParOf" srcId="{39CDBD3C-25B8-4E8D-A448-8F7159C50DC4}" destId="{EE12A171-C9D2-4CA4-A248-07050959CDF2}" srcOrd="8"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82C387-60C8-4F62-A35A-4EE901E21079}">
      <dsp:nvSpPr>
        <dsp:cNvPr id="0" name=""/>
        <dsp:cNvSpPr/>
      </dsp:nvSpPr>
      <dsp:spPr>
        <a:xfrm>
          <a:off x="2831940" y="1211365"/>
          <a:ext cx="1506561" cy="1247908"/>
        </a:xfrm>
        <a:prstGeom prst="ellipse">
          <a:avLst/>
        </a:prstGeom>
        <a:solidFill>
          <a:schemeClr val="bg2"/>
        </a:solidFill>
        <a:ln w="15875"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ru-RU" sz="1400" kern="1200">
              <a:latin typeface="Times New Roman" pitchFamily="18" charset="0"/>
              <a:cs typeface="Times New Roman" pitchFamily="18" charset="0"/>
            </a:rPr>
            <a:t>Сармояи инсонӣ</a:t>
          </a:r>
        </a:p>
      </dsp:txBody>
      <dsp:txXfrm>
        <a:off x="3052571" y="1394117"/>
        <a:ext cx="1065299" cy="882404"/>
      </dsp:txXfrm>
    </dsp:sp>
    <dsp:sp modelId="{C5D45746-65A2-46DE-AFE1-18951C536F37}">
      <dsp:nvSpPr>
        <dsp:cNvPr id="0" name=""/>
        <dsp:cNvSpPr/>
      </dsp:nvSpPr>
      <dsp:spPr>
        <a:xfrm rot="16176985">
          <a:off x="3428437" y="890362"/>
          <a:ext cx="284848" cy="326436"/>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ru-RU" sz="1400" kern="1200"/>
        </a:p>
      </dsp:txBody>
      <dsp:txXfrm rot="10800000">
        <a:off x="3471450" y="998375"/>
        <a:ext cx="199394" cy="195862"/>
      </dsp:txXfrm>
    </dsp:sp>
    <dsp:sp modelId="{032453C1-433C-4758-9328-1044958AE977}">
      <dsp:nvSpPr>
        <dsp:cNvPr id="0" name=""/>
        <dsp:cNvSpPr/>
      </dsp:nvSpPr>
      <dsp:spPr>
        <a:xfrm>
          <a:off x="2287289" y="2009"/>
          <a:ext cx="2577743" cy="960106"/>
        </a:xfrm>
        <a:prstGeom prst="ellipse">
          <a:avLst/>
        </a:prstGeom>
        <a:solidFill>
          <a:schemeClr val="bg2"/>
        </a:solidFill>
        <a:ln w="15875"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ru-RU" sz="1400" kern="1200" dirty="0">
              <a:solidFill>
                <a:sysClr val="windowText" lastClr="000000"/>
              </a:solidFill>
              <a:latin typeface="Times New Roman" pitchFamily="18" charset="0"/>
              <a:cs typeface="Times New Roman" pitchFamily="18" charset="0"/>
            </a:rPr>
            <a:t>Он </a:t>
          </a:r>
          <a:r>
            <a:rPr lang="ru-RU" sz="1400" kern="1200" dirty="0" err="1">
              <a:solidFill>
                <a:sysClr val="windowText" lastClr="000000"/>
              </a:solidFill>
              <a:latin typeface="Times New Roman" pitchFamily="18" charset="0"/>
              <a:cs typeface="Times New Roman" pitchFamily="18" charset="0"/>
            </a:rPr>
            <a:t>эҳсос</a:t>
          </a:r>
          <a:r>
            <a:rPr lang="ru-RU" sz="1400" kern="1200" dirty="0">
              <a:solidFill>
                <a:sysClr val="windowText" lastClr="000000"/>
              </a:solidFill>
              <a:latin typeface="Times New Roman" pitchFamily="18" charset="0"/>
              <a:cs typeface="Times New Roman" pitchFamily="18" charset="0"/>
            </a:rPr>
            <a:t> </a:t>
          </a:r>
          <a:r>
            <a:rPr lang="ru-RU" sz="1400" kern="1200" dirty="0" err="1">
              <a:solidFill>
                <a:sysClr val="windowText" lastClr="000000"/>
              </a:solidFill>
              <a:latin typeface="Times New Roman" pitchFamily="18" charset="0"/>
              <a:cs typeface="Times New Roman" pitchFamily="18" charset="0"/>
            </a:rPr>
            <a:t>нашаванда</a:t>
          </a:r>
          <a:r>
            <a:rPr lang="ru-RU" sz="1400" kern="1200" dirty="0">
              <a:solidFill>
                <a:sysClr val="windowText" lastClr="000000"/>
              </a:solidFill>
              <a:latin typeface="Times New Roman" pitchFamily="18" charset="0"/>
              <a:cs typeface="Times New Roman" pitchFamily="18" charset="0"/>
            </a:rPr>
            <a:t> </a:t>
          </a:r>
          <a:r>
            <a:rPr lang="ru-RU" sz="1400" kern="1200" dirty="0" err="1">
              <a:solidFill>
                <a:sysClr val="windowText" lastClr="000000"/>
              </a:solidFill>
              <a:latin typeface="Times New Roman" pitchFamily="18" charset="0"/>
              <a:cs typeface="Times New Roman" pitchFamily="18" charset="0"/>
            </a:rPr>
            <a:t>ва</a:t>
          </a:r>
          <a:r>
            <a:rPr lang="ru-RU" sz="1400" kern="1200" dirty="0">
              <a:solidFill>
                <a:sysClr val="windowText" lastClr="000000"/>
              </a:solidFill>
              <a:latin typeface="Times New Roman" pitchFamily="18" charset="0"/>
              <a:cs typeface="Times New Roman" pitchFamily="18" charset="0"/>
            </a:rPr>
            <a:t> </a:t>
          </a:r>
          <a:r>
            <a:rPr lang="ru-RU" sz="1400" kern="1200" dirty="0" err="1">
              <a:solidFill>
                <a:sysClr val="windowText" lastClr="000000"/>
              </a:solidFill>
              <a:latin typeface="Times New Roman" pitchFamily="18" charset="0"/>
              <a:cs typeface="Times New Roman" pitchFamily="18" charset="0"/>
            </a:rPr>
            <a:t>дарк</a:t>
          </a:r>
          <a:r>
            <a:rPr lang="ru-RU" sz="1400" kern="1200" dirty="0">
              <a:solidFill>
                <a:sysClr val="windowText" lastClr="000000"/>
              </a:solidFill>
              <a:latin typeface="Times New Roman" pitchFamily="18" charset="0"/>
              <a:cs typeface="Times New Roman" pitchFamily="18" charset="0"/>
            </a:rPr>
            <a:t> </a:t>
          </a:r>
          <a:r>
            <a:rPr lang="ru-RU" sz="1400" kern="1200" dirty="0" err="1">
              <a:solidFill>
                <a:sysClr val="windowText" lastClr="000000"/>
              </a:solidFill>
              <a:latin typeface="Times New Roman" pitchFamily="18" charset="0"/>
              <a:cs typeface="Times New Roman" pitchFamily="18" charset="0"/>
            </a:rPr>
            <a:t>нокардашуда</a:t>
          </a:r>
          <a:r>
            <a:rPr lang="ru-RU" sz="1400" kern="1200" dirty="0">
              <a:solidFill>
                <a:sysClr val="windowText" lastClr="000000"/>
              </a:solidFill>
              <a:latin typeface="Times New Roman" pitchFamily="18" charset="0"/>
              <a:cs typeface="Times New Roman" pitchFamily="18" charset="0"/>
            </a:rPr>
            <a:t> </a:t>
          </a:r>
          <a:r>
            <a:rPr lang="ru-RU" sz="1400" kern="1200" dirty="0" err="1">
              <a:solidFill>
                <a:sysClr val="windowText" lastClr="000000"/>
              </a:solidFill>
              <a:latin typeface="Times New Roman" pitchFamily="18" charset="0"/>
              <a:cs typeface="Times New Roman" pitchFamily="18" charset="0"/>
            </a:rPr>
            <a:t>ва</a:t>
          </a:r>
          <a:r>
            <a:rPr lang="ru-RU" sz="1400" kern="1200" dirty="0">
              <a:solidFill>
                <a:sysClr val="windowText" lastClr="000000"/>
              </a:solidFill>
              <a:latin typeface="Times New Roman" pitchFamily="18" charset="0"/>
              <a:cs typeface="Times New Roman" pitchFamily="18" charset="0"/>
            </a:rPr>
            <a:t> </a:t>
          </a:r>
          <a:r>
            <a:rPr lang="ru-RU" sz="1400" kern="1200" dirty="0" err="1">
              <a:solidFill>
                <a:sysClr val="windowText" lastClr="000000"/>
              </a:solidFill>
              <a:latin typeface="Times New Roman" pitchFamily="18" charset="0"/>
              <a:cs typeface="Times New Roman" pitchFamily="18" charset="0"/>
            </a:rPr>
            <a:t>фарсуда</a:t>
          </a:r>
          <a:r>
            <a:rPr lang="ru-RU" sz="1400" kern="1200" dirty="0">
              <a:solidFill>
                <a:sysClr val="windowText" lastClr="000000"/>
              </a:solidFill>
              <a:latin typeface="Times New Roman" pitchFamily="18" charset="0"/>
              <a:cs typeface="Times New Roman" pitchFamily="18" charset="0"/>
            </a:rPr>
            <a:t> </a:t>
          </a:r>
          <a:r>
            <a:rPr lang="ru-RU" sz="1400" kern="1200" dirty="0" err="1">
              <a:solidFill>
                <a:sysClr val="windowText" lastClr="000000"/>
              </a:solidFill>
              <a:latin typeface="Times New Roman" pitchFamily="18" charset="0"/>
              <a:cs typeface="Times New Roman" pitchFamily="18" charset="0"/>
            </a:rPr>
            <a:t>нашаванда</a:t>
          </a:r>
          <a:r>
            <a:rPr lang="ru-RU" sz="1400" kern="1200" dirty="0">
              <a:solidFill>
                <a:sysClr val="windowText" lastClr="000000"/>
              </a:solidFill>
              <a:latin typeface="Times New Roman" pitchFamily="18" charset="0"/>
              <a:cs typeface="Times New Roman" pitchFamily="18" charset="0"/>
            </a:rPr>
            <a:t> </a:t>
          </a:r>
          <a:r>
            <a:rPr lang="ru-RU" sz="1400" kern="1200" dirty="0" err="1">
              <a:solidFill>
                <a:sysClr val="windowText" lastClr="000000"/>
              </a:solidFill>
              <a:latin typeface="Times New Roman" pitchFamily="18" charset="0"/>
              <a:cs typeface="Times New Roman" pitchFamily="18" charset="0"/>
            </a:rPr>
            <a:t>мебошад</a:t>
          </a:r>
          <a:endParaRPr lang="ru-RU" sz="1400" kern="1200" dirty="0">
            <a:solidFill>
              <a:sysClr val="windowText" lastClr="000000"/>
            </a:solidFill>
            <a:latin typeface="Times New Roman" pitchFamily="18" charset="0"/>
            <a:cs typeface="Times New Roman" pitchFamily="18" charset="0"/>
          </a:endParaRPr>
        </a:p>
      </dsp:txBody>
      <dsp:txXfrm>
        <a:off x="2664791" y="142613"/>
        <a:ext cx="1822739" cy="678898"/>
      </dsp:txXfrm>
    </dsp:sp>
    <dsp:sp modelId="{DAAC7CC5-231B-43E4-9A68-F8B7BD82DF32}">
      <dsp:nvSpPr>
        <dsp:cNvPr id="0" name=""/>
        <dsp:cNvSpPr/>
      </dsp:nvSpPr>
      <dsp:spPr>
        <a:xfrm rot="21525740" flipH="1">
          <a:off x="4294545" y="1661435"/>
          <a:ext cx="476682" cy="326436"/>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ru-RU" sz="1400" kern="1200"/>
        </a:p>
      </dsp:txBody>
      <dsp:txXfrm>
        <a:off x="4392465" y="1725664"/>
        <a:ext cx="378751" cy="195862"/>
      </dsp:txXfrm>
    </dsp:sp>
    <dsp:sp modelId="{5BB4D471-E987-4152-BCD6-4185485B63F6}">
      <dsp:nvSpPr>
        <dsp:cNvPr id="0" name=""/>
        <dsp:cNvSpPr/>
      </dsp:nvSpPr>
      <dsp:spPr>
        <a:xfrm>
          <a:off x="4771819" y="1243577"/>
          <a:ext cx="1604165" cy="1269415"/>
        </a:xfrm>
        <a:prstGeom prst="ellipse">
          <a:avLst/>
        </a:prstGeom>
        <a:solidFill>
          <a:schemeClr val="bg2"/>
        </a:solidFill>
        <a:ln w="15875"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ru-RU" sz="1400" kern="1200">
              <a:latin typeface="Times New Roman" pitchFamily="18" charset="0"/>
              <a:cs typeface="Times New Roman" pitchFamily="18" charset="0"/>
            </a:rPr>
            <a:t>Ҷамъоварии сармояи инсонӣ ҳамеша идома меёбад</a:t>
          </a:r>
        </a:p>
      </dsp:txBody>
      <dsp:txXfrm>
        <a:off x="5006744" y="1429479"/>
        <a:ext cx="1134315" cy="897611"/>
      </dsp:txXfrm>
    </dsp:sp>
    <dsp:sp modelId="{FE6B267D-F03B-4B3B-971C-067E9C86AE47}">
      <dsp:nvSpPr>
        <dsp:cNvPr id="0" name=""/>
        <dsp:cNvSpPr/>
      </dsp:nvSpPr>
      <dsp:spPr>
        <a:xfrm rot="5423327">
          <a:off x="3429929" y="2417227"/>
          <a:ext cx="318697" cy="326436"/>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ru-RU" sz="1400" kern="1200"/>
        </a:p>
      </dsp:txBody>
      <dsp:txXfrm rot="10800000">
        <a:off x="3478058" y="2434711"/>
        <a:ext cx="223088" cy="195862"/>
      </dsp:txXfrm>
    </dsp:sp>
    <dsp:sp modelId="{F87553FD-10D6-453D-9A00-87244D763C09}">
      <dsp:nvSpPr>
        <dsp:cNvPr id="0" name=""/>
        <dsp:cNvSpPr/>
      </dsp:nvSpPr>
      <dsp:spPr>
        <a:xfrm>
          <a:off x="2355894" y="2690403"/>
          <a:ext cx="2440534" cy="960106"/>
        </a:xfrm>
        <a:prstGeom prst="ellipse">
          <a:avLst/>
        </a:prstGeom>
        <a:solidFill>
          <a:schemeClr val="bg2"/>
        </a:solidFill>
        <a:ln w="15875"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ru-RU" sz="1400" kern="1200" dirty="0" err="1">
              <a:latin typeface="Times New Roman" pitchFamily="18" charset="0"/>
              <a:cs typeface="Times New Roman" pitchFamily="18" charset="0"/>
            </a:rPr>
            <a:t>Сармоягузорӣ</a:t>
          </a:r>
          <a:r>
            <a:rPr lang="ru-RU" sz="1400" kern="1200" dirty="0">
              <a:latin typeface="Times New Roman" pitchFamily="18" charset="0"/>
              <a:cs typeface="Times New Roman" pitchFamily="18" charset="0"/>
            </a:rPr>
            <a:t> ба </a:t>
          </a:r>
          <a:r>
            <a:rPr lang="ru-RU" sz="1400" kern="1200" dirty="0" err="1">
              <a:latin typeface="Times New Roman" pitchFamily="18" charset="0"/>
              <a:cs typeface="Times New Roman" pitchFamily="18" charset="0"/>
            </a:rPr>
            <a:t>сармояи</a:t>
          </a:r>
          <a:r>
            <a:rPr lang="ru-RU" sz="1400" kern="1200" dirty="0">
              <a:latin typeface="Times New Roman" pitchFamily="18" charset="0"/>
              <a:cs typeface="Times New Roman" pitchFamily="18" charset="0"/>
            </a:rPr>
            <a:t> </a:t>
          </a:r>
          <a:r>
            <a:rPr lang="ru-RU" sz="1400" kern="1200" dirty="0" err="1">
              <a:latin typeface="Times New Roman" pitchFamily="18" charset="0"/>
              <a:cs typeface="Times New Roman" pitchFamily="18" charset="0"/>
            </a:rPr>
            <a:t>инсонӣ</a:t>
          </a:r>
          <a:r>
            <a:rPr lang="ru-RU" sz="1400" kern="1200" dirty="0">
              <a:latin typeface="Times New Roman" pitchFamily="18" charset="0"/>
              <a:cs typeface="Times New Roman" pitchFamily="18" charset="0"/>
            </a:rPr>
            <a:t> ба </a:t>
          </a:r>
          <a:r>
            <a:rPr lang="ru-RU" sz="1400" kern="1200" dirty="0" err="1">
              <a:latin typeface="Times New Roman" pitchFamily="18" charset="0"/>
              <a:cs typeface="Times New Roman" pitchFamily="18" charset="0"/>
            </a:rPr>
            <a:t>шахси</a:t>
          </a:r>
          <a:r>
            <a:rPr lang="ru-RU" sz="1400" kern="1200" dirty="0">
              <a:latin typeface="Times New Roman" pitchFamily="18" charset="0"/>
              <a:cs typeface="Times New Roman" pitchFamily="18" charset="0"/>
            </a:rPr>
            <a:t> </a:t>
          </a:r>
          <a:r>
            <a:rPr lang="ru-RU" sz="1400" kern="1200" dirty="0" err="1">
              <a:latin typeface="Times New Roman" pitchFamily="18" charset="0"/>
              <a:cs typeface="Times New Roman" pitchFamily="18" charset="0"/>
            </a:rPr>
            <a:t>муайян</a:t>
          </a:r>
          <a:r>
            <a:rPr lang="ru-RU" sz="1400" kern="1200" dirty="0">
              <a:latin typeface="Times New Roman" pitchFamily="18" charset="0"/>
              <a:cs typeface="Times New Roman" pitchFamily="18" charset="0"/>
            </a:rPr>
            <a:t> </a:t>
          </a:r>
          <a:r>
            <a:rPr lang="ru-RU" sz="1400" kern="1200" dirty="0" err="1">
              <a:latin typeface="Times New Roman" pitchFamily="18" charset="0"/>
              <a:cs typeface="Times New Roman" pitchFamily="18" charset="0"/>
            </a:rPr>
            <a:t>вобаста</a:t>
          </a:r>
          <a:r>
            <a:rPr lang="ru-RU" sz="1400" kern="1200" dirty="0">
              <a:latin typeface="Times New Roman" pitchFamily="18" charset="0"/>
              <a:cs typeface="Times New Roman" pitchFamily="18" charset="0"/>
            </a:rPr>
            <a:t> </a:t>
          </a:r>
          <a:r>
            <a:rPr lang="ru-RU" sz="1400" kern="1200" dirty="0" err="1">
              <a:latin typeface="Times New Roman" pitchFamily="18" charset="0"/>
              <a:cs typeface="Times New Roman" pitchFamily="18" charset="0"/>
            </a:rPr>
            <a:t>аст</a:t>
          </a:r>
          <a:endParaRPr lang="ru-RU" sz="1400" kern="1200" dirty="0">
            <a:latin typeface="Times New Roman" pitchFamily="18" charset="0"/>
            <a:cs typeface="Times New Roman" pitchFamily="18" charset="0"/>
          </a:endParaRPr>
        </a:p>
      </dsp:txBody>
      <dsp:txXfrm>
        <a:off x="2713302" y="2831007"/>
        <a:ext cx="1725718" cy="678898"/>
      </dsp:txXfrm>
    </dsp:sp>
    <dsp:sp modelId="{4A4F8043-A273-4918-8020-0491008218EF}">
      <dsp:nvSpPr>
        <dsp:cNvPr id="0" name=""/>
        <dsp:cNvSpPr/>
      </dsp:nvSpPr>
      <dsp:spPr>
        <a:xfrm rot="10704511">
          <a:off x="2355498" y="1740889"/>
          <a:ext cx="460289" cy="326436"/>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ru-RU" sz="1400" kern="1200"/>
        </a:p>
      </dsp:txBody>
      <dsp:txXfrm rot="10800000">
        <a:off x="2453410" y="1804816"/>
        <a:ext cx="362358" cy="195862"/>
      </dsp:txXfrm>
    </dsp:sp>
    <dsp:sp modelId="{EE12A171-C9D2-4CA4-A248-07050959CDF2}">
      <dsp:nvSpPr>
        <dsp:cNvPr id="0" name=""/>
        <dsp:cNvSpPr/>
      </dsp:nvSpPr>
      <dsp:spPr>
        <a:xfrm>
          <a:off x="782914" y="1243993"/>
          <a:ext cx="1686034" cy="1291526"/>
        </a:xfrm>
        <a:prstGeom prst="ellipse">
          <a:avLst/>
        </a:prstGeom>
        <a:solidFill>
          <a:schemeClr val="bg2"/>
        </a:solidFill>
        <a:ln w="15875"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ru-RU" sz="1400" kern="1200" dirty="0">
              <a:latin typeface="Times New Roman" pitchFamily="18" charset="0"/>
              <a:cs typeface="Times New Roman" pitchFamily="18" charset="0"/>
            </a:rPr>
            <a:t>Дар </a:t>
          </a:r>
          <a:r>
            <a:rPr lang="ru-RU" sz="1400" kern="1200" dirty="0" err="1">
              <a:latin typeface="Times New Roman" pitchFamily="18" charset="0"/>
              <a:cs typeface="Times New Roman" pitchFamily="18" charset="0"/>
            </a:rPr>
            <a:t>шакли</a:t>
          </a:r>
          <a:r>
            <a:rPr lang="ru-RU" sz="1400" kern="1200" dirty="0">
              <a:latin typeface="Times New Roman" pitchFamily="18" charset="0"/>
              <a:cs typeface="Times New Roman" pitchFamily="18" charset="0"/>
            </a:rPr>
            <a:t> </a:t>
          </a:r>
          <a:r>
            <a:rPr lang="ru-RU" sz="1400" kern="1200" dirty="0" err="1">
              <a:latin typeface="Times New Roman" pitchFamily="18" charset="0"/>
              <a:cs typeface="Times New Roman" pitchFamily="18" charset="0"/>
            </a:rPr>
            <a:t>дониш</a:t>
          </a:r>
          <a:r>
            <a:rPr lang="ru-RU" sz="1400" kern="1200" dirty="0">
              <a:latin typeface="Times New Roman" pitchFamily="18" charset="0"/>
              <a:cs typeface="Times New Roman" pitchFamily="18" charset="0"/>
            </a:rPr>
            <a:t>, </a:t>
          </a:r>
          <a:r>
            <a:rPr lang="ru-RU" sz="1400" kern="1200" dirty="0" err="1">
              <a:latin typeface="Times New Roman" pitchFamily="18" charset="0"/>
              <a:cs typeface="Times New Roman" pitchFamily="18" charset="0"/>
            </a:rPr>
            <a:t>қобилият</a:t>
          </a:r>
          <a:r>
            <a:rPr lang="ru-RU" sz="1400" kern="1200" dirty="0">
              <a:latin typeface="Times New Roman" pitchFamily="18" charset="0"/>
              <a:cs typeface="Times New Roman" pitchFamily="18" charset="0"/>
            </a:rPr>
            <a:t> </a:t>
          </a:r>
          <a:r>
            <a:rPr lang="ru-RU" sz="1400" kern="1200" dirty="0" err="1">
              <a:latin typeface="Times New Roman" pitchFamily="18" charset="0"/>
              <a:cs typeface="Times New Roman" pitchFamily="18" charset="0"/>
            </a:rPr>
            <a:t>ва</a:t>
          </a:r>
          <a:r>
            <a:rPr lang="ru-RU" sz="1400" kern="1200" dirty="0">
              <a:latin typeface="Times New Roman" pitchFamily="18" charset="0"/>
              <a:cs typeface="Times New Roman" pitchFamily="18" charset="0"/>
            </a:rPr>
            <a:t> </a:t>
          </a:r>
          <a:r>
            <a:rPr lang="ru-RU" sz="1400" kern="1200" dirty="0" err="1">
              <a:latin typeface="Times New Roman" pitchFamily="18" charset="0"/>
              <a:cs typeface="Times New Roman" pitchFamily="18" charset="0"/>
            </a:rPr>
            <a:t>идоракунии</a:t>
          </a:r>
          <a:r>
            <a:rPr lang="ru-RU" sz="1400" kern="1200" dirty="0">
              <a:latin typeface="Times New Roman" pitchFamily="18" charset="0"/>
              <a:cs typeface="Times New Roman" pitchFamily="18" charset="0"/>
            </a:rPr>
            <a:t> </a:t>
          </a:r>
          <a:r>
            <a:rPr lang="ru-RU" sz="1400" kern="1200" dirty="0" err="1">
              <a:latin typeface="Times New Roman" pitchFamily="18" charset="0"/>
              <a:cs typeface="Times New Roman" pitchFamily="18" charset="0"/>
            </a:rPr>
            <a:t>кормандон</a:t>
          </a:r>
          <a:endParaRPr lang="ru-RU" sz="1400" kern="1200" dirty="0">
            <a:latin typeface="Times New Roman" pitchFamily="18" charset="0"/>
            <a:cs typeface="Times New Roman" pitchFamily="18" charset="0"/>
          </a:endParaRPr>
        </a:p>
      </dsp:txBody>
      <dsp:txXfrm>
        <a:off x="1029828" y="1433133"/>
        <a:ext cx="1192206" cy="913246"/>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6350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4699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88166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83882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63442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12061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332256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232535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1"/>
            <a:ext cx="8784976" cy="1852942"/>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2800" b="1"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TAJIK STATE UNIVERSITY OF COMMERCE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a:bodyPr>
          <a:lstStyle/>
          <a:p>
            <a:pPr marL="0" marR="0" lvl="0" indent="0" algn="ctr" rtl="0">
              <a:spcBef>
                <a:spcPts val="0"/>
              </a:spcBef>
              <a:spcAft>
                <a:spcPts val="0"/>
              </a:spcAft>
              <a:buSzPts val="1960"/>
              <a:buNone/>
            </a:pPr>
            <a:endParaRPr sz="6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ts val="1960"/>
              <a:buNone/>
            </a:pP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Week: 4.</a:t>
            </a:r>
          </a:p>
          <a:p>
            <a:pPr marL="0" marR="0" lvl="0" indent="0" algn="ctr" rtl="0">
              <a:spcBef>
                <a:spcPts val="0"/>
              </a:spcBef>
              <a:spcAft>
                <a:spcPts val="0"/>
              </a:spcAft>
              <a:buSzPts val="1960"/>
              <a:buNone/>
            </a:pPr>
            <a:endParaRPr sz="100" b="1" dirty="0">
              <a:solidFill>
                <a:srgbClr val="FF0000"/>
              </a:solidFill>
              <a:latin typeface="Times New Roman"/>
              <a:ea typeface="Times New Roman"/>
              <a:cs typeface="Times New Roman"/>
              <a:sym typeface="Times New Roman"/>
            </a:endParaRPr>
          </a:p>
          <a:p>
            <a:pPr lvl="0" algn="ctr">
              <a:spcBef>
                <a:spcPts val="0"/>
              </a:spcBef>
              <a:spcAft>
                <a:spcPts val="0"/>
              </a:spcAft>
              <a:buSzPts val="1960"/>
            </a:pPr>
            <a:r>
              <a:rPr lang="tg-Cyrl-TJ" b="1" dirty="0">
                <a:solidFill>
                  <a:schemeClr val="tx1"/>
                </a:solidFill>
                <a:latin typeface="Times New Roman" panose="02020603050405020304" pitchFamily="18" charset="0"/>
                <a:cs typeface="Times New Roman" panose="02020603050405020304" pitchFamily="18" charset="0"/>
              </a:rPr>
              <a:t>The role of human capital in the sustainable development of the modern economy</a:t>
            </a:r>
            <a:endParaRPr sz="3600" b="1" i="0" u="none" strike="noStrike"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3" name="Google Shape;93;p1"/>
          <p:cNvSpPr/>
          <p:nvPr/>
        </p:nvSpPr>
        <p:spPr>
          <a:xfrm>
            <a:off x="2848708" y="5095005"/>
            <a:ext cx="3859823" cy="923289"/>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a:ea typeface="Times New Roman"/>
                <a:cs typeface="Times New Roman"/>
                <a:sym typeface="Times New Roman"/>
              </a:rPr>
              <a:t>Lecturer of: </a:t>
            </a:r>
            <a:r>
              <a:rPr lang="tg-Cyrl-TJ" dirty="0">
                <a:latin typeface="Times New Roman" panose="02020603050405020304" pitchFamily="18" charset="0"/>
                <a:cs typeface="Times New Roman" panose="02020603050405020304" pitchFamily="18" charset="0"/>
              </a:rPr>
              <a:t>The role of human capital in the sustainable development of the modern economy</a:t>
            </a:r>
            <a:endParaRPr sz="16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153992"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mc:AlternateContent xmlns:mc="http://schemas.openxmlformats.org/markup-compatibility/2006" xmlns:p14="http://schemas.microsoft.com/office/powerpoint/2010/main">
    <mc:Choice Requires="p14">
      <p:transition p14:dur="0" advTm="19560"/>
    </mc:Choice>
    <mc:Fallback xmlns="">
      <p:transition advTm="1956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44378" y="2013439"/>
            <a:ext cx="4392488"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endParaRPr lang="tg-Cyrl-TJ" sz="30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endParaRPr lang="tg-Cyrl-TJ" sz="30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a:solidFill>
                  <a:srgbClr val="FF0000"/>
                </a:solidFill>
                <a:latin typeface="Times New Roman"/>
                <a:ea typeface="Times New Roman"/>
                <a:cs typeface="Times New Roman"/>
                <a:sym typeface="Times New Roman"/>
              </a:rPr>
              <a:t>Мавзӯъи: </a:t>
            </a:r>
            <a:r>
              <a:rPr lang="tg-Cyrl-TJ" sz="3000" b="1" dirty="0">
                <a:solidFill>
                  <a:srgbClr val="FF0000"/>
                </a:solidFill>
                <a:latin typeface="Times New Roman"/>
                <a:ea typeface="Times New Roman"/>
                <a:cs typeface="Times New Roman"/>
                <a:sym typeface="Times New Roman"/>
              </a:rPr>
              <a:t>4</a:t>
            </a:r>
          </a:p>
          <a:p>
            <a:pPr marL="0" marR="0" lvl="0" indent="0" algn="ctr" rtl="0">
              <a:lnSpc>
                <a:spcPct val="100000"/>
              </a:lnSpc>
              <a:spcBef>
                <a:spcPts val="0"/>
              </a:spcBef>
              <a:spcAft>
                <a:spcPts val="0"/>
              </a:spcAft>
              <a:buClr>
                <a:schemeClr val="accent1"/>
              </a:buClr>
              <a:buSzPts val="2100"/>
              <a:buFont typeface="Noto Sans Symbols"/>
              <a:buNone/>
            </a:pPr>
            <a:r>
              <a:rPr lang="tg-Cyrl-TJ" sz="3000" b="1" dirty="0">
                <a:latin typeface="Times New Roman"/>
                <a:cs typeface="Times New Roman"/>
                <a:sym typeface="Times New Roman"/>
              </a:rPr>
              <a:t>Нақши сармояи инсонӣ дар рушди идоранамоии иқтисодиёти муосир</a:t>
            </a:r>
            <a:endParaRPr dirty="0"/>
          </a:p>
          <a:p>
            <a:pPr lvl="0" algn="ctr">
              <a:lnSpc>
                <a:spcPct val="150000"/>
              </a:lnSpc>
              <a:buClr>
                <a:schemeClr val="accent1"/>
              </a:buClr>
              <a:buSzPts val="1400"/>
            </a:pPr>
            <a:r>
              <a:rPr lang="tg-Cyrl-TJ" sz="32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	</a:t>
            </a:r>
            <a:endParaRPr sz="2400" dirty="0">
              <a:latin typeface="Times New Roman" panose="02020603050405020304" pitchFamily="18" charset="0"/>
              <a:cs typeface="Times New Roman" panose="02020603050405020304" pitchFamily="18" charset="0"/>
            </a:endParaRPr>
          </a:p>
          <a:p>
            <a:pPr marL="0" marR="0" lvl="0" indent="0" algn="ctr" rtl="0">
              <a:lnSpc>
                <a:spcPct val="100000"/>
              </a:lnSpc>
              <a:spcBef>
                <a:spcPts val="0"/>
              </a:spcBef>
              <a:spcAft>
                <a:spcPts val="0"/>
              </a:spcAft>
              <a:buClr>
                <a:schemeClr val="accent1"/>
              </a:buClr>
              <a:buSzPts val="1960"/>
              <a:buFont typeface="Noto Sans Symbols"/>
              <a:buNone/>
            </a:pPr>
            <a:endParaRPr sz="2800" b="1" i="0" u="none" strike="noStrike" cap="none" dirty="0">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1010"/>
    </mc:Choice>
    <mc:Fallback xmlns="">
      <p:transition advTm="6101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br>
              <a:rPr lang="tg-Cyrl-TJ" dirty="0"/>
            </a:br>
            <a:endParaRPr dirty="0">
              <a:latin typeface="Times"/>
              <a:ea typeface="Times"/>
              <a:cs typeface="Times"/>
              <a:sym typeface="Times"/>
            </a:endParaRPr>
          </a:p>
        </p:txBody>
      </p:sp>
      <p:sp>
        <p:nvSpPr>
          <p:cNvPr id="109" name="Google Shape;109;p3"/>
          <p:cNvSpPr/>
          <p:nvPr/>
        </p:nvSpPr>
        <p:spPr>
          <a:xfrm>
            <a:off x="431540" y="908720"/>
            <a:ext cx="8280920" cy="4357872"/>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L="457200" marR="0" lvl="0" indent="-457200" algn="ctr" rtl="0">
              <a:lnSpc>
                <a:spcPct val="150000"/>
              </a:lnSpc>
              <a:spcBef>
                <a:spcPts val="0"/>
              </a:spcBef>
              <a:spcAft>
                <a:spcPts val="0"/>
              </a:spcAft>
              <a:buAutoNum type="arabicPeriod"/>
            </a:pPr>
            <a:r>
              <a:rPr lang="tg-Cyrl-TJ" sz="2400" b="1" i="0" u="none" strike="noStrike" cap="none" dirty="0">
                <a:solidFill>
                  <a:srgbClr val="FF0000"/>
                </a:solidFill>
                <a:latin typeface="Times New Roman"/>
                <a:ea typeface="Times New Roman"/>
                <a:cs typeface="Times New Roman"/>
                <a:sym typeface="Times New Roman"/>
              </a:rPr>
              <a:t>Муқаддима</a:t>
            </a:r>
          </a:p>
          <a:p>
            <a:pPr algn="just">
              <a:lnSpc>
                <a:spcPct val="150000"/>
              </a:lnSpc>
            </a:pPr>
            <a:r>
              <a:rPr lang="tg-Cyrl-TJ" sz="2400" dirty="0">
                <a:latin typeface="Times New Roman" panose="02020603050405020304" pitchFamily="18" charset="0"/>
                <a:cs typeface="Times New Roman" panose="02020603050405020304" pitchFamily="18" charset="0"/>
              </a:rPr>
              <a:t>4.1. Аҳамияти сармояи инсонӣ дар иқтисодиёти муосир</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4.2. Нақши сармояи инсонӣ дар идоракунии иқтисодиёт дар шароити муосир</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4.3. Омилҳои таъсиргузор ба ташаккул ва рушди сармояи инсонӣ</a:t>
            </a:r>
            <a:endParaRPr lang="tg-Cyrl-TJ" sz="2400" b="1" i="0" u="none" strike="noStrike" cap="none" dirty="0">
              <a:latin typeface="Times New Roman" panose="02020603050405020304" pitchFamily="18" charset="0"/>
              <a:ea typeface="Times New Roman"/>
              <a:cs typeface="Times New Roman" panose="02020603050405020304" pitchFamily="18" charset="0"/>
              <a:sym typeface="Times New Roman"/>
            </a:endParaRPr>
          </a:p>
          <a:p>
            <a:pPr algn="ctr">
              <a:lnSpc>
                <a:spcPct val="150000"/>
              </a:lnSpc>
            </a:pPr>
            <a:r>
              <a:rPr lang="tg-Cyrl-TJ" sz="2400" b="1" i="0" u="none" strike="noStrike" cap="none" dirty="0">
                <a:solidFill>
                  <a:srgbClr val="FF0000"/>
                </a:solidFill>
                <a:latin typeface="Times New Roman"/>
                <a:ea typeface="Times New Roman"/>
                <a:cs typeface="Times New Roman"/>
                <a:sym typeface="Times New Roman"/>
              </a:rPr>
              <a:t>2.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400" i="0" u="none" strike="noStrike" cap="none" dirty="0">
                <a:solidFill>
                  <a:schemeClr val="dk1"/>
                </a:solidFill>
                <a:latin typeface="Times New Roman"/>
                <a:ea typeface="Times New Roman"/>
                <a:cs typeface="Times New Roman"/>
                <a:sym typeface="Times New Roman"/>
              </a:rPr>
              <a:t>Ҷамъбасти мавзуъ. </a:t>
            </a:r>
            <a:endParaRPr dirty="0"/>
          </a:p>
        </p:txBody>
      </p:sp>
    </p:spTree>
  </p:cSld>
  <p:clrMapOvr>
    <a:masterClrMapping/>
  </p:clrMapOvr>
  <mc:AlternateContent xmlns:mc="http://schemas.openxmlformats.org/markup-compatibility/2006" xmlns:p14="http://schemas.microsoft.com/office/powerpoint/2010/main">
    <mc:Choice Requires="p14">
      <p:transition p14:dur="0" advTm="98235"/>
    </mc:Choice>
    <mc:Fallback xmlns="">
      <p:transition advTm="982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240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400" b="1" dirty="0">
                <a:solidFill>
                  <a:srgbClr val="FF0000"/>
                </a:solidFill>
                <a:latin typeface="Times New Roman"/>
                <a:ea typeface="Times New Roman"/>
                <a:cs typeface="Times New Roman"/>
                <a:sym typeface="Times New Roman"/>
              </a:rPr>
              <a:t>Мақсади лексия:</a:t>
            </a:r>
          </a:p>
          <a:p>
            <a:pPr marL="0" lvl="0" indent="342900" algn="just">
              <a:spcBef>
                <a:spcPts val="0"/>
              </a:spcBef>
              <a:spcAft>
                <a:spcPts val="0"/>
              </a:spcAft>
              <a:buSzPts val="2240"/>
              <a:buNone/>
            </a:pPr>
            <a:endParaRPr lang="tg-Cyrl-TJ" dirty="0"/>
          </a:p>
          <a:p>
            <a:pPr marL="0" lvl="0" indent="342900" algn="just">
              <a:lnSpc>
                <a:spcPct val="150000"/>
              </a:lnSpc>
              <a:spcBef>
                <a:spcPts val="0"/>
              </a:spcBef>
              <a:spcAft>
                <a:spcPts val="0"/>
              </a:spcAft>
              <a:buSzPts val="2240"/>
              <a:buNone/>
            </a:pPr>
            <a:r>
              <a:rPr lang="tg-Cyrl-TJ" sz="2400" dirty="0">
                <a:solidFill>
                  <a:schemeClr val="tx1"/>
                </a:solidFill>
                <a:latin typeface="Times New Roman" panose="02020603050405020304" pitchFamily="18" charset="0"/>
                <a:cs typeface="Times New Roman" panose="02020603050405020304" pitchFamily="18" charset="0"/>
              </a:rPr>
              <a:t>Идоранамоии иқтисодиёти муосир, рушди сармояи инсонӣ, ташаккулёбӣ, нақши сармояи инсонӣ дар иқтисодиёт, иқтисодиёти инноватсионӣ, саҳми сармояи инсонӣ дар баланд бардоштани он ва омилҳои таъсиргузор дар шароити муосир.</a:t>
            </a:r>
          </a:p>
        </p:txBody>
      </p:sp>
    </p:spTree>
  </p:cSld>
  <p:clrMapOvr>
    <a:masterClrMapping/>
  </p:clrMapOvr>
  <mc:AlternateContent xmlns:mc="http://schemas.openxmlformats.org/markup-compatibility/2006" xmlns:p14="http://schemas.microsoft.com/office/powerpoint/2010/main">
    <mc:Choice Requires="p14">
      <p:transition p14:dur="0" advTm="78611"/>
    </mc:Choice>
    <mc:Fallback xmlns="">
      <p:transition advTm="7861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07504" y="360485"/>
            <a:ext cx="8884220" cy="5908430"/>
          </a:xfrm>
          <a:prstGeom prst="rect">
            <a:avLst/>
          </a:prstGeom>
          <a:noFill/>
          <a:ln>
            <a:noFill/>
          </a:ln>
        </p:spPr>
        <p:txBody>
          <a:bodyPr spcFirstLastPara="1" wrap="square" lIns="91425" tIns="45700" rIns="91425" bIns="45700" anchor="t" anchorCtr="0">
            <a:normAutofit/>
          </a:bodyPr>
          <a:lstStyle/>
          <a:p>
            <a:pPr algn="ctr"/>
            <a:endParaRPr lang="tg-Cyrl-TJ" sz="400" b="1" dirty="0">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ва рушди бемайлони бозори ҷаҳонӣ, рақобатпазирӣ, устувории ташаккул ва рушди стратегии ин ва ё он мамлакат ва ё ташкилоту корхонаҳо аз техникаву технологияи муосир ва сарватҳои табиӣ вобастагӣ кам дошта, инчуни аз бавуҷудоии қобилиятҳои баланди касбӣ, соҳибистеъдоду неруманд, ки ба талаботи бозори меҳнат ҷавобгӯ мебошанд, вобастагии калонро доро мебошанд.</a:t>
            </a:r>
          </a:p>
        </p:txBody>
      </p:sp>
    </p:spTree>
  </p:cSld>
  <p:clrMapOvr>
    <a:masterClrMapping/>
  </p:clrMapOvr>
  <mc:AlternateContent xmlns:mc="http://schemas.openxmlformats.org/markup-compatibility/2006" xmlns:p14="http://schemas.microsoft.com/office/powerpoint/2010/main">
    <mc:Choice Requires="p14">
      <p:transition p14:dur="0" advTm="137020"/>
    </mc:Choice>
    <mc:Fallback xmlns="">
      <p:transition advTm="13702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228600"/>
            <a:ext cx="8884220" cy="6128238"/>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700" dirty="0">
              <a:solidFill>
                <a:schemeClr val="tx1"/>
              </a:solidFill>
              <a:latin typeface="Times New Roman" panose="02020603050405020304" pitchFamily="18" charset="0"/>
              <a:cs typeface="Times New Roman" panose="02020603050405020304" pitchFamily="18" charset="0"/>
            </a:endParaRPr>
          </a:p>
          <a:p>
            <a:pPr algn="ctr"/>
            <a:r>
              <a:rPr lang="tg-Cyrl-TJ" sz="2400" dirty="0">
                <a:latin typeface="Times New Roman"/>
                <a:ea typeface="Times New Roman"/>
                <a:cs typeface="Times New Roman"/>
                <a:sym typeface="Times New Roman"/>
              </a:rPr>
              <a:t>	</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Ташаккулёби ва рушди иқтисодиёти мамлакатҳо ва беҳтар гардидани вазъи молиявии корхонаҳои ватанию хориҷӣ аз он шаҳодат медиҳад, ки «сармояи инсонӣ» яке аз захираҳои асосӣ ва пешбарандаи корхонаҳои байналмилалию ватанӣ буда, ҳама гуна мувафаққиятҳо, навовариҳо дар истеҳсолоти мол, савдо, техникаву технология, ки бевосита самараи рушди сармояи инсонӣ як ё якчанд нафар шахсоне, ки дорои қобилиятҳои баланди касбӣ мебошанд, кашфнамуда шуморида мешавад.</a:t>
            </a:r>
            <a:endParaRPr lang="tg-Cyrl-TJ" sz="2100" baseline="30000" dirty="0">
              <a:solidFill>
                <a:schemeClr val="tx1"/>
              </a:solidFill>
              <a:latin typeface="Times New Roman" panose="02020603050405020304" pitchFamily="18" charset="0"/>
              <a:cs typeface="Times New Roman" panose="02020603050405020304" pitchFamily="18" charset="0"/>
            </a:endParaRPr>
          </a:p>
          <a:p>
            <a:r>
              <a:rPr lang="tg-Cyrl-TJ" dirty="0"/>
              <a:t> </a:t>
            </a:r>
            <a:endParaRPr lang="ru-RU" dirty="0"/>
          </a:p>
        </p:txBody>
      </p:sp>
    </p:spTree>
  </p:cSld>
  <p:clrMapOvr>
    <a:masterClrMapping/>
  </p:clrMapOvr>
  <mc:AlternateContent xmlns:mc="http://schemas.openxmlformats.org/markup-compatibility/2006" xmlns:p14="http://schemas.microsoft.com/office/powerpoint/2010/main">
    <mc:Choice Requires="p14">
      <p:transition p14:dur="0" advTm="122801"/>
    </mc:Choice>
    <mc:Fallback xmlns="">
      <p:transition advTm="12280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228598" y="219806"/>
            <a:ext cx="8660423" cy="6128239"/>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r>
              <a:rPr lang="tg-Cyrl-TJ" dirty="0">
                <a:latin typeface="Times New Roman"/>
                <a:ea typeface="Times New Roman"/>
                <a:cs typeface="Times New Roman"/>
                <a:sym typeface="Times New Roman"/>
              </a:rPr>
              <a:t>	</a:t>
            </a:r>
          </a:p>
          <a:p>
            <a:pPr marL="0" lvl="0" indent="457200" algn="just">
              <a:lnSpc>
                <a:spcPct val="150000"/>
              </a:lnSpc>
              <a:spcBef>
                <a:spcPts val="0"/>
              </a:spcBef>
              <a:spcAft>
                <a:spcPts val="0"/>
              </a:spcAft>
              <a:buSzPts val="2240"/>
              <a:buNone/>
            </a:pPr>
            <a:endParaRPr lang="tg-Cyrl-TJ" dirty="0">
              <a:solidFill>
                <a:schemeClr val="tx1"/>
              </a:solidFill>
              <a:latin typeface="Times New Roman"/>
              <a:cs typeface="Times New Roman"/>
              <a:sym typeface="Times New Roman"/>
            </a:endParaRPr>
          </a:p>
          <a:p>
            <a:pPr marL="0" lvl="0" indent="4572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Дар шароити нави иқтисодӣ фаъолият намудан ва рушди бозори ҷаҳонии меҳнат аз ҳама тақозои онро дорад, ки муносибатҳои навини истеҳсоливу тиҷоратӣ хизматрасониҳои байни одамон куллан тағйир ёфта, онҳо бояд хислати ҳамгироиро аз худ намоянд.</a:t>
            </a:r>
            <a:endPar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02424"/>
    </mc:Choice>
    <mc:Fallback xmlns="">
      <p:transition advTm="10242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endParaRPr lang="tg-Cyrl-TJ" sz="6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algn="ctr"/>
            <a:r>
              <a:rPr lang="tg-Cyrl-TJ" dirty="0">
                <a:latin typeface="Times New Roman"/>
                <a:ea typeface="Times New Roman"/>
                <a:cs typeface="Times New Roman"/>
                <a:sym typeface="Times New Roman"/>
              </a:rPr>
              <a:t>	</a:t>
            </a:r>
          </a:p>
          <a:p>
            <a:pPr algn="ctr"/>
            <a:endParaRPr lang="tg-Cyrl-TJ" sz="100" dirty="0">
              <a:solidFill>
                <a:schemeClr val="tx1"/>
              </a:solidFill>
              <a:latin typeface="Times New Roman"/>
              <a:cs typeface="Times New Roman"/>
              <a:sym typeface="Times New Roman"/>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ҷаҳонишавии иқтисод ва рушди босуръати технология, нақш ва аҳамияти сармояи инсонӣ ҳамчун яке аз омили асосии рушди устувори иқтисодӣ ва иҷтимоӣ зиёд мегардад. Дар солҳои гузашта сармоя бештар бо захираҳои моддӣ ва молиявӣ рабт дода мешуд, имрӯзҳо бошад рушди мутахассисони баландихтисоси касбӣ, саломатии аҳолӣ, донишу малака ва сатҳи маориф муҳимтарин унсури пешрафт ба шумор меравад.</a:t>
            </a:r>
            <a:endParaRPr lang="tg-Cyrl-TJ"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41955"/>
    </mc:Choice>
    <mc:Fallback xmlns="">
      <p:transition advTm="14195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98711" y="325315"/>
            <a:ext cx="8884220" cy="5969976"/>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endParaRPr lang="tg-Cyrl-TJ" sz="100"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аксари таҳқиқотҳои илмӣ олимони ватанию хориҷӣ вобаста ба мафҳуми сармояи инсонӣ таърифҳои зиёде пешкаш намудаанд. Сармояи инсонӣ маҷмӯи дониш, малака, қобилият, таҷриба, солимии ҷисмонӣ ва рӯҳии инсон мебошад, ки метавонад дар раванди истеҳсолот ва фаъолияти иқтисодӣ самаранок истифода шавад.</a:t>
            </a:r>
          </a:p>
        </p:txBody>
      </p:sp>
    </p:spTree>
    <p:extLst>
      <p:ext uri="{BB962C8B-B14F-4D97-AF65-F5344CB8AC3E}">
        <p14:creationId xmlns:p14="http://schemas.microsoft.com/office/powerpoint/2010/main" val="3197082695"/>
      </p:ext>
    </p:extLst>
  </p:cSld>
  <p:clrMapOvr>
    <a:masterClrMapping/>
  </p:clrMapOvr>
  <mc:AlternateContent xmlns:mc="http://schemas.openxmlformats.org/markup-compatibility/2006" xmlns:p14="http://schemas.microsoft.com/office/powerpoint/2010/main">
    <mc:Choice Requires="p14">
      <p:transition spd="slow" p14:dur="2000" advTm="123471"/>
    </mc:Choice>
    <mc:Fallback xmlns="">
      <p:transition spd="slow" advTm="12347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07504" y="175846"/>
            <a:ext cx="8884220" cy="6198577"/>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8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algn="ctr"/>
            <a:endParaRPr lang="tg-Cyrl-TJ"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рӯи таърифи иқтисоддон Т. Шултс ва Г. Беккер, сармояи инсонӣ як намуди сармояест, ки тавассути сармоягузорӣ ба соҳаҳои маориф, тандурустӣ ба вуҷуд меояд ва рушд мекунад.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нақши сармояи инсонӣ дар рушди иқтисодиёт назаррас мебошад:</a:t>
            </a:r>
            <a:endParaRPr lang="tg-Cyrl-TJ" sz="28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36295"/>
    </mc:Choice>
    <mc:Fallback xmlns="">
      <p:transition advTm="13629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342900"/>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b="1" dirty="0">
                <a:solidFill>
                  <a:schemeClr val="tx1"/>
                </a:solidFill>
                <a:latin typeface="Times New Roman" panose="02020603050405020304" pitchFamily="18" charset="0"/>
                <a:cs typeface="Times New Roman" panose="02020603050405020304" pitchFamily="18" charset="0"/>
              </a:rPr>
              <a:t>1. Истифодаи самаранокии меҳнат - </a:t>
            </a:r>
            <a:r>
              <a:rPr lang="tg-Cyrl-TJ" dirty="0">
                <a:solidFill>
                  <a:schemeClr val="tx1"/>
                </a:solidFill>
                <a:latin typeface="Times New Roman" panose="02020603050405020304" pitchFamily="18" charset="0"/>
                <a:cs typeface="Times New Roman" panose="02020603050405020304" pitchFamily="18" charset="0"/>
              </a:rPr>
              <a:t>сармояи инсонӣ бо баланд бардоштани сифати қувваи корӣ, истеҳсолотро самараноктар менамояд. Корманди соҳибтахасус метавонад дар як вақти кӯтоҳ ва бо сифати баланд маҳсулотҳои навтарин истеҳсол намоянд.</a:t>
            </a:r>
          </a:p>
        </p:txBody>
      </p:sp>
    </p:spTree>
  </p:cSld>
  <p:clrMapOvr>
    <a:masterClrMapping/>
  </p:clrMapOvr>
  <mc:AlternateContent xmlns:mc="http://schemas.openxmlformats.org/markup-compatibility/2006" xmlns:p14="http://schemas.microsoft.com/office/powerpoint/2010/main">
    <mc:Choice Requires="p14">
      <p:transition p14:dur="0" advTm="122398"/>
    </mc:Choice>
    <mc:Fallback xmlns="">
      <p:transition advTm="12239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40676" y="228600"/>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3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b="1" dirty="0">
                <a:solidFill>
                  <a:schemeClr val="tx1"/>
                </a:solidFill>
                <a:latin typeface="Times New Roman" panose="02020603050405020304" pitchFamily="18" charset="0"/>
                <a:cs typeface="Times New Roman" panose="02020603050405020304" pitchFamily="18" charset="0"/>
              </a:rPr>
              <a:t>Инноватсия ва рушди технология - </a:t>
            </a:r>
            <a:r>
              <a:rPr lang="tg-Cyrl-TJ" dirty="0">
                <a:solidFill>
                  <a:schemeClr val="tx1"/>
                </a:solidFill>
                <a:latin typeface="Times New Roman" panose="02020603050405020304" pitchFamily="18" charset="0"/>
                <a:cs typeface="Times New Roman" panose="02020603050405020304" pitchFamily="18" charset="0"/>
              </a:rPr>
              <a:t>сармояи инсонӣ муҳаррики асосии навовариҳо ва ихтироот ба шумор меравад. Мамлакатҳое, ки ба омӯзиш ва рушди зеҳнии аҳолии худ сармоягузорӣ менамоянд, дар соҳаи технология ва илм пешсаф мегарданд ва дар радабандии рушди сармояи инсонӣ дар байни дигар мамлакатҳо мавқеи намоёнро ишғол менамоянд.</a:t>
            </a:r>
            <a:endParaRPr lang="tg-Cyrl-TJ" sz="1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4910728"/>
      </p:ext>
    </p:extLst>
  </p:cSld>
  <p:clrMapOvr>
    <a:masterClrMapping/>
  </p:clrMapOvr>
  <mc:AlternateContent xmlns:mc="http://schemas.openxmlformats.org/markup-compatibility/2006" xmlns:p14="http://schemas.microsoft.com/office/powerpoint/2010/main">
    <mc:Choice Requires="p14">
      <p:transition spd="slow" p14:dur="2000" advTm="138100"/>
    </mc:Choice>
    <mc:Fallback xmlns="">
      <p:transition spd="slow" advTm="1381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154616"/>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342900" lvl="0" indent="630555" algn="just" rtl="0">
              <a:lnSpc>
                <a:spcPct val="150000"/>
              </a:lnSpc>
              <a:spcBef>
                <a:spcPts val="560"/>
              </a:spcBef>
              <a:spcAft>
                <a:spcPts val="0"/>
              </a:spcAft>
              <a:buSzPts val="1960"/>
              <a:buNone/>
            </a:pPr>
            <a:endParaRPr lang="tg-Cyrl-TJ" sz="100" dirty="0">
              <a:solidFill>
                <a:schemeClr val="tx1"/>
              </a:solidFill>
              <a:latin typeface="Times New Roman" panose="02020603050405020304" pitchFamily="18" charset="0"/>
              <a:ea typeface="Times"/>
              <a:cs typeface="Times New Roman" panose="02020603050405020304" pitchFamily="18" charset="0"/>
              <a:sym typeface="Times"/>
            </a:endParaRP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b="1"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r>
              <a:rPr lang="tg-Cyrl-TJ" b="1" dirty="0">
                <a:solidFill>
                  <a:schemeClr val="tx1"/>
                </a:solidFill>
                <a:latin typeface="Times New Roman" panose="02020603050405020304" pitchFamily="18" charset="0"/>
                <a:cs typeface="Times New Roman" panose="02020603050405020304" pitchFamily="18" charset="0"/>
              </a:rPr>
              <a:t>Кам намудани сатҳи камбизоатӣ ва нобаробарӣ</a:t>
            </a:r>
            <a:r>
              <a:rPr lang="tg-Cyrl-TJ" dirty="0">
                <a:solidFill>
                  <a:schemeClr val="tx1"/>
                </a:solidFill>
                <a:latin typeface="Times New Roman" panose="02020603050405020304" pitchFamily="18" charset="0"/>
                <a:cs typeface="Times New Roman" panose="02020603050405020304" pitchFamily="18" charset="0"/>
              </a:rPr>
              <a:t> – дар ҳолати самаранок сармоягузорӣ намудан ба соҳаи маориф ва дастрасии баробар ба имкониятҳои рушди шахсӣ метавонанд нобаробариҳои иқтисодиро коҳиш диҳанд ва сатҳи зиндагии мардумро беҳтару хубтар намоянд.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91665"/>
    </mc:Choice>
    <mc:Fallback xmlns="">
      <p:transition advTm="9166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3551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algn="ctr"/>
            <a:r>
              <a:rPr lang="tg-Cyrl-TJ" sz="28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8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b="1" dirty="0"/>
          </a:p>
          <a:p>
            <a:pPr marL="0" indent="450000" algn="just">
              <a:lnSpc>
                <a:spcPct val="150000"/>
              </a:lnSpc>
              <a:spcBef>
                <a:spcPts val="0"/>
              </a:spcBef>
              <a:spcAft>
                <a:spcPts val="0"/>
              </a:spcAft>
            </a:pPr>
            <a:r>
              <a:rPr lang="tg-Cyrl-TJ" b="1" dirty="0">
                <a:solidFill>
                  <a:schemeClr val="tx1"/>
                </a:solidFill>
                <a:latin typeface="Times New Roman" panose="02020603050405020304" pitchFamily="18" charset="0"/>
                <a:cs typeface="Times New Roman" panose="02020603050405020304" pitchFamily="18" charset="0"/>
              </a:rPr>
              <a:t>Рушди иқтисодиёти дониш - </a:t>
            </a:r>
            <a:r>
              <a:rPr lang="tg-Cyrl-TJ" dirty="0">
                <a:solidFill>
                  <a:schemeClr val="tx1"/>
                </a:solidFill>
                <a:latin typeface="Times New Roman" panose="02020603050405020304" pitchFamily="18" charset="0"/>
                <a:cs typeface="Times New Roman" panose="02020603050405020304" pitchFamily="18" charset="0"/>
              </a:rPr>
              <a:t>дар иқтисодиёти муосир, ки асосан ба дониш ва иттилоот асос ёфтааст, сармояи инсонӣ ҳамчун захираи асосии рақобатпазирӣ хизмат менамояд.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86085"/>
    </mc:Choice>
    <mc:Fallback xmlns="">
      <p:transition advTm="8608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239696"/>
            <a:ext cx="8884220" cy="6358251"/>
          </a:xfrm>
          <a:prstGeom prst="rect">
            <a:avLst/>
          </a:prstGeom>
          <a:noFill/>
          <a:ln>
            <a:noFill/>
          </a:ln>
        </p:spPr>
        <p:txBody>
          <a:bodyPr spcFirstLastPara="1" wrap="square" lIns="91425" tIns="45700" rIns="91425" bIns="45700" anchor="t" anchorCtr="0">
            <a:normAutofit/>
          </a:bodyPr>
          <a:lstStyle/>
          <a:p>
            <a:pPr marL="0" indent="0" algn="ctr">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sz="10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Дар шароити муосир идора намудани ҳар як инсон тавассути дониш, истеъдод, малакаву маҳорати касбӣ, навоварӣ ва дигар қобилиятҳои эъҷодии ӯ вобастагӣ дорад. Чунин қобилиятҳо дар шароити имрӯза аз институтҳое, манша мегирад, ки шахс дар он ҷо солҳои тулонӣ таълим ва тарбия гирифтааст.</a:t>
            </a:r>
          </a:p>
        </p:txBody>
      </p:sp>
    </p:spTree>
    <p:extLst>
      <p:ext uri="{BB962C8B-B14F-4D97-AF65-F5344CB8AC3E}">
        <p14:creationId xmlns:p14="http://schemas.microsoft.com/office/powerpoint/2010/main" val="2311399496"/>
      </p:ext>
    </p:extLst>
  </p:cSld>
  <p:clrMapOvr>
    <a:masterClrMapping/>
  </p:clrMapOvr>
  <mc:AlternateContent xmlns:mc="http://schemas.openxmlformats.org/markup-compatibility/2006" xmlns:p14="http://schemas.microsoft.com/office/powerpoint/2010/main">
    <mc:Choice Requires="p14">
      <p:transition spd="slow" p14:dur="2000" advTm="102134"/>
    </mc:Choice>
    <mc:Fallback xmlns="">
      <p:transition spd="slow" advTm="10213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07504" y="211014"/>
            <a:ext cx="8884220" cy="6386933"/>
          </a:xfrm>
          <a:prstGeom prst="rect">
            <a:avLst/>
          </a:prstGeom>
          <a:noFill/>
          <a:ln>
            <a:noFill/>
          </a:ln>
        </p:spPr>
        <p:txBody>
          <a:bodyPr spcFirstLastPara="1" wrap="square" lIns="91425" tIns="45700" rIns="91425" bIns="45700" anchor="t" anchorCtr="0">
            <a:normAutofit/>
          </a:bodyPr>
          <a:lstStyle/>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sz="200" dirty="0">
              <a:solidFill>
                <a:schemeClr val="tx1"/>
              </a:solidFill>
              <a:latin typeface="Times New Roman" panose="02020603050405020304" pitchFamily="18" charset="0"/>
              <a:cs typeface="Times New Roman" panose="02020603050405020304" pitchFamily="18" charset="0"/>
            </a:endParaRPr>
          </a:p>
          <a:p>
            <a:pPr algn="just"/>
            <a:endParaRPr lang="tg-Cyrl-TJ" sz="100" dirty="0"/>
          </a:p>
          <a:p>
            <a:pPr algn="just"/>
            <a:endParaRPr lang="tg-Cyrl-TJ" sz="100"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Омода намудани чунин шахсон дар шароити имрӯза хароҷоти зиёди моддиро талаб менамояд ва дар сурати дуруст ва самаранок сармоягузорӣ намудан метавонанд натиҷаи хубро ба даст оваранд. Дар таҳқиқоти зиёди гузаронидаи олимони соҳаи иқтисод, сармоягузорӣ ба захираҳои инсонӣ ин як имконияти хубе шуморида мешавад, ки дар оянда барои ноил гардидан натиҷаҳҳои назаррас оварда мерасонад.</a:t>
            </a:r>
            <a:endParaRPr lang="tg-Cyrl-TJ" sz="300" dirty="0">
              <a:solidFill>
                <a:schemeClr val="tx1"/>
              </a:solidFill>
              <a:latin typeface="Times New Roman" panose="02020603050405020304" pitchFamily="18" charset="0"/>
              <a:ea typeface="Times"/>
              <a:cs typeface="Times New Roman" panose="02020603050405020304" pitchFamily="18" charset="0"/>
              <a:sym typeface="Times"/>
            </a:endParaRPr>
          </a:p>
        </p:txBody>
      </p:sp>
      <p:sp>
        <p:nvSpPr>
          <p:cNvPr id="13" name="Rectangle 10"/>
          <p:cNvSpPr>
            <a:spLocks noChangeArrowheads="1"/>
          </p:cNvSpPr>
          <p:nvPr/>
        </p:nvSpPr>
        <p:spPr bwMode="auto">
          <a:xfrm>
            <a:off x="814754" y="187178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98540"/>
    </mc:Choice>
    <mc:Fallback xmlns="">
      <p:transition advTm="9854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107504" y="272562"/>
            <a:ext cx="8884220" cy="6325386"/>
          </a:xfrm>
          <a:prstGeom prst="rect">
            <a:avLst/>
          </a:prstGeom>
          <a:noFill/>
          <a:ln>
            <a:noFill/>
          </a:ln>
        </p:spPr>
        <p:txBody>
          <a:bodyPr spcFirstLastPara="1" wrap="square" lIns="91425" tIns="45700" rIns="91425" bIns="45700" anchor="t" anchorCtr="0">
            <a:normAutofit fontScale="92500" lnSpcReduction="20000"/>
          </a:bodyPr>
          <a:lstStyle/>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sz="200" dirty="0">
              <a:solidFill>
                <a:schemeClr val="tx1"/>
              </a:solidFill>
              <a:latin typeface="Times New Roman" panose="02020603050405020304" pitchFamily="18" charset="0"/>
              <a:cs typeface="Times New Roman" panose="02020603050405020304" pitchFamily="18" charset="0"/>
            </a:endParaRPr>
          </a:p>
          <a:p>
            <a:pPr marL="0" indent="0" algn="just">
              <a:lnSpc>
                <a:spcPct val="120000"/>
              </a:lnSpc>
              <a:spcBef>
                <a:spcPts val="0"/>
              </a:spcBef>
              <a:spcAft>
                <a:spcPts val="0"/>
              </a:spcAft>
              <a:buNone/>
            </a:pPr>
            <a:endParaRPr lang="tg-Cyrl-TJ" sz="7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en-US"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en-US"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en-US"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баъди таҳқиқотҳои зиёд дар ин соҳа, олимони машҳури соҳа А.А. Федченко ва С.М. Полухина чунин мафҳумро пешкаш намуданд: «Яке аз омилҳои асосии воридашавӣ ба иқтисодиёт ин маблағгузорӣ ба рушди сармояи инсонӣ дониста мешавад. Дар робита ба ин барои бадаст овардани натиҷаҳои судманд мо пеш аз ҳама диққати аввалиндараҷаро барои омода намудани мутахассисони баландихтисос дар асоси технологияҳои муосир роҳандозӣ намоем»</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p>
          <a:p>
            <a:pPr algn="just">
              <a:lnSpc>
                <a:spcPct val="150000"/>
              </a:lnSpc>
            </a:pPr>
            <a:endParaRPr lang="ru-RU" sz="900" dirty="0">
              <a:solidFill>
                <a:schemeClr val="tx1"/>
              </a:solidFill>
              <a:latin typeface="Times New Roman" panose="02020603050405020304" pitchFamily="18" charset="0"/>
              <a:cs typeface="Times New Roman" panose="02020603050405020304" pitchFamily="18" charset="0"/>
            </a:endParaRPr>
          </a:p>
          <a:p>
            <a:pPr marL="0" indent="0" algn="just">
              <a:lnSpc>
                <a:spcPct val="110000"/>
              </a:lnSpc>
              <a:spcBef>
                <a:spcPts val="0"/>
              </a:spcBef>
              <a:spcAft>
                <a:spcPts val="0"/>
              </a:spcAft>
            </a:pPr>
            <a:r>
              <a:rPr lang="en-US" sz="1400" dirty="0">
                <a:solidFill>
                  <a:schemeClr val="tx1"/>
                </a:solidFill>
                <a:latin typeface="Times New Roman" panose="02020603050405020304" pitchFamily="18" charset="0"/>
                <a:cs typeface="Times New Roman" panose="02020603050405020304" pitchFamily="18" charset="0"/>
              </a:rPr>
              <a:t>1.</a:t>
            </a:r>
            <a:r>
              <a:rPr lang="tg-Cyrl-TJ" sz="1400" dirty="0">
                <a:solidFill>
                  <a:schemeClr val="tx1"/>
                </a:solidFill>
                <a:latin typeface="Times New Roman" panose="02020603050405020304" pitchFamily="18" charset="0"/>
                <a:cs typeface="Times New Roman" panose="02020603050405020304" pitchFamily="18" charset="0"/>
              </a:rPr>
              <a:t>Федченко А.А., Полухина С.М. Оценка </a:t>
            </a:r>
          </a:p>
          <a:p>
            <a:pPr marL="0" indent="0" algn="just">
              <a:lnSpc>
                <a:spcPct val="110000"/>
              </a:lnSpc>
              <a:spcBef>
                <a:spcPts val="0"/>
              </a:spcBef>
              <a:spcAft>
                <a:spcPts val="0"/>
              </a:spcAft>
            </a:pPr>
            <a:r>
              <a:rPr lang="tg-Cyrl-TJ" sz="1400" dirty="0">
                <a:solidFill>
                  <a:schemeClr val="tx1"/>
                </a:solidFill>
                <a:latin typeface="Times New Roman" panose="02020603050405020304" pitchFamily="18" charset="0"/>
                <a:cs typeface="Times New Roman" panose="02020603050405020304" pitchFamily="18" charset="0"/>
              </a:rPr>
              <a:t>влияния человеческого капитала на</a:t>
            </a:r>
          </a:p>
          <a:p>
            <a:pPr marL="0" indent="0" algn="just">
              <a:lnSpc>
                <a:spcPct val="110000"/>
              </a:lnSpc>
              <a:spcBef>
                <a:spcPts val="0"/>
              </a:spcBef>
              <a:spcAft>
                <a:spcPts val="0"/>
              </a:spcAft>
            </a:pPr>
            <a:r>
              <a:rPr lang="tg-Cyrl-TJ" sz="1400" dirty="0">
                <a:solidFill>
                  <a:schemeClr val="tx1"/>
                </a:solidFill>
                <a:latin typeface="Times New Roman" panose="02020603050405020304" pitchFamily="18" charset="0"/>
                <a:cs typeface="Times New Roman" panose="02020603050405020304" pitchFamily="18" charset="0"/>
              </a:rPr>
              <a:t> уровень средней заработной платы </a:t>
            </a:r>
          </a:p>
          <a:p>
            <a:pPr marL="0" indent="0" algn="just">
              <a:lnSpc>
                <a:spcPct val="110000"/>
              </a:lnSpc>
              <a:spcBef>
                <a:spcPts val="0"/>
              </a:spcBef>
              <a:spcAft>
                <a:spcPts val="0"/>
              </a:spcAft>
            </a:pPr>
            <a:r>
              <a:rPr lang="tg-Cyrl-TJ" sz="1400" dirty="0">
                <a:solidFill>
                  <a:schemeClr val="tx1"/>
                </a:solidFill>
                <a:latin typeface="Times New Roman" panose="02020603050405020304" pitchFamily="18" charset="0"/>
                <a:cs typeface="Times New Roman" panose="02020603050405020304" pitchFamily="18" charset="0"/>
              </a:rPr>
              <a:t>в регионе/А.А. Федченко, С.М. Полухина</a:t>
            </a:r>
          </a:p>
          <a:p>
            <a:pPr marL="0" indent="0" algn="just">
              <a:lnSpc>
                <a:spcPct val="110000"/>
              </a:lnSpc>
              <a:spcBef>
                <a:spcPts val="0"/>
              </a:spcBef>
              <a:spcAft>
                <a:spcPts val="0"/>
              </a:spcAft>
            </a:pPr>
            <a:r>
              <a:rPr lang="tg-Cyrl-TJ" sz="1400" dirty="0">
                <a:solidFill>
                  <a:schemeClr val="tx1"/>
                </a:solidFill>
                <a:latin typeface="Times New Roman" panose="02020603050405020304" pitchFamily="18" charset="0"/>
                <a:cs typeface="Times New Roman" panose="02020603050405020304" pitchFamily="18" charset="0"/>
              </a:rPr>
              <a:t> //Современные проблемы экономики и менеджмента</a:t>
            </a:r>
          </a:p>
          <a:p>
            <a:pPr marL="0" indent="0" algn="just">
              <a:lnSpc>
                <a:spcPct val="110000"/>
              </a:lnSpc>
              <a:spcBef>
                <a:spcPts val="0"/>
              </a:spcBef>
              <a:spcAft>
                <a:spcPts val="0"/>
              </a:spcAft>
            </a:pPr>
            <a:r>
              <a:rPr lang="tg-Cyrl-TJ" sz="1400" dirty="0">
                <a:solidFill>
                  <a:schemeClr val="tx1"/>
                </a:solidFill>
                <a:latin typeface="Times New Roman" panose="02020603050405020304" pitchFamily="18" charset="0"/>
                <a:cs typeface="Times New Roman" panose="02020603050405020304" pitchFamily="18" charset="0"/>
              </a:rPr>
              <a:t>/матер. межд. науч. прак. конфер. (г. Воронеж 28. 10. 2016 г.).</a:t>
            </a:r>
          </a:p>
          <a:p>
            <a:pPr marL="0" indent="0" algn="just">
              <a:lnSpc>
                <a:spcPct val="110000"/>
              </a:lnSpc>
              <a:spcBef>
                <a:spcPts val="0"/>
              </a:spcBef>
              <a:spcAft>
                <a:spcPts val="0"/>
              </a:spcAft>
            </a:pPr>
            <a:r>
              <a:rPr lang="tg-Cyrl-TJ" sz="1400" dirty="0">
                <a:solidFill>
                  <a:schemeClr val="tx1"/>
                </a:solidFill>
                <a:latin typeface="Times New Roman" panose="02020603050405020304" pitchFamily="18" charset="0"/>
                <a:cs typeface="Times New Roman" panose="02020603050405020304" pitchFamily="18" charset="0"/>
              </a:rPr>
              <a:t> – Воронеж, 2016. – С.311</a:t>
            </a:r>
            <a:r>
              <a:rPr lang="tg-Cyrl-TJ" dirty="0">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29402"/>
    </mc:Choice>
    <mc:Fallback xmlns="">
      <p:transition advTm="12940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559062"/>
          </a:xfrm>
          <a:prstGeom prst="rect">
            <a:avLst/>
          </a:prstGeom>
          <a:noFill/>
          <a:ln>
            <a:noFill/>
          </a:ln>
        </p:spPr>
        <p:txBody>
          <a:bodyPr spcFirstLastPara="1" wrap="square" lIns="91425" tIns="45700" rIns="91425" bIns="45700" anchor="t" anchorCtr="0">
            <a:normAutofit/>
          </a:bodyPr>
          <a:lstStyle/>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endParaRPr dirty="0"/>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5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замони ҳозира ташаккул ва рушди захираҳои инсонӣ дар идоракунии иқтисодиёти муосир чорабиниҳо ва стратегияву барномаҳои махсусро барои рушди сармояи инсонӣ тақозо менамояд. Рушд ва инкишофи захираҳои инсонӣ дар шароити иқтисодиёти ҳозира аз усулҳо ва воситаҳои рушддиҳии захираҳои инсонӣ манша мегирад.</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83126"/>
    </mc:Choice>
    <mc:Fallback xmlns="">
      <p:transition advTm="8312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107504" y="184637"/>
            <a:ext cx="8884220" cy="6594231"/>
          </a:xfrm>
          <a:prstGeom prst="rect">
            <a:avLst/>
          </a:prstGeom>
          <a:noFill/>
          <a:ln>
            <a:noFill/>
          </a:ln>
        </p:spPr>
        <p:txBody>
          <a:bodyPr spcFirstLastPara="1" wrap="square" lIns="91425" tIns="45700" rIns="91425" bIns="45700" anchor="t" anchorCtr="0">
            <a:normAutofit/>
          </a:bodyPr>
          <a:lstStyle/>
          <a:p>
            <a:pPr algn="ct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r>
              <a:rPr lang="tg-Cyrl-TJ" sz="2400" b="1" i="1" dirty="0">
                <a:solidFill>
                  <a:srgbClr val="FF0000"/>
                </a:solidFill>
                <a:latin typeface="Times New Roman"/>
                <a:ea typeface="Times New Roman"/>
                <a:cs typeface="Times New Roman"/>
                <a:sym typeface="Times New Roman"/>
              </a:rPr>
              <a:t> </a:t>
            </a:r>
            <a:endParaRPr lang="tg-Cyrl-TJ" sz="2400" dirty="0"/>
          </a:p>
          <a:p>
            <a:pPr marL="342900" lvl="0" indent="-342900" algn="ctr" rtl="0">
              <a:spcBef>
                <a:spcPts val="0"/>
              </a:spcBef>
              <a:spcAft>
                <a:spcPts val="0"/>
              </a:spcAft>
              <a:buSzPts val="2240"/>
              <a:buNone/>
            </a:pPr>
            <a:endParaRPr sz="800"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Рушди консепсияи сармояи инсонӣ дар асарҳои асосгузорони назарияи классикии иқтисодӣ В.Петти, А.Смит, Д.Рикардо пешниҳод гардида, онҳо сармояи асосии истеҳсолоти ҷамъиятиро мавриди омўзиш қарор додаанд ва доир ба аҳамияти қувваи корӣ, қобилияти инсон, таҳсилоти он дар афзоишёбӣ ва рушди иқтисодиёти давлат ва аҳолии он фикру ақидаҳои хешро пешниҳод намудаанд.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28923"/>
    </mc:Choice>
    <mc:Fallback xmlns="">
      <p:transition advTm="12892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51465" y="175846"/>
            <a:ext cx="8884220" cy="5943601"/>
          </a:xfrm>
          <a:prstGeom prst="rect">
            <a:avLst/>
          </a:prstGeom>
          <a:noFill/>
          <a:ln>
            <a:noFill/>
          </a:ln>
        </p:spPr>
        <p:txBody>
          <a:bodyPr spcFirstLastPara="1" wrap="square" lIns="91425" tIns="45700" rIns="91425" bIns="45700" anchor="t" anchorCtr="0">
            <a:normAutofit lnSpcReduction="10000"/>
          </a:bodyPr>
          <a:lstStyle/>
          <a:p>
            <a:pPr marL="342900" indent="-342900" algn="ctr">
              <a:spcBef>
                <a:spcPts val="0"/>
              </a:spcBef>
              <a:spcAft>
                <a:spcPts val="0"/>
              </a:spcAft>
              <a:buSzPts val="2240"/>
              <a:buNone/>
            </a:pPr>
            <a:endParaRPr lang="tg-Cyrl-TJ" sz="105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6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600"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endParaRPr lang="tg-Cyrl-TJ" sz="2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sz="2200" dirty="0">
                <a:solidFill>
                  <a:schemeClr val="tx1"/>
                </a:solidFill>
                <a:latin typeface="Times New Roman" panose="02020603050405020304" pitchFamily="18" charset="0"/>
                <a:cs typeface="Times New Roman" panose="02020603050405020304" pitchFamily="18" charset="0"/>
              </a:rPr>
              <a:t>Аввалин мафҳумро В. Петти оид ба гурӯҳи «қувваҳои фаъоли ҷомеаи инсонӣ»</a:t>
            </a:r>
            <a:r>
              <a:rPr lang="tg-Cyrl-TJ" sz="2200" baseline="30000" dirty="0">
                <a:solidFill>
                  <a:schemeClr val="tx1"/>
                </a:solidFill>
                <a:latin typeface="Times New Roman" panose="02020603050405020304" pitchFamily="18" charset="0"/>
                <a:cs typeface="Times New Roman" panose="02020603050405020304" pitchFamily="18" charset="0"/>
              </a:rPr>
              <a:t>1</a:t>
            </a:r>
            <a:r>
              <a:rPr lang="tg-Cyrl-TJ" sz="2200" dirty="0">
                <a:solidFill>
                  <a:schemeClr val="tx1"/>
                </a:solidFill>
                <a:latin typeface="Times New Roman" panose="02020603050405020304" pitchFamily="18" charset="0"/>
                <a:cs typeface="Times New Roman" panose="02020603050405020304" pitchFamily="18" charset="0"/>
              </a:rPr>
              <a:t> дар илм истифода намуда, таҳқиқҳоро оид ба сармояи инсонӣ ва идоранамоии он анҷом додааст. Яъне сармояи инсонӣ сармояест, ки воситаи асосии истеҳсолот маҳсуб ёфта, инчунин ташкилкунанда ва идоракунандаи давлат ба ҳисоб меравад.</a:t>
            </a:r>
            <a:r>
              <a:rPr lang="ru-RU" sz="2200" dirty="0">
                <a:solidFill>
                  <a:schemeClr val="tx1"/>
                </a:solidFill>
                <a:latin typeface="Times New Roman" panose="02020603050405020304" pitchFamily="18" charset="0"/>
                <a:cs typeface="Times New Roman" panose="02020603050405020304" pitchFamily="18" charset="0"/>
              </a:rPr>
              <a:t> </a:t>
            </a:r>
          </a:p>
          <a:p>
            <a:endParaRPr lang="ru-RU" sz="200" dirty="0"/>
          </a:p>
          <a:p>
            <a:pPr marL="0" indent="0">
              <a:buNone/>
            </a:pPr>
            <a:endParaRPr lang="ru-RU" sz="500" dirty="0"/>
          </a:p>
          <a:p>
            <a:pPr algn="just"/>
            <a:r>
              <a:rPr lang="en-US" sz="1400" dirty="0">
                <a:solidFill>
                  <a:schemeClr val="tx1"/>
                </a:solidFill>
                <a:latin typeface="Times New Roman" panose="02020603050405020304" pitchFamily="18" charset="0"/>
                <a:cs typeface="Times New Roman" panose="02020603050405020304" pitchFamily="18" charset="0"/>
              </a:rPr>
              <a:t>1. </a:t>
            </a:r>
            <a:r>
              <a:rPr lang="tg-Cyrl-TJ" sz="1400" dirty="0">
                <a:solidFill>
                  <a:schemeClr val="tx1"/>
                </a:solidFill>
                <a:latin typeface="Times New Roman" panose="02020603050405020304" pitchFamily="18" charset="0"/>
                <a:cs typeface="Times New Roman" panose="02020603050405020304" pitchFamily="18" charset="0"/>
              </a:rPr>
              <a:t>Петти В. Экономические </a:t>
            </a:r>
          </a:p>
          <a:p>
            <a:pPr algn="just"/>
            <a:r>
              <a:rPr lang="tg-Cyrl-TJ" sz="1400" dirty="0">
                <a:solidFill>
                  <a:schemeClr val="tx1"/>
                </a:solidFill>
                <a:latin typeface="Times New Roman" panose="02020603050405020304" pitchFamily="18" charset="0"/>
                <a:cs typeface="Times New Roman" panose="02020603050405020304" pitchFamily="18" charset="0"/>
              </a:rPr>
              <a:t>и статистические работы. </a:t>
            </a:r>
          </a:p>
          <a:p>
            <a:pPr algn="just"/>
            <a:r>
              <a:rPr lang="tg-Cyrl-TJ" sz="1400" dirty="0">
                <a:solidFill>
                  <a:schemeClr val="tx1"/>
                </a:solidFill>
                <a:latin typeface="Times New Roman" panose="02020603050405020304" pitchFamily="18" charset="0"/>
                <a:cs typeface="Times New Roman" panose="02020603050405020304" pitchFamily="18" charset="0"/>
              </a:rPr>
              <a:t>– М.: Соцэкгиз, 1940. – 324 с.  </a:t>
            </a:r>
            <a:endParaRPr lang="ru-RU" sz="1400" dirty="0">
              <a:solidFill>
                <a:schemeClr val="tx1"/>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ru-RU" sz="2400" dirty="0">
              <a:latin typeface="Times New Roman"/>
              <a:ea typeface="Times New Roman"/>
              <a:cs typeface="Times New Roman"/>
              <a:sym typeface="Times New Roman"/>
            </a:endParaRPr>
          </a:p>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2400" dirty="0">
              <a:latin typeface="Times New Roman" panose="02020603050405020304" pitchFamily="18" charset="0"/>
              <a:ea typeface="Times"/>
              <a:cs typeface="Times New Roman" panose="02020603050405020304" pitchFamily="18" charset="0"/>
              <a:sym typeface="Times"/>
            </a:endParaRPr>
          </a:p>
          <a:p>
            <a:pPr marL="342900" lvl="0" indent="-342900" algn="ctr" rtl="0">
              <a:spcBef>
                <a:spcPts val="0"/>
              </a:spcBef>
              <a:spcAft>
                <a:spcPts val="0"/>
              </a:spcAft>
              <a:buSzPts val="2240"/>
              <a:buNone/>
            </a:pPr>
            <a:endParaRPr sz="2400" dirty="0"/>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2851"/>
    </mc:Choice>
    <mc:Fallback xmlns="">
      <p:transition advTm="6285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30819"/>
            <a:ext cx="8884220" cy="610783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sz="2400"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А.Смит бошад, қисми зиёди умри хешро дар таҳқиқ ва рушду инкишофёбии сармояи асосии истеҳсолот бахшидааст ва нақши асосиро ба тавоноии дониши касбии инсонӣ дар робита бо омилҳои моддии истеҳсолот таъкид кардааст. Ба андешаи ӯ, «Баланд бардоштани ҳосилнокии меҳнат асосан ба малакаи касбӣ ва донишу маҳорати касбии корманд ва баъдан ба таъмини мошину таҷҳизоте, ки ӯ кор мекунад, вобаста аст»</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 </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Прямоугольник 1"/>
          <p:cNvSpPr/>
          <p:nvPr/>
        </p:nvSpPr>
        <p:spPr>
          <a:xfrm>
            <a:off x="107504" y="5650750"/>
            <a:ext cx="6051932" cy="700000"/>
          </a:xfrm>
          <a:prstGeom prst="rect">
            <a:avLst/>
          </a:prstGeom>
        </p:spPr>
        <p:txBody>
          <a:bodyPr wrap="square">
            <a:spAutoFit/>
          </a:bodyPr>
          <a:lstStyle/>
          <a:p>
            <a:pPr>
              <a:lnSpc>
                <a:spcPct val="150000"/>
              </a:lnSpc>
              <a:spcAft>
                <a:spcPts val="0"/>
              </a:spcAft>
            </a:pPr>
            <a:r>
              <a:rPr lang="en-US" sz="1400" dirty="0">
                <a:latin typeface="Times New Roman" panose="02020603050405020304" pitchFamily="18" charset="0"/>
                <a:cs typeface="Times New Roman" panose="02020603050405020304" pitchFamily="18" charset="0"/>
              </a:rPr>
              <a:t>1.</a:t>
            </a:r>
            <a:r>
              <a:rPr lang="tg-Cyrl-TJ" sz="1400" dirty="0">
                <a:latin typeface="Times New Roman" panose="02020603050405020304" pitchFamily="18" charset="0"/>
                <a:cs typeface="Times New Roman" panose="02020603050405020304" pitchFamily="18" charset="0"/>
              </a:rPr>
              <a:t>Смит А. Исследование о природе и причинах богатства народов. – М.: Соцэкгиз, 1956. - С.490</a:t>
            </a:r>
            <a:endParaRPr lang="ru-RU" sz="1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8481"/>
    </mc:Choice>
    <mc:Fallback xmlns="">
      <p:transition advTm="7848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263768"/>
            <a:ext cx="8884220" cy="6334179"/>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10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300" dirty="0">
              <a:solidFill>
                <a:schemeClr val="tx1"/>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2400" dirty="0">
              <a:solidFill>
                <a:schemeClr val="tx1"/>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ru-RU" sz="2400" dirty="0"/>
          </a:p>
          <a:p>
            <a:pPr marL="342900" lvl="0" indent="-342900" algn="ctr">
              <a:spcBef>
                <a:spcPts val="0"/>
              </a:spcBef>
              <a:spcAft>
                <a:spcPts val="0"/>
              </a:spcAft>
              <a:buSzPts val="2240"/>
              <a:buNone/>
            </a:pPr>
            <a:endParaRPr sz="9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асарҳои илмии олимони иқтисодшинос К.Маркс, Г.Беккер ва И.Фишер мафҳуми «сармояи инсонӣ» дар баробари омилҳои дигари истеҳсолот, замин, молия ва бонк таҳқиқ гардида, то андозе мавқеи хешро пайдо намуданд.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2609"/>
    </mc:Choice>
    <mc:Fallback xmlns="">
      <p:transition advTm="6260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145824"/>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b="1" i="1" dirty="0">
              <a:solidFill>
                <a:srgbClr val="FF0000"/>
              </a:solidFill>
              <a:latin typeface="Times New Roman"/>
              <a:ea typeface="Times New Roman"/>
              <a:cs typeface="Times New Roman"/>
              <a:sym typeface="Times New Roman"/>
            </a:endParaRPr>
          </a:p>
          <a:p>
            <a:pPr marL="342900" lvl="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Асосгузори назарияи ҷомеаи сотсиалистӣ К. Маркс дар корҳои зиёди илмии худ оид ба масъалаҳои  нақши «сармояи инсонӣ» дар рушди иқтисодии ҷомеа таҳқиқот намудааст. Аввалин назарияҳоро оид ба меҳнат ҳамчун категорияи иқтисодӣ, нақш ва аҳамияти меҳнат дар ҷараёни истеҳсолот ва бахусус «умумияти қобилияти ҷисмонӣ ва маънавии кормандон, ки дар раванди истеҳсолот истифода мешаванд»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 аз тарафи ин олими машҳур таҳқиқ шудааст.</a:t>
            </a:r>
            <a:r>
              <a:rPr lang="ru-RU" dirty="0">
                <a:solidFill>
                  <a:schemeClr val="tx1"/>
                </a:solidFill>
                <a:latin typeface="Times New Roman" panose="02020603050405020304" pitchFamily="18" charset="0"/>
                <a:cs typeface="Times New Roman" panose="02020603050405020304" pitchFamily="18" charset="0"/>
              </a:rPr>
              <a:t> </a:t>
            </a:r>
          </a:p>
          <a:p>
            <a:pPr marL="0" indent="0">
              <a:buNone/>
            </a:pPr>
            <a:endParaRPr lang="ru-RU" dirty="0"/>
          </a:p>
          <a:p>
            <a:pPr algn="just">
              <a:lnSpc>
                <a:spcPct val="100000"/>
              </a:lnSpc>
            </a:pPr>
            <a:r>
              <a:rPr lang="en-US" sz="1800" dirty="0">
                <a:solidFill>
                  <a:schemeClr val="tx1"/>
                </a:solidFill>
                <a:latin typeface="Times New Roman" panose="02020603050405020304" pitchFamily="18" charset="0"/>
                <a:cs typeface="Times New Roman" panose="02020603050405020304" pitchFamily="18" charset="0"/>
              </a:rPr>
              <a:t>1. </a:t>
            </a:r>
            <a:r>
              <a:rPr lang="tg-Cyrl-TJ" sz="1800" dirty="0">
                <a:solidFill>
                  <a:schemeClr val="tx1"/>
                </a:solidFill>
                <a:latin typeface="Times New Roman" panose="02020603050405020304" pitchFamily="18" charset="0"/>
                <a:cs typeface="Times New Roman" panose="02020603050405020304" pitchFamily="18" charset="0"/>
              </a:rPr>
              <a:t>Антология экономической классики. </a:t>
            </a:r>
          </a:p>
          <a:p>
            <a:pPr algn="just">
              <a:lnSpc>
                <a:spcPct val="100000"/>
              </a:lnSpc>
            </a:pPr>
            <a:r>
              <a:rPr lang="tg-Cyrl-TJ" sz="1800" dirty="0">
                <a:solidFill>
                  <a:schemeClr val="tx1"/>
                </a:solidFill>
                <a:latin typeface="Times New Roman" panose="02020603050405020304" pitchFamily="18" charset="0"/>
                <a:cs typeface="Times New Roman" panose="02020603050405020304" pitchFamily="18" charset="0"/>
              </a:rPr>
              <a:t>Т. 1 – М.: 1993. – С.310.  </a:t>
            </a:r>
            <a:endParaRPr lang="ru-RU" sz="1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90879"/>
    </mc:Choice>
    <mc:Fallback xmlns="">
      <p:transition advTm="9087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400" b="1"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Ӯ муҳиммияти дониши инсонро дар ҷараёни истеҳсолот аз нуқтаи назари илмӣ исбот намуда, барои ташаккули қувваҳои меҳнатӣ сармоягузориҳои калонро пешниҳод намуд.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рушди назарияи муосири сармояи инсонӣ ҷойгоҳи муайянро ақидаи олимони хориҷӣ, чун Т Шулс, Г Беккер,  Л. Туроу, И. Фишер ва С.Форсут ишғол менамояд, ки барои рушд ва ташаккули сармояи инсонӣ барои олимони иқтисодии замони муосир заминаи муайян гузошта истодааст.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77727"/>
    </mc:Choice>
    <mc:Fallback xmlns="">
      <p:transition advTm="7772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07504" y="272562"/>
            <a:ext cx="8884220" cy="632538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chemeClr val="tx1"/>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tg-Cyrl-TJ"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630555" algn="ctr">
              <a:spcBef>
                <a:spcPts val="0"/>
              </a:spcBef>
              <a:spcAft>
                <a:spcPts val="0"/>
              </a:spcAft>
              <a:buSzPts val="1960"/>
              <a:buNone/>
            </a:pPr>
            <a:endParaRPr lang="ru-RU" sz="8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илми иқтисодӣ сармояи инсонӣ ҳамеша мавқеи аввалро ишғол менамояд. Яъне, бо хислатҳои эъҷодӣ, қобилият ва қувваҳое, ки бо ёрии он худ ва атрофиёнро такмил медиҳад.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Асосгузори назарияи муосири сармояи инсонӣ ва идораи самаранокии он дорандагони ҷоизаи нобелӣ дар солҳои 1979 ва 1992 олимони иқтисоддони амрикоӣ Т Шулс, Г. Беккер ва И Фишер дониста мешаванд.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7962"/>
    </mc:Choice>
    <mc:Fallback xmlns="">
      <p:transition advTm="6796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31884" y="237392"/>
            <a:ext cx="8859839" cy="63605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Аҳамияти сармояи инсонӣ дар иқтисодиёти муосир</a:t>
            </a:r>
            <a:endParaRPr lang="tg-Cyrl-TJ" sz="2400" dirty="0">
              <a:solidFill>
                <a:schemeClr val="tx1"/>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tg-Cyrl-TJ"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lvl="0" indent="702000" algn="just">
              <a:lnSpc>
                <a:spcPct val="150000"/>
              </a:lnSpc>
              <a:spcBef>
                <a:spcPts val="0"/>
              </a:spcBef>
              <a:spcAft>
                <a:spcPts val="0"/>
              </a:spcAft>
              <a:buSzPts val="1960"/>
              <a:buNone/>
            </a:pPr>
            <a:endParaRPr lang="tg-Cyrl-TJ" dirty="0"/>
          </a:p>
          <a:p>
            <a:pPr marL="0" lvl="0" indent="702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Онҳо аввалин шуда, ин сармояи асосии истеҳсолоти ҷамъиятиро мавриди омӯзиш қарор доданд ва оид ба аҳамияти қувваи корӣ, қобилияти инсон, таҳсилоти он дар афзоишёбӣ ва рушди иқтисодиёти давлат ва аҳолии он ақидаҳои хешро иброз намуданд, ки то ҳол арзиши баланди хешро гум накардаанд.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738674005"/>
      </p:ext>
    </p:extLst>
  </p:cSld>
  <p:clrMapOvr>
    <a:masterClrMapping/>
  </p:clrMapOvr>
  <mc:AlternateContent xmlns:mc="http://schemas.openxmlformats.org/markup-compatibility/2006" xmlns:p14="http://schemas.microsoft.com/office/powerpoint/2010/main">
    <mc:Choice Requires="p14">
      <p:transition spd="slow" p14:dur="2000" advTm="63461"/>
    </mc:Choice>
    <mc:Fallback xmlns="">
      <p:transition spd="slow" advTm="6346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400" b="1"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r>
              <a:rPr lang="ru-RU" sz="2400" b="1" dirty="0" err="1">
                <a:solidFill>
                  <a:srgbClr val="FF0000"/>
                </a:solidFill>
                <a:latin typeface="Times New Roman" panose="02020603050405020304" pitchFamily="18" charset="0"/>
                <a:cs typeface="Times New Roman" panose="02020603050405020304" pitchFamily="18" charset="0"/>
              </a:rPr>
              <a:t>Аҳамияти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r>
              <a:rPr lang="ru-RU" sz="2400" b="1" dirty="0">
                <a:solidFill>
                  <a:srgbClr val="FF0000"/>
                </a:solidFill>
                <a:latin typeface="Times New Roman" panose="02020603050405020304" pitchFamily="18" charset="0"/>
                <a:cs typeface="Times New Roman" panose="02020603050405020304" pitchFamily="18" charset="0"/>
              </a:rPr>
              <a:t> дар </a:t>
            </a:r>
            <a:r>
              <a:rPr lang="ru-RU" sz="2400" b="1" dirty="0" err="1">
                <a:solidFill>
                  <a:srgbClr val="FF0000"/>
                </a:solidFill>
                <a:latin typeface="Times New Roman" panose="02020603050405020304" pitchFamily="18" charset="0"/>
                <a:cs typeface="Times New Roman" panose="02020603050405020304" pitchFamily="18" charset="0"/>
              </a:rPr>
              <a:t>иқтисодиёти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муосир</a:t>
            </a:r>
            <a:endParaRPr lang="ru-RU" sz="2400" dirty="0">
              <a:solidFill>
                <a:schemeClr val="tx1"/>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ru-RU"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ctr">
              <a:spcBef>
                <a:spcPts val="560"/>
              </a:spcBef>
              <a:spcAft>
                <a:spcPts val="0"/>
              </a:spcAft>
              <a:buSzPts val="1960"/>
              <a:buNone/>
            </a:pPr>
            <a:endParaRPr lang="ru-RU" sz="1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5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Т.Шулс, Г.Беккер ва И.Фишер мафҳуми сармояи инсониро дар назарияи иқтисодӣ, пеш аз ҳама, ҳамчун ченаки қобилияти ба даст овардани даромаде, ки дар шахс таҷассум ёфтааст, баррасӣ намуда, баъдан муайян намуданд, ки кадом хислатҳои инсон онро таъмин менамояд (сармоя «инсон» аст, зеро он аз шахс ҷудонашаванда 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5316"/>
    </mc:Choice>
    <mc:Fallback xmlns="">
      <p:transition advTm="6531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400" b="1"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r>
              <a:rPr lang="ru-RU" sz="2400" b="1" dirty="0" err="1">
                <a:solidFill>
                  <a:srgbClr val="FF0000"/>
                </a:solidFill>
                <a:latin typeface="Times New Roman" panose="02020603050405020304" pitchFamily="18" charset="0"/>
                <a:cs typeface="Times New Roman" panose="02020603050405020304" pitchFamily="18" charset="0"/>
              </a:rPr>
              <a:t>Аҳамияти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r>
              <a:rPr lang="ru-RU" sz="2400" b="1" dirty="0">
                <a:solidFill>
                  <a:srgbClr val="FF0000"/>
                </a:solidFill>
                <a:latin typeface="Times New Roman" panose="02020603050405020304" pitchFamily="18" charset="0"/>
                <a:cs typeface="Times New Roman" panose="02020603050405020304" pitchFamily="18" charset="0"/>
              </a:rPr>
              <a:t> дар </a:t>
            </a:r>
            <a:r>
              <a:rPr lang="ru-RU" sz="2400" b="1" dirty="0" err="1">
                <a:solidFill>
                  <a:srgbClr val="FF0000"/>
                </a:solidFill>
                <a:latin typeface="Times New Roman" panose="02020603050405020304" pitchFamily="18" charset="0"/>
                <a:cs typeface="Times New Roman" panose="02020603050405020304" pitchFamily="18" charset="0"/>
              </a:rPr>
              <a:t>иқтисодиёти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муосир</a:t>
            </a:r>
            <a:endParaRPr lang="ru-RU" sz="2400" dirty="0">
              <a:solidFill>
                <a:schemeClr val="tx1"/>
              </a:solidFill>
              <a:latin typeface="Times New Roman" panose="02020603050405020304" pitchFamily="18" charset="0"/>
              <a:cs typeface="Times New Roman" panose="02020603050405020304" pitchFamily="18" charset="0"/>
            </a:endParaRPr>
          </a:p>
          <a:p>
            <a:pPr marL="342900" lvl="0" indent="-342900" algn="ctr">
              <a:spcBef>
                <a:spcPts val="560"/>
              </a:spcBef>
              <a:spcAft>
                <a:spcPts val="0"/>
              </a:spcAft>
              <a:buSzPts val="1960"/>
              <a:buNone/>
            </a:pPr>
            <a:endParaRPr lang="ru-RU" sz="105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ақидаи ин олимон, сармояи инсонӣ аз истеъдоди фитрӣ, нерӯи ҷисмонӣ ва саломатӣ, инчунин дониш, таҷриба, малака ва тахассуси дар тӯли ҳаёт ҳосилшуда иборат 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мафҳуми васеъ сармояи инсонӣ тавассути сармоягузорӣ (дарозмуҳлати сармоягузорӣ) барои ҳар як шахси муайян дар намуди хароҷот барои таҳсили дар боғчаву мактаби миёна, мактаби олӣ, варзишу тандурустӣ, бозомӯзӣ ва омода намудани корманд дар корхона, инчунин тарбияи ватандӯстиву касбият ба даст оварда мешавад.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965944850"/>
      </p:ext>
    </p:extLst>
  </p:cSld>
  <p:clrMapOvr>
    <a:masterClrMapping/>
  </p:clrMapOvr>
  <mc:AlternateContent xmlns:mc="http://schemas.openxmlformats.org/markup-compatibility/2006" xmlns:p14="http://schemas.microsoft.com/office/powerpoint/2010/main">
    <mc:Choice Requires="p14">
      <p:transition spd="slow" p14:dur="2000" advTm="63269"/>
    </mc:Choice>
    <mc:Fallback xmlns="">
      <p:transition spd="slow" advTm="6326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16297" y="105506"/>
            <a:ext cx="8884220" cy="6286501"/>
          </a:xfrm>
          <a:prstGeom prst="rect">
            <a:avLst/>
          </a:prstGeom>
          <a:noFill/>
          <a:ln>
            <a:noFill/>
          </a:ln>
        </p:spPr>
        <p:txBody>
          <a:bodyPr spcFirstLastPara="1" wrap="square" lIns="91425" tIns="45700" rIns="91425" bIns="45700" anchor="t" anchorCtr="0">
            <a:normAutofit fontScale="70000" lnSpcReduction="20000"/>
          </a:bodyPr>
          <a:lstStyle/>
          <a:p>
            <a:pPr marL="342900" lvl="0" indent="630555" algn="ctr">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r>
              <a:rPr lang="ru-RU" sz="3100" b="1" dirty="0" err="1">
                <a:solidFill>
                  <a:srgbClr val="FF0000"/>
                </a:solidFill>
                <a:latin typeface="Times New Roman" panose="02020603050405020304" pitchFamily="18" charset="0"/>
                <a:cs typeface="Times New Roman" panose="02020603050405020304" pitchFamily="18" charset="0"/>
              </a:rPr>
              <a:t>Аҳамияти</a:t>
            </a:r>
            <a:r>
              <a:rPr lang="ru-RU" sz="3100" b="1" dirty="0">
                <a:solidFill>
                  <a:srgbClr val="FF0000"/>
                </a:solidFill>
                <a:latin typeface="Times New Roman" panose="02020603050405020304" pitchFamily="18" charset="0"/>
                <a:cs typeface="Times New Roman" panose="02020603050405020304" pitchFamily="18" charset="0"/>
              </a:rPr>
              <a:t> </a:t>
            </a:r>
            <a:r>
              <a:rPr lang="ru-RU" sz="3100" b="1" dirty="0" err="1">
                <a:solidFill>
                  <a:srgbClr val="FF0000"/>
                </a:solidFill>
                <a:latin typeface="Times New Roman" panose="02020603050405020304" pitchFamily="18" charset="0"/>
                <a:cs typeface="Times New Roman" panose="02020603050405020304" pitchFamily="18" charset="0"/>
              </a:rPr>
              <a:t>сармояи</a:t>
            </a:r>
            <a:r>
              <a:rPr lang="ru-RU" sz="3100" b="1" dirty="0">
                <a:solidFill>
                  <a:srgbClr val="FF0000"/>
                </a:solidFill>
                <a:latin typeface="Times New Roman" panose="02020603050405020304" pitchFamily="18" charset="0"/>
                <a:cs typeface="Times New Roman" panose="02020603050405020304" pitchFamily="18" charset="0"/>
              </a:rPr>
              <a:t> </a:t>
            </a:r>
            <a:r>
              <a:rPr lang="ru-RU" sz="3100" b="1" dirty="0" err="1">
                <a:solidFill>
                  <a:srgbClr val="FF0000"/>
                </a:solidFill>
                <a:latin typeface="Times New Roman" panose="02020603050405020304" pitchFamily="18" charset="0"/>
                <a:cs typeface="Times New Roman" panose="02020603050405020304" pitchFamily="18" charset="0"/>
              </a:rPr>
              <a:t>инсонӣ</a:t>
            </a:r>
            <a:r>
              <a:rPr lang="ru-RU" sz="3100" b="1" dirty="0">
                <a:solidFill>
                  <a:srgbClr val="FF0000"/>
                </a:solidFill>
                <a:latin typeface="Times New Roman" panose="02020603050405020304" pitchFamily="18" charset="0"/>
                <a:cs typeface="Times New Roman" panose="02020603050405020304" pitchFamily="18" charset="0"/>
              </a:rPr>
              <a:t> дар </a:t>
            </a:r>
            <a:r>
              <a:rPr lang="ru-RU" sz="3100" b="1" dirty="0" err="1">
                <a:solidFill>
                  <a:srgbClr val="FF0000"/>
                </a:solidFill>
                <a:latin typeface="Times New Roman" panose="02020603050405020304" pitchFamily="18" charset="0"/>
                <a:cs typeface="Times New Roman" panose="02020603050405020304" pitchFamily="18" charset="0"/>
              </a:rPr>
              <a:t>иқтисодиёти</a:t>
            </a:r>
            <a:r>
              <a:rPr lang="ru-RU" sz="3100" b="1" dirty="0">
                <a:solidFill>
                  <a:srgbClr val="FF0000"/>
                </a:solidFill>
                <a:latin typeface="Times New Roman" panose="02020603050405020304" pitchFamily="18" charset="0"/>
                <a:cs typeface="Times New Roman" panose="02020603050405020304" pitchFamily="18" charset="0"/>
              </a:rPr>
              <a:t> </a:t>
            </a:r>
            <a:r>
              <a:rPr lang="ru-RU" sz="3100" b="1" dirty="0" err="1">
                <a:solidFill>
                  <a:srgbClr val="FF0000"/>
                </a:solidFill>
                <a:latin typeface="Times New Roman" panose="02020603050405020304" pitchFamily="18" charset="0"/>
                <a:cs typeface="Times New Roman" panose="02020603050405020304" pitchFamily="18" charset="0"/>
              </a:rPr>
              <a:t>муосир</a:t>
            </a:r>
            <a:endParaRPr lang="ru-RU" sz="3100"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endParaRPr lang="tg-Cyrl-TJ" sz="100" b="1"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таркиби маҷмӯи сармоя, сармояи инсониро метавон ҳамчун унсурҳои он муаррифӣ намуд, яъне сохти дохилии хешро доро мебошад.</a:t>
            </a:r>
          </a:p>
          <a:p>
            <a:pPr marL="0" indent="450000" algn="just">
              <a:lnSpc>
                <a:spcPct val="150000"/>
              </a:lnSpc>
              <a:spcBef>
                <a:spcPts val="0"/>
              </a:spcBef>
              <a:spcAft>
                <a:spcPts val="0"/>
              </a:spcAft>
            </a:pPr>
            <a:endParaRPr lang="tg-Cyrl-TJ" b="1" dirty="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endParaRPr lang="tg-Cyrl-TJ" sz="100" b="1" dirty="0"/>
          </a:p>
          <a:p>
            <a:endParaRPr lang="tg-Cyrl-TJ" b="1" dirty="0"/>
          </a:p>
          <a:p>
            <a:endParaRPr lang="tg-Cyrl-TJ" sz="100" b="1" dirty="0"/>
          </a:p>
          <a:p>
            <a:endParaRPr lang="tg-Cyrl-TJ" sz="100" b="1" dirty="0"/>
          </a:p>
          <a:p>
            <a:endParaRPr lang="en-US" b="1" dirty="0">
              <a:latin typeface="Times New Roman" panose="02020603050405020304" pitchFamily="18" charset="0"/>
              <a:cs typeface="Times New Roman" panose="02020603050405020304" pitchFamily="18" charset="0"/>
            </a:endParaRPr>
          </a:p>
          <a:p>
            <a:r>
              <a:rPr lang="tg-Cyrl-TJ" b="1" dirty="0">
                <a:latin typeface="Times New Roman" panose="02020603050405020304" pitchFamily="18" charset="0"/>
                <a:cs typeface="Times New Roman" panose="02020603050405020304" pitchFamily="18" charset="0"/>
              </a:rPr>
              <a:t>Расми 1. Хусусиятҳои асосии сармояи инсонӣ</a:t>
            </a:r>
            <a:endParaRPr lang="ru-RU" dirty="0">
              <a:latin typeface="Times New Roman" panose="02020603050405020304" pitchFamily="18" charset="0"/>
              <a:cs typeface="Times New Roman" panose="02020603050405020304" pitchFamily="18" charset="0"/>
            </a:endParaRPr>
          </a:p>
          <a:p>
            <a:r>
              <a:rPr lang="tg-Cyrl-TJ" b="1" i="1" dirty="0">
                <a:latin typeface="Times New Roman" panose="02020603050405020304" pitchFamily="18" charset="0"/>
                <a:cs typeface="Times New Roman" panose="02020603050405020304" pitchFamily="18" charset="0"/>
              </a:rPr>
              <a:t>Сарчашма: аз ҷониби таҳияи муаллиф дар асоси </a:t>
            </a:r>
          </a:p>
          <a:p>
            <a:r>
              <a:rPr lang="tg-Cyrl-TJ" b="1" i="1" dirty="0">
                <a:latin typeface="Times New Roman" panose="02020603050405020304" pitchFamily="18" charset="0"/>
                <a:cs typeface="Times New Roman" panose="02020603050405020304" pitchFamily="18" charset="0"/>
              </a:rPr>
              <a:t>таҳқиқоти илмӣ таҳия гардидааст.</a:t>
            </a:r>
            <a:endParaRPr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p:txBody>
      </p:sp>
      <p:graphicFrame>
        <p:nvGraphicFramePr>
          <p:cNvPr id="3" name="Схема 2"/>
          <p:cNvGraphicFramePr/>
          <p:nvPr>
            <p:extLst>
              <p:ext uri="{D42A27DB-BD31-4B8C-83A1-F6EECF244321}">
                <p14:modId xmlns:p14="http://schemas.microsoft.com/office/powerpoint/2010/main" val="141172292"/>
              </p:ext>
            </p:extLst>
          </p:nvPr>
        </p:nvGraphicFramePr>
        <p:xfrm>
          <a:off x="907196" y="1761001"/>
          <a:ext cx="7111389" cy="3652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p14:dur="0" advTm="66749"/>
    </mc:Choice>
    <mc:Fallback xmlns="">
      <p:transition advTm="6674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342899" y="123093"/>
            <a:ext cx="8590085" cy="592601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100" b="1"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r>
              <a:rPr lang="ru-RU" sz="2400" b="1" dirty="0" err="1">
                <a:solidFill>
                  <a:srgbClr val="FF0000"/>
                </a:solidFill>
                <a:latin typeface="Times New Roman" panose="02020603050405020304" pitchFamily="18" charset="0"/>
                <a:cs typeface="Times New Roman" panose="02020603050405020304" pitchFamily="18" charset="0"/>
              </a:rPr>
              <a:t>Аҳамияти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r>
              <a:rPr lang="ru-RU" sz="2400" b="1" dirty="0">
                <a:solidFill>
                  <a:srgbClr val="FF0000"/>
                </a:solidFill>
                <a:latin typeface="Times New Roman" panose="02020603050405020304" pitchFamily="18" charset="0"/>
                <a:cs typeface="Times New Roman" panose="02020603050405020304" pitchFamily="18" charset="0"/>
              </a:rPr>
              <a:t> дар </a:t>
            </a:r>
            <a:r>
              <a:rPr lang="ru-RU" sz="2400" b="1" dirty="0" err="1">
                <a:solidFill>
                  <a:srgbClr val="FF0000"/>
                </a:solidFill>
                <a:latin typeface="Times New Roman" panose="02020603050405020304" pitchFamily="18" charset="0"/>
                <a:cs typeface="Times New Roman" panose="02020603050405020304" pitchFamily="18" charset="0"/>
              </a:rPr>
              <a:t>иқтисодиёти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муосир</a:t>
            </a:r>
            <a:endParaRPr lang="ru-RU" sz="2400" dirty="0">
              <a:solidFill>
                <a:schemeClr val="tx1"/>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endParaRPr lang="tg-Cyrl-TJ" sz="2400" dirty="0">
              <a:solidFill>
                <a:schemeClr val="tx1"/>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Дар шароити иқтисодиёти муосир сармояи инсонӣ яке аз сарчашмаҳои асосии рушди босубот ва рақобатпазирии мамлакат арзёбӣ гардида. Таваҷҷуҳи доимӣ ба рушди инсон тавассути маориф, тандурустӣ ва ташаккули муҳити мусоид барои инкишофи шахсӣ метавонад заминаи устувори пешрафти иқтисодӣ ва иҷтимоиро фароҳам оварад. Мамлакате, ки ба сармояи инсонӣ диққати аввалиндараҷаро равона менамояд, дар байни мамлакатҳои тараққикарад мавқеи асосииро касб менамояд.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7295"/>
    </mc:Choice>
    <mc:Fallback xmlns="">
      <p:transition advTm="6729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4" y="140676"/>
            <a:ext cx="8884220" cy="645727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сармояи инсонӣ дар идоракунии иқтисодиёт дар шароити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Хусусияти асосии иқтисодиёт дар шароити муосир аз идоранамоии истеҳсолоти навоварона ба роҳ монда мешавад ва ин аз дониш ва малакаи баланди касбӣ корманд вобастагии пурраро доро мебошад. Инчунин, таъсири асосии иқтисоди инноватсионӣ дар асоси донишҳо ва ташкили роҳҳои навини камхароҷот истеҳсол намудани маҳсулоти навин дида мешавад, ки дар тамоми соҳаҳои иқтисодиёт истифода бурда мешавад.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5371"/>
    </mc:Choice>
    <mc:Fallback xmlns="">
      <p:transition advTm="6537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167054"/>
            <a:ext cx="8884220" cy="6154615"/>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1800" b="1" dirty="0">
              <a:solidFill>
                <a:srgbClr val="FF0000"/>
              </a:solidFill>
              <a:latin typeface="Times New Roman" panose="02020603050405020304" pitchFamily="18" charset="0"/>
              <a:cs typeface="Times New Roman" panose="02020603050405020304" pitchFamily="18" charset="0"/>
            </a:endParaRPr>
          </a:p>
          <a:p>
            <a:pPr marL="342900" lvl="0" indent="-342900" algn="ctr">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сармояи инсонӣ дар идоракунии иқтисодиёт дар шароити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Хусусияти асосии иқтисодиёт дар шароити муосир аз идоранамоии истеҳсолоти навоварона ба роҳ монда мешавад ва ин аз дониш ва малакаи баланди касбӣии корманд вобастагии пурраро доро мебошад. Инчунин, таъсири асосии иқтисоди инноватсионӣ дар асоси донишҳо ва ташкили роҳҳои навини камхароҷот истеҳсол намудани маҳсулоти навин дида мешавад, ки дар тамоми соҳаҳои иқтисодиёт истифода бурда мешавад.</a:t>
            </a:r>
          </a:p>
        </p:txBody>
      </p:sp>
    </p:spTree>
  </p:cSld>
  <p:clrMapOvr>
    <a:masterClrMapping/>
  </p:clrMapOvr>
  <mc:AlternateContent xmlns:mc="http://schemas.openxmlformats.org/markup-compatibility/2006" xmlns:p14="http://schemas.microsoft.com/office/powerpoint/2010/main">
    <mc:Choice Requires="p14">
      <p:transition p14:dur="0" advTm="73539"/>
    </mc:Choice>
    <mc:Fallback xmlns="">
      <p:transition advTm="7353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228600" y="246185"/>
            <a:ext cx="8713177" cy="608427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сармояи инсонӣ дар идоракунии иқтисодиёт дар шароити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инсонӣ нерӯ ё қувваест, ки баҳри рушди иқтисодиёти миллӣ ва татбиқи стратегия нақши калидиро доро мебошад.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инсонӣ захираи асосии истеҳсолии дар ихтиёри корхона буда, барои афзун намудани дороиҳо ва таъмини фаъолияти самарабахш хизмат менамояд. Сармояи инсонӣ маҷмӯи донишу салоҳиятҳо, сифатҳою арзишҳо, истеъдоду қобилиятҳое, ки дороию сарватмандии инсонро метавонад дучанд намояд, агар онҳоро баҳри манфиатбахши ҷомеа ва тафаккури шахсӣ сафарбар гардида бошад.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3058"/>
    </mc:Choice>
    <mc:Fallback xmlns="">
      <p:transition advTm="6305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448479"/>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1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сармояи инсонӣ дар идоракунии иқтисодиёт дар шароити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4958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100" dirty="0">
              <a:latin typeface="Times New Roman"/>
              <a:ea typeface="Times New Roman"/>
              <a:cs typeface="Times New Roman"/>
              <a:sym typeface="Times New Roman"/>
            </a:endParaRPr>
          </a:p>
          <a:p>
            <a:pPr marL="0" indent="450000" algn="just">
              <a:lnSpc>
                <a:spcPct val="16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мо, мафҳуми сармояи инсонӣ бештар дар ҷомеае рушд мекунад, ки дар он аҳолӣ малакаву маҳорат ва донишҳои васеъро доро бошанд. Сармояи инсонӣ метавонад ташаккул, такмил ва ба ҷомеа таъсиргузор бошад, агар нерӯи солиму созанда ва моликияти ақлониву иқтидори зеҳниро ба худ ҷалб намуда бошад.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Ҳангоми таҳқиқот ба хулосае омадем, ки асос ва сарчашмаи ҳама пирӯзиҳову муваффақиятҳо дар замири сармояи инсонӣ ва бахусус истифодаи мақсадноки он хобидааст. </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2455"/>
    </mc:Choice>
    <mc:Fallback xmlns="">
      <p:transition advTm="6245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4748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60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1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сармояи инсонӣ дар идоракунии иқтисодиёт дар шароити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Маҳз инсони муҷаҳҳаз ба нерӯву тавонмандӣ ва салоҳиятноку офаранда ҳамчун сармояи инсонӣ дастаҷамъона дар ҳалли дилхоҳ мушкилот қодир аст.</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О.Тоффлер бошад, низоми нави ба даст овардани сарватро бо истифода аз қувваи ҷисмонӣ не, балки қобилиятҳои равониро муҳимтарин дастоварди тараққиёти иқтисодиёти ҷамъият медонад. Ӯ мафҳуми «сармояи рамзӣ» - ро дар адабиёт ворид намуда, ба воситаи он донишро ҳамчун захираи тамомнашаванда ва дастрас будани он барои шумораи истифодабарандагон шарҳ додааст.</a:t>
            </a:r>
            <a:endParaRPr sz="14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70063"/>
    </mc:Choice>
    <mc:Fallback xmlns="">
      <p:transition advTm="7006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9696"/>
            <a:ext cx="8884220" cy="6512795"/>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сармояи инсонӣ дар идоракунии иқтисодиёт дар шароити муосир</a:t>
            </a:r>
            <a:endParaRPr lang="tg-Cyrl-TJ" sz="2400" dirty="0">
              <a:solidFill>
                <a:srgbClr val="FF0000"/>
              </a:solidFill>
              <a:latin typeface="Times New Roman" panose="02020603050405020304" pitchFamily="18" charset="0"/>
              <a:cs typeface="Times New Roman" panose="02020603050405020304" pitchFamily="18" charset="0"/>
            </a:endParaRPr>
          </a:p>
          <a:p>
            <a:pPr marL="342900" lvl="0" indent="-218440" algn="just" rtl="0">
              <a:spcBef>
                <a:spcPts val="560"/>
              </a:spcBef>
              <a:spcAft>
                <a:spcPts val="0"/>
              </a:spcAft>
              <a:buSzPts val="1960"/>
              <a:buFont typeface="Noto Sans Symbols"/>
              <a:buNone/>
            </a:pPr>
            <a:endParaRPr sz="100" dirty="0">
              <a:latin typeface="Times"/>
              <a:ea typeface="Times"/>
              <a:cs typeface="Times"/>
              <a:sym typeface="Times"/>
            </a:endParaRPr>
          </a:p>
          <a:p>
            <a:pPr marL="0" lvl="0" indent="45000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О.Тоффлер бошад, низоми нави ба даст овардани сарватро бо истифода аз қувваи ҷисмонӣ не, балки қобилиятҳои равониро муҳимтарин дастоварди тараққиёти иқтисодиёти ҷамъият медонад. Ӯ мафҳуми «сармояи рамзӣ» - ро дар адабиёт ворид намуда, ба воситаи он донишро ҳамчун захираи тамомнашаванда ва дастрас будани он барои шумораи истифодабарандагон шарҳ додааст.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3477"/>
    </mc:Choice>
    <mc:Fallback xmlns="">
      <p:transition advTm="6347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сармояи инсонӣ дар идоракунии иқтисодиёт дар шароити муосир</a:t>
            </a: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Ҳамин тавр, дар як давраи начандон тӯлонӣ омили инсонӣ дар таҳлилҳои иқтисодӣ то дараҷае рушд ёфта, мафҳумҳои захираи меҳнатӣ, қувваи корӣ, захираҳои инсонӣ, захираҳои башарӣ, нерӯи корӣ, нерӯи инсонӣ, сармояи зеҳнӣ, сармояи эҷодӣ, инсони ҳушманд, инсони рақамӣ, моликияти зеҳнӣ пайдо шудааст ва то ҳанӯз ин мафҳум дар ҳоли ташаккулу такмил қарор дошта, нуқтаи назари ягона муқаррар нагардидааст.</a:t>
            </a:r>
            <a:endParaRPr lang="tg-Cyrl-TJ" sz="2400" dirty="0">
              <a:solidFill>
                <a:schemeClr val="tx1"/>
              </a:solidFill>
              <a:latin typeface="Times New Roman" panose="02020603050405020304" pitchFamily="18" charset="0"/>
              <a:cs typeface="Times New Roman" panose="02020603050405020304" pitchFamily="18" charset="0"/>
            </a:endParaRPr>
          </a:p>
          <a:p>
            <a:pPr marL="342900" lvl="0" indent="-218440" algn="just" rtl="0">
              <a:spcBef>
                <a:spcPts val="560"/>
              </a:spcBef>
              <a:spcAft>
                <a:spcPts val="0"/>
              </a:spcAft>
              <a:buSzPts val="1960"/>
              <a:buFont typeface="Noto Sans Symbols"/>
              <a:buNone/>
            </a:pPr>
            <a:endParaRPr sz="100" dirty="0">
              <a:latin typeface="Times"/>
              <a:ea typeface="Times"/>
              <a:cs typeface="Times"/>
              <a:sym typeface="Times"/>
            </a:endParaRPr>
          </a:p>
          <a:p>
            <a:pPr marL="0" lvl="0" indent="45000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3571143"/>
      </p:ext>
    </p:extLst>
  </p:cSld>
  <p:clrMapOvr>
    <a:masterClrMapping/>
  </p:clrMapOvr>
  <mc:AlternateContent xmlns:mc="http://schemas.openxmlformats.org/markup-compatibility/2006" xmlns:p14="http://schemas.microsoft.com/office/powerpoint/2010/main">
    <mc:Choice Requires="p14">
      <p:transition spd="slow" p14:dur="2000" advTm="82553"/>
    </mc:Choice>
    <mc:Fallback xmlns="">
      <p:transition spd="slow" advTm="8255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175846"/>
            <a:ext cx="8884220" cy="6422102"/>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сармояи инсонӣ дар идоракунии иқтисодиёт дар шароити муосир</a:t>
            </a:r>
          </a:p>
          <a:p>
            <a:pPr mar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t> </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ин лиҳоз, ба андешаи мо, сармояи инсонӣ бояд ҳамеша дар ҷомеа мавқею манзалати арзишмандро соҳиб бошад ва дар ташаккули инсон ва рушди касбияти он чӣ қадар сармоягузорӣ ва таваҷҷӯҳ зиёд бошад ҳам, он ҳоло кам аст.</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8384"/>
    </mc:Choice>
    <mc:Fallback xmlns="">
      <p:transition advTm="6838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175846"/>
            <a:ext cx="8884220" cy="6137031"/>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сармояи инсонӣ дар идоракунии иқтисодиёт дар шароити муосир</a:t>
            </a:r>
          </a:p>
          <a:p>
            <a:pPr algn="ct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Тамоюли афзоиши хароҷот ба соҳаи маориф аз охири асри 19 маншаъ гирифта, ба ҳамаи мамлакатҳои ҷаҳон таъсири худро расонид. Рушди сармояи инсонӣ, баланд гардидани нақши дониш, малака, маҳорат ва қобилият дар иқтисодиёт, динамикаи рушди иқтисодиро куллан тағйир дод. Барои дар оянда натиҷаҳои дилхоҳро ба даст овардан, давлат кушиш менамуд, ки барои рушди сармояи инсонӣ аз барномаву консепсияҳои гуногун истифода намояд. Дар ин замина давлат кӯшиш менамуд, ки барои рушди сармояи инсонӣ якчанд барномаву консепсияҳоро амалӣ намояд, то дар оянда ба натиҷаҳои дилхоҳ ноил гардад.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0868"/>
    </mc:Choice>
    <mc:Fallback xmlns="">
      <p:transition advTm="6086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сармояи инсонӣ дар идоракунии иқтисодиёт дар шароити муосир</a:t>
            </a:r>
          </a:p>
          <a:p>
            <a:pPr algn="just">
              <a:lnSpc>
                <a:spcPct val="150000"/>
              </a:lnSpc>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Ҳангоми таҳқиқот ва омӯхтани махзанҳои илмӣ мо тасмим гирифтаем, ки таҳаввулоти сармояи инсониро дар шакли зерин даврабандӣ намоем.</a:t>
            </a:r>
          </a:p>
          <a:p>
            <a:pPr marL="0" indent="450000" algn="just">
              <a:lnSpc>
                <a:spcPct val="150000"/>
              </a:lnSpc>
              <a:spcBef>
                <a:spcPts val="0"/>
              </a:spcBef>
              <a:spcAft>
                <a:spcPts val="0"/>
              </a:spcAft>
            </a:pP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grpSp>
        <p:nvGrpSpPr>
          <p:cNvPr id="3" name="Группа 2"/>
          <p:cNvGrpSpPr/>
          <p:nvPr/>
        </p:nvGrpSpPr>
        <p:grpSpPr>
          <a:xfrm>
            <a:off x="515851" y="2764154"/>
            <a:ext cx="8258872" cy="2256253"/>
            <a:chOff x="-36575" y="0"/>
            <a:chExt cx="6446544" cy="1692859"/>
          </a:xfrm>
        </p:grpSpPr>
        <p:sp>
          <p:nvSpPr>
            <p:cNvPr id="4" name="AutoShape 514"/>
            <p:cNvSpPr>
              <a:spLocks noChangeArrowheads="1"/>
            </p:cNvSpPr>
            <p:nvPr/>
          </p:nvSpPr>
          <p:spPr bwMode="auto">
            <a:xfrm>
              <a:off x="972921" y="29261"/>
              <a:ext cx="1041400" cy="731520"/>
            </a:xfrm>
            <a:prstGeom prst="roundRect">
              <a:avLst>
                <a:gd name="adj" fmla="val 16667"/>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lgn="ctr">
                <a:spcAft>
                  <a:spcPts val="0"/>
                </a:spcAft>
              </a:pPr>
              <a:r>
                <a:rPr lang="tg-Cyrl-TJ" sz="1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endPar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rPr>
                <a:t>Ибтидои асри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XX</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5" name="AutoShape 515"/>
            <p:cNvSpPr>
              <a:spLocks noChangeArrowheads="1"/>
            </p:cNvSpPr>
            <p:nvPr/>
          </p:nvSpPr>
          <p:spPr bwMode="auto">
            <a:xfrm>
              <a:off x="0" y="43891"/>
              <a:ext cx="883920" cy="731520"/>
            </a:xfrm>
            <a:prstGeom prst="roundRect">
              <a:avLst>
                <a:gd name="adj" fmla="val 16667"/>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lgn="ctr">
                <a:spcAft>
                  <a:spcPts val="0"/>
                </a:spcAft>
              </a:pPr>
              <a:r>
                <a:rPr lang="tg-Cyrl-TJ" sz="1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endPar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rPr>
                <a:t>Охири асри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XIX</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6" name="AutoShape 517"/>
            <p:cNvSpPr>
              <a:spLocks noChangeArrowheads="1"/>
            </p:cNvSpPr>
            <p:nvPr/>
          </p:nvSpPr>
          <p:spPr bwMode="auto">
            <a:xfrm>
              <a:off x="2099462" y="21946"/>
              <a:ext cx="1041400" cy="731520"/>
            </a:xfrm>
            <a:prstGeom prst="roundRect">
              <a:avLst>
                <a:gd name="adj" fmla="val 16667"/>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lgn="ctr">
                <a:spcAft>
                  <a:spcPts val="0"/>
                </a:spcAft>
              </a:pPr>
              <a:r>
                <a:rPr lang="tg-Cyrl-TJ" sz="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endPar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rPr>
                <a:t>Асри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XX</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7" name="AutoShape 518"/>
            <p:cNvSpPr>
              <a:spLocks noChangeArrowheads="1"/>
            </p:cNvSpPr>
            <p:nvPr/>
          </p:nvSpPr>
          <p:spPr bwMode="auto">
            <a:xfrm>
              <a:off x="3211373" y="21946"/>
              <a:ext cx="1041400" cy="731520"/>
            </a:xfrm>
            <a:prstGeom prst="roundRect">
              <a:avLst>
                <a:gd name="adj" fmla="val 16667"/>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lgn="ctr">
                <a:spcAft>
                  <a:spcPts val="0"/>
                </a:spcAft>
              </a:pPr>
              <a:r>
                <a:rPr lang="tg-Cyrl-TJ" sz="1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endPar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rPr>
                <a:t>Ибтидои асри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XXI</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8" name="AutoShape 519"/>
            <p:cNvSpPr>
              <a:spLocks noChangeArrowheads="1"/>
            </p:cNvSpPr>
            <p:nvPr/>
          </p:nvSpPr>
          <p:spPr bwMode="auto">
            <a:xfrm>
              <a:off x="4345229" y="14631"/>
              <a:ext cx="1041400" cy="731520"/>
            </a:xfrm>
            <a:prstGeom prst="roundRect">
              <a:avLst>
                <a:gd name="adj" fmla="val 16667"/>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lgn="ctr">
                <a:spcAft>
                  <a:spcPts val="0"/>
                </a:spcAft>
              </a:pPr>
              <a:r>
                <a:rPr lang="tg-Cyrl-TJ" sz="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endPar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rPr>
                <a:t>Асри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XXI</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9" name="AutoShape 520"/>
            <p:cNvSpPr>
              <a:spLocks noChangeArrowheads="1"/>
            </p:cNvSpPr>
            <p:nvPr/>
          </p:nvSpPr>
          <p:spPr bwMode="auto">
            <a:xfrm>
              <a:off x="5479085" y="0"/>
              <a:ext cx="922020" cy="731520"/>
            </a:xfrm>
            <a:prstGeom prst="roundRect">
              <a:avLst>
                <a:gd name="adj" fmla="val 16667"/>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pPr algn="ctr">
                <a:spcAft>
                  <a:spcPts val="0"/>
                </a:spcAft>
              </a:pPr>
              <a:r>
                <a:rPr lang="tg-Cyrl-TJ" sz="1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endPar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rPr>
                <a:t>Оғози асри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XXII</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10" name="AutoShape 521"/>
            <p:cNvCxnSpPr>
              <a:cxnSpLocks noChangeShapeType="1"/>
            </p:cNvCxnSpPr>
            <p:nvPr/>
          </p:nvCxnSpPr>
          <p:spPr bwMode="auto">
            <a:xfrm flipV="1">
              <a:off x="885139" y="365760"/>
              <a:ext cx="85725" cy="8255"/>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1" name="AutoShape 524"/>
            <p:cNvCxnSpPr>
              <a:cxnSpLocks noChangeShapeType="1"/>
            </p:cNvCxnSpPr>
            <p:nvPr/>
          </p:nvCxnSpPr>
          <p:spPr bwMode="auto">
            <a:xfrm flipV="1">
              <a:off x="3138221" y="373075"/>
              <a:ext cx="85725" cy="8255"/>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AutoShape 526"/>
            <p:cNvCxnSpPr>
              <a:cxnSpLocks noChangeShapeType="1"/>
            </p:cNvCxnSpPr>
            <p:nvPr/>
          </p:nvCxnSpPr>
          <p:spPr bwMode="auto">
            <a:xfrm flipV="1">
              <a:off x="4250131" y="351130"/>
              <a:ext cx="85725" cy="8255"/>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AutoShape 527"/>
            <p:cNvCxnSpPr>
              <a:cxnSpLocks noChangeShapeType="1"/>
            </p:cNvCxnSpPr>
            <p:nvPr/>
          </p:nvCxnSpPr>
          <p:spPr bwMode="auto">
            <a:xfrm flipV="1">
              <a:off x="5398617" y="358445"/>
              <a:ext cx="85725" cy="8255"/>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4" name="AutoShape 528"/>
            <p:cNvCxnSpPr>
              <a:cxnSpLocks noChangeShapeType="1"/>
            </p:cNvCxnSpPr>
            <p:nvPr/>
          </p:nvCxnSpPr>
          <p:spPr bwMode="auto">
            <a:xfrm>
              <a:off x="599846" y="768096"/>
              <a:ext cx="0" cy="33274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AutoShape 529"/>
            <p:cNvCxnSpPr>
              <a:cxnSpLocks noChangeShapeType="1"/>
            </p:cNvCxnSpPr>
            <p:nvPr/>
          </p:nvCxnSpPr>
          <p:spPr bwMode="auto">
            <a:xfrm>
              <a:off x="2596896" y="775411"/>
              <a:ext cx="0" cy="33274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6" name="AutoShape 530"/>
            <p:cNvCxnSpPr>
              <a:cxnSpLocks noChangeShapeType="1"/>
            </p:cNvCxnSpPr>
            <p:nvPr/>
          </p:nvCxnSpPr>
          <p:spPr bwMode="auto">
            <a:xfrm>
              <a:off x="3745382" y="753466"/>
              <a:ext cx="0" cy="33274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 name="AutoShape 531"/>
            <p:cNvCxnSpPr>
              <a:cxnSpLocks noChangeShapeType="1"/>
            </p:cNvCxnSpPr>
            <p:nvPr/>
          </p:nvCxnSpPr>
          <p:spPr bwMode="auto">
            <a:xfrm>
              <a:off x="4893869" y="731520"/>
              <a:ext cx="0" cy="33274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8" name="AutoShape 533"/>
            <p:cNvCxnSpPr>
              <a:cxnSpLocks noChangeShapeType="1"/>
            </p:cNvCxnSpPr>
            <p:nvPr/>
          </p:nvCxnSpPr>
          <p:spPr bwMode="auto">
            <a:xfrm>
              <a:off x="1499616" y="775411"/>
              <a:ext cx="0" cy="33274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9" name="AutoShape 538"/>
            <p:cNvSpPr>
              <a:spLocks noChangeArrowheads="1"/>
            </p:cNvSpPr>
            <p:nvPr/>
          </p:nvSpPr>
          <p:spPr bwMode="auto">
            <a:xfrm>
              <a:off x="1155801" y="1104595"/>
              <a:ext cx="1104900" cy="584835"/>
            </a:xfrm>
            <a:prstGeom prst="homePlate">
              <a:avLst>
                <a:gd name="adj" fmla="val 47231"/>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Иқтидори меҳнатӣ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0" name="AutoShape 539"/>
            <p:cNvSpPr>
              <a:spLocks noChangeArrowheads="1"/>
            </p:cNvSpPr>
            <p:nvPr/>
          </p:nvSpPr>
          <p:spPr bwMode="auto">
            <a:xfrm>
              <a:off x="2296973" y="1104595"/>
              <a:ext cx="1037590" cy="584835"/>
            </a:xfrm>
            <a:prstGeom prst="homePlate">
              <a:avLst>
                <a:gd name="adj" fmla="val 44354"/>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Захираи меҳнатӣ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1" name="AutoShape 540"/>
            <p:cNvSpPr>
              <a:spLocks noChangeArrowheads="1"/>
            </p:cNvSpPr>
            <p:nvPr/>
          </p:nvSpPr>
          <p:spPr bwMode="auto">
            <a:xfrm>
              <a:off x="3379622" y="1068019"/>
              <a:ext cx="927735" cy="624840"/>
            </a:xfrm>
            <a:prstGeom prst="homePlate">
              <a:avLst>
                <a:gd name="adj" fmla="val 37119"/>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Нерӯи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2" name="AutoShape 541"/>
            <p:cNvSpPr>
              <a:spLocks noChangeArrowheads="1"/>
            </p:cNvSpPr>
            <p:nvPr/>
          </p:nvSpPr>
          <p:spPr bwMode="auto">
            <a:xfrm>
              <a:off x="5281574" y="1068019"/>
              <a:ext cx="1128395" cy="624840"/>
            </a:xfrm>
            <a:prstGeom prst="homePlate">
              <a:avLst>
                <a:gd name="adj" fmla="val 45147"/>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Рушди тафаккури технологӣ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3" name="AutoShape 542"/>
            <p:cNvSpPr>
              <a:spLocks noChangeArrowheads="1"/>
            </p:cNvSpPr>
            <p:nvPr/>
          </p:nvSpPr>
          <p:spPr bwMode="auto">
            <a:xfrm>
              <a:off x="4352544" y="1068019"/>
              <a:ext cx="921385" cy="624840"/>
            </a:xfrm>
            <a:prstGeom prst="homePlate">
              <a:avLst>
                <a:gd name="adj" fmla="val 36865"/>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Инсони рақамӣ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4" name="AutoShape 543"/>
            <p:cNvSpPr>
              <a:spLocks noChangeArrowheads="1"/>
            </p:cNvSpPr>
            <p:nvPr/>
          </p:nvSpPr>
          <p:spPr bwMode="auto">
            <a:xfrm>
              <a:off x="-36575" y="1068019"/>
              <a:ext cx="1163700" cy="624840"/>
            </a:xfrm>
            <a:prstGeom prst="homePlate">
              <a:avLst>
                <a:gd name="adj" fmla="val 45097"/>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rPr>
                <a:t>Қувваи истеҳсолкунанда</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grpSp>
      <p:sp>
        <p:nvSpPr>
          <p:cNvPr id="2" name="Прямоугольник 1"/>
          <p:cNvSpPr/>
          <p:nvPr/>
        </p:nvSpPr>
        <p:spPr>
          <a:xfrm>
            <a:off x="107504" y="5205077"/>
            <a:ext cx="6379289" cy="923330"/>
          </a:xfrm>
          <a:prstGeom prst="rect">
            <a:avLst/>
          </a:prstGeom>
        </p:spPr>
        <p:txBody>
          <a:bodyPr wrap="square">
            <a:spAutoFit/>
          </a:bodyPr>
          <a:lstStyle/>
          <a:p>
            <a:pPr>
              <a:lnSpc>
                <a:spcPct val="150000"/>
              </a:lnSpc>
            </a:pPr>
            <a:r>
              <a:rPr lang="tg-Cyrl-TJ" dirty="0">
                <a:latin typeface="Times New Roman" panose="02020603050405020304" pitchFamily="18" charset="0"/>
                <a:ea typeface="Times New Roman" panose="02020603050405020304" pitchFamily="18" charset="0"/>
              </a:rPr>
              <a:t>Расми 1. Таҳаввулоти таърихии сармояи инсонӣ </a:t>
            </a:r>
          </a:p>
          <a:p>
            <a:pPr>
              <a:lnSpc>
                <a:spcPct val="150000"/>
              </a:lnSpc>
            </a:pPr>
            <a:r>
              <a:rPr lang="tg-Cyrl-TJ" dirty="0">
                <a:latin typeface="Times New Roman" panose="02020603050405020304" pitchFamily="18" charset="0"/>
                <a:ea typeface="Times New Roman" panose="02020603050405020304" pitchFamily="18" charset="0"/>
              </a:rPr>
              <a:t>Сарчашма аз ҷониби муаллиф тартиб дода шудааст. </a:t>
            </a:r>
            <a:endParaRPr lang="ru-RU" dirty="0"/>
          </a:p>
        </p:txBody>
      </p:sp>
    </p:spTree>
  </p:cSld>
  <p:clrMapOvr>
    <a:masterClrMapping/>
  </p:clrMapOvr>
  <mc:AlternateContent xmlns:mc="http://schemas.openxmlformats.org/markup-compatibility/2006" xmlns:p14="http://schemas.microsoft.com/office/powerpoint/2010/main">
    <mc:Choice Requires="p14">
      <p:transition p14:dur="0" advTm="68041"/>
    </mc:Choice>
    <mc:Fallback xmlns="">
      <p:transition advTm="6804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Нақши сармояи инсонӣ дар идоракунии иқтисодиёт дар шароити муосир</a:t>
            </a:r>
          </a:p>
          <a:p>
            <a:pPr algn="just">
              <a:lnSpc>
                <a:spcPct val="150000"/>
              </a:lnSpc>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Мо, дар таҳқиқоти хеш вобаста ба марҳилаҳои ташаккули рушди сармояи инсонӣ, ки чи гуна дар ҳар марҳила рушд менамоянд баён намудем. Метавон қайд намуд, ки дар марҳилаи аввал диққати аввалия ба қувваи истеҳсолӣ равона карда шудааст. Ибтидои асри XX таваҷҷӯҳ бештар ба иқтидори меҳнат равона гардида буд, зеро аксарияти маҳсулотҳои истеҳсолгардида тавассути ташаккули илмии меҳнат сарчашма мегирифт.</a:t>
            </a: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17246"/>
      </p:ext>
    </p:extLst>
  </p:cSld>
  <p:clrMapOvr>
    <a:masterClrMapping/>
  </p:clrMapOvr>
  <mc:AlternateContent xmlns:mc="http://schemas.openxmlformats.org/markup-compatibility/2006" xmlns:p14="http://schemas.microsoft.com/office/powerpoint/2010/main">
    <mc:Choice Requires="p14">
      <p:transition p14:dur="0" advTm="41466"/>
    </mc:Choice>
    <mc:Fallback xmlns="">
      <p:transition advTm="4146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98712" y="158261"/>
            <a:ext cx="8884220" cy="66294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00000"/>
              </a:lnSpc>
              <a:spcBef>
                <a:spcPts val="0"/>
              </a:spcBef>
              <a:spcAft>
                <a:spcPts val="0"/>
              </a:spcAft>
              <a:buSzPts val="2240"/>
              <a:buNone/>
            </a:pPr>
            <a:r>
              <a:rPr lang="tg-Cyrl-TJ" sz="2400" b="1" dirty="0">
                <a:solidFill>
                  <a:srgbClr val="FF0000"/>
                </a:solidFill>
                <a:latin typeface="Times" panose="02020603050405020304" pitchFamily="18" charset="0"/>
                <a:cs typeface="Times" panose="02020603050405020304" pitchFamily="18" charset="0"/>
              </a:rPr>
              <a:t>Омилҳои таъсиргузор ба ташаккул ва рушди сармояи инсонӣ</a:t>
            </a:r>
            <a:endParaRPr lang="tg-Cyrl-TJ" sz="2400" dirty="0">
              <a:solidFill>
                <a:srgbClr val="FF0000"/>
              </a:solidFill>
              <a:latin typeface="Times" panose="02020603050405020304" pitchFamily="18" charset="0"/>
              <a:cs typeface="Times" panose="02020603050405020304" pitchFamily="18" charset="0"/>
            </a:endParaRPr>
          </a:p>
          <a:p>
            <a:pPr marL="0" indent="450000" algn="just">
              <a:lnSpc>
                <a:spcPct val="150000"/>
              </a:lnSpc>
              <a:spcBef>
                <a:spcPts val="0"/>
              </a:spcBef>
              <a:spcAft>
                <a:spcPts val="0"/>
              </a:spcAft>
            </a:pPr>
            <a:endParaRPr lang="tg-Cyrl-TJ" sz="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Баъдан дар ҳамин аср боз омили дигар ин захираҳои меҳнатӣ ба вуҷуд омад, ки бояд барои сифатан иҷро намудани корҳо захираҳои меҳнатӣ мавҷуд бошанд. </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Оғози асри XXI ва давраи он тавваҷӯҳи аввалия ба нерӯи инсонӣ ва инсони рақамӣ дода шудааст, ки имрӯзҳо тамоми фаъолияти соҳаҳо тавассути рақамикунонӣ ва омода намудани кадрҳои баландихтисос сурат гирифта истодааст. Оғози асри XXII бошад, аллакай тамоми соҳаҳои ҳаётан муҳими ҷомеа тавассути технологияҳои зеҳнӣ идора карда мешаванд ва дар ин марҳила тамоман ба қувваи меҳнатӣ дигар талабот ва таваҷҷӯҳ зоҳир карда намешавад, зеро тамоми идораи фаъолияти кори инсонҳо тавассути технологияҳо ба роҳ монда мешаванд.</a:t>
            </a: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7720327"/>
      </p:ext>
    </p:extLst>
  </p:cSld>
  <p:clrMapOvr>
    <a:masterClrMapping/>
  </p:clrMapOvr>
  <mc:AlternateContent xmlns:mc="http://schemas.openxmlformats.org/markup-compatibility/2006" xmlns:p14="http://schemas.microsoft.com/office/powerpoint/2010/main">
    <mc:Choice Requires="p14">
      <p:transition p14:dur="0" advTm="70182"/>
    </mc:Choice>
    <mc:Fallback xmlns="">
      <p:transition advTm="7018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00000"/>
              </a:lnSpc>
              <a:spcBef>
                <a:spcPts val="0"/>
              </a:spcBef>
              <a:spcAft>
                <a:spcPts val="0"/>
              </a:spcAft>
              <a:buSzPts val="2240"/>
              <a:buNone/>
            </a:pPr>
            <a:r>
              <a:rPr lang="tg-Cyrl-TJ" sz="2400" b="1" dirty="0">
                <a:solidFill>
                  <a:srgbClr val="FF0000"/>
                </a:solidFill>
                <a:latin typeface="Times" panose="02020603050405020304" pitchFamily="18" charset="0"/>
                <a:cs typeface="Times" panose="02020603050405020304" pitchFamily="18" charset="0"/>
              </a:rPr>
              <a:t>Омилҳои таъсиргузор ба ташаккул ва рушди сармояи инсонӣ</a:t>
            </a:r>
            <a:endParaRPr lang="tg-Cyrl-TJ" sz="2400" dirty="0">
              <a:solidFill>
                <a:srgbClr val="FF0000"/>
              </a:solidFill>
              <a:latin typeface="Times" panose="02020603050405020304" pitchFamily="18" charset="0"/>
              <a:cs typeface="Times" panose="02020603050405020304" pitchFamily="18" charset="0"/>
            </a:endParaRPr>
          </a:p>
          <a:p>
            <a:pPr marL="342900" lvl="0" indent="630555" algn="ctr">
              <a:lnSpc>
                <a:spcPct val="100000"/>
              </a:lnSpc>
              <a:spcBef>
                <a:spcPts val="0"/>
              </a:spcBef>
              <a:spcAft>
                <a:spcPts val="0"/>
              </a:spcAft>
              <a:buSzPts val="1960"/>
              <a:buNone/>
            </a:pPr>
            <a:endParaRPr lang="tg-Cyrl-TJ" sz="11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p:txBody>
      </p:sp>
      <p:grpSp>
        <p:nvGrpSpPr>
          <p:cNvPr id="3" name="Группа 2"/>
          <p:cNvGrpSpPr>
            <a:grpSpLocks/>
          </p:cNvGrpSpPr>
          <p:nvPr/>
        </p:nvGrpSpPr>
        <p:grpSpPr bwMode="auto">
          <a:xfrm>
            <a:off x="615462" y="1340703"/>
            <a:ext cx="8376262" cy="3952265"/>
            <a:chOff x="0" y="0"/>
            <a:chExt cx="59432" cy="30814"/>
          </a:xfrm>
        </p:grpSpPr>
        <p:cxnSp>
          <p:nvCxnSpPr>
            <p:cNvPr id="4" name="Прямая со стрелкой 3"/>
            <p:cNvCxnSpPr>
              <a:cxnSpLocks/>
            </p:cNvCxnSpPr>
            <p:nvPr/>
          </p:nvCxnSpPr>
          <p:spPr bwMode="auto">
            <a:xfrm>
              <a:off x="7235" y="9859"/>
              <a:ext cx="85" cy="3794"/>
            </a:xfrm>
            <a:prstGeom prst="straightConnector1">
              <a:avLst/>
            </a:prstGeom>
            <a:noFill/>
            <a:ln w="12700">
              <a:solidFill>
                <a:schemeClr val="accent5">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sp>
          <p:nvSpPr>
            <p:cNvPr id="5" name="Надпись 2"/>
            <p:cNvSpPr>
              <a:spLocks/>
            </p:cNvSpPr>
            <p:nvPr/>
          </p:nvSpPr>
          <p:spPr bwMode="auto">
            <a:xfrm>
              <a:off x="15107" y="0"/>
              <a:ext cx="27878" cy="8323"/>
            </a:xfrm>
            <a:prstGeom prst="roundRect">
              <a:avLst>
                <a:gd name="adj" fmla="val 16667"/>
              </a:avLst>
            </a:prstGeom>
            <a:solidFill>
              <a:schemeClr val="lt1">
                <a:lumMod val="100000"/>
                <a:lumOff val="0"/>
              </a:schemeClr>
            </a:solidFill>
            <a:ln w="12700">
              <a:solidFill>
                <a:schemeClr val="accent5">
                  <a:lumMod val="100000"/>
                  <a:lumOff val="0"/>
                </a:schemeClr>
              </a:solidFill>
              <a:miter lim="800000"/>
              <a:headEnd/>
              <a:tailEnd/>
            </a:ln>
          </p:spPr>
          <p:txBody>
            <a:bodyPr rot="0" vert="horz" wrap="square" lIns="91440" tIns="45720" rIns="91440" bIns="45720" anchor="t" anchorCtr="0" upright="1">
              <a:noAutofit/>
            </a:bodyPr>
            <a:lstStyle/>
            <a:p>
              <a:pPr algn="ctr">
                <a:spcAft>
                  <a:spcPts val="0"/>
                </a:spcAft>
              </a:pPr>
              <a:r>
                <a:rPr lang="tg-Cyrl-TJ" sz="600" b="1">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b="1">
                  <a:effectLst/>
                  <a:latin typeface="Times New Roman" panose="02020603050405020304" pitchFamily="18" charset="0"/>
                  <a:ea typeface="Times New Roman" panose="02020603050405020304" pitchFamily="18" charset="0"/>
                  <a:cs typeface="Times New Roman" panose="02020603050405020304" pitchFamily="18" charset="0"/>
                </a:rPr>
                <a:t>Марҳилаҳои рушди сармояи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6" name="Прямая соединительная линия 5"/>
            <p:cNvCxnSpPr>
              <a:cxnSpLocks/>
            </p:cNvCxnSpPr>
            <p:nvPr/>
          </p:nvCxnSpPr>
          <p:spPr bwMode="auto">
            <a:xfrm>
              <a:off x="7156" y="9859"/>
              <a:ext cx="43481" cy="0"/>
            </a:xfrm>
            <a:prstGeom prst="line">
              <a:avLst/>
            </a:prstGeom>
            <a:noFill/>
            <a:ln w="12700">
              <a:solidFill>
                <a:schemeClr val="accent5">
                  <a:lumMod val="100000"/>
                  <a:lumOff val="0"/>
                </a:schemeClr>
              </a:solidFill>
              <a:miter lim="800000"/>
              <a:headEnd/>
              <a:tailEnd/>
            </a:ln>
            <a:extLst>
              <a:ext uri="{909E8E84-426E-40DD-AFC4-6F175D3DCCD1}">
                <a14:hiddenFill xmlns:a14="http://schemas.microsoft.com/office/drawing/2010/main">
                  <a:noFill/>
                </a14:hiddenFill>
              </a:ext>
            </a:extLst>
          </p:spPr>
        </p:cxnSp>
        <p:cxnSp>
          <p:nvCxnSpPr>
            <p:cNvPr id="7" name="Прямая со стрелкой 6"/>
            <p:cNvCxnSpPr>
              <a:cxnSpLocks/>
            </p:cNvCxnSpPr>
            <p:nvPr/>
          </p:nvCxnSpPr>
          <p:spPr bwMode="auto">
            <a:xfrm>
              <a:off x="50649" y="9780"/>
              <a:ext cx="19" cy="4516"/>
            </a:xfrm>
            <a:prstGeom prst="straightConnector1">
              <a:avLst/>
            </a:prstGeom>
            <a:noFill/>
            <a:ln w="12700">
              <a:solidFill>
                <a:schemeClr val="accent5">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sp>
          <p:nvSpPr>
            <p:cNvPr id="8" name="Надпись 2"/>
            <p:cNvSpPr>
              <a:spLocks/>
            </p:cNvSpPr>
            <p:nvPr/>
          </p:nvSpPr>
          <p:spPr bwMode="auto">
            <a:xfrm>
              <a:off x="0" y="13676"/>
              <a:ext cx="16216" cy="5456"/>
            </a:xfrm>
            <a:prstGeom prst="homePlate">
              <a:avLst>
                <a:gd name="adj" fmla="val 51586"/>
              </a:avLst>
            </a:prstGeom>
            <a:solidFill>
              <a:schemeClr val="lt1">
                <a:lumMod val="100000"/>
                <a:lumOff val="0"/>
              </a:schemeClr>
            </a:solidFill>
            <a:ln w="12700">
              <a:solidFill>
                <a:schemeClr val="accent5">
                  <a:lumMod val="100000"/>
                  <a:lumOff val="0"/>
                </a:schemeClr>
              </a:solidFill>
              <a:miter lim="800000"/>
              <a:headEnd/>
              <a:tailEnd/>
            </a:ln>
          </p:spPr>
          <p:txBody>
            <a:bodyPr rot="0" vert="horz" wrap="square" lIns="91440" tIns="45720" rIns="91440" bIns="45720" anchor="t" anchorCtr="0" upright="1">
              <a:noAutofit/>
            </a:bodyPr>
            <a:lstStyle/>
            <a:p>
              <a:pPr algn="ctr">
                <a:spcBef>
                  <a:spcPts val="300"/>
                </a:spcBef>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Марҳилаи анъанавиӣ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9" name="Прямая со стрелкой 8"/>
            <p:cNvCxnSpPr>
              <a:cxnSpLocks/>
            </p:cNvCxnSpPr>
            <p:nvPr/>
          </p:nvCxnSpPr>
          <p:spPr bwMode="auto">
            <a:xfrm flipV="1">
              <a:off x="16220" y="16379"/>
              <a:ext cx="4240" cy="70"/>
            </a:xfrm>
            <a:prstGeom prst="straightConnector1">
              <a:avLst/>
            </a:prstGeom>
            <a:noFill/>
            <a:ln w="12700">
              <a:solidFill>
                <a:schemeClr val="accent5">
                  <a:lumMod val="100000"/>
                  <a:lumOff val="0"/>
                </a:schemeClr>
              </a:solidFill>
              <a:miter lim="800000"/>
              <a:headEnd type="triangle" w="med" len="med"/>
              <a:tailEnd type="triangle" w="med" len="med"/>
            </a:ln>
            <a:extLst>
              <a:ext uri="{909E8E84-426E-40DD-AFC4-6F175D3DCCD1}">
                <a14:hiddenFill xmlns:a14="http://schemas.microsoft.com/office/drawing/2010/main">
                  <a:noFill/>
                </a14:hiddenFill>
              </a:ext>
            </a:extLst>
          </p:spPr>
        </p:cxnSp>
        <p:cxnSp>
          <p:nvCxnSpPr>
            <p:cNvPr id="10" name="Прямая со стрелкой 9"/>
            <p:cNvCxnSpPr>
              <a:cxnSpLocks/>
            </p:cNvCxnSpPr>
            <p:nvPr/>
          </p:nvCxnSpPr>
          <p:spPr bwMode="auto">
            <a:xfrm>
              <a:off x="37132" y="16618"/>
              <a:ext cx="5685" cy="7"/>
            </a:xfrm>
            <a:prstGeom prst="straightConnector1">
              <a:avLst/>
            </a:prstGeom>
            <a:noFill/>
            <a:ln w="12700">
              <a:solidFill>
                <a:schemeClr val="accent5">
                  <a:lumMod val="100000"/>
                  <a:lumOff val="0"/>
                </a:schemeClr>
              </a:solidFill>
              <a:miter lim="800000"/>
              <a:headEnd type="triangle" w="med" len="med"/>
              <a:tailEnd type="triangle" w="med" len="med"/>
            </a:ln>
            <a:extLst>
              <a:ext uri="{909E8E84-426E-40DD-AFC4-6F175D3DCCD1}">
                <a14:hiddenFill xmlns:a14="http://schemas.microsoft.com/office/drawing/2010/main">
                  <a:noFill/>
                </a14:hiddenFill>
              </a:ext>
            </a:extLst>
          </p:spPr>
        </p:cxnSp>
        <p:sp>
          <p:nvSpPr>
            <p:cNvPr id="11" name="Надпись 2"/>
            <p:cNvSpPr>
              <a:spLocks/>
            </p:cNvSpPr>
            <p:nvPr/>
          </p:nvSpPr>
          <p:spPr bwMode="auto">
            <a:xfrm>
              <a:off x="42778" y="14312"/>
              <a:ext cx="16654" cy="5407"/>
            </a:xfrm>
            <a:prstGeom prst="homePlate">
              <a:avLst>
                <a:gd name="adj" fmla="val 51534"/>
              </a:avLst>
            </a:prstGeom>
            <a:solidFill>
              <a:schemeClr val="lt1">
                <a:lumMod val="100000"/>
                <a:lumOff val="0"/>
              </a:schemeClr>
            </a:solidFill>
            <a:ln w="12700">
              <a:solidFill>
                <a:schemeClr val="accent5">
                  <a:lumMod val="100000"/>
                  <a:lumOff val="0"/>
                </a:schemeClr>
              </a:solidFill>
              <a:miter lim="800000"/>
              <a:headEnd/>
              <a:tailEnd/>
            </a:ln>
          </p:spPr>
          <p:txBody>
            <a:bodyPr rot="0" vert="horz" wrap="square" lIns="91440" tIns="45720" rIns="91440" bIns="45720" anchor="t" anchorCtr="0" upright="1">
              <a:noAutofit/>
            </a:bodyPr>
            <a:lstStyle/>
            <a:p>
              <a:pPr algn="ctr">
                <a:spcBef>
                  <a:spcPts val="300"/>
                </a:spcBef>
                <a:spcAft>
                  <a:spcPts val="0"/>
                </a:spcAft>
              </a:pPr>
              <a:r>
                <a:rPr lang="tg-Cyrl-TJ" sz="1300">
                  <a:effectLst/>
                  <a:latin typeface="Times New Roman" panose="02020603050405020304" pitchFamily="18" charset="0"/>
                  <a:ea typeface="Times New Roman" panose="02020603050405020304" pitchFamily="18" charset="0"/>
                  <a:cs typeface="Times New Roman" panose="02020603050405020304" pitchFamily="18" charset="0"/>
                </a:rPr>
                <a:t>Марҳилаи баъдииндустриалӣ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12" name="Прямая со стрелкой 11"/>
            <p:cNvCxnSpPr>
              <a:cxnSpLocks/>
            </p:cNvCxnSpPr>
            <p:nvPr/>
          </p:nvCxnSpPr>
          <p:spPr bwMode="auto">
            <a:xfrm flipH="1">
              <a:off x="28704" y="9859"/>
              <a:ext cx="0" cy="3347"/>
            </a:xfrm>
            <a:prstGeom prst="straightConnector1">
              <a:avLst/>
            </a:prstGeom>
            <a:noFill/>
            <a:ln w="12700">
              <a:solidFill>
                <a:schemeClr val="accent5">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sp>
          <p:nvSpPr>
            <p:cNvPr id="13" name="Надпись 2"/>
            <p:cNvSpPr>
              <a:spLocks/>
            </p:cNvSpPr>
            <p:nvPr/>
          </p:nvSpPr>
          <p:spPr bwMode="auto">
            <a:xfrm>
              <a:off x="20434" y="13199"/>
              <a:ext cx="16685" cy="7039"/>
            </a:xfrm>
            <a:prstGeom prst="roundRect">
              <a:avLst>
                <a:gd name="adj" fmla="val 16667"/>
              </a:avLst>
            </a:prstGeom>
            <a:solidFill>
              <a:schemeClr val="lt1">
                <a:lumMod val="100000"/>
                <a:lumOff val="0"/>
              </a:schemeClr>
            </a:solidFill>
            <a:ln w="12700">
              <a:solidFill>
                <a:schemeClr val="accent5">
                  <a:lumMod val="100000"/>
                  <a:lumOff val="0"/>
                </a:schemeClr>
              </a:solidFill>
              <a:miter lim="800000"/>
              <a:headEnd/>
              <a:tailEnd/>
            </a:ln>
          </p:spPr>
          <p:txBody>
            <a:bodyPr rot="0" vert="horz" wrap="square" lIns="91440" tIns="45720" rIns="91440" bIns="45720" anchor="t" anchorCtr="0" upright="1">
              <a:noAutofit/>
            </a:bodyPr>
            <a:lstStyle/>
            <a:p>
              <a:pPr algn="ctr">
                <a:spcAft>
                  <a:spcPts val="0"/>
                </a:spcAft>
              </a:pPr>
              <a:r>
                <a:rPr lang="tg-Cyrl-TJ" sz="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Марҳилаи омӯзиши оммавӣ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14" name="Прямая со стрелкой 13"/>
            <p:cNvCxnSpPr>
              <a:cxnSpLocks/>
            </p:cNvCxnSpPr>
            <p:nvPr/>
          </p:nvCxnSpPr>
          <p:spPr bwMode="auto">
            <a:xfrm flipH="1">
              <a:off x="28465" y="20275"/>
              <a:ext cx="0" cy="3347"/>
            </a:xfrm>
            <a:prstGeom prst="straightConnector1">
              <a:avLst/>
            </a:prstGeom>
            <a:noFill/>
            <a:ln w="12700">
              <a:solidFill>
                <a:schemeClr val="accent5">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sp>
          <p:nvSpPr>
            <p:cNvPr id="15" name="Надпись 2"/>
            <p:cNvSpPr>
              <a:spLocks/>
            </p:cNvSpPr>
            <p:nvPr/>
          </p:nvSpPr>
          <p:spPr bwMode="auto">
            <a:xfrm>
              <a:off x="19878" y="23774"/>
              <a:ext cx="16683" cy="7040"/>
            </a:xfrm>
            <a:prstGeom prst="roundRect">
              <a:avLst>
                <a:gd name="adj" fmla="val 16667"/>
              </a:avLst>
            </a:prstGeom>
            <a:solidFill>
              <a:schemeClr val="lt1">
                <a:lumMod val="100000"/>
                <a:lumOff val="0"/>
              </a:schemeClr>
            </a:solidFill>
            <a:ln w="12700">
              <a:solidFill>
                <a:schemeClr val="accent5">
                  <a:lumMod val="100000"/>
                  <a:lumOff val="0"/>
                </a:schemeClr>
              </a:solidFill>
              <a:miter lim="800000"/>
              <a:headEnd/>
              <a:tailEnd/>
            </a:ln>
          </p:spPr>
          <p:txBody>
            <a:bodyPr rot="0" vert="horz" wrap="square" lIns="91440" tIns="45720" rIns="91440" bIns="45720" anchor="t" anchorCtr="0" upright="1">
              <a:noAutofit/>
            </a:bodyPr>
            <a:lstStyle/>
            <a:p>
              <a:pPr algn="ctr">
                <a:spcAft>
                  <a:spcPts val="0"/>
                </a:spcAft>
              </a:pPr>
              <a:r>
                <a:rPr lang="tg-Cyrl-TJ" sz="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3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Саноат 4.0</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grpSp>
      <p:sp>
        <p:nvSpPr>
          <p:cNvPr id="2" name="Прямоугольник 1"/>
          <p:cNvSpPr/>
          <p:nvPr/>
        </p:nvSpPr>
        <p:spPr>
          <a:xfrm>
            <a:off x="107504" y="5498849"/>
            <a:ext cx="7550596" cy="738664"/>
          </a:xfrm>
          <a:prstGeom prst="rect">
            <a:avLst/>
          </a:prstGeom>
        </p:spPr>
        <p:txBody>
          <a:bodyPr wrap="square">
            <a:spAutoFit/>
          </a:bodyPr>
          <a:lstStyle/>
          <a:p>
            <a:pPr>
              <a:lnSpc>
                <a:spcPct val="150000"/>
              </a:lnSpc>
            </a:pPr>
            <a:r>
              <a:rPr lang="tg-Cyrl-TJ" sz="1400" dirty="0">
                <a:solidFill>
                  <a:srgbClr val="000000"/>
                </a:solidFill>
                <a:latin typeface="Times New Roman" panose="02020603050405020304" pitchFamily="18" charset="0"/>
                <a:ea typeface="Times New Roman" panose="02020603050405020304" pitchFamily="18" charset="0"/>
              </a:rPr>
              <a:t>Расми 1. Омилҳои таъсиргузор ба ташаккул ва рушди сармояи инсонӣ</a:t>
            </a:r>
          </a:p>
          <a:p>
            <a:pPr>
              <a:lnSpc>
                <a:spcPct val="150000"/>
              </a:lnSpc>
            </a:pPr>
            <a:r>
              <a:rPr lang="tg-Cyrl-TJ" sz="1400" dirty="0">
                <a:solidFill>
                  <a:srgbClr val="000000"/>
                </a:solidFill>
                <a:latin typeface="Times New Roman" panose="02020603050405020304" pitchFamily="18" charset="0"/>
              </a:rPr>
              <a:t>Сарчашма таҳияи муаллиф</a:t>
            </a:r>
            <a:endParaRPr lang="ru-RU" sz="1400" dirty="0"/>
          </a:p>
        </p:txBody>
      </p:sp>
    </p:spTree>
    <p:extLst>
      <p:ext uri="{BB962C8B-B14F-4D97-AF65-F5344CB8AC3E}">
        <p14:creationId xmlns:p14="http://schemas.microsoft.com/office/powerpoint/2010/main" val="737024744"/>
      </p:ext>
    </p:extLst>
  </p:cSld>
  <p:clrMapOvr>
    <a:masterClrMapping/>
  </p:clrMapOvr>
  <mc:AlternateContent xmlns:mc="http://schemas.openxmlformats.org/markup-compatibility/2006" xmlns:p14="http://schemas.microsoft.com/office/powerpoint/2010/main">
    <mc:Choice Requires="p14">
      <p:transition p14:dur="0" advTm="42880"/>
    </mc:Choice>
    <mc:Fallback xmlns="">
      <p:transition advTm="4288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51466" y="158261"/>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00000"/>
              </a:lnSpc>
              <a:spcBef>
                <a:spcPts val="0"/>
              </a:spcBef>
              <a:spcAft>
                <a:spcPts val="0"/>
              </a:spcAft>
              <a:buSzPts val="2240"/>
              <a:buNone/>
            </a:pPr>
            <a:r>
              <a:rPr lang="tg-Cyrl-TJ" sz="2400" b="1" dirty="0">
                <a:solidFill>
                  <a:srgbClr val="FF0000"/>
                </a:solidFill>
                <a:latin typeface="Times" panose="02020603050405020304" pitchFamily="18" charset="0"/>
                <a:cs typeface="Times" panose="02020603050405020304" pitchFamily="18" charset="0"/>
              </a:rPr>
              <a:t>Омилҳои таъсиргузор ба ташаккул ва рушди сармояи инсонӣ</a:t>
            </a:r>
            <a:endParaRPr lang="tg-Cyrl-TJ" sz="2400" dirty="0">
              <a:solidFill>
                <a:srgbClr val="FF0000"/>
              </a:solidFill>
              <a:latin typeface="Times" panose="02020603050405020304" pitchFamily="18" charset="0"/>
              <a:cs typeface="Times"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Мамлакатҳое, ки бештар таваҷҷӯҳро ба рушди сармояи инсонӣ равона намудаанд, тавонистанд мизони ММД-и худро миқдоре боло баранд ва аз мавҷҳои бесуботии иқтисодӣ худро ҳифз намоянд.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Марҳилаҳои рушди сармояи инсонӣ ба таври зайл баён гардидааст. Дар таҳқиқоти хеш мо ҳар як марҳиларо ба таври зерин шарҳ додаем. </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се марҳилаи рушди сармояи инсонӣ мавҷуд мебошад.</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Марҳилаи анъанавӣ то  асри XVIII</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Марҳилаи омӯзиши оммавӣ (асри XIX – аввали асри XX)</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Марҳилаи баъди саноатӣ (аз миёнаҳои асри 20 то имрӯз)</a:t>
            </a:r>
            <a:endParaRPr lang="tg-Cyrl-TJ" sz="11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8584502"/>
      </p:ext>
    </p:extLst>
  </p:cSld>
  <p:clrMapOvr>
    <a:masterClrMapping/>
  </p:clrMapOvr>
  <mc:AlternateContent xmlns:mc="http://schemas.openxmlformats.org/markup-compatibility/2006" xmlns:p14="http://schemas.microsoft.com/office/powerpoint/2010/main">
    <mc:Choice Requires="p14">
      <p:transition p14:dur="0" advTm="51459"/>
    </mc:Choice>
    <mc:Fallback xmlns="">
      <p:transition advTm="5145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5"/>
            <a:ext cx="8884220" cy="603152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00000"/>
              </a:lnSpc>
              <a:spcBef>
                <a:spcPts val="0"/>
              </a:spcBef>
              <a:spcAft>
                <a:spcPts val="0"/>
              </a:spcAft>
              <a:buSzPts val="2240"/>
              <a:buNone/>
            </a:pPr>
            <a:r>
              <a:rPr lang="tg-Cyrl-TJ" sz="2400" b="1" dirty="0">
                <a:solidFill>
                  <a:srgbClr val="FF0000"/>
                </a:solidFill>
                <a:latin typeface="Times" panose="02020603050405020304" pitchFamily="18" charset="0"/>
                <a:cs typeface="Times" panose="02020603050405020304" pitchFamily="18" charset="0"/>
              </a:rPr>
              <a:t>Омилҳои таъсиргузор ба ташаккул ва рушди сармояи инсонӣ</a:t>
            </a:r>
            <a:endParaRPr lang="tg-Cyrl-TJ" sz="2400" dirty="0">
              <a:solidFill>
                <a:srgbClr val="FF0000"/>
              </a:solidFill>
              <a:latin typeface="Times" panose="02020603050405020304" pitchFamily="18" charset="0"/>
              <a:cs typeface="Times"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Марҳилаи анъанавӣ (то асри 18) бо шакли якхелаи назарраси сармояи инсонии оммавӣ тавсиф мешавад; арзишҳо ва салоҳиятҳо ҳангоми иҷрои нақшаҳои иҷтимоӣ ва истеҳсолӣ ташаккул меёбанд. Давлат танҳо барои ташаккул ёфтани арзишҳо - тавассути динҳои ҳукмрон дар кишвар сармоягузорӣ менамуд. Чун қоида коргарони оммавӣ зиёд буданд ва ғамхорӣ нисбати ҳар яки онҳо вуҷуд надошт (ба ғайр аз базе ҳолатҳо, дар ҳолате, ки сармояи инсонӣ бисёр ангуштшумор гардид, он гоҳ низоми коргарони воридотӣ маҷбурӣ инкишоф меёфт). Таҳсил як имтиёзи иловагӣ башумор мерафт барои оммаи васеи аҳолӣ онқадар муҳим арзиш надошт.</a:t>
            </a:r>
            <a:endParaRPr lang="tg-Cyrl-TJ" b="1" dirty="0">
              <a:solidFill>
                <a:schemeClr val="tx1"/>
              </a:solidFill>
              <a:latin typeface="Times New Roman" panose="02020603050405020304" pitchFamily="18" charset="0"/>
              <a:cs typeface="Times New Roman" panose="02020603050405020304" pitchFamily="18" charset="0"/>
            </a:endParaRPr>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p:txBody>
      </p:sp>
    </p:spTree>
    <p:extLst>
      <p:ext uri="{BB962C8B-B14F-4D97-AF65-F5344CB8AC3E}">
        <p14:creationId xmlns:p14="http://schemas.microsoft.com/office/powerpoint/2010/main" val="1013300260"/>
      </p:ext>
    </p:extLst>
  </p:cSld>
  <p:clrMapOvr>
    <a:masterClrMapping/>
  </p:clrMapOvr>
  <mc:AlternateContent xmlns:mc="http://schemas.openxmlformats.org/markup-compatibility/2006" xmlns:p14="http://schemas.microsoft.com/office/powerpoint/2010/main">
    <mc:Choice Requires="p14">
      <p:transition p14:dur="0" advTm="56687"/>
    </mc:Choice>
    <mc:Fallback xmlns="">
      <p:transition advTm="56687"/>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5"/>
            <a:ext cx="8884220" cy="6180992"/>
          </a:xfrm>
          <a:prstGeom prst="rect">
            <a:avLst/>
          </a:prstGeom>
          <a:noFill/>
          <a:ln>
            <a:noFill/>
          </a:ln>
        </p:spPr>
        <p:txBody>
          <a:bodyPr spcFirstLastPara="1" wrap="square" lIns="91425" tIns="45700" rIns="91425" bIns="45700" anchor="t" anchorCtr="0">
            <a:normAutofit lnSpcReduction="10000"/>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00000"/>
              </a:lnSpc>
              <a:spcBef>
                <a:spcPts val="0"/>
              </a:spcBef>
              <a:spcAft>
                <a:spcPts val="0"/>
              </a:spcAft>
              <a:buSzPts val="2240"/>
              <a:buNone/>
            </a:pPr>
            <a:r>
              <a:rPr lang="tg-Cyrl-TJ" sz="2400" b="1" dirty="0">
                <a:solidFill>
                  <a:srgbClr val="FF0000"/>
                </a:solidFill>
                <a:latin typeface="Times" panose="02020603050405020304" pitchFamily="18" charset="0"/>
                <a:cs typeface="Times" panose="02020603050405020304" pitchFamily="18" charset="0"/>
              </a:rPr>
              <a:t>Омилҳои таъсиргузор ба ташаккул ва рушди</a:t>
            </a:r>
          </a:p>
          <a:p>
            <a:pPr marL="342900" lvl="0" indent="-342900" algn="ctr">
              <a:lnSpc>
                <a:spcPct val="100000"/>
              </a:lnSpc>
              <a:spcBef>
                <a:spcPts val="0"/>
              </a:spcBef>
              <a:spcAft>
                <a:spcPts val="0"/>
              </a:spcAft>
              <a:buSzPts val="2240"/>
              <a:buNone/>
            </a:pPr>
            <a:r>
              <a:rPr lang="tg-Cyrl-TJ" sz="2400" b="1" dirty="0">
                <a:solidFill>
                  <a:srgbClr val="FF0000"/>
                </a:solidFill>
                <a:latin typeface="Times" panose="02020603050405020304" pitchFamily="18" charset="0"/>
                <a:cs typeface="Times" panose="02020603050405020304" pitchFamily="18" charset="0"/>
              </a:rPr>
              <a:t> сармояи инсонӣ</a:t>
            </a:r>
            <a:endParaRPr lang="tg-Cyrl-TJ" sz="2400" dirty="0">
              <a:solidFill>
                <a:srgbClr val="FF0000"/>
              </a:solidFill>
              <a:latin typeface="Times" panose="02020603050405020304" pitchFamily="18" charset="0"/>
              <a:cs typeface="Times" panose="02020603050405020304" pitchFamily="18" charset="0"/>
            </a:endParaRPr>
          </a:p>
          <a:p>
            <a:pPr marL="0" indent="0" fontAlgn="base" hangingPunct="0">
              <a:buNone/>
            </a:pPr>
            <a:endParaRPr lang="tg-Cyrl-TJ" sz="100" b="1" dirty="0"/>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нимаи аввали асри 20-ум вазифаи якуми инқилоби саноатӣ пеш аз ҳама баланд бардоштани ҳосилнокии меҳнат арзёбӣ мегардид ва омилҳои нави рушди иқтисодӣ ба монанди илм, таҳсилоти умумӣ ва бавуҷуд омадани таҳсилоти олӣ, ки боиси ташаккули ҷомеаи иқтисодӣ гардид. Ин марҳила дар рушд ва тағйирёбии сармояи инсонӣ нақши муассир гузошт.</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6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Ташаккул ва рушди  сармояи инсонӣ, дониш ва технологияҳои нав дар саноат;</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6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Аз меҳнати дастӣ дасткашидан ва истеҳсол намудани маҳсулот тавассути технологияҳо ба амал омад, ки ин зарурати баланд </a:t>
            </a:r>
            <a:endParaRPr lang="en-US" dirty="0">
              <a:solidFill>
                <a:schemeClr val="tx1"/>
              </a:solidFill>
              <a:latin typeface="Times New Roman" panose="02020603050405020304" pitchFamily="18" charset="0"/>
              <a:cs typeface="Times New Roman" panose="02020603050405020304" pitchFamily="18" charset="0"/>
            </a:endParaRPr>
          </a:p>
          <a:p>
            <a:pPr marL="0" lvl="0" indent="0" algn="just">
              <a:lnSpc>
                <a:spcPct val="16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бардоштани дараҷаи сармояи инсониро ба вуҷуд овард;</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6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Рушди илму маориф;</a:t>
            </a:r>
            <a:endParaRPr lang="ru-RU" dirty="0">
              <a:solidFill>
                <a:schemeClr val="tx1"/>
              </a:solidFill>
              <a:latin typeface="Times New Roman" panose="02020603050405020304" pitchFamily="18" charset="0"/>
              <a:cs typeface="Times New Roman" panose="02020603050405020304" pitchFamily="18" charset="0"/>
            </a:endParaRPr>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p:txBody>
      </p:sp>
    </p:spTree>
    <p:extLst>
      <p:ext uri="{BB962C8B-B14F-4D97-AF65-F5344CB8AC3E}">
        <p14:creationId xmlns:p14="http://schemas.microsoft.com/office/powerpoint/2010/main" val="1062357413"/>
      </p:ext>
    </p:extLst>
  </p:cSld>
  <p:clrMapOvr>
    <a:masterClrMapping/>
  </p:clrMapOvr>
  <mc:AlternateContent xmlns:mc="http://schemas.openxmlformats.org/markup-compatibility/2006" xmlns:p14="http://schemas.microsoft.com/office/powerpoint/2010/main">
    <mc:Choice Requires="p14">
      <p:transition p14:dur="0" advTm="53600"/>
    </mc:Choice>
    <mc:Fallback xmlns="">
      <p:transition advTm="536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40677"/>
            <a:ext cx="8856984" cy="6118448"/>
          </a:xfrm>
          <a:prstGeom prst="rect">
            <a:avLst/>
          </a:prstGeom>
          <a:noFill/>
          <a:ln>
            <a:noFill/>
          </a:ln>
        </p:spPr>
        <p:txBody>
          <a:bodyPr spcFirstLastPara="1" wrap="square" lIns="91425" tIns="45700" rIns="91425" bIns="45700" anchor="t" anchorCtr="0">
            <a:normAutofit fontScale="85000" lnSpcReduction="10000"/>
          </a:bodyPr>
          <a:lstStyle/>
          <a:p>
            <a:pPr marL="0" indent="0" algn="ctr">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lvl="0" indent="-342900" algn="ctr">
              <a:lnSpc>
                <a:spcPct val="100000"/>
              </a:lnSpc>
              <a:spcBef>
                <a:spcPts val="0"/>
              </a:spcBef>
              <a:spcAft>
                <a:spcPts val="0"/>
              </a:spcAft>
              <a:buSzPts val="2240"/>
              <a:buNone/>
            </a:pPr>
            <a:r>
              <a:rPr lang="tg-Cyrl-TJ" sz="2800" b="1" dirty="0">
                <a:solidFill>
                  <a:srgbClr val="FF0000"/>
                </a:solidFill>
                <a:latin typeface="Times" panose="02020603050405020304" pitchFamily="18" charset="0"/>
                <a:cs typeface="Times" panose="02020603050405020304" pitchFamily="18" charset="0"/>
              </a:rPr>
              <a:t>Омилҳои таъсиргузор ба ташаккул ва рушди</a:t>
            </a:r>
          </a:p>
          <a:p>
            <a:pPr marL="342900" lvl="0" indent="-342900" algn="ctr">
              <a:lnSpc>
                <a:spcPct val="100000"/>
              </a:lnSpc>
              <a:spcBef>
                <a:spcPts val="0"/>
              </a:spcBef>
              <a:spcAft>
                <a:spcPts val="0"/>
              </a:spcAft>
              <a:buSzPts val="2240"/>
              <a:buNone/>
            </a:pPr>
            <a:r>
              <a:rPr lang="tg-Cyrl-TJ" sz="2800" b="1" dirty="0">
                <a:solidFill>
                  <a:srgbClr val="FF0000"/>
                </a:solidFill>
                <a:latin typeface="Times" panose="02020603050405020304" pitchFamily="18" charset="0"/>
                <a:cs typeface="Times" panose="02020603050405020304" pitchFamily="18" charset="0"/>
              </a:rPr>
              <a:t> сармояи инсонӣ</a:t>
            </a:r>
          </a:p>
          <a:p>
            <a:pPr marL="342900" lvl="0" indent="-342900" algn="ctr">
              <a:lnSpc>
                <a:spcPct val="100000"/>
              </a:lnSpc>
              <a:spcBef>
                <a:spcPts val="0"/>
              </a:spcBef>
              <a:spcAft>
                <a:spcPts val="0"/>
              </a:spcAft>
              <a:buSzPts val="2240"/>
              <a:buNone/>
            </a:pPr>
            <a:endParaRPr lang="tg-Cyrl-TJ" sz="1200" dirty="0">
              <a:solidFill>
                <a:srgbClr val="FF0000"/>
              </a:solidFill>
              <a:latin typeface="Times" panose="02020603050405020304" pitchFamily="18" charset="0"/>
              <a:cs typeface="Times" panose="02020603050405020304" pitchFamily="18" charset="0"/>
            </a:endParaRPr>
          </a:p>
          <a:p>
            <a:pPr lvl="0" algn="just">
              <a:lnSpc>
                <a:spcPct val="150000"/>
              </a:lnSpc>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Сармоягузории бештар ба соҳаи илму маориф ва таъсиси институтҳои илмӣ ва тадқиқоти боиси бо суръати баланд рушд намудани сармояи инсонӣ гардид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марҳилаи омӯзиши оммавӣ (асри XIX - нимаи аввали асри XX) дар баробари сармояи молиявӣ, технология ва сарватҳои табиӣ коргари сохибихтисос ба захираи махдуд табдил меёфт. Мамлакатҳое, ки барои баланд бардоштани рақобатпазирии миллӣ кӯшиш менамуданд, тамоми хароҷоти таҳсилоти миёна ва олиро чӣ дар сатҳи минтақа ва маҳал ба пуррагӣ пардохт менамуданд. Дар ин марҳила тафовути сармояи инсонии оммавӣ аз рӯйи сатҳи маълумот ва даромади меҳнатӣ оғоз ёфта буд</a:t>
            </a:r>
            <a:r>
              <a:rPr lang="tg-Cyrl-TJ" baseline="30000" dirty="0">
                <a:solidFill>
                  <a:schemeClr val="tx1"/>
                </a:solidFill>
                <a:latin typeface="Times New Roman" panose="02020603050405020304" pitchFamily="18" charset="0"/>
                <a:cs typeface="Times New Roman" panose="02020603050405020304" pitchFamily="18" charset="0"/>
              </a:rPr>
              <a:t>2</a:t>
            </a:r>
            <a:r>
              <a:rPr lang="tg-Cyrl-TJ"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p>
          <a:p>
            <a:pPr marL="0" indent="0" algn="just">
              <a:lnSpc>
                <a:spcPct val="110000"/>
              </a:lnSpc>
              <a:spcBef>
                <a:spcPts val="0"/>
              </a:spcBef>
              <a:spcAft>
                <a:spcPts val="0"/>
              </a:spcAft>
            </a:pPr>
            <a:endParaRPr lang="tg-Cyrl-TJ" sz="1600" dirty="0">
              <a:solidFill>
                <a:schemeClr val="tx1"/>
              </a:solidFill>
            </a:endParaRPr>
          </a:p>
          <a:p>
            <a:pPr marL="0" indent="0">
              <a:lnSpc>
                <a:spcPct val="110000"/>
              </a:lnSpc>
              <a:spcBef>
                <a:spcPts val="0"/>
              </a:spcBef>
              <a:spcAft>
                <a:spcPts val="0"/>
              </a:spcAft>
            </a:pPr>
            <a:r>
              <a:rPr lang="en-US" sz="1600" dirty="0">
                <a:solidFill>
                  <a:schemeClr val="tx1"/>
                </a:solidFill>
                <a:latin typeface="Times New Roman" panose="02020603050405020304" pitchFamily="18" charset="0"/>
                <a:cs typeface="Times New Roman" panose="02020603050405020304" pitchFamily="18" charset="0"/>
              </a:rPr>
              <a:t>1.</a:t>
            </a:r>
            <a:r>
              <a:rPr lang="tg-Cyrl-TJ" sz="1600" dirty="0">
                <a:solidFill>
                  <a:schemeClr val="tx1"/>
                </a:solidFill>
                <a:latin typeface="Times New Roman" panose="02020603050405020304" pitchFamily="18" charset="0"/>
                <a:cs typeface="Times New Roman" panose="02020603050405020304" pitchFamily="18" charset="0"/>
              </a:rPr>
              <a:t>Запарий В.В., Нефедов С.А. История науки и техники. </a:t>
            </a:r>
          </a:p>
          <a:p>
            <a:pPr marL="0" indent="0">
              <a:lnSpc>
                <a:spcPct val="110000"/>
              </a:lnSpc>
              <a:spcBef>
                <a:spcPts val="0"/>
              </a:spcBef>
              <a:spcAft>
                <a:spcPts val="0"/>
              </a:spcAft>
            </a:pPr>
            <a:r>
              <a:rPr lang="tg-Cyrl-TJ" sz="1600" dirty="0">
                <a:solidFill>
                  <a:schemeClr val="tx1"/>
                </a:solidFill>
                <a:latin typeface="Times New Roman" panose="02020603050405020304" pitchFamily="18" charset="0"/>
                <a:cs typeface="Times New Roman" panose="02020603050405020304" pitchFamily="18" charset="0"/>
              </a:rPr>
              <a:t>– Екатеринбург, 2003. – 285с.</a:t>
            </a:r>
            <a:endParaRPr lang="ru-RU" sz="16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spcAft>
                <a:spcPts val="0"/>
              </a:spcAft>
            </a:pPr>
            <a:r>
              <a:rPr lang="en-US" sz="1600" dirty="0">
                <a:solidFill>
                  <a:schemeClr val="tx1"/>
                </a:solidFill>
                <a:latin typeface="Times New Roman" panose="02020603050405020304" pitchFamily="18" charset="0"/>
                <a:cs typeface="Times New Roman" panose="02020603050405020304" pitchFamily="18" charset="0"/>
              </a:rPr>
              <a:t>2.</a:t>
            </a:r>
            <a:r>
              <a:rPr lang="tg-Cyrl-TJ" sz="1600" dirty="0">
                <a:solidFill>
                  <a:schemeClr val="tx1"/>
                </a:solidFill>
                <a:latin typeface="Times New Roman" panose="02020603050405020304" pitchFamily="18" charset="0"/>
                <a:cs typeface="Times New Roman" panose="02020603050405020304" pitchFamily="18" charset="0"/>
              </a:rPr>
              <a:t>Авербух В.М. Шестой технологический уклад </a:t>
            </a:r>
          </a:p>
          <a:p>
            <a:pPr marL="0" indent="0">
              <a:lnSpc>
                <a:spcPct val="110000"/>
              </a:lnSpc>
              <a:spcBef>
                <a:spcPts val="0"/>
              </a:spcBef>
              <a:spcAft>
                <a:spcPts val="0"/>
              </a:spcAft>
            </a:pPr>
            <a:r>
              <a:rPr lang="tg-Cyrl-TJ" sz="1600" dirty="0">
                <a:solidFill>
                  <a:schemeClr val="tx1"/>
                </a:solidFill>
                <a:latin typeface="Times New Roman" panose="02020603050405020304" pitchFamily="18" charset="0"/>
                <a:cs typeface="Times New Roman" panose="02020603050405020304" pitchFamily="18" charset="0"/>
              </a:rPr>
              <a:t>и перспективы России (краткий обзор) //</a:t>
            </a:r>
          </a:p>
          <a:p>
            <a:pPr marL="0" indent="0">
              <a:lnSpc>
                <a:spcPct val="110000"/>
              </a:lnSpc>
              <a:spcBef>
                <a:spcPts val="0"/>
              </a:spcBef>
              <a:spcAft>
                <a:spcPts val="0"/>
              </a:spcAft>
            </a:pPr>
            <a:r>
              <a:rPr lang="tg-Cyrl-TJ" sz="1600" dirty="0">
                <a:solidFill>
                  <a:schemeClr val="tx1"/>
                </a:solidFill>
                <a:latin typeface="Times New Roman" panose="02020603050405020304" pitchFamily="18" charset="0"/>
                <a:cs typeface="Times New Roman" panose="02020603050405020304" pitchFamily="18" charset="0"/>
              </a:rPr>
              <a:t>Вестник Ставропольского государственного </a:t>
            </a:r>
          </a:p>
          <a:p>
            <a:pPr marL="0" indent="0">
              <a:lnSpc>
                <a:spcPct val="110000"/>
              </a:lnSpc>
              <a:spcBef>
                <a:spcPts val="0"/>
              </a:spcBef>
              <a:spcAft>
                <a:spcPts val="0"/>
              </a:spcAft>
            </a:pPr>
            <a:r>
              <a:rPr lang="tg-Cyrl-TJ" sz="1600" dirty="0">
                <a:solidFill>
                  <a:schemeClr val="tx1"/>
                </a:solidFill>
                <a:latin typeface="Times New Roman" panose="02020603050405020304" pitchFamily="18" charset="0"/>
                <a:cs typeface="Times New Roman" panose="02020603050405020304" pitchFamily="18" charset="0"/>
              </a:rPr>
              <a:t>университета. – 2010. – № 71. – С. 34–48.</a:t>
            </a:r>
            <a:endParaRPr lang="ru-RU" sz="1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2867828"/>
      </p:ext>
    </p:extLst>
  </p:cSld>
  <p:clrMapOvr>
    <a:masterClrMapping/>
  </p:clrMapOvr>
  <mc:AlternateContent xmlns:mc="http://schemas.openxmlformats.org/markup-compatibility/2006" xmlns:p14="http://schemas.microsoft.com/office/powerpoint/2010/main">
    <mc:Choice Requires="p14">
      <p:transition p14:dur="0" advTm="51901"/>
    </mc:Choice>
    <mc:Fallback xmlns="">
      <p:transition advTm="5190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40677"/>
            <a:ext cx="8856984" cy="6118448"/>
          </a:xfrm>
          <a:prstGeom prst="rect">
            <a:avLst/>
          </a:prstGeom>
          <a:noFill/>
          <a:ln>
            <a:noFill/>
          </a:ln>
        </p:spPr>
        <p:txBody>
          <a:bodyPr spcFirstLastPara="1" wrap="square" lIns="91425" tIns="45700" rIns="91425" bIns="45700" anchor="t" anchorCtr="0">
            <a:normAutofit/>
          </a:bodyPr>
          <a:lstStyle/>
          <a:p>
            <a:pPr marL="0" indent="0" algn="ctr">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indent="0" algn="ctr">
              <a:buNone/>
            </a:pPr>
            <a:r>
              <a:rPr lang="tg-Cyrl-TJ" sz="2400" b="1" dirty="0">
                <a:solidFill>
                  <a:srgbClr val="FF0000"/>
                </a:solidFill>
                <a:latin typeface="Times New Roman" panose="02020603050405020304" pitchFamily="18" charset="0"/>
                <a:cs typeface="Times New Roman" panose="02020603050405020304" pitchFamily="18" charset="0"/>
              </a:rPr>
              <a:t>ХУЛОСА</a:t>
            </a:r>
          </a:p>
          <a:p>
            <a:pPr marL="0" indent="457200" algn="just">
              <a:lnSpc>
                <a:spcPct val="150000"/>
              </a:lnSpc>
              <a:spcBef>
                <a:spcPts val="0"/>
              </a:spcBef>
              <a:spcAft>
                <a:spcPts val="0"/>
              </a:spcAft>
              <a:buNone/>
            </a:pPr>
            <a:endParaRPr lang="tg-Cyrl-TJ" dirty="0">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Дар марҳилаи дуюми омӯзиши оммавӣ, ки боиси рушди босуръати сармояи инсонӣ равона гардида буд, ба сохторҳои технологии 2-юм, 3-юм ва 4-уми иқтисодиёт такони ҷиддие ба амал овард, ки дар он ҷомеаи пешрафтаи индустриалӣ бо ҳосилнокии баланди меҳнат ба вуҷуд омад. Баъди омӯзиши хусусияти оммавӣ гирифтани муносибатҳои меҳнатӣ насли наве ба вуҷуд омад, ки бо доштани донишҳои баланд ва кашфиётҳои нав дар баланд бардоштани ҳосилноки меҳнат саҳмгузор гардиданд.</a:t>
            </a:r>
          </a:p>
        </p:txBody>
      </p:sp>
    </p:spTree>
    <p:extLst>
      <p:ext uri="{BB962C8B-B14F-4D97-AF65-F5344CB8AC3E}">
        <p14:creationId xmlns:p14="http://schemas.microsoft.com/office/powerpoint/2010/main" val="2655594836"/>
      </p:ext>
    </p:extLst>
  </p:cSld>
  <p:clrMapOvr>
    <a:masterClrMapping/>
  </p:clrMapOvr>
  <mc:AlternateContent xmlns:mc="http://schemas.openxmlformats.org/markup-compatibility/2006" xmlns:p14="http://schemas.microsoft.com/office/powerpoint/2010/main">
    <mc:Choice Requires="p14">
      <p:transition p14:dur="0" advTm="40735"/>
    </mc:Choice>
    <mc:Fallback xmlns="">
      <p:transition advTm="4073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95427" y="87922"/>
            <a:ext cx="8856984" cy="6260123"/>
          </a:xfrm>
          <a:prstGeom prst="rect">
            <a:avLst/>
          </a:prstGeom>
          <a:noFill/>
          <a:ln>
            <a:noFill/>
          </a:ln>
        </p:spPr>
        <p:txBody>
          <a:bodyPr spcFirstLastPara="1" wrap="square" lIns="91425" tIns="45700" rIns="91425" bIns="45700" anchor="t" anchorCtr="0">
            <a:normAutofit fontScale="85000" lnSpcReduction="10000"/>
          </a:bodyPr>
          <a:lstStyle/>
          <a:p>
            <a:pPr marL="0" indent="0" algn="ctr">
              <a:buNone/>
            </a:pPr>
            <a:r>
              <a:rPr lang="ru-RU" sz="2800" b="1" dirty="0" err="1">
                <a:solidFill>
                  <a:srgbClr val="FF0000"/>
                </a:solidFill>
                <a:latin typeface="Times New Roman" panose="02020603050405020304" pitchFamily="18" charset="0"/>
                <a:cs typeface="Times New Roman" panose="02020603050405020304" pitchFamily="18" charset="0"/>
              </a:rPr>
              <a:t>Адабиёт</a:t>
            </a:r>
            <a:r>
              <a:rPr lang="ru-RU" sz="2800" b="1" dirty="0">
                <a:solidFill>
                  <a:srgbClr val="FF0000"/>
                </a:solidFill>
                <a:latin typeface="Times New Roman" panose="02020603050405020304" pitchFamily="18" charset="0"/>
                <a:cs typeface="Times New Roman" panose="02020603050405020304" pitchFamily="18" charset="0"/>
              </a:rPr>
              <a:t>:</a:t>
            </a:r>
          </a:p>
          <a:p>
            <a:pPr algn="ctr"/>
            <a:endParaRPr lang="ru-RU" sz="200" dirty="0">
              <a:solidFill>
                <a:schemeClr val="tx1"/>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pPr>
            <a:r>
              <a:rPr lang="tg-Cyrl-TJ" sz="1800" dirty="0">
                <a:solidFill>
                  <a:schemeClr val="tx1"/>
                </a:solidFill>
                <a:latin typeface="Times New Roman" panose="02020603050405020304" pitchFamily="18" charset="0"/>
                <a:cs typeface="Times New Roman" panose="02020603050405020304" pitchFamily="18" charset="0"/>
              </a:rPr>
              <a:t>1. </a:t>
            </a:r>
            <a:r>
              <a:rPr lang="tg-Cyrl-TJ" dirty="0">
                <a:solidFill>
                  <a:schemeClr val="tx1"/>
                </a:solidFill>
                <a:latin typeface="Times New Roman" panose="02020603050405020304" pitchFamily="18" charset="0"/>
                <a:cs typeface="Times New Roman" panose="02020603050405020304" pitchFamily="18" charset="0"/>
              </a:rPr>
              <a:t>Федченко А.А., Полухина С.М. Оценка влияния человеческого капитала на уровень средней заработной платы в регионе/А.А. Федченко, С.М. Полухина //Современные проблемы экономики и менеджмента/матер. межд. науч. прак. конфер. (г. Воронеж 28. 10. 2016 г.). – Воронеж, 2016. – С.311</a:t>
            </a:r>
            <a:r>
              <a:rPr lang="tg-Cyrl-TJ" sz="1800" dirty="0">
                <a:solidFill>
                  <a:schemeClr val="tx1"/>
                </a:solidFill>
                <a:latin typeface="Times New Roman" panose="02020603050405020304" pitchFamily="18" charset="0"/>
                <a:cs typeface="Times New Roman" panose="02020603050405020304" pitchFamily="18" charset="0"/>
              </a:rPr>
              <a:t>. </a:t>
            </a:r>
          </a:p>
          <a:p>
            <a:pPr marL="0" indent="0" algn="just">
              <a:lnSpc>
                <a:spcPct val="160000"/>
              </a:lnSpc>
              <a:spcBef>
                <a:spcPts val="0"/>
              </a:spcBef>
              <a:spcAft>
                <a:spcPts val="0"/>
              </a:spcAft>
            </a:pPr>
            <a:r>
              <a:rPr lang="tg-Cyrl-TJ" sz="1800" dirty="0">
                <a:solidFill>
                  <a:schemeClr val="tx1"/>
                </a:solidFill>
                <a:latin typeface="Times New Roman" panose="02020603050405020304" pitchFamily="18" charset="0"/>
                <a:cs typeface="Times New Roman" panose="02020603050405020304" pitchFamily="18" charset="0"/>
              </a:rPr>
              <a:t>2. </a:t>
            </a:r>
            <a:r>
              <a:rPr lang="tg-Cyrl-TJ" dirty="0">
                <a:solidFill>
                  <a:schemeClr val="tx1"/>
                </a:solidFill>
                <a:latin typeface="Times New Roman" panose="02020603050405020304" pitchFamily="18" charset="0"/>
                <a:cs typeface="Times New Roman" panose="02020603050405020304" pitchFamily="18" charset="0"/>
              </a:rPr>
              <a:t>Петти В. Экономические и статистические работы. – М.: Соцэкгиз, 1940. – 324 с</a:t>
            </a:r>
            <a:r>
              <a:rPr lang="tg-Cyrl-TJ" sz="1800" dirty="0">
                <a:solidFill>
                  <a:schemeClr val="tx1"/>
                </a:solidFill>
                <a:latin typeface="Times New Roman" panose="02020603050405020304" pitchFamily="18" charset="0"/>
                <a:cs typeface="Times New Roman" panose="02020603050405020304" pitchFamily="18" charset="0"/>
              </a:rPr>
              <a:t>.</a:t>
            </a:r>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pPr>
            <a:r>
              <a:rPr lang="ru-RU" sz="1800" dirty="0">
                <a:solidFill>
                  <a:schemeClr val="tx1"/>
                </a:solidFill>
                <a:latin typeface="Times New Roman" panose="02020603050405020304" pitchFamily="18" charset="0"/>
                <a:cs typeface="Times New Roman" panose="02020603050405020304" pitchFamily="18" charset="0"/>
              </a:rPr>
              <a:t>3. </a:t>
            </a:r>
            <a:r>
              <a:rPr lang="tg-Cyrl-TJ" dirty="0">
                <a:solidFill>
                  <a:schemeClr val="tx1"/>
                </a:solidFill>
                <a:latin typeface="Times New Roman" panose="02020603050405020304" pitchFamily="18" charset="0"/>
                <a:cs typeface="Times New Roman" panose="02020603050405020304" pitchFamily="18" charset="0"/>
              </a:rPr>
              <a:t>Смит А. Исследование о природе и причинах богатства народов. – Соцэкгиз, 1956. - С.490.</a:t>
            </a:r>
          </a:p>
          <a:p>
            <a:pPr marL="0" indent="0" algn="just">
              <a:lnSpc>
                <a:spcPct val="160000"/>
              </a:lnSpc>
              <a:spcBef>
                <a:spcPts val="0"/>
              </a:spcBef>
              <a:spcAft>
                <a:spcPts val="0"/>
              </a:spcAft>
            </a:pPr>
            <a:r>
              <a:rPr lang="tg-Cyrl-TJ" sz="1800" dirty="0">
                <a:solidFill>
                  <a:schemeClr val="tx1"/>
                </a:solidFill>
                <a:latin typeface="Times New Roman" panose="02020603050405020304" pitchFamily="18" charset="0"/>
                <a:cs typeface="Times New Roman" panose="02020603050405020304" pitchFamily="18" charset="0"/>
              </a:rPr>
              <a:t>4. </a:t>
            </a:r>
            <a:r>
              <a:rPr lang="tg-Cyrl-TJ" dirty="0">
                <a:solidFill>
                  <a:schemeClr val="tx1"/>
                </a:solidFill>
                <a:latin typeface="Times New Roman" panose="02020603050405020304" pitchFamily="18" charset="0"/>
                <a:cs typeface="Times New Roman" panose="02020603050405020304" pitchFamily="18" charset="0"/>
              </a:rPr>
              <a:t>Антология экономической классики. Т. 1 – М.: 1993. – С.308.</a:t>
            </a:r>
          </a:p>
          <a:p>
            <a:pPr marL="0" indent="0" algn="just">
              <a:lnSpc>
                <a:spcPct val="160000"/>
              </a:lnSpc>
              <a:spcBef>
                <a:spcPts val="0"/>
              </a:spcBef>
              <a:spcAft>
                <a:spcPts val="0"/>
              </a:spcAft>
            </a:pPr>
            <a:r>
              <a:rPr lang="tg-Cyrl-TJ" sz="1800" dirty="0">
                <a:solidFill>
                  <a:schemeClr val="tx1"/>
                </a:solidFill>
                <a:latin typeface="Times New Roman" panose="02020603050405020304" pitchFamily="18" charset="0"/>
                <a:cs typeface="Times New Roman" panose="02020603050405020304" pitchFamily="18" charset="0"/>
              </a:rPr>
              <a:t>5. </a:t>
            </a:r>
            <a:r>
              <a:rPr lang="tg-Cyrl-TJ" dirty="0">
                <a:solidFill>
                  <a:schemeClr val="tx1"/>
                </a:solidFill>
                <a:latin typeface="Times New Roman" panose="02020603050405020304" pitchFamily="18" charset="0"/>
                <a:cs typeface="Times New Roman" panose="02020603050405020304" pitchFamily="18" charset="0"/>
              </a:rPr>
              <a:t>Антология экономической классики. Т. 1 – М.: 1993. – С.310.</a:t>
            </a:r>
          </a:p>
          <a:p>
            <a:pPr marL="0" indent="0" algn="just">
              <a:lnSpc>
                <a:spcPct val="160000"/>
              </a:lnSpc>
              <a:spcBef>
                <a:spcPts val="0"/>
              </a:spcBef>
              <a:spcAft>
                <a:spcPts val="0"/>
              </a:spcAft>
            </a:pPr>
            <a:r>
              <a:rPr lang="tg-Cyrl-TJ" sz="1800" dirty="0">
                <a:solidFill>
                  <a:schemeClr val="tx1"/>
                </a:solidFill>
                <a:latin typeface="Times New Roman" panose="02020603050405020304" pitchFamily="18" charset="0"/>
                <a:cs typeface="Times New Roman" panose="02020603050405020304" pitchFamily="18" charset="0"/>
              </a:rPr>
              <a:t>6. </a:t>
            </a:r>
            <a:r>
              <a:rPr lang="tg-Cyrl-TJ" dirty="0">
                <a:solidFill>
                  <a:schemeClr val="tx1"/>
                </a:solidFill>
                <a:latin typeface="Times New Roman" panose="02020603050405020304" pitchFamily="18" charset="0"/>
                <a:cs typeface="Times New Roman" panose="02020603050405020304" pitchFamily="18" charset="0"/>
              </a:rPr>
              <a:t>Запарий В.В., Нефедов С.А. История науки и техники. – Екатеринбург, 2003. – 285с.</a:t>
            </a: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7. Авербух В.М. Шестой технологический уклад и перспективы России (краткий обзор) //Вестник Ставропольского государственного университета. – 2010. – № 71. – С. 34–48.</a:t>
            </a:r>
            <a:endParaRPr lang="ru-RU" sz="1800" dirty="0">
              <a:solidFill>
                <a:schemeClr val="tx1"/>
              </a:solidFill>
              <a:latin typeface="Times New Roman" panose="02020603050405020304" pitchFamily="18" charset="0"/>
              <a:cs typeface="Times New Roman" panose="02020603050405020304" pitchFamily="18" charset="0"/>
            </a:endParaRPr>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mc:AlternateContent xmlns:mc="http://schemas.openxmlformats.org/markup-compatibility/2006" xmlns:p14="http://schemas.microsoft.com/office/powerpoint/2010/main">
    <mc:Choice Requires="p14">
      <p:transition p14:dur="0" advTm="12276"/>
    </mc:Choice>
    <mc:Fallback xmlns="">
      <p:transition advTm="12276"/>
    </mc:Fallback>
  </mc:AlternateContent>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1415</TotalTime>
  <Words>3256</Words>
  <Application>Microsoft Office PowerPoint</Application>
  <PresentationFormat>Экран (4:3)</PresentationFormat>
  <Paragraphs>426</Paragraphs>
  <Slides>49</Slides>
  <Notes>49</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49</vt:i4>
      </vt:variant>
    </vt:vector>
  </HeadingPairs>
  <TitlesOfParts>
    <vt:vector size="58" baseType="lpstr">
      <vt:lpstr>Arial</vt:lpstr>
      <vt:lpstr>Times New Roman</vt:lpstr>
      <vt:lpstr>Calibri</vt:lpstr>
      <vt:lpstr>Calibri Light</vt:lpstr>
      <vt:lpstr>Times</vt:lpstr>
      <vt:lpstr>Wingdings</vt:lpstr>
      <vt:lpstr>Noto Sans Symbols</vt:lpstr>
      <vt:lpstr>Times New Roman Tj</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User</cp:lastModifiedBy>
  <cp:revision>86</cp:revision>
  <dcterms:created xsi:type="dcterms:W3CDTF">2018-06-24T18:21:52Z</dcterms:created>
  <dcterms:modified xsi:type="dcterms:W3CDTF">2025-10-04T03:22:22Z</dcterms:modified>
</cp:coreProperties>
</file>