
<file path=[Content_Types].xml><?xml version="1.0" encoding="utf-8"?>
<Types xmlns="http://schemas.openxmlformats.org/package/2006/content-types">
  <Default Extension="fntdata" ContentType="application/x-fontdata"/>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bookmarkIdSeed="2">
  <p:sldMasterIdLst>
    <p:sldMasterId id="2147483660" r:id="rId1"/>
  </p:sldMasterIdLst>
  <p:notesMasterIdLst>
    <p:notesMasterId r:id="rId52"/>
  </p:notesMasterIdLst>
  <p:sldIdLst>
    <p:sldId id="256" r:id="rId2"/>
    <p:sldId id="257" r:id="rId3"/>
    <p:sldId id="258" r:id="rId4"/>
    <p:sldId id="259" r:id="rId5"/>
    <p:sldId id="260" r:id="rId6"/>
    <p:sldId id="261" r:id="rId7"/>
    <p:sldId id="262" r:id="rId8"/>
    <p:sldId id="263" r:id="rId9"/>
    <p:sldId id="296" r:id="rId10"/>
    <p:sldId id="264" r:id="rId11"/>
    <p:sldId id="265" r:id="rId12"/>
    <p:sldId id="298" r:id="rId13"/>
    <p:sldId id="266" r:id="rId14"/>
    <p:sldId id="267" r:id="rId15"/>
    <p:sldId id="297" r:id="rId16"/>
    <p:sldId id="268" r:id="rId17"/>
    <p:sldId id="269" r:id="rId18"/>
    <p:sldId id="270" r:id="rId19"/>
    <p:sldId id="271" r:id="rId20"/>
    <p:sldId id="272" r:id="rId21"/>
    <p:sldId id="273" r:id="rId22"/>
    <p:sldId id="299" r:id="rId23"/>
    <p:sldId id="274" r:id="rId24"/>
    <p:sldId id="275" r:id="rId25"/>
    <p:sldId id="276" r:id="rId26"/>
    <p:sldId id="277" r:id="rId27"/>
    <p:sldId id="300" r:id="rId28"/>
    <p:sldId id="278" r:id="rId29"/>
    <p:sldId id="301" r:id="rId30"/>
    <p:sldId id="279" r:id="rId31"/>
    <p:sldId id="280" r:id="rId32"/>
    <p:sldId id="281" r:id="rId33"/>
    <p:sldId id="282" r:id="rId34"/>
    <p:sldId id="283" r:id="rId35"/>
    <p:sldId id="284" r:id="rId36"/>
    <p:sldId id="285" r:id="rId37"/>
    <p:sldId id="286" r:id="rId38"/>
    <p:sldId id="302" r:id="rId39"/>
    <p:sldId id="287" r:id="rId40"/>
    <p:sldId id="288" r:id="rId41"/>
    <p:sldId id="289" r:id="rId42"/>
    <p:sldId id="304" r:id="rId43"/>
    <p:sldId id="305" r:id="rId44"/>
    <p:sldId id="306" r:id="rId45"/>
    <p:sldId id="307" r:id="rId46"/>
    <p:sldId id="308" r:id="rId47"/>
    <p:sldId id="309" r:id="rId48"/>
    <p:sldId id="294" r:id="rId49"/>
    <p:sldId id="310" r:id="rId50"/>
    <p:sldId id="295" r:id="rId51"/>
  </p:sldIdLst>
  <p:sldSz cx="9144000" cy="6858000" type="screen4x3"/>
  <p:notesSz cx="6858000" cy="9144000"/>
  <p:embeddedFontLst>
    <p:embeddedFont>
      <p:font typeface="Calibri" panose="020F0502020204030204" pitchFamily="34" charset="0"/>
      <p:regular r:id="rId53"/>
      <p:bold r:id="rId54"/>
      <p:italic r:id="rId55"/>
      <p:boldItalic r:id="rId56"/>
    </p:embeddedFont>
    <p:embeddedFont>
      <p:font typeface="Calibri Light" panose="020F0302020204030204" pitchFamily="34" charset="0"/>
      <p:regular r:id="rId57"/>
      <p:italic r:id="rId58"/>
    </p:embeddedFont>
    <p:embeddedFont>
      <p:font typeface="Times" panose="02020603050405020304" pitchFamily="18" charset="0"/>
      <p:regular r:id="rId59"/>
      <p:bold r:id="rId60"/>
      <p:italic r:id="rId61"/>
      <p:boldItalic r:id="rId62"/>
    </p:embeddedFont>
    <p:embeddedFont>
      <p:font typeface="Times New Roman Tj" panose="02020603050405020304" pitchFamily="18" charset="-52"/>
      <p:regular r:id="rId63"/>
      <p:bold r:id="rId64"/>
      <p:italic r:id="rId65"/>
      <p:boldItalic r:id="rId66"/>
    </p:embeddedFont>
  </p:embeddedFont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67" roundtripDataSignature="AMtx7miB75Wlk2EEl+MlM8fGsjXT5lCNHQ=="/>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8" d="100"/>
          <a:sy n="108" d="100"/>
        </p:scale>
        <p:origin x="1704" y="10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font" Target="fonts/font3.fntdata"/><Relationship Id="rId63" Type="http://schemas.openxmlformats.org/officeDocument/2006/relationships/font" Target="fonts/font11.fntdata"/><Relationship Id="rId68" Type="http://schemas.openxmlformats.org/officeDocument/2006/relationships/presProps" Target="presProps.xml"/><Relationship Id="rId7" Type="http://schemas.openxmlformats.org/officeDocument/2006/relationships/slide" Target="slides/slide6.xml"/><Relationship Id="rId71"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font" Target="fonts/font1.fntdata"/><Relationship Id="rId58" Type="http://schemas.openxmlformats.org/officeDocument/2006/relationships/font" Target="fonts/font6.fntdata"/><Relationship Id="rId66" Type="http://schemas.openxmlformats.org/officeDocument/2006/relationships/font" Target="fonts/font14.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font" Target="fonts/font5.fntdata"/><Relationship Id="rId61" Type="http://schemas.openxmlformats.org/officeDocument/2006/relationships/font" Target="fonts/font9.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notesMaster" Target="notesMasters/notesMaster1.xml"/><Relationship Id="rId60" Type="http://schemas.openxmlformats.org/officeDocument/2006/relationships/font" Target="fonts/font8.fntdata"/><Relationship Id="rId65" Type="http://schemas.openxmlformats.org/officeDocument/2006/relationships/font" Target="fonts/font13.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font" Target="fonts/font4.fntdata"/><Relationship Id="rId64" Type="http://schemas.openxmlformats.org/officeDocument/2006/relationships/font" Target="fonts/font12.fntdata"/><Relationship Id="rId69"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font" Target="fonts/font7.fntdata"/><Relationship Id="rId67" Type="http://customschemas.google.com/relationships/presentationmetadata" Target="metadata"/><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font" Target="fonts/font2.fntdata"/><Relationship Id="rId62" Type="http://schemas.openxmlformats.org/officeDocument/2006/relationships/font" Target="fonts/font10.fntdata"/><Relationship Id="rId70"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0C00DF9-4944-4B37-88F9-4D85E2A6FB65}" type="doc">
      <dgm:prSet loTypeId="urn:microsoft.com/office/officeart/2005/8/layout/hierarchy2" loCatId="hierarchy" qsTypeId="urn:microsoft.com/office/officeart/2005/8/quickstyle/simple1" qsCatId="simple" csTypeId="urn:microsoft.com/office/officeart/2005/8/colors/colorful5" csCatId="colorful" phldr="1"/>
      <dgm:spPr/>
      <dgm:t>
        <a:bodyPr/>
        <a:lstStyle/>
        <a:p>
          <a:endParaRPr lang="ru-RU"/>
        </a:p>
      </dgm:t>
    </dgm:pt>
    <dgm:pt modelId="{58802C12-7CBD-4240-BD8B-73F3E2932344}">
      <dgm:prSet phldrT="[Текст]" custT="1"/>
      <dgm:spPr/>
      <dgm:t>
        <a:bodyPr/>
        <a:lstStyle/>
        <a:p>
          <a:pPr algn="ctr"/>
          <a:r>
            <a:rPr lang="ru-RU" sz="1400" b="1">
              <a:solidFill>
                <a:srgbClr val="FF0000"/>
              </a:solidFill>
              <a:latin typeface="Times New Roman" pitchFamily="18" charset="0"/>
              <a:cs typeface="Times New Roman" pitchFamily="18" charset="0"/>
            </a:rPr>
            <a:t>Сармояи инсонӣ</a:t>
          </a:r>
        </a:p>
      </dgm:t>
    </dgm:pt>
    <dgm:pt modelId="{CA8EBC5A-534F-40B9-8572-97941F8A8D3E}" type="parTrans" cxnId="{13A3B0AE-D9FC-442E-8F47-737C08EBE8C3}">
      <dgm:prSet/>
      <dgm:spPr/>
      <dgm:t>
        <a:bodyPr/>
        <a:lstStyle/>
        <a:p>
          <a:pPr algn="ctr"/>
          <a:endParaRPr lang="ru-RU">
            <a:latin typeface="Times New Roman" panose="02020603050405020304" pitchFamily="18" charset="0"/>
            <a:cs typeface="Times New Roman" panose="02020603050405020304" pitchFamily="18" charset="0"/>
          </a:endParaRPr>
        </a:p>
      </dgm:t>
    </dgm:pt>
    <dgm:pt modelId="{2D473964-BC45-4581-8E7A-9C461EABEBE5}" type="sibTrans" cxnId="{13A3B0AE-D9FC-442E-8F47-737C08EBE8C3}">
      <dgm:prSet/>
      <dgm:spPr/>
      <dgm:t>
        <a:bodyPr/>
        <a:lstStyle/>
        <a:p>
          <a:pPr algn="ctr"/>
          <a:endParaRPr lang="ru-RU">
            <a:latin typeface="Times New Roman" panose="02020603050405020304" pitchFamily="18" charset="0"/>
            <a:cs typeface="Times New Roman" panose="02020603050405020304" pitchFamily="18" charset="0"/>
          </a:endParaRPr>
        </a:p>
      </dgm:t>
    </dgm:pt>
    <dgm:pt modelId="{92B0AFF8-2247-4B27-9D64-A084428C4582}">
      <dgm:prSet phldrT="[Текст]" custT="1"/>
      <dgm:spPr/>
      <dgm:t>
        <a:bodyPr/>
        <a:lstStyle/>
        <a:p>
          <a:pPr algn="ctr"/>
          <a:r>
            <a:rPr lang="ru-RU" sz="1400" b="1">
              <a:solidFill>
                <a:sysClr val="windowText" lastClr="000000"/>
              </a:solidFill>
              <a:latin typeface="Times New Roman" pitchFamily="18" charset="0"/>
              <a:cs typeface="Times New Roman" pitchFamily="18" charset="0"/>
            </a:rPr>
            <a:t>Иқтидори инсон</a:t>
          </a:r>
        </a:p>
      </dgm:t>
    </dgm:pt>
    <dgm:pt modelId="{C7464489-161F-4E97-95D6-EE1E1C9393DC}" type="parTrans" cxnId="{72163A26-6447-4EA6-966E-2220D4FE28AC}">
      <dgm:prSet/>
      <dgm:spPr/>
      <dgm:t>
        <a:bodyPr/>
        <a:lstStyle/>
        <a:p>
          <a:pPr algn="ctr"/>
          <a:endParaRPr lang="ru-RU">
            <a:latin typeface="Times New Roman" panose="02020603050405020304" pitchFamily="18" charset="0"/>
            <a:cs typeface="Times New Roman" panose="02020603050405020304" pitchFamily="18" charset="0"/>
          </a:endParaRPr>
        </a:p>
      </dgm:t>
    </dgm:pt>
    <dgm:pt modelId="{BAF9153A-00DE-4C04-910B-ED965F9BB821}" type="sibTrans" cxnId="{72163A26-6447-4EA6-966E-2220D4FE28AC}">
      <dgm:prSet/>
      <dgm:spPr/>
      <dgm:t>
        <a:bodyPr/>
        <a:lstStyle/>
        <a:p>
          <a:pPr algn="ctr"/>
          <a:endParaRPr lang="ru-RU">
            <a:latin typeface="Times New Roman" panose="02020603050405020304" pitchFamily="18" charset="0"/>
            <a:cs typeface="Times New Roman" panose="02020603050405020304" pitchFamily="18" charset="0"/>
          </a:endParaRPr>
        </a:p>
      </dgm:t>
    </dgm:pt>
    <dgm:pt modelId="{28AA082C-AA4A-4F58-AE86-6D54F1A0AA5D}">
      <dgm:prSet phldrT="[Текст]" custT="1"/>
      <dgm:spPr/>
      <dgm:t>
        <a:bodyPr/>
        <a:lstStyle/>
        <a:p>
          <a:pPr algn="ctr"/>
          <a:r>
            <a:rPr lang="ru-RU" sz="1400" b="1">
              <a:solidFill>
                <a:sysClr val="windowText" lastClr="000000"/>
              </a:solidFill>
              <a:latin typeface="Times New Roman" pitchFamily="18" charset="0"/>
              <a:cs typeface="Times New Roman" pitchFamily="18" charset="0"/>
            </a:rPr>
            <a:t>Дониш</a:t>
          </a:r>
          <a:endParaRPr lang="ru-RU" sz="2100" b="1">
            <a:solidFill>
              <a:sysClr val="windowText" lastClr="000000"/>
            </a:solidFill>
            <a:latin typeface="Times New Roman" pitchFamily="18" charset="0"/>
            <a:cs typeface="Times New Roman" pitchFamily="18" charset="0"/>
          </a:endParaRPr>
        </a:p>
      </dgm:t>
    </dgm:pt>
    <dgm:pt modelId="{E028865C-3202-43EA-BAB7-AF932A7C1426}" type="parTrans" cxnId="{E0C04086-1ED4-4066-898E-24278D166CC5}">
      <dgm:prSet/>
      <dgm:spPr/>
      <dgm:t>
        <a:bodyPr/>
        <a:lstStyle/>
        <a:p>
          <a:pPr algn="ctr"/>
          <a:endParaRPr lang="ru-RU">
            <a:latin typeface="Times New Roman" panose="02020603050405020304" pitchFamily="18" charset="0"/>
            <a:cs typeface="Times New Roman" panose="02020603050405020304" pitchFamily="18" charset="0"/>
          </a:endParaRPr>
        </a:p>
      </dgm:t>
    </dgm:pt>
    <dgm:pt modelId="{4A01C577-4B5C-454C-B933-F6FBC31E29FB}" type="sibTrans" cxnId="{E0C04086-1ED4-4066-898E-24278D166CC5}">
      <dgm:prSet/>
      <dgm:spPr/>
      <dgm:t>
        <a:bodyPr/>
        <a:lstStyle/>
        <a:p>
          <a:pPr algn="ctr"/>
          <a:endParaRPr lang="ru-RU">
            <a:latin typeface="Times New Roman" panose="02020603050405020304" pitchFamily="18" charset="0"/>
            <a:cs typeface="Times New Roman" panose="02020603050405020304" pitchFamily="18" charset="0"/>
          </a:endParaRPr>
        </a:p>
      </dgm:t>
    </dgm:pt>
    <dgm:pt modelId="{EDB61428-2F2E-459A-9D2B-BB175872C96A}">
      <dgm:prSet phldrT="[Текст]" custT="1"/>
      <dgm:spPr/>
      <dgm:t>
        <a:bodyPr/>
        <a:lstStyle/>
        <a:p>
          <a:pPr algn="ctr"/>
          <a:r>
            <a:rPr lang="ru-RU" sz="1400" b="1">
              <a:solidFill>
                <a:sysClr val="windowText" lastClr="000000"/>
              </a:solidFill>
              <a:latin typeface="Times New Roman" pitchFamily="18" charset="0"/>
              <a:cs typeface="Times New Roman" pitchFamily="18" charset="0"/>
            </a:rPr>
            <a:t>Қувва</a:t>
          </a:r>
          <a:endParaRPr lang="ru-RU" sz="2100" b="1">
            <a:solidFill>
              <a:sysClr val="windowText" lastClr="000000"/>
            </a:solidFill>
            <a:latin typeface="Times New Roman" pitchFamily="18" charset="0"/>
            <a:cs typeface="Times New Roman" pitchFamily="18" charset="0"/>
          </a:endParaRPr>
        </a:p>
      </dgm:t>
    </dgm:pt>
    <dgm:pt modelId="{1D5B2B39-B17C-424C-9601-A852AE04F5C4}" type="parTrans" cxnId="{D2907040-B485-4F4D-9C0C-A47F5062EE9B}">
      <dgm:prSet/>
      <dgm:spPr/>
      <dgm:t>
        <a:bodyPr/>
        <a:lstStyle/>
        <a:p>
          <a:pPr algn="ctr"/>
          <a:endParaRPr lang="ru-RU">
            <a:latin typeface="Times New Roman" panose="02020603050405020304" pitchFamily="18" charset="0"/>
            <a:cs typeface="Times New Roman" panose="02020603050405020304" pitchFamily="18" charset="0"/>
          </a:endParaRPr>
        </a:p>
      </dgm:t>
    </dgm:pt>
    <dgm:pt modelId="{A51B66E5-FF52-457B-B1EB-ECA3C48F7D5B}" type="sibTrans" cxnId="{D2907040-B485-4F4D-9C0C-A47F5062EE9B}">
      <dgm:prSet/>
      <dgm:spPr/>
      <dgm:t>
        <a:bodyPr/>
        <a:lstStyle/>
        <a:p>
          <a:pPr algn="ctr"/>
          <a:endParaRPr lang="ru-RU">
            <a:latin typeface="Times New Roman" panose="02020603050405020304" pitchFamily="18" charset="0"/>
            <a:cs typeface="Times New Roman" panose="02020603050405020304" pitchFamily="18" charset="0"/>
          </a:endParaRPr>
        </a:p>
      </dgm:t>
    </dgm:pt>
    <dgm:pt modelId="{7C42B86A-0492-4DFE-8A80-60F1334F5F9C}">
      <dgm:prSet phldrT="[Текст]" custT="1"/>
      <dgm:spPr/>
      <dgm:t>
        <a:bodyPr/>
        <a:lstStyle/>
        <a:p>
          <a:pPr algn="ctr"/>
          <a:r>
            <a:rPr lang="ru-RU" sz="1400" b="1">
              <a:solidFill>
                <a:sysClr val="windowText" lastClr="000000"/>
              </a:solidFill>
              <a:latin typeface="Times New Roman" pitchFamily="18" charset="0"/>
              <a:cs typeface="Times New Roman" pitchFamily="18" charset="0"/>
            </a:rPr>
            <a:t>Саломатӣ</a:t>
          </a:r>
        </a:p>
      </dgm:t>
    </dgm:pt>
    <dgm:pt modelId="{FB01EBAE-27AE-4B3A-85F4-5389E85A6766}" type="parTrans" cxnId="{DA5C149C-382D-4061-B30C-1BA445AB0070}">
      <dgm:prSet/>
      <dgm:spPr/>
      <dgm:t>
        <a:bodyPr/>
        <a:lstStyle/>
        <a:p>
          <a:pPr algn="ctr"/>
          <a:endParaRPr lang="ru-RU">
            <a:latin typeface="Times New Roman" panose="02020603050405020304" pitchFamily="18" charset="0"/>
            <a:cs typeface="Times New Roman" panose="02020603050405020304" pitchFamily="18" charset="0"/>
          </a:endParaRPr>
        </a:p>
      </dgm:t>
    </dgm:pt>
    <dgm:pt modelId="{3F3AD1BE-97BF-4DE2-A33B-B82E17E107A0}" type="sibTrans" cxnId="{DA5C149C-382D-4061-B30C-1BA445AB0070}">
      <dgm:prSet/>
      <dgm:spPr/>
      <dgm:t>
        <a:bodyPr/>
        <a:lstStyle/>
        <a:p>
          <a:pPr algn="ctr"/>
          <a:endParaRPr lang="ru-RU">
            <a:latin typeface="Times New Roman" panose="02020603050405020304" pitchFamily="18" charset="0"/>
            <a:cs typeface="Times New Roman" panose="02020603050405020304" pitchFamily="18" charset="0"/>
          </a:endParaRPr>
        </a:p>
      </dgm:t>
    </dgm:pt>
    <dgm:pt modelId="{9C4EF691-319B-44F0-8B70-DF3BC0C0E114}">
      <dgm:prSet phldrT="[Текст]" custT="1"/>
      <dgm:spPr/>
      <dgm:t>
        <a:bodyPr/>
        <a:lstStyle/>
        <a:p>
          <a:pPr algn="ctr"/>
          <a:r>
            <a:rPr lang="ru-RU" sz="1400" b="1">
              <a:solidFill>
                <a:sysClr val="windowText" lastClr="000000"/>
              </a:solidFill>
              <a:latin typeface="Times New Roman" pitchFamily="18" charset="0"/>
              <a:cs typeface="Times New Roman" pitchFamily="18" charset="0"/>
            </a:rPr>
            <a:t>Ҳавасмандӣ</a:t>
          </a:r>
          <a:r>
            <a:rPr lang="ru-RU" sz="2100">
              <a:latin typeface="Times New Roman" panose="02020603050405020304" pitchFamily="18" charset="0"/>
              <a:cs typeface="Times New Roman" panose="02020603050405020304" pitchFamily="18" charset="0"/>
            </a:rPr>
            <a:t> </a:t>
          </a:r>
        </a:p>
      </dgm:t>
    </dgm:pt>
    <dgm:pt modelId="{66CAE46C-D4C9-4FED-B561-FB963B5CB01E}" type="parTrans" cxnId="{730BE24F-1EAC-4737-8B50-2924E14B442E}">
      <dgm:prSet/>
      <dgm:spPr/>
      <dgm:t>
        <a:bodyPr/>
        <a:lstStyle/>
        <a:p>
          <a:pPr algn="ctr"/>
          <a:endParaRPr lang="ru-RU">
            <a:latin typeface="Times New Roman" panose="02020603050405020304" pitchFamily="18" charset="0"/>
            <a:cs typeface="Times New Roman" panose="02020603050405020304" pitchFamily="18" charset="0"/>
          </a:endParaRPr>
        </a:p>
      </dgm:t>
    </dgm:pt>
    <dgm:pt modelId="{8BFF228E-A90D-4FA3-A7D8-7B6E06AE373F}" type="sibTrans" cxnId="{730BE24F-1EAC-4737-8B50-2924E14B442E}">
      <dgm:prSet/>
      <dgm:spPr/>
      <dgm:t>
        <a:bodyPr/>
        <a:lstStyle/>
        <a:p>
          <a:pPr algn="ctr"/>
          <a:endParaRPr lang="ru-RU">
            <a:latin typeface="Times New Roman" panose="02020603050405020304" pitchFamily="18" charset="0"/>
            <a:cs typeface="Times New Roman" panose="02020603050405020304" pitchFamily="18" charset="0"/>
          </a:endParaRPr>
        </a:p>
      </dgm:t>
    </dgm:pt>
    <dgm:pt modelId="{3A1430FA-A4B3-4B2A-A725-5512D7C5CC03}" type="pres">
      <dgm:prSet presAssocID="{C0C00DF9-4944-4B37-88F9-4D85E2A6FB65}" presName="diagram" presStyleCnt="0">
        <dgm:presLayoutVars>
          <dgm:chPref val="1"/>
          <dgm:dir/>
          <dgm:animOne val="branch"/>
          <dgm:animLvl val="lvl"/>
          <dgm:resizeHandles val="exact"/>
        </dgm:presLayoutVars>
      </dgm:prSet>
      <dgm:spPr/>
    </dgm:pt>
    <dgm:pt modelId="{B057440A-F783-4D97-A838-0E08CAA7BF18}" type="pres">
      <dgm:prSet presAssocID="{58802C12-7CBD-4240-BD8B-73F3E2932344}" presName="root1" presStyleCnt="0"/>
      <dgm:spPr/>
    </dgm:pt>
    <dgm:pt modelId="{209B4162-F809-47F7-B6C8-56AB44663A66}" type="pres">
      <dgm:prSet presAssocID="{58802C12-7CBD-4240-BD8B-73F3E2932344}" presName="LevelOneTextNode" presStyleLbl="node0" presStyleIdx="0" presStyleCnt="1">
        <dgm:presLayoutVars>
          <dgm:chPref val="3"/>
        </dgm:presLayoutVars>
      </dgm:prSet>
      <dgm:spPr/>
    </dgm:pt>
    <dgm:pt modelId="{2E10CCA9-CEC6-49AA-8251-DD006D389BF6}" type="pres">
      <dgm:prSet presAssocID="{58802C12-7CBD-4240-BD8B-73F3E2932344}" presName="level2hierChild" presStyleCnt="0"/>
      <dgm:spPr/>
    </dgm:pt>
    <dgm:pt modelId="{DCC63539-A0C7-4847-9BBF-0DC52C87848D}" type="pres">
      <dgm:prSet presAssocID="{C7464489-161F-4E97-95D6-EE1E1C9393DC}" presName="conn2-1" presStyleLbl="parChTrans1D2" presStyleIdx="0" presStyleCnt="2"/>
      <dgm:spPr/>
    </dgm:pt>
    <dgm:pt modelId="{59F9658B-6716-4DA8-A76B-EBB3CBBF1F92}" type="pres">
      <dgm:prSet presAssocID="{C7464489-161F-4E97-95D6-EE1E1C9393DC}" presName="connTx" presStyleLbl="parChTrans1D2" presStyleIdx="0" presStyleCnt="2"/>
      <dgm:spPr/>
    </dgm:pt>
    <dgm:pt modelId="{536DC67A-96B7-4E07-86FB-3F5E0936B381}" type="pres">
      <dgm:prSet presAssocID="{92B0AFF8-2247-4B27-9D64-A084428C4582}" presName="root2" presStyleCnt="0"/>
      <dgm:spPr/>
    </dgm:pt>
    <dgm:pt modelId="{70568210-2B24-445D-BFE3-DD48A32B166E}" type="pres">
      <dgm:prSet presAssocID="{92B0AFF8-2247-4B27-9D64-A084428C4582}" presName="LevelTwoTextNode" presStyleLbl="node2" presStyleIdx="0" presStyleCnt="2">
        <dgm:presLayoutVars>
          <dgm:chPref val="3"/>
        </dgm:presLayoutVars>
      </dgm:prSet>
      <dgm:spPr/>
    </dgm:pt>
    <dgm:pt modelId="{0631F544-C0A5-4262-9BBC-74BFCBA70856}" type="pres">
      <dgm:prSet presAssocID="{92B0AFF8-2247-4B27-9D64-A084428C4582}" presName="level3hierChild" presStyleCnt="0"/>
      <dgm:spPr/>
    </dgm:pt>
    <dgm:pt modelId="{E26FFE6E-D3B1-433C-B826-D0419ED3B5C0}" type="pres">
      <dgm:prSet presAssocID="{E028865C-3202-43EA-BAB7-AF932A7C1426}" presName="conn2-1" presStyleLbl="parChTrans1D3" presStyleIdx="0" presStyleCnt="3"/>
      <dgm:spPr/>
    </dgm:pt>
    <dgm:pt modelId="{088BD122-070F-4492-9C98-4FD1DFD4DF02}" type="pres">
      <dgm:prSet presAssocID="{E028865C-3202-43EA-BAB7-AF932A7C1426}" presName="connTx" presStyleLbl="parChTrans1D3" presStyleIdx="0" presStyleCnt="3"/>
      <dgm:spPr/>
    </dgm:pt>
    <dgm:pt modelId="{0DD36A5E-E164-43C2-AFE6-496E0ECA3E22}" type="pres">
      <dgm:prSet presAssocID="{28AA082C-AA4A-4F58-AE86-6D54F1A0AA5D}" presName="root2" presStyleCnt="0"/>
      <dgm:spPr/>
    </dgm:pt>
    <dgm:pt modelId="{152B7D5B-7427-466B-BF2A-3292BED4426B}" type="pres">
      <dgm:prSet presAssocID="{28AA082C-AA4A-4F58-AE86-6D54F1A0AA5D}" presName="LevelTwoTextNode" presStyleLbl="node3" presStyleIdx="0" presStyleCnt="3">
        <dgm:presLayoutVars>
          <dgm:chPref val="3"/>
        </dgm:presLayoutVars>
      </dgm:prSet>
      <dgm:spPr/>
    </dgm:pt>
    <dgm:pt modelId="{BC0042B3-DB3D-4F7A-91A3-F4E00260C26C}" type="pres">
      <dgm:prSet presAssocID="{28AA082C-AA4A-4F58-AE86-6D54F1A0AA5D}" presName="level3hierChild" presStyleCnt="0"/>
      <dgm:spPr/>
    </dgm:pt>
    <dgm:pt modelId="{7C4BAB23-20F8-4188-AADD-6AB37D8E33FA}" type="pres">
      <dgm:prSet presAssocID="{1D5B2B39-B17C-424C-9601-A852AE04F5C4}" presName="conn2-1" presStyleLbl="parChTrans1D3" presStyleIdx="1" presStyleCnt="3"/>
      <dgm:spPr/>
    </dgm:pt>
    <dgm:pt modelId="{F142D473-EB1B-437B-A213-E3A960F39B09}" type="pres">
      <dgm:prSet presAssocID="{1D5B2B39-B17C-424C-9601-A852AE04F5C4}" presName="connTx" presStyleLbl="parChTrans1D3" presStyleIdx="1" presStyleCnt="3"/>
      <dgm:spPr/>
    </dgm:pt>
    <dgm:pt modelId="{37690214-A597-4DFE-9B53-6C6C21568EDE}" type="pres">
      <dgm:prSet presAssocID="{EDB61428-2F2E-459A-9D2B-BB175872C96A}" presName="root2" presStyleCnt="0"/>
      <dgm:spPr/>
    </dgm:pt>
    <dgm:pt modelId="{209C285C-C9B0-40D1-BCD1-4F89997A3EC5}" type="pres">
      <dgm:prSet presAssocID="{EDB61428-2F2E-459A-9D2B-BB175872C96A}" presName="LevelTwoTextNode" presStyleLbl="node3" presStyleIdx="1" presStyleCnt="3">
        <dgm:presLayoutVars>
          <dgm:chPref val="3"/>
        </dgm:presLayoutVars>
      </dgm:prSet>
      <dgm:spPr/>
    </dgm:pt>
    <dgm:pt modelId="{AD5F61AB-591C-41CF-87BB-5F7168BE3156}" type="pres">
      <dgm:prSet presAssocID="{EDB61428-2F2E-459A-9D2B-BB175872C96A}" presName="level3hierChild" presStyleCnt="0"/>
      <dgm:spPr/>
    </dgm:pt>
    <dgm:pt modelId="{60CA829A-B8A1-4E29-BD0F-6BB552DFFA60}" type="pres">
      <dgm:prSet presAssocID="{FB01EBAE-27AE-4B3A-85F4-5389E85A6766}" presName="conn2-1" presStyleLbl="parChTrans1D2" presStyleIdx="1" presStyleCnt="2"/>
      <dgm:spPr/>
    </dgm:pt>
    <dgm:pt modelId="{8175CE53-6283-4FEE-89DE-BDF4A85F7BBF}" type="pres">
      <dgm:prSet presAssocID="{FB01EBAE-27AE-4B3A-85F4-5389E85A6766}" presName="connTx" presStyleLbl="parChTrans1D2" presStyleIdx="1" presStyleCnt="2"/>
      <dgm:spPr/>
    </dgm:pt>
    <dgm:pt modelId="{A4DD3660-D417-454E-9A13-EE3921534A36}" type="pres">
      <dgm:prSet presAssocID="{7C42B86A-0492-4DFE-8A80-60F1334F5F9C}" presName="root2" presStyleCnt="0"/>
      <dgm:spPr/>
    </dgm:pt>
    <dgm:pt modelId="{2E638B27-B8D7-474F-A39B-28C0270AF4D4}" type="pres">
      <dgm:prSet presAssocID="{7C42B86A-0492-4DFE-8A80-60F1334F5F9C}" presName="LevelTwoTextNode" presStyleLbl="node2" presStyleIdx="1" presStyleCnt="2">
        <dgm:presLayoutVars>
          <dgm:chPref val="3"/>
        </dgm:presLayoutVars>
      </dgm:prSet>
      <dgm:spPr/>
    </dgm:pt>
    <dgm:pt modelId="{F71C8B92-ECD2-4D3A-AC48-FFF23B823F9B}" type="pres">
      <dgm:prSet presAssocID="{7C42B86A-0492-4DFE-8A80-60F1334F5F9C}" presName="level3hierChild" presStyleCnt="0"/>
      <dgm:spPr/>
    </dgm:pt>
    <dgm:pt modelId="{F23A5A90-1C85-4591-A4EB-8C7C3350C42E}" type="pres">
      <dgm:prSet presAssocID="{66CAE46C-D4C9-4FED-B561-FB963B5CB01E}" presName="conn2-1" presStyleLbl="parChTrans1D3" presStyleIdx="2" presStyleCnt="3"/>
      <dgm:spPr/>
    </dgm:pt>
    <dgm:pt modelId="{7C267F82-519A-47DB-82F4-6770851E2B78}" type="pres">
      <dgm:prSet presAssocID="{66CAE46C-D4C9-4FED-B561-FB963B5CB01E}" presName="connTx" presStyleLbl="parChTrans1D3" presStyleIdx="2" presStyleCnt="3"/>
      <dgm:spPr/>
    </dgm:pt>
    <dgm:pt modelId="{25865234-B616-46BA-9439-444BD0EC6DE2}" type="pres">
      <dgm:prSet presAssocID="{9C4EF691-319B-44F0-8B70-DF3BC0C0E114}" presName="root2" presStyleCnt="0"/>
      <dgm:spPr/>
    </dgm:pt>
    <dgm:pt modelId="{8F503285-17B7-4ACC-89C0-EB94B07B8438}" type="pres">
      <dgm:prSet presAssocID="{9C4EF691-319B-44F0-8B70-DF3BC0C0E114}" presName="LevelTwoTextNode" presStyleLbl="node3" presStyleIdx="2" presStyleCnt="3">
        <dgm:presLayoutVars>
          <dgm:chPref val="3"/>
        </dgm:presLayoutVars>
      </dgm:prSet>
      <dgm:spPr/>
    </dgm:pt>
    <dgm:pt modelId="{61920EE8-67D1-4F51-855F-911CE66DD201}" type="pres">
      <dgm:prSet presAssocID="{9C4EF691-319B-44F0-8B70-DF3BC0C0E114}" presName="level3hierChild" presStyleCnt="0"/>
      <dgm:spPr/>
    </dgm:pt>
  </dgm:ptLst>
  <dgm:cxnLst>
    <dgm:cxn modelId="{68735E10-1A12-4970-8542-17B1DF2D5D02}" type="presOf" srcId="{28AA082C-AA4A-4F58-AE86-6D54F1A0AA5D}" destId="{152B7D5B-7427-466B-BF2A-3292BED4426B}" srcOrd="0" destOrd="0" presId="urn:microsoft.com/office/officeart/2005/8/layout/hierarchy2"/>
    <dgm:cxn modelId="{24F8BD13-EA7F-4147-B77C-59DD15829029}" type="presOf" srcId="{C0C00DF9-4944-4B37-88F9-4D85E2A6FB65}" destId="{3A1430FA-A4B3-4B2A-A725-5512D7C5CC03}" srcOrd="0" destOrd="0" presId="urn:microsoft.com/office/officeart/2005/8/layout/hierarchy2"/>
    <dgm:cxn modelId="{60404214-ACEE-44D5-915B-1DD652C00621}" type="presOf" srcId="{92B0AFF8-2247-4B27-9D64-A084428C4582}" destId="{70568210-2B24-445D-BFE3-DD48A32B166E}" srcOrd="0" destOrd="0" presId="urn:microsoft.com/office/officeart/2005/8/layout/hierarchy2"/>
    <dgm:cxn modelId="{57819218-54BE-4753-9895-A4C4CE4BD9B6}" type="presOf" srcId="{FB01EBAE-27AE-4B3A-85F4-5389E85A6766}" destId="{8175CE53-6283-4FEE-89DE-BDF4A85F7BBF}" srcOrd="1" destOrd="0" presId="urn:microsoft.com/office/officeart/2005/8/layout/hierarchy2"/>
    <dgm:cxn modelId="{7D202019-2812-4D2F-B5BF-77CBECF8A6B2}" type="presOf" srcId="{E028865C-3202-43EA-BAB7-AF932A7C1426}" destId="{E26FFE6E-D3B1-433C-B826-D0419ED3B5C0}" srcOrd="0" destOrd="0" presId="urn:microsoft.com/office/officeart/2005/8/layout/hierarchy2"/>
    <dgm:cxn modelId="{4346A81A-372A-4D27-875B-8F802463DC46}" type="presOf" srcId="{7C42B86A-0492-4DFE-8A80-60F1334F5F9C}" destId="{2E638B27-B8D7-474F-A39B-28C0270AF4D4}" srcOrd="0" destOrd="0" presId="urn:microsoft.com/office/officeart/2005/8/layout/hierarchy2"/>
    <dgm:cxn modelId="{CCF80121-D5C0-4788-9B50-02A4A5198BE3}" type="presOf" srcId="{1D5B2B39-B17C-424C-9601-A852AE04F5C4}" destId="{7C4BAB23-20F8-4188-AADD-6AB37D8E33FA}" srcOrd="0" destOrd="0" presId="urn:microsoft.com/office/officeart/2005/8/layout/hierarchy2"/>
    <dgm:cxn modelId="{72163A26-6447-4EA6-966E-2220D4FE28AC}" srcId="{58802C12-7CBD-4240-BD8B-73F3E2932344}" destId="{92B0AFF8-2247-4B27-9D64-A084428C4582}" srcOrd="0" destOrd="0" parTransId="{C7464489-161F-4E97-95D6-EE1E1C9393DC}" sibTransId="{BAF9153A-00DE-4C04-910B-ED965F9BB821}"/>
    <dgm:cxn modelId="{16CF372F-8724-49A9-A1FF-4DDD4FB9E3F0}" type="presOf" srcId="{EDB61428-2F2E-459A-9D2B-BB175872C96A}" destId="{209C285C-C9B0-40D1-BCD1-4F89997A3EC5}" srcOrd="0" destOrd="0" presId="urn:microsoft.com/office/officeart/2005/8/layout/hierarchy2"/>
    <dgm:cxn modelId="{8728523A-A6FD-400B-A6C5-CD15F28146C7}" type="presOf" srcId="{66CAE46C-D4C9-4FED-B561-FB963B5CB01E}" destId="{F23A5A90-1C85-4591-A4EB-8C7C3350C42E}" srcOrd="0" destOrd="0" presId="urn:microsoft.com/office/officeart/2005/8/layout/hierarchy2"/>
    <dgm:cxn modelId="{D2907040-B485-4F4D-9C0C-A47F5062EE9B}" srcId="{92B0AFF8-2247-4B27-9D64-A084428C4582}" destId="{EDB61428-2F2E-459A-9D2B-BB175872C96A}" srcOrd="1" destOrd="0" parTransId="{1D5B2B39-B17C-424C-9601-A852AE04F5C4}" sibTransId="{A51B66E5-FF52-457B-B1EB-ECA3C48F7D5B}"/>
    <dgm:cxn modelId="{6A5C245D-F09A-4FEE-A9AC-5F0F9C6EAFBC}" type="presOf" srcId="{E028865C-3202-43EA-BAB7-AF932A7C1426}" destId="{088BD122-070F-4492-9C98-4FD1DFD4DF02}" srcOrd="1" destOrd="0" presId="urn:microsoft.com/office/officeart/2005/8/layout/hierarchy2"/>
    <dgm:cxn modelId="{730BE24F-1EAC-4737-8B50-2924E14B442E}" srcId="{7C42B86A-0492-4DFE-8A80-60F1334F5F9C}" destId="{9C4EF691-319B-44F0-8B70-DF3BC0C0E114}" srcOrd="0" destOrd="0" parTransId="{66CAE46C-D4C9-4FED-B561-FB963B5CB01E}" sibTransId="{8BFF228E-A90D-4FA3-A7D8-7B6E06AE373F}"/>
    <dgm:cxn modelId="{EE4B1273-D940-45E6-8769-F7D7D3F6A137}" type="presOf" srcId="{FB01EBAE-27AE-4B3A-85F4-5389E85A6766}" destId="{60CA829A-B8A1-4E29-BD0F-6BB552DFFA60}" srcOrd="0" destOrd="0" presId="urn:microsoft.com/office/officeart/2005/8/layout/hierarchy2"/>
    <dgm:cxn modelId="{E0C04086-1ED4-4066-898E-24278D166CC5}" srcId="{92B0AFF8-2247-4B27-9D64-A084428C4582}" destId="{28AA082C-AA4A-4F58-AE86-6D54F1A0AA5D}" srcOrd="0" destOrd="0" parTransId="{E028865C-3202-43EA-BAB7-AF932A7C1426}" sibTransId="{4A01C577-4B5C-454C-B933-F6FBC31E29FB}"/>
    <dgm:cxn modelId="{14727B90-164F-4069-9130-11E298E5E220}" type="presOf" srcId="{58802C12-7CBD-4240-BD8B-73F3E2932344}" destId="{209B4162-F809-47F7-B6C8-56AB44663A66}" srcOrd="0" destOrd="0" presId="urn:microsoft.com/office/officeart/2005/8/layout/hierarchy2"/>
    <dgm:cxn modelId="{DA5C149C-382D-4061-B30C-1BA445AB0070}" srcId="{58802C12-7CBD-4240-BD8B-73F3E2932344}" destId="{7C42B86A-0492-4DFE-8A80-60F1334F5F9C}" srcOrd="1" destOrd="0" parTransId="{FB01EBAE-27AE-4B3A-85F4-5389E85A6766}" sibTransId="{3F3AD1BE-97BF-4DE2-A33B-B82E17E107A0}"/>
    <dgm:cxn modelId="{13A3B0AE-D9FC-442E-8F47-737C08EBE8C3}" srcId="{C0C00DF9-4944-4B37-88F9-4D85E2A6FB65}" destId="{58802C12-7CBD-4240-BD8B-73F3E2932344}" srcOrd="0" destOrd="0" parTransId="{CA8EBC5A-534F-40B9-8572-97941F8A8D3E}" sibTransId="{2D473964-BC45-4581-8E7A-9C461EABEBE5}"/>
    <dgm:cxn modelId="{09D0DBC3-FF3E-498E-94AC-EA3C9AA02EC7}" type="presOf" srcId="{1D5B2B39-B17C-424C-9601-A852AE04F5C4}" destId="{F142D473-EB1B-437B-A213-E3A960F39B09}" srcOrd="1" destOrd="0" presId="urn:microsoft.com/office/officeart/2005/8/layout/hierarchy2"/>
    <dgm:cxn modelId="{D5AA62D6-BC5C-4EDE-A905-81481794DAEA}" type="presOf" srcId="{C7464489-161F-4E97-95D6-EE1E1C9393DC}" destId="{DCC63539-A0C7-4847-9BBF-0DC52C87848D}" srcOrd="0" destOrd="0" presId="urn:microsoft.com/office/officeart/2005/8/layout/hierarchy2"/>
    <dgm:cxn modelId="{8FE95DE2-A9ED-4812-A804-9C01F2CA4C36}" type="presOf" srcId="{66CAE46C-D4C9-4FED-B561-FB963B5CB01E}" destId="{7C267F82-519A-47DB-82F4-6770851E2B78}" srcOrd="1" destOrd="0" presId="urn:microsoft.com/office/officeart/2005/8/layout/hierarchy2"/>
    <dgm:cxn modelId="{9659ACE3-5B5D-4FDF-8ED0-B1E49F05721A}" type="presOf" srcId="{C7464489-161F-4E97-95D6-EE1E1C9393DC}" destId="{59F9658B-6716-4DA8-A76B-EBB3CBBF1F92}" srcOrd="1" destOrd="0" presId="urn:microsoft.com/office/officeart/2005/8/layout/hierarchy2"/>
    <dgm:cxn modelId="{2724B2EC-933F-4397-B970-384FFE375728}" type="presOf" srcId="{9C4EF691-319B-44F0-8B70-DF3BC0C0E114}" destId="{8F503285-17B7-4ACC-89C0-EB94B07B8438}" srcOrd="0" destOrd="0" presId="urn:microsoft.com/office/officeart/2005/8/layout/hierarchy2"/>
    <dgm:cxn modelId="{FABA4E88-E967-4618-AFE4-695CF9C044E1}" type="presParOf" srcId="{3A1430FA-A4B3-4B2A-A725-5512D7C5CC03}" destId="{B057440A-F783-4D97-A838-0E08CAA7BF18}" srcOrd="0" destOrd="0" presId="urn:microsoft.com/office/officeart/2005/8/layout/hierarchy2"/>
    <dgm:cxn modelId="{080D0B1A-117E-4DDF-AB45-8C6DF372EE92}" type="presParOf" srcId="{B057440A-F783-4D97-A838-0E08CAA7BF18}" destId="{209B4162-F809-47F7-B6C8-56AB44663A66}" srcOrd="0" destOrd="0" presId="urn:microsoft.com/office/officeart/2005/8/layout/hierarchy2"/>
    <dgm:cxn modelId="{CCF12BD0-5642-4870-A94F-F46CDB31C57E}" type="presParOf" srcId="{B057440A-F783-4D97-A838-0E08CAA7BF18}" destId="{2E10CCA9-CEC6-49AA-8251-DD006D389BF6}" srcOrd="1" destOrd="0" presId="urn:microsoft.com/office/officeart/2005/8/layout/hierarchy2"/>
    <dgm:cxn modelId="{2215E3D7-CDF5-4706-89AD-E9E129BCE056}" type="presParOf" srcId="{2E10CCA9-CEC6-49AA-8251-DD006D389BF6}" destId="{DCC63539-A0C7-4847-9BBF-0DC52C87848D}" srcOrd="0" destOrd="0" presId="urn:microsoft.com/office/officeart/2005/8/layout/hierarchy2"/>
    <dgm:cxn modelId="{E8FF4A73-25F3-4B4A-A01B-015529D8D7F1}" type="presParOf" srcId="{DCC63539-A0C7-4847-9BBF-0DC52C87848D}" destId="{59F9658B-6716-4DA8-A76B-EBB3CBBF1F92}" srcOrd="0" destOrd="0" presId="urn:microsoft.com/office/officeart/2005/8/layout/hierarchy2"/>
    <dgm:cxn modelId="{A646FA78-B890-43F8-AD0B-5B9800CFBC79}" type="presParOf" srcId="{2E10CCA9-CEC6-49AA-8251-DD006D389BF6}" destId="{536DC67A-96B7-4E07-86FB-3F5E0936B381}" srcOrd="1" destOrd="0" presId="urn:microsoft.com/office/officeart/2005/8/layout/hierarchy2"/>
    <dgm:cxn modelId="{634E0931-9A19-4756-B99D-414CC01E4FC2}" type="presParOf" srcId="{536DC67A-96B7-4E07-86FB-3F5E0936B381}" destId="{70568210-2B24-445D-BFE3-DD48A32B166E}" srcOrd="0" destOrd="0" presId="urn:microsoft.com/office/officeart/2005/8/layout/hierarchy2"/>
    <dgm:cxn modelId="{41378DF1-D916-4E14-9D2A-45A7D65369E8}" type="presParOf" srcId="{536DC67A-96B7-4E07-86FB-3F5E0936B381}" destId="{0631F544-C0A5-4262-9BBC-74BFCBA70856}" srcOrd="1" destOrd="0" presId="urn:microsoft.com/office/officeart/2005/8/layout/hierarchy2"/>
    <dgm:cxn modelId="{3B643B0B-838A-489A-8A12-A50F711A1F1B}" type="presParOf" srcId="{0631F544-C0A5-4262-9BBC-74BFCBA70856}" destId="{E26FFE6E-D3B1-433C-B826-D0419ED3B5C0}" srcOrd="0" destOrd="0" presId="urn:microsoft.com/office/officeart/2005/8/layout/hierarchy2"/>
    <dgm:cxn modelId="{D4A86CA6-113D-4A31-8B67-5F510B4DE7F6}" type="presParOf" srcId="{E26FFE6E-D3B1-433C-B826-D0419ED3B5C0}" destId="{088BD122-070F-4492-9C98-4FD1DFD4DF02}" srcOrd="0" destOrd="0" presId="urn:microsoft.com/office/officeart/2005/8/layout/hierarchy2"/>
    <dgm:cxn modelId="{BBC3F8BB-7A84-4B87-B959-4A0B2A055C9C}" type="presParOf" srcId="{0631F544-C0A5-4262-9BBC-74BFCBA70856}" destId="{0DD36A5E-E164-43C2-AFE6-496E0ECA3E22}" srcOrd="1" destOrd="0" presId="urn:microsoft.com/office/officeart/2005/8/layout/hierarchy2"/>
    <dgm:cxn modelId="{FE0174A2-B0AC-47CD-AF55-33C9B0F6E910}" type="presParOf" srcId="{0DD36A5E-E164-43C2-AFE6-496E0ECA3E22}" destId="{152B7D5B-7427-466B-BF2A-3292BED4426B}" srcOrd="0" destOrd="0" presId="urn:microsoft.com/office/officeart/2005/8/layout/hierarchy2"/>
    <dgm:cxn modelId="{8FC972A6-DCB1-4B83-A742-4D382988D8C0}" type="presParOf" srcId="{0DD36A5E-E164-43C2-AFE6-496E0ECA3E22}" destId="{BC0042B3-DB3D-4F7A-91A3-F4E00260C26C}" srcOrd="1" destOrd="0" presId="urn:microsoft.com/office/officeart/2005/8/layout/hierarchy2"/>
    <dgm:cxn modelId="{A87C8FB2-562C-484D-BAF8-BF34287F4704}" type="presParOf" srcId="{0631F544-C0A5-4262-9BBC-74BFCBA70856}" destId="{7C4BAB23-20F8-4188-AADD-6AB37D8E33FA}" srcOrd="2" destOrd="0" presId="urn:microsoft.com/office/officeart/2005/8/layout/hierarchy2"/>
    <dgm:cxn modelId="{6BB7FA52-A7CC-43A4-A7A1-260AB34886D1}" type="presParOf" srcId="{7C4BAB23-20F8-4188-AADD-6AB37D8E33FA}" destId="{F142D473-EB1B-437B-A213-E3A960F39B09}" srcOrd="0" destOrd="0" presId="urn:microsoft.com/office/officeart/2005/8/layout/hierarchy2"/>
    <dgm:cxn modelId="{1D7B2022-7F1D-41AF-8A85-30324F5FA1A5}" type="presParOf" srcId="{0631F544-C0A5-4262-9BBC-74BFCBA70856}" destId="{37690214-A597-4DFE-9B53-6C6C21568EDE}" srcOrd="3" destOrd="0" presId="urn:microsoft.com/office/officeart/2005/8/layout/hierarchy2"/>
    <dgm:cxn modelId="{975904BF-F566-4267-8365-4BC28465C3AC}" type="presParOf" srcId="{37690214-A597-4DFE-9B53-6C6C21568EDE}" destId="{209C285C-C9B0-40D1-BCD1-4F89997A3EC5}" srcOrd="0" destOrd="0" presId="urn:microsoft.com/office/officeart/2005/8/layout/hierarchy2"/>
    <dgm:cxn modelId="{3808E7C3-313C-4888-9B76-CAB281249B67}" type="presParOf" srcId="{37690214-A597-4DFE-9B53-6C6C21568EDE}" destId="{AD5F61AB-591C-41CF-87BB-5F7168BE3156}" srcOrd="1" destOrd="0" presId="urn:microsoft.com/office/officeart/2005/8/layout/hierarchy2"/>
    <dgm:cxn modelId="{A943F3D0-9E62-4A5C-9361-A2C71756DC9A}" type="presParOf" srcId="{2E10CCA9-CEC6-49AA-8251-DD006D389BF6}" destId="{60CA829A-B8A1-4E29-BD0F-6BB552DFFA60}" srcOrd="2" destOrd="0" presId="urn:microsoft.com/office/officeart/2005/8/layout/hierarchy2"/>
    <dgm:cxn modelId="{7A28DC87-E60A-4858-A603-ED3969302DD9}" type="presParOf" srcId="{60CA829A-B8A1-4E29-BD0F-6BB552DFFA60}" destId="{8175CE53-6283-4FEE-89DE-BDF4A85F7BBF}" srcOrd="0" destOrd="0" presId="urn:microsoft.com/office/officeart/2005/8/layout/hierarchy2"/>
    <dgm:cxn modelId="{D78149C7-404E-4AC9-8426-6C20EA00D96D}" type="presParOf" srcId="{2E10CCA9-CEC6-49AA-8251-DD006D389BF6}" destId="{A4DD3660-D417-454E-9A13-EE3921534A36}" srcOrd="3" destOrd="0" presId="urn:microsoft.com/office/officeart/2005/8/layout/hierarchy2"/>
    <dgm:cxn modelId="{1A4F0D2E-0909-4191-9657-968FE1E609CD}" type="presParOf" srcId="{A4DD3660-D417-454E-9A13-EE3921534A36}" destId="{2E638B27-B8D7-474F-A39B-28C0270AF4D4}" srcOrd="0" destOrd="0" presId="urn:microsoft.com/office/officeart/2005/8/layout/hierarchy2"/>
    <dgm:cxn modelId="{9A76092B-36F2-4717-8555-DE7CB99E8757}" type="presParOf" srcId="{A4DD3660-D417-454E-9A13-EE3921534A36}" destId="{F71C8B92-ECD2-4D3A-AC48-FFF23B823F9B}" srcOrd="1" destOrd="0" presId="urn:microsoft.com/office/officeart/2005/8/layout/hierarchy2"/>
    <dgm:cxn modelId="{F134A0EB-2F09-4A73-88C4-98D1517019BA}" type="presParOf" srcId="{F71C8B92-ECD2-4D3A-AC48-FFF23B823F9B}" destId="{F23A5A90-1C85-4591-A4EB-8C7C3350C42E}" srcOrd="0" destOrd="0" presId="urn:microsoft.com/office/officeart/2005/8/layout/hierarchy2"/>
    <dgm:cxn modelId="{7DFB2248-7E5C-4C37-82BA-9D7992095550}" type="presParOf" srcId="{F23A5A90-1C85-4591-A4EB-8C7C3350C42E}" destId="{7C267F82-519A-47DB-82F4-6770851E2B78}" srcOrd="0" destOrd="0" presId="urn:microsoft.com/office/officeart/2005/8/layout/hierarchy2"/>
    <dgm:cxn modelId="{B49746EB-28BA-4575-9B84-75C765A05A39}" type="presParOf" srcId="{F71C8B92-ECD2-4D3A-AC48-FFF23B823F9B}" destId="{25865234-B616-46BA-9439-444BD0EC6DE2}" srcOrd="1" destOrd="0" presId="urn:microsoft.com/office/officeart/2005/8/layout/hierarchy2"/>
    <dgm:cxn modelId="{D2836529-E056-4E02-AA75-7A82F4F69A75}" type="presParOf" srcId="{25865234-B616-46BA-9439-444BD0EC6DE2}" destId="{8F503285-17B7-4ACC-89C0-EB94B07B8438}" srcOrd="0" destOrd="0" presId="urn:microsoft.com/office/officeart/2005/8/layout/hierarchy2"/>
    <dgm:cxn modelId="{34227C47-39B8-4401-83C0-50EB459CF737}" type="presParOf" srcId="{25865234-B616-46BA-9439-444BD0EC6DE2}" destId="{61920EE8-67D1-4F51-855F-911CE66DD201}" srcOrd="1" destOrd="0" presId="urn:microsoft.com/office/officeart/2005/8/layout/hierarchy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09B4162-F809-47F7-B6C8-56AB44663A66}">
      <dsp:nvSpPr>
        <dsp:cNvPr id="0" name=""/>
        <dsp:cNvSpPr/>
      </dsp:nvSpPr>
      <dsp:spPr>
        <a:xfrm>
          <a:off x="513498" y="1284337"/>
          <a:ext cx="1784901" cy="892450"/>
        </a:xfrm>
        <a:prstGeom prst="roundRect">
          <a:avLst>
            <a:gd name="adj" fmla="val 10000"/>
          </a:avLst>
        </a:prstGeom>
        <a:solidFill>
          <a:schemeClr val="accent4">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ru-RU" sz="1400" b="1" kern="1200">
              <a:solidFill>
                <a:srgbClr val="FF0000"/>
              </a:solidFill>
              <a:latin typeface="Times New Roman" pitchFamily="18" charset="0"/>
              <a:cs typeface="Times New Roman" pitchFamily="18" charset="0"/>
            </a:rPr>
            <a:t>Сармояи инсонӣ</a:t>
          </a:r>
        </a:p>
      </dsp:txBody>
      <dsp:txXfrm>
        <a:off x="539637" y="1310476"/>
        <a:ext cx="1732623" cy="840172"/>
      </dsp:txXfrm>
    </dsp:sp>
    <dsp:sp modelId="{DCC63539-A0C7-4847-9BBF-0DC52C87848D}">
      <dsp:nvSpPr>
        <dsp:cNvPr id="0" name=""/>
        <dsp:cNvSpPr/>
      </dsp:nvSpPr>
      <dsp:spPr>
        <a:xfrm rot="18770822">
          <a:off x="2130442" y="1318447"/>
          <a:ext cx="1049874" cy="54492"/>
        </a:xfrm>
        <a:custGeom>
          <a:avLst/>
          <a:gdLst/>
          <a:ahLst/>
          <a:cxnLst/>
          <a:rect l="0" t="0" r="0" b="0"/>
          <a:pathLst>
            <a:path>
              <a:moveTo>
                <a:pt x="0" y="27246"/>
              </a:moveTo>
              <a:lnTo>
                <a:pt x="1049874" y="27246"/>
              </a:lnTo>
            </a:path>
          </a:pathLst>
        </a:custGeom>
        <a:noFill/>
        <a:ln w="15875" cap="flat" cmpd="sng" algn="ctr">
          <a:solidFill>
            <a:schemeClr val="accent6">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ru-RU" sz="500" kern="1200">
            <a:latin typeface="Times New Roman" panose="02020603050405020304" pitchFamily="18" charset="0"/>
            <a:cs typeface="Times New Roman" panose="02020603050405020304" pitchFamily="18" charset="0"/>
          </a:endParaRPr>
        </a:p>
      </dsp:txBody>
      <dsp:txXfrm>
        <a:off x="2629133" y="1319446"/>
        <a:ext cx="52493" cy="52493"/>
      </dsp:txXfrm>
    </dsp:sp>
    <dsp:sp modelId="{70568210-2B24-445D-BFE3-DD48A32B166E}">
      <dsp:nvSpPr>
        <dsp:cNvPr id="0" name=""/>
        <dsp:cNvSpPr/>
      </dsp:nvSpPr>
      <dsp:spPr>
        <a:xfrm>
          <a:off x="3012360" y="514598"/>
          <a:ext cx="1784901" cy="892450"/>
        </a:xfrm>
        <a:prstGeom prst="roundRect">
          <a:avLst>
            <a:gd name="adj" fmla="val 10000"/>
          </a:avLst>
        </a:prstGeom>
        <a:solidFill>
          <a:schemeClr val="accent6">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ru-RU" sz="1400" b="1" kern="1200">
              <a:solidFill>
                <a:sysClr val="windowText" lastClr="000000"/>
              </a:solidFill>
              <a:latin typeface="Times New Roman" pitchFamily="18" charset="0"/>
              <a:cs typeface="Times New Roman" pitchFamily="18" charset="0"/>
            </a:rPr>
            <a:t>Иқтидори инсон</a:t>
          </a:r>
        </a:p>
      </dsp:txBody>
      <dsp:txXfrm>
        <a:off x="3038499" y="540737"/>
        <a:ext cx="1732623" cy="840172"/>
      </dsp:txXfrm>
    </dsp:sp>
    <dsp:sp modelId="{E26FFE6E-D3B1-433C-B826-D0419ED3B5C0}">
      <dsp:nvSpPr>
        <dsp:cNvPr id="0" name=""/>
        <dsp:cNvSpPr/>
      </dsp:nvSpPr>
      <dsp:spPr>
        <a:xfrm rot="19457599">
          <a:off x="4714619" y="676998"/>
          <a:ext cx="879245" cy="54492"/>
        </a:xfrm>
        <a:custGeom>
          <a:avLst/>
          <a:gdLst/>
          <a:ahLst/>
          <a:cxnLst/>
          <a:rect l="0" t="0" r="0" b="0"/>
          <a:pathLst>
            <a:path>
              <a:moveTo>
                <a:pt x="0" y="27246"/>
              </a:moveTo>
              <a:lnTo>
                <a:pt x="879245" y="27246"/>
              </a:lnTo>
            </a:path>
          </a:pathLst>
        </a:custGeom>
        <a:noFill/>
        <a:ln w="15875" cap="flat" cmpd="sng" algn="ctr">
          <a:solidFill>
            <a:schemeClr val="accent1">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ru-RU" sz="500" kern="1200">
            <a:latin typeface="Times New Roman" panose="02020603050405020304" pitchFamily="18" charset="0"/>
            <a:cs typeface="Times New Roman" panose="02020603050405020304" pitchFamily="18" charset="0"/>
          </a:endParaRPr>
        </a:p>
      </dsp:txBody>
      <dsp:txXfrm>
        <a:off x="5132260" y="682263"/>
        <a:ext cx="43962" cy="43962"/>
      </dsp:txXfrm>
    </dsp:sp>
    <dsp:sp modelId="{152B7D5B-7427-466B-BF2A-3292BED4426B}">
      <dsp:nvSpPr>
        <dsp:cNvPr id="0" name=""/>
        <dsp:cNvSpPr/>
      </dsp:nvSpPr>
      <dsp:spPr>
        <a:xfrm>
          <a:off x="5511222" y="1439"/>
          <a:ext cx="1784901" cy="892450"/>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ru-RU" sz="1400" b="1" kern="1200">
              <a:solidFill>
                <a:sysClr val="windowText" lastClr="000000"/>
              </a:solidFill>
              <a:latin typeface="Times New Roman" pitchFamily="18" charset="0"/>
              <a:cs typeface="Times New Roman" pitchFamily="18" charset="0"/>
            </a:rPr>
            <a:t>Дониш</a:t>
          </a:r>
          <a:endParaRPr lang="ru-RU" sz="2100" b="1" kern="1200">
            <a:solidFill>
              <a:sysClr val="windowText" lastClr="000000"/>
            </a:solidFill>
            <a:latin typeface="Times New Roman" pitchFamily="18" charset="0"/>
            <a:cs typeface="Times New Roman" pitchFamily="18" charset="0"/>
          </a:endParaRPr>
        </a:p>
      </dsp:txBody>
      <dsp:txXfrm>
        <a:off x="5537361" y="27578"/>
        <a:ext cx="1732623" cy="840172"/>
      </dsp:txXfrm>
    </dsp:sp>
    <dsp:sp modelId="{7C4BAB23-20F8-4188-AADD-6AB37D8E33FA}">
      <dsp:nvSpPr>
        <dsp:cNvPr id="0" name=""/>
        <dsp:cNvSpPr/>
      </dsp:nvSpPr>
      <dsp:spPr>
        <a:xfrm rot="2142401">
          <a:off x="4714619" y="1190157"/>
          <a:ext cx="879245" cy="54492"/>
        </a:xfrm>
        <a:custGeom>
          <a:avLst/>
          <a:gdLst/>
          <a:ahLst/>
          <a:cxnLst/>
          <a:rect l="0" t="0" r="0" b="0"/>
          <a:pathLst>
            <a:path>
              <a:moveTo>
                <a:pt x="0" y="27246"/>
              </a:moveTo>
              <a:lnTo>
                <a:pt x="879245" y="27246"/>
              </a:lnTo>
            </a:path>
          </a:pathLst>
        </a:custGeom>
        <a:noFill/>
        <a:ln w="15875" cap="flat" cmpd="sng" algn="ctr">
          <a:solidFill>
            <a:schemeClr val="accent1">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ru-RU" sz="500" kern="1200">
            <a:latin typeface="Times New Roman" panose="02020603050405020304" pitchFamily="18" charset="0"/>
            <a:cs typeface="Times New Roman" panose="02020603050405020304" pitchFamily="18" charset="0"/>
          </a:endParaRPr>
        </a:p>
      </dsp:txBody>
      <dsp:txXfrm>
        <a:off x="5132260" y="1195422"/>
        <a:ext cx="43962" cy="43962"/>
      </dsp:txXfrm>
    </dsp:sp>
    <dsp:sp modelId="{209C285C-C9B0-40D1-BCD1-4F89997A3EC5}">
      <dsp:nvSpPr>
        <dsp:cNvPr id="0" name=""/>
        <dsp:cNvSpPr/>
      </dsp:nvSpPr>
      <dsp:spPr>
        <a:xfrm>
          <a:off x="5511222" y="1027757"/>
          <a:ext cx="1784901" cy="892450"/>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ru-RU" sz="1400" b="1" kern="1200">
              <a:solidFill>
                <a:sysClr val="windowText" lastClr="000000"/>
              </a:solidFill>
              <a:latin typeface="Times New Roman" pitchFamily="18" charset="0"/>
              <a:cs typeface="Times New Roman" pitchFamily="18" charset="0"/>
            </a:rPr>
            <a:t>Қувва</a:t>
          </a:r>
          <a:endParaRPr lang="ru-RU" sz="2100" b="1" kern="1200">
            <a:solidFill>
              <a:sysClr val="windowText" lastClr="000000"/>
            </a:solidFill>
            <a:latin typeface="Times New Roman" pitchFamily="18" charset="0"/>
            <a:cs typeface="Times New Roman" pitchFamily="18" charset="0"/>
          </a:endParaRPr>
        </a:p>
      </dsp:txBody>
      <dsp:txXfrm>
        <a:off x="5537361" y="1053896"/>
        <a:ext cx="1732623" cy="840172"/>
      </dsp:txXfrm>
    </dsp:sp>
    <dsp:sp modelId="{60CA829A-B8A1-4E29-BD0F-6BB552DFFA60}">
      <dsp:nvSpPr>
        <dsp:cNvPr id="0" name=""/>
        <dsp:cNvSpPr/>
      </dsp:nvSpPr>
      <dsp:spPr>
        <a:xfrm rot="2829178">
          <a:off x="2130442" y="2088185"/>
          <a:ext cx="1049874" cy="54492"/>
        </a:xfrm>
        <a:custGeom>
          <a:avLst/>
          <a:gdLst/>
          <a:ahLst/>
          <a:cxnLst/>
          <a:rect l="0" t="0" r="0" b="0"/>
          <a:pathLst>
            <a:path>
              <a:moveTo>
                <a:pt x="0" y="27246"/>
              </a:moveTo>
              <a:lnTo>
                <a:pt x="1049874" y="27246"/>
              </a:lnTo>
            </a:path>
          </a:pathLst>
        </a:custGeom>
        <a:noFill/>
        <a:ln w="15875" cap="flat" cmpd="sng" algn="ctr">
          <a:solidFill>
            <a:schemeClr val="accent6">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ru-RU" sz="500" kern="1200">
            <a:latin typeface="Times New Roman" panose="02020603050405020304" pitchFamily="18" charset="0"/>
            <a:cs typeface="Times New Roman" panose="02020603050405020304" pitchFamily="18" charset="0"/>
          </a:endParaRPr>
        </a:p>
      </dsp:txBody>
      <dsp:txXfrm>
        <a:off x="2629133" y="2089185"/>
        <a:ext cx="52493" cy="52493"/>
      </dsp:txXfrm>
    </dsp:sp>
    <dsp:sp modelId="{2E638B27-B8D7-474F-A39B-28C0270AF4D4}">
      <dsp:nvSpPr>
        <dsp:cNvPr id="0" name=""/>
        <dsp:cNvSpPr/>
      </dsp:nvSpPr>
      <dsp:spPr>
        <a:xfrm>
          <a:off x="3012360" y="2054075"/>
          <a:ext cx="1784901" cy="892450"/>
        </a:xfrm>
        <a:prstGeom prst="roundRect">
          <a:avLst>
            <a:gd name="adj" fmla="val 10000"/>
          </a:avLst>
        </a:prstGeom>
        <a:solidFill>
          <a:schemeClr val="accent6">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ru-RU" sz="1400" b="1" kern="1200">
              <a:solidFill>
                <a:sysClr val="windowText" lastClr="000000"/>
              </a:solidFill>
              <a:latin typeface="Times New Roman" pitchFamily="18" charset="0"/>
              <a:cs typeface="Times New Roman" pitchFamily="18" charset="0"/>
            </a:rPr>
            <a:t>Саломатӣ</a:t>
          </a:r>
        </a:p>
      </dsp:txBody>
      <dsp:txXfrm>
        <a:off x="3038499" y="2080214"/>
        <a:ext cx="1732623" cy="840172"/>
      </dsp:txXfrm>
    </dsp:sp>
    <dsp:sp modelId="{F23A5A90-1C85-4591-A4EB-8C7C3350C42E}">
      <dsp:nvSpPr>
        <dsp:cNvPr id="0" name=""/>
        <dsp:cNvSpPr/>
      </dsp:nvSpPr>
      <dsp:spPr>
        <a:xfrm>
          <a:off x="4797261" y="2473055"/>
          <a:ext cx="713960" cy="54492"/>
        </a:xfrm>
        <a:custGeom>
          <a:avLst/>
          <a:gdLst/>
          <a:ahLst/>
          <a:cxnLst/>
          <a:rect l="0" t="0" r="0" b="0"/>
          <a:pathLst>
            <a:path>
              <a:moveTo>
                <a:pt x="0" y="27246"/>
              </a:moveTo>
              <a:lnTo>
                <a:pt x="713960" y="27246"/>
              </a:lnTo>
            </a:path>
          </a:pathLst>
        </a:custGeom>
        <a:noFill/>
        <a:ln w="15875" cap="flat" cmpd="sng" algn="ctr">
          <a:solidFill>
            <a:schemeClr val="accent1">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ru-RU" sz="500" kern="1200">
            <a:latin typeface="Times New Roman" panose="02020603050405020304" pitchFamily="18" charset="0"/>
            <a:cs typeface="Times New Roman" panose="02020603050405020304" pitchFamily="18" charset="0"/>
          </a:endParaRPr>
        </a:p>
      </dsp:txBody>
      <dsp:txXfrm>
        <a:off x="5136392" y="2482452"/>
        <a:ext cx="35698" cy="35698"/>
      </dsp:txXfrm>
    </dsp:sp>
    <dsp:sp modelId="{8F503285-17B7-4ACC-89C0-EB94B07B8438}">
      <dsp:nvSpPr>
        <dsp:cNvPr id="0" name=""/>
        <dsp:cNvSpPr/>
      </dsp:nvSpPr>
      <dsp:spPr>
        <a:xfrm>
          <a:off x="5511222" y="2054075"/>
          <a:ext cx="1784901" cy="892450"/>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ru-RU" sz="1400" b="1" kern="1200">
              <a:solidFill>
                <a:sysClr val="windowText" lastClr="000000"/>
              </a:solidFill>
              <a:latin typeface="Times New Roman" pitchFamily="18" charset="0"/>
              <a:cs typeface="Times New Roman" pitchFamily="18" charset="0"/>
            </a:rPr>
            <a:t>Ҳавасмандӣ</a:t>
          </a:r>
          <a:r>
            <a:rPr lang="ru-RU" sz="2100" kern="1200">
              <a:latin typeface="Times New Roman" panose="02020603050405020304" pitchFamily="18" charset="0"/>
              <a:cs typeface="Times New Roman" panose="02020603050405020304" pitchFamily="18" charset="0"/>
            </a:rPr>
            <a:t> </a:t>
          </a:r>
        </a:p>
      </dsp:txBody>
      <dsp:txXfrm>
        <a:off x="5537361" y="2080214"/>
        <a:ext cx="1732623" cy="840172"/>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7"/>
        <p:cNvGrpSpPr/>
        <p:nvPr/>
      </p:nvGrpSpPr>
      <p:grpSpPr>
        <a:xfrm>
          <a:off x="0" y="0"/>
          <a:ext cx="0" cy="0"/>
          <a:chOff x="0" y="0"/>
          <a:chExt cx="0" cy="0"/>
        </a:xfrm>
      </p:grpSpPr>
      <p:sp>
        <p:nvSpPr>
          <p:cNvPr id="88" name="Google Shape;88;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9" name="Google Shape;89;p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6"/>
        <p:cNvGrpSpPr/>
        <p:nvPr/>
      </p:nvGrpSpPr>
      <p:grpSpPr>
        <a:xfrm>
          <a:off x="0" y="0"/>
          <a:ext cx="0" cy="0"/>
          <a:chOff x="0" y="0"/>
          <a:chExt cx="0" cy="0"/>
        </a:xfrm>
      </p:grpSpPr>
      <p:sp>
        <p:nvSpPr>
          <p:cNvPr id="97" name="Google Shape;97;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8" name="Google Shape;98;p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4"/>
        <p:cNvGrpSpPr/>
        <p:nvPr/>
      </p:nvGrpSpPr>
      <p:grpSpPr>
        <a:xfrm>
          <a:off x="0" y="0"/>
          <a:ext cx="0" cy="0"/>
          <a:chOff x="0" y="0"/>
          <a:chExt cx="0" cy="0"/>
        </a:xfrm>
      </p:grpSpPr>
      <p:sp>
        <p:nvSpPr>
          <p:cNvPr id="105" name="Google Shape;105;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6" name="Google Shape;106;p3: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0"/>
        <p:cNvGrpSpPr/>
        <p:nvPr/>
      </p:nvGrpSpPr>
      <p:grpSpPr>
        <a:xfrm>
          <a:off x="0" y="0"/>
          <a:ext cx="0" cy="0"/>
          <a:chOff x="0" y="0"/>
          <a:chExt cx="0" cy="0"/>
        </a:xfrm>
      </p:grpSpPr>
      <p:sp>
        <p:nvSpPr>
          <p:cNvPr id="111" name="Google Shape;111;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2" name="Google Shape;112;p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5"/>
        <p:cNvGrpSpPr/>
        <p:nvPr/>
      </p:nvGrpSpPr>
      <p:grpSpPr>
        <a:xfrm>
          <a:off x="0" y="0"/>
          <a:ext cx="0" cy="0"/>
          <a:chOff x="0" y="0"/>
          <a:chExt cx="0" cy="0"/>
        </a:xfrm>
      </p:grpSpPr>
      <p:sp>
        <p:nvSpPr>
          <p:cNvPr id="116" name="Google Shape;116;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7" name="Google Shape;117;p5: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
        <p:cNvGrpSpPr/>
        <p:nvPr/>
      </p:nvGrpSpPr>
      <p:grpSpPr>
        <a:xfrm>
          <a:off x="0" y="0"/>
          <a:ext cx="0" cy="0"/>
          <a:chOff x="0" y="0"/>
          <a:chExt cx="0" cy="0"/>
        </a:xfrm>
      </p:grpSpPr>
      <p:sp>
        <p:nvSpPr>
          <p:cNvPr id="121" name="Google Shape;121;p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2" name="Google Shape;122;p6: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5"/>
        <p:cNvGrpSpPr/>
        <p:nvPr/>
      </p:nvGrpSpPr>
      <p:grpSpPr>
        <a:xfrm>
          <a:off x="0" y="0"/>
          <a:ext cx="0" cy="0"/>
          <a:chOff x="0" y="0"/>
          <a:chExt cx="0" cy="0"/>
        </a:xfrm>
      </p:grpSpPr>
      <p:sp>
        <p:nvSpPr>
          <p:cNvPr id="126" name="Google Shape;126;p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7" name="Google Shape;127;p7: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0"/>
        <p:cNvGrpSpPr/>
        <p:nvPr/>
      </p:nvGrpSpPr>
      <p:grpSpPr>
        <a:xfrm>
          <a:off x="0" y="0"/>
          <a:ext cx="0" cy="0"/>
          <a:chOff x="0" y="0"/>
          <a:chExt cx="0" cy="0"/>
        </a:xfrm>
      </p:grpSpPr>
      <p:sp>
        <p:nvSpPr>
          <p:cNvPr id="131" name="Google Shape;131;p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32" name="Google Shape;132;p8: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0"/>
        <p:cNvGrpSpPr/>
        <p:nvPr/>
      </p:nvGrpSpPr>
      <p:grpSpPr>
        <a:xfrm>
          <a:off x="0" y="0"/>
          <a:ext cx="0" cy="0"/>
          <a:chOff x="0" y="0"/>
          <a:chExt cx="0" cy="0"/>
        </a:xfrm>
      </p:grpSpPr>
      <p:sp>
        <p:nvSpPr>
          <p:cNvPr id="131" name="Google Shape;131;p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32" name="Google Shape;132;p8: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9468789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5"/>
        <p:cNvGrpSpPr/>
        <p:nvPr/>
      </p:nvGrpSpPr>
      <p:grpSpPr>
        <a:xfrm>
          <a:off x="0" y="0"/>
          <a:ext cx="0" cy="0"/>
          <a:chOff x="0" y="0"/>
          <a:chExt cx="0" cy="0"/>
        </a:xfrm>
      </p:grpSpPr>
      <p:sp>
        <p:nvSpPr>
          <p:cNvPr id="136" name="Google Shape;136;p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37" name="Google Shape;137;p9: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Google Shape;141;p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2" name="Google Shape;142;p10: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Google Shape;141;p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2" name="Google Shape;142;p10: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2005365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5"/>
        <p:cNvGrpSpPr/>
        <p:nvPr/>
      </p:nvGrpSpPr>
      <p:grpSpPr>
        <a:xfrm>
          <a:off x="0" y="0"/>
          <a:ext cx="0" cy="0"/>
          <a:chOff x="0" y="0"/>
          <a:chExt cx="0" cy="0"/>
        </a:xfrm>
      </p:grpSpPr>
      <p:sp>
        <p:nvSpPr>
          <p:cNvPr id="146" name="Google Shape;146;p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7" name="Google Shape;147;p1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
        <p:cNvGrpSpPr/>
        <p:nvPr/>
      </p:nvGrpSpPr>
      <p:grpSpPr>
        <a:xfrm>
          <a:off x="0" y="0"/>
          <a:ext cx="0" cy="0"/>
          <a:chOff x="0" y="0"/>
          <a:chExt cx="0" cy="0"/>
        </a:xfrm>
      </p:grpSpPr>
      <p:sp>
        <p:nvSpPr>
          <p:cNvPr id="151" name="Google Shape;151;p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2" name="Google Shape;152;p1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
        <p:cNvGrpSpPr/>
        <p:nvPr/>
      </p:nvGrpSpPr>
      <p:grpSpPr>
        <a:xfrm>
          <a:off x="0" y="0"/>
          <a:ext cx="0" cy="0"/>
          <a:chOff x="0" y="0"/>
          <a:chExt cx="0" cy="0"/>
        </a:xfrm>
      </p:grpSpPr>
      <p:sp>
        <p:nvSpPr>
          <p:cNvPr id="151" name="Google Shape;151;p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2" name="Google Shape;152;p1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01534556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5"/>
        <p:cNvGrpSpPr/>
        <p:nvPr/>
      </p:nvGrpSpPr>
      <p:grpSpPr>
        <a:xfrm>
          <a:off x="0" y="0"/>
          <a:ext cx="0" cy="0"/>
          <a:chOff x="0" y="0"/>
          <a:chExt cx="0" cy="0"/>
        </a:xfrm>
      </p:grpSpPr>
      <p:sp>
        <p:nvSpPr>
          <p:cNvPr id="156" name="Google Shape;156;p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7" name="Google Shape;157;p13: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0"/>
        <p:cNvGrpSpPr/>
        <p:nvPr/>
      </p:nvGrpSpPr>
      <p:grpSpPr>
        <a:xfrm>
          <a:off x="0" y="0"/>
          <a:ext cx="0" cy="0"/>
          <a:chOff x="0" y="0"/>
          <a:chExt cx="0" cy="0"/>
        </a:xfrm>
      </p:grpSpPr>
      <p:sp>
        <p:nvSpPr>
          <p:cNvPr id="161" name="Google Shape;161;p1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62" name="Google Shape;162;p1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5"/>
        <p:cNvGrpSpPr/>
        <p:nvPr/>
      </p:nvGrpSpPr>
      <p:grpSpPr>
        <a:xfrm>
          <a:off x="0" y="0"/>
          <a:ext cx="0" cy="0"/>
          <a:chOff x="0" y="0"/>
          <a:chExt cx="0" cy="0"/>
        </a:xfrm>
      </p:grpSpPr>
      <p:sp>
        <p:nvSpPr>
          <p:cNvPr id="166" name="Google Shape;166;p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67" name="Google Shape;167;p15: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0"/>
        <p:cNvGrpSpPr/>
        <p:nvPr/>
      </p:nvGrpSpPr>
      <p:grpSpPr>
        <a:xfrm>
          <a:off x="0" y="0"/>
          <a:ext cx="0" cy="0"/>
          <a:chOff x="0" y="0"/>
          <a:chExt cx="0" cy="0"/>
        </a:xfrm>
      </p:grpSpPr>
      <p:sp>
        <p:nvSpPr>
          <p:cNvPr id="171" name="Google Shape;171;p1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72" name="Google Shape;172;p16: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5"/>
        <p:cNvGrpSpPr/>
        <p:nvPr/>
      </p:nvGrpSpPr>
      <p:grpSpPr>
        <a:xfrm>
          <a:off x="0" y="0"/>
          <a:ext cx="0" cy="0"/>
          <a:chOff x="0" y="0"/>
          <a:chExt cx="0" cy="0"/>
        </a:xfrm>
      </p:grpSpPr>
      <p:sp>
        <p:nvSpPr>
          <p:cNvPr id="176" name="Google Shape;176;p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77" name="Google Shape;177;p17: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0"/>
        <p:cNvGrpSpPr/>
        <p:nvPr/>
      </p:nvGrpSpPr>
      <p:grpSpPr>
        <a:xfrm>
          <a:off x="0" y="0"/>
          <a:ext cx="0" cy="0"/>
          <a:chOff x="0" y="0"/>
          <a:chExt cx="0" cy="0"/>
        </a:xfrm>
      </p:grpSpPr>
      <p:sp>
        <p:nvSpPr>
          <p:cNvPr id="181" name="Google Shape;181;p1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82" name="Google Shape;182;p18: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0"/>
        <p:cNvGrpSpPr/>
        <p:nvPr/>
      </p:nvGrpSpPr>
      <p:grpSpPr>
        <a:xfrm>
          <a:off x="0" y="0"/>
          <a:ext cx="0" cy="0"/>
          <a:chOff x="0" y="0"/>
          <a:chExt cx="0" cy="0"/>
        </a:xfrm>
      </p:grpSpPr>
      <p:sp>
        <p:nvSpPr>
          <p:cNvPr id="181" name="Google Shape;181;p1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82" name="Google Shape;182;p18: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50601239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5"/>
        <p:cNvGrpSpPr/>
        <p:nvPr/>
      </p:nvGrpSpPr>
      <p:grpSpPr>
        <a:xfrm>
          <a:off x="0" y="0"/>
          <a:ext cx="0" cy="0"/>
          <a:chOff x="0" y="0"/>
          <a:chExt cx="0" cy="0"/>
        </a:xfrm>
      </p:grpSpPr>
      <p:sp>
        <p:nvSpPr>
          <p:cNvPr id="186" name="Google Shape;186;p1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87" name="Google Shape;187;p19: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0"/>
        <p:cNvGrpSpPr/>
        <p:nvPr/>
      </p:nvGrpSpPr>
      <p:grpSpPr>
        <a:xfrm>
          <a:off x="0" y="0"/>
          <a:ext cx="0" cy="0"/>
          <a:chOff x="0" y="0"/>
          <a:chExt cx="0" cy="0"/>
        </a:xfrm>
      </p:grpSpPr>
      <p:sp>
        <p:nvSpPr>
          <p:cNvPr id="191" name="Google Shape;191;p2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92" name="Google Shape;192;p20: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5"/>
        <p:cNvGrpSpPr/>
        <p:nvPr/>
      </p:nvGrpSpPr>
      <p:grpSpPr>
        <a:xfrm>
          <a:off x="0" y="0"/>
          <a:ext cx="0" cy="0"/>
          <a:chOff x="0" y="0"/>
          <a:chExt cx="0" cy="0"/>
        </a:xfrm>
      </p:grpSpPr>
      <p:sp>
        <p:nvSpPr>
          <p:cNvPr id="196" name="Google Shape;196;p2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97" name="Google Shape;197;p2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0"/>
        <p:cNvGrpSpPr/>
        <p:nvPr/>
      </p:nvGrpSpPr>
      <p:grpSpPr>
        <a:xfrm>
          <a:off x="0" y="0"/>
          <a:ext cx="0" cy="0"/>
          <a:chOff x="0" y="0"/>
          <a:chExt cx="0" cy="0"/>
        </a:xfrm>
      </p:grpSpPr>
      <p:sp>
        <p:nvSpPr>
          <p:cNvPr id="201" name="Google Shape;201;p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02" name="Google Shape;202;p2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0"/>
        <p:cNvGrpSpPr/>
        <p:nvPr/>
      </p:nvGrpSpPr>
      <p:grpSpPr>
        <a:xfrm>
          <a:off x="0" y="0"/>
          <a:ext cx="0" cy="0"/>
          <a:chOff x="0" y="0"/>
          <a:chExt cx="0" cy="0"/>
        </a:xfrm>
      </p:grpSpPr>
      <p:sp>
        <p:nvSpPr>
          <p:cNvPr id="201" name="Google Shape;201;p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02" name="Google Shape;202;p2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7121840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5"/>
        <p:cNvGrpSpPr/>
        <p:nvPr/>
      </p:nvGrpSpPr>
      <p:grpSpPr>
        <a:xfrm>
          <a:off x="0" y="0"/>
          <a:ext cx="0" cy="0"/>
          <a:chOff x="0" y="0"/>
          <a:chExt cx="0" cy="0"/>
        </a:xfrm>
      </p:grpSpPr>
      <p:sp>
        <p:nvSpPr>
          <p:cNvPr id="206" name="Google Shape;206;p2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07" name="Google Shape;207;p23: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5"/>
        <p:cNvGrpSpPr/>
        <p:nvPr/>
      </p:nvGrpSpPr>
      <p:grpSpPr>
        <a:xfrm>
          <a:off x="0" y="0"/>
          <a:ext cx="0" cy="0"/>
          <a:chOff x="0" y="0"/>
          <a:chExt cx="0" cy="0"/>
        </a:xfrm>
      </p:grpSpPr>
      <p:sp>
        <p:nvSpPr>
          <p:cNvPr id="206" name="Google Shape;206;p2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07" name="Google Shape;207;p23: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4580403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0"/>
        <p:cNvGrpSpPr/>
        <p:nvPr/>
      </p:nvGrpSpPr>
      <p:grpSpPr>
        <a:xfrm>
          <a:off x="0" y="0"/>
          <a:ext cx="0" cy="0"/>
          <a:chOff x="0" y="0"/>
          <a:chExt cx="0" cy="0"/>
        </a:xfrm>
      </p:grpSpPr>
      <p:sp>
        <p:nvSpPr>
          <p:cNvPr id="211" name="Google Shape;211;p2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12" name="Google Shape;212;p2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5"/>
        <p:cNvGrpSpPr/>
        <p:nvPr/>
      </p:nvGrpSpPr>
      <p:grpSpPr>
        <a:xfrm>
          <a:off x="0" y="0"/>
          <a:ext cx="0" cy="0"/>
          <a:chOff x="0" y="0"/>
          <a:chExt cx="0" cy="0"/>
        </a:xfrm>
      </p:grpSpPr>
      <p:sp>
        <p:nvSpPr>
          <p:cNvPr id="216" name="Google Shape;216;p2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17" name="Google Shape;217;p25: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0"/>
        <p:cNvGrpSpPr/>
        <p:nvPr/>
      </p:nvGrpSpPr>
      <p:grpSpPr>
        <a:xfrm>
          <a:off x="0" y="0"/>
          <a:ext cx="0" cy="0"/>
          <a:chOff x="0" y="0"/>
          <a:chExt cx="0" cy="0"/>
        </a:xfrm>
      </p:grpSpPr>
      <p:sp>
        <p:nvSpPr>
          <p:cNvPr id="221" name="Google Shape;221;p2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22" name="Google Shape;222;p26: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5"/>
        <p:cNvGrpSpPr/>
        <p:nvPr/>
      </p:nvGrpSpPr>
      <p:grpSpPr>
        <a:xfrm>
          <a:off x="0" y="0"/>
          <a:ext cx="0" cy="0"/>
          <a:chOff x="0" y="0"/>
          <a:chExt cx="0" cy="0"/>
        </a:xfrm>
      </p:grpSpPr>
      <p:sp>
        <p:nvSpPr>
          <p:cNvPr id="226" name="Google Shape;226;p2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27" name="Google Shape;227;p27: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0"/>
        <p:cNvGrpSpPr/>
        <p:nvPr/>
      </p:nvGrpSpPr>
      <p:grpSpPr>
        <a:xfrm>
          <a:off x="0" y="0"/>
          <a:ext cx="0" cy="0"/>
          <a:chOff x="0" y="0"/>
          <a:chExt cx="0" cy="0"/>
        </a:xfrm>
      </p:grpSpPr>
      <p:sp>
        <p:nvSpPr>
          <p:cNvPr id="231" name="Google Shape;231;p2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32" name="Google Shape;232;p28: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5"/>
        <p:cNvGrpSpPr/>
        <p:nvPr/>
      </p:nvGrpSpPr>
      <p:grpSpPr>
        <a:xfrm>
          <a:off x="0" y="0"/>
          <a:ext cx="0" cy="0"/>
          <a:chOff x="0" y="0"/>
          <a:chExt cx="0" cy="0"/>
        </a:xfrm>
      </p:grpSpPr>
      <p:sp>
        <p:nvSpPr>
          <p:cNvPr id="236" name="Google Shape;236;p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37" name="Google Shape;237;p29: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0"/>
        <p:cNvGrpSpPr/>
        <p:nvPr/>
      </p:nvGrpSpPr>
      <p:grpSpPr>
        <a:xfrm>
          <a:off x="0" y="0"/>
          <a:ext cx="0" cy="0"/>
          <a:chOff x="0" y="0"/>
          <a:chExt cx="0" cy="0"/>
        </a:xfrm>
      </p:grpSpPr>
      <p:sp>
        <p:nvSpPr>
          <p:cNvPr id="241" name="Google Shape;241;p3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2" name="Google Shape;242;p30: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6"/>
        <p:cNvGrpSpPr/>
        <p:nvPr/>
      </p:nvGrpSpPr>
      <p:grpSpPr>
        <a:xfrm>
          <a:off x="0" y="0"/>
          <a:ext cx="0" cy="0"/>
          <a:chOff x="0" y="0"/>
          <a:chExt cx="0" cy="0"/>
        </a:xfrm>
      </p:grpSpPr>
      <p:sp>
        <p:nvSpPr>
          <p:cNvPr id="247" name="Google Shape;247;p3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8" name="Google Shape;248;p3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6"/>
        <p:cNvGrpSpPr/>
        <p:nvPr/>
      </p:nvGrpSpPr>
      <p:grpSpPr>
        <a:xfrm>
          <a:off x="0" y="0"/>
          <a:ext cx="0" cy="0"/>
          <a:chOff x="0" y="0"/>
          <a:chExt cx="0" cy="0"/>
        </a:xfrm>
      </p:grpSpPr>
      <p:sp>
        <p:nvSpPr>
          <p:cNvPr id="247" name="Google Shape;247;p3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8" name="Google Shape;248;p3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63357374"/>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1"/>
        <p:cNvGrpSpPr/>
        <p:nvPr/>
      </p:nvGrpSpPr>
      <p:grpSpPr>
        <a:xfrm>
          <a:off x="0" y="0"/>
          <a:ext cx="0" cy="0"/>
          <a:chOff x="0" y="0"/>
          <a:chExt cx="0" cy="0"/>
        </a:xfrm>
      </p:grpSpPr>
      <p:sp>
        <p:nvSpPr>
          <p:cNvPr id="252" name="Google Shape;252;p3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53" name="Google Shape;253;p3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6"/>
        <p:cNvGrpSpPr/>
        <p:nvPr/>
      </p:nvGrpSpPr>
      <p:grpSpPr>
        <a:xfrm>
          <a:off x="0" y="0"/>
          <a:ext cx="0" cy="0"/>
          <a:chOff x="0" y="0"/>
          <a:chExt cx="0" cy="0"/>
        </a:xfrm>
      </p:grpSpPr>
      <p:sp>
        <p:nvSpPr>
          <p:cNvPr id="257" name="Google Shape;257;p3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58" name="Google Shape;258;p33: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1"/>
        <p:cNvGrpSpPr/>
        <p:nvPr/>
      </p:nvGrpSpPr>
      <p:grpSpPr>
        <a:xfrm>
          <a:off x="0" y="0"/>
          <a:ext cx="0" cy="0"/>
          <a:chOff x="0" y="0"/>
          <a:chExt cx="0" cy="0"/>
        </a:xfrm>
      </p:grpSpPr>
      <p:sp>
        <p:nvSpPr>
          <p:cNvPr id="262" name="Google Shape;262;p3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63" name="Google Shape;263;p3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1"/>
        <p:cNvGrpSpPr/>
        <p:nvPr/>
      </p:nvGrpSpPr>
      <p:grpSpPr>
        <a:xfrm>
          <a:off x="0" y="0"/>
          <a:ext cx="0" cy="0"/>
          <a:chOff x="0" y="0"/>
          <a:chExt cx="0" cy="0"/>
        </a:xfrm>
      </p:grpSpPr>
      <p:sp>
        <p:nvSpPr>
          <p:cNvPr id="262" name="Google Shape;262;p3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63" name="Google Shape;263;p3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954635069"/>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1"/>
        <p:cNvGrpSpPr/>
        <p:nvPr/>
      </p:nvGrpSpPr>
      <p:grpSpPr>
        <a:xfrm>
          <a:off x="0" y="0"/>
          <a:ext cx="0" cy="0"/>
          <a:chOff x="0" y="0"/>
          <a:chExt cx="0" cy="0"/>
        </a:xfrm>
      </p:grpSpPr>
      <p:sp>
        <p:nvSpPr>
          <p:cNvPr id="262" name="Google Shape;262;p3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63" name="Google Shape;263;p3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47469971"/>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1"/>
        <p:cNvGrpSpPr/>
        <p:nvPr/>
      </p:nvGrpSpPr>
      <p:grpSpPr>
        <a:xfrm>
          <a:off x="0" y="0"/>
          <a:ext cx="0" cy="0"/>
          <a:chOff x="0" y="0"/>
          <a:chExt cx="0" cy="0"/>
        </a:xfrm>
      </p:grpSpPr>
      <p:sp>
        <p:nvSpPr>
          <p:cNvPr id="262" name="Google Shape;262;p3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63" name="Google Shape;263;p3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678816699"/>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1"/>
        <p:cNvGrpSpPr/>
        <p:nvPr/>
      </p:nvGrpSpPr>
      <p:grpSpPr>
        <a:xfrm>
          <a:off x="0" y="0"/>
          <a:ext cx="0" cy="0"/>
          <a:chOff x="0" y="0"/>
          <a:chExt cx="0" cy="0"/>
        </a:xfrm>
      </p:grpSpPr>
      <p:sp>
        <p:nvSpPr>
          <p:cNvPr id="262" name="Google Shape;262;p3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63" name="Google Shape;263;p3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228388290"/>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1"/>
        <p:cNvGrpSpPr/>
        <p:nvPr/>
      </p:nvGrpSpPr>
      <p:grpSpPr>
        <a:xfrm>
          <a:off x="0" y="0"/>
          <a:ext cx="0" cy="0"/>
          <a:chOff x="0" y="0"/>
          <a:chExt cx="0" cy="0"/>
        </a:xfrm>
      </p:grpSpPr>
      <p:sp>
        <p:nvSpPr>
          <p:cNvPr id="262" name="Google Shape;262;p3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63" name="Google Shape;263;p3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025634425"/>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1"/>
        <p:cNvGrpSpPr/>
        <p:nvPr/>
      </p:nvGrpSpPr>
      <p:grpSpPr>
        <a:xfrm>
          <a:off x="0" y="0"/>
          <a:ext cx="0" cy="0"/>
          <a:chOff x="0" y="0"/>
          <a:chExt cx="0" cy="0"/>
        </a:xfrm>
      </p:grpSpPr>
      <p:sp>
        <p:nvSpPr>
          <p:cNvPr id="262" name="Google Shape;262;p3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63" name="Google Shape;263;p3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521206136"/>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9"/>
        <p:cNvGrpSpPr/>
        <p:nvPr/>
      </p:nvGrpSpPr>
      <p:grpSpPr>
        <a:xfrm>
          <a:off x="0" y="0"/>
          <a:ext cx="0" cy="0"/>
          <a:chOff x="0" y="0"/>
          <a:chExt cx="0" cy="0"/>
        </a:xfrm>
      </p:grpSpPr>
      <p:sp>
        <p:nvSpPr>
          <p:cNvPr id="280" name="Google Shape;280;p3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81" name="Google Shape;281;p37: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0332256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9"/>
        <p:cNvGrpSpPr/>
        <p:nvPr/>
      </p:nvGrpSpPr>
      <p:grpSpPr>
        <a:xfrm>
          <a:off x="0" y="0"/>
          <a:ext cx="0" cy="0"/>
          <a:chOff x="0" y="0"/>
          <a:chExt cx="0" cy="0"/>
        </a:xfrm>
      </p:grpSpPr>
      <p:sp>
        <p:nvSpPr>
          <p:cNvPr id="280" name="Google Shape;280;p3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81" name="Google Shape;281;p37: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02325350"/>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9"/>
        <p:cNvGrpSpPr/>
        <p:nvPr/>
      </p:nvGrpSpPr>
      <p:grpSpPr>
        <a:xfrm>
          <a:off x="0" y="0"/>
          <a:ext cx="0" cy="0"/>
          <a:chOff x="0" y="0"/>
          <a:chExt cx="0" cy="0"/>
        </a:xfrm>
      </p:grpSpPr>
      <p:sp>
        <p:nvSpPr>
          <p:cNvPr id="280" name="Google Shape;280;p3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81" name="Google Shape;281;p37: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6613578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822960" y="758952"/>
            <a:ext cx="75438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ru-RU"/>
              <a:t>Образец заголовка</a:t>
            </a:r>
            <a:endParaRPr lang="en-US" dirty="0"/>
          </a:p>
        </p:txBody>
      </p:sp>
      <p:sp>
        <p:nvSpPr>
          <p:cNvPr id="3" name="Subtitle 2"/>
          <p:cNvSpPr>
            <a:spLocks noGrp="1"/>
          </p:cNvSpPr>
          <p:nvPr>
            <p:ph type="subTitle" idx="1"/>
          </p:nvPr>
        </p:nvSpPr>
        <p:spPr>
          <a:xfrm>
            <a:off x="825038" y="4455621"/>
            <a:ext cx="75438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ru-RU"/>
              <a:t>Образец подзаголовка</a:t>
            </a:r>
            <a:endParaRPr lang="en-US" dirty="0"/>
          </a:p>
        </p:txBody>
      </p:sp>
      <p:sp>
        <p:nvSpPr>
          <p:cNvPr id="4" name="Date Placeholder 3"/>
          <p:cNvSpPr>
            <a:spLocks noGrp="1"/>
          </p:cNvSpPr>
          <p:nvPr>
            <p:ph type="dt" sz="half" idx="10"/>
          </p:nvPr>
        </p:nvSpPr>
        <p:spPr/>
        <p:txBody>
          <a:bodyPr/>
          <a:lstStyle/>
          <a:p>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tg-Cyrl-TJ" smtClean="0"/>
              <a:t>‹#›</a:t>
            </a:fld>
            <a:endParaRPr lang="tg-Cyrl-TJ"/>
          </a:p>
        </p:txBody>
      </p:sp>
      <p:cxnSp>
        <p:nvCxnSpPr>
          <p:cNvPr id="9" name="Straight Connector 8"/>
          <p:cNvCxnSpPr/>
          <p:nvPr/>
        </p:nvCxnSpPr>
        <p:spPr>
          <a:xfrm>
            <a:off x="905744"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035492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tg-Cyrl-TJ" smtClean="0"/>
              <a:t>‹#›</a:t>
            </a:fld>
            <a:endParaRPr lang="tg-Cyrl-TJ"/>
          </a:p>
        </p:txBody>
      </p:sp>
    </p:spTree>
    <p:extLst>
      <p:ext uri="{BB962C8B-B14F-4D97-AF65-F5344CB8AC3E}">
        <p14:creationId xmlns:p14="http://schemas.microsoft.com/office/powerpoint/2010/main" val="37075220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758952"/>
            <a:ext cx="7543800" cy="3566160"/>
          </a:xfrm>
        </p:spPr>
        <p:txBody>
          <a:bodyPr anchor="b" anchorCtr="0">
            <a:normAutofit/>
          </a:bodyPr>
          <a:lstStyle>
            <a:lvl1pPr>
              <a:lnSpc>
                <a:spcPct val="85000"/>
              </a:lnSpc>
              <a:defRPr sz="8000" b="0">
                <a:solidFill>
                  <a:schemeClr val="tx1">
                    <a:lumMod val="85000"/>
                    <a:lumOff val="15000"/>
                  </a:schemeClr>
                </a:solidFill>
              </a:defRPr>
            </a:lvl1pPr>
          </a:lstStyle>
          <a:p>
            <a:r>
              <a:rPr lang="ru-RU"/>
              <a:t>Образец заголовка</a:t>
            </a:r>
            <a:endParaRPr lang="en-US" dirty="0"/>
          </a:p>
        </p:txBody>
      </p:sp>
      <p:sp>
        <p:nvSpPr>
          <p:cNvPr id="3" name="Text Placeholder 2"/>
          <p:cNvSpPr>
            <a:spLocks noGrp="1"/>
          </p:cNvSpPr>
          <p:nvPr>
            <p:ph type="body" idx="1"/>
          </p:nvPr>
        </p:nvSpPr>
        <p:spPr>
          <a:xfrm>
            <a:off x="822960" y="4453128"/>
            <a:ext cx="75438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tg-Cyrl-TJ" smtClean="0"/>
              <a:t>‹#›</a:t>
            </a:fld>
            <a:endParaRPr lang="tg-Cyrl-TJ"/>
          </a:p>
        </p:txBody>
      </p:sp>
      <p:cxnSp>
        <p:nvCxnSpPr>
          <p:cNvPr id="9" name="Straight Connector 8"/>
          <p:cNvCxnSpPr/>
          <p:nvPr/>
        </p:nvCxnSpPr>
        <p:spPr>
          <a:xfrm>
            <a:off x="905744"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6636161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8" name="Title 7"/>
          <p:cNvSpPr>
            <a:spLocks noGrp="1"/>
          </p:cNvSpPr>
          <p:nvPr>
            <p:ph type="title"/>
          </p:nvPr>
        </p:nvSpPr>
        <p:spPr>
          <a:xfrm>
            <a:off x="822960" y="286604"/>
            <a:ext cx="7543800" cy="1450757"/>
          </a:xfrm>
        </p:spPr>
        <p:txBody>
          <a:bodyPr/>
          <a:lstStyle/>
          <a:p>
            <a:r>
              <a:rPr lang="ru-RU"/>
              <a:t>Образец заголовка</a:t>
            </a:r>
            <a:endParaRPr lang="en-US" dirty="0"/>
          </a:p>
        </p:txBody>
      </p:sp>
      <p:sp>
        <p:nvSpPr>
          <p:cNvPr id="3" name="Content Placeholder 2"/>
          <p:cNvSpPr>
            <a:spLocks noGrp="1"/>
          </p:cNvSpPr>
          <p:nvPr>
            <p:ph sz="half" idx="1"/>
          </p:nvPr>
        </p:nvSpPr>
        <p:spPr>
          <a:xfrm>
            <a:off x="822960" y="1845734"/>
            <a:ext cx="3703320" cy="4023360"/>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Content Placeholder 3"/>
          <p:cNvSpPr>
            <a:spLocks noGrp="1"/>
          </p:cNvSpPr>
          <p:nvPr>
            <p:ph sz="half" idx="2"/>
          </p:nvPr>
        </p:nvSpPr>
        <p:spPr>
          <a:xfrm>
            <a:off x="4663440" y="1845736"/>
            <a:ext cx="3703320" cy="4023359"/>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Date Placeholder 4"/>
          <p:cNvSpPr>
            <a:spLocks noGrp="1"/>
          </p:cNvSpPr>
          <p:nvPr>
            <p:ph type="dt" sz="half" idx="10"/>
          </p:nvPr>
        </p:nvSpPr>
        <p:spPr/>
        <p:txBody>
          <a:bodyPr/>
          <a:lstStyle/>
          <a:p>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tg-Cyrl-TJ" smtClean="0"/>
              <a:t>‹#›</a:t>
            </a:fld>
            <a:endParaRPr lang="tg-Cyrl-TJ"/>
          </a:p>
        </p:txBody>
      </p:sp>
    </p:spTree>
    <p:extLst>
      <p:ext uri="{BB962C8B-B14F-4D97-AF65-F5344CB8AC3E}">
        <p14:creationId xmlns:p14="http://schemas.microsoft.com/office/powerpoint/2010/main" val="3215926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10" name="Title 9"/>
          <p:cNvSpPr>
            <a:spLocks noGrp="1"/>
          </p:cNvSpPr>
          <p:nvPr>
            <p:ph type="title"/>
          </p:nvPr>
        </p:nvSpPr>
        <p:spPr>
          <a:xfrm>
            <a:off x="822960" y="286604"/>
            <a:ext cx="7543800" cy="1450757"/>
          </a:xfrm>
        </p:spPr>
        <p:txBody>
          <a:bodyPr/>
          <a:lstStyle/>
          <a:p>
            <a:r>
              <a:rPr lang="ru-RU"/>
              <a:t>Образец заголовка</a:t>
            </a:r>
            <a:endParaRPr lang="en-US" dirty="0"/>
          </a:p>
        </p:txBody>
      </p:sp>
      <p:sp>
        <p:nvSpPr>
          <p:cNvPr id="3" name="Text Placeholder 2"/>
          <p:cNvSpPr>
            <a:spLocks noGrp="1"/>
          </p:cNvSpPr>
          <p:nvPr>
            <p:ph type="body" idx="1"/>
          </p:nvPr>
        </p:nvSpPr>
        <p:spPr>
          <a:xfrm>
            <a:off x="82296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Content Placeholder 3"/>
          <p:cNvSpPr>
            <a:spLocks noGrp="1"/>
          </p:cNvSpPr>
          <p:nvPr>
            <p:ph sz="half" idx="2"/>
          </p:nvPr>
        </p:nvSpPr>
        <p:spPr>
          <a:xfrm>
            <a:off x="822960" y="2582334"/>
            <a:ext cx="3703320" cy="3286760"/>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Text Placeholder 4"/>
          <p:cNvSpPr>
            <a:spLocks noGrp="1"/>
          </p:cNvSpPr>
          <p:nvPr>
            <p:ph type="body" sz="quarter" idx="3"/>
          </p:nvPr>
        </p:nvSpPr>
        <p:spPr>
          <a:xfrm>
            <a:off x="466344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Content Placeholder 5"/>
          <p:cNvSpPr>
            <a:spLocks noGrp="1"/>
          </p:cNvSpPr>
          <p:nvPr>
            <p:ph sz="quarter" idx="4"/>
          </p:nvPr>
        </p:nvSpPr>
        <p:spPr>
          <a:xfrm>
            <a:off x="4663440" y="2582334"/>
            <a:ext cx="3703320" cy="3286760"/>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6"/>
          <p:cNvSpPr>
            <a:spLocks noGrp="1"/>
          </p:cNvSpPr>
          <p:nvPr>
            <p:ph type="dt" sz="half" idx="10"/>
          </p:nvPr>
        </p:nvSpPr>
        <p:spPr/>
        <p:txBody>
          <a:bodyPr/>
          <a:lstStyle/>
          <a:p>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tg-Cyrl-TJ" smtClean="0"/>
              <a:t>‹#›</a:t>
            </a:fld>
            <a:endParaRPr lang="tg-Cyrl-TJ"/>
          </a:p>
        </p:txBody>
      </p:sp>
    </p:spTree>
    <p:extLst>
      <p:ext uri="{BB962C8B-B14F-4D97-AF65-F5344CB8AC3E}">
        <p14:creationId xmlns:p14="http://schemas.microsoft.com/office/powerpoint/2010/main" val="8525249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Date Placeholder 2"/>
          <p:cNvSpPr>
            <a:spLocks noGrp="1"/>
          </p:cNvSpPr>
          <p:nvPr>
            <p:ph type="dt" sz="half" idx="10"/>
          </p:nvPr>
        </p:nvSpPr>
        <p:spPr/>
        <p:txBody>
          <a:bodyPr/>
          <a:lstStyle/>
          <a:p>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tg-Cyrl-TJ" smtClean="0"/>
              <a:t>‹#›</a:t>
            </a:fld>
            <a:endParaRPr lang="tg-Cyrl-TJ"/>
          </a:p>
        </p:txBody>
      </p:sp>
    </p:spTree>
    <p:extLst>
      <p:ext uri="{BB962C8B-B14F-4D97-AF65-F5344CB8AC3E}">
        <p14:creationId xmlns:p14="http://schemas.microsoft.com/office/powerpoint/2010/main" val="4042617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5" name="Rectangle 4"/>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endParaRPr lang="ru-RU"/>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ru-RU"/>
          </a:p>
        </p:txBody>
      </p:sp>
      <p:sp>
        <p:nvSpPr>
          <p:cNvPr id="9" name="Slide Number Placeholder 8"/>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tg-Cyrl-TJ" smtClean="0"/>
              <a:t>‹#›</a:t>
            </a:fld>
            <a:endParaRPr lang="tg-Cyrl-TJ"/>
          </a:p>
        </p:txBody>
      </p:sp>
    </p:spTree>
    <p:extLst>
      <p:ext uri="{BB962C8B-B14F-4D97-AF65-F5344CB8AC3E}">
        <p14:creationId xmlns:p14="http://schemas.microsoft.com/office/powerpoint/2010/main" val="42826565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8" name="Rectangle 7"/>
          <p:cNvSpPr/>
          <p:nvPr/>
        </p:nvSpPr>
        <p:spPr>
          <a:xfrm>
            <a:off x="13" y="0"/>
            <a:ext cx="3038093"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3030053" y="0"/>
            <a:ext cx="48006"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342900" y="594359"/>
            <a:ext cx="2400300" cy="2286000"/>
          </a:xfrm>
        </p:spPr>
        <p:txBody>
          <a:bodyPr anchor="b">
            <a:normAutofit/>
          </a:bodyPr>
          <a:lstStyle>
            <a:lvl1pPr>
              <a:defRPr sz="3600" b="0">
                <a:solidFill>
                  <a:srgbClr val="FFFFFF"/>
                </a:solidFill>
              </a:defRPr>
            </a:lvl1pPr>
          </a:lstStyle>
          <a:p>
            <a:r>
              <a:rPr lang="ru-RU"/>
              <a:t>Образец заголовка</a:t>
            </a:r>
            <a:endParaRPr lang="en-US" dirty="0"/>
          </a:p>
        </p:txBody>
      </p:sp>
      <p:sp>
        <p:nvSpPr>
          <p:cNvPr id="3" name="Content Placeholder 2"/>
          <p:cNvSpPr>
            <a:spLocks noGrp="1"/>
          </p:cNvSpPr>
          <p:nvPr>
            <p:ph idx="1"/>
          </p:nvPr>
        </p:nvSpPr>
        <p:spPr>
          <a:xfrm>
            <a:off x="3460237" y="731520"/>
            <a:ext cx="5009393" cy="5257800"/>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Text Placeholder 3"/>
          <p:cNvSpPr>
            <a:spLocks noGrp="1"/>
          </p:cNvSpPr>
          <p:nvPr>
            <p:ph type="body" sz="half" idx="2"/>
          </p:nvPr>
        </p:nvSpPr>
        <p:spPr>
          <a:xfrm>
            <a:off x="342900" y="2926080"/>
            <a:ext cx="24003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p:cNvSpPr>
            <a:spLocks noGrp="1"/>
          </p:cNvSpPr>
          <p:nvPr>
            <p:ph type="dt" sz="half" idx="10"/>
          </p:nvPr>
        </p:nvSpPr>
        <p:spPr>
          <a:xfrm>
            <a:off x="349134" y="6459786"/>
            <a:ext cx="1963883" cy="365125"/>
          </a:xfrm>
        </p:spPr>
        <p:txBody>
          <a:bodyPr/>
          <a:lstStyle>
            <a:lvl1pPr algn="l">
              <a:defRPr/>
            </a:lvl1pPr>
          </a:lstStyle>
          <a:p>
            <a:endParaRPr lang="ru-RU"/>
          </a:p>
        </p:txBody>
      </p:sp>
      <p:sp>
        <p:nvSpPr>
          <p:cNvPr id="6" name="Footer Placeholder 5"/>
          <p:cNvSpPr>
            <a:spLocks noGrp="1"/>
          </p:cNvSpPr>
          <p:nvPr>
            <p:ph type="ftr" sz="quarter" idx="11"/>
          </p:nvPr>
        </p:nvSpPr>
        <p:spPr>
          <a:xfrm>
            <a:off x="3600450" y="6459786"/>
            <a:ext cx="3486150" cy="365125"/>
          </a:xfrm>
        </p:spPr>
        <p:txBody>
          <a:bodyPr/>
          <a:lstStyle>
            <a:lvl1pPr algn="l">
              <a:defRPr>
                <a:solidFill>
                  <a:schemeClr val="tx2"/>
                </a:solidFill>
              </a:defRPr>
            </a:lvl1pPr>
          </a:lstStyle>
          <a:p>
            <a:endParaRPr lang="ru-RU"/>
          </a:p>
        </p:txBody>
      </p:sp>
      <p:sp>
        <p:nvSpPr>
          <p:cNvPr id="7" name="Slide Number Placeholder 6"/>
          <p:cNvSpPr>
            <a:spLocks noGrp="1"/>
          </p:cNvSpPr>
          <p:nvPr>
            <p:ph type="sldNum" sz="quarter" idx="12"/>
          </p:nvPr>
        </p:nvSpPr>
        <p:spPr/>
        <p:txBody>
          <a:bodyPr/>
          <a:lstStyle>
            <a:lvl1pPr>
              <a:defRPr>
                <a:solidFill>
                  <a:schemeClr val="tx2"/>
                </a:solidFill>
              </a:defRPr>
            </a:lvl1pPr>
          </a:lstStyle>
          <a:p>
            <a:pPr marL="0" lvl="0" indent="0" algn="r" rtl="0">
              <a:spcBef>
                <a:spcPts val="0"/>
              </a:spcBef>
              <a:spcAft>
                <a:spcPts val="0"/>
              </a:spcAft>
              <a:buNone/>
            </a:pPr>
            <a:fld id="{00000000-1234-1234-1234-123412341234}" type="slidenum">
              <a:rPr lang="tg-Cyrl-TJ" smtClean="0"/>
              <a:t>‹#›</a:t>
            </a:fld>
            <a:endParaRPr lang="tg-Cyrl-TJ"/>
          </a:p>
        </p:txBody>
      </p:sp>
    </p:spTree>
    <p:extLst>
      <p:ext uri="{BB962C8B-B14F-4D97-AF65-F5344CB8AC3E}">
        <p14:creationId xmlns:p14="http://schemas.microsoft.com/office/powerpoint/2010/main" val="25624800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8" name="Rectangle 7"/>
          <p:cNvSpPr/>
          <p:nvPr/>
        </p:nvSpPr>
        <p:spPr>
          <a:xfrm>
            <a:off x="0" y="4953000"/>
            <a:ext cx="9141619"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2" y="491507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5074920"/>
            <a:ext cx="7589520" cy="822960"/>
          </a:xfrm>
        </p:spPr>
        <p:txBody>
          <a:bodyPr tIns="0" bIns="0" anchor="b">
            <a:noAutofit/>
          </a:bodyPr>
          <a:lstStyle>
            <a:lvl1pPr>
              <a:defRPr sz="3600" b="0">
                <a:solidFill>
                  <a:srgbClr val="FFFFFF"/>
                </a:solidFill>
              </a:defRPr>
            </a:lvl1pPr>
          </a:lstStyle>
          <a:p>
            <a:r>
              <a:rPr lang="ru-RU"/>
              <a:t>Образец заголовка</a:t>
            </a:r>
            <a:endParaRPr lang="en-US" dirty="0"/>
          </a:p>
        </p:txBody>
      </p:sp>
      <p:sp>
        <p:nvSpPr>
          <p:cNvPr id="3" name="Picture Placeholder 2"/>
          <p:cNvSpPr>
            <a:spLocks noGrp="1" noChangeAspect="1"/>
          </p:cNvSpPr>
          <p:nvPr>
            <p:ph type="pic" idx="1"/>
          </p:nvPr>
        </p:nvSpPr>
        <p:spPr>
          <a:xfrm>
            <a:off x="12" y="0"/>
            <a:ext cx="9143989"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a:t>Вставка рисунка</a:t>
            </a:r>
            <a:endParaRPr lang="en-US" dirty="0"/>
          </a:p>
        </p:txBody>
      </p:sp>
      <p:sp>
        <p:nvSpPr>
          <p:cNvPr id="4" name="Text Placeholder 3"/>
          <p:cNvSpPr>
            <a:spLocks noGrp="1"/>
          </p:cNvSpPr>
          <p:nvPr>
            <p:ph type="body" sz="half" idx="2"/>
          </p:nvPr>
        </p:nvSpPr>
        <p:spPr>
          <a:xfrm>
            <a:off x="822959" y="5907024"/>
            <a:ext cx="7589520"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p:cNvSpPr>
            <a:spLocks noGrp="1"/>
          </p:cNvSpPr>
          <p:nvPr>
            <p:ph type="dt" sz="half" idx="10"/>
          </p:nvPr>
        </p:nvSpPr>
        <p:spPr/>
        <p:txBody>
          <a:bodyPr/>
          <a:lstStyle/>
          <a:p>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tg-Cyrl-TJ" smtClean="0"/>
              <a:t>‹#›</a:t>
            </a:fld>
            <a:endParaRPr lang="tg-Cyrl-TJ"/>
          </a:p>
        </p:txBody>
      </p:sp>
    </p:spTree>
    <p:extLst>
      <p:ext uri="{BB962C8B-B14F-4D97-AF65-F5344CB8AC3E}">
        <p14:creationId xmlns:p14="http://schemas.microsoft.com/office/powerpoint/2010/main" val="40881910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tg-Cyrl-TJ" smtClean="0"/>
              <a:t>‹#›</a:t>
            </a:fld>
            <a:endParaRPr lang="tg-Cyrl-TJ"/>
          </a:p>
        </p:txBody>
      </p:sp>
    </p:spTree>
    <p:extLst>
      <p:ext uri="{BB962C8B-B14F-4D97-AF65-F5344CB8AC3E}">
        <p14:creationId xmlns:p14="http://schemas.microsoft.com/office/powerpoint/2010/main" val="7906754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6543675" y="414779"/>
            <a:ext cx="1971675" cy="5757421"/>
          </a:xfrm>
        </p:spPr>
        <p:txBody>
          <a:bodyPr vert="eaVert"/>
          <a:lstStyle/>
          <a:p>
            <a:r>
              <a:rPr lang="ru-RU"/>
              <a:t>Образец заголовка</a:t>
            </a:r>
            <a:endParaRPr lang="en-US" dirty="0"/>
          </a:p>
        </p:txBody>
      </p:sp>
      <p:sp>
        <p:nvSpPr>
          <p:cNvPr id="3" name="Vertical Text Placeholder 2"/>
          <p:cNvSpPr>
            <a:spLocks noGrp="1"/>
          </p:cNvSpPr>
          <p:nvPr>
            <p:ph type="body" orient="vert" idx="1"/>
          </p:nvPr>
        </p:nvSpPr>
        <p:spPr>
          <a:xfrm>
            <a:off x="628650" y="414779"/>
            <a:ext cx="5800725" cy="5757420"/>
          </a:xfrm>
        </p:spPr>
        <p:txBody>
          <a:bodyPr vert="eaVert" lIns="45720" tIns="0" rIns="45720" bIns="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tg-Cyrl-TJ" smtClean="0"/>
              <a:t>‹#›</a:t>
            </a:fld>
            <a:endParaRPr lang="tg-Cyrl-TJ"/>
          </a:p>
        </p:txBody>
      </p:sp>
    </p:spTree>
    <p:extLst>
      <p:ext uri="{BB962C8B-B14F-4D97-AF65-F5344CB8AC3E}">
        <p14:creationId xmlns:p14="http://schemas.microsoft.com/office/powerpoint/2010/main" val="22274366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0" y="6400800"/>
            <a:ext cx="9144001"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5"/>
            <a:ext cx="9144001" cy="6599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822960" y="286604"/>
            <a:ext cx="7543800" cy="1450757"/>
          </a:xfrm>
          <a:prstGeom prst="rect">
            <a:avLst/>
          </a:prstGeom>
        </p:spPr>
        <p:txBody>
          <a:bodyPr vert="horz" lIns="91440" tIns="45720" rIns="91440" bIns="45720" rtlCol="0" anchor="b">
            <a:normAutofit/>
          </a:bodyPr>
          <a:lstStyle/>
          <a:p>
            <a:r>
              <a:rPr lang="ru-RU"/>
              <a:t>Образец заголовка</a:t>
            </a:r>
            <a:endParaRPr lang="en-US" dirty="0"/>
          </a:p>
        </p:txBody>
      </p:sp>
      <p:sp>
        <p:nvSpPr>
          <p:cNvPr id="3" name="Text Placeholder 2"/>
          <p:cNvSpPr>
            <a:spLocks noGrp="1"/>
          </p:cNvSpPr>
          <p:nvPr>
            <p:ph type="body" idx="1"/>
          </p:nvPr>
        </p:nvSpPr>
        <p:spPr>
          <a:xfrm>
            <a:off x="822959" y="1845734"/>
            <a:ext cx="7543801" cy="4023360"/>
          </a:xfrm>
          <a:prstGeom prst="rect">
            <a:avLst/>
          </a:prstGeom>
        </p:spPr>
        <p:txBody>
          <a:bodyPr vert="horz" lIns="0" tIns="45720" rIns="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2"/>
          </p:nvPr>
        </p:nvSpPr>
        <p:spPr>
          <a:xfrm>
            <a:off x="822961" y="6459786"/>
            <a:ext cx="1854203" cy="365125"/>
          </a:xfrm>
          <a:prstGeom prst="rect">
            <a:avLst/>
          </a:prstGeom>
        </p:spPr>
        <p:txBody>
          <a:bodyPr vert="horz" lIns="91440" tIns="45720" rIns="91440" bIns="45720" rtlCol="0" anchor="ctr"/>
          <a:lstStyle>
            <a:lvl1pPr algn="l">
              <a:defRPr sz="900">
                <a:solidFill>
                  <a:srgbClr val="FFFFFF"/>
                </a:solidFill>
              </a:defRPr>
            </a:lvl1pPr>
          </a:lstStyle>
          <a:p>
            <a:endParaRPr lang="ru-RU"/>
          </a:p>
        </p:txBody>
      </p:sp>
      <p:sp>
        <p:nvSpPr>
          <p:cNvPr id="5" name="Footer Placeholder 4"/>
          <p:cNvSpPr>
            <a:spLocks noGrp="1"/>
          </p:cNvSpPr>
          <p:nvPr>
            <p:ph type="ftr" sz="quarter" idx="3"/>
          </p:nvPr>
        </p:nvSpPr>
        <p:spPr>
          <a:xfrm>
            <a:off x="2764639" y="6459786"/>
            <a:ext cx="3617103"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ru-RU"/>
          </a:p>
        </p:txBody>
      </p:sp>
      <p:sp>
        <p:nvSpPr>
          <p:cNvPr id="6" name="Slide Number Placeholder 5"/>
          <p:cNvSpPr>
            <a:spLocks noGrp="1"/>
          </p:cNvSpPr>
          <p:nvPr>
            <p:ph type="sldNum" sz="quarter" idx="4"/>
          </p:nvPr>
        </p:nvSpPr>
        <p:spPr>
          <a:xfrm>
            <a:off x="7425344" y="6459786"/>
            <a:ext cx="984019" cy="365125"/>
          </a:xfrm>
          <a:prstGeom prst="rect">
            <a:avLst/>
          </a:prstGeom>
        </p:spPr>
        <p:txBody>
          <a:bodyPr vert="horz" lIns="91440" tIns="45720" rIns="91440" bIns="45720" rtlCol="0" anchor="ctr"/>
          <a:lstStyle>
            <a:lvl1pPr algn="r">
              <a:defRPr sz="1050">
                <a:solidFill>
                  <a:srgbClr val="FFFFFF"/>
                </a:solidFill>
              </a:defRPr>
            </a:lvl1pPr>
          </a:lstStyle>
          <a:p>
            <a:pPr marL="0" lvl="0" indent="0" algn="r" rtl="0">
              <a:spcBef>
                <a:spcPts val="0"/>
              </a:spcBef>
              <a:spcAft>
                <a:spcPts val="0"/>
              </a:spcAft>
              <a:buNone/>
            </a:pPr>
            <a:fld id="{00000000-1234-1234-1234-123412341234}" type="slidenum">
              <a:rPr lang="tg-Cyrl-TJ" smtClean="0"/>
              <a:t>‹#›</a:t>
            </a:fld>
            <a:endParaRPr lang="tg-Cyrl-TJ"/>
          </a:p>
        </p:txBody>
      </p:sp>
      <p:cxnSp>
        <p:nvCxnSpPr>
          <p:cNvPr id="10" name="Straight Connector 9"/>
          <p:cNvCxnSpPr/>
          <p:nvPr/>
        </p:nvCxnSpPr>
        <p:spPr>
          <a:xfrm>
            <a:off x="895149" y="1737845"/>
            <a:ext cx="74752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4519345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ftr="0" dt="0"/>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hyperlink" Target="http://hdr.undp/" TargetMode="External"/><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hyperlink" Target="http://hdr.undp.org/sites/default/files/2016_human%20_development_report" TargetMode="Externa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90"/>
        <p:cNvGrpSpPr/>
        <p:nvPr/>
      </p:nvGrpSpPr>
      <p:grpSpPr>
        <a:xfrm>
          <a:off x="0" y="0"/>
          <a:ext cx="0" cy="0"/>
          <a:chOff x="0" y="0"/>
          <a:chExt cx="0" cy="0"/>
        </a:xfrm>
      </p:grpSpPr>
      <p:sp>
        <p:nvSpPr>
          <p:cNvPr id="91" name="Google Shape;91;p1"/>
          <p:cNvSpPr txBox="1">
            <a:spLocks noGrp="1"/>
          </p:cNvSpPr>
          <p:nvPr>
            <p:ph type="ctrTitle"/>
          </p:nvPr>
        </p:nvSpPr>
        <p:spPr>
          <a:xfrm>
            <a:off x="277897" y="114301"/>
            <a:ext cx="8784976" cy="1852942"/>
          </a:xfrm>
          <a:prstGeom prst="rect">
            <a:avLst/>
          </a:prstGeom>
          <a:noFill/>
          <a:ln>
            <a:noFill/>
          </a:ln>
        </p:spPr>
        <p:txBody>
          <a:bodyPr spcFirstLastPara="1" wrap="square" lIns="91425" tIns="45700" rIns="91425" bIns="45700" anchor="t" anchorCtr="0">
            <a:noAutofit/>
          </a:bodyPr>
          <a:lstStyle/>
          <a:p>
            <a:pPr lvl="0" algn="ctr">
              <a:lnSpc>
                <a:spcPct val="100000"/>
              </a:lnSpc>
              <a:buClr>
                <a:schemeClr val="dk1"/>
              </a:buClr>
              <a:buSzPts val="3200"/>
            </a:pPr>
            <a:r>
              <a:rPr lang="tg-Cyrl-TJ" sz="2800" b="1" cap="none" dirty="0">
                <a:solidFill>
                  <a:schemeClr val="dk1"/>
                </a:solidFill>
                <a:latin typeface="Times New Roman" panose="02020603050405020304" pitchFamily="18" charset="0"/>
                <a:ea typeface="Times New Roman"/>
                <a:cs typeface="Times New Roman" panose="02020603050405020304" pitchFamily="18" charset="0"/>
                <a:sym typeface="Times New Roman"/>
              </a:rPr>
              <a:t>TAJIK STATE UNIVERSITY OF COMMERCE </a:t>
            </a:r>
            <a:br>
              <a:rPr lang="tg-Cyrl-TJ" sz="3200" b="1" cap="none" dirty="0">
                <a:solidFill>
                  <a:schemeClr val="dk1"/>
                </a:solidFill>
                <a:latin typeface="Times New Roman"/>
                <a:ea typeface="Times New Roman"/>
                <a:cs typeface="Times New Roman"/>
                <a:sym typeface="Times New Roman"/>
              </a:rPr>
            </a:br>
            <a:r>
              <a:rPr lang="tg-Cyrl-TJ" sz="3200" b="1" cap="none" dirty="0">
                <a:solidFill>
                  <a:schemeClr val="dk1"/>
                </a:solidFill>
                <a:latin typeface="Times New Roman"/>
                <a:ea typeface="Times New Roman"/>
                <a:cs typeface="Times New Roman"/>
                <a:sym typeface="Times New Roman"/>
              </a:rPr>
              <a:t> </a:t>
            </a:r>
            <a:br>
              <a:rPr lang="tg-Cyrl-TJ" sz="3200" b="1" cap="none" dirty="0">
                <a:solidFill>
                  <a:schemeClr val="dk1"/>
                </a:solidFill>
                <a:latin typeface="Times New Roman"/>
                <a:ea typeface="Times New Roman"/>
                <a:cs typeface="Times New Roman"/>
                <a:sym typeface="Times New Roman"/>
              </a:rPr>
            </a:br>
            <a:r>
              <a:rPr lang="tg-Cyrl-TJ" sz="3200" b="1" cap="none" dirty="0">
                <a:solidFill>
                  <a:schemeClr val="dk1"/>
                </a:solidFill>
                <a:latin typeface="Times New Roman"/>
                <a:ea typeface="Times New Roman"/>
                <a:cs typeface="Times New Roman"/>
                <a:sym typeface="Times New Roman"/>
              </a:rPr>
              <a:t>Course: </a:t>
            </a:r>
            <a:r>
              <a:rPr lang="tg-Cyrl-TJ" sz="2400" b="1" dirty="0">
                <a:solidFill>
                  <a:schemeClr val="tx1"/>
                </a:solidFill>
                <a:latin typeface="Times New Roman" panose="02020603050405020304" pitchFamily="18" charset="0"/>
                <a:cs typeface="Times New Roman" panose="02020603050405020304" pitchFamily="18" charset="0"/>
              </a:rPr>
              <a:t>Main </a:t>
            </a:r>
            <a:r>
              <a:rPr lang="en-US" sz="2400" b="1" dirty="0">
                <a:solidFill>
                  <a:schemeClr val="tx1"/>
                </a:solidFill>
                <a:latin typeface="Times New Roman" panose="02020603050405020304" pitchFamily="18" charset="0"/>
                <a:cs typeface="Times New Roman" panose="02020603050405020304" pitchFamily="18" charset="0"/>
              </a:rPr>
              <a:t>d</a:t>
            </a:r>
            <a:r>
              <a:rPr lang="tg-Cyrl-TJ" sz="2400" b="1" dirty="0">
                <a:solidFill>
                  <a:schemeClr val="tx1"/>
                </a:solidFill>
                <a:latin typeface="Times New Roman" panose="02020603050405020304" pitchFamily="18" charset="0"/>
                <a:cs typeface="Times New Roman" panose="02020603050405020304" pitchFamily="18" charset="0"/>
              </a:rPr>
              <a:t>irections for the </a:t>
            </a:r>
            <a:r>
              <a:rPr lang="en-US" sz="2400" b="1" dirty="0">
                <a:solidFill>
                  <a:schemeClr val="tx1"/>
                </a:solidFill>
                <a:latin typeface="Times New Roman" panose="02020603050405020304" pitchFamily="18" charset="0"/>
                <a:cs typeface="Times New Roman" panose="02020603050405020304" pitchFamily="18" charset="0"/>
              </a:rPr>
              <a:t>d</a:t>
            </a:r>
            <a:r>
              <a:rPr lang="tg-Cyrl-TJ" sz="2400" b="1" dirty="0">
                <a:solidFill>
                  <a:schemeClr val="tx1"/>
                </a:solidFill>
                <a:latin typeface="Times New Roman" panose="02020603050405020304" pitchFamily="18" charset="0"/>
                <a:cs typeface="Times New Roman" panose="02020603050405020304" pitchFamily="18" charset="0"/>
              </a:rPr>
              <a:t>evelopment of </a:t>
            </a:r>
            <a:r>
              <a:rPr lang="en-US" sz="2400" b="1" dirty="0">
                <a:solidFill>
                  <a:schemeClr val="tx1"/>
                </a:solidFill>
                <a:latin typeface="Times New Roman" panose="02020603050405020304" pitchFamily="18" charset="0"/>
                <a:cs typeface="Times New Roman" panose="02020603050405020304" pitchFamily="18" charset="0"/>
              </a:rPr>
              <a:t>h</a:t>
            </a:r>
            <a:r>
              <a:rPr lang="tg-Cyrl-TJ" sz="2400" b="1" dirty="0">
                <a:solidFill>
                  <a:schemeClr val="tx1"/>
                </a:solidFill>
                <a:latin typeface="Times New Roman" panose="02020603050405020304" pitchFamily="18" charset="0"/>
                <a:cs typeface="Times New Roman" panose="02020603050405020304" pitchFamily="18" charset="0"/>
              </a:rPr>
              <a:t>uman </a:t>
            </a:r>
            <a:r>
              <a:rPr lang="en-US" sz="2400" b="1" dirty="0">
                <a:solidFill>
                  <a:schemeClr val="tx1"/>
                </a:solidFill>
                <a:latin typeface="Times New Roman" panose="02020603050405020304" pitchFamily="18" charset="0"/>
                <a:cs typeface="Times New Roman" panose="02020603050405020304" pitchFamily="18" charset="0"/>
              </a:rPr>
              <a:t>c</a:t>
            </a:r>
            <a:r>
              <a:rPr lang="tg-Cyrl-TJ" sz="2400" b="1" dirty="0">
                <a:solidFill>
                  <a:schemeClr val="tx1"/>
                </a:solidFill>
                <a:latin typeface="Times New Roman" panose="02020603050405020304" pitchFamily="18" charset="0"/>
                <a:cs typeface="Times New Roman" panose="02020603050405020304" pitchFamily="18" charset="0"/>
              </a:rPr>
              <a:t>apital in the </a:t>
            </a:r>
            <a:r>
              <a:rPr lang="en-US" sz="2400" b="1" dirty="0">
                <a:solidFill>
                  <a:schemeClr val="tx1"/>
                </a:solidFill>
                <a:latin typeface="Times New Roman" panose="02020603050405020304" pitchFamily="18" charset="0"/>
                <a:cs typeface="Times New Roman" panose="02020603050405020304" pitchFamily="18" charset="0"/>
              </a:rPr>
              <a:t>c</a:t>
            </a:r>
            <a:r>
              <a:rPr lang="tg-Cyrl-TJ" sz="2400" b="1" dirty="0">
                <a:solidFill>
                  <a:schemeClr val="tx1"/>
                </a:solidFill>
                <a:latin typeface="Times New Roman" panose="02020603050405020304" pitchFamily="18" charset="0"/>
                <a:cs typeface="Times New Roman" panose="02020603050405020304" pitchFamily="18" charset="0"/>
              </a:rPr>
              <a:t>ontext of the </a:t>
            </a:r>
            <a:r>
              <a:rPr lang="en-US" sz="2400" b="1" dirty="0">
                <a:solidFill>
                  <a:schemeClr val="tx1"/>
                </a:solidFill>
                <a:latin typeface="Times New Roman" panose="02020603050405020304" pitchFamily="18" charset="0"/>
                <a:cs typeface="Times New Roman" panose="02020603050405020304" pitchFamily="18" charset="0"/>
              </a:rPr>
              <a:t>d</a:t>
            </a:r>
            <a:r>
              <a:rPr lang="tg-Cyrl-TJ" sz="2400" b="1" dirty="0">
                <a:solidFill>
                  <a:schemeClr val="tx1"/>
                </a:solidFill>
                <a:latin typeface="Times New Roman" panose="02020603050405020304" pitchFamily="18" charset="0"/>
                <a:cs typeface="Times New Roman" panose="02020603050405020304" pitchFamily="18" charset="0"/>
              </a:rPr>
              <a:t>igital </a:t>
            </a:r>
            <a:r>
              <a:rPr lang="en-US" sz="2400" b="1" dirty="0">
                <a:solidFill>
                  <a:schemeClr val="tx1"/>
                </a:solidFill>
                <a:latin typeface="Times New Roman" panose="02020603050405020304" pitchFamily="18" charset="0"/>
                <a:cs typeface="Times New Roman" panose="02020603050405020304" pitchFamily="18" charset="0"/>
              </a:rPr>
              <a:t>e</a:t>
            </a:r>
            <a:r>
              <a:rPr lang="tg-Cyrl-TJ" sz="2400" b="1" dirty="0">
                <a:solidFill>
                  <a:schemeClr val="tx1"/>
                </a:solidFill>
                <a:latin typeface="Times New Roman" panose="02020603050405020304" pitchFamily="18" charset="0"/>
                <a:cs typeface="Times New Roman" panose="02020603050405020304" pitchFamily="18" charset="0"/>
              </a:rPr>
              <a:t>conomy in the Republic of Tajikistan</a:t>
            </a:r>
            <a:br>
              <a:rPr lang="tg-Cyrl-TJ" sz="2000" b="1" cap="none" dirty="0">
                <a:solidFill>
                  <a:schemeClr val="tx1"/>
                </a:solidFill>
                <a:latin typeface="Times New Roman" panose="02020603050405020304" pitchFamily="18" charset="0"/>
                <a:ea typeface="Times New Roman"/>
                <a:cs typeface="Times New Roman" panose="02020603050405020304" pitchFamily="18" charset="0"/>
                <a:sym typeface="Times New Roman"/>
              </a:rPr>
            </a:br>
            <a:endParaRPr sz="3200" b="1" cap="none" dirty="0">
              <a:solidFill>
                <a:schemeClr val="tx1"/>
              </a:solidFill>
              <a:latin typeface="Times New Roman" panose="02020603050405020304" pitchFamily="18" charset="0"/>
              <a:ea typeface="Times New Roman"/>
              <a:cs typeface="Times New Roman" panose="02020603050405020304" pitchFamily="18" charset="0"/>
              <a:sym typeface="Times New Roman"/>
            </a:endParaRPr>
          </a:p>
        </p:txBody>
      </p:sp>
      <p:sp>
        <p:nvSpPr>
          <p:cNvPr id="92" name="Google Shape;92;p1"/>
          <p:cNvSpPr>
            <a:spLocks noGrp="1"/>
          </p:cNvSpPr>
          <p:nvPr>
            <p:ph type="subTitle" idx="1"/>
          </p:nvPr>
        </p:nvSpPr>
        <p:spPr>
          <a:xfrm>
            <a:off x="3771900" y="2198077"/>
            <a:ext cx="5213837" cy="2549770"/>
          </a:xfrm>
          <a:prstGeom prst="roundRect">
            <a:avLst>
              <a:gd name="adj" fmla="val 6141"/>
            </a:avLst>
          </a:prstGeom>
          <a:gradFill>
            <a:gsLst>
              <a:gs pos="0">
                <a:srgbClr val="EEE6D9"/>
              </a:gs>
              <a:gs pos="72000">
                <a:srgbClr val="CBBD97"/>
              </a:gs>
              <a:gs pos="100000">
                <a:srgbClr val="C4B182"/>
              </a:gs>
            </a:gsLst>
            <a:lin ang="5400000" scaled="0"/>
          </a:gradFill>
          <a:ln w="10000" cap="flat" cmpd="sng">
            <a:solidFill>
              <a:schemeClr val="accent5"/>
            </a:solidFill>
            <a:prstDash val="solid"/>
            <a:round/>
            <a:headEnd type="none" w="sm" len="sm"/>
            <a:tailEnd type="none" w="sm" len="sm"/>
          </a:ln>
          <a:effectLst>
            <a:outerShdw blurRad="76200" dist="50800" dir="5400000" rotWithShape="0">
              <a:srgbClr val="4E3B30">
                <a:alpha val="60000"/>
              </a:srgbClr>
            </a:outerShdw>
          </a:effectLst>
        </p:spPr>
        <p:txBody>
          <a:bodyPr spcFirstLastPara="1" wrap="square" lIns="91425" tIns="45700" rIns="91425" bIns="45700" anchor="ctr" anchorCtr="0">
            <a:normAutofit/>
          </a:bodyPr>
          <a:lstStyle/>
          <a:p>
            <a:pPr marL="0" marR="0" lvl="0" indent="0" algn="ctr" rtl="0">
              <a:spcBef>
                <a:spcPts val="0"/>
              </a:spcBef>
              <a:spcAft>
                <a:spcPts val="0"/>
              </a:spcAft>
              <a:buSzPts val="1960"/>
              <a:buNone/>
            </a:pPr>
            <a:endParaRPr sz="600" b="1" i="0" u="none" strike="noStrike" cap="none" dirty="0">
              <a:solidFill>
                <a:srgbClr val="FF0000"/>
              </a:solidFill>
              <a:latin typeface="Times New Roman"/>
              <a:ea typeface="Times New Roman"/>
              <a:cs typeface="Times New Roman"/>
              <a:sym typeface="Times New Roman"/>
            </a:endParaRPr>
          </a:p>
          <a:p>
            <a:pPr marL="0" marR="0" lvl="0" indent="0" algn="ctr" rtl="0">
              <a:spcBef>
                <a:spcPts val="0"/>
              </a:spcBef>
              <a:spcAft>
                <a:spcPts val="0"/>
              </a:spcAft>
              <a:buSzPts val="1960"/>
              <a:buNone/>
            </a:pPr>
            <a:r>
              <a:rPr lang="tg-Cyrl-TJ" sz="2800" b="1" i="0" u="none" strike="noStrike" cap="none" dirty="0">
                <a:solidFill>
                  <a:srgbClr val="FF0000"/>
                </a:solidFill>
                <a:latin typeface="Times New Roman" panose="02020603050405020304" pitchFamily="18" charset="0"/>
                <a:ea typeface="Times New Roman"/>
                <a:cs typeface="Times New Roman" panose="02020603050405020304" pitchFamily="18" charset="0"/>
                <a:sym typeface="Times New Roman"/>
              </a:rPr>
              <a:t>Week: </a:t>
            </a:r>
            <a:r>
              <a:rPr lang="tg-Cyrl-TJ" sz="2800" b="1" cap="none" dirty="0">
                <a:solidFill>
                  <a:srgbClr val="FF0000"/>
                </a:solidFill>
                <a:latin typeface="Times New Roman" panose="02020603050405020304" pitchFamily="18" charset="0"/>
                <a:ea typeface="Times New Roman"/>
                <a:cs typeface="Times New Roman" panose="02020603050405020304" pitchFamily="18" charset="0"/>
                <a:sym typeface="Times New Roman"/>
              </a:rPr>
              <a:t>5</a:t>
            </a:r>
            <a:r>
              <a:rPr lang="tg-Cyrl-TJ" sz="2800" b="1" i="0" u="none" strike="noStrike" cap="none" dirty="0">
                <a:solidFill>
                  <a:srgbClr val="FF0000"/>
                </a:solidFill>
                <a:latin typeface="Times New Roman" panose="02020603050405020304" pitchFamily="18" charset="0"/>
                <a:ea typeface="Times New Roman"/>
                <a:cs typeface="Times New Roman" panose="02020603050405020304" pitchFamily="18" charset="0"/>
                <a:sym typeface="Times New Roman"/>
              </a:rPr>
              <a:t>.</a:t>
            </a:r>
          </a:p>
          <a:p>
            <a:pPr marL="0" marR="0" lvl="0" indent="0" algn="ctr" rtl="0">
              <a:spcBef>
                <a:spcPts val="0"/>
              </a:spcBef>
              <a:spcAft>
                <a:spcPts val="0"/>
              </a:spcAft>
              <a:buSzPts val="1960"/>
              <a:buNone/>
            </a:pPr>
            <a:endParaRPr sz="100" b="1" dirty="0">
              <a:solidFill>
                <a:srgbClr val="FF0000"/>
              </a:solidFill>
              <a:latin typeface="Times New Roman"/>
              <a:ea typeface="Times New Roman"/>
              <a:cs typeface="Times New Roman"/>
              <a:sym typeface="Times New Roman"/>
            </a:endParaRPr>
          </a:p>
          <a:p>
            <a:pPr lvl="0" algn="ctr">
              <a:spcBef>
                <a:spcPts val="0"/>
              </a:spcBef>
              <a:spcAft>
                <a:spcPts val="0"/>
              </a:spcAft>
              <a:buSzPts val="1960"/>
            </a:pPr>
            <a:r>
              <a:rPr lang="tg-Cyrl-TJ" b="1" dirty="0">
                <a:solidFill>
                  <a:schemeClr val="tx1"/>
                </a:solidFill>
                <a:latin typeface="Times New Roman" panose="02020603050405020304" pitchFamily="18" charset="0"/>
                <a:cs typeface="Times New Roman" panose="02020603050405020304" pitchFamily="18" charset="0"/>
              </a:rPr>
              <a:t>The experience of foreign countries in studying human capital in the context of globalization</a:t>
            </a:r>
            <a:endParaRPr sz="3600" b="1" i="0" u="none" strike="noStrike" cap="none" dirty="0">
              <a:solidFill>
                <a:schemeClr val="tx1"/>
              </a:solidFill>
              <a:latin typeface="Times New Roman" panose="02020603050405020304" pitchFamily="18" charset="0"/>
              <a:ea typeface="Times New Roman"/>
              <a:cs typeface="Times New Roman" panose="02020603050405020304" pitchFamily="18" charset="0"/>
              <a:sym typeface="Times New Roman"/>
            </a:endParaRPr>
          </a:p>
        </p:txBody>
      </p:sp>
      <p:sp>
        <p:nvSpPr>
          <p:cNvPr id="93" name="Google Shape;93;p1"/>
          <p:cNvSpPr/>
          <p:nvPr/>
        </p:nvSpPr>
        <p:spPr>
          <a:xfrm>
            <a:off x="2848708" y="5095005"/>
            <a:ext cx="3859823" cy="923289"/>
          </a:xfrm>
          <a:prstGeom prst="rect">
            <a:avLst/>
          </a:prstGeom>
          <a:noFill/>
          <a:ln>
            <a:noFill/>
          </a:ln>
        </p:spPr>
        <p:txBody>
          <a:bodyPr spcFirstLastPara="1" wrap="square" lIns="91425" tIns="45700" rIns="91425" bIns="45700" anchor="t" anchorCtr="0">
            <a:spAutoFit/>
          </a:bodyPr>
          <a:lstStyle/>
          <a:p>
            <a:pPr lvl="0" algn="ctr"/>
            <a:r>
              <a:rPr lang="tg-Cyrl-TJ" sz="1800" b="1" i="1" u="none" strike="noStrike" cap="none" dirty="0">
                <a:solidFill>
                  <a:schemeClr val="dk1"/>
                </a:solidFill>
                <a:latin typeface="Times New Roman"/>
                <a:ea typeface="Times New Roman"/>
                <a:cs typeface="Times New Roman"/>
                <a:sym typeface="Times New Roman"/>
              </a:rPr>
              <a:t>Lecturer of: </a:t>
            </a:r>
            <a:r>
              <a:rPr lang="tg-Cyrl-TJ" b="1" dirty="0">
                <a:latin typeface="Times New Roman" panose="02020603050405020304" pitchFamily="18" charset="0"/>
                <a:cs typeface="Times New Roman" panose="02020603050405020304" pitchFamily="18" charset="0"/>
              </a:rPr>
              <a:t>The experience of foreign countries in studying human capital in the context of globalization</a:t>
            </a:r>
            <a:endParaRPr sz="1600" b="1" i="1" u="none" strike="noStrike" cap="none" dirty="0">
              <a:solidFill>
                <a:schemeClr val="dk1"/>
              </a:solidFill>
              <a:latin typeface="Times New Roman" panose="02020603050405020304" pitchFamily="18" charset="0"/>
              <a:ea typeface="Times New Roman"/>
              <a:cs typeface="Times New Roman" panose="02020603050405020304" pitchFamily="18" charset="0"/>
              <a:sym typeface="Times New Roman"/>
            </a:endParaRPr>
          </a:p>
        </p:txBody>
      </p:sp>
      <p:sp>
        <p:nvSpPr>
          <p:cNvPr id="94" name="Google Shape;94;p1"/>
          <p:cNvSpPr/>
          <p:nvPr/>
        </p:nvSpPr>
        <p:spPr>
          <a:xfrm>
            <a:off x="153992" y="5095005"/>
            <a:ext cx="2845105" cy="83095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tg-Cyrl-TJ" sz="2400" b="1" i="0" u="none" strike="noStrike" cap="none" dirty="0">
                <a:solidFill>
                  <a:srgbClr val="C00000"/>
                </a:solidFill>
                <a:latin typeface="Times New Roman"/>
                <a:ea typeface="Times New Roman"/>
                <a:cs typeface="Times New Roman"/>
                <a:sym typeface="Times New Roman"/>
              </a:rPr>
              <a:t>Rustamzoda Fitrat Muzafar</a:t>
            </a:r>
            <a:endParaRPr sz="2400" b="1" i="0" u="none" strike="noStrike" cap="none" dirty="0">
              <a:solidFill>
                <a:srgbClr val="C00000"/>
              </a:solidFill>
              <a:latin typeface="Times New Roman"/>
              <a:ea typeface="Times New Roman"/>
              <a:cs typeface="Times New Roman"/>
              <a:sym typeface="Times New Roman"/>
            </a:endParaRPr>
          </a:p>
        </p:txBody>
      </p:sp>
      <p:pic>
        <p:nvPicPr>
          <p:cNvPr id="95" name="Google Shape;95;p1" descr="Picture background"/>
          <p:cNvPicPr preferRelativeResize="0"/>
          <p:nvPr/>
        </p:nvPicPr>
        <p:blipFill rotWithShape="1">
          <a:blip r:embed="rId3">
            <a:alphaModFix/>
          </a:blip>
          <a:srcRect/>
          <a:stretch/>
        </p:blipFill>
        <p:spPr>
          <a:xfrm>
            <a:off x="490137" y="2198076"/>
            <a:ext cx="3171900" cy="2804596"/>
          </a:xfrm>
          <a:prstGeom prst="ellipse">
            <a:avLst/>
          </a:prstGeom>
          <a:noFill/>
          <a:ln w="63500" cap="rnd" cmpd="sng">
            <a:solidFill>
              <a:srgbClr val="333333"/>
            </a:solidFill>
            <a:prstDash val="solid"/>
            <a:round/>
            <a:headEnd type="none" w="sm" len="sm"/>
            <a:tailEnd type="none" w="sm" len="sm"/>
          </a:ln>
          <a:effectLst>
            <a:outerShdw blurRad="381000" dist="292100" dir="5400000" sx="-80000" sy="-18000" rotWithShape="0">
              <a:srgbClr val="000000">
                <a:alpha val="21960"/>
              </a:srgbClr>
            </a:outerShdw>
          </a:effec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9"/>
        <p:cNvGrpSpPr/>
        <p:nvPr/>
      </p:nvGrpSpPr>
      <p:grpSpPr>
        <a:xfrm>
          <a:off x="0" y="0"/>
          <a:ext cx="0" cy="0"/>
          <a:chOff x="0" y="0"/>
          <a:chExt cx="0" cy="0"/>
        </a:xfrm>
      </p:grpSpPr>
      <p:sp>
        <p:nvSpPr>
          <p:cNvPr id="101" name="Google Shape;101;p2"/>
          <p:cNvSpPr/>
          <p:nvPr/>
        </p:nvSpPr>
        <p:spPr>
          <a:xfrm>
            <a:off x="4544378" y="2013439"/>
            <a:ext cx="4392488" cy="2804746"/>
          </a:xfrm>
          <a:prstGeom prst="roundRect">
            <a:avLst>
              <a:gd name="adj" fmla="val 6141"/>
            </a:avLst>
          </a:prstGeom>
          <a:solidFill>
            <a:schemeClr val="bg1">
              <a:lumMod val="95000"/>
            </a:schemeClr>
          </a:solidFill>
          <a:ln w="10000" cap="flat" cmpd="sng">
            <a:solidFill>
              <a:schemeClr val="accent5"/>
            </a:solidFill>
            <a:prstDash val="solid"/>
            <a:round/>
            <a:headEnd type="none" w="sm" len="sm"/>
            <a:tailEnd type="none" w="sm" len="sm"/>
          </a:ln>
          <a:effectLst>
            <a:outerShdw blurRad="76200" dist="50800" dir="5400000" rotWithShape="0">
              <a:srgbClr val="4E3B30">
                <a:alpha val="60000"/>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accent1"/>
              </a:buClr>
              <a:buSzPts val="2100"/>
              <a:buFont typeface="Noto Sans Symbols"/>
              <a:buNone/>
            </a:pPr>
            <a:endParaRPr lang="tg-Cyrl-TJ" sz="3000" b="1" i="0" u="none" strike="noStrike" cap="none" dirty="0">
              <a:solidFill>
                <a:srgbClr val="FF0000"/>
              </a:solidFill>
              <a:latin typeface="Times New Roman"/>
              <a:ea typeface="Times New Roman"/>
              <a:cs typeface="Times New Roman"/>
              <a:sym typeface="Times New Roman"/>
            </a:endParaRPr>
          </a:p>
          <a:p>
            <a:pPr marL="0" marR="0" lvl="0" indent="0" algn="ctr" rtl="0">
              <a:lnSpc>
                <a:spcPct val="100000"/>
              </a:lnSpc>
              <a:spcBef>
                <a:spcPts val="0"/>
              </a:spcBef>
              <a:spcAft>
                <a:spcPts val="0"/>
              </a:spcAft>
              <a:buClr>
                <a:schemeClr val="accent1"/>
              </a:buClr>
              <a:buSzPts val="2100"/>
              <a:buFont typeface="Noto Sans Symbols"/>
              <a:buNone/>
            </a:pPr>
            <a:endParaRPr lang="tg-Cyrl-TJ" sz="1400" b="1" i="0" u="none" strike="noStrike" cap="none" dirty="0">
              <a:solidFill>
                <a:srgbClr val="FF0000"/>
              </a:solidFill>
              <a:latin typeface="Times New Roman"/>
              <a:ea typeface="Times New Roman"/>
              <a:cs typeface="Times New Roman"/>
              <a:sym typeface="Times New Roman"/>
            </a:endParaRPr>
          </a:p>
          <a:p>
            <a:pPr marL="0" marR="0" lvl="0" indent="0" algn="ctr" rtl="0">
              <a:lnSpc>
                <a:spcPct val="100000"/>
              </a:lnSpc>
              <a:spcBef>
                <a:spcPts val="0"/>
              </a:spcBef>
              <a:spcAft>
                <a:spcPts val="0"/>
              </a:spcAft>
              <a:buClr>
                <a:schemeClr val="accent1"/>
              </a:buClr>
              <a:buSzPts val="2100"/>
              <a:buFont typeface="Noto Sans Symbols"/>
              <a:buNone/>
            </a:pPr>
            <a:r>
              <a:rPr lang="tg-Cyrl-TJ" sz="3000" b="1" i="0" u="none" strike="noStrike" cap="none" dirty="0">
                <a:solidFill>
                  <a:srgbClr val="FF0000"/>
                </a:solidFill>
                <a:latin typeface="Times New Roman"/>
                <a:ea typeface="Times New Roman"/>
                <a:cs typeface="Times New Roman"/>
                <a:sym typeface="Times New Roman"/>
              </a:rPr>
              <a:t>Мавзӯъи: </a:t>
            </a:r>
            <a:r>
              <a:rPr lang="tg-Cyrl-TJ" sz="3000" b="1" dirty="0">
                <a:solidFill>
                  <a:srgbClr val="FF0000"/>
                </a:solidFill>
                <a:latin typeface="Times New Roman"/>
                <a:ea typeface="Times New Roman"/>
                <a:cs typeface="Times New Roman"/>
                <a:sym typeface="Times New Roman"/>
              </a:rPr>
              <a:t>5</a:t>
            </a:r>
          </a:p>
          <a:p>
            <a:pPr marL="0" marR="0" lvl="0" indent="0" algn="ctr" rtl="0">
              <a:lnSpc>
                <a:spcPct val="100000"/>
              </a:lnSpc>
              <a:spcBef>
                <a:spcPts val="0"/>
              </a:spcBef>
              <a:spcAft>
                <a:spcPts val="0"/>
              </a:spcAft>
              <a:buClr>
                <a:schemeClr val="accent1"/>
              </a:buClr>
              <a:buSzPts val="2100"/>
              <a:buFont typeface="Noto Sans Symbols"/>
              <a:buNone/>
            </a:pPr>
            <a:endParaRPr lang="tg-Cyrl-TJ" sz="100" b="1" dirty="0">
              <a:solidFill>
                <a:srgbClr val="FF0000"/>
              </a:solidFill>
              <a:latin typeface="Times New Roman"/>
              <a:ea typeface="Times New Roman"/>
              <a:cs typeface="Times New Roman"/>
              <a:sym typeface="Times New Roman"/>
            </a:endParaRPr>
          </a:p>
          <a:p>
            <a:pPr marL="0" marR="0" lvl="0" indent="0" algn="ctr" rtl="0">
              <a:lnSpc>
                <a:spcPct val="100000"/>
              </a:lnSpc>
              <a:spcBef>
                <a:spcPts val="0"/>
              </a:spcBef>
              <a:spcAft>
                <a:spcPts val="0"/>
              </a:spcAft>
              <a:buClr>
                <a:schemeClr val="accent1"/>
              </a:buClr>
              <a:buSzPts val="2100"/>
              <a:buFont typeface="Noto Sans Symbols"/>
              <a:buNone/>
            </a:pPr>
            <a:r>
              <a:rPr lang="tg-Cyrl-TJ" sz="3000" b="1" dirty="0">
                <a:latin typeface="Times New Roman"/>
                <a:ea typeface="Times New Roman"/>
                <a:cs typeface="Times New Roman"/>
                <a:sym typeface="Times New Roman"/>
              </a:rPr>
              <a:t>Таҷрибаи мамлакатҳои хориҷӣ оид ба омӯзиши сармояи инсонӣ дар шароити ҷаҳонишавӣ</a:t>
            </a:r>
          </a:p>
          <a:p>
            <a:pPr lvl="0" algn="ctr">
              <a:buClr>
                <a:schemeClr val="accent1"/>
              </a:buClr>
              <a:buSzPts val="2100"/>
            </a:pPr>
            <a:r>
              <a:rPr lang="tg-Cyrl-TJ" sz="3200" b="1" i="0" u="none" strike="noStrike" cap="none" dirty="0">
                <a:solidFill>
                  <a:srgbClr val="FF0000"/>
                </a:solidFill>
                <a:latin typeface="Times New Roman" panose="02020603050405020304" pitchFamily="18" charset="0"/>
                <a:ea typeface="Times New Roman"/>
                <a:cs typeface="Times New Roman" panose="02020603050405020304" pitchFamily="18" charset="0"/>
                <a:sym typeface="Times New Roman"/>
              </a:rPr>
              <a:t>	</a:t>
            </a:r>
            <a:endParaRPr sz="2400" dirty="0">
              <a:latin typeface="Times New Roman" panose="02020603050405020304" pitchFamily="18" charset="0"/>
              <a:cs typeface="Times New Roman" panose="02020603050405020304" pitchFamily="18" charset="0"/>
            </a:endParaRPr>
          </a:p>
          <a:p>
            <a:pPr marL="0" marR="0" lvl="0" indent="0" algn="ctr" rtl="0">
              <a:lnSpc>
                <a:spcPct val="100000"/>
              </a:lnSpc>
              <a:spcBef>
                <a:spcPts val="0"/>
              </a:spcBef>
              <a:spcAft>
                <a:spcPts val="0"/>
              </a:spcAft>
              <a:buClr>
                <a:schemeClr val="accent1"/>
              </a:buClr>
              <a:buSzPts val="1960"/>
              <a:buFont typeface="Noto Sans Symbols"/>
              <a:buNone/>
            </a:pPr>
            <a:endParaRPr sz="2800" b="1" i="0" u="none" strike="noStrike" cap="none" dirty="0">
              <a:solidFill>
                <a:srgbClr val="FF0000"/>
              </a:solidFill>
              <a:latin typeface="Times New Roman"/>
              <a:ea typeface="Times New Roman"/>
              <a:cs typeface="Times New Roman"/>
              <a:sym typeface="Times New Roman"/>
            </a:endParaRPr>
          </a:p>
        </p:txBody>
      </p:sp>
      <p:sp>
        <p:nvSpPr>
          <p:cNvPr id="102" name="Google Shape;102;p2"/>
          <p:cNvSpPr/>
          <p:nvPr/>
        </p:nvSpPr>
        <p:spPr>
          <a:xfrm>
            <a:off x="683568" y="5661248"/>
            <a:ext cx="3528392" cy="36929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tg-Cyrl-TJ" sz="1800" b="1" i="1" u="none" strike="noStrike" cap="none">
                <a:solidFill>
                  <a:schemeClr val="dk1"/>
                </a:solidFill>
                <a:latin typeface="Times New Roman"/>
                <a:ea typeface="Times New Roman"/>
                <a:cs typeface="Times New Roman"/>
                <a:sym typeface="Times New Roman"/>
              </a:rPr>
              <a:t>Рустамзода Фитрат Музафар </a:t>
            </a:r>
            <a:endParaRPr sz="1800" b="1" i="1" u="none" strike="noStrike" cap="none">
              <a:solidFill>
                <a:schemeClr val="dk1"/>
              </a:solidFill>
              <a:latin typeface="Times New Roman"/>
              <a:ea typeface="Times New Roman"/>
              <a:cs typeface="Times New Roman"/>
              <a:sym typeface="Times New Roman"/>
            </a:endParaRPr>
          </a:p>
        </p:txBody>
      </p:sp>
      <p:pic>
        <p:nvPicPr>
          <p:cNvPr id="103" name="Google Shape;103;p2" descr="Picture background"/>
          <p:cNvPicPr preferRelativeResize="0"/>
          <p:nvPr/>
        </p:nvPicPr>
        <p:blipFill rotWithShape="1">
          <a:blip r:embed="rId3">
            <a:alphaModFix/>
          </a:blip>
          <a:srcRect/>
          <a:stretch/>
        </p:blipFill>
        <p:spPr>
          <a:xfrm>
            <a:off x="310708" y="2013439"/>
            <a:ext cx="4138200" cy="2910253"/>
          </a:xfrm>
          <a:prstGeom prst="roundRect">
            <a:avLst>
              <a:gd name="adj" fmla="val 8594"/>
            </a:avLst>
          </a:prstGeom>
          <a:solidFill>
            <a:srgbClr val="ECECEC"/>
          </a:solidFill>
          <a:ln>
            <a:noFill/>
          </a:ln>
          <a:effectLst>
            <a:reflection stA="38000" endPos="28000" dist="5000" dir="5400000" sy="-100000" algn="bl" rotWithShape="0"/>
          </a:effectLst>
        </p:spPr>
      </p:pic>
      <p:sp>
        <p:nvSpPr>
          <p:cNvPr id="2" name="Заголовок 1"/>
          <p:cNvSpPr>
            <a:spLocks noGrp="1"/>
          </p:cNvSpPr>
          <p:nvPr>
            <p:ph type="ctrTitle"/>
          </p:nvPr>
        </p:nvSpPr>
        <p:spPr>
          <a:xfrm>
            <a:off x="1017676" y="193281"/>
            <a:ext cx="7543800" cy="507522"/>
          </a:xfrm>
        </p:spPr>
        <p:txBody>
          <a:bodyPr>
            <a:normAutofit/>
          </a:bodyPr>
          <a:lstStyle/>
          <a:p>
            <a:r>
              <a:rPr lang="tg-Cyrl-TJ" sz="3200" dirty="0">
                <a:latin typeface="Times New Roman" panose="02020603050405020304" pitchFamily="18" charset="0"/>
                <a:cs typeface="Times New Roman" panose="02020603050405020304" pitchFamily="18" charset="0"/>
              </a:rPr>
              <a:t>Донишгоҳи давлатии тиҷорати Тоҷикистон</a:t>
            </a:r>
            <a:endParaRPr lang="ru-RU" sz="3200" dirty="0">
              <a:latin typeface="Times New Roman" panose="02020603050405020304" pitchFamily="18" charset="0"/>
              <a:cs typeface="Times New Roman" panose="02020603050405020304" pitchFamily="18" charset="0"/>
            </a:endParaRPr>
          </a:p>
        </p:txBody>
      </p:sp>
      <p:sp>
        <p:nvSpPr>
          <p:cNvPr id="9" name="Заголовок 1"/>
          <p:cNvSpPr txBox="1">
            <a:spLocks/>
          </p:cNvSpPr>
          <p:nvPr/>
        </p:nvSpPr>
        <p:spPr>
          <a:xfrm>
            <a:off x="1017676" y="1101769"/>
            <a:ext cx="7543800" cy="660172"/>
          </a:xfrm>
          <a:prstGeom prst="rect">
            <a:avLst/>
          </a:prstGeom>
        </p:spPr>
        <p:txBody>
          <a:bodyPr vert="horz" lIns="91440" tIns="45720" rIns="91440" bIns="45720" rtlCol="0" anchor="b">
            <a:normAutofit fontScale="25000" lnSpcReduction="20000"/>
          </a:bodyPr>
          <a:lstStyle>
            <a:lvl1pPr algn="l" defTabSz="914400" rtl="0" eaLnBrk="1" latinLnBrk="0" hangingPunct="1">
              <a:lnSpc>
                <a:spcPct val="85000"/>
              </a:lnSpc>
              <a:spcBef>
                <a:spcPct val="0"/>
              </a:spcBef>
              <a:buNone/>
              <a:defRPr sz="8000" kern="1200" spc="-50" baseline="0">
                <a:solidFill>
                  <a:schemeClr val="tx1">
                    <a:lumMod val="85000"/>
                    <a:lumOff val="15000"/>
                  </a:schemeClr>
                </a:solidFill>
                <a:latin typeface="+mj-lt"/>
                <a:ea typeface="+mj-ea"/>
                <a:cs typeface="+mj-cs"/>
              </a:defRPr>
            </a:lvl1pPr>
          </a:lstStyle>
          <a:p>
            <a:pPr algn="ctr">
              <a:lnSpc>
                <a:spcPct val="170000"/>
              </a:lnSpc>
            </a:pPr>
            <a:r>
              <a:rPr lang="tg-Cyrl-TJ" b="1" dirty="0">
                <a:latin typeface="Times New Roman" panose="02020603050405020304" pitchFamily="18" charset="0"/>
                <a:cs typeface="Times New Roman" panose="02020603050405020304" pitchFamily="18" charset="0"/>
              </a:rPr>
              <a:t>Номи курс: Самтҳои асосии рушди сармояи инсонӣ дар шароити иқтисоди рақамӣ дар Ҷумҳурии Тоҷикистон</a:t>
            </a:r>
            <a:endParaRPr lang="ru-RU" sz="3200" b="1"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07"/>
        <p:cNvGrpSpPr/>
        <p:nvPr/>
      </p:nvGrpSpPr>
      <p:grpSpPr>
        <a:xfrm>
          <a:off x="0" y="0"/>
          <a:ext cx="0" cy="0"/>
          <a:chOff x="0" y="0"/>
          <a:chExt cx="0" cy="0"/>
        </a:xfrm>
      </p:grpSpPr>
      <p:sp>
        <p:nvSpPr>
          <p:cNvPr id="108" name="Google Shape;108;p3"/>
          <p:cNvSpPr txBox="1">
            <a:spLocks noGrp="1"/>
          </p:cNvSpPr>
          <p:nvPr>
            <p:ph type="ctrTitle"/>
          </p:nvPr>
        </p:nvSpPr>
        <p:spPr>
          <a:xfrm>
            <a:off x="251520" y="413238"/>
            <a:ext cx="8640960" cy="495482"/>
          </a:xfrm>
          <a:prstGeom prst="rect">
            <a:avLst/>
          </a:prstGeom>
          <a:noFill/>
          <a:ln>
            <a:noFill/>
          </a:ln>
        </p:spPr>
        <p:txBody>
          <a:bodyPr spcFirstLastPara="1" wrap="square" lIns="91425" tIns="45700" rIns="91425" bIns="45700" anchor="t" anchorCtr="0">
            <a:normAutofit fontScale="90000"/>
          </a:bodyPr>
          <a:lstStyle/>
          <a:p>
            <a:pPr marL="0" lvl="0" indent="0" algn="ctr" rtl="0">
              <a:spcBef>
                <a:spcPts val="0"/>
              </a:spcBef>
              <a:spcAft>
                <a:spcPts val="0"/>
              </a:spcAft>
              <a:buClr>
                <a:schemeClr val="dk2"/>
              </a:buClr>
              <a:buSzPct val="100000"/>
              <a:buFont typeface="Times New Roman"/>
              <a:buNone/>
            </a:pPr>
            <a:r>
              <a:rPr lang="tg-Cyrl-TJ" sz="3100" b="1" dirty="0">
                <a:latin typeface="Times New Roman"/>
                <a:ea typeface="Times New Roman"/>
                <a:cs typeface="Times New Roman"/>
                <a:sym typeface="Times New Roman"/>
              </a:rPr>
              <a:t>НАҚШАИ ЛЕКСИЯ</a:t>
            </a:r>
            <a:br>
              <a:rPr lang="tg-Cyrl-TJ" dirty="0"/>
            </a:br>
            <a:endParaRPr dirty="0">
              <a:latin typeface="Times"/>
              <a:ea typeface="Times"/>
              <a:cs typeface="Times"/>
              <a:sym typeface="Times"/>
            </a:endParaRPr>
          </a:p>
        </p:txBody>
      </p:sp>
      <p:sp>
        <p:nvSpPr>
          <p:cNvPr id="109" name="Google Shape;109;p3"/>
          <p:cNvSpPr/>
          <p:nvPr/>
        </p:nvSpPr>
        <p:spPr>
          <a:xfrm>
            <a:off x="431540" y="908720"/>
            <a:ext cx="8280920" cy="4357872"/>
          </a:xfrm>
          <a:prstGeom prst="rect">
            <a:avLst/>
          </a:prstGeom>
          <a:solidFill>
            <a:schemeClr val="bg1">
              <a:lumMod val="95000"/>
            </a:schemeClr>
          </a:solidFill>
          <a:ln w="25400" cap="flat" cmpd="sng">
            <a:solidFill>
              <a:srgbClr val="AF7621"/>
            </a:solidFill>
            <a:prstDash val="solid"/>
            <a:round/>
            <a:headEnd type="none" w="sm" len="sm"/>
            <a:tailEnd type="none" w="sm" len="sm"/>
          </a:ln>
        </p:spPr>
        <p:txBody>
          <a:bodyPr spcFirstLastPara="1" wrap="square" lIns="91425" tIns="45700" rIns="91425" bIns="45700" anchor="ctr" anchorCtr="0">
            <a:noAutofit/>
          </a:bodyPr>
          <a:lstStyle/>
          <a:p>
            <a:pPr marL="457200" marR="0" lvl="0" indent="-457200" algn="ctr" rtl="0">
              <a:lnSpc>
                <a:spcPct val="150000"/>
              </a:lnSpc>
              <a:spcBef>
                <a:spcPts val="0"/>
              </a:spcBef>
              <a:spcAft>
                <a:spcPts val="0"/>
              </a:spcAft>
              <a:buAutoNum type="arabicPeriod"/>
            </a:pPr>
            <a:r>
              <a:rPr lang="tg-Cyrl-TJ" sz="2400" b="1" i="0" u="none" strike="noStrike" cap="none" dirty="0">
                <a:solidFill>
                  <a:srgbClr val="FF0000"/>
                </a:solidFill>
                <a:latin typeface="Times New Roman"/>
                <a:ea typeface="Times New Roman"/>
                <a:cs typeface="Times New Roman"/>
                <a:sym typeface="Times New Roman"/>
              </a:rPr>
              <a:t>Муқаддима</a:t>
            </a:r>
          </a:p>
          <a:p>
            <a:pPr algn="just">
              <a:lnSpc>
                <a:spcPct val="150000"/>
              </a:lnSpc>
            </a:pPr>
            <a:r>
              <a:rPr lang="tg-Cyrl-TJ" sz="2400" dirty="0">
                <a:latin typeface="Times New Roman" panose="02020603050405020304" pitchFamily="18" charset="0"/>
                <a:cs typeface="Times New Roman" panose="02020603050405020304" pitchFamily="18" charset="0"/>
              </a:rPr>
              <a:t>5.1. Рушди сармояи инсонӣ ва аҳамияти он дар шароити муосир </a:t>
            </a:r>
            <a:endParaRPr lang="ru-RU" sz="2400" dirty="0">
              <a:latin typeface="Times New Roman" panose="02020603050405020304" pitchFamily="18" charset="0"/>
              <a:cs typeface="Times New Roman" panose="02020603050405020304" pitchFamily="18" charset="0"/>
            </a:endParaRPr>
          </a:p>
          <a:p>
            <a:pPr algn="just">
              <a:lnSpc>
                <a:spcPct val="150000"/>
              </a:lnSpc>
            </a:pPr>
            <a:r>
              <a:rPr lang="tg-Cyrl-TJ" sz="2400" dirty="0">
                <a:latin typeface="Times New Roman" panose="02020603050405020304" pitchFamily="18" charset="0"/>
                <a:cs typeface="Times New Roman" panose="02020603050405020304" pitchFamily="18" charset="0"/>
              </a:rPr>
              <a:t>5.2. Истифодаи таҷрибаи хориҷӣ оид ба баланд бардоштани рушди сармояи инсонӣ</a:t>
            </a:r>
            <a:endParaRPr lang="ru-RU" sz="2400" dirty="0">
              <a:latin typeface="Times New Roman" panose="02020603050405020304" pitchFamily="18" charset="0"/>
              <a:cs typeface="Times New Roman" panose="02020603050405020304" pitchFamily="18" charset="0"/>
            </a:endParaRPr>
          </a:p>
          <a:p>
            <a:pPr algn="just">
              <a:lnSpc>
                <a:spcPct val="150000"/>
              </a:lnSpc>
            </a:pPr>
            <a:r>
              <a:rPr lang="tg-Cyrl-TJ" sz="2400" dirty="0">
                <a:latin typeface="Times New Roman" panose="02020603050405020304" pitchFamily="18" charset="0"/>
                <a:cs typeface="Times New Roman" panose="02020603050405020304" pitchFamily="18" charset="0"/>
              </a:rPr>
              <a:t>5.3. Хусусиятҳои хоси таҷрибаи хориҷӣ</a:t>
            </a:r>
            <a:endParaRPr lang="ru-RU" sz="2400" dirty="0">
              <a:latin typeface="Times New Roman" panose="02020603050405020304" pitchFamily="18" charset="0"/>
              <a:cs typeface="Times New Roman" panose="02020603050405020304" pitchFamily="18" charset="0"/>
            </a:endParaRPr>
          </a:p>
          <a:p>
            <a:pPr algn="ctr">
              <a:lnSpc>
                <a:spcPct val="150000"/>
              </a:lnSpc>
            </a:pPr>
            <a:r>
              <a:rPr lang="tg-Cyrl-TJ" sz="2400" b="1" i="0" u="none" strike="noStrike" cap="none" dirty="0">
                <a:solidFill>
                  <a:srgbClr val="FF0000"/>
                </a:solidFill>
                <a:latin typeface="Times New Roman"/>
                <a:ea typeface="Times New Roman"/>
                <a:cs typeface="Times New Roman"/>
                <a:sym typeface="Times New Roman"/>
              </a:rPr>
              <a:t>2. Хулоса</a:t>
            </a:r>
            <a:endParaRPr lang="tg-Cyrl-TJ" sz="2400" dirty="0">
              <a:solidFill>
                <a:srgbClr val="FF0000"/>
              </a:solidFill>
              <a:latin typeface="Times New Roman"/>
              <a:ea typeface="Times New Roman"/>
              <a:cs typeface="Times New Roman"/>
              <a:sym typeface="Times New Roman"/>
            </a:endParaRPr>
          </a:p>
          <a:p>
            <a:pPr>
              <a:lnSpc>
                <a:spcPct val="150000"/>
              </a:lnSpc>
            </a:pPr>
            <a:r>
              <a:rPr lang="tg-Cyrl-TJ" sz="2400" i="0" u="none" strike="noStrike" cap="none" dirty="0">
                <a:solidFill>
                  <a:schemeClr val="dk1"/>
                </a:solidFill>
                <a:latin typeface="Times New Roman"/>
                <a:ea typeface="Times New Roman"/>
                <a:cs typeface="Times New Roman"/>
                <a:sym typeface="Times New Roman"/>
              </a:rPr>
              <a:t>Ҷамъбасти мавзуъ. </a:t>
            </a:r>
            <a:endParaRPr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13"/>
        <p:cNvGrpSpPr/>
        <p:nvPr/>
      </p:nvGrpSpPr>
      <p:grpSpPr>
        <a:xfrm>
          <a:off x="0" y="0"/>
          <a:ext cx="0" cy="0"/>
          <a:chOff x="0" y="0"/>
          <a:chExt cx="0" cy="0"/>
        </a:xfrm>
      </p:grpSpPr>
      <p:sp>
        <p:nvSpPr>
          <p:cNvPr id="114" name="Google Shape;114;p4"/>
          <p:cNvSpPr txBox="1">
            <a:spLocks noGrp="1"/>
          </p:cNvSpPr>
          <p:nvPr>
            <p:ph idx="1"/>
          </p:nvPr>
        </p:nvSpPr>
        <p:spPr>
          <a:xfrm>
            <a:off x="323528" y="332656"/>
            <a:ext cx="8568952" cy="6336704"/>
          </a:xfrm>
          <a:prstGeom prst="rect">
            <a:avLst/>
          </a:prstGeom>
          <a:noFill/>
          <a:ln>
            <a:noFill/>
          </a:ln>
        </p:spPr>
        <p:txBody>
          <a:bodyPr spcFirstLastPara="1" wrap="square" lIns="91425" tIns="45700" rIns="91425" bIns="45700" anchor="t" anchorCtr="0">
            <a:normAutofit/>
          </a:bodyPr>
          <a:lstStyle/>
          <a:p>
            <a:pPr marL="0" lvl="0" indent="342900" algn="ctr" rtl="0">
              <a:spcBef>
                <a:spcPts val="0"/>
              </a:spcBef>
              <a:spcAft>
                <a:spcPts val="0"/>
              </a:spcAft>
              <a:buSzPts val="2240"/>
              <a:buNone/>
            </a:pPr>
            <a:endParaRPr lang="tg-Cyrl-TJ" b="1" dirty="0">
              <a:latin typeface="Times New Roman"/>
              <a:ea typeface="Times New Roman"/>
              <a:cs typeface="Times New Roman"/>
              <a:sym typeface="Times New Roman"/>
            </a:endParaRPr>
          </a:p>
          <a:p>
            <a:pPr marL="0" lvl="0" indent="342900" algn="ctr" rtl="0">
              <a:spcBef>
                <a:spcPts val="0"/>
              </a:spcBef>
              <a:spcAft>
                <a:spcPts val="0"/>
              </a:spcAft>
              <a:buSzPts val="2240"/>
              <a:buNone/>
            </a:pPr>
            <a:endParaRPr lang="tg-Cyrl-TJ" b="1" dirty="0">
              <a:latin typeface="Times New Roman"/>
              <a:ea typeface="Times New Roman"/>
              <a:cs typeface="Times New Roman"/>
              <a:sym typeface="Times New Roman"/>
            </a:endParaRPr>
          </a:p>
          <a:p>
            <a:pPr marL="0" lvl="0" indent="342900" algn="ctr" rtl="0">
              <a:spcBef>
                <a:spcPts val="0"/>
              </a:spcBef>
              <a:spcAft>
                <a:spcPts val="0"/>
              </a:spcAft>
              <a:buSzPts val="2240"/>
              <a:buNone/>
            </a:pPr>
            <a:endParaRPr lang="tg-Cyrl-TJ" sz="2400" b="1" dirty="0">
              <a:latin typeface="Times New Roman"/>
              <a:ea typeface="Times New Roman"/>
              <a:cs typeface="Times New Roman"/>
              <a:sym typeface="Times New Roman"/>
            </a:endParaRPr>
          </a:p>
          <a:p>
            <a:pPr marL="0" lvl="0" indent="342900" algn="ctr" rtl="0">
              <a:spcBef>
                <a:spcPts val="0"/>
              </a:spcBef>
              <a:spcAft>
                <a:spcPts val="0"/>
              </a:spcAft>
              <a:buSzPts val="2240"/>
              <a:buNone/>
            </a:pPr>
            <a:r>
              <a:rPr lang="tg-Cyrl-TJ" sz="2400" b="1" dirty="0">
                <a:solidFill>
                  <a:srgbClr val="FF0000"/>
                </a:solidFill>
                <a:latin typeface="Times New Roman"/>
                <a:ea typeface="Times New Roman"/>
                <a:cs typeface="Times New Roman"/>
                <a:sym typeface="Times New Roman"/>
              </a:rPr>
              <a:t>Мақсади лексия:</a:t>
            </a:r>
          </a:p>
          <a:p>
            <a:pPr marL="0" lvl="0" indent="342900" algn="just">
              <a:spcBef>
                <a:spcPts val="0"/>
              </a:spcBef>
              <a:spcAft>
                <a:spcPts val="0"/>
              </a:spcAft>
              <a:buSzPts val="2240"/>
              <a:buNone/>
            </a:pPr>
            <a:endParaRPr lang="tg-Cyrl-TJ" dirty="0"/>
          </a:p>
          <a:p>
            <a:pPr algn="just">
              <a:lnSpc>
                <a:spcPct val="150000"/>
              </a:lnSpc>
            </a:pPr>
            <a:r>
              <a:rPr lang="tg-Cyrl-TJ" sz="2200" dirty="0">
                <a:solidFill>
                  <a:schemeClr val="tx1"/>
                </a:solidFill>
                <a:latin typeface="Times New Roman" panose="02020603050405020304" pitchFamily="18" charset="0"/>
                <a:cs typeface="Times New Roman" panose="02020603050405020304" pitchFamily="18" charset="0"/>
              </a:rPr>
              <a:t>Таҷрибаи хориҷӣ, мамлакатҳои тараққикарда, рушди сармояи инсонӣ, хусусиятҳои асосии он, нақши сармояи инсонӣ дар иқтисодиёт, сармояи инсонӣ ва омилҳои таъсиргузор дар шароити муосир.</a:t>
            </a:r>
            <a:endParaRPr lang="ru-RU" sz="2200" dirty="0">
              <a:solidFill>
                <a:schemeClr val="tx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18"/>
        <p:cNvGrpSpPr/>
        <p:nvPr/>
      </p:nvGrpSpPr>
      <p:grpSpPr>
        <a:xfrm>
          <a:off x="0" y="0"/>
          <a:ext cx="0" cy="0"/>
          <a:chOff x="0" y="0"/>
          <a:chExt cx="0" cy="0"/>
        </a:xfrm>
      </p:grpSpPr>
      <p:sp>
        <p:nvSpPr>
          <p:cNvPr id="119" name="Google Shape;119;p5"/>
          <p:cNvSpPr txBox="1">
            <a:spLocks noGrp="1"/>
          </p:cNvSpPr>
          <p:nvPr>
            <p:ph idx="1"/>
          </p:nvPr>
        </p:nvSpPr>
        <p:spPr>
          <a:xfrm>
            <a:off x="133881" y="193431"/>
            <a:ext cx="8884220" cy="5908430"/>
          </a:xfrm>
          <a:prstGeom prst="rect">
            <a:avLst/>
          </a:prstGeom>
          <a:noFill/>
          <a:ln>
            <a:noFill/>
          </a:ln>
        </p:spPr>
        <p:txBody>
          <a:bodyPr spcFirstLastPara="1" wrap="square" lIns="91425" tIns="45700" rIns="91425" bIns="45700" anchor="t" anchorCtr="0">
            <a:normAutofit/>
          </a:bodyPr>
          <a:lstStyle/>
          <a:p>
            <a:pPr algn="ctr"/>
            <a:endParaRPr lang="tg-Cyrl-TJ" sz="400" b="1" dirty="0">
              <a:latin typeface="Times New Roman" panose="02020603050405020304" pitchFamily="18" charset="0"/>
              <a:cs typeface="Times New Roman" panose="02020603050405020304" pitchFamily="18" charset="0"/>
            </a:endParaRPr>
          </a:p>
          <a:p>
            <a:pPr algn="ctr"/>
            <a:r>
              <a:rPr lang="tg-Cyrl-TJ" sz="2400" b="1" dirty="0">
                <a:solidFill>
                  <a:srgbClr val="FF0000"/>
                </a:solidFill>
                <a:latin typeface="Times New Roman" panose="02020603050405020304" pitchFamily="18" charset="0"/>
                <a:cs typeface="Times New Roman" panose="02020603050405020304" pitchFamily="18" charset="0"/>
              </a:rPr>
              <a:t> Рушди сармояи инсонӣ ва аҳамияти он дар шароити муосир</a:t>
            </a:r>
          </a:p>
          <a:p>
            <a:pPr marL="0" indent="450000" algn="just">
              <a:lnSpc>
                <a:spcPct val="150000"/>
              </a:lnSpc>
              <a:spcBef>
                <a:spcPts val="0"/>
              </a:spcBef>
              <a:spcAft>
                <a:spcPts val="0"/>
              </a:spcAft>
            </a:pPr>
            <a:endParaRPr lang="tg-Cyrl-TJ" sz="10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Сармояи инсонӣ дар иқтисодиёти ҷаҳонӣ барои аксарияти мамлакатҳо марҳилаи тараққиёти иҷтимоию иқтисодӣ, омили асосии афзоиши ҳосилнокии меҳнат ва самаранокии истеҳсолот гардидааст. Таҳқиқот дар соҳаи сармояи инсонӣ нишон медиҳад, ки аксарияти мамлакатҳои аз ҷиҳати иқтисодӣ пешрафта аз сатҳи ташаккули сармояи инсонӣ вобастаанд. </a:t>
            </a:r>
            <a:endParaRPr lang="ru-RU"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Сиёсати иҷтимоӣ ва иқтисодии мамлакатҳо аз сатҳи сармояи инсонӣ, ки ба таҳким ва рушди афзалиятҳои бадастомада равона шудааст, муайян гардидааст.</a:t>
            </a:r>
            <a:endParaRPr lang="tg-Cyrl-TJ" sz="2400" dirty="0">
              <a:solidFill>
                <a:schemeClr val="tx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23"/>
        <p:cNvGrpSpPr/>
        <p:nvPr/>
      </p:nvGrpSpPr>
      <p:grpSpPr>
        <a:xfrm>
          <a:off x="0" y="0"/>
          <a:ext cx="0" cy="0"/>
          <a:chOff x="0" y="0"/>
          <a:chExt cx="0" cy="0"/>
        </a:xfrm>
      </p:grpSpPr>
      <p:sp>
        <p:nvSpPr>
          <p:cNvPr id="124" name="Google Shape;124;p6"/>
          <p:cNvSpPr txBox="1">
            <a:spLocks noGrp="1"/>
          </p:cNvSpPr>
          <p:nvPr>
            <p:ph idx="1"/>
          </p:nvPr>
        </p:nvSpPr>
        <p:spPr>
          <a:xfrm>
            <a:off x="107504" y="228600"/>
            <a:ext cx="8884220" cy="6128238"/>
          </a:xfrm>
          <a:prstGeom prst="rect">
            <a:avLst/>
          </a:prstGeom>
          <a:noFill/>
          <a:ln>
            <a:noFill/>
          </a:ln>
        </p:spPr>
        <p:txBody>
          <a:bodyPr spcFirstLastPara="1" wrap="square" lIns="91425" tIns="45700" rIns="91425" bIns="45700" anchor="t" anchorCtr="0">
            <a:normAutofit/>
          </a:bodyPr>
          <a:lstStyle/>
          <a:p>
            <a:pPr algn="ctr"/>
            <a:endParaRPr lang="tg-Cyrl-TJ" sz="100" b="1" dirty="0">
              <a:solidFill>
                <a:srgbClr val="FF0000"/>
              </a:solidFill>
              <a:latin typeface="Times New Roman" panose="02020603050405020304" pitchFamily="18" charset="0"/>
              <a:cs typeface="Times New Roman" panose="02020603050405020304" pitchFamily="18" charset="0"/>
            </a:endParaRPr>
          </a:p>
          <a:p>
            <a:pPr algn="ctr"/>
            <a:r>
              <a:rPr lang="tg-Cyrl-TJ" sz="2400" b="1" dirty="0">
                <a:solidFill>
                  <a:srgbClr val="FF0000"/>
                </a:solidFill>
                <a:latin typeface="Times New Roman" panose="02020603050405020304" pitchFamily="18" charset="0"/>
                <a:cs typeface="Times New Roman" panose="02020603050405020304" pitchFamily="18" charset="0"/>
              </a:rPr>
              <a:t> Рушди сармояи инсонӣ ва аҳамияти он дар шароити муосир</a:t>
            </a:r>
          </a:p>
          <a:p>
            <a:pPr marL="0" indent="450000" algn="just">
              <a:lnSpc>
                <a:spcPct val="150000"/>
              </a:lnSpc>
              <a:spcBef>
                <a:spcPts val="0"/>
              </a:spcBef>
              <a:spcAft>
                <a:spcPts val="0"/>
              </a:spcAft>
            </a:pPr>
            <a:endParaRPr lang="tg-Cyrl-TJ" sz="700" dirty="0">
              <a:solidFill>
                <a:schemeClr val="tx1"/>
              </a:solidFill>
              <a:latin typeface="Times New Roman" panose="02020603050405020304" pitchFamily="18" charset="0"/>
              <a:cs typeface="Times New Roman" panose="02020603050405020304" pitchFamily="18" charset="0"/>
            </a:endParaRPr>
          </a:p>
          <a:p>
            <a:pPr algn="ctr"/>
            <a:r>
              <a:rPr lang="tg-Cyrl-TJ" sz="2400" dirty="0">
                <a:latin typeface="Times New Roman"/>
                <a:ea typeface="Times New Roman"/>
                <a:cs typeface="Times New Roman"/>
                <a:sym typeface="Times New Roman"/>
              </a:rPr>
              <a:t>	</a:t>
            </a: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Иқтисодиёти муосири мамлакатҳои пешрафта, ин иқтисодиёти сармояи инсонии самаранок ба шумор рафта, ки вазифаи рушди сармояи инсониро ҳамчун омили истеҳсолӣ муайян намудаст. Барои баланд бардоштани рушди сармояи инсонӣ Ҳукумати мамлакат дар “Стратегияи миллии рушд барои давраи то соли 2030”, яке аз вазифаи асосии давлат дар сохтани муассисаҳои нави таълимӣ, давлатӣ ва хусусӣ муҳим арзёбӣ гардидааст. </a:t>
            </a:r>
            <a:endParaRPr lang="ru-RU" dirty="0">
              <a:solidFill>
                <a:schemeClr val="tx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28"/>
        <p:cNvGrpSpPr/>
        <p:nvPr/>
      </p:nvGrpSpPr>
      <p:grpSpPr>
        <a:xfrm>
          <a:off x="0" y="0"/>
          <a:ext cx="0" cy="0"/>
          <a:chOff x="0" y="0"/>
          <a:chExt cx="0" cy="0"/>
        </a:xfrm>
      </p:grpSpPr>
      <p:sp>
        <p:nvSpPr>
          <p:cNvPr id="129" name="Google Shape;129;p7"/>
          <p:cNvSpPr txBox="1">
            <a:spLocks noGrp="1"/>
          </p:cNvSpPr>
          <p:nvPr>
            <p:ph idx="1"/>
          </p:nvPr>
        </p:nvSpPr>
        <p:spPr>
          <a:xfrm>
            <a:off x="228598" y="219806"/>
            <a:ext cx="8660423" cy="6128239"/>
          </a:xfrm>
          <a:prstGeom prst="rect">
            <a:avLst/>
          </a:prstGeom>
          <a:noFill/>
          <a:ln>
            <a:noFill/>
          </a:ln>
        </p:spPr>
        <p:txBody>
          <a:bodyPr spcFirstLastPara="1" wrap="square" lIns="91425" tIns="45700" rIns="91425" bIns="45700" anchor="t" anchorCtr="0">
            <a:normAutofit/>
          </a:bodyPr>
          <a:lstStyle/>
          <a:p>
            <a:pPr algn="ctr"/>
            <a:endParaRPr lang="tg-Cyrl-TJ" sz="100" b="1" dirty="0">
              <a:solidFill>
                <a:srgbClr val="FF0000"/>
              </a:solidFill>
              <a:latin typeface="Times New Roman" panose="02020603050405020304" pitchFamily="18" charset="0"/>
              <a:cs typeface="Times New Roman" panose="02020603050405020304" pitchFamily="18" charset="0"/>
            </a:endParaRPr>
          </a:p>
          <a:p>
            <a:pPr algn="ctr"/>
            <a:r>
              <a:rPr lang="tg-Cyrl-TJ" sz="2400" b="1" dirty="0">
                <a:solidFill>
                  <a:srgbClr val="FF0000"/>
                </a:solidFill>
                <a:latin typeface="Times New Roman" panose="02020603050405020304" pitchFamily="18" charset="0"/>
                <a:cs typeface="Times New Roman" panose="02020603050405020304" pitchFamily="18" charset="0"/>
              </a:rPr>
              <a:t>Рушди сармояи инсонӣ ва аҳамияти он дар шароити муосир</a:t>
            </a:r>
          </a:p>
          <a:p>
            <a:pPr marL="0" lvl="0" indent="457200" algn="just">
              <a:lnSpc>
                <a:spcPct val="150000"/>
              </a:lnSpc>
              <a:spcBef>
                <a:spcPts val="0"/>
              </a:spcBef>
              <a:spcAft>
                <a:spcPts val="0"/>
              </a:spcAft>
              <a:buSzPts val="2240"/>
              <a:buNone/>
            </a:pPr>
            <a:endParaRPr lang="tg-Cyrl-TJ" dirty="0">
              <a:latin typeface="Times New Roman"/>
              <a:ea typeface="Times New Roman"/>
              <a:cs typeface="Times New Roman"/>
              <a:sym typeface="Times New Roman"/>
            </a:endParaRPr>
          </a:p>
          <a:p>
            <a:pPr marL="0" lvl="0" indent="457200" algn="just">
              <a:lnSpc>
                <a:spcPct val="150000"/>
              </a:lnSpc>
              <a:spcBef>
                <a:spcPts val="0"/>
              </a:spcBef>
              <a:spcAft>
                <a:spcPts val="0"/>
              </a:spcAft>
              <a:buSzPts val="2240"/>
              <a:buNone/>
            </a:pPr>
            <a:r>
              <a:rPr lang="tg-Cyrl-TJ" dirty="0">
                <a:latin typeface="Times New Roman"/>
                <a:ea typeface="Times New Roman"/>
                <a:cs typeface="Times New Roman"/>
                <a:sym typeface="Times New Roman"/>
              </a:rPr>
              <a:t>	</a:t>
            </a:r>
          </a:p>
          <a:p>
            <a:pPr marL="0" lvl="0" indent="457200" algn="just">
              <a:lnSpc>
                <a:spcPct val="150000"/>
              </a:lnSpc>
              <a:spcBef>
                <a:spcPts val="0"/>
              </a:spcBef>
              <a:spcAft>
                <a:spcPts val="0"/>
              </a:spcAft>
              <a:buSzPts val="2240"/>
              <a:buNone/>
            </a:pPr>
            <a:endParaRPr lang="tg-Cyrl-TJ" sz="100" dirty="0">
              <a:solidFill>
                <a:schemeClr val="tx1"/>
              </a:solidFill>
              <a:latin typeface="Times New Roman"/>
              <a:cs typeface="Times New Roman"/>
              <a:sym typeface="Times New Roman"/>
            </a:endParaRPr>
          </a:p>
          <a:p>
            <a:pPr marL="0" lvl="0" indent="457200" algn="just">
              <a:lnSpc>
                <a:spcPct val="150000"/>
              </a:lnSpc>
              <a:spcBef>
                <a:spcPts val="0"/>
              </a:spcBef>
              <a:spcAft>
                <a:spcPts val="0"/>
              </a:spcAft>
              <a:buSzPts val="2240"/>
              <a:buNone/>
            </a:pPr>
            <a:r>
              <a:rPr lang="tg-Cyrl-TJ" dirty="0">
                <a:solidFill>
                  <a:schemeClr val="tx1"/>
                </a:solidFill>
                <a:latin typeface="Times New Roman" panose="02020603050405020304" pitchFamily="18" charset="0"/>
                <a:cs typeface="Times New Roman" panose="02020603050405020304" pitchFamily="18" charset="0"/>
              </a:rPr>
              <a:t>Зеро дар ҳолати расидан ба ҳадафҳои гузошта шуда, рушди иқтисодиёти мамлакат баланд гардида, шароити мусоид барои мардум муҳайё мегардад. Мутахассисоне омода мегарданд, ки метавонанд бо технологияҳои нави замонавӣ кор ва фаъолият намоянд ва ихтироотҳои наверо кашф намоянд, ки дар рушди иқтисодиёти мамлакат таъсири амиқи хешро расонад.</a:t>
            </a:r>
            <a:endParaRPr lang="tg-Cyrl-TJ" dirty="0">
              <a:solidFill>
                <a:schemeClr val="tx1"/>
              </a:solidFill>
              <a:latin typeface="Times New Roman" panose="02020603050405020304" pitchFamily="18" charset="0"/>
              <a:ea typeface="Times New Roman"/>
              <a:cs typeface="Times New Roman" panose="02020603050405020304" pitchFamily="18" charset="0"/>
              <a:sym typeface="Times New Roman"/>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33"/>
        <p:cNvGrpSpPr/>
        <p:nvPr/>
      </p:nvGrpSpPr>
      <p:grpSpPr>
        <a:xfrm>
          <a:off x="0" y="0"/>
          <a:ext cx="0" cy="0"/>
          <a:chOff x="0" y="0"/>
          <a:chExt cx="0" cy="0"/>
        </a:xfrm>
      </p:grpSpPr>
      <p:sp>
        <p:nvSpPr>
          <p:cNvPr id="134" name="Google Shape;134;p8"/>
          <p:cNvSpPr txBox="1">
            <a:spLocks noGrp="1"/>
          </p:cNvSpPr>
          <p:nvPr>
            <p:ph idx="1"/>
          </p:nvPr>
        </p:nvSpPr>
        <p:spPr>
          <a:xfrm>
            <a:off x="107504" y="193431"/>
            <a:ext cx="8884220" cy="6154616"/>
          </a:xfrm>
          <a:prstGeom prst="rect">
            <a:avLst/>
          </a:prstGeom>
          <a:noFill/>
          <a:ln>
            <a:noFill/>
          </a:ln>
        </p:spPr>
        <p:txBody>
          <a:bodyPr spcFirstLastPara="1" wrap="square" lIns="91425" tIns="45700" rIns="91425" bIns="45700" anchor="t" anchorCtr="0">
            <a:normAutofit/>
          </a:bodyPr>
          <a:lstStyle/>
          <a:p>
            <a:pPr algn="ctr"/>
            <a:endParaRPr lang="tg-Cyrl-TJ" sz="100" b="1" dirty="0">
              <a:solidFill>
                <a:srgbClr val="FF0000"/>
              </a:solidFill>
              <a:latin typeface="Times New Roman" panose="02020603050405020304" pitchFamily="18" charset="0"/>
              <a:cs typeface="Times New Roman" panose="02020603050405020304" pitchFamily="18" charset="0"/>
            </a:endParaRPr>
          </a:p>
          <a:p>
            <a:pPr algn="ctr"/>
            <a:r>
              <a:rPr lang="tg-Cyrl-TJ" sz="2400" b="1" dirty="0">
                <a:solidFill>
                  <a:srgbClr val="FF0000"/>
                </a:solidFill>
                <a:latin typeface="Times New Roman" panose="02020603050405020304" pitchFamily="18" charset="0"/>
                <a:cs typeface="Times New Roman" panose="02020603050405020304" pitchFamily="18" charset="0"/>
              </a:rPr>
              <a:t>Рушди сармояи инсонӣ ва аҳамияти он дар шароити муосир</a:t>
            </a:r>
          </a:p>
          <a:p>
            <a:pPr algn="ctr"/>
            <a:r>
              <a:rPr lang="tg-Cyrl-TJ" dirty="0">
                <a:latin typeface="Times New Roman"/>
                <a:ea typeface="Times New Roman"/>
                <a:cs typeface="Times New Roman"/>
                <a:sym typeface="Times New Roman"/>
              </a:rPr>
              <a:t>	</a:t>
            </a:r>
          </a:p>
          <a:p>
            <a:pPr algn="ctr"/>
            <a:endParaRPr lang="tg-Cyrl-TJ" sz="100" dirty="0">
              <a:solidFill>
                <a:schemeClr val="tx1"/>
              </a:solidFill>
              <a:latin typeface="Times New Roman"/>
              <a:cs typeface="Times New Roman"/>
              <a:sym typeface="Times New Roman"/>
            </a:endParaRPr>
          </a:p>
          <a:p>
            <a:pPr algn="ctr"/>
            <a:endParaRPr lang="tg-Cyrl-TJ" sz="100" dirty="0">
              <a:solidFill>
                <a:schemeClr val="tx1"/>
              </a:solidFill>
              <a:latin typeface="Times New Roman"/>
              <a:cs typeface="Times New Roman"/>
              <a:sym typeface="Times New Roman"/>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Дар шароити муосир солҳои охир омӯзиш, таълимот ва таҳқиқоту кашфиёти навини тарзу усул ва моделу системаҳои беҳтарини ҷаҳонии ташаккул ва инкишофдиҳии рушди нерӯи инсонӣ рафта истодааст. Олимони иқтисодшинос С. Фишер, Р. Дорнбуш, Р. Шмалензи чи тавре, ки мефармоянд: «Сармояи инсонӣ ин таҷассумгари роҳҳо баҳри рушд ва инкишофдиҳии иқтидори инсонӣ буда, ба инсонҳо даромад меорад.</a:t>
            </a:r>
            <a:endParaRPr lang="tg-Cyrl-TJ" dirty="0">
              <a:solidFill>
                <a:schemeClr val="tx1"/>
              </a:solidFill>
              <a:latin typeface="Times New Roman" panose="02020603050405020304" pitchFamily="18" charset="0"/>
              <a:cs typeface="Times New Roman" panose="02020603050405020304" pitchFamily="18" charset="0"/>
              <a:sym typeface="Times New Roman"/>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33"/>
        <p:cNvGrpSpPr/>
        <p:nvPr/>
      </p:nvGrpSpPr>
      <p:grpSpPr>
        <a:xfrm>
          <a:off x="0" y="0"/>
          <a:ext cx="0" cy="0"/>
          <a:chOff x="0" y="0"/>
          <a:chExt cx="0" cy="0"/>
        </a:xfrm>
      </p:grpSpPr>
      <p:sp>
        <p:nvSpPr>
          <p:cNvPr id="134" name="Google Shape;134;p8"/>
          <p:cNvSpPr txBox="1">
            <a:spLocks noGrp="1"/>
          </p:cNvSpPr>
          <p:nvPr>
            <p:ph idx="1"/>
          </p:nvPr>
        </p:nvSpPr>
        <p:spPr>
          <a:xfrm>
            <a:off x="98711" y="158262"/>
            <a:ext cx="8884220" cy="5969976"/>
          </a:xfrm>
          <a:prstGeom prst="rect">
            <a:avLst/>
          </a:prstGeom>
          <a:noFill/>
          <a:ln>
            <a:noFill/>
          </a:ln>
        </p:spPr>
        <p:txBody>
          <a:bodyPr spcFirstLastPara="1" wrap="square" lIns="91425" tIns="45700" rIns="91425" bIns="45700" anchor="t" anchorCtr="0">
            <a:normAutofit/>
          </a:bodyPr>
          <a:lstStyle/>
          <a:p>
            <a:pPr algn="ctr"/>
            <a:endParaRPr lang="tg-Cyrl-TJ" sz="100" b="1" dirty="0">
              <a:solidFill>
                <a:srgbClr val="FF0000"/>
              </a:solidFill>
              <a:latin typeface="Times New Roman" panose="02020603050405020304" pitchFamily="18" charset="0"/>
              <a:cs typeface="Times New Roman" panose="02020603050405020304" pitchFamily="18" charset="0"/>
            </a:endParaRPr>
          </a:p>
          <a:p>
            <a:pPr algn="ctr"/>
            <a:r>
              <a:rPr lang="tg-Cyrl-TJ" sz="2400" b="1" dirty="0">
                <a:solidFill>
                  <a:srgbClr val="FF0000"/>
                </a:solidFill>
                <a:latin typeface="Times New Roman" panose="02020603050405020304" pitchFamily="18" charset="0"/>
                <a:cs typeface="Times New Roman" panose="02020603050405020304" pitchFamily="18" charset="0"/>
              </a:rPr>
              <a:t>Рушди сармояи инсонӣ ва аҳамияти он дар шароити муосир</a:t>
            </a:r>
          </a:p>
          <a:p>
            <a:pPr marL="0" indent="0" algn="just">
              <a:lnSpc>
                <a:spcPct val="150000"/>
              </a:lnSpc>
              <a:buNone/>
            </a:pPr>
            <a:endParaRPr lang="tg-Cyrl-TJ" sz="100" dirty="0"/>
          </a:p>
          <a:p>
            <a:pPr marL="0" indent="450000" algn="just">
              <a:lnSpc>
                <a:spcPct val="150000"/>
              </a:lnSpc>
              <a:spcBef>
                <a:spcPts val="0"/>
              </a:spcBef>
              <a:spcAft>
                <a:spcPts val="0"/>
              </a:spcAft>
            </a:pPr>
            <a:endParaRPr lang="tg-Cyrl-TJ" sz="4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Сармояи инсонӣ ин имкониятҳои модарзодӣ ва истеъдодҳо ба шумор рафта, инчунин маълумотнокӣ ва азхудкунии касбро дар бар мегирад»</a:t>
            </a:r>
            <a:r>
              <a:rPr lang="tg-Cyrl-TJ" baseline="30000" dirty="0">
                <a:solidFill>
                  <a:schemeClr val="tx1"/>
                </a:solidFill>
                <a:latin typeface="Times New Roman" panose="02020603050405020304" pitchFamily="18" charset="0"/>
                <a:cs typeface="Times New Roman" panose="02020603050405020304" pitchFamily="18" charset="0"/>
              </a:rPr>
              <a:t>1</a:t>
            </a:r>
            <a:r>
              <a:rPr lang="tg-Cyrl-TJ" dirty="0">
                <a:solidFill>
                  <a:schemeClr val="tx1"/>
                </a:solidFill>
                <a:latin typeface="Times New Roman" panose="02020603050405020304" pitchFamily="18" charset="0"/>
                <a:cs typeface="Times New Roman" panose="02020603050405020304" pitchFamily="18" charset="0"/>
              </a:rPr>
              <a:t>. Аз андешаи олимони иқтисодшинос фаҳмида мешавад, ки дар тамоми давру замон сармояи инсонӣ ин ягона роҳе дониста мешавад, ки даромади доимиро ба инсон ва аҳли оилааш барои тамоми умри одамӣ таъмин менамояд ва дар маҷмуъ ин рушди ҷомеаи инсонӣ ба шумор меравад.</a:t>
            </a:r>
            <a:r>
              <a:rPr lang="ru-RU" dirty="0">
                <a:solidFill>
                  <a:schemeClr val="tx1"/>
                </a:solidFill>
                <a:latin typeface="Times New Roman" panose="02020603050405020304" pitchFamily="18" charset="0"/>
                <a:cs typeface="Times New Roman" panose="02020603050405020304" pitchFamily="18" charset="0"/>
              </a:rPr>
              <a:t> </a:t>
            </a:r>
          </a:p>
          <a:p>
            <a:pPr marL="0" indent="450000" algn="just">
              <a:lnSpc>
                <a:spcPct val="150000"/>
              </a:lnSpc>
              <a:spcBef>
                <a:spcPts val="0"/>
              </a:spcBef>
              <a:spcAft>
                <a:spcPts val="0"/>
              </a:spcAft>
            </a:pPr>
            <a:endParaRPr lang="ru-RU" sz="1600" dirty="0">
              <a:solidFill>
                <a:schemeClr val="tx1"/>
              </a:solidFill>
              <a:latin typeface="Times New Roman" panose="02020603050405020304" pitchFamily="18" charset="0"/>
              <a:cs typeface="Times New Roman" panose="02020603050405020304" pitchFamily="18" charset="0"/>
            </a:endParaRPr>
          </a:p>
          <a:p>
            <a:r>
              <a:rPr lang="en-US" sz="1500" dirty="0">
                <a:solidFill>
                  <a:schemeClr val="tx1"/>
                </a:solidFill>
                <a:latin typeface="Times New Roman" panose="02020603050405020304" pitchFamily="18" charset="0"/>
                <a:cs typeface="Times New Roman" panose="02020603050405020304" pitchFamily="18" charset="0"/>
              </a:rPr>
              <a:t>1.</a:t>
            </a:r>
            <a:r>
              <a:rPr lang="tg-Cyrl-TJ" sz="1500" dirty="0">
                <a:solidFill>
                  <a:schemeClr val="tx1"/>
                </a:solidFill>
                <a:latin typeface="Times New Roman" panose="02020603050405020304" pitchFamily="18" charset="0"/>
                <a:cs typeface="Times New Roman" panose="02020603050405020304" pitchFamily="18" charset="0"/>
              </a:rPr>
              <a:t>Доклад о человеческом развитии </a:t>
            </a:r>
          </a:p>
          <a:p>
            <a:r>
              <a:rPr lang="tg-Cyrl-TJ" sz="1500" dirty="0">
                <a:solidFill>
                  <a:schemeClr val="tx1"/>
                </a:solidFill>
                <a:latin typeface="Times New Roman" panose="02020603050405020304" pitchFamily="18" charset="0"/>
                <a:cs typeface="Times New Roman" panose="02020603050405020304" pitchFamily="18" charset="0"/>
              </a:rPr>
              <a:t>в Российской Федерации за 2013 г. </a:t>
            </a:r>
          </a:p>
          <a:p>
            <a:r>
              <a:rPr lang="tg-Cyrl-TJ" sz="1500" dirty="0">
                <a:solidFill>
                  <a:schemeClr val="tx1"/>
                </a:solidFill>
                <a:latin typeface="Times New Roman" panose="02020603050405020304" pitchFamily="18" charset="0"/>
                <a:cs typeface="Times New Roman" panose="02020603050405020304" pitchFamily="18" charset="0"/>
              </a:rPr>
              <a:t>/ под общей редакцией С.Н. Бобылева </a:t>
            </a:r>
          </a:p>
          <a:p>
            <a:r>
              <a:rPr lang="tg-Cyrl-TJ" sz="1500" dirty="0">
                <a:solidFill>
                  <a:schemeClr val="tx1"/>
                </a:solidFill>
                <a:latin typeface="Times New Roman" panose="02020603050405020304" pitchFamily="18" charset="0"/>
                <a:cs typeface="Times New Roman" panose="02020603050405020304" pitchFamily="18" charset="0"/>
              </a:rPr>
              <a:t>– М.: ООО «Раильф», 2013. – 202 с.  </a:t>
            </a:r>
            <a:endParaRPr lang="ru-RU" sz="15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9708269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38"/>
        <p:cNvGrpSpPr/>
        <p:nvPr/>
      </p:nvGrpSpPr>
      <p:grpSpPr>
        <a:xfrm>
          <a:off x="0" y="0"/>
          <a:ext cx="0" cy="0"/>
          <a:chOff x="0" y="0"/>
          <a:chExt cx="0" cy="0"/>
        </a:xfrm>
      </p:grpSpPr>
      <p:sp>
        <p:nvSpPr>
          <p:cNvPr id="139" name="Google Shape;139;p9"/>
          <p:cNvSpPr txBox="1">
            <a:spLocks noGrp="1"/>
          </p:cNvSpPr>
          <p:nvPr>
            <p:ph idx="1"/>
          </p:nvPr>
        </p:nvSpPr>
        <p:spPr>
          <a:xfrm>
            <a:off x="116296" y="105507"/>
            <a:ext cx="8884220" cy="6198577"/>
          </a:xfrm>
          <a:prstGeom prst="rect">
            <a:avLst/>
          </a:prstGeom>
          <a:noFill/>
          <a:ln>
            <a:noFill/>
          </a:ln>
        </p:spPr>
        <p:txBody>
          <a:bodyPr spcFirstLastPara="1" wrap="square" lIns="91425" tIns="45700" rIns="91425" bIns="45700" anchor="t" anchorCtr="0">
            <a:normAutofit/>
          </a:bodyPr>
          <a:lstStyle/>
          <a:p>
            <a:pPr marL="342900" indent="-342900" algn="ctr">
              <a:spcBef>
                <a:spcPts val="0"/>
              </a:spcBef>
              <a:spcAft>
                <a:spcPts val="0"/>
              </a:spcAft>
              <a:buSzPts val="2240"/>
              <a:buNone/>
            </a:pPr>
            <a:endParaRPr lang="tg-Cyrl-TJ" sz="800" b="1" dirty="0">
              <a:solidFill>
                <a:srgbClr val="FF0000"/>
              </a:solidFill>
              <a:latin typeface="Times New Roman" panose="02020603050405020304" pitchFamily="18" charset="0"/>
              <a:cs typeface="Times New Roman" panose="02020603050405020304" pitchFamily="18" charset="0"/>
            </a:endParaRPr>
          </a:p>
          <a:p>
            <a:pPr marL="342900" indent="-342900" algn="ctr">
              <a:spcBef>
                <a:spcPts val="0"/>
              </a:spcBef>
              <a:spcAft>
                <a:spcPts val="0"/>
              </a:spcAft>
              <a:buSzPts val="2240"/>
              <a:buNone/>
            </a:pPr>
            <a:endParaRPr lang="tg-Cyrl-TJ" sz="100" b="1" dirty="0">
              <a:solidFill>
                <a:srgbClr val="FF0000"/>
              </a:solidFill>
              <a:latin typeface="Times New Roman" panose="02020603050405020304" pitchFamily="18" charset="0"/>
              <a:cs typeface="Times New Roman" panose="02020603050405020304" pitchFamily="18" charset="0"/>
            </a:endParaRPr>
          </a:p>
          <a:p>
            <a:pPr marL="342900" indent="-342900" algn="ctr">
              <a:spcBef>
                <a:spcPts val="0"/>
              </a:spcBef>
              <a:spcAft>
                <a:spcPts val="0"/>
              </a:spcAft>
              <a:buSzPts val="2240"/>
              <a:buNone/>
            </a:pPr>
            <a:endParaRPr lang="tg-Cyrl-TJ" sz="100" b="1" dirty="0">
              <a:solidFill>
                <a:srgbClr val="FF0000"/>
              </a:solidFill>
              <a:latin typeface="Times New Roman" panose="02020603050405020304" pitchFamily="18" charset="0"/>
              <a:cs typeface="Times New Roman" panose="02020603050405020304" pitchFamily="18" charset="0"/>
            </a:endParaRPr>
          </a:p>
          <a:p>
            <a:pPr algn="ctr"/>
            <a:r>
              <a:rPr lang="tg-Cyrl-TJ" sz="2400" b="1" dirty="0">
                <a:solidFill>
                  <a:srgbClr val="FF0000"/>
                </a:solidFill>
                <a:latin typeface="Times New Roman" panose="02020603050405020304" pitchFamily="18" charset="0"/>
                <a:cs typeface="Times New Roman" panose="02020603050405020304" pitchFamily="18" charset="0"/>
              </a:rPr>
              <a:t>Рушди сармояи инсонӣ ва аҳамияти он дар шароити муосир</a:t>
            </a: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Дар шароити муосир сармояи инсонӣ ҳамчун захираи дарозмуддати иқтисодӣ ба шумор рафта, фоидаи он ба монанди дониш ва таҷрибаи ҷамъоваришуда васеъ истифода мегардад. Сармоягузорӣ дар илм, яъне дар соҳаи маориф 30% ё бештар аз ин даромади миллиро зиёд менамояд, ки ҳамчун як механизми асосӣ дар соҳаи маориф ба шумор рафта, ба ҳар шахс, ки ташкилкунандаи ҷамъият ба ҳисоб меравад, нисбат ба дигар намуди сармоягузориҳои асосӣ фоидаовартар аст. Яъне, иқтидори ақлонӣ, фаъолияти эҷодӣ, таҳсилот, баландбардории савияи дониши касбӣ ва беҳбудии саломатӣ пешбинӣ менамояд, равона гардидааст.</a:t>
            </a: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4" name="Google Shape;144;p10"/>
          <p:cNvSpPr txBox="1">
            <a:spLocks noGrp="1"/>
          </p:cNvSpPr>
          <p:nvPr>
            <p:ph idx="1"/>
          </p:nvPr>
        </p:nvSpPr>
        <p:spPr>
          <a:xfrm>
            <a:off x="219806" y="483577"/>
            <a:ext cx="8801101" cy="6180992"/>
          </a:xfrm>
          <a:prstGeom prst="rect">
            <a:avLst/>
          </a:prstGeom>
          <a:noFill/>
          <a:ln>
            <a:noFill/>
          </a:ln>
        </p:spPr>
        <p:txBody>
          <a:bodyPr spcFirstLastPara="1" wrap="square" lIns="91425" tIns="45700" rIns="91425" bIns="45700" anchor="t" anchorCtr="0">
            <a:normAutofit/>
          </a:bodyPr>
          <a:lstStyle/>
          <a:p>
            <a:pPr marL="342900" indent="-342900" algn="ctr">
              <a:spcBef>
                <a:spcPts val="0"/>
              </a:spcBef>
              <a:spcAft>
                <a:spcPts val="0"/>
              </a:spcAft>
              <a:buSzPts val="2240"/>
              <a:buNone/>
            </a:pPr>
            <a:endParaRPr lang="tg-Cyrl-TJ" sz="100" b="1" dirty="0">
              <a:solidFill>
                <a:srgbClr val="FF0000"/>
              </a:solidFill>
              <a:latin typeface="Times New Roman" panose="02020603050405020304" pitchFamily="18" charset="0"/>
              <a:cs typeface="Times New Roman" panose="02020603050405020304" pitchFamily="18" charset="0"/>
            </a:endParaRPr>
          </a:p>
          <a:p>
            <a:pPr algn="ctr"/>
            <a:r>
              <a:rPr lang="tg-Cyrl-TJ" sz="2400" b="1" dirty="0">
                <a:solidFill>
                  <a:srgbClr val="FF0000"/>
                </a:solidFill>
                <a:latin typeface="Times New Roman" panose="02020603050405020304" pitchFamily="18" charset="0"/>
                <a:cs typeface="Times New Roman" panose="02020603050405020304" pitchFamily="18" charset="0"/>
              </a:rPr>
              <a:t>Рушди сармояи инсонӣ ва аҳамияти он дар шароити муосир</a:t>
            </a:r>
          </a:p>
          <a:p>
            <a:pPr marL="0" indent="450000" algn="just">
              <a:lnSpc>
                <a:spcPct val="150000"/>
              </a:lnSpc>
              <a:spcBef>
                <a:spcPts val="0"/>
              </a:spcBef>
              <a:spcAft>
                <a:spcPts val="0"/>
              </a:spcAft>
            </a:pPr>
            <a:endParaRPr lang="tg-Cyrl-TJ" sz="1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sz="10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sz="1000" dirty="0">
              <a:solidFill>
                <a:schemeClr val="tx1"/>
              </a:solidFill>
              <a:latin typeface="Times New Roman" panose="02020603050405020304" pitchFamily="18" charset="0"/>
              <a:cs typeface="Times New Roman" panose="02020603050405020304" pitchFamily="18" charset="0"/>
            </a:endParaRPr>
          </a:p>
          <a:p>
            <a:pPr marL="0" indent="0" algn="just">
              <a:lnSpc>
                <a:spcPct val="150000"/>
              </a:lnSpc>
              <a:spcBef>
                <a:spcPts val="0"/>
              </a:spcBef>
              <a:spcAft>
                <a:spcPts val="0"/>
              </a:spcAft>
              <a:buNone/>
            </a:pPr>
            <a:endParaRPr lang="tg-Cyrl-TJ" sz="10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Тибқи гуфтаҳои олими иқтисодшинос Гэри Беккер барои ҳар як кордиҳанда доштани мутахассиси баландихтисос ва дорои малака ва маҳорати касбӣ, баланд бардоштани савияи дониш, табодули таҷриба, ҳамеша доштани маълумоти саҳеҳ доир ба вазъияти иҷтимоию иқтисодии коргар ё коргаршаванда зарур аст. Ба монанди: - таҳсилот, малака ва маҳорати касбӣ.</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4" name="Google Shape;144;p10"/>
          <p:cNvSpPr txBox="1">
            <a:spLocks noGrp="1"/>
          </p:cNvSpPr>
          <p:nvPr>
            <p:ph idx="1"/>
          </p:nvPr>
        </p:nvSpPr>
        <p:spPr>
          <a:xfrm>
            <a:off x="140675" y="142900"/>
            <a:ext cx="8801101" cy="6180992"/>
          </a:xfrm>
          <a:prstGeom prst="rect">
            <a:avLst/>
          </a:prstGeom>
          <a:noFill/>
          <a:ln>
            <a:noFill/>
          </a:ln>
        </p:spPr>
        <p:txBody>
          <a:bodyPr spcFirstLastPara="1" wrap="square" lIns="91425" tIns="45700" rIns="91425" bIns="45700" anchor="t" anchorCtr="0">
            <a:normAutofit/>
          </a:bodyPr>
          <a:lstStyle/>
          <a:p>
            <a:pPr marL="342900" indent="-342900" algn="ctr">
              <a:spcBef>
                <a:spcPts val="0"/>
              </a:spcBef>
              <a:spcAft>
                <a:spcPts val="0"/>
              </a:spcAft>
              <a:buSzPts val="2240"/>
              <a:buNone/>
            </a:pPr>
            <a:endParaRPr lang="tg-Cyrl-TJ" sz="300" b="1" dirty="0">
              <a:solidFill>
                <a:srgbClr val="FF0000"/>
              </a:solidFill>
              <a:latin typeface="Times New Roman" panose="02020603050405020304" pitchFamily="18" charset="0"/>
              <a:cs typeface="Times New Roman" panose="02020603050405020304" pitchFamily="18" charset="0"/>
            </a:endParaRPr>
          </a:p>
          <a:p>
            <a:pPr algn="ctr"/>
            <a:r>
              <a:rPr lang="tg-Cyrl-TJ" sz="2400" b="1" dirty="0">
                <a:solidFill>
                  <a:srgbClr val="FF0000"/>
                </a:solidFill>
                <a:latin typeface="Times New Roman" panose="02020603050405020304" pitchFamily="18" charset="0"/>
                <a:cs typeface="Times New Roman" panose="02020603050405020304" pitchFamily="18" charset="0"/>
              </a:rPr>
              <a:t> Рушди сармояи инсонӣ ва аҳамияти он дар шароити муосир</a:t>
            </a:r>
          </a:p>
          <a:p>
            <a:pPr marL="0" indent="450000" algn="just">
              <a:lnSpc>
                <a:spcPct val="150000"/>
              </a:lnSpc>
              <a:spcBef>
                <a:spcPts val="0"/>
              </a:spcBef>
              <a:spcAft>
                <a:spcPts val="0"/>
              </a:spcAft>
            </a:pPr>
            <a:endParaRPr lang="tg-Cyrl-TJ" sz="1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sz="1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Дар марҳилаҳои гуногун мафҳуми сармояи инсонӣ хеле васеъ гардида, аз ҷониби олимони ватанӣ ва хориҷӣ шарҳои гуногун пешниҳод гардиданд.</a:t>
            </a: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p:txBody>
      </p:sp>
      <p:graphicFrame>
        <p:nvGraphicFramePr>
          <p:cNvPr id="3" name="Схема 2"/>
          <p:cNvGraphicFramePr/>
          <p:nvPr>
            <p:extLst>
              <p:ext uri="{D42A27DB-BD31-4B8C-83A1-F6EECF244321}">
                <p14:modId xmlns:p14="http://schemas.microsoft.com/office/powerpoint/2010/main" val="2103759815"/>
              </p:ext>
            </p:extLst>
          </p:nvPr>
        </p:nvGraphicFramePr>
        <p:xfrm>
          <a:off x="636415" y="2151454"/>
          <a:ext cx="7809622" cy="294796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 name="Прямоугольник 1"/>
          <p:cNvSpPr/>
          <p:nvPr/>
        </p:nvSpPr>
        <p:spPr>
          <a:xfrm>
            <a:off x="0" y="5185119"/>
            <a:ext cx="7086600" cy="1138773"/>
          </a:xfrm>
          <a:prstGeom prst="rect">
            <a:avLst/>
          </a:prstGeom>
        </p:spPr>
        <p:txBody>
          <a:bodyPr wrap="square">
            <a:spAutoFit/>
          </a:bodyPr>
          <a:lstStyle/>
          <a:p>
            <a:pPr algn="just">
              <a:lnSpc>
                <a:spcPct val="150000"/>
              </a:lnSpc>
              <a:spcAft>
                <a:spcPts val="0"/>
              </a:spcAft>
            </a:pPr>
            <a:r>
              <a:rPr lang="tg-Cyrl-TJ" sz="2000" b="1" dirty="0">
                <a:latin typeface="Times New Roman" panose="02020603050405020304" pitchFamily="18" charset="0"/>
                <a:ea typeface="Times New Roman" panose="02020603050405020304" pitchFamily="18" charset="0"/>
                <a:cs typeface="Times New Roman" panose="02020603050405020304" pitchFamily="18" charset="0"/>
              </a:rPr>
              <a:t>Расми 1. Сармояи инсонӣ ва унсурҳои таркибии он</a:t>
            </a:r>
            <a:endParaRPr lang="ru-RU" sz="2000" dirty="0">
              <a:latin typeface="Times New Roman Tj" panose="02020603050405020304" pitchFamily="18" charset="-52"/>
              <a:ea typeface="Times New Roman" panose="02020603050405020304" pitchFamily="18" charset="0"/>
              <a:cs typeface="Times New Roman" panose="02020603050405020304" pitchFamily="18" charset="0"/>
            </a:endParaRPr>
          </a:p>
          <a:p>
            <a:r>
              <a:rPr lang="tg-Cyrl-TJ" sz="2000" b="1" dirty="0">
                <a:latin typeface="Times New Roman" panose="02020603050405020304" pitchFamily="18" charset="0"/>
                <a:ea typeface="Times New Roman" panose="02020603050405020304" pitchFamily="18" charset="0"/>
              </a:rPr>
              <a:t>Сарчашма: </a:t>
            </a:r>
            <a:r>
              <a:rPr lang="tg-Cyrl-TJ" dirty="0">
                <a:latin typeface="Times New Roman" panose="02020603050405020304" pitchFamily="18" charset="0"/>
                <a:ea typeface="Times New Roman" panose="02020603050405020304" pitchFamily="18" charset="0"/>
              </a:rPr>
              <a:t>Аз ҷониби муаллиф дар асоси маълумоти зерин тартиб дода шудааст:</a:t>
            </a:r>
            <a:endParaRPr lang="ru-RU" dirty="0"/>
          </a:p>
        </p:txBody>
      </p:sp>
    </p:spTree>
    <p:extLst>
      <p:ext uri="{BB962C8B-B14F-4D97-AF65-F5344CB8AC3E}">
        <p14:creationId xmlns:p14="http://schemas.microsoft.com/office/powerpoint/2010/main" val="403491072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48"/>
        <p:cNvGrpSpPr/>
        <p:nvPr/>
      </p:nvGrpSpPr>
      <p:grpSpPr>
        <a:xfrm>
          <a:off x="0" y="0"/>
          <a:ext cx="0" cy="0"/>
          <a:chOff x="0" y="0"/>
          <a:chExt cx="0" cy="0"/>
        </a:xfrm>
      </p:grpSpPr>
      <p:sp>
        <p:nvSpPr>
          <p:cNvPr id="149" name="Google Shape;149;p11"/>
          <p:cNvSpPr txBox="1">
            <a:spLocks noGrp="1"/>
          </p:cNvSpPr>
          <p:nvPr>
            <p:ph idx="1"/>
          </p:nvPr>
        </p:nvSpPr>
        <p:spPr>
          <a:xfrm>
            <a:off x="107504" y="175846"/>
            <a:ext cx="8884220" cy="6154616"/>
          </a:xfrm>
          <a:prstGeom prst="rect">
            <a:avLst/>
          </a:prstGeom>
          <a:noFill/>
          <a:ln>
            <a:noFill/>
          </a:ln>
        </p:spPr>
        <p:txBody>
          <a:bodyPr spcFirstLastPara="1" wrap="square" lIns="91425" tIns="45700" rIns="91425" bIns="45700" anchor="t" anchorCtr="0">
            <a:normAutofit/>
          </a:bodyPr>
          <a:lstStyle/>
          <a:p>
            <a:pPr marL="342900" indent="-342900" algn="ctr">
              <a:spcBef>
                <a:spcPts val="0"/>
              </a:spcBef>
              <a:spcAft>
                <a:spcPts val="0"/>
              </a:spcAft>
              <a:buSzPts val="2240"/>
              <a:buNone/>
            </a:pPr>
            <a:endParaRPr lang="tg-Cyrl-TJ" sz="200" b="1" dirty="0">
              <a:solidFill>
                <a:srgbClr val="FF0000"/>
              </a:solidFill>
              <a:latin typeface="Times New Roman" panose="02020603050405020304" pitchFamily="18" charset="0"/>
              <a:cs typeface="Times New Roman" panose="02020603050405020304" pitchFamily="18" charset="0"/>
            </a:endParaRPr>
          </a:p>
          <a:p>
            <a:pPr algn="ctr">
              <a:lnSpc>
                <a:spcPct val="150000"/>
              </a:lnSpc>
            </a:pPr>
            <a:r>
              <a:rPr lang="tg-Cyrl-TJ" sz="2400" b="1" dirty="0">
                <a:solidFill>
                  <a:srgbClr val="FF0000"/>
                </a:solidFill>
                <a:latin typeface="Times New Roman" panose="02020603050405020304" pitchFamily="18" charset="0"/>
                <a:cs typeface="Times New Roman" panose="02020603050405020304" pitchFamily="18" charset="0"/>
              </a:rPr>
              <a:t>Рушди сармояи инсонӣ ва аҳамияти он дар шароити муосир</a:t>
            </a:r>
          </a:p>
          <a:p>
            <a:pPr marL="342900" lvl="0" indent="630555" algn="just" rtl="0">
              <a:lnSpc>
                <a:spcPct val="150000"/>
              </a:lnSpc>
              <a:spcBef>
                <a:spcPts val="560"/>
              </a:spcBef>
              <a:spcAft>
                <a:spcPts val="0"/>
              </a:spcAft>
              <a:buSzPts val="1960"/>
              <a:buNone/>
            </a:pPr>
            <a:endParaRPr lang="tg-Cyrl-TJ" sz="100" dirty="0">
              <a:solidFill>
                <a:schemeClr val="tx1"/>
              </a:solidFill>
              <a:latin typeface="Times New Roman" panose="02020603050405020304" pitchFamily="18" charset="0"/>
              <a:ea typeface="Times"/>
              <a:cs typeface="Times New Roman" panose="02020603050405020304" pitchFamily="18" charset="0"/>
              <a:sym typeface="Times"/>
            </a:endParaRPr>
          </a:p>
          <a:p>
            <a:pPr marL="0" lvl="0" indent="450000" algn="just">
              <a:lnSpc>
                <a:spcPct val="150000"/>
              </a:lnSpc>
              <a:spcBef>
                <a:spcPts val="0"/>
              </a:spcBef>
              <a:spcAft>
                <a:spcPts val="0"/>
              </a:spcAft>
              <a:buSzPts val="2240"/>
              <a:buNone/>
            </a:pPr>
            <a:endParaRPr lang="tg-Cyrl-TJ" dirty="0">
              <a:solidFill>
                <a:schemeClr val="tx1"/>
              </a:solidFill>
              <a:latin typeface="Times New Roman" panose="02020603050405020304" pitchFamily="18" charset="0"/>
              <a:cs typeface="Times New Roman" panose="02020603050405020304" pitchFamily="18" charset="0"/>
            </a:endParaRPr>
          </a:p>
          <a:p>
            <a:pPr marL="0" lvl="0" indent="450000" algn="just">
              <a:lnSpc>
                <a:spcPct val="150000"/>
              </a:lnSpc>
              <a:spcBef>
                <a:spcPts val="0"/>
              </a:spcBef>
              <a:spcAft>
                <a:spcPts val="0"/>
              </a:spcAft>
              <a:buSzPts val="2240"/>
              <a:buNone/>
            </a:pPr>
            <a:endParaRPr lang="tg-Cyrl-TJ" dirty="0">
              <a:solidFill>
                <a:schemeClr val="tx1"/>
              </a:solidFill>
              <a:latin typeface="Times New Roman" panose="02020603050405020304" pitchFamily="18" charset="0"/>
              <a:cs typeface="Times New Roman" panose="02020603050405020304" pitchFamily="18" charset="0"/>
            </a:endParaRPr>
          </a:p>
          <a:p>
            <a:pPr marL="0" lvl="0" indent="450000" algn="just">
              <a:lnSpc>
                <a:spcPct val="150000"/>
              </a:lnSpc>
              <a:spcBef>
                <a:spcPts val="0"/>
              </a:spcBef>
              <a:spcAft>
                <a:spcPts val="0"/>
              </a:spcAft>
              <a:buSzPts val="2240"/>
              <a:buNone/>
            </a:pPr>
            <a:r>
              <a:rPr lang="tg-Cyrl-TJ" dirty="0">
                <a:solidFill>
                  <a:schemeClr val="tx1"/>
                </a:solidFill>
                <a:latin typeface="Times New Roman" panose="02020603050405020304" pitchFamily="18" charset="0"/>
                <a:cs typeface="Times New Roman" panose="02020603050405020304" pitchFamily="18" charset="0"/>
              </a:rPr>
              <a:t>Рушд ва ташаккули сармояи инсонӣ аз инкишофёбии унсурҳои асосии он вобаста аст. Дар он ҳолате мо сармояи инсониро рушд ва ташаккулёфта арзёбӣ карда метавонем, ки унсурҳои асосии он ба меъёрҳои ҷаҳонии рушд мутобиқат карда, барои истеҳсоли беҳтарин молу маҳсулоти ниёзи мардум ҷавобгӯ бошанд.</a:t>
            </a:r>
            <a:endParaRPr lang="tg-Cyrl-TJ" b="1" dirty="0">
              <a:solidFill>
                <a:schemeClr val="tx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53"/>
        <p:cNvGrpSpPr/>
        <p:nvPr/>
      </p:nvGrpSpPr>
      <p:grpSpPr>
        <a:xfrm>
          <a:off x="0" y="0"/>
          <a:ext cx="0" cy="0"/>
          <a:chOff x="0" y="0"/>
          <a:chExt cx="0" cy="0"/>
        </a:xfrm>
      </p:grpSpPr>
      <p:sp>
        <p:nvSpPr>
          <p:cNvPr id="154" name="Google Shape;154;p12"/>
          <p:cNvSpPr txBox="1">
            <a:spLocks noGrp="1"/>
          </p:cNvSpPr>
          <p:nvPr>
            <p:ph idx="1"/>
          </p:nvPr>
        </p:nvSpPr>
        <p:spPr>
          <a:xfrm>
            <a:off x="107504" y="126506"/>
            <a:ext cx="8884220" cy="6374168"/>
          </a:xfrm>
          <a:prstGeom prst="rect">
            <a:avLst/>
          </a:prstGeom>
          <a:noFill/>
          <a:ln>
            <a:noFill/>
          </a:ln>
        </p:spPr>
        <p:txBody>
          <a:bodyPr spcFirstLastPara="1" wrap="square" lIns="91425" tIns="45700" rIns="91425" bIns="45700" anchor="t" anchorCtr="0">
            <a:normAutofit/>
          </a:bodyPr>
          <a:lstStyle/>
          <a:p>
            <a:pPr marL="342900" lvl="0" indent="-342900" algn="just" rtl="0">
              <a:spcBef>
                <a:spcPts val="560"/>
              </a:spcBef>
              <a:spcAft>
                <a:spcPts val="0"/>
              </a:spcAft>
              <a:buSzPts val="1960"/>
              <a:buNone/>
            </a:pPr>
            <a:endParaRPr lang="tg-Cyrl-TJ" sz="100" dirty="0">
              <a:latin typeface="Times"/>
              <a:ea typeface="Times"/>
              <a:cs typeface="Times"/>
              <a:sym typeface="Times"/>
            </a:endParaRPr>
          </a:p>
          <a:p>
            <a:pPr algn="ctr">
              <a:lnSpc>
                <a:spcPct val="150000"/>
              </a:lnSpc>
            </a:pPr>
            <a:r>
              <a:rPr lang="tg-Cyrl-TJ" sz="2400" b="1" dirty="0">
                <a:solidFill>
                  <a:srgbClr val="FF0000"/>
                </a:solidFill>
                <a:latin typeface="Times New Roman" panose="02020603050405020304" pitchFamily="18" charset="0"/>
                <a:cs typeface="Times New Roman" panose="02020603050405020304" pitchFamily="18" charset="0"/>
              </a:rPr>
              <a:t> Рушди сармояи инсонӣ ва аҳамияти он дар шароити муосир</a:t>
            </a:r>
          </a:p>
          <a:p>
            <a:pPr algn="ctr">
              <a:lnSpc>
                <a:spcPct val="150000"/>
              </a:lnSpc>
            </a:pPr>
            <a:endParaRPr lang="tg-Cyrl-TJ" sz="400" b="1" dirty="0">
              <a:solidFill>
                <a:srgbClr val="FF0000"/>
              </a:solidFill>
              <a:latin typeface="Times New Roman" panose="02020603050405020304" pitchFamily="18" charset="0"/>
              <a:cs typeface="Times New Roman" panose="02020603050405020304" pitchFamily="18" charset="0"/>
            </a:endParaRPr>
          </a:p>
          <a:p>
            <a:pPr algn="ctr">
              <a:lnSpc>
                <a:spcPct val="150000"/>
              </a:lnSpc>
            </a:pPr>
            <a:endParaRPr lang="tg-Cyrl-TJ" sz="400" b="1" dirty="0">
              <a:solidFill>
                <a:srgbClr val="FF0000"/>
              </a:solidFill>
              <a:latin typeface="Times New Roman" panose="02020603050405020304" pitchFamily="18" charset="0"/>
              <a:cs typeface="Times New Roman" panose="02020603050405020304" pitchFamily="18" charset="0"/>
            </a:endParaRPr>
          </a:p>
          <a:p>
            <a:pPr algn="ctr">
              <a:lnSpc>
                <a:spcPct val="150000"/>
              </a:lnSpc>
            </a:pPr>
            <a:endParaRPr lang="tg-Cyrl-TJ" sz="400" b="1" dirty="0">
              <a:solidFill>
                <a:srgbClr val="FF0000"/>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Яке аз механизми асосие, ки барои рушд ва инкишофдиҳии сармояи инсонӣ равона гардидааст, ин маълумотнокӣ, саломатӣ ва ҳавасмандӣ ба шумор рафта, сармоягузорӣ ба ин унсурҳо маҳсуб меёбад.</a:t>
            </a:r>
            <a:endParaRPr lang="ru-RU"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Омилҳои асосии рушд ва ташаккули иқтисодиёти ҷаҳон ва ҷараёни илмию техникӣ ин сармояи инсонӣ ба шумор меравад. Таҳқиқотҳои гузаронидашуда далолат аз он мекунанд, ки таваҷҷӯҳи ҷомеа ба низоми маориф ва илм, ки яке аз унсури асосии сармоя дониста мешавад, зиёд гардида истодааст.</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53"/>
        <p:cNvGrpSpPr/>
        <p:nvPr/>
      </p:nvGrpSpPr>
      <p:grpSpPr>
        <a:xfrm>
          <a:off x="0" y="0"/>
          <a:ext cx="0" cy="0"/>
          <a:chOff x="0" y="0"/>
          <a:chExt cx="0" cy="0"/>
        </a:xfrm>
      </p:grpSpPr>
      <p:sp>
        <p:nvSpPr>
          <p:cNvPr id="154" name="Google Shape;154;p12"/>
          <p:cNvSpPr txBox="1">
            <a:spLocks noGrp="1"/>
          </p:cNvSpPr>
          <p:nvPr>
            <p:ph idx="1"/>
          </p:nvPr>
        </p:nvSpPr>
        <p:spPr>
          <a:xfrm>
            <a:off x="107504" y="239696"/>
            <a:ext cx="8884220" cy="6358251"/>
          </a:xfrm>
          <a:prstGeom prst="rect">
            <a:avLst/>
          </a:prstGeom>
          <a:noFill/>
          <a:ln>
            <a:noFill/>
          </a:ln>
        </p:spPr>
        <p:txBody>
          <a:bodyPr spcFirstLastPara="1" wrap="square" lIns="91425" tIns="45700" rIns="91425" bIns="45700" anchor="t" anchorCtr="0">
            <a:normAutofit/>
          </a:bodyPr>
          <a:lstStyle/>
          <a:p>
            <a:pPr marL="0" indent="0" algn="ctr">
              <a:lnSpc>
                <a:spcPct val="150000"/>
              </a:lnSpc>
              <a:buNone/>
            </a:pPr>
            <a:r>
              <a:rPr lang="tg-Cyrl-TJ" sz="2400" b="1" dirty="0">
                <a:solidFill>
                  <a:srgbClr val="FF0000"/>
                </a:solidFill>
                <a:latin typeface="Times New Roman" panose="02020603050405020304" pitchFamily="18" charset="0"/>
                <a:cs typeface="Times New Roman" panose="02020603050405020304" pitchFamily="18" charset="0"/>
              </a:rPr>
              <a:t> Рушди сармояи инсонӣ ва аҳамияти он дар шароити муосир</a:t>
            </a:r>
          </a:p>
          <a:p>
            <a:pPr marL="0" indent="0" algn="ctr">
              <a:lnSpc>
                <a:spcPct val="150000"/>
              </a:lnSpc>
              <a:buNone/>
            </a:pPr>
            <a:endParaRPr lang="tg-Cyrl-TJ" sz="2400" b="1" dirty="0">
              <a:solidFill>
                <a:srgbClr val="FF0000"/>
              </a:solidFill>
              <a:latin typeface="Times New Roman" panose="02020603050405020304" pitchFamily="18" charset="0"/>
              <a:cs typeface="Times New Roman" panose="02020603050405020304" pitchFamily="18" charset="0"/>
            </a:endParaRPr>
          </a:p>
          <a:p>
            <a:pPr marL="0" indent="0" algn="ctr">
              <a:lnSpc>
                <a:spcPct val="150000"/>
              </a:lnSpc>
              <a:buNone/>
            </a:pPr>
            <a:endParaRPr lang="tg-Cyrl-TJ" sz="100" b="1" dirty="0">
              <a:solidFill>
                <a:srgbClr val="FF0000"/>
              </a:solidFill>
              <a:latin typeface="Times New Roman" panose="02020603050405020304" pitchFamily="18" charset="0"/>
              <a:cs typeface="Times New Roman" panose="02020603050405020304" pitchFamily="18" charset="0"/>
            </a:endParaRPr>
          </a:p>
          <a:p>
            <a:pPr marL="0" lvl="0" indent="450000" algn="just">
              <a:lnSpc>
                <a:spcPct val="150000"/>
              </a:lnSpc>
              <a:spcBef>
                <a:spcPts val="0"/>
              </a:spcBef>
              <a:spcAft>
                <a:spcPts val="0"/>
              </a:spcAft>
              <a:buSzPts val="2240"/>
              <a:buNone/>
            </a:pPr>
            <a:r>
              <a:rPr lang="tg-Cyrl-TJ" dirty="0">
                <a:solidFill>
                  <a:schemeClr val="tx1"/>
                </a:solidFill>
                <a:latin typeface="Times New Roman" panose="02020603050405020304" pitchFamily="18" charset="0"/>
                <a:cs typeface="Times New Roman" panose="02020603050405020304" pitchFamily="18" charset="0"/>
              </a:rPr>
              <a:t>Таҷриба нишон медиҳад, ки вобастагии иқтисодиёти мамлакатҳои тараққикарда аз маблағгузорӣ дар бахши сармояи инсонӣ ва инчунин хусусиятҳои истифодаи онҳо тасдиқ гардидааст. Сиёсати иҷтимоиву иқтисодии интихобнамудаи давлатро, ки ба рушди манфиатҳои бадастомада равона шудааст, сармояи инсонӣ муайян менамояд.</a:t>
            </a:r>
          </a:p>
        </p:txBody>
      </p:sp>
    </p:spTree>
    <p:extLst>
      <p:ext uri="{BB962C8B-B14F-4D97-AF65-F5344CB8AC3E}">
        <p14:creationId xmlns:p14="http://schemas.microsoft.com/office/powerpoint/2010/main" val="231139949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58"/>
        <p:cNvGrpSpPr/>
        <p:nvPr/>
      </p:nvGrpSpPr>
      <p:grpSpPr>
        <a:xfrm>
          <a:off x="0" y="0"/>
          <a:ext cx="0" cy="0"/>
          <a:chOff x="0" y="0"/>
          <a:chExt cx="0" cy="0"/>
        </a:xfrm>
      </p:grpSpPr>
      <p:sp>
        <p:nvSpPr>
          <p:cNvPr id="159" name="Google Shape;159;p13"/>
          <p:cNvSpPr txBox="1">
            <a:spLocks noGrp="1"/>
          </p:cNvSpPr>
          <p:nvPr>
            <p:ph idx="1"/>
          </p:nvPr>
        </p:nvSpPr>
        <p:spPr>
          <a:xfrm>
            <a:off x="107504" y="211014"/>
            <a:ext cx="8884220" cy="6386933"/>
          </a:xfrm>
          <a:prstGeom prst="rect">
            <a:avLst/>
          </a:prstGeom>
          <a:noFill/>
          <a:ln>
            <a:noFill/>
          </a:ln>
        </p:spPr>
        <p:txBody>
          <a:bodyPr spcFirstLastPara="1" wrap="square" lIns="91425" tIns="45700" rIns="91425" bIns="45700" anchor="t" anchorCtr="0">
            <a:normAutofit/>
          </a:bodyPr>
          <a:lstStyle/>
          <a:p>
            <a:pPr algn="ctr">
              <a:lnSpc>
                <a:spcPct val="150000"/>
              </a:lnSpc>
            </a:pPr>
            <a:r>
              <a:rPr lang="tg-Cyrl-TJ" sz="2400" b="1" dirty="0">
                <a:solidFill>
                  <a:srgbClr val="FF0000"/>
                </a:solidFill>
                <a:latin typeface="Times New Roman" panose="02020603050405020304" pitchFamily="18" charset="0"/>
                <a:cs typeface="Times New Roman" panose="02020603050405020304" pitchFamily="18" charset="0"/>
              </a:rPr>
              <a:t>Истифодаи таҷрибаи хориҷӣ оид ба баланд бардоштани рушди сармояи инсонӣ</a:t>
            </a:r>
            <a:endParaRPr lang="tg-Cyrl-TJ" sz="2400" dirty="0">
              <a:solidFill>
                <a:srgbClr val="FF0000"/>
              </a:solidFill>
              <a:latin typeface="Times New Roman" panose="02020603050405020304" pitchFamily="18" charset="0"/>
              <a:cs typeface="Times New Roman" panose="02020603050405020304" pitchFamily="18" charset="0"/>
            </a:endParaRPr>
          </a:p>
          <a:p>
            <a:pPr algn="just"/>
            <a:endParaRPr lang="tg-Cyrl-TJ" sz="100" dirty="0"/>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Дар соли 2023 мамлакатҳои тараққикардаи дорои иқтисодиёти самаранок ва сатҳи баланди шохиси сармояи инсонӣ, ба монанди, Сингапур, Кореяи Ҷанубӣ, Ҷопон, Ҳонконг (Чин), Финландия, Ирландия, Шветсия, Олмон ба даҳгонаи раддабандии беҳтарин мамлакатҳои ҷаҳон ворид шуданд.</a:t>
            </a:r>
          </a:p>
        </p:txBody>
      </p:sp>
      <p:sp>
        <p:nvSpPr>
          <p:cNvPr id="13" name="Rectangle 10"/>
          <p:cNvSpPr>
            <a:spLocks noChangeArrowheads="1"/>
          </p:cNvSpPr>
          <p:nvPr/>
        </p:nvSpPr>
        <p:spPr bwMode="auto">
          <a:xfrm>
            <a:off x="814754" y="187178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ru-RU" altLang="ru-RU" sz="1800" b="0" i="0" u="none" strike="noStrike" cap="none" normalizeH="0" baseline="0">
                <a:ln>
                  <a:noFill/>
                </a:ln>
                <a:solidFill>
                  <a:schemeClr val="tx1"/>
                </a:solidFill>
                <a:effectLst/>
                <a:latin typeface="Arial" panose="020B0604020202020204" pitchFamily="34" charset="0"/>
              </a:rPr>
            </a:br>
            <a:endParaRPr kumimoji="0" lang="ru-RU" altLang="ru-RU" sz="1800" b="0" i="0" u="none" strike="noStrike" cap="none" normalizeH="0" baseline="0">
              <a:ln>
                <a:noFill/>
              </a:ln>
              <a:solidFill>
                <a:schemeClr val="tx1"/>
              </a:solidFill>
              <a:effectLst/>
              <a:latin typeface="Arial" panose="020B0604020202020204" pitchFamily="34"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63"/>
        <p:cNvGrpSpPr/>
        <p:nvPr/>
      </p:nvGrpSpPr>
      <p:grpSpPr>
        <a:xfrm>
          <a:off x="0" y="0"/>
          <a:ext cx="0" cy="0"/>
          <a:chOff x="0" y="0"/>
          <a:chExt cx="0" cy="0"/>
        </a:xfrm>
      </p:grpSpPr>
      <p:sp>
        <p:nvSpPr>
          <p:cNvPr id="164" name="Google Shape;164;p14"/>
          <p:cNvSpPr txBox="1">
            <a:spLocks noGrp="1"/>
          </p:cNvSpPr>
          <p:nvPr>
            <p:ph idx="1"/>
          </p:nvPr>
        </p:nvSpPr>
        <p:spPr>
          <a:xfrm>
            <a:off x="142673" y="193430"/>
            <a:ext cx="8884220" cy="6506307"/>
          </a:xfrm>
          <a:prstGeom prst="rect">
            <a:avLst/>
          </a:prstGeom>
          <a:noFill/>
          <a:ln>
            <a:noFill/>
          </a:ln>
        </p:spPr>
        <p:txBody>
          <a:bodyPr spcFirstLastPara="1" wrap="square" lIns="91425" tIns="45700" rIns="91425" bIns="45700" anchor="t" anchorCtr="0">
            <a:normAutofit/>
          </a:bodyPr>
          <a:lstStyle/>
          <a:p>
            <a:pPr algn="ctr">
              <a:lnSpc>
                <a:spcPct val="100000"/>
              </a:lnSpc>
            </a:pPr>
            <a:r>
              <a:rPr lang="tg-Cyrl-TJ" sz="2400" b="1" dirty="0">
                <a:solidFill>
                  <a:srgbClr val="FF0000"/>
                </a:solidFill>
                <a:latin typeface="Times New Roman" panose="02020603050405020304" pitchFamily="18" charset="0"/>
                <a:cs typeface="Times New Roman" panose="02020603050405020304" pitchFamily="18" charset="0"/>
              </a:rPr>
              <a:t>Истифодаи таҷрибаи хориҷӣ оид ба баланд бардоштани рушди сармояи инсонӣ</a:t>
            </a:r>
            <a:endParaRPr lang="tg-Cyrl-TJ" sz="2400" dirty="0">
              <a:solidFill>
                <a:srgbClr val="FF0000"/>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buSzPts val="2240"/>
              <a:buNone/>
            </a:pPr>
            <a:r>
              <a:rPr lang="tg-Cyrl-TJ" dirty="0">
                <a:solidFill>
                  <a:schemeClr val="tx1"/>
                </a:solidFill>
                <a:latin typeface="Times New Roman" panose="02020603050405020304" pitchFamily="18" charset="0"/>
                <a:cs typeface="Times New Roman" panose="02020603050405020304" pitchFamily="18" charset="0"/>
              </a:rPr>
              <a:t>Мавқейи ҷойгиршавии мамлакатҳои ҷаҳонро пешниҳод менамоем, ки дар он тибқи нишондиҳандаҳои Форуми иқтисодии ҷаҳонӣ дар соли 2020 мамлакатҳои ҷаҳон дар кадом сатҳ қарор доранд</a:t>
            </a:r>
            <a:r>
              <a:rPr lang="tg-Cyrl-TJ" baseline="30000" dirty="0">
                <a:solidFill>
                  <a:schemeClr val="tx1"/>
                </a:solidFill>
                <a:latin typeface="Times New Roman" panose="02020603050405020304" pitchFamily="18" charset="0"/>
                <a:cs typeface="Times New Roman" panose="02020603050405020304" pitchFamily="18" charset="0"/>
              </a:rPr>
              <a:t>1</a:t>
            </a:r>
            <a:r>
              <a:rPr lang="tg-Cyrl-TJ" dirty="0">
                <a:solidFill>
                  <a:schemeClr val="tx1"/>
                </a:solidFill>
                <a:latin typeface="Times New Roman" panose="02020603050405020304" pitchFamily="18" charset="0"/>
                <a:cs typeface="Times New Roman" panose="02020603050405020304" pitchFamily="18" charset="0"/>
              </a:rPr>
              <a:t>. Инчунин тибқи ин нишондиҳандаҳо Сингапур, Гонконг, Кореяи Ҷанубӣ ва Ҷопон нисбат ба тамоми мамлакатҳои Аврупоӣ садрнишини ин радабандӣ мебошанд ва аз тамоми нишондиҳандаҳо дар ин радабандӣ дарҷ гардида, нисбат ба мамлакатҳои Аврупоӣ бартарӣ доранд.</a:t>
            </a:r>
            <a:r>
              <a:rPr lang="ru-RU" dirty="0">
                <a:solidFill>
                  <a:schemeClr val="tx1"/>
                </a:solidFill>
                <a:latin typeface="Times New Roman" panose="02020603050405020304" pitchFamily="18" charset="0"/>
                <a:cs typeface="Times New Roman" panose="02020603050405020304" pitchFamily="18" charset="0"/>
              </a:rPr>
              <a:t> </a:t>
            </a:r>
          </a:p>
          <a:p>
            <a:pPr marL="0" indent="450000" algn="just">
              <a:lnSpc>
                <a:spcPct val="150000"/>
              </a:lnSpc>
              <a:spcBef>
                <a:spcPts val="0"/>
              </a:spcBef>
              <a:spcAft>
                <a:spcPts val="0"/>
              </a:spcAft>
              <a:buSzPts val="2240"/>
              <a:buNone/>
            </a:pPr>
            <a:endParaRPr lang="ru-RU" dirty="0">
              <a:solidFill>
                <a:schemeClr val="tx1"/>
              </a:solidFill>
              <a:latin typeface="Times New Roman" panose="02020603050405020304" pitchFamily="18" charset="0"/>
              <a:cs typeface="Times New Roman" panose="02020603050405020304" pitchFamily="18" charset="0"/>
            </a:endParaRPr>
          </a:p>
          <a:p>
            <a:pPr marL="0" indent="0">
              <a:lnSpc>
                <a:spcPct val="150000"/>
              </a:lnSpc>
              <a:spcBef>
                <a:spcPts val="0"/>
              </a:spcBef>
              <a:spcAft>
                <a:spcPts val="0"/>
              </a:spcAft>
              <a:buSzPts val="2240"/>
              <a:buNone/>
            </a:pPr>
            <a:r>
              <a:rPr lang="en-US" sz="1500" dirty="0">
                <a:solidFill>
                  <a:schemeClr val="tx1"/>
                </a:solidFill>
                <a:latin typeface="Times New Roman" panose="02020603050405020304" pitchFamily="18" charset="0"/>
                <a:cs typeface="Times New Roman" panose="02020603050405020304" pitchFamily="18" charset="0"/>
              </a:rPr>
              <a:t>1.</a:t>
            </a:r>
            <a:r>
              <a:rPr lang="tg-Cyrl-TJ" sz="1500" dirty="0">
                <a:solidFill>
                  <a:schemeClr val="tx1"/>
                </a:solidFill>
                <a:latin typeface="Times New Roman" panose="02020603050405020304" pitchFamily="18" charset="0"/>
                <a:cs typeface="Times New Roman" panose="02020603050405020304" pitchFamily="18" charset="0"/>
              </a:rPr>
              <a:t>Human Development Report 2020: </a:t>
            </a:r>
          </a:p>
          <a:p>
            <a:pPr marL="0" indent="0">
              <a:lnSpc>
                <a:spcPct val="150000"/>
              </a:lnSpc>
              <a:spcBef>
                <a:spcPts val="0"/>
              </a:spcBef>
              <a:spcAft>
                <a:spcPts val="0"/>
              </a:spcAft>
              <a:buSzPts val="2240"/>
              <a:buNone/>
            </a:pPr>
            <a:r>
              <a:rPr lang="tg-Cyrl-TJ" sz="1500" dirty="0">
                <a:solidFill>
                  <a:schemeClr val="tx1"/>
                </a:solidFill>
                <a:latin typeface="Times New Roman" panose="02020603050405020304" pitchFamily="18" charset="0"/>
                <a:cs typeface="Times New Roman" panose="02020603050405020304" pitchFamily="18" charset="0"/>
              </a:rPr>
              <a:t>Human Development for </a:t>
            </a:r>
          </a:p>
          <a:p>
            <a:pPr marL="0" indent="0">
              <a:lnSpc>
                <a:spcPct val="150000"/>
              </a:lnSpc>
              <a:spcBef>
                <a:spcPts val="0"/>
              </a:spcBef>
              <a:spcAft>
                <a:spcPts val="0"/>
              </a:spcAft>
              <a:buSzPts val="2240"/>
              <a:buNone/>
            </a:pPr>
            <a:r>
              <a:rPr lang="tg-Cyrl-TJ" sz="1500" dirty="0">
                <a:solidFill>
                  <a:schemeClr val="tx1"/>
                </a:solidFill>
                <a:latin typeface="Times New Roman" panose="02020603050405020304" pitchFamily="18" charset="0"/>
                <a:cs typeface="Times New Roman" panose="02020603050405020304" pitchFamily="18" charset="0"/>
              </a:rPr>
              <a:t>Everyone. The United Nations Development </a:t>
            </a:r>
          </a:p>
          <a:p>
            <a:pPr marL="0" indent="0">
              <a:lnSpc>
                <a:spcPct val="150000"/>
              </a:lnSpc>
              <a:spcBef>
                <a:spcPts val="0"/>
              </a:spcBef>
              <a:spcAft>
                <a:spcPts val="0"/>
              </a:spcAft>
              <a:buSzPts val="2240"/>
              <a:buNone/>
            </a:pPr>
            <a:r>
              <a:rPr lang="tg-Cyrl-TJ" sz="1500" dirty="0">
                <a:solidFill>
                  <a:schemeClr val="tx1"/>
                </a:solidFill>
                <a:latin typeface="Times New Roman" panose="02020603050405020304" pitchFamily="18" charset="0"/>
                <a:cs typeface="Times New Roman" panose="02020603050405020304" pitchFamily="18" charset="0"/>
              </a:rPr>
              <a:t>Programme, 2020. </a:t>
            </a:r>
            <a:r>
              <a:rPr lang="tg-Cyrl-TJ" sz="1500" dirty="0">
                <a:solidFill>
                  <a:schemeClr val="tx1"/>
                </a:solidFill>
                <a:latin typeface="Times New Roman" panose="02020603050405020304" pitchFamily="18" charset="0"/>
                <a:cs typeface="Times New Roman" panose="02020603050405020304" pitchFamily="18" charset="0"/>
                <a:hlinkClick r:id="rId3"/>
              </a:rPr>
              <a:t>URL</a:t>
            </a:r>
            <a:r>
              <a:rPr lang="tg-Cyrl-TJ" sz="1500" u="sng" dirty="0">
                <a:solidFill>
                  <a:schemeClr val="tx1"/>
                </a:solidFill>
                <a:latin typeface="Times New Roman" panose="02020603050405020304" pitchFamily="18" charset="0"/>
                <a:cs typeface="Times New Roman" panose="02020603050405020304" pitchFamily="18" charset="0"/>
                <a:hlinkClick r:id="rId3"/>
              </a:rPr>
              <a:t>:http://hdr.undp</a:t>
            </a:r>
            <a:r>
              <a:rPr lang="tg-Cyrl-TJ" sz="1500" u="sng" dirty="0">
                <a:solidFill>
                  <a:schemeClr val="tx1"/>
                </a:solidFill>
                <a:latin typeface="Times New Roman" panose="02020603050405020304" pitchFamily="18" charset="0"/>
                <a:cs typeface="Times New Roman" panose="02020603050405020304" pitchFamily="18" charset="0"/>
                <a:hlinkClick r:id="rId4"/>
              </a:rPr>
              <a:t>.</a:t>
            </a:r>
          </a:p>
          <a:p>
            <a:pPr marL="0" indent="0">
              <a:lnSpc>
                <a:spcPct val="150000"/>
              </a:lnSpc>
              <a:spcBef>
                <a:spcPts val="0"/>
              </a:spcBef>
              <a:spcAft>
                <a:spcPts val="0"/>
              </a:spcAft>
              <a:buSzPts val="2240"/>
              <a:buNone/>
            </a:pPr>
            <a:r>
              <a:rPr lang="tg-Cyrl-TJ" sz="1500" u="sng" dirty="0">
                <a:solidFill>
                  <a:schemeClr val="tx1"/>
                </a:solidFill>
                <a:latin typeface="Times New Roman" panose="02020603050405020304" pitchFamily="18" charset="0"/>
                <a:cs typeface="Times New Roman" panose="02020603050405020304" pitchFamily="18" charset="0"/>
                <a:hlinkClick r:id="rId4"/>
              </a:rPr>
              <a:t>org/sites/default/files/2016_human _development_report</a:t>
            </a:r>
            <a:r>
              <a:rPr lang="tg-Cyrl-TJ" sz="1500" u="sng" dirty="0">
                <a:solidFill>
                  <a:schemeClr val="tx1"/>
                </a:solidFill>
                <a:latin typeface="Times New Roman" panose="02020603050405020304" pitchFamily="18" charset="0"/>
                <a:cs typeface="Times New Roman" panose="02020603050405020304" pitchFamily="18" charset="0"/>
              </a:rPr>
              <a:t>.</a:t>
            </a:r>
            <a:endParaRPr lang="ru-RU" sz="1500" dirty="0">
              <a:solidFill>
                <a:schemeClr val="tx1"/>
              </a:solidFill>
              <a:latin typeface="Times New Roman" panose="02020603050405020304" pitchFamily="18" charset="0"/>
              <a:cs typeface="Times New Roman" panose="02020603050405020304" pitchFamily="18" charset="0"/>
            </a:endParaRPr>
          </a:p>
          <a:p>
            <a:pPr marL="0" lvl="0" indent="450000" algn="just">
              <a:lnSpc>
                <a:spcPct val="150000"/>
              </a:lnSpc>
              <a:spcBef>
                <a:spcPts val="0"/>
              </a:spcBef>
              <a:spcAft>
                <a:spcPts val="0"/>
              </a:spcAft>
              <a:buSzPts val="2240"/>
              <a:buNone/>
            </a:pPr>
            <a:endParaRPr lang="tg-Cyrl-TJ" dirty="0">
              <a:solidFill>
                <a:schemeClr val="tx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68"/>
        <p:cNvGrpSpPr/>
        <p:nvPr/>
      </p:nvGrpSpPr>
      <p:grpSpPr>
        <a:xfrm>
          <a:off x="0" y="0"/>
          <a:ext cx="0" cy="0"/>
          <a:chOff x="0" y="0"/>
          <a:chExt cx="0" cy="0"/>
        </a:xfrm>
      </p:grpSpPr>
      <p:sp>
        <p:nvSpPr>
          <p:cNvPr id="169" name="Google Shape;169;p15"/>
          <p:cNvSpPr txBox="1">
            <a:spLocks noGrp="1"/>
          </p:cNvSpPr>
          <p:nvPr>
            <p:ph idx="1"/>
          </p:nvPr>
        </p:nvSpPr>
        <p:spPr>
          <a:xfrm>
            <a:off x="107504" y="184638"/>
            <a:ext cx="8884220" cy="6559062"/>
          </a:xfrm>
          <a:prstGeom prst="rect">
            <a:avLst/>
          </a:prstGeom>
          <a:noFill/>
          <a:ln>
            <a:noFill/>
          </a:ln>
        </p:spPr>
        <p:txBody>
          <a:bodyPr spcFirstLastPara="1" wrap="square" lIns="91425" tIns="45700" rIns="91425" bIns="45700" anchor="t" anchorCtr="0">
            <a:normAutofit/>
          </a:bodyPr>
          <a:lstStyle/>
          <a:p>
            <a:pPr algn="ctr">
              <a:lnSpc>
                <a:spcPct val="100000"/>
              </a:lnSpc>
            </a:pPr>
            <a:r>
              <a:rPr lang="tg-Cyrl-TJ" sz="2400" b="1" dirty="0">
                <a:solidFill>
                  <a:srgbClr val="FF0000"/>
                </a:solidFill>
                <a:latin typeface="Times New Roman" panose="02020603050405020304" pitchFamily="18" charset="0"/>
                <a:cs typeface="Times New Roman" panose="02020603050405020304" pitchFamily="18" charset="0"/>
              </a:rPr>
              <a:t>Истифодаи таҷрибаи хориҷӣ оид ба баланд бардоштани рушди сармояи инсонӣ</a:t>
            </a:r>
            <a:endParaRPr lang="tg-Cyrl-TJ" sz="2400" dirty="0">
              <a:solidFill>
                <a:srgbClr val="FF0000"/>
              </a:solidFill>
              <a:latin typeface="Times New Roman" panose="02020603050405020304" pitchFamily="18" charset="0"/>
              <a:cs typeface="Times New Roman" panose="02020603050405020304" pitchFamily="18" charset="0"/>
            </a:endParaRPr>
          </a:p>
          <a:p>
            <a:pPr marL="342900" lvl="0" indent="-342900" algn="ctr" rtl="0">
              <a:spcBef>
                <a:spcPts val="0"/>
              </a:spcBef>
              <a:spcAft>
                <a:spcPts val="0"/>
              </a:spcAft>
              <a:buSzPts val="2240"/>
              <a:buNone/>
            </a:pPr>
            <a:endParaRPr lang="tg-Cyrl-TJ" sz="3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sz="1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Дар мамлакатҳои тараққикарда сармояи инсонӣ омили асосии рушди истеҳсолот, баланд бардоштани самаранокии онҳо, рушди фарҳанг, илм, тандурустӣ ва соҳаи иҷтимоӣ гардид.</a:t>
            </a:r>
            <a:endParaRPr lang="ru-RU"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Муваффақияти рушди Сингапур аз қобилияти назарраси одамон барои навоварӣ ва муваффақ шудан вобаста буда, аз ҷониби тамоми бахшҳои давлати дастгирӣ мегардад</a:t>
            </a:r>
            <a:r>
              <a:rPr lang="tg-Cyrl-TJ" baseline="30000" dirty="0">
                <a:solidFill>
                  <a:schemeClr val="tx1"/>
                </a:solidFill>
                <a:latin typeface="Times New Roman" panose="02020603050405020304" pitchFamily="18" charset="0"/>
                <a:cs typeface="Times New Roman" panose="02020603050405020304" pitchFamily="18" charset="0"/>
              </a:rPr>
              <a:t>1</a:t>
            </a:r>
            <a:r>
              <a:rPr lang="tg-Cyrl-TJ" dirty="0">
                <a:solidFill>
                  <a:schemeClr val="tx1"/>
                </a:solidFill>
                <a:latin typeface="Times New Roman" panose="02020603050405020304" pitchFamily="18" charset="0"/>
                <a:cs typeface="Times New Roman" panose="02020603050405020304" pitchFamily="18" charset="0"/>
              </a:rPr>
              <a:t>.</a:t>
            </a:r>
            <a:r>
              <a:rPr lang="ru-RU" dirty="0">
                <a:solidFill>
                  <a:schemeClr val="tx1"/>
                </a:solidFill>
                <a:latin typeface="Times New Roman" panose="02020603050405020304" pitchFamily="18" charset="0"/>
                <a:cs typeface="Times New Roman" panose="02020603050405020304" pitchFamily="18" charset="0"/>
              </a:rPr>
              <a:t> </a:t>
            </a:r>
          </a:p>
          <a:p>
            <a:pPr marL="0" indent="450000" algn="just">
              <a:lnSpc>
                <a:spcPct val="150000"/>
              </a:lnSpc>
              <a:spcBef>
                <a:spcPts val="0"/>
              </a:spcBef>
              <a:spcAft>
                <a:spcPts val="0"/>
              </a:spcAft>
            </a:pPr>
            <a:endParaRPr lang="ru-RU" dirty="0">
              <a:solidFill>
                <a:schemeClr val="tx1"/>
              </a:solidFill>
              <a:latin typeface="Times New Roman" panose="02020603050405020304" pitchFamily="18" charset="0"/>
              <a:cs typeface="Times New Roman" panose="02020603050405020304" pitchFamily="18" charset="0"/>
            </a:endParaRPr>
          </a:p>
          <a:p>
            <a:r>
              <a:rPr lang="en-US" sz="1500" dirty="0">
                <a:solidFill>
                  <a:schemeClr val="tx1"/>
                </a:solidFill>
                <a:latin typeface="Times New Roman" panose="02020603050405020304" pitchFamily="18" charset="0"/>
                <a:cs typeface="Times New Roman" panose="02020603050405020304" pitchFamily="18" charset="0"/>
              </a:rPr>
              <a:t>1.</a:t>
            </a:r>
            <a:r>
              <a:rPr lang="tg-Cyrl-TJ" sz="1500" dirty="0">
                <a:solidFill>
                  <a:schemeClr val="tx1"/>
                </a:solidFill>
                <a:latin typeface="Times New Roman" panose="02020603050405020304" pitchFamily="18" charset="0"/>
                <a:cs typeface="Times New Roman" panose="02020603050405020304" pitchFamily="18" charset="0"/>
              </a:rPr>
              <a:t>Глейзер Э.Л. Триумф города: </a:t>
            </a:r>
          </a:p>
          <a:p>
            <a:r>
              <a:rPr lang="tg-Cyrl-TJ" sz="1500" dirty="0">
                <a:solidFill>
                  <a:schemeClr val="tx1"/>
                </a:solidFill>
                <a:latin typeface="Times New Roman" panose="02020603050405020304" pitchFamily="18" charset="0"/>
                <a:cs typeface="Times New Roman" panose="02020603050405020304" pitchFamily="18" charset="0"/>
              </a:rPr>
              <a:t>как наше величайшее изобретение </a:t>
            </a:r>
          </a:p>
          <a:p>
            <a:r>
              <a:rPr lang="tg-Cyrl-TJ" sz="1500" dirty="0">
                <a:solidFill>
                  <a:schemeClr val="tx1"/>
                </a:solidFill>
                <a:latin typeface="Times New Roman" panose="02020603050405020304" pitchFamily="18" charset="0"/>
                <a:cs typeface="Times New Roman" panose="02020603050405020304" pitchFamily="18" charset="0"/>
              </a:rPr>
              <a:t>делает нас богаче, умнее, экологичнее, </a:t>
            </a:r>
          </a:p>
          <a:p>
            <a:r>
              <a:rPr lang="tg-Cyrl-TJ" sz="1500" dirty="0">
                <a:solidFill>
                  <a:schemeClr val="tx1"/>
                </a:solidFill>
                <a:latin typeface="Times New Roman" panose="02020603050405020304" pitchFamily="18" charset="0"/>
                <a:cs typeface="Times New Roman" panose="02020603050405020304" pitchFamily="18" charset="0"/>
              </a:rPr>
              <a:t>здоровее и счастливее. М., саҳ. 339-340</a:t>
            </a:r>
            <a:endParaRPr lang="ru-RU" sz="1500" dirty="0">
              <a:solidFill>
                <a:schemeClr val="tx1"/>
              </a:solidFill>
              <a:latin typeface="Times New Roman" panose="02020603050405020304" pitchFamily="18" charset="0"/>
              <a:cs typeface="Times New Roman" panose="02020603050405020304" pitchFamily="18" charset="0"/>
            </a:endParaRPr>
          </a:p>
          <a:p>
            <a:pPr marL="342900" lvl="0" indent="-342900" algn="just" rtl="0">
              <a:spcBef>
                <a:spcPts val="560"/>
              </a:spcBef>
              <a:spcAft>
                <a:spcPts val="0"/>
              </a:spcAft>
              <a:buSzPts val="1960"/>
              <a:buNone/>
            </a:pPr>
            <a:endParaRPr sz="2800" dirty="0">
              <a:latin typeface="Times New Roman"/>
              <a:ea typeface="Times New Roman"/>
              <a:cs typeface="Times New Roman"/>
              <a:sym typeface="Times New Roman"/>
            </a:endParaRPr>
          </a:p>
          <a:p>
            <a:pPr marL="342900" lvl="0" indent="-342900" algn="just" rtl="0">
              <a:spcBef>
                <a:spcPts val="640"/>
              </a:spcBef>
              <a:spcAft>
                <a:spcPts val="0"/>
              </a:spcAft>
              <a:buSzPts val="2240"/>
              <a:buNone/>
            </a:pPr>
            <a:endParaRPr dirty="0">
              <a:solidFill>
                <a:srgbClr val="FF0000"/>
              </a:solidFill>
              <a:latin typeface="Times New Roman"/>
              <a:ea typeface="Times New Roman"/>
              <a:cs typeface="Times New Roman"/>
              <a:sym typeface="Times New Roman"/>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73"/>
        <p:cNvGrpSpPr/>
        <p:nvPr/>
      </p:nvGrpSpPr>
      <p:grpSpPr>
        <a:xfrm>
          <a:off x="0" y="0"/>
          <a:ext cx="0" cy="0"/>
          <a:chOff x="0" y="0"/>
          <a:chExt cx="0" cy="0"/>
        </a:xfrm>
      </p:grpSpPr>
      <p:sp>
        <p:nvSpPr>
          <p:cNvPr id="174" name="Google Shape;174;p16"/>
          <p:cNvSpPr txBox="1">
            <a:spLocks noGrp="1"/>
          </p:cNvSpPr>
          <p:nvPr>
            <p:ph idx="1"/>
          </p:nvPr>
        </p:nvSpPr>
        <p:spPr>
          <a:xfrm>
            <a:off x="107504" y="184637"/>
            <a:ext cx="8884220" cy="6594231"/>
          </a:xfrm>
          <a:prstGeom prst="rect">
            <a:avLst/>
          </a:prstGeom>
          <a:noFill/>
          <a:ln>
            <a:noFill/>
          </a:ln>
        </p:spPr>
        <p:txBody>
          <a:bodyPr spcFirstLastPara="1" wrap="square" lIns="91425" tIns="45700" rIns="91425" bIns="45700" anchor="t" anchorCtr="0">
            <a:normAutofit/>
          </a:bodyPr>
          <a:lstStyle/>
          <a:p>
            <a:pPr algn="ctr">
              <a:lnSpc>
                <a:spcPct val="100000"/>
              </a:lnSpc>
            </a:pPr>
            <a:r>
              <a:rPr lang="tg-Cyrl-TJ" sz="2400" b="1" dirty="0">
                <a:solidFill>
                  <a:srgbClr val="FF0000"/>
                </a:solidFill>
                <a:latin typeface="Times New Roman" panose="02020603050405020304" pitchFamily="18" charset="0"/>
                <a:cs typeface="Times New Roman" panose="02020603050405020304" pitchFamily="18" charset="0"/>
              </a:rPr>
              <a:t>Истифодаи таҷрибаи хориҷӣ оид ба баланд бардоштани рушди сармояи инсонӣ</a:t>
            </a:r>
            <a:endParaRPr lang="tg-Cyrl-TJ" sz="2400" dirty="0">
              <a:solidFill>
                <a:srgbClr val="FF0000"/>
              </a:solidFill>
              <a:latin typeface="Times New Roman" panose="02020603050405020304" pitchFamily="18" charset="0"/>
              <a:cs typeface="Times New Roman" panose="02020603050405020304" pitchFamily="18" charset="0"/>
            </a:endParaRPr>
          </a:p>
          <a:p>
            <a:pPr marL="342900" lvl="0" indent="-342900" algn="ctr" rtl="0">
              <a:spcBef>
                <a:spcPts val="0"/>
              </a:spcBef>
              <a:spcAft>
                <a:spcPts val="0"/>
              </a:spcAft>
              <a:buSzPts val="2240"/>
              <a:buNone/>
            </a:pPr>
            <a:endParaRPr sz="800" dirty="0"/>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72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Сингапур таваҷҷӯҳи махсуси маблағгузориро ба соҳаи маориф ва сармояи инсонӣ равона намудааст. Марҳила ба марҳила дар соҳаи маориф дар давлат ислоҳотҳо гузаронида шудаанд, ки мақсади асосии онҳо баланд бардоштани сармояи инсонӣ ва рушди технологияҳои нав ба шумор мерафт.</a:t>
            </a:r>
            <a:endParaRPr lang="ru-RU" dirty="0">
              <a:solidFill>
                <a:schemeClr val="tx1"/>
              </a:solidFill>
              <a:latin typeface="Times New Roman" panose="02020603050405020304" pitchFamily="18" charset="0"/>
              <a:cs typeface="Times New Roman" panose="02020603050405020304" pitchFamily="18" charset="0"/>
            </a:endParaRPr>
          </a:p>
          <a:p>
            <a:pPr marL="0" indent="4572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Яке аз лоиҳаҳои мувафақи давлат, ин бунёди ҳафт бинои дорои озмоишгоҳҳои замонавӣ мебошад, ки аз тамоми ҷаҳон мутахассисони баландихтисос ҷалб гардиданд.</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78"/>
        <p:cNvGrpSpPr/>
        <p:nvPr/>
      </p:nvGrpSpPr>
      <p:grpSpPr>
        <a:xfrm>
          <a:off x="0" y="0"/>
          <a:ext cx="0" cy="0"/>
          <a:chOff x="0" y="0"/>
          <a:chExt cx="0" cy="0"/>
        </a:xfrm>
      </p:grpSpPr>
      <p:sp>
        <p:nvSpPr>
          <p:cNvPr id="179" name="Google Shape;179;p17"/>
          <p:cNvSpPr txBox="1">
            <a:spLocks noGrp="1"/>
          </p:cNvSpPr>
          <p:nvPr>
            <p:ph idx="1"/>
          </p:nvPr>
        </p:nvSpPr>
        <p:spPr>
          <a:xfrm>
            <a:off x="151465" y="175846"/>
            <a:ext cx="8884220" cy="6128239"/>
          </a:xfrm>
          <a:prstGeom prst="rect">
            <a:avLst/>
          </a:prstGeom>
          <a:noFill/>
          <a:ln>
            <a:noFill/>
          </a:ln>
        </p:spPr>
        <p:txBody>
          <a:bodyPr spcFirstLastPara="1" wrap="square" lIns="91425" tIns="45700" rIns="91425" bIns="45700" anchor="t" anchorCtr="0">
            <a:normAutofit/>
          </a:bodyPr>
          <a:lstStyle/>
          <a:p>
            <a:pPr marL="342900" indent="-342900" algn="ctr">
              <a:spcBef>
                <a:spcPts val="0"/>
              </a:spcBef>
              <a:spcAft>
                <a:spcPts val="0"/>
              </a:spcAft>
              <a:buSzPts val="2240"/>
              <a:buNone/>
            </a:pPr>
            <a:endParaRPr lang="tg-Cyrl-TJ" sz="1050" b="1" i="1" dirty="0">
              <a:solidFill>
                <a:srgbClr val="FF0000"/>
              </a:solidFill>
              <a:latin typeface="Times New Roman"/>
              <a:ea typeface="Times New Roman"/>
              <a:cs typeface="Times New Roman"/>
              <a:sym typeface="Times New Roman"/>
            </a:endParaRPr>
          </a:p>
          <a:p>
            <a:pPr marL="342900" indent="-342900" algn="ctr">
              <a:spcBef>
                <a:spcPts val="0"/>
              </a:spcBef>
              <a:spcAft>
                <a:spcPts val="0"/>
              </a:spcAft>
              <a:buSzPts val="2240"/>
              <a:buNone/>
            </a:pPr>
            <a:r>
              <a:rPr lang="tg-Cyrl-TJ" b="1" i="1" dirty="0">
                <a:solidFill>
                  <a:srgbClr val="FF0000"/>
                </a:solidFill>
                <a:latin typeface="Times New Roman"/>
                <a:ea typeface="Times New Roman"/>
                <a:cs typeface="Times New Roman"/>
                <a:sym typeface="Times New Roman"/>
              </a:rPr>
              <a:t> </a:t>
            </a:r>
            <a:r>
              <a:rPr lang="tg-Cyrl-TJ" sz="2400" b="1" dirty="0">
                <a:solidFill>
                  <a:srgbClr val="FF0000"/>
                </a:solidFill>
                <a:latin typeface="Times New Roman" panose="02020603050405020304" pitchFamily="18" charset="0"/>
                <a:cs typeface="Times New Roman" panose="02020603050405020304" pitchFamily="18" charset="0"/>
              </a:rPr>
              <a:t>Истифодаи таҷрибаи хориҷӣ оид ба баланд бардоштани рушди сармояи инсонӣ</a:t>
            </a:r>
            <a:endParaRPr lang="tg-Cyrl-TJ" sz="2400" dirty="0">
              <a:solidFill>
                <a:srgbClr val="FF0000"/>
              </a:solidFill>
              <a:latin typeface="Times New Roman" panose="02020603050405020304" pitchFamily="18" charset="0"/>
              <a:cs typeface="Times New Roman" panose="02020603050405020304" pitchFamily="18" charset="0"/>
            </a:endParaRPr>
          </a:p>
          <a:p>
            <a:pPr marL="342900" indent="-342900" algn="ctr">
              <a:spcBef>
                <a:spcPts val="0"/>
              </a:spcBef>
              <a:spcAft>
                <a:spcPts val="0"/>
              </a:spcAft>
              <a:buSzPts val="2240"/>
              <a:buNone/>
            </a:pPr>
            <a:endParaRPr lang="tg-Cyrl-TJ" sz="2600" dirty="0">
              <a:solidFill>
                <a:srgbClr val="FF0000"/>
              </a:solidFill>
              <a:latin typeface="Times New Roman" panose="02020603050405020304" pitchFamily="18" charset="0"/>
              <a:cs typeface="Times New Roman" panose="02020603050405020304" pitchFamily="18" charset="0"/>
            </a:endParaRPr>
          </a:p>
          <a:p>
            <a:pPr marL="0" indent="0" algn="just">
              <a:lnSpc>
                <a:spcPct val="160000"/>
              </a:lnSpc>
              <a:spcBef>
                <a:spcPts val="0"/>
              </a:spcBef>
              <a:spcAft>
                <a:spcPts val="0"/>
              </a:spcAft>
              <a:buNone/>
            </a:pPr>
            <a:endParaRPr lang="tg-Cyrl-TJ" sz="1200" dirty="0">
              <a:solidFill>
                <a:schemeClr val="tx1"/>
              </a:solidFill>
              <a:latin typeface="Times New Roman" panose="02020603050405020304" pitchFamily="18" charset="0"/>
              <a:cs typeface="Times New Roman" panose="02020603050405020304" pitchFamily="18" charset="0"/>
            </a:endParaRPr>
          </a:p>
          <a:p>
            <a:pPr marL="0" indent="450000" algn="just">
              <a:lnSpc>
                <a:spcPct val="16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Диққати махсус ба мутахассисоне, ки на танҳо дар ҷомеаи илмӣ самаранок бошанд, балки ҳамчун шарики фондҳои венчурӣ баромад карда метавонанд, равона шудааст. </a:t>
            </a:r>
            <a:endParaRPr lang="ru-RU" dirty="0">
              <a:solidFill>
                <a:schemeClr val="tx1"/>
              </a:solidFill>
              <a:latin typeface="Times New Roman" panose="02020603050405020304" pitchFamily="18" charset="0"/>
              <a:cs typeface="Times New Roman" panose="02020603050405020304" pitchFamily="18" charset="0"/>
            </a:endParaRPr>
          </a:p>
          <a:p>
            <a:pPr marL="0" indent="450000" algn="just">
              <a:lnSpc>
                <a:spcPct val="16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Сатҳи баланди сармояи инсонӣ дар Ҷопон дар бисёр соҳаҳои саноат кайҳо боз рушд намудааст. Рушди сармояи инсонӣ дар ин кишвар самти афзалиятноки инқилоби технологияҳои иттилоотӣ маҳсуб ёфта, аз дастгириҳои пайвастаи ҳукумат бархурдор аст.</a:t>
            </a:r>
            <a:endParaRPr lang="ru-RU" sz="2400" dirty="0">
              <a:solidFill>
                <a:schemeClr val="tx1"/>
              </a:solidFill>
              <a:latin typeface="Times New Roman" panose="02020603050405020304" pitchFamily="18" charset="0"/>
              <a:ea typeface="Times New Roman"/>
              <a:cs typeface="Times New Roman" panose="02020603050405020304" pitchFamily="18" charset="0"/>
              <a:sym typeface="Times New Roman"/>
            </a:endParaRPr>
          </a:p>
          <a:p>
            <a:pPr marL="342900" indent="-342900" algn="ctr">
              <a:spcBef>
                <a:spcPts val="0"/>
              </a:spcBef>
              <a:spcAft>
                <a:spcPts val="0"/>
              </a:spcAft>
              <a:buSzPts val="2240"/>
              <a:buNone/>
            </a:pPr>
            <a:endParaRPr lang="tg-Cyrl-TJ" sz="2400" b="1" dirty="0">
              <a:solidFill>
                <a:srgbClr val="FF0000"/>
              </a:solidFill>
              <a:latin typeface="Times New Roman" panose="02020603050405020304" pitchFamily="18" charset="0"/>
              <a:cs typeface="Times New Roman" panose="02020603050405020304" pitchFamily="18" charset="0"/>
            </a:endParaRPr>
          </a:p>
          <a:p>
            <a:pPr marL="342900" indent="-342900" algn="ctr">
              <a:spcBef>
                <a:spcPts val="0"/>
              </a:spcBef>
              <a:spcAft>
                <a:spcPts val="0"/>
              </a:spcAft>
              <a:buSzPts val="2240"/>
              <a:buNone/>
            </a:pPr>
            <a:endParaRPr lang="tg-Cyrl-TJ" sz="2400" dirty="0">
              <a:latin typeface="Times New Roman" panose="02020603050405020304" pitchFamily="18" charset="0"/>
              <a:ea typeface="Times"/>
              <a:cs typeface="Times New Roman" panose="02020603050405020304" pitchFamily="18" charset="0"/>
              <a:sym typeface="Times"/>
            </a:endParaRPr>
          </a:p>
          <a:p>
            <a:pPr marL="342900" lvl="0" indent="-342900" algn="ctr" rtl="0">
              <a:spcBef>
                <a:spcPts val="0"/>
              </a:spcBef>
              <a:spcAft>
                <a:spcPts val="0"/>
              </a:spcAft>
              <a:buSzPts val="2240"/>
              <a:buNone/>
            </a:pPr>
            <a:endParaRPr sz="2400" dirty="0"/>
          </a:p>
          <a:p>
            <a:pPr marL="342900" lvl="0" indent="-218440" algn="just" rtl="0">
              <a:spcBef>
                <a:spcPts val="560"/>
              </a:spcBef>
              <a:spcAft>
                <a:spcPts val="0"/>
              </a:spcAft>
              <a:buSzPts val="1960"/>
              <a:buFont typeface="Noto Sans Symbols"/>
              <a:buNone/>
            </a:pPr>
            <a:endParaRPr sz="2800" dirty="0">
              <a:latin typeface="Times"/>
              <a:ea typeface="Times"/>
              <a:cs typeface="Times"/>
              <a:sym typeface="Times"/>
            </a:endParaRPr>
          </a:p>
          <a:p>
            <a:pPr marL="342900" lvl="0" indent="-342900" algn="just" rtl="0">
              <a:spcBef>
                <a:spcPts val="560"/>
              </a:spcBef>
              <a:spcAft>
                <a:spcPts val="0"/>
              </a:spcAft>
              <a:buSzPts val="1960"/>
              <a:buNone/>
            </a:pPr>
            <a:endParaRPr sz="2800" dirty="0">
              <a:latin typeface="Times New Roman"/>
              <a:ea typeface="Times New Roman"/>
              <a:cs typeface="Times New Roman"/>
              <a:sym typeface="Times New Roman"/>
            </a:endParaRPr>
          </a:p>
          <a:p>
            <a:pPr marL="342900" lvl="0" indent="-342900" algn="just" rtl="0">
              <a:spcBef>
                <a:spcPts val="640"/>
              </a:spcBef>
              <a:spcAft>
                <a:spcPts val="0"/>
              </a:spcAft>
              <a:buSzPts val="2240"/>
              <a:buNone/>
            </a:pPr>
            <a:endParaRPr dirty="0">
              <a:solidFill>
                <a:srgbClr val="FF0000"/>
              </a:solidFill>
              <a:latin typeface="Times New Roman"/>
              <a:ea typeface="Times New Roman"/>
              <a:cs typeface="Times New Roman"/>
              <a:sym typeface="Times New Roman"/>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183"/>
        <p:cNvGrpSpPr/>
        <p:nvPr/>
      </p:nvGrpSpPr>
      <p:grpSpPr>
        <a:xfrm>
          <a:off x="0" y="0"/>
          <a:ext cx="0" cy="0"/>
          <a:chOff x="0" y="0"/>
          <a:chExt cx="0" cy="0"/>
        </a:xfrm>
      </p:grpSpPr>
      <p:sp>
        <p:nvSpPr>
          <p:cNvPr id="184" name="Google Shape;184;p18"/>
          <p:cNvSpPr txBox="1">
            <a:spLocks noGrp="1"/>
          </p:cNvSpPr>
          <p:nvPr>
            <p:ph idx="1"/>
          </p:nvPr>
        </p:nvSpPr>
        <p:spPr>
          <a:xfrm>
            <a:off x="107504" y="230819"/>
            <a:ext cx="8884220" cy="6107838"/>
          </a:xfrm>
          <a:prstGeom prst="rect">
            <a:avLst/>
          </a:prstGeom>
          <a:noFill/>
          <a:ln>
            <a:noFill/>
          </a:ln>
        </p:spPr>
        <p:txBody>
          <a:bodyPr spcFirstLastPara="1" wrap="square" lIns="91425" tIns="45700" rIns="91425" bIns="45700" anchor="t" anchorCtr="0">
            <a:normAutofit/>
          </a:bodyPr>
          <a:lstStyle/>
          <a:p>
            <a:pPr marL="342900" indent="-342900" algn="ctr">
              <a:spcBef>
                <a:spcPts val="0"/>
              </a:spcBef>
              <a:spcAft>
                <a:spcPts val="0"/>
              </a:spcAft>
              <a:buSzPts val="2240"/>
              <a:buNone/>
            </a:pPr>
            <a:endParaRPr lang="tg-Cyrl-TJ" sz="600" b="1" i="1" dirty="0">
              <a:solidFill>
                <a:srgbClr val="FF0000"/>
              </a:solidFill>
              <a:latin typeface="Times New Roman"/>
              <a:ea typeface="Times New Roman"/>
              <a:cs typeface="Times New Roman"/>
              <a:sym typeface="Times New Roman"/>
            </a:endParaRPr>
          </a:p>
          <a:p>
            <a:pPr marL="342900" indent="-342900" algn="ctr">
              <a:spcBef>
                <a:spcPts val="0"/>
              </a:spcBef>
              <a:spcAft>
                <a:spcPts val="0"/>
              </a:spcAft>
              <a:buSzPts val="2240"/>
              <a:buNone/>
            </a:pPr>
            <a:r>
              <a:rPr lang="tg-Cyrl-TJ" sz="2400" b="1" i="1" dirty="0">
                <a:solidFill>
                  <a:srgbClr val="FF0000"/>
                </a:solidFill>
                <a:latin typeface="Times New Roman"/>
                <a:ea typeface="Times New Roman"/>
                <a:cs typeface="Times New Roman"/>
                <a:sym typeface="Times New Roman"/>
              </a:rPr>
              <a:t> </a:t>
            </a:r>
            <a:r>
              <a:rPr lang="tg-Cyrl-TJ" sz="2400" b="1" dirty="0">
                <a:solidFill>
                  <a:srgbClr val="FF0000"/>
                </a:solidFill>
                <a:latin typeface="Times New Roman" panose="02020603050405020304" pitchFamily="18" charset="0"/>
                <a:cs typeface="Times New Roman" panose="02020603050405020304" pitchFamily="18" charset="0"/>
              </a:rPr>
              <a:t>Истифодаи таҷрибаи хориҷӣ оид ба баланд бардоштани рушди сармояи инсонӣ</a:t>
            </a:r>
            <a:endParaRPr lang="tg-Cyrl-TJ" sz="2400" dirty="0">
              <a:solidFill>
                <a:srgbClr val="FF0000"/>
              </a:solidFill>
              <a:latin typeface="Times New Roman" panose="02020603050405020304" pitchFamily="18" charset="0"/>
              <a:cs typeface="Times New Roman" panose="02020603050405020304" pitchFamily="18" charset="0"/>
            </a:endParaRPr>
          </a:p>
          <a:p>
            <a:pPr marL="342900" indent="-342900" algn="ctr">
              <a:spcBef>
                <a:spcPts val="0"/>
              </a:spcBef>
              <a:spcAft>
                <a:spcPts val="0"/>
              </a:spcAft>
              <a:buSzPts val="2240"/>
              <a:buNone/>
            </a:pPr>
            <a:endParaRPr sz="1000" dirty="0"/>
          </a:p>
          <a:p>
            <a:pPr marL="0" indent="-450000" algn="just">
              <a:lnSpc>
                <a:spcPct val="150000"/>
              </a:lnSpc>
              <a:spcBef>
                <a:spcPts val="0"/>
              </a:spcBef>
              <a:spcAft>
                <a:spcPts val="0"/>
              </a:spcAft>
            </a:pPr>
            <a:endParaRPr lang="tg-Cyrl-TJ" sz="1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sz="1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buSzPts val="2240"/>
              <a:buNone/>
            </a:pPr>
            <a:endParaRPr lang="tg-Cyrl-TJ" sz="1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 Дар Ҷопон сатҳи рушди сармояи инсонӣ, маълумотнокӣ ва давомнокии умри солим ҳамеша баланд ба ҳисоб меравад. Яке аз сабабҳои баланд будани рушди сармояи инсонӣ дар Ҷопон ин маҳдуд будани захираҳои табиӣ ба шумор меравад, ки давлат бештар таваҷҷӯҳро ба самти рушди сармояи инсонӣ нигаронидааст. </a:t>
            </a:r>
            <a:endParaRPr lang="ru-RU"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Дар Ҷопон самтҳои афзалиятнок ин маориф, тандурустӣ, иҷтимоӣ ва иқтисодӣ башумор меравад, ки аксарияти маблағҳои ҷудогардида дар самтҳои мазкур равона мегарданд.</a:t>
            </a:r>
            <a:endParaRPr dirty="0">
              <a:solidFill>
                <a:schemeClr val="tx1"/>
              </a:solidFill>
              <a:latin typeface="Times New Roman" panose="02020603050405020304" pitchFamily="18" charset="0"/>
              <a:ea typeface="Times New Roman"/>
              <a:cs typeface="Times New Roman" panose="02020603050405020304" pitchFamily="18" charset="0"/>
              <a:sym typeface="Times New Roman"/>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183"/>
        <p:cNvGrpSpPr/>
        <p:nvPr/>
      </p:nvGrpSpPr>
      <p:grpSpPr>
        <a:xfrm>
          <a:off x="0" y="0"/>
          <a:ext cx="0" cy="0"/>
          <a:chOff x="0" y="0"/>
          <a:chExt cx="0" cy="0"/>
        </a:xfrm>
      </p:grpSpPr>
      <p:sp>
        <p:nvSpPr>
          <p:cNvPr id="184" name="Google Shape;184;p18"/>
          <p:cNvSpPr txBox="1">
            <a:spLocks noGrp="1"/>
          </p:cNvSpPr>
          <p:nvPr>
            <p:ph idx="1"/>
          </p:nvPr>
        </p:nvSpPr>
        <p:spPr>
          <a:xfrm>
            <a:off x="107504" y="228600"/>
            <a:ext cx="8884220" cy="6369348"/>
          </a:xfrm>
          <a:prstGeom prst="rect">
            <a:avLst/>
          </a:prstGeom>
          <a:noFill/>
          <a:ln>
            <a:noFill/>
          </a:ln>
        </p:spPr>
        <p:txBody>
          <a:bodyPr spcFirstLastPara="1" wrap="square" lIns="91425" tIns="45700" rIns="91425" bIns="45700" anchor="t" anchorCtr="0">
            <a:normAutofit/>
          </a:bodyPr>
          <a:lstStyle/>
          <a:p>
            <a:pPr marL="342900" indent="-342900" algn="ctr">
              <a:spcBef>
                <a:spcPts val="0"/>
              </a:spcBef>
              <a:spcAft>
                <a:spcPts val="0"/>
              </a:spcAft>
              <a:buSzPts val="2240"/>
              <a:buNone/>
            </a:pPr>
            <a:endParaRPr lang="tg-Cyrl-TJ" sz="600" b="1" i="1" dirty="0">
              <a:solidFill>
                <a:srgbClr val="FF0000"/>
              </a:solidFill>
              <a:latin typeface="Times New Roman"/>
              <a:ea typeface="Times New Roman"/>
              <a:cs typeface="Times New Roman"/>
              <a:sym typeface="Times New Roman"/>
            </a:endParaRPr>
          </a:p>
          <a:p>
            <a:pPr marL="342900" indent="-342900" algn="ctr">
              <a:spcBef>
                <a:spcPts val="0"/>
              </a:spcBef>
              <a:spcAft>
                <a:spcPts val="0"/>
              </a:spcAft>
              <a:buSzPts val="2240"/>
              <a:buNone/>
            </a:pPr>
            <a:endParaRPr lang="tg-Cyrl-TJ" sz="200" b="1" i="1" dirty="0">
              <a:solidFill>
                <a:srgbClr val="FF0000"/>
              </a:solidFill>
              <a:latin typeface="Times New Roman"/>
              <a:ea typeface="Times New Roman"/>
              <a:cs typeface="Times New Roman"/>
              <a:sym typeface="Times New Roman"/>
            </a:endParaRPr>
          </a:p>
          <a:p>
            <a:pPr marL="342900" indent="-342900" algn="ctr">
              <a:lnSpc>
                <a:spcPct val="150000"/>
              </a:lnSpc>
              <a:spcBef>
                <a:spcPts val="0"/>
              </a:spcBef>
              <a:spcAft>
                <a:spcPts val="0"/>
              </a:spcAft>
              <a:buSzPts val="2240"/>
              <a:buNone/>
            </a:pPr>
            <a:r>
              <a:rPr lang="tg-Cyrl-TJ" sz="2400" b="1" dirty="0">
                <a:solidFill>
                  <a:srgbClr val="FF0000"/>
                </a:solidFill>
                <a:latin typeface="Times New Roman" panose="02020603050405020304" pitchFamily="18" charset="0"/>
                <a:cs typeface="Times New Roman" panose="02020603050405020304" pitchFamily="18" charset="0"/>
              </a:rPr>
              <a:t>Истифодаи таҷрибаи хориҷӣ оид ба баланд бардоштани рушди сармояи инсонӣ</a:t>
            </a:r>
            <a:endParaRPr lang="tg-Cyrl-TJ" sz="2400" dirty="0">
              <a:solidFill>
                <a:srgbClr val="FF0000"/>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sz="3200" dirty="0">
              <a:solidFill>
                <a:schemeClr val="tx1"/>
              </a:solidFill>
              <a:latin typeface="Times New Roman" panose="02020603050405020304" pitchFamily="18" charset="0"/>
              <a:cs typeface="Times New Roman" panose="02020603050405020304" pitchFamily="18" charset="0"/>
            </a:endParaRPr>
          </a:p>
          <a:p>
            <a:pPr marL="0" lvl="0" indent="457200" algn="just">
              <a:lnSpc>
                <a:spcPct val="150000"/>
              </a:lnSpc>
              <a:spcBef>
                <a:spcPts val="0"/>
              </a:spcBef>
              <a:spcAft>
                <a:spcPts val="0"/>
              </a:spcAft>
              <a:buSzPts val="2240"/>
              <a:buNone/>
            </a:pPr>
            <a:r>
              <a:rPr lang="tg-Cyrl-TJ" dirty="0">
                <a:solidFill>
                  <a:schemeClr val="tx1"/>
                </a:solidFill>
                <a:latin typeface="Times New Roman" panose="02020603050405020304" pitchFamily="18" charset="0"/>
                <a:cs typeface="Times New Roman" panose="02020603050405020304" pitchFamily="18" charset="0"/>
              </a:rPr>
              <a:t>Дар Ҷопон системаи ягонаи якумраи корӣ таҳия гардидааст, ки ҳама чиз ба он вобастагӣ дошта, шахс бояд ба он муботиқат намояд ва шахсро водор ба он менамояд, ки коро бо як хоҳиши баланд иҷро намояд. Низоми кори якумра пеш аз ҳама, ба ташаккул, ҷамъоварӣ ва нигоҳдории сармояи инсонӣ равона гардидаст.</a:t>
            </a:r>
            <a:endParaRPr dirty="0">
              <a:solidFill>
                <a:schemeClr val="tx1"/>
              </a:solidFill>
              <a:latin typeface="Times New Roman" panose="02020603050405020304" pitchFamily="18" charset="0"/>
              <a:ea typeface="Times New Roman"/>
              <a:cs typeface="Times New Roman" panose="02020603050405020304" pitchFamily="18" charset="0"/>
              <a:sym typeface="Times New Roman"/>
            </a:endParaRPr>
          </a:p>
        </p:txBody>
      </p:sp>
    </p:spTree>
    <p:extLst>
      <p:ext uri="{BB962C8B-B14F-4D97-AF65-F5344CB8AC3E}">
        <p14:creationId xmlns:p14="http://schemas.microsoft.com/office/powerpoint/2010/main" val="29278446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188"/>
        <p:cNvGrpSpPr/>
        <p:nvPr/>
      </p:nvGrpSpPr>
      <p:grpSpPr>
        <a:xfrm>
          <a:off x="0" y="0"/>
          <a:ext cx="0" cy="0"/>
          <a:chOff x="0" y="0"/>
          <a:chExt cx="0" cy="0"/>
        </a:xfrm>
      </p:grpSpPr>
      <p:sp>
        <p:nvSpPr>
          <p:cNvPr id="189" name="Google Shape;189;p19"/>
          <p:cNvSpPr txBox="1">
            <a:spLocks noGrp="1"/>
          </p:cNvSpPr>
          <p:nvPr>
            <p:ph idx="1"/>
          </p:nvPr>
        </p:nvSpPr>
        <p:spPr>
          <a:xfrm>
            <a:off x="107504" y="263768"/>
            <a:ext cx="8884220" cy="6334179"/>
          </a:xfrm>
          <a:prstGeom prst="rect">
            <a:avLst/>
          </a:prstGeom>
          <a:noFill/>
          <a:ln>
            <a:noFill/>
          </a:ln>
        </p:spPr>
        <p:txBody>
          <a:bodyPr spcFirstLastPara="1" wrap="square" lIns="91425" tIns="45700" rIns="91425" bIns="45700" anchor="t" anchorCtr="0">
            <a:normAutofit/>
          </a:bodyPr>
          <a:lstStyle/>
          <a:p>
            <a:pPr marL="342900" lvl="0" indent="-342900" algn="ctr">
              <a:spcBef>
                <a:spcPts val="0"/>
              </a:spcBef>
              <a:spcAft>
                <a:spcPts val="0"/>
              </a:spcAft>
              <a:buSzPts val="2240"/>
              <a:buNone/>
            </a:pPr>
            <a:endParaRPr lang="tg-Cyrl-TJ" sz="1000" b="1" i="1" dirty="0">
              <a:solidFill>
                <a:srgbClr val="FF0000"/>
              </a:solidFill>
              <a:latin typeface="Times New Roman"/>
              <a:ea typeface="Times New Roman"/>
              <a:cs typeface="Times New Roman"/>
              <a:sym typeface="Times New Roman"/>
            </a:endParaRPr>
          </a:p>
          <a:p>
            <a:pPr marL="342900" indent="-342900" algn="ctr">
              <a:lnSpc>
                <a:spcPct val="100000"/>
              </a:lnSpc>
              <a:spcBef>
                <a:spcPts val="0"/>
              </a:spcBef>
              <a:spcAft>
                <a:spcPts val="0"/>
              </a:spcAft>
              <a:buSzPts val="2240"/>
              <a:buNone/>
            </a:pPr>
            <a:r>
              <a:rPr lang="tg-Cyrl-TJ" b="1" i="1" dirty="0">
                <a:solidFill>
                  <a:srgbClr val="FF0000"/>
                </a:solidFill>
                <a:latin typeface="Times New Roman"/>
                <a:ea typeface="Times New Roman"/>
                <a:cs typeface="Times New Roman"/>
                <a:sym typeface="Times New Roman"/>
              </a:rPr>
              <a:t> </a:t>
            </a:r>
            <a:r>
              <a:rPr lang="tg-Cyrl-TJ" sz="2400" b="1" dirty="0">
                <a:solidFill>
                  <a:srgbClr val="FF0000"/>
                </a:solidFill>
                <a:latin typeface="Times New Roman" panose="02020603050405020304" pitchFamily="18" charset="0"/>
                <a:cs typeface="Times New Roman" panose="02020603050405020304" pitchFamily="18" charset="0"/>
              </a:rPr>
              <a:t>Истифодаи таҷрибаи хориҷӣ оид ба баланд бардоштани рушди сармояи инсонӣ</a:t>
            </a:r>
            <a:endParaRPr lang="tg-Cyrl-TJ" sz="2400" dirty="0">
              <a:solidFill>
                <a:srgbClr val="FF0000"/>
              </a:solidFill>
              <a:latin typeface="Times New Roman" panose="02020603050405020304" pitchFamily="18" charset="0"/>
              <a:cs typeface="Times New Roman" panose="02020603050405020304" pitchFamily="18" charset="0"/>
            </a:endParaRPr>
          </a:p>
          <a:p>
            <a:pPr marL="342900" indent="-342900" algn="ctr">
              <a:spcBef>
                <a:spcPts val="0"/>
              </a:spcBef>
              <a:spcAft>
                <a:spcPts val="0"/>
              </a:spcAft>
              <a:buSzPts val="2240"/>
              <a:buNone/>
            </a:pPr>
            <a:endParaRPr lang="tg-Cyrl-TJ" sz="300" dirty="0">
              <a:solidFill>
                <a:schemeClr val="tx1"/>
              </a:solidFill>
              <a:latin typeface="Times New Roman" panose="02020603050405020304" pitchFamily="18" charset="0"/>
              <a:cs typeface="Times New Roman" panose="02020603050405020304" pitchFamily="18" charset="0"/>
            </a:endParaRPr>
          </a:p>
          <a:p>
            <a:pPr marL="0" indent="450000" algn="just">
              <a:lnSpc>
                <a:spcPct val="16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Коршиносон ва таҳқиқотчиён хислати асосии сармояи инсонии ширкатҳои ҷопониро чунин маънидод намуданд: </a:t>
            </a:r>
            <a:endParaRPr lang="ru-RU" dirty="0">
              <a:solidFill>
                <a:schemeClr val="tx1"/>
              </a:solidFill>
              <a:latin typeface="Times New Roman" panose="02020603050405020304" pitchFamily="18" charset="0"/>
              <a:cs typeface="Times New Roman" panose="02020603050405020304" pitchFamily="18" charset="0"/>
            </a:endParaRPr>
          </a:p>
          <a:p>
            <a:pPr marL="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1. Додани кафолати кори доимии якумра; </a:t>
            </a:r>
            <a:endParaRPr lang="ru-RU" dirty="0">
              <a:solidFill>
                <a:schemeClr val="tx1"/>
              </a:solidFill>
              <a:latin typeface="Times New Roman" panose="02020603050405020304" pitchFamily="18" charset="0"/>
              <a:cs typeface="Times New Roman" panose="02020603050405020304" pitchFamily="18" charset="0"/>
            </a:endParaRPr>
          </a:p>
          <a:p>
            <a:pPr marL="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2. Арзишҳои олии рафтори кормандон ва доштани малака ва маҳорати баланди касбӣ; </a:t>
            </a:r>
            <a:endParaRPr lang="ru-RU" dirty="0">
              <a:solidFill>
                <a:schemeClr val="tx1"/>
              </a:solidFill>
              <a:latin typeface="Times New Roman" panose="02020603050405020304" pitchFamily="18" charset="0"/>
              <a:cs typeface="Times New Roman" panose="02020603050405020304" pitchFamily="18" charset="0"/>
            </a:endParaRPr>
          </a:p>
          <a:p>
            <a:pPr marL="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3. Риоя намудани тозагии доимӣ ва уҳдадориҳои ширкат; </a:t>
            </a:r>
            <a:endParaRPr lang="ru-RU" dirty="0">
              <a:solidFill>
                <a:schemeClr val="tx1"/>
              </a:solidFill>
              <a:latin typeface="Times New Roman" panose="02020603050405020304" pitchFamily="18" charset="0"/>
              <a:cs typeface="Times New Roman" panose="02020603050405020304" pitchFamily="18" charset="0"/>
            </a:endParaRPr>
          </a:p>
          <a:p>
            <a:pPr marL="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4. Ҳамеша роҳбари намудани ширкат</a:t>
            </a:r>
            <a:r>
              <a:rPr lang="tg-Cyrl-TJ" baseline="30000" dirty="0">
                <a:solidFill>
                  <a:schemeClr val="tx1"/>
                </a:solidFill>
                <a:latin typeface="Times New Roman" panose="02020603050405020304" pitchFamily="18" charset="0"/>
                <a:cs typeface="Times New Roman" panose="02020603050405020304" pitchFamily="18" charset="0"/>
              </a:rPr>
              <a:t>1</a:t>
            </a:r>
            <a:r>
              <a:rPr lang="tg-Cyrl-TJ" dirty="0">
                <a:solidFill>
                  <a:schemeClr val="tx1"/>
                </a:solidFill>
                <a:latin typeface="Times New Roman" panose="02020603050405020304" pitchFamily="18" charset="0"/>
                <a:cs typeface="Times New Roman" panose="02020603050405020304" pitchFamily="18" charset="0"/>
              </a:rPr>
              <a:t>.</a:t>
            </a:r>
          </a:p>
          <a:p>
            <a:pPr marL="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0" algn="just">
              <a:lnSpc>
                <a:spcPct val="150000"/>
              </a:lnSpc>
              <a:spcBef>
                <a:spcPts val="0"/>
              </a:spcBef>
              <a:spcAft>
                <a:spcPts val="0"/>
              </a:spcAft>
            </a:pPr>
            <a:r>
              <a:rPr lang="en-US" sz="1500" dirty="0">
                <a:solidFill>
                  <a:schemeClr val="tx1"/>
                </a:solidFill>
                <a:latin typeface="Times New Roman" panose="02020603050405020304" pitchFamily="18" charset="0"/>
                <a:cs typeface="Times New Roman" panose="02020603050405020304" pitchFamily="18" charset="0"/>
              </a:rPr>
              <a:t>1.</a:t>
            </a:r>
            <a:r>
              <a:rPr lang="tg-Cyrl-TJ" sz="1500" dirty="0">
                <a:solidFill>
                  <a:schemeClr val="tx1"/>
                </a:solidFill>
                <a:latin typeface="Times New Roman" panose="02020603050405020304" pitchFamily="18" charset="0"/>
                <a:cs typeface="Times New Roman" panose="02020603050405020304" pitchFamily="18" charset="0"/>
              </a:rPr>
              <a:t>Ғаниев Т.Б. Сармояи инсонӣ ҳамчун </a:t>
            </a:r>
          </a:p>
          <a:p>
            <a:pPr marL="0" indent="0" algn="just">
              <a:lnSpc>
                <a:spcPct val="150000"/>
              </a:lnSpc>
              <a:spcBef>
                <a:spcPts val="0"/>
              </a:spcBef>
              <a:spcAft>
                <a:spcPts val="0"/>
              </a:spcAft>
            </a:pPr>
            <a:r>
              <a:rPr lang="tg-Cyrl-TJ" sz="1500" dirty="0">
                <a:solidFill>
                  <a:schemeClr val="tx1"/>
                </a:solidFill>
                <a:latin typeface="Times New Roman" panose="02020603050405020304" pitchFamily="18" charset="0"/>
                <a:cs typeface="Times New Roman" panose="02020603050405020304" pitchFamily="18" charset="0"/>
              </a:rPr>
              <a:t>омили асосии рушди инноватсионии </a:t>
            </a:r>
          </a:p>
          <a:p>
            <a:pPr marL="0" indent="0" algn="just">
              <a:lnSpc>
                <a:spcPct val="150000"/>
              </a:lnSpc>
              <a:spcBef>
                <a:spcPts val="0"/>
              </a:spcBef>
              <a:spcAft>
                <a:spcPts val="0"/>
              </a:spcAft>
            </a:pPr>
            <a:r>
              <a:rPr lang="tg-Cyrl-TJ" sz="1500" dirty="0">
                <a:solidFill>
                  <a:schemeClr val="tx1"/>
                </a:solidFill>
                <a:latin typeface="Times New Roman" panose="02020603050405020304" pitchFamily="18" charset="0"/>
                <a:cs typeface="Times New Roman" panose="02020603050405020304" pitchFamily="18" charset="0"/>
              </a:rPr>
              <a:t>менеҷменти ширкатҳои байналмилалӣ</a:t>
            </a:r>
          </a:p>
          <a:p>
            <a:pPr marL="0" indent="0" algn="just">
              <a:lnSpc>
                <a:spcPct val="150000"/>
              </a:lnSpc>
              <a:spcBef>
                <a:spcPts val="0"/>
              </a:spcBef>
              <a:spcAft>
                <a:spcPts val="0"/>
              </a:spcAft>
            </a:pPr>
            <a:r>
              <a:rPr lang="tg-Cyrl-TJ" sz="1500" dirty="0">
                <a:solidFill>
                  <a:schemeClr val="tx1"/>
                </a:solidFill>
                <a:latin typeface="Times New Roman" panose="02020603050405020304" pitchFamily="18" charset="0"/>
                <a:cs typeface="Times New Roman" panose="02020603050405020304" pitchFamily="18" charset="0"/>
              </a:rPr>
              <a:t>(26-27 октябри соли 2018). С.25.  </a:t>
            </a:r>
            <a:endParaRPr lang="ru-RU" sz="1500" dirty="0">
              <a:solidFill>
                <a:schemeClr val="tx1"/>
              </a:solidFill>
              <a:latin typeface="Times New Roman" panose="02020603050405020304" pitchFamily="18" charset="0"/>
              <a:cs typeface="Times New Roman" panose="02020603050405020304" pitchFamily="18" charset="0"/>
            </a:endParaRPr>
          </a:p>
          <a:p>
            <a:pPr marL="342900" indent="-342900" algn="just">
              <a:spcBef>
                <a:spcPts val="0"/>
              </a:spcBef>
              <a:spcAft>
                <a:spcPts val="0"/>
              </a:spcAft>
              <a:buSzPts val="2240"/>
              <a:buNone/>
            </a:pPr>
            <a:endParaRPr lang="ru-RU" sz="2400" dirty="0"/>
          </a:p>
          <a:p>
            <a:pPr marL="342900" lvl="0" indent="-342900" algn="just">
              <a:spcBef>
                <a:spcPts val="0"/>
              </a:spcBef>
              <a:spcAft>
                <a:spcPts val="0"/>
              </a:spcAft>
              <a:buSzPts val="2240"/>
              <a:buNone/>
            </a:pPr>
            <a:endParaRPr sz="900" dirty="0">
              <a:solidFill>
                <a:srgbClr val="FF0000"/>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sz="3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193"/>
        <p:cNvGrpSpPr/>
        <p:nvPr/>
      </p:nvGrpSpPr>
      <p:grpSpPr>
        <a:xfrm>
          <a:off x="0" y="0"/>
          <a:ext cx="0" cy="0"/>
          <a:chOff x="0" y="0"/>
          <a:chExt cx="0" cy="0"/>
        </a:xfrm>
      </p:grpSpPr>
      <p:sp>
        <p:nvSpPr>
          <p:cNvPr id="194" name="Google Shape;194;p20"/>
          <p:cNvSpPr txBox="1">
            <a:spLocks noGrp="1"/>
          </p:cNvSpPr>
          <p:nvPr>
            <p:ph idx="1"/>
          </p:nvPr>
        </p:nvSpPr>
        <p:spPr>
          <a:xfrm>
            <a:off x="107504" y="184638"/>
            <a:ext cx="8884220" cy="6145824"/>
          </a:xfrm>
          <a:prstGeom prst="rect">
            <a:avLst/>
          </a:prstGeom>
          <a:noFill/>
          <a:ln>
            <a:noFill/>
          </a:ln>
        </p:spPr>
        <p:txBody>
          <a:bodyPr spcFirstLastPara="1" wrap="square" lIns="91425" tIns="45700" rIns="91425" bIns="45700" anchor="t" anchorCtr="0">
            <a:normAutofit/>
          </a:bodyPr>
          <a:lstStyle/>
          <a:p>
            <a:pPr marL="342900" lvl="0" indent="-342900" algn="ctr">
              <a:spcBef>
                <a:spcPts val="0"/>
              </a:spcBef>
              <a:spcAft>
                <a:spcPts val="0"/>
              </a:spcAft>
              <a:buSzPts val="2240"/>
              <a:buNone/>
            </a:pPr>
            <a:endParaRPr lang="tg-Cyrl-TJ" b="1" i="1" dirty="0">
              <a:solidFill>
                <a:srgbClr val="FF0000"/>
              </a:solidFill>
              <a:latin typeface="Times New Roman"/>
              <a:ea typeface="Times New Roman"/>
              <a:cs typeface="Times New Roman"/>
              <a:sym typeface="Times New Roman"/>
            </a:endParaRPr>
          </a:p>
          <a:p>
            <a:pPr marL="342900" indent="-342900" algn="ctr">
              <a:lnSpc>
                <a:spcPct val="100000"/>
              </a:lnSpc>
              <a:spcBef>
                <a:spcPts val="0"/>
              </a:spcBef>
              <a:spcAft>
                <a:spcPts val="0"/>
              </a:spcAft>
              <a:buSzPts val="2240"/>
              <a:buNone/>
            </a:pPr>
            <a:r>
              <a:rPr lang="tg-Cyrl-TJ" sz="2400" b="1" dirty="0">
                <a:solidFill>
                  <a:srgbClr val="FF0000"/>
                </a:solidFill>
                <a:latin typeface="Times New Roman" panose="02020603050405020304" pitchFamily="18" charset="0"/>
                <a:cs typeface="Times New Roman" panose="02020603050405020304" pitchFamily="18" charset="0"/>
              </a:rPr>
              <a:t>Истифодаи таҷрибаи хориҷӣ оид ба баланд бардоштани рушди сармояи инсонӣ</a:t>
            </a:r>
            <a:endParaRPr lang="tg-Cyrl-TJ" sz="2400" dirty="0">
              <a:solidFill>
                <a:srgbClr val="FF0000"/>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p>
          <a:p>
            <a:pPr marL="0" indent="450000" algn="just">
              <a:lnSpc>
                <a:spcPct val="150000"/>
              </a:lnSpc>
              <a:spcBef>
                <a:spcPts val="0"/>
              </a:spcBef>
              <a:spcAft>
                <a:spcPts val="0"/>
              </a:spcAft>
            </a:pPr>
            <a:endParaRPr lang="tg-Cyrl-TJ" dirty="0"/>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Яке аз бозингарони дигари асосии иқтисоди ҷаҳонӣ Олмон ба шумор меравад. Мувофиқ ба дараҷаи тараққиёти иқтисодиёт, ҳисса дар истеҳсолоти ҷаҳонӣ, дараҷаи иштирок дар тақсимоти байналмилалӣ меҳнат ва дигар нишондиҳандаҳои иқтисодӣ Олмон яке аз мамлакатҳои тараққикардаи ҷаҳон ба шумор меравад.</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198"/>
        <p:cNvGrpSpPr/>
        <p:nvPr/>
      </p:nvGrpSpPr>
      <p:grpSpPr>
        <a:xfrm>
          <a:off x="0" y="0"/>
          <a:ext cx="0" cy="0"/>
          <a:chOff x="0" y="0"/>
          <a:chExt cx="0" cy="0"/>
        </a:xfrm>
      </p:grpSpPr>
      <p:sp>
        <p:nvSpPr>
          <p:cNvPr id="199" name="Google Shape;199;p21"/>
          <p:cNvSpPr txBox="1">
            <a:spLocks noGrp="1"/>
          </p:cNvSpPr>
          <p:nvPr>
            <p:ph idx="1"/>
          </p:nvPr>
        </p:nvSpPr>
        <p:spPr>
          <a:xfrm>
            <a:off x="107504" y="228600"/>
            <a:ext cx="8884220" cy="6369348"/>
          </a:xfrm>
          <a:prstGeom prst="rect">
            <a:avLst/>
          </a:prstGeom>
          <a:noFill/>
          <a:ln>
            <a:noFill/>
          </a:ln>
        </p:spPr>
        <p:txBody>
          <a:bodyPr spcFirstLastPara="1" wrap="square" lIns="91425" tIns="45700" rIns="91425" bIns="45700" anchor="t" anchorCtr="0">
            <a:normAutofit/>
          </a:bodyPr>
          <a:lstStyle/>
          <a:p>
            <a:pPr marL="342900" lvl="0" indent="630555" algn="ctr">
              <a:spcBef>
                <a:spcPts val="0"/>
              </a:spcBef>
              <a:spcAft>
                <a:spcPts val="0"/>
              </a:spcAft>
              <a:buSzPts val="1960"/>
              <a:buNone/>
            </a:pPr>
            <a:endParaRPr lang="tg-Cyrl-TJ" sz="1400" b="1" dirty="0">
              <a:solidFill>
                <a:srgbClr val="FF0000"/>
              </a:solidFill>
              <a:latin typeface="Times New Roman" panose="02020603050405020304" pitchFamily="18" charset="0"/>
              <a:cs typeface="Times New Roman" panose="02020603050405020304" pitchFamily="18" charset="0"/>
            </a:endParaRPr>
          </a:p>
          <a:p>
            <a:pPr marL="342900" indent="-342900" algn="ctr">
              <a:lnSpc>
                <a:spcPct val="100000"/>
              </a:lnSpc>
              <a:spcBef>
                <a:spcPts val="0"/>
              </a:spcBef>
              <a:spcAft>
                <a:spcPts val="0"/>
              </a:spcAft>
              <a:buSzPts val="2240"/>
              <a:buNone/>
            </a:pPr>
            <a:r>
              <a:rPr lang="tg-Cyrl-TJ" sz="2400" b="1" dirty="0">
                <a:solidFill>
                  <a:srgbClr val="FF0000"/>
                </a:solidFill>
                <a:latin typeface="Times New Roman" panose="02020603050405020304" pitchFamily="18" charset="0"/>
                <a:cs typeface="Times New Roman" panose="02020603050405020304" pitchFamily="18" charset="0"/>
              </a:rPr>
              <a:t>Истифодаи таҷрибаи хориҷӣ оид ба баланд бардоштани рушди сармояи инсонӣ</a:t>
            </a:r>
            <a:endParaRPr lang="tg-Cyrl-TJ" sz="2400" dirty="0">
              <a:solidFill>
                <a:srgbClr val="FF0000"/>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sz="11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Инчунин қайд намудан зарур аст, ки дар Олмон ба дараҷаи баланди сармояи инсонӣ - маориф, таъминоти иҷтимоию иқтисодӣ, вазъи некуаҳволӣ, дастовардҳои илмию техникӣ, иштироки фаъолона намудан дар муносибатҳои иқтисодии ҷаҳонӣ, таваҷҷуҳи махсус медиҳанд.</a:t>
            </a:r>
            <a:endParaRPr dirty="0">
              <a:solidFill>
                <a:schemeClr val="tx1"/>
              </a:solidFill>
              <a:latin typeface="Times New Roman" panose="02020603050405020304" pitchFamily="18" charset="0"/>
              <a:ea typeface="Times New Roman"/>
              <a:cs typeface="Times New Roman" panose="02020603050405020304" pitchFamily="18" charset="0"/>
              <a:sym typeface="Times New Roman"/>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sp>
        <p:nvSpPr>
          <p:cNvPr id="204" name="Google Shape;204;p22"/>
          <p:cNvSpPr txBox="1">
            <a:spLocks noGrp="1"/>
          </p:cNvSpPr>
          <p:nvPr>
            <p:ph idx="1"/>
          </p:nvPr>
        </p:nvSpPr>
        <p:spPr>
          <a:xfrm>
            <a:off x="107504" y="272562"/>
            <a:ext cx="8884220" cy="6325386"/>
          </a:xfrm>
          <a:prstGeom prst="rect">
            <a:avLst/>
          </a:prstGeom>
          <a:noFill/>
          <a:ln>
            <a:noFill/>
          </a:ln>
        </p:spPr>
        <p:txBody>
          <a:bodyPr spcFirstLastPara="1" wrap="square" lIns="91425" tIns="45700" rIns="91425" bIns="45700" anchor="t" anchorCtr="0">
            <a:normAutofit/>
          </a:bodyPr>
          <a:lstStyle/>
          <a:p>
            <a:pPr marL="342900" lvl="0" indent="630555" algn="ctr">
              <a:spcBef>
                <a:spcPts val="0"/>
              </a:spcBef>
              <a:spcAft>
                <a:spcPts val="0"/>
              </a:spcAft>
              <a:buSzPts val="1960"/>
              <a:buNone/>
            </a:pPr>
            <a:endParaRPr lang="ru-RU" sz="100" b="1" dirty="0">
              <a:solidFill>
                <a:srgbClr val="FF0000"/>
              </a:solidFill>
              <a:latin typeface="Times New Roman" panose="02020603050405020304" pitchFamily="18" charset="0"/>
              <a:cs typeface="Times New Roman" panose="02020603050405020304" pitchFamily="18" charset="0"/>
            </a:endParaRPr>
          </a:p>
          <a:p>
            <a:pPr marL="342900" indent="-342900" algn="ctr">
              <a:lnSpc>
                <a:spcPct val="100000"/>
              </a:lnSpc>
              <a:spcBef>
                <a:spcPts val="0"/>
              </a:spcBef>
              <a:spcAft>
                <a:spcPts val="0"/>
              </a:spcAft>
              <a:buSzPts val="2240"/>
              <a:buNone/>
            </a:pPr>
            <a:r>
              <a:rPr lang="tg-Cyrl-TJ" sz="2400" b="1" dirty="0">
                <a:solidFill>
                  <a:srgbClr val="FF0000"/>
                </a:solidFill>
                <a:latin typeface="Times New Roman" panose="02020603050405020304" pitchFamily="18" charset="0"/>
                <a:cs typeface="Times New Roman" panose="02020603050405020304" pitchFamily="18" charset="0"/>
              </a:rPr>
              <a:t>Истифодаи таҷрибаи хориҷӣ оид ба баланд бардоштани рушди сармояи инсонӣ</a:t>
            </a:r>
            <a:endParaRPr lang="tg-Cyrl-TJ" sz="2400" dirty="0">
              <a:solidFill>
                <a:srgbClr val="FF0000"/>
              </a:solidFill>
              <a:latin typeface="Times New Roman" panose="02020603050405020304" pitchFamily="18" charset="0"/>
              <a:cs typeface="Times New Roman" panose="02020603050405020304" pitchFamily="18" charset="0"/>
            </a:endParaRPr>
          </a:p>
          <a:p>
            <a:pPr marL="342900" lvl="0" indent="630555" algn="ctr">
              <a:spcBef>
                <a:spcPts val="0"/>
              </a:spcBef>
              <a:spcAft>
                <a:spcPts val="0"/>
              </a:spcAft>
              <a:buSzPts val="1960"/>
              <a:buNone/>
            </a:pPr>
            <a:endParaRPr lang="tg-Cyrl-TJ" sz="100" b="1" i="1" dirty="0">
              <a:solidFill>
                <a:srgbClr val="FF0000"/>
              </a:solidFill>
              <a:latin typeface="Times New Roman" panose="02020603050405020304" pitchFamily="18" charset="0"/>
              <a:ea typeface="Times New Roman"/>
              <a:cs typeface="Times New Roman" panose="02020603050405020304" pitchFamily="18" charset="0"/>
              <a:sym typeface="Times New Roman"/>
            </a:endParaRPr>
          </a:p>
          <a:p>
            <a:pPr marL="342900" lvl="0" indent="630555" algn="ctr">
              <a:spcBef>
                <a:spcPts val="0"/>
              </a:spcBef>
              <a:spcAft>
                <a:spcPts val="0"/>
              </a:spcAft>
              <a:buSzPts val="1960"/>
              <a:buNone/>
            </a:pPr>
            <a:endParaRPr lang="ru-RU" sz="800" b="1" i="1" dirty="0">
              <a:solidFill>
                <a:srgbClr val="FF0000"/>
              </a:solidFill>
              <a:latin typeface="Times New Roman"/>
              <a:ea typeface="Times New Roman"/>
              <a:cs typeface="Times New Roman"/>
              <a:sym typeface="Times New Roman"/>
            </a:endParaRPr>
          </a:p>
          <a:p>
            <a:pPr marL="342900" lvl="0" indent="-342900" algn="ctr" rtl="0">
              <a:spcBef>
                <a:spcPts val="560"/>
              </a:spcBef>
              <a:spcAft>
                <a:spcPts val="0"/>
              </a:spcAft>
              <a:buSzPts val="1960"/>
              <a:buNone/>
            </a:pPr>
            <a:endParaRPr sz="100" b="1" i="1" dirty="0">
              <a:solidFill>
                <a:srgbClr val="FF0000"/>
              </a:solidFill>
              <a:latin typeface="Times New Roman"/>
              <a:ea typeface="Times New Roman"/>
              <a:cs typeface="Times New Roman"/>
              <a:sym typeface="Times New Roman"/>
            </a:endParaRPr>
          </a:p>
          <a:p>
            <a:pPr marL="0" indent="0" algn="just">
              <a:lnSpc>
                <a:spcPct val="150000"/>
              </a:lnSpc>
              <a:spcBef>
                <a:spcPts val="0"/>
              </a:spcBef>
              <a:spcAft>
                <a:spcPts val="0"/>
              </a:spcAft>
              <a:buNone/>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Дар ИМА дар тамоми сохторҳои муҳим ва афзалиятнок, аз ҷумла соҳаи илму техника беҳтарин мутахассисон кор ва фаъолият менамоянд. Ин афзалиятҳо ва тафаккури эҷодӣ ба мутахассисони баландихтисос ва ботаҷриба имконият медиҳад, ки аввалин шуда тиҷорати самараноки венчуриро эҷод намоянд ва бо кӯмаки он технологияҳои баланд ва нанотехнологияҳоро ихтироъ ва рушд диҳанд.</a:t>
            </a:r>
            <a:endParaRPr dirty="0">
              <a:solidFill>
                <a:schemeClr val="tx1"/>
              </a:solidFill>
              <a:latin typeface="Times New Roman" panose="02020603050405020304" pitchFamily="18" charset="0"/>
              <a:ea typeface="Times New Roman"/>
              <a:cs typeface="Times New Roman" panose="02020603050405020304" pitchFamily="18" charset="0"/>
              <a:sym typeface="Times New Roman"/>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sp>
        <p:nvSpPr>
          <p:cNvPr id="204" name="Google Shape;204;p22"/>
          <p:cNvSpPr txBox="1">
            <a:spLocks noGrp="1"/>
          </p:cNvSpPr>
          <p:nvPr>
            <p:ph idx="1"/>
          </p:nvPr>
        </p:nvSpPr>
        <p:spPr>
          <a:xfrm>
            <a:off x="131884" y="237392"/>
            <a:ext cx="8859839" cy="6360556"/>
          </a:xfrm>
          <a:prstGeom prst="rect">
            <a:avLst/>
          </a:prstGeom>
          <a:noFill/>
          <a:ln>
            <a:noFill/>
          </a:ln>
        </p:spPr>
        <p:txBody>
          <a:bodyPr spcFirstLastPara="1" wrap="square" lIns="91425" tIns="45700" rIns="91425" bIns="45700" anchor="t" anchorCtr="0">
            <a:normAutofit/>
          </a:bodyPr>
          <a:lstStyle/>
          <a:p>
            <a:pPr marL="342900" lvl="0" indent="630555" algn="ctr">
              <a:spcBef>
                <a:spcPts val="0"/>
              </a:spcBef>
              <a:spcAft>
                <a:spcPts val="0"/>
              </a:spcAft>
              <a:buSzPts val="1960"/>
              <a:buNone/>
            </a:pPr>
            <a:endParaRPr lang="ru-RU" sz="700" b="1" dirty="0">
              <a:solidFill>
                <a:srgbClr val="FF0000"/>
              </a:solidFill>
              <a:latin typeface="Times New Roman" panose="02020603050405020304" pitchFamily="18" charset="0"/>
              <a:cs typeface="Times New Roman" panose="02020603050405020304" pitchFamily="18" charset="0"/>
            </a:endParaRPr>
          </a:p>
          <a:p>
            <a:pPr marL="342900" indent="-342900" algn="ctr">
              <a:lnSpc>
                <a:spcPct val="100000"/>
              </a:lnSpc>
              <a:spcBef>
                <a:spcPts val="0"/>
              </a:spcBef>
              <a:spcAft>
                <a:spcPts val="0"/>
              </a:spcAft>
              <a:buSzPts val="2240"/>
              <a:buNone/>
            </a:pPr>
            <a:r>
              <a:rPr lang="tg-Cyrl-TJ" sz="2400" b="1" dirty="0">
                <a:solidFill>
                  <a:srgbClr val="FF0000"/>
                </a:solidFill>
                <a:latin typeface="Times New Roman" panose="02020603050405020304" pitchFamily="18" charset="0"/>
                <a:cs typeface="Times New Roman" panose="02020603050405020304" pitchFamily="18" charset="0"/>
              </a:rPr>
              <a:t>Истифодаи таҷрибаи хориҷӣ оид ба баланд бардоштани рушди сармояи инсонӣ</a:t>
            </a:r>
            <a:endParaRPr lang="tg-Cyrl-TJ" sz="2400" dirty="0">
              <a:solidFill>
                <a:srgbClr val="FF0000"/>
              </a:solidFill>
              <a:latin typeface="Times New Roman" panose="02020603050405020304" pitchFamily="18" charset="0"/>
              <a:cs typeface="Times New Roman" panose="02020603050405020304" pitchFamily="18" charset="0"/>
            </a:endParaRPr>
          </a:p>
          <a:p>
            <a:pPr marL="342900" lvl="0" indent="630555" algn="ctr">
              <a:spcBef>
                <a:spcPts val="0"/>
              </a:spcBef>
              <a:spcAft>
                <a:spcPts val="0"/>
              </a:spcAft>
              <a:buSzPts val="1960"/>
              <a:buNone/>
            </a:pPr>
            <a:endParaRPr lang="tg-Cyrl-TJ" sz="100" b="1" i="1" dirty="0">
              <a:solidFill>
                <a:srgbClr val="FF0000"/>
              </a:solidFill>
              <a:latin typeface="Times New Roman" panose="02020603050405020304" pitchFamily="18" charset="0"/>
              <a:ea typeface="Times New Roman"/>
              <a:cs typeface="Times New Roman" panose="02020603050405020304" pitchFamily="18" charset="0"/>
              <a:sym typeface="Times New Roman"/>
            </a:endParaRPr>
          </a:p>
          <a:p>
            <a:pPr marL="342900" lvl="0" indent="-342900" algn="ctr" rtl="0">
              <a:spcBef>
                <a:spcPts val="560"/>
              </a:spcBef>
              <a:spcAft>
                <a:spcPts val="0"/>
              </a:spcAft>
              <a:buSzPts val="1960"/>
              <a:buNone/>
            </a:pPr>
            <a:endParaRPr sz="100" b="1" i="1" dirty="0">
              <a:solidFill>
                <a:srgbClr val="FF0000"/>
              </a:solidFill>
              <a:latin typeface="Times New Roman"/>
              <a:ea typeface="Times New Roman"/>
              <a:cs typeface="Times New Roman"/>
              <a:sym typeface="Times New Roman"/>
            </a:endParaRPr>
          </a:p>
          <a:p>
            <a:pPr marL="0" indent="-450000" algn="just">
              <a:lnSpc>
                <a:spcPct val="150000"/>
              </a:lnSpc>
              <a:spcBef>
                <a:spcPts val="0"/>
              </a:spcBef>
              <a:spcAft>
                <a:spcPts val="0"/>
              </a:spcAft>
            </a:pPr>
            <a:endParaRPr lang="tg-Cyrl-TJ" sz="1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sz="300" dirty="0">
              <a:solidFill>
                <a:schemeClr val="tx1"/>
              </a:solidFill>
              <a:latin typeface="Times New Roman" panose="02020603050405020304" pitchFamily="18" charset="0"/>
              <a:cs typeface="Times New Roman" panose="02020603050405020304" pitchFamily="18" charset="0"/>
            </a:endParaRPr>
          </a:p>
          <a:p>
            <a:pPr marL="0" lvl="0" indent="702000" algn="just">
              <a:lnSpc>
                <a:spcPct val="150000"/>
              </a:lnSpc>
              <a:spcBef>
                <a:spcPts val="0"/>
              </a:spcBef>
              <a:spcAft>
                <a:spcPts val="0"/>
              </a:spcAft>
              <a:buSzPts val="1960"/>
              <a:buNone/>
            </a:pPr>
            <a:endParaRPr lang="tg-Cyrl-TJ" dirty="0"/>
          </a:p>
          <a:p>
            <a:pPr marL="0" lvl="0" indent="702000" algn="just">
              <a:lnSpc>
                <a:spcPct val="150000"/>
              </a:lnSpc>
              <a:spcBef>
                <a:spcPts val="0"/>
              </a:spcBef>
              <a:spcAft>
                <a:spcPts val="0"/>
              </a:spcAft>
              <a:buSzPts val="1960"/>
              <a:buNone/>
            </a:pPr>
            <a:r>
              <a:rPr lang="tg-Cyrl-TJ" dirty="0">
                <a:solidFill>
                  <a:schemeClr val="tx1"/>
                </a:solidFill>
                <a:latin typeface="Times New Roman" panose="02020603050405020304" pitchFamily="18" charset="0"/>
                <a:cs typeface="Times New Roman" panose="02020603050405020304" pitchFamily="18" charset="0"/>
              </a:rPr>
              <a:t>Инчунин дар ИМА барои ташаккул ва рушди сармояи инсонӣ ҳамчун омили рушд, шароити мусоид фароҳам оварда шудаанд, ки яке аз афзалиятҳои асосии давлат ба шумор меравад. Барои рушди сармояи инсонӣ дар ИМА тамоми шароитҳои мусоид фароҳам оварда шуда, давлат бештар маблағгузориро ба ҳамин соҳа равона менамояд.</a:t>
            </a:r>
            <a:endParaRPr dirty="0">
              <a:solidFill>
                <a:schemeClr val="tx1"/>
              </a:solidFill>
              <a:latin typeface="Times New Roman" panose="02020603050405020304" pitchFamily="18" charset="0"/>
              <a:ea typeface="Times New Roman"/>
              <a:cs typeface="Times New Roman" panose="02020603050405020304" pitchFamily="18" charset="0"/>
              <a:sym typeface="Times New Roman"/>
            </a:endParaRPr>
          </a:p>
        </p:txBody>
      </p:sp>
    </p:spTree>
    <p:extLst>
      <p:ext uri="{BB962C8B-B14F-4D97-AF65-F5344CB8AC3E}">
        <p14:creationId xmlns:p14="http://schemas.microsoft.com/office/powerpoint/2010/main" val="73867400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208"/>
        <p:cNvGrpSpPr/>
        <p:nvPr/>
      </p:nvGrpSpPr>
      <p:grpSpPr>
        <a:xfrm>
          <a:off x="0" y="0"/>
          <a:ext cx="0" cy="0"/>
          <a:chOff x="0" y="0"/>
          <a:chExt cx="0" cy="0"/>
        </a:xfrm>
      </p:grpSpPr>
      <p:sp>
        <p:nvSpPr>
          <p:cNvPr id="209" name="Google Shape;209;p23"/>
          <p:cNvSpPr txBox="1">
            <a:spLocks noGrp="1"/>
          </p:cNvSpPr>
          <p:nvPr>
            <p:ph idx="1"/>
          </p:nvPr>
        </p:nvSpPr>
        <p:spPr>
          <a:xfrm>
            <a:off x="107504" y="184638"/>
            <a:ext cx="8884220" cy="6172200"/>
          </a:xfrm>
          <a:prstGeom prst="rect">
            <a:avLst/>
          </a:prstGeom>
          <a:noFill/>
          <a:ln>
            <a:noFill/>
          </a:ln>
        </p:spPr>
        <p:txBody>
          <a:bodyPr spcFirstLastPara="1" wrap="square" lIns="91425" tIns="45700" rIns="91425" bIns="45700" anchor="t" anchorCtr="0">
            <a:normAutofit/>
          </a:bodyPr>
          <a:lstStyle/>
          <a:p>
            <a:pPr marL="342900" lvl="0" indent="630555" algn="ctr">
              <a:spcBef>
                <a:spcPts val="0"/>
              </a:spcBef>
              <a:spcAft>
                <a:spcPts val="0"/>
              </a:spcAft>
              <a:buSzPts val="1960"/>
              <a:buNone/>
            </a:pPr>
            <a:endParaRPr lang="ru-RU" sz="600" b="1" dirty="0">
              <a:solidFill>
                <a:srgbClr val="FF0000"/>
              </a:solidFill>
              <a:latin typeface="Times New Roman" panose="02020603050405020304" pitchFamily="18" charset="0"/>
              <a:cs typeface="Times New Roman" panose="02020603050405020304" pitchFamily="18" charset="0"/>
            </a:endParaRPr>
          </a:p>
          <a:p>
            <a:pPr marL="342900" indent="-342900" algn="ctr">
              <a:lnSpc>
                <a:spcPct val="100000"/>
              </a:lnSpc>
              <a:spcBef>
                <a:spcPts val="0"/>
              </a:spcBef>
              <a:spcAft>
                <a:spcPts val="0"/>
              </a:spcAft>
              <a:buSzPts val="2240"/>
              <a:buNone/>
            </a:pPr>
            <a:r>
              <a:rPr lang="tg-Cyrl-TJ" sz="2400" b="1" dirty="0">
                <a:solidFill>
                  <a:srgbClr val="FF0000"/>
                </a:solidFill>
                <a:latin typeface="Times New Roman" panose="02020603050405020304" pitchFamily="18" charset="0"/>
                <a:cs typeface="Times New Roman" panose="02020603050405020304" pitchFamily="18" charset="0"/>
              </a:rPr>
              <a:t>Истифодаи таҷрибаи хориҷӣ оид ба баланд бардоштани рушди сармояи инсонӣ</a:t>
            </a:r>
            <a:endParaRPr lang="tg-Cyrl-TJ" sz="2400" dirty="0">
              <a:solidFill>
                <a:srgbClr val="FF0000"/>
              </a:solidFill>
              <a:latin typeface="Times New Roman" panose="02020603050405020304" pitchFamily="18" charset="0"/>
              <a:cs typeface="Times New Roman" panose="02020603050405020304" pitchFamily="18" charset="0"/>
            </a:endParaRPr>
          </a:p>
          <a:p>
            <a:pPr marL="342900" lvl="0" indent="630555" algn="ctr">
              <a:spcBef>
                <a:spcPts val="0"/>
              </a:spcBef>
              <a:spcAft>
                <a:spcPts val="0"/>
              </a:spcAft>
              <a:buSzPts val="1960"/>
              <a:buNone/>
            </a:pPr>
            <a:endParaRPr lang="ru-RU" sz="100" b="1" i="1" dirty="0">
              <a:solidFill>
                <a:srgbClr val="FF0000"/>
              </a:solidFill>
              <a:latin typeface="Times New Roman" panose="02020603050405020304" pitchFamily="18" charset="0"/>
              <a:ea typeface="Times New Roman"/>
              <a:cs typeface="Times New Roman" panose="02020603050405020304" pitchFamily="18" charset="0"/>
              <a:sym typeface="Times New Roman"/>
            </a:endParaRPr>
          </a:p>
          <a:p>
            <a:pPr marL="342900" lvl="0" indent="-342900" algn="ctr">
              <a:spcBef>
                <a:spcPts val="560"/>
              </a:spcBef>
              <a:spcAft>
                <a:spcPts val="0"/>
              </a:spcAft>
              <a:buSzPts val="1960"/>
              <a:buNone/>
            </a:pPr>
            <a:endParaRPr lang="ru-RU" sz="100" b="1" i="1" dirty="0">
              <a:solidFill>
                <a:srgbClr val="FF0000"/>
              </a:solidFill>
              <a:latin typeface="Times New Roman"/>
              <a:ea typeface="Times New Roman"/>
              <a:cs typeface="Times New Roman"/>
              <a:sym typeface="Times New Roman"/>
            </a:endParaRPr>
          </a:p>
          <a:p>
            <a:pPr marL="342900" lvl="0" indent="-342900" algn="ctr" rtl="0">
              <a:spcBef>
                <a:spcPts val="560"/>
              </a:spcBef>
              <a:spcAft>
                <a:spcPts val="0"/>
              </a:spcAft>
              <a:buSzPts val="1960"/>
              <a:buNone/>
            </a:pPr>
            <a:endParaRPr sz="1050" b="1" i="1" dirty="0">
              <a:solidFill>
                <a:srgbClr val="FF0000"/>
              </a:solidFill>
              <a:latin typeface="Times New Roman"/>
              <a:ea typeface="Times New Roman"/>
              <a:cs typeface="Times New Roman"/>
              <a:sym typeface="Times New Roman"/>
            </a:endParaRPr>
          </a:p>
          <a:p>
            <a:pPr marL="0" indent="-450000" algn="just">
              <a:lnSpc>
                <a:spcPct val="150000"/>
              </a:lnSpc>
              <a:spcBef>
                <a:spcPts val="0"/>
              </a:spcBef>
              <a:spcAft>
                <a:spcPts val="0"/>
              </a:spcAft>
            </a:pPr>
            <a:endParaRPr lang="tg-Cyrl-TJ" sz="105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sz="2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Дар ИМА донишгоҳҳо бо бозори меҳнат робитаи зичи мутақобиларо ба роҳ мондаанд, то ниёзҳои он ба касбҳои муайян ва тағйиротҳои ҷорӣ назорат карда шаванд. Сифати барномаҳои таълимӣ барои омода намудани хатмкунандагон ва мутобиқшавии онҳо ба ҳаёти оянда баҳогузорӣ гардида, фаъолияти касбии хатмкунандагон назорат карда мешавад.</a:t>
            </a:r>
            <a:endParaRPr dirty="0">
              <a:solidFill>
                <a:schemeClr val="tx1"/>
              </a:solidFill>
              <a:latin typeface="Times New Roman" panose="02020603050405020304" pitchFamily="18" charset="0"/>
              <a:ea typeface="Times New Roman"/>
              <a:cs typeface="Times New Roman" panose="02020603050405020304" pitchFamily="18" charset="0"/>
              <a:sym typeface="Times New Roman"/>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208"/>
        <p:cNvGrpSpPr/>
        <p:nvPr/>
      </p:nvGrpSpPr>
      <p:grpSpPr>
        <a:xfrm>
          <a:off x="0" y="0"/>
          <a:ext cx="0" cy="0"/>
          <a:chOff x="0" y="0"/>
          <a:chExt cx="0" cy="0"/>
        </a:xfrm>
      </p:grpSpPr>
      <p:sp>
        <p:nvSpPr>
          <p:cNvPr id="209" name="Google Shape;209;p23"/>
          <p:cNvSpPr txBox="1">
            <a:spLocks noGrp="1"/>
          </p:cNvSpPr>
          <p:nvPr>
            <p:ph idx="1"/>
          </p:nvPr>
        </p:nvSpPr>
        <p:spPr>
          <a:xfrm>
            <a:off x="107504" y="184638"/>
            <a:ext cx="8884220" cy="6172200"/>
          </a:xfrm>
          <a:prstGeom prst="rect">
            <a:avLst/>
          </a:prstGeom>
          <a:noFill/>
          <a:ln>
            <a:noFill/>
          </a:ln>
        </p:spPr>
        <p:txBody>
          <a:bodyPr spcFirstLastPara="1" wrap="square" lIns="91425" tIns="45700" rIns="91425" bIns="45700" anchor="t" anchorCtr="0">
            <a:normAutofit/>
          </a:bodyPr>
          <a:lstStyle/>
          <a:p>
            <a:pPr marL="342900" lvl="0" indent="630555">
              <a:spcBef>
                <a:spcPts val="0"/>
              </a:spcBef>
              <a:spcAft>
                <a:spcPts val="0"/>
              </a:spcAft>
              <a:buSzPts val="1960"/>
              <a:buNone/>
            </a:pPr>
            <a:endParaRPr lang="ru-RU" sz="700" b="1" dirty="0">
              <a:solidFill>
                <a:srgbClr val="FF0000"/>
              </a:solidFill>
              <a:latin typeface="Times New Roman" panose="02020603050405020304" pitchFamily="18" charset="0"/>
              <a:cs typeface="Times New Roman" panose="02020603050405020304" pitchFamily="18" charset="0"/>
            </a:endParaRPr>
          </a:p>
          <a:p>
            <a:pPr marL="342900" indent="-342900" algn="ctr">
              <a:lnSpc>
                <a:spcPct val="100000"/>
              </a:lnSpc>
              <a:spcBef>
                <a:spcPts val="0"/>
              </a:spcBef>
              <a:spcAft>
                <a:spcPts val="0"/>
              </a:spcAft>
              <a:buSzPts val="2240"/>
              <a:buNone/>
            </a:pPr>
            <a:r>
              <a:rPr lang="tg-Cyrl-TJ" sz="2400" b="1" dirty="0">
                <a:solidFill>
                  <a:srgbClr val="FF0000"/>
                </a:solidFill>
                <a:latin typeface="Times New Roman" panose="02020603050405020304" pitchFamily="18" charset="0"/>
                <a:cs typeface="Times New Roman" panose="02020603050405020304" pitchFamily="18" charset="0"/>
              </a:rPr>
              <a:t>Истифодаи таҷрибаи хориҷӣ оид ба баланд бардоштани рушди сармояи инсонӣ</a:t>
            </a:r>
          </a:p>
          <a:p>
            <a:pPr marL="342900" indent="-342900" algn="ctr">
              <a:lnSpc>
                <a:spcPct val="100000"/>
              </a:lnSpc>
              <a:spcBef>
                <a:spcPts val="0"/>
              </a:spcBef>
              <a:spcAft>
                <a:spcPts val="0"/>
              </a:spcAft>
              <a:buSzPts val="2240"/>
              <a:buNone/>
            </a:pPr>
            <a:endParaRPr lang="tg-Cyrl-TJ" sz="2400" dirty="0">
              <a:solidFill>
                <a:srgbClr val="FF0000"/>
              </a:solidFill>
              <a:latin typeface="Times New Roman" panose="02020603050405020304" pitchFamily="18" charset="0"/>
              <a:cs typeface="Times New Roman" panose="02020603050405020304" pitchFamily="18" charset="0"/>
            </a:endParaRPr>
          </a:p>
          <a:p>
            <a:pPr marL="342900" lvl="0" indent="-342900" algn="ctr">
              <a:spcBef>
                <a:spcPts val="560"/>
              </a:spcBef>
              <a:spcAft>
                <a:spcPts val="0"/>
              </a:spcAft>
              <a:buSzPts val="1960"/>
              <a:buNone/>
            </a:pPr>
            <a:endParaRPr lang="ru-RU" sz="1050" b="1" i="1" dirty="0">
              <a:solidFill>
                <a:srgbClr val="FF0000"/>
              </a:solidFill>
              <a:latin typeface="Times New Roman"/>
              <a:ea typeface="Times New Roman"/>
              <a:cs typeface="Times New Roman"/>
              <a:sym typeface="Times New Roman"/>
            </a:endParaRPr>
          </a:p>
          <a:p>
            <a:pPr marL="0" indent="0" algn="just">
              <a:lnSpc>
                <a:spcPct val="150000"/>
              </a:lnSpc>
              <a:spcBef>
                <a:spcPts val="0"/>
              </a:spcBef>
              <a:spcAft>
                <a:spcPts val="0"/>
              </a:spcAft>
              <a:buNone/>
            </a:pPr>
            <a:endParaRPr lang="tg-Cyrl-TJ" sz="3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sz="1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Он барнома ва стратегияҳое, ки дар ИМА барои рушди сармояи инсонӣ, омода намудани мутахассисони баландихтисос ва баланд бардоштани сатҳи иқтисодиёти мамлакат қабул гардидаанд, аз ҷониби давлат ба пуррагӣ назорат карда мешаванд, натиҷаҳои ба даст овардашуда таҳлил гардида, ислоҳоти онҳо анҷом дода мешаванд.</a:t>
            </a:r>
          </a:p>
        </p:txBody>
      </p:sp>
    </p:spTree>
    <p:extLst>
      <p:ext uri="{BB962C8B-B14F-4D97-AF65-F5344CB8AC3E}">
        <p14:creationId xmlns:p14="http://schemas.microsoft.com/office/powerpoint/2010/main" val="96594485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213"/>
        <p:cNvGrpSpPr/>
        <p:nvPr/>
      </p:nvGrpSpPr>
      <p:grpSpPr>
        <a:xfrm>
          <a:off x="0" y="0"/>
          <a:ext cx="0" cy="0"/>
          <a:chOff x="0" y="0"/>
          <a:chExt cx="0" cy="0"/>
        </a:xfrm>
      </p:grpSpPr>
      <p:sp>
        <p:nvSpPr>
          <p:cNvPr id="214" name="Google Shape;214;p24"/>
          <p:cNvSpPr txBox="1">
            <a:spLocks noGrp="1"/>
          </p:cNvSpPr>
          <p:nvPr>
            <p:ph idx="1"/>
          </p:nvPr>
        </p:nvSpPr>
        <p:spPr>
          <a:xfrm>
            <a:off x="116297" y="105506"/>
            <a:ext cx="8884220" cy="6286501"/>
          </a:xfrm>
          <a:prstGeom prst="rect">
            <a:avLst/>
          </a:prstGeom>
          <a:noFill/>
          <a:ln>
            <a:noFill/>
          </a:ln>
        </p:spPr>
        <p:txBody>
          <a:bodyPr spcFirstLastPara="1" wrap="square" lIns="91425" tIns="45700" rIns="91425" bIns="45700" anchor="t" anchorCtr="0">
            <a:normAutofit/>
          </a:bodyPr>
          <a:lstStyle/>
          <a:p>
            <a:pPr marL="342900" lvl="0" indent="630555" algn="ctr">
              <a:spcBef>
                <a:spcPts val="0"/>
              </a:spcBef>
              <a:spcAft>
                <a:spcPts val="0"/>
              </a:spcAft>
              <a:buSzPts val="1960"/>
              <a:buNone/>
            </a:pPr>
            <a:endParaRPr lang="ru-RU" sz="100" b="1" dirty="0">
              <a:solidFill>
                <a:srgbClr val="FF0000"/>
              </a:solidFill>
              <a:latin typeface="Times New Roman" panose="02020603050405020304" pitchFamily="18" charset="0"/>
              <a:cs typeface="Times New Roman" panose="02020603050405020304" pitchFamily="18" charset="0"/>
            </a:endParaRPr>
          </a:p>
          <a:p>
            <a:pPr marL="342900" indent="-342900" algn="ctr">
              <a:lnSpc>
                <a:spcPct val="100000"/>
              </a:lnSpc>
              <a:spcBef>
                <a:spcPts val="0"/>
              </a:spcBef>
              <a:spcAft>
                <a:spcPts val="0"/>
              </a:spcAft>
              <a:buSzPts val="2240"/>
              <a:buNone/>
            </a:pPr>
            <a:r>
              <a:rPr lang="tg-Cyrl-TJ" sz="2400" b="1" dirty="0">
                <a:solidFill>
                  <a:srgbClr val="FF0000"/>
                </a:solidFill>
                <a:latin typeface="Times New Roman" panose="02020603050405020304" pitchFamily="18" charset="0"/>
                <a:cs typeface="Times New Roman" panose="02020603050405020304" pitchFamily="18" charset="0"/>
              </a:rPr>
              <a:t>Истифодаи таҷрибаи хориҷӣ оид ба баланд бардоштани рушди сармояи инсонӣ</a:t>
            </a:r>
          </a:p>
          <a:p>
            <a:pPr marL="342900" lvl="0" indent="-342900" algn="ctr" rtl="0">
              <a:spcBef>
                <a:spcPts val="560"/>
              </a:spcBef>
              <a:spcAft>
                <a:spcPts val="0"/>
              </a:spcAft>
              <a:buSzPts val="1960"/>
              <a:buNone/>
            </a:pPr>
            <a:endParaRPr sz="100" b="1" i="1" dirty="0">
              <a:solidFill>
                <a:srgbClr val="FF0000"/>
              </a:solidFill>
              <a:latin typeface="Times New Roman"/>
              <a:ea typeface="Times New Roman"/>
              <a:cs typeface="Times New Roman"/>
              <a:sym typeface="Times New Roman"/>
            </a:endParaRPr>
          </a:p>
          <a:p>
            <a:endParaRPr lang="tg-Cyrl-TJ" sz="100" b="1" dirty="0"/>
          </a:p>
          <a:p>
            <a:pPr marL="0" indent="450000" algn="just">
              <a:lnSpc>
                <a:spcPct val="150000"/>
              </a:lnSpc>
              <a:spcBef>
                <a:spcPts val="0"/>
              </a:spcBef>
              <a:spcAft>
                <a:spcPts val="0"/>
              </a:spcAft>
            </a:pPr>
            <a:endParaRPr lang="tg-Cyrl-TJ" sz="1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Яке аз афзалият ва бартариҳои асосии ИМА барои ташаккул ва рушди сармояи инсонӣ нисбат ба дигар мамлакатҳои тараққикарда ин фароҳам овардани шароити мусоид дар тамоми соҳа алалхусус ба соҳаи маориф ва илм ба шумор меравад.</a:t>
            </a:r>
            <a:endParaRPr lang="ru-RU"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Сармояи инсонии Чин яке аз бузургтарин сармояҳо дар ҷаҳон ба шумор рафта, дар муқоиса бо дигар кишварҳо ин бартарии бузурге ҳисобида мешавад. Истифодаи васеи захираҳои инсонӣ рушд ва ташаккули он стратегияи муҳимтарини рушди Чин дониста шудааст.</a:t>
            </a:r>
            <a:endParaRPr lang="tg-Cyrl-TJ" b="1" dirty="0">
              <a:solidFill>
                <a:schemeClr val="tx1"/>
              </a:solidFill>
              <a:latin typeface="Times New Roman" panose="02020603050405020304" pitchFamily="18" charset="0"/>
              <a:cs typeface="Times New Roman" panose="02020603050405020304" pitchFamily="18" charset="0"/>
            </a:endParaRPr>
          </a:p>
          <a:p>
            <a:endParaRPr lang="tg-Cyrl-TJ" b="1" dirty="0"/>
          </a:p>
          <a:p>
            <a:endParaRPr lang="tg-Cyrl-TJ" b="1" dirty="0"/>
          </a:p>
          <a:p>
            <a:endParaRPr lang="tg-Cyrl-TJ" b="1" dirty="0"/>
          </a:p>
          <a:p>
            <a:endParaRPr lang="tg-Cyrl-TJ" sz="100" b="1" dirty="0"/>
          </a:p>
          <a:p>
            <a:endParaRPr lang="tg-Cyrl-TJ" b="1" dirty="0"/>
          </a:p>
          <a:p>
            <a:endParaRPr lang="tg-Cyrl-TJ" sz="100" b="1" dirty="0"/>
          </a:p>
          <a:p>
            <a:endParaRPr lang="tg-Cyrl-TJ" sz="100" b="1"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218"/>
        <p:cNvGrpSpPr/>
        <p:nvPr/>
      </p:nvGrpSpPr>
      <p:grpSpPr>
        <a:xfrm>
          <a:off x="0" y="0"/>
          <a:ext cx="0" cy="0"/>
          <a:chOff x="0" y="0"/>
          <a:chExt cx="0" cy="0"/>
        </a:xfrm>
      </p:grpSpPr>
      <p:sp>
        <p:nvSpPr>
          <p:cNvPr id="219" name="Google Shape;219;p25"/>
          <p:cNvSpPr txBox="1">
            <a:spLocks noGrp="1"/>
          </p:cNvSpPr>
          <p:nvPr>
            <p:ph idx="1"/>
          </p:nvPr>
        </p:nvSpPr>
        <p:spPr>
          <a:xfrm>
            <a:off x="342899" y="123093"/>
            <a:ext cx="8590085" cy="5926016"/>
          </a:xfrm>
          <a:prstGeom prst="rect">
            <a:avLst/>
          </a:prstGeom>
          <a:noFill/>
          <a:ln>
            <a:noFill/>
          </a:ln>
        </p:spPr>
        <p:txBody>
          <a:bodyPr spcFirstLastPara="1" wrap="square" lIns="91425" tIns="45700" rIns="91425" bIns="45700" anchor="t" anchorCtr="0">
            <a:normAutofit/>
          </a:bodyPr>
          <a:lstStyle/>
          <a:p>
            <a:pPr marL="342900" lvl="0" indent="630555" algn="ctr">
              <a:spcBef>
                <a:spcPts val="0"/>
              </a:spcBef>
              <a:spcAft>
                <a:spcPts val="0"/>
              </a:spcAft>
              <a:buSzPts val="1960"/>
              <a:buNone/>
            </a:pPr>
            <a:endParaRPr lang="ru-RU" sz="1100" b="1" dirty="0">
              <a:solidFill>
                <a:srgbClr val="FF0000"/>
              </a:solidFill>
              <a:latin typeface="Times New Roman" panose="02020603050405020304" pitchFamily="18" charset="0"/>
              <a:cs typeface="Times New Roman" panose="02020603050405020304" pitchFamily="18" charset="0"/>
            </a:endParaRPr>
          </a:p>
          <a:p>
            <a:pPr marL="342900" indent="-342900" algn="ctr">
              <a:lnSpc>
                <a:spcPct val="100000"/>
              </a:lnSpc>
              <a:spcBef>
                <a:spcPts val="0"/>
              </a:spcBef>
              <a:spcAft>
                <a:spcPts val="0"/>
              </a:spcAft>
              <a:buSzPts val="2240"/>
              <a:buNone/>
            </a:pPr>
            <a:r>
              <a:rPr lang="tg-Cyrl-TJ" sz="2400" b="1" dirty="0">
                <a:solidFill>
                  <a:srgbClr val="FF0000"/>
                </a:solidFill>
                <a:latin typeface="Times New Roman" panose="02020603050405020304" pitchFamily="18" charset="0"/>
                <a:cs typeface="Times New Roman" panose="02020603050405020304" pitchFamily="18" charset="0"/>
              </a:rPr>
              <a:t>Истифодаи таҷрибаи хориҷӣ оид ба баланд бардоштани рушди сармояи инсонӣ</a:t>
            </a:r>
          </a:p>
          <a:p>
            <a:pPr marL="342900" lvl="0" indent="-342900" algn="ctr">
              <a:spcBef>
                <a:spcPts val="0"/>
              </a:spcBef>
              <a:spcAft>
                <a:spcPts val="0"/>
              </a:spcAft>
              <a:buSzPts val="2240"/>
              <a:buNone/>
            </a:pPr>
            <a:endParaRPr lang="tg-Cyrl-TJ" sz="1050" dirty="0">
              <a:solidFill>
                <a:schemeClr val="tx1"/>
              </a:solidFill>
              <a:latin typeface="Times New Roman" panose="02020603050405020304" pitchFamily="18" charset="0"/>
              <a:cs typeface="Times New Roman" panose="02020603050405020304" pitchFamily="18" charset="0"/>
            </a:endParaRPr>
          </a:p>
          <a:p>
            <a:pPr marL="0" lvl="0" indent="450000" algn="just">
              <a:lnSpc>
                <a:spcPct val="150000"/>
              </a:lnSpc>
              <a:spcBef>
                <a:spcPts val="0"/>
              </a:spcBef>
              <a:spcAft>
                <a:spcPts val="0"/>
              </a:spcAft>
              <a:buSzPts val="1960"/>
              <a:buNone/>
            </a:pPr>
            <a:endParaRPr lang="tg-Cyrl-TJ" sz="100" dirty="0"/>
          </a:p>
          <a:p>
            <a:pPr marL="0" lvl="0" indent="450000" algn="just">
              <a:lnSpc>
                <a:spcPct val="150000"/>
              </a:lnSpc>
              <a:spcBef>
                <a:spcPts val="0"/>
              </a:spcBef>
              <a:spcAft>
                <a:spcPts val="0"/>
              </a:spcAft>
              <a:buSzPts val="1960"/>
              <a:buNone/>
            </a:pPr>
            <a:r>
              <a:rPr lang="tg-Cyrl-TJ" dirty="0">
                <a:solidFill>
                  <a:schemeClr val="tx1"/>
                </a:solidFill>
                <a:latin typeface="Times New Roman" panose="02020603050405020304" pitchFamily="18" charset="0"/>
                <a:cs typeface="Times New Roman" panose="02020603050405020304" pitchFamily="18" charset="0"/>
              </a:rPr>
              <a:t>Бинобар сабаби зиёд будани аҳолии мамлакат дар Чин рушди сармояи инсонӣ сармоягузориҳои калони молиявиро талаб менамояд. Ҷумҳурии мардумии Чин яке аз давлатҳои сераҳолитарин дар ҷаҳон ба ҳисоб рафта, ягона давлатест, ки имконияти пурра таъмин намудани ҳама намуди истеҳсолоти ҷамъиятӣ ва хизматрасониро надорад. Аз ин лиҳоз, дар низоми маориф рушди сармояи инсонӣ, навовариҳои навро ворид намуда истодааст.</a:t>
            </a:r>
            <a:endParaRPr dirty="0">
              <a:solidFill>
                <a:schemeClr val="tx1"/>
              </a:solidFill>
              <a:latin typeface="Times New Roman" panose="02020603050405020304" pitchFamily="18" charset="0"/>
              <a:ea typeface="Times New Roman"/>
              <a:cs typeface="Times New Roman" panose="02020603050405020304" pitchFamily="18" charset="0"/>
              <a:sym typeface="Times New Roman"/>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223"/>
        <p:cNvGrpSpPr/>
        <p:nvPr/>
      </p:nvGrpSpPr>
      <p:grpSpPr>
        <a:xfrm>
          <a:off x="0" y="0"/>
          <a:ext cx="0" cy="0"/>
          <a:chOff x="0" y="0"/>
          <a:chExt cx="0" cy="0"/>
        </a:xfrm>
      </p:grpSpPr>
      <p:sp>
        <p:nvSpPr>
          <p:cNvPr id="224" name="Google Shape;224;p26"/>
          <p:cNvSpPr txBox="1">
            <a:spLocks noGrp="1"/>
          </p:cNvSpPr>
          <p:nvPr>
            <p:ph idx="1"/>
          </p:nvPr>
        </p:nvSpPr>
        <p:spPr>
          <a:xfrm>
            <a:off x="107504" y="140676"/>
            <a:ext cx="8884220" cy="6457271"/>
          </a:xfrm>
          <a:prstGeom prst="rect">
            <a:avLst/>
          </a:prstGeom>
          <a:noFill/>
          <a:ln>
            <a:noFill/>
          </a:ln>
        </p:spPr>
        <p:txBody>
          <a:bodyPr spcFirstLastPara="1" wrap="square" lIns="91425" tIns="45700" rIns="91425" bIns="45700" anchor="t" anchorCtr="0">
            <a:normAutofit/>
          </a:bodyPr>
          <a:lstStyle/>
          <a:p>
            <a:pPr marL="342900" lvl="0" indent="630555" algn="ctr">
              <a:spcBef>
                <a:spcPts val="0"/>
              </a:spcBef>
              <a:spcAft>
                <a:spcPts val="0"/>
              </a:spcAft>
              <a:buSzPts val="1960"/>
              <a:buNone/>
            </a:pPr>
            <a:endParaRPr lang="ru-RU" sz="1000" b="1" dirty="0">
              <a:solidFill>
                <a:srgbClr val="FF0000"/>
              </a:solidFill>
              <a:latin typeface="Times New Roman" panose="02020603050405020304" pitchFamily="18" charset="0"/>
              <a:cs typeface="Times New Roman" panose="02020603050405020304" pitchFamily="18" charset="0"/>
            </a:endParaRPr>
          </a:p>
          <a:p>
            <a:pPr marL="342900" lvl="0" indent="630555">
              <a:spcBef>
                <a:spcPts val="0"/>
              </a:spcBef>
              <a:spcAft>
                <a:spcPts val="0"/>
              </a:spcAft>
              <a:buSzPts val="1960"/>
              <a:buNone/>
            </a:pPr>
            <a:endParaRPr lang="ru-RU" sz="100" b="1" dirty="0">
              <a:solidFill>
                <a:srgbClr val="FF0000"/>
              </a:solidFill>
              <a:latin typeface="Times New Roman" panose="02020603050405020304" pitchFamily="18" charset="0"/>
              <a:cs typeface="Times New Roman" panose="02020603050405020304" pitchFamily="18" charset="0"/>
            </a:endParaRPr>
          </a:p>
          <a:p>
            <a:pPr marL="342900" indent="-342900" algn="ctr">
              <a:lnSpc>
                <a:spcPct val="100000"/>
              </a:lnSpc>
              <a:spcBef>
                <a:spcPts val="0"/>
              </a:spcBef>
              <a:spcAft>
                <a:spcPts val="0"/>
              </a:spcAft>
              <a:buSzPts val="2240"/>
              <a:buNone/>
            </a:pPr>
            <a:r>
              <a:rPr lang="tg-Cyrl-TJ" sz="2400" b="1" dirty="0">
                <a:solidFill>
                  <a:srgbClr val="FF0000"/>
                </a:solidFill>
                <a:latin typeface="Times New Roman" panose="02020603050405020304" pitchFamily="18" charset="0"/>
                <a:cs typeface="Times New Roman" panose="02020603050405020304" pitchFamily="18" charset="0"/>
              </a:rPr>
              <a:t>Истифодаи таҷрибаи хориҷӣ оид ба баланд бардоштани рушди сармояи инсонӣ</a:t>
            </a:r>
          </a:p>
          <a:p>
            <a:pPr marL="0" lv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lvl="0" indent="-450000" algn="just">
              <a:lnSpc>
                <a:spcPct val="150000"/>
              </a:lnSpc>
              <a:spcBef>
                <a:spcPts val="0"/>
              </a:spcBef>
              <a:spcAft>
                <a:spcPts val="0"/>
              </a:spcAft>
            </a:pPr>
            <a:endParaRPr lang="tg-Cyrl-TJ" sz="100" dirty="0">
              <a:solidFill>
                <a:schemeClr val="tx1"/>
              </a:solidFill>
              <a:latin typeface="Times New Roman" panose="02020603050405020304" pitchFamily="18" charset="0"/>
              <a:cs typeface="Times New Roman" panose="02020603050405020304" pitchFamily="18" charset="0"/>
            </a:endParaRPr>
          </a:p>
          <a:p>
            <a:pPr marL="0" lvl="0" indent="-450000" algn="just">
              <a:lnSpc>
                <a:spcPct val="150000"/>
              </a:lnSpc>
              <a:spcBef>
                <a:spcPts val="0"/>
              </a:spcBef>
              <a:spcAft>
                <a:spcPts val="0"/>
              </a:spcAft>
            </a:pPr>
            <a:endParaRPr lang="tg-Cyrl-TJ" sz="11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Ҷумҳурии мардумии Чин барои истифодабарии дурусти захираҳо дар сатҳи дониш ва технологияҳои навин чораҳои заруриро роҳандозӣ намуда истодааст. </a:t>
            </a:r>
            <a:endParaRPr lang="ru-RU"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Фарқияти кормандони Ҷумҳурии мардумии Чин нисбат ба кормандони Ҷопонӣ дар он зоҳир мегардад, ки дар Ҷопон ба корманд кафолати якумраи кор дода мешавад.</a:t>
            </a:r>
            <a:endParaRPr dirty="0">
              <a:solidFill>
                <a:schemeClr val="tx1"/>
              </a:solidFill>
              <a:latin typeface="Times New Roman" panose="02020603050405020304" pitchFamily="18" charset="0"/>
              <a:ea typeface="Times New Roman"/>
              <a:cs typeface="Times New Roman" panose="02020603050405020304" pitchFamily="18" charset="0"/>
              <a:sym typeface="Times New Roman"/>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228"/>
        <p:cNvGrpSpPr/>
        <p:nvPr/>
      </p:nvGrpSpPr>
      <p:grpSpPr>
        <a:xfrm>
          <a:off x="0" y="0"/>
          <a:ext cx="0" cy="0"/>
          <a:chOff x="0" y="0"/>
          <a:chExt cx="0" cy="0"/>
        </a:xfrm>
      </p:grpSpPr>
      <p:sp>
        <p:nvSpPr>
          <p:cNvPr id="229" name="Google Shape;229;p27"/>
          <p:cNvSpPr txBox="1">
            <a:spLocks noGrp="1"/>
          </p:cNvSpPr>
          <p:nvPr>
            <p:ph idx="1"/>
          </p:nvPr>
        </p:nvSpPr>
        <p:spPr>
          <a:xfrm>
            <a:off x="107504" y="167054"/>
            <a:ext cx="8884220" cy="6154615"/>
          </a:xfrm>
          <a:prstGeom prst="rect">
            <a:avLst/>
          </a:prstGeom>
          <a:noFill/>
          <a:ln>
            <a:noFill/>
          </a:ln>
        </p:spPr>
        <p:txBody>
          <a:bodyPr spcFirstLastPara="1" wrap="square" lIns="91425" tIns="45700" rIns="91425" bIns="45700" anchor="t" anchorCtr="0">
            <a:normAutofit lnSpcReduction="10000"/>
          </a:bodyPr>
          <a:lstStyle/>
          <a:p>
            <a:pPr marL="342900" lvl="0" indent="630555">
              <a:spcBef>
                <a:spcPts val="0"/>
              </a:spcBef>
              <a:spcAft>
                <a:spcPts val="0"/>
              </a:spcAft>
              <a:buSzPts val="1960"/>
              <a:buNone/>
            </a:pPr>
            <a:endParaRPr lang="ru-RU" sz="200" b="1" dirty="0">
              <a:solidFill>
                <a:srgbClr val="FF0000"/>
              </a:solidFill>
              <a:latin typeface="Times New Roman" panose="02020603050405020304" pitchFamily="18" charset="0"/>
              <a:cs typeface="Times New Roman" panose="02020603050405020304" pitchFamily="18" charset="0"/>
            </a:endParaRPr>
          </a:p>
          <a:p>
            <a:pPr marL="342900" lvl="0" indent="630555">
              <a:spcBef>
                <a:spcPts val="0"/>
              </a:spcBef>
              <a:spcAft>
                <a:spcPts val="0"/>
              </a:spcAft>
              <a:buSzPts val="1960"/>
              <a:buNone/>
            </a:pPr>
            <a:endParaRPr lang="ru-RU" sz="200" b="1" dirty="0">
              <a:solidFill>
                <a:srgbClr val="FF0000"/>
              </a:solidFill>
              <a:latin typeface="Times New Roman" panose="02020603050405020304" pitchFamily="18" charset="0"/>
              <a:cs typeface="Times New Roman" panose="02020603050405020304" pitchFamily="18" charset="0"/>
            </a:endParaRPr>
          </a:p>
          <a:p>
            <a:pPr marL="342900" indent="-342900" algn="ctr">
              <a:lnSpc>
                <a:spcPct val="100000"/>
              </a:lnSpc>
              <a:spcBef>
                <a:spcPts val="0"/>
              </a:spcBef>
              <a:spcAft>
                <a:spcPts val="0"/>
              </a:spcAft>
              <a:buSzPts val="2240"/>
              <a:buNone/>
            </a:pPr>
            <a:r>
              <a:rPr lang="tg-Cyrl-TJ" sz="2400" b="1" dirty="0">
                <a:solidFill>
                  <a:srgbClr val="FF0000"/>
                </a:solidFill>
                <a:latin typeface="Times New Roman" panose="02020603050405020304" pitchFamily="18" charset="0"/>
                <a:cs typeface="Times New Roman" panose="02020603050405020304" pitchFamily="18" charset="0"/>
              </a:rPr>
              <a:t>Истифодаи таҷрибаи хориҷӣ оид ба баланд бардоштани рушди сармояи инсонӣ</a:t>
            </a:r>
          </a:p>
          <a:p>
            <a:pPr marL="0" lvl="0" indent="-450000" algn="just">
              <a:lnSpc>
                <a:spcPct val="150000"/>
              </a:lnSpc>
              <a:spcBef>
                <a:spcPts val="0"/>
              </a:spcBef>
              <a:spcAft>
                <a:spcPts val="0"/>
              </a:spcAft>
            </a:pPr>
            <a:endParaRPr lang="tg-Cyrl-TJ" sz="14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sz="1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sz="1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Дар Ҷумҳурии мардумии Чин бошад, ба корманд барои навоварӣ намудан ва вақти кориро сарфакорона истифода кардан, риояи интизоми дурусти меҳнат мукофот дода шуда, барои баланд намудани таҷрибаи кормандон чораҳои саривақти роҳандозӣ мегардад, ки ин нақши муҳимро дар самаранок истифодабарии сармояи инсонӣ нишон медиҳад</a:t>
            </a:r>
            <a:r>
              <a:rPr lang="tg-Cyrl-TJ" baseline="30000" dirty="0">
                <a:solidFill>
                  <a:schemeClr val="tx1"/>
                </a:solidFill>
                <a:latin typeface="Times New Roman" panose="02020603050405020304" pitchFamily="18" charset="0"/>
                <a:cs typeface="Times New Roman" panose="02020603050405020304" pitchFamily="18" charset="0"/>
              </a:rPr>
              <a:t>1</a:t>
            </a:r>
            <a:r>
              <a:rPr lang="tg-Cyrl-TJ" dirty="0">
                <a:solidFill>
                  <a:schemeClr val="tx1"/>
                </a:solidFill>
                <a:latin typeface="Times New Roman" panose="02020603050405020304" pitchFamily="18" charset="0"/>
                <a:cs typeface="Times New Roman" panose="02020603050405020304" pitchFamily="18" charset="0"/>
              </a:rPr>
              <a:t>. </a:t>
            </a: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0" algn="just">
              <a:lnSpc>
                <a:spcPct val="150000"/>
              </a:lnSpc>
              <a:spcBef>
                <a:spcPts val="0"/>
              </a:spcBef>
              <a:spcAft>
                <a:spcPts val="0"/>
              </a:spcAft>
            </a:pPr>
            <a:r>
              <a:rPr lang="en-US" sz="1500" dirty="0">
                <a:solidFill>
                  <a:schemeClr val="tx1"/>
                </a:solidFill>
                <a:latin typeface="Times New Roman" panose="02020603050405020304" pitchFamily="18" charset="0"/>
                <a:cs typeface="Times New Roman" panose="02020603050405020304" pitchFamily="18" charset="0"/>
              </a:rPr>
              <a:t>1.</a:t>
            </a:r>
            <a:r>
              <a:rPr lang="tg-Cyrl-TJ" sz="1500" dirty="0">
                <a:solidFill>
                  <a:schemeClr val="tx1"/>
                </a:solidFill>
                <a:latin typeface="Times New Roman" panose="02020603050405020304" pitchFamily="18" charset="0"/>
                <a:cs typeface="Times New Roman" panose="02020603050405020304" pitchFamily="18" charset="0"/>
              </a:rPr>
              <a:t>Пустуев А.Л. Зарубежные модели </a:t>
            </a:r>
          </a:p>
          <a:p>
            <a:pPr marL="0" indent="0" algn="just">
              <a:lnSpc>
                <a:spcPct val="150000"/>
              </a:lnSpc>
              <a:spcBef>
                <a:spcPts val="0"/>
              </a:spcBef>
              <a:spcAft>
                <a:spcPts val="0"/>
              </a:spcAft>
            </a:pPr>
            <a:r>
              <a:rPr lang="tg-Cyrl-TJ" sz="1500" dirty="0">
                <a:solidFill>
                  <a:schemeClr val="tx1"/>
                </a:solidFill>
                <a:latin typeface="Times New Roman" panose="02020603050405020304" pitchFamily="18" charset="0"/>
                <a:cs typeface="Times New Roman" panose="02020603050405020304" pitchFamily="18" charset="0"/>
              </a:rPr>
              <a:t>формирования человеческого </a:t>
            </a:r>
          </a:p>
          <a:p>
            <a:pPr marL="0" indent="0" algn="just">
              <a:lnSpc>
                <a:spcPct val="150000"/>
              </a:lnSpc>
              <a:spcBef>
                <a:spcPts val="0"/>
              </a:spcBef>
              <a:spcAft>
                <a:spcPts val="0"/>
              </a:spcAft>
            </a:pPr>
            <a:r>
              <a:rPr lang="tg-Cyrl-TJ" sz="1500" dirty="0">
                <a:solidFill>
                  <a:schemeClr val="tx1"/>
                </a:solidFill>
                <a:latin typeface="Times New Roman" panose="02020603050405020304" pitchFamily="18" charset="0"/>
                <a:cs typeface="Times New Roman" panose="02020603050405020304" pitchFamily="18" charset="0"/>
              </a:rPr>
              <a:t>капитала аграрной сферы и </a:t>
            </a:r>
          </a:p>
          <a:p>
            <a:pPr marL="0" indent="0" algn="just">
              <a:lnSpc>
                <a:spcPct val="150000"/>
              </a:lnSpc>
              <a:spcBef>
                <a:spcPts val="0"/>
              </a:spcBef>
              <a:spcAft>
                <a:spcPts val="0"/>
              </a:spcAft>
            </a:pPr>
            <a:r>
              <a:rPr lang="tg-Cyrl-TJ" sz="1500" dirty="0">
                <a:solidFill>
                  <a:schemeClr val="tx1"/>
                </a:solidFill>
                <a:latin typeface="Times New Roman" panose="02020603050405020304" pitchFamily="18" charset="0"/>
                <a:cs typeface="Times New Roman" panose="02020603050405020304" pitchFamily="18" charset="0"/>
              </a:rPr>
              <a:t>их использование / А.Л. Пустуев,</a:t>
            </a:r>
          </a:p>
          <a:p>
            <a:pPr marL="0" indent="0" algn="just">
              <a:lnSpc>
                <a:spcPct val="150000"/>
              </a:lnSpc>
              <a:spcBef>
                <a:spcPts val="0"/>
              </a:spcBef>
              <a:spcAft>
                <a:spcPts val="0"/>
              </a:spcAft>
            </a:pPr>
            <a:r>
              <a:rPr lang="tg-Cyrl-TJ" sz="1500" dirty="0">
                <a:solidFill>
                  <a:schemeClr val="tx1"/>
                </a:solidFill>
                <a:latin typeface="Times New Roman" panose="02020603050405020304" pitchFamily="18" charset="0"/>
                <a:cs typeface="Times New Roman" panose="02020603050405020304" pitchFamily="18" charset="0"/>
              </a:rPr>
              <a:t> О.С. Горбунова, В.И. Набоков, С.В. </a:t>
            </a:r>
          </a:p>
          <a:p>
            <a:pPr marL="0" indent="0" algn="just">
              <a:lnSpc>
                <a:spcPct val="150000"/>
              </a:lnSpc>
              <a:spcBef>
                <a:spcPts val="0"/>
              </a:spcBef>
              <a:spcAft>
                <a:spcPts val="0"/>
              </a:spcAft>
            </a:pPr>
            <a:r>
              <a:rPr lang="tg-Cyrl-TJ" sz="1500" dirty="0">
                <a:solidFill>
                  <a:schemeClr val="tx1"/>
                </a:solidFill>
                <a:latin typeface="Times New Roman" panose="02020603050405020304" pitchFamily="18" charset="0"/>
                <a:cs typeface="Times New Roman" panose="02020603050405020304" pitchFamily="18" charset="0"/>
              </a:rPr>
              <a:t>Петрякова, В.В. Калицкая, И.М. Перминова</a:t>
            </a:r>
          </a:p>
          <a:p>
            <a:pPr marL="0" indent="0" algn="just">
              <a:lnSpc>
                <a:spcPct val="150000"/>
              </a:lnSpc>
              <a:spcBef>
                <a:spcPts val="0"/>
              </a:spcBef>
              <a:spcAft>
                <a:spcPts val="0"/>
              </a:spcAft>
            </a:pPr>
            <a:r>
              <a:rPr lang="tg-Cyrl-TJ" sz="1500" dirty="0">
                <a:solidFill>
                  <a:schemeClr val="tx1"/>
                </a:solidFill>
                <a:latin typeface="Times New Roman" panose="02020603050405020304" pitchFamily="18" charset="0"/>
                <a:cs typeface="Times New Roman" panose="02020603050405020304" pitchFamily="18" charset="0"/>
              </a:rPr>
              <a:t> //Аграрный вестник Урала. -2017. - № 04 (158). -С. 92-96.  </a:t>
            </a:r>
            <a:endParaRPr lang="ru-RU" sz="15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233"/>
        <p:cNvGrpSpPr/>
        <p:nvPr/>
      </p:nvGrpSpPr>
      <p:grpSpPr>
        <a:xfrm>
          <a:off x="0" y="0"/>
          <a:ext cx="0" cy="0"/>
          <a:chOff x="0" y="0"/>
          <a:chExt cx="0" cy="0"/>
        </a:xfrm>
      </p:grpSpPr>
      <p:sp>
        <p:nvSpPr>
          <p:cNvPr id="234" name="Google Shape;234;p28"/>
          <p:cNvSpPr txBox="1">
            <a:spLocks noGrp="1"/>
          </p:cNvSpPr>
          <p:nvPr>
            <p:ph idx="1"/>
          </p:nvPr>
        </p:nvSpPr>
        <p:spPr>
          <a:xfrm>
            <a:off x="228600" y="246185"/>
            <a:ext cx="8713177" cy="6084278"/>
          </a:xfrm>
          <a:prstGeom prst="rect">
            <a:avLst/>
          </a:prstGeom>
          <a:noFill/>
          <a:ln>
            <a:noFill/>
          </a:ln>
        </p:spPr>
        <p:txBody>
          <a:bodyPr spcFirstLastPara="1" wrap="square" lIns="91425" tIns="45700" rIns="91425" bIns="45700" anchor="t" anchorCtr="0">
            <a:normAutofit/>
          </a:bodyPr>
          <a:lstStyle/>
          <a:p>
            <a:pPr marL="342900" lvl="0" indent="630555" algn="ctr">
              <a:spcBef>
                <a:spcPts val="0"/>
              </a:spcBef>
              <a:spcAft>
                <a:spcPts val="0"/>
              </a:spcAft>
              <a:buSzPts val="1960"/>
              <a:buNone/>
            </a:pPr>
            <a:endParaRPr lang="ru-RU" sz="100" b="1" dirty="0">
              <a:solidFill>
                <a:srgbClr val="FF0000"/>
              </a:solidFill>
              <a:latin typeface="Times New Roman" panose="02020603050405020304" pitchFamily="18" charset="0"/>
              <a:cs typeface="Times New Roman" panose="02020603050405020304" pitchFamily="18" charset="0"/>
            </a:endParaRPr>
          </a:p>
          <a:p>
            <a:pPr marL="342900" indent="-342900" algn="ctr">
              <a:lnSpc>
                <a:spcPct val="100000"/>
              </a:lnSpc>
              <a:spcBef>
                <a:spcPts val="0"/>
              </a:spcBef>
              <a:spcAft>
                <a:spcPts val="0"/>
              </a:spcAft>
              <a:buSzPts val="2240"/>
              <a:buNone/>
            </a:pPr>
            <a:r>
              <a:rPr lang="tg-Cyrl-TJ" sz="2400" b="1" dirty="0">
                <a:solidFill>
                  <a:srgbClr val="FF0000"/>
                </a:solidFill>
                <a:latin typeface="Times New Roman" panose="02020603050405020304" pitchFamily="18" charset="0"/>
                <a:cs typeface="Times New Roman" panose="02020603050405020304" pitchFamily="18" charset="0"/>
              </a:rPr>
              <a:t>Истифодаи таҷрибаи хориҷӣ оид ба баланд бардоштани рушди сармояи инсонӣ</a:t>
            </a:r>
          </a:p>
          <a:p>
            <a:pPr marL="342900" indent="-342900" algn="ctr">
              <a:lnSpc>
                <a:spcPct val="100000"/>
              </a:lnSpc>
              <a:spcBef>
                <a:spcPts val="0"/>
              </a:spcBef>
              <a:spcAft>
                <a:spcPts val="0"/>
              </a:spcAft>
              <a:buSzPts val="2240"/>
              <a:buNone/>
            </a:pPr>
            <a:endParaRPr lang="tg-Cyrl-TJ" sz="11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Яке аз омилҳои дигари фарқунандаи байни коргарони Ҷумҳурии мардумии Чин ва Ҷопон дар он аст, ки дар Ҷумҳурии мардумии Чин асосан кормандро барои дуруст истифода намудани вақти корӣ мукофот медиҳанд, дар Ҷопон бошад, ба коргар имтиёзҳои зиёд пешбинӣ гардидааст, ба монанди кафолати якумраи корӣ, навоварӣ, табодули таҷриба ва ғайра. </a:t>
            </a:r>
            <a:endParaRPr lang="ru-RU"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Ҳамасола Ҷумҳурии мардумии Чин ҳаҷми маблағҳое, ки барои соҳаи маориф ва илм ҷудо менамояд, марҳила ба марҳила афзоиш меёбад. Инчунин ба марҳилаи нави рушд ворид шудани Ҷумҳурии мардумии Чин аз афзоиши сармоягузориҳо ба сармояи инсонӣ вобаста аст.</a:t>
            </a:r>
            <a:endParaRPr dirty="0">
              <a:solidFill>
                <a:schemeClr val="tx1"/>
              </a:solidFill>
              <a:latin typeface="Times New Roman" panose="02020603050405020304" pitchFamily="18" charset="0"/>
              <a:ea typeface="Times New Roman"/>
              <a:cs typeface="Times New Roman" panose="02020603050405020304" pitchFamily="18" charset="0"/>
              <a:sym typeface="Times New Roman"/>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238"/>
        <p:cNvGrpSpPr/>
        <p:nvPr/>
      </p:nvGrpSpPr>
      <p:grpSpPr>
        <a:xfrm>
          <a:off x="0" y="0"/>
          <a:ext cx="0" cy="0"/>
          <a:chOff x="0" y="0"/>
          <a:chExt cx="0" cy="0"/>
        </a:xfrm>
      </p:grpSpPr>
      <p:sp>
        <p:nvSpPr>
          <p:cNvPr id="239" name="Google Shape;239;p29"/>
          <p:cNvSpPr txBox="1">
            <a:spLocks noGrp="1"/>
          </p:cNvSpPr>
          <p:nvPr>
            <p:ph idx="1"/>
          </p:nvPr>
        </p:nvSpPr>
        <p:spPr>
          <a:xfrm>
            <a:off x="107504" y="149468"/>
            <a:ext cx="8884220" cy="6448479"/>
          </a:xfrm>
          <a:prstGeom prst="rect">
            <a:avLst/>
          </a:prstGeom>
          <a:noFill/>
          <a:ln>
            <a:noFill/>
          </a:ln>
        </p:spPr>
        <p:txBody>
          <a:bodyPr spcFirstLastPara="1" wrap="square" lIns="91425" tIns="45700" rIns="91425" bIns="45700" anchor="t" anchorCtr="0">
            <a:normAutofit/>
          </a:bodyPr>
          <a:lstStyle/>
          <a:p>
            <a:pPr marL="342900" lvl="0" indent="630555">
              <a:spcBef>
                <a:spcPts val="0"/>
              </a:spcBef>
              <a:spcAft>
                <a:spcPts val="0"/>
              </a:spcAft>
              <a:buSzPts val="1960"/>
              <a:buNone/>
            </a:pPr>
            <a:endParaRPr lang="ru-RU" sz="1000" b="1" dirty="0">
              <a:solidFill>
                <a:srgbClr val="FF0000"/>
              </a:solidFill>
              <a:latin typeface="Times New Roman" panose="02020603050405020304" pitchFamily="18" charset="0"/>
              <a:cs typeface="Times New Roman" panose="02020603050405020304" pitchFamily="18" charset="0"/>
            </a:endParaRPr>
          </a:p>
          <a:p>
            <a:pPr marL="342900" indent="-342900" algn="ctr">
              <a:lnSpc>
                <a:spcPct val="100000"/>
              </a:lnSpc>
              <a:spcBef>
                <a:spcPts val="0"/>
              </a:spcBef>
              <a:spcAft>
                <a:spcPts val="0"/>
              </a:spcAft>
              <a:buSzPts val="2240"/>
              <a:buNone/>
            </a:pPr>
            <a:r>
              <a:rPr lang="tg-Cyrl-TJ" sz="2400" b="1" dirty="0">
                <a:solidFill>
                  <a:srgbClr val="FF0000"/>
                </a:solidFill>
                <a:latin typeface="Times New Roman" panose="02020603050405020304" pitchFamily="18" charset="0"/>
                <a:cs typeface="Times New Roman" panose="02020603050405020304" pitchFamily="18" charset="0"/>
              </a:rPr>
              <a:t>Истифодаи таҷрибаи хориҷӣ оид ба баланд бардоштани рушди сармояи инсонӣ</a:t>
            </a:r>
          </a:p>
          <a:p>
            <a:pPr marL="0" lvl="0" indent="449580" algn="just">
              <a:lnSpc>
                <a:spcPct val="150000"/>
              </a:lnSpc>
              <a:spcBef>
                <a:spcPts val="0"/>
              </a:spcBef>
              <a:spcAft>
                <a:spcPts val="0"/>
              </a:spcAft>
              <a:buSzPts val="1960"/>
              <a:buNone/>
            </a:pPr>
            <a:endParaRPr lang="tg-Cyrl-TJ" sz="100" dirty="0">
              <a:solidFill>
                <a:schemeClr val="tx1"/>
              </a:solidFill>
              <a:latin typeface="Times New Roman" panose="02020603050405020304" pitchFamily="18" charset="0"/>
              <a:cs typeface="Times New Roman" panose="02020603050405020304" pitchFamily="18" charset="0"/>
            </a:endParaRPr>
          </a:p>
          <a:p>
            <a:pPr marL="342900" lvl="0" indent="-342900" algn="just" rtl="0">
              <a:spcBef>
                <a:spcPts val="560"/>
              </a:spcBef>
              <a:spcAft>
                <a:spcPts val="0"/>
              </a:spcAft>
              <a:buSzPts val="1960"/>
              <a:buNone/>
            </a:pPr>
            <a:endParaRPr sz="100" dirty="0">
              <a:latin typeface="Times New Roman"/>
              <a:ea typeface="Times New Roman"/>
              <a:cs typeface="Times New Roman"/>
              <a:sym typeface="Times New Roman"/>
            </a:endParaRPr>
          </a:p>
          <a:p>
            <a:pPr marL="0" indent="450000" algn="just">
              <a:lnSpc>
                <a:spcPct val="160000"/>
              </a:lnSpc>
              <a:spcBef>
                <a:spcPts val="0"/>
              </a:spcBef>
              <a:spcAft>
                <a:spcPts val="0"/>
              </a:spcAft>
            </a:pPr>
            <a:endParaRPr lang="tg-Cyrl-TJ" sz="1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Аз марҳилаи раванди навоварӣ Кореяи Ҷанубӣ бомуваффақият гузашт ва тавонист ба демократияи пешрафта ва идеологияи муосир ноил гардидааст. Дар соҳаи маориф ва илм Кореяи Ҷанубӣ аз таҷрибаи мусбат ва манфии Ҷопон бисёр чизҳоро омӯхта, ҷиҳати мусбати онро бештар дар сохти давлатдории хеш истифода намудааст. </a:t>
            </a:r>
            <a:endParaRPr lang="ru-RU"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Кореяи Ҷанубӣ баъд аз омӯхтани таҷрибаи дигар мамлакатҳо дарк намуд, ки таваҷҷӯҳ намудан ба соҳаи маориф ва илм ягона роҳест, ки барои баланд бардоштани рушди сармояи инсонӣ ва сатҳи истеҳсолоти иқтисодиёти кишвар самти афзалиятнок ба шумор меравад.</a:t>
            </a:r>
            <a:endParaRPr dirty="0">
              <a:solidFill>
                <a:schemeClr val="tx1"/>
              </a:solidFill>
              <a:latin typeface="Times New Roman" panose="02020603050405020304" pitchFamily="18" charset="0"/>
              <a:ea typeface="Times New Roman"/>
              <a:cs typeface="Times New Roman" panose="02020603050405020304" pitchFamily="18" charset="0"/>
              <a:sym typeface="Times New Roman"/>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243"/>
        <p:cNvGrpSpPr/>
        <p:nvPr/>
      </p:nvGrpSpPr>
      <p:grpSpPr>
        <a:xfrm>
          <a:off x="0" y="0"/>
          <a:ext cx="0" cy="0"/>
          <a:chOff x="0" y="0"/>
          <a:chExt cx="0" cy="0"/>
        </a:xfrm>
      </p:grpSpPr>
      <p:sp>
        <p:nvSpPr>
          <p:cNvPr id="244" name="Google Shape;244;p30"/>
          <p:cNvSpPr txBox="1">
            <a:spLocks noGrp="1"/>
          </p:cNvSpPr>
          <p:nvPr>
            <p:ph idx="1"/>
          </p:nvPr>
        </p:nvSpPr>
        <p:spPr>
          <a:xfrm>
            <a:off x="107504" y="123092"/>
            <a:ext cx="8904611" cy="6474856"/>
          </a:xfrm>
          <a:prstGeom prst="rect">
            <a:avLst/>
          </a:prstGeom>
          <a:noFill/>
          <a:ln>
            <a:noFill/>
          </a:ln>
        </p:spPr>
        <p:txBody>
          <a:bodyPr spcFirstLastPara="1" wrap="square" lIns="91425" tIns="45700" rIns="91425" bIns="45700" anchor="t" anchorCtr="0">
            <a:normAutofit/>
          </a:bodyPr>
          <a:lstStyle/>
          <a:p>
            <a:pPr marL="342900" lvl="0" indent="630555" algn="ctr">
              <a:spcBef>
                <a:spcPts val="0"/>
              </a:spcBef>
              <a:spcAft>
                <a:spcPts val="0"/>
              </a:spcAft>
              <a:buSzPts val="1960"/>
              <a:buNone/>
            </a:pPr>
            <a:endParaRPr lang="tg-Cyrl-TJ" sz="1600" b="1" dirty="0">
              <a:solidFill>
                <a:srgbClr val="FF0000"/>
              </a:solidFill>
              <a:latin typeface="Times New Roman" panose="02020603050405020304" pitchFamily="18" charset="0"/>
              <a:cs typeface="Times New Roman" panose="02020603050405020304" pitchFamily="18" charset="0"/>
            </a:endParaRPr>
          </a:p>
          <a:p>
            <a:pPr marL="342900" indent="-342900" algn="ctr">
              <a:lnSpc>
                <a:spcPct val="100000"/>
              </a:lnSpc>
              <a:spcBef>
                <a:spcPts val="0"/>
              </a:spcBef>
              <a:spcAft>
                <a:spcPts val="0"/>
              </a:spcAft>
              <a:buSzPts val="2240"/>
              <a:buNone/>
            </a:pPr>
            <a:r>
              <a:rPr lang="tg-Cyrl-TJ" sz="2400" b="1" dirty="0">
                <a:solidFill>
                  <a:srgbClr val="FF0000"/>
                </a:solidFill>
                <a:latin typeface="Times New Roman" panose="02020603050405020304" pitchFamily="18" charset="0"/>
                <a:cs typeface="Times New Roman" panose="02020603050405020304" pitchFamily="18" charset="0"/>
              </a:rPr>
              <a:t>Истифодаи таҷрибаи хориҷӣ оид ба баланд бардоштани рушди сармояи инсонӣ</a:t>
            </a:r>
          </a:p>
          <a:p>
            <a:pPr marL="0" indent="450000" algn="just">
              <a:lnSpc>
                <a:spcPct val="150000"/>
              </a:lnSpc>
              <a:spcBef>
                <a:spcPts val="0"/>
              </a:spcBef>
              <a:spcAft>
                <a:spcPts val="0"/>
              </a:spcAft>
            </a:pPr>
            <a:endParaRPr lang="tg-Cyrl-TJ" sz="40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Сармоягузориҳои хусусие, ки аз ҷониби корпоратсияҳои бузург ба рушди илм ва маориф дар Кореяи Ҷанубӣ саҳмгузорӣ менамоянд, аз ҷиҳати ҳаҷм аз маблағҳои давлатӣ кам нестанд. Яке аз ҳадафҳои асосии Ҳукумати Корея дар солҳои наздик ба панҷгонаи кишварҳои пешрафтаи технологӣ, ки сатҳи баланди рушди илмро доро мебошанд, дохил гардидан ба шумор меравад.</a:t>
            </a:r>
            <a:endParaRPr sz="1400" dirty="0">
              <a:solidFill>
                <a:schemeClr val="tx1"/>
              </a:solidFill>
              <a:latin typeface="Times New Roman" panose="02020603050405020304" pitchFamily="18" charset="0"/>
              <a:ea typeface="Times New Roman"/>
              <a:cs typeface="Times New Roman" panose="02020603050405020304" pitchFamily="18" charset="0"/>
              <a:sym typeface="Times New Roman"/>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249"/>
        <p:cNvGrpSpPr/>
        <p:nvPr/>
      </p:nvGrpSpPr>
      <p:grpSpPr>
        <a:xfrm>
          <a:off x="0" y="0"/>
          <a:ext cx="0" cy="0"/>
          <a:chOff x="0" y="0"/>
          <a:chExt cx="0" cy="0"/>
        </a:xfrm>
      </p:grpSpPr>
      <p:sp>
        <p:nvSpPr>
          <p:cNvPr id="250" name="Google Shape;250;p31"/>
          <p:cNvSpPr txBox="1">
            <a:spLocks noGrp="1"/>
          </p:cNvSpPr>
          <p:nvPr>
            <p:ph idx="1"/>
          </p:nvPr>
        </p:nvSpPr>
        <p:spPr>
          <a:xfrm>
            <a:off x="107504" y="239696"/>
            <a:ext cx="8884220" cy="6512795"/>
          </a:xfrm>
          <a:prstGeom prst="rect">
            <a:avLst/>
          </a:prstGeom>
          <a:noFill/>
          <a:ln>
            <a:noFill/>
          </a:ln>
        </p:spPr>
        <p:txBody>
          <a:bodyPr spcFirstLastPara="1" wrap="square" lIns="91425" tIns="45700" rIns="91425" bIns="45700" anchor="t" anchorCtr="0">
            <a:normAutofit/>
          </a:bodyPr>
          <a:lstStyle/>
          <a:p>
            <a:pPr marL="342900" lvl="0" indent="630555" algn="ctr" rtl="0">
              <a:spcBef>
                <a:spcPts val="0"/>
              </a:spcBef>
              <a:spcAft>
                <a:spcPts val="0"/>
              </a:spcAft>
              <a:buSzPts val="1960"/>
              <a:buNone/>
            </a:pPr>
            <a:endParaRPr sz="100" b="1" i="1" dirty="0">
              <a:solidFill>
                <a:srgbClr val="FF0000"/>
              </a:solidFill>
              <a:latin typeface="Times New Roman"/>
              <a:ea typeface="Times New Roman"/>
              <a:cs typeface="Times New Roman"/>
              <a:sym typeface="Times New Roman"/>
            </a:endParaRPr>
          </a:p>
          <a:p>
            <a:pPr marL="342900" indent="-342900" algn="ctr">
              <a:lnSpc>
                <a:spcPct val="100000"/>
              </a:lnSpc>
              <a:spcBef>
                <a:spcPts val="0"/>
              </a:spcBef>
              <a:spcAft>
                <a:spcPts val="0"/>
              </a:spcAft>
              <a:buSzPts val="2240"/>
              <a:buNone/>
            </a:pPr>
            <a:r>
              <a:rPr lang="tg-Cyrl-TJ" sz="2400" b="1" dirty="0">
                <a:solidFill>
                  <a:srgbClr val="FF0000"/>
                </a:solidFill>
                <a:latin typeface="Times New Roman" panose="02020603050405020304" pitchFamily="18" charset="0"/>
                <a:cs typeface="Times New Roman" panose="02020603050405020304" pitchFamily="18" charset="0"/>
              </a:rPr>
              <a:t>Истифодаи таҷрибаи хориҷӣ оид ба баланд бардоштани рушди сармояи инсонӣ</a:t>
            </a:r>
          </a:p>
          <a:p>
            <a:pPr marL="342900" lvl="0" indent="-218440" algn="just" rtl="0">
              <a:spcBef>
                <a:spcPts val="560"/>
              </a:spcBef>
              <a:spcAft>
                <a:spcPts val="0"/>
              </a:spcAft>
              <a:buSzPts val="1960"/>
              <a:buFont typeface="Noto Sans Symbols"/>
              <a:buNone/>
            </a:pPr>
            <a:endParaRPr sz="100" dirty="0">
              <a:latin typeface="Times"/>
              <a:ea typeface="Times"/>
              <a:cs typeface="Times"/>
              <a:sym typeface="Times"/>
            </a:endParaRPr>
          </a:p>
          <a:p>
            <a:pPr marL="0" lvl="0" indent="450000" algn="just">
              <a:lnSpc>
                <a:spcPct val="150000"/>
              </a:lnSpc>
              <a:spcBef>
                <a:spcPts val="0"/>
              </a:spcBef>
              <a:spcAft>
                <a:spcPts val="0"/>
              </a:spcAft>
              <a:buSzPts val="1960"/>
              <a:buNone/>
            </a:pPr>
            <a:endParaRPr lang="tg-Cyrl-TJ" sz="1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sz="32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Рушди сармояи инсонӣ ва иқтисодиёти Кореяи Ҷануби аз соҳибкории хусусӣ, инноватсия ва маҳсулоти сифатан баланд истеҳсол намудаи онҳо вобаста мебошад. Ин омилҳо муҳаррики афзоиш ба ҳисоб мераванд.</a:t>
            </a:r>
            <a:endParaRPr lang="ru-RU"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Инчунин метавон таҷрибаи мамлакатҳои Ҷумҳурии Ӯзбекистон, Қирғизистон ва Қазоқистонро таҳлил намоем ва мавқеи онҳоро дар радабандии ҷаҳон муайян намоем.</a:t>
            </a:r>
            <a:endParaRPr dirty="0">
              <a:solidFill>
                <a:schemeClr val="tx1"/>
              </a:solidFill>
              <a:latin typeface="Times New Roman" panose="02020603050405020304" pitchFamily="18" charset="0"/>
              <a:ea typeface="Times New Roman"/>
              <a:cs typeface="Times New Roman" panose="02020603050405020304" pitchFamily="18" charset="0"/>
              <a:sym typeface="Times New Roman"/>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249"/>
        <p:cNvGrpSpPr/>
        <p:nvPr/>
      </p:nvGrpSpPr>
      <p:grpSpPr>
        <a:xfrm>
          <a:off x="0" y="0"/>
          <a:ext cx="0" cy="0"/>
          <a:chOff x="0" y="0"/>
          <a:chExt cx="0" cy="0"/>
        </a:xfrm>
      </p:grpSpPr>
      <p:sp>
        <p:nvSpPr>
          <p:cNvPr id="250" name="Google Shape;250;p31"/>
          <p:cNvSpPr txBox="1">
            <a:spLocks noGrp="1"/>
          </p:cNvSpPr>
          <p:nvPr>
            <p:ph idx="1"/>
          </p:nvPr>
        </p:nvSpPr>
        <p:spPr>
          <a:xfrm>
            <a:off x="107504" y="230818"/>
            <a:ext cx="8884220" cy="6521673"/>
          </a:xfrm>
          <a:prstGeom prst="rect">
            <a:avLst/>
          </a:prstGeom>
          <a:noFill/>
          <a:ln>
            <a:noFill/>
          </a:ln>
        </p:spPr>
        <p:txBody>
          <a:bodyPr spcFirstLastPara="1" wrap="square" lIns="91425" tIns="45700" rIns="91425" bIns="45700" anchor="t" anchorCtr="0">
            <a:normAutofit/>
          </a:bodyPr>
          <a:lstStyle/>
          <a:p>
            <a:pPr marL="342900" lvl="0" indent="630555" algn="ctr" rtl="0">
              <a:spcBef>
                <a:spcPts val="0"/>
              </a:spcBef>
              <a:spcAft>
                <a:spcPts val="0"/>
              </a:spcAft>
              <a:buSzPts val="1960"/>
              <a:buNone/>
            </a:pPr>
            <a:endParaRPr sz="100" b="1" i="1" dirty="0">
              <a:solidFill>
                <a:srgbClr val="FF0000"/>
              </a:solidFill>
              <a:latin typeface="Times New Roman"/>
              <a:ea typeface="Times New Roman"/>
              <a:cs typeface="Times New Roman"/>
              <a:sym typeface="Times New Roman"/>
            </a:endParaRPr>
          </a:p>
          <a:p>
            <a:pPr marL="342900" lvl="0" indent="630555" algn="ctr">
              <a:spcBef>
                <a:spcPts val="0"/>
              </a:spcBef>
              <a:spcAft>
                <a:spcPts val="0"/>
              </a:spcAft>
              <a:buSzPts val="1960"/>
              <a:buNone/>
            </a:pPr>
            <a:endParaRPr lang="tg-Cyrl-TJ" sz="100" b="1" dirty="0">
              <a:solidFill>
                <a:srgbClr val="FF0000"/>
              </a:solidFill>
              <a:latin typeface="Times New Roman" panose="02020603050405020304" pitchFamily="18" charset="0"/>
              <a:cs typeface="Times New Roman" panose="02020603050405020304" pitchFamily="18" charset="0"/>
            </a:endParaRPr>
          </a:p>
          <a:p>
            <a:pPr marL="342900" indent="-342900" algn="ctr">
              <a:lnSpc>
                <a:spcPct val="100000"/>
              </a:lnSpc>
              <a:spcBef>
                <a:spcPts val="0"/>
              </a:spcBef>
              <a:spcAft>
                <a:spcPts val="0"/>
              </a:spcAft>
              <a:buSzPts val="2240"/>
              <a:buNone/>
            </a:pPr>
            <a:r>
              <a:rPr lang="tg-Cyrl-TJ" sz="2400" b="1" dirty="0">
                <a:solidFill>
                  <a:srgbClr val="FF0000"/>
                </a:solidFill>
                <a:latin typeface="Times New Roman" panose="02020603050405020304" pitchFamily="18" charset="0"/>
                <a:cs typeface="Times New Roman" panose="02020603050405020304" pitchFamily="18" charset="0"/>
              </a:rPr>
              <a:t>Истифодаи таҷрибаи хориҷӣ оид ба баланд бардоштани рушди сармояи инсонӣ</a:t>
            </a:r>
          </a:p>
          <a:p>
            <a:pPr marL="0" lvl="0" indent="450000" algn="just">
              <a:lnSpc>
                <a:spcPct val="150000"/>
              </a:lnSpc>
              <a:spcBef>
                <a:spcPts val="0"/>
              </a:spcBef>
              <a:spcAft>
                <a:spcPts val="0"/>
              </a:spcAft>
              <a:buSzPts val="2240"/>
              <a:buNone/>
            </a:pPr>
            <a:endParaRPr lang="tg-Cyrl-TJ" sz="1100" dirty="0">
              <a:solidFill>
                <a:schemeClr val="tx1"/>
              </a:solidFill>
              <a:latin typeface="Times New Roman" panose="02020603050405020304" pitchFamily="18" charset="0"/>
              <a:cs typeface="Times New Roman" panose="02020603050405020304" pitchFamily="18" charset="0"/>
            </a:endParaRPr>
          </a:p>
          <a:p>
            <a:pPr marL="0" lvl="0" indent="450000" algn="just">
              <a:lnSpc>
                <a:spcPct val="150000"/>
              </a:lnSpc>
              <a:spcBef>
                <a:spcPts val="0"/>
              </a:spcBef>
              <a:spcAft>
                <a:spcPts val="0"/>
              </a:spcAft>
              <a:buSzPts val="2240"/>
              <a:buNone/>
            </a:pPr>
            <a:endParaRPr lang="tg-Cyrl-TJ" dirty="0">
              <a:solidFill>
                <a:schemeClr val="tx1"/>
              </a:solidFill>
              <a:latin typeface="Times New Roman" panose="02020603050405020304" pitchFamily="18" charset="0"/>
              <a:cs typeface="Times New Roman" panose="02020603050405020304" pitchFamily="18" charset="0"/>
            </a:endParaRPr>
          </a:p>
          <a:p>
            <a:pPr marL="0" lvl="0" indent="450000" algn="just">
              <a:lnSpc>
                <a:spcPct val="150000"/>
              </a:lnSpc>
              <a:spcBef>
                <a:spcPts val="0"/>
              </a:spcBef>
              <a:spcAft>
                <a:spcPts val="0"/>
              </a:spcAft>
              <a:buSzPts val="2240"/>
              <a:buNone/>
            </a:pPr>
            <a:r>
              <a:rPr lang="tg-Cyrl-TJ" dirty="0">
                <a:solidFill>
                  <a:schemeClr val="tx1"/>
                </a:solidFill>
                <a:latin typeface="Times New Roman" panose="02020603050405020304" pitchFamily="18" charset="0"/>
                <a:cs typeface="Times New Roman" panose="02020603050405020304" pitchFamily="18" charset="0"/>
              </a:rPr>
              <a:t>Қайд намудан зарур аст, ки баъд аз бадаст овардани Истиқлолияти давлатӣ дар Ҷумҳурии Ӯзбекистон истифодаи сармояи инсонӣ яке аз омили муҳими рушди иқтисодӣ ва инноватсия ба шумор рафта, давлат барои баланд бардоштани рушди сармояи инсонӣ дар мамлакат пайваста тадбирҳо меандешад. Ҷумҳурии Ӯзбекистон дар шароити муосир барои рушди сармояи инсонӣ чораҳои зиёд андешида истодааст, ба мисли сармоягузори ба соҳаҳои маориф, тандурустӣ ва баланд бардоштани савияи дониши аҳолӣ диққати аввалиндараҷа равона намудааст.</a:t>
            </a:r>
            <a:endParaRPr sz="100" dirty="0">
              <a:solidFill>
                <a:schemeClr val="tx1"/>
              </a:solidFill>
              <a:latin typeface="Times New Roman" panose="02020603050405020304" pitchFamily="18" charset="0"/>
              <a:ea typeface="Times"/>
              <a:cs typeface="Times New Roman" panose="02020603050405020304" pitchFamily="18" charset="0"/>
              <a:sym typeface="Times"/>
            </a:endParaRPr>
          </a:p>
          <a:p>
            <a:pPr marL="0" lvl="0" indent="450000" algn="just">
              <a:lnSpc>
                <a:spcPct val="150000"/>
              </a:lnSpc>
              <a:spcBef>
                <a:spcPts val="0"/>
              </a:spcBef>
              <a:spcAft>
                <a:spcPts val="0"/>
              </a:spcAft>
              <a:buSzPts val="1960"/>
              <a:buNone/>
            </a:pPr>
            <a:endParaRPr lang="tg-Cyrl-TJ" sz="1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5357114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254"/>
        <p:cNvGrpSpPr/>
        <p:nvPr/>
      </p:nvGrpSpPr>
      <p:grpSpPr>
        <a:xfrm>
          <a:off x="0" y="0"/>
          <a:ext cx="0" cy="0"/>
          <a:chOff x="0" y="0"/>
          <a:chExt cx="0" cy="0"/>
        </a:xfrm>
      </p:grpSpPr>
      <p:sp>
        <p:nvSpPr>
          <p:cNvPr id="255" name="Google Shape;255;p32"/>
          <p:cNvSpPr txBox="1">
            <a:spLocks noGrp="1"/>
          </p:cNvSpPr>
          <p:nvPr>
            <p:ph idx="1"/>
          </p:nvPr>
        </p:nvSpPr>
        <p:spPr>
          <a:xfrm>
            <a:off x="107504" y="175846"/>
            <a:ext cx="8884220" cy="6422102"/>
          </a:xfrm>
          <a:prstGeom prst="rect">
            <a:avLst/>
          </a:prstGeom>
          <a:noFill/>
          <a:ln>
            <a:noFill/>
          </a:ln>
        </p:spPr>
        <p:txBody>
          <a:bodyPr spcFirstLastPara="1" wrap="square" lIns="91425" tIns="45700" rIns="91425" bIns="45700" anchor="t" anchorCtr="0">
            <a:normAutofit/>
          </a:bodyPr>
          <a:lstStyle/>
          <a:p>
            <a:pPr marL="342900" lvl="0" indent="630555" algn="ctr" rtl="0">
              <a:spcBef>
                <a:spcPts val="0"/>
              </a:spcBef>
              <a:spcAft>
                <a:spcPts val="0"/>
              </a:spcAft>
              <a:buSzPts val="1960"/>
              <a:buNone/>
            </a:pPr>
            <a:endParaRPr sz="100" b="1" i="1" dirty="0">
              <a:solidFill>
                <a:srgbClr val="FF0000"/>
              </a:solidFill>
              <a:latin typeface="Times New Roman"/>
              <a:ea typeface="Times New Roman"/>
              <a:cs typeface="Times New Roman"/>
              <a:sym typeface="Times New Roman"/>
            </a:endParaRPr>
          </a:p>
          <a:p>
            <a:pPr marL="342900" indent="-342900" algn="ctr">
              <a:lnSpc>
                <a:spcPct val="100000"/>
              </a:lnSpc>
              <a:spcBef>
                <a:spcPts val="0"/>
              </a:spcBef>
              <a:spcAft>
                <a:spcPts val="0"/>
              </a:spcAft>
              <a:buSzPts val="2240"/>
              <a:buNone/>
            </a:pPr>
            <a:r>
              <a:rPr lang="tg-Cyrl-TJ" sz="2400" b="1" dirty="0">
                <a:solidFill>
                  <a:srgbClr val="FF0000"/>
                </a:solidFill>
                <a:latin typeface="Times New Roman" panose="02020603050405020304" pitchFamily="18" charset="0"/>
                <a:cs typeface="Times New Roman" panose="02020603050405020304" pitchFamily="18" charset="0"/>
              </a:rPr>
              <a:t>Истифодаи таҷрибаи хориҷӣ оид ба баланд бардоштани рушди сармояи инсонӣ</a:t>
            </a:r>
          </a:p>
          <a:p>
            <a:pPr marL="342900" indent="-342900" algn="ctr">
              <a:lnSpc>
                <a:spcPct val="100000"/>
              </a:lnSpc>
              <a:spcBef>
                <a:spcPts val="0"/>
              </a:spcBef>
              <a:spcAft>
                <a:spcPts val="0"/>
              </a:spcAft>
              <a:buSzPts val="2240"/>
              <a:buNone/>
            </a:pPr>
            <a:endParaRPr lang="tg-Cyrl-TJ" sz="1400" dirty="0"/>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Ҷанбаҳои асосии истифодаи сармояи инсонӣ дар Ҷумҳурии Ӯзбекистон маориф, тандурустӣ, малака ва маҳоратҳои касбӣ, шуғли аҳолӣ, навоварӣ ва соҳибкорӣ ва ҳавасмандгардонии муҳоҷирати меҳнатӣ дохил мегарданд.</a:t>
            </a:r>
            <a:endParaRPr lang="ru-RU"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Омилҳое, ки ба рушди сармояи инсонӣ дар Ҷумҳурии Ӯзбекистон таъсир мерасонанд:</a:t>
            </a:r>
            <a:endParaRPr lang="ru-RU" dirty="0">
              <a:solidFill>
                <a:schemeClr val="tx1"/>
              </a:solidFill>
              <a:latin typeface="Times New Roman" panose="02020603050405020304" pitchFamily="18" charset="0"/>
              <a:cs typeface="Times New Roman" panose="02020603050405020304" pitchFamily="18" charset="0"/>
            </a:endParaRPr>
          </a:p>
          <a:p>
            <a:pPr lvl="0" algn="just">
              <a:lnSpc>
                <a:spcPct val="150000"/>
              </a:lnSpc>
              <a:buFont typeface="Wingdings" panose="05000000000000000000" pitchFamily="2" charset="2"/>
              <a:buChar char="Ø"/>
            </a:pPr>
            <a:r>
              <a:rPr lang="tg-Cyrl-TJ" dirty="0">
                <a:solidFill>
                  <a:schemeClr val="tx1"/>
                </a:solidFill>
                <a:latin typeface="Times New Roman" panose="02020603050405020304" pitchFamily="18" charset="0"/>
                <a:cs typeface="Times New Roman" panose="02020603050405020304" pitchFamily="18" charset="0"/>
              </a:rPr>
              <a:t>Сиёсати давлатӣ дар соҳаи маориф, тандурустӣ ва шуғли аҳолӣ</a:t>
            </a:r>
            <a:endParaRPr lang="ru-RU" dirty="0">
              <a:solidFill>
                <a:schemeClr val="tx1"/>
              </a:solidFill>
              <a:latin typeface="Times New Roman" panose="02020603050405020304" pitchFamily="18" charset="0"/>
              <a:cs typeface="Times New Roman" panose="02020603050405020304" pitchFamily="18" charset="0"/>
            </a:endParaRPr>
          </a:p>
          <a:p>
            <a:pPr lvl="0" algn="just">
              <a:lnSpc>
                <a:spcPct val="150000"/>
              </a:lnSpc>
              <a:buFont typeface="Wingdings" panose="05000000000000000000" pitchFamily="2" charset="2"/>
              <a:buChar char="Ø"/>
            </a:pPr>
            <a:r>
              <a:rPr lang="tg-Cyrl-TJ" dirty="0">
                <a:solidFill>
                  <a:schemeClr val="tx1"/>
                </a:solidFill>
                <a:latin typeface="Times New Roman" panose="02020603050405020304" pitchFamily="18" charset="0"/>
                <a:cs typeface="Times New Roman" panose="02020603050405020304" pitchFamily="18" charset="0"/>
              </a:rPr>
              <a:t>Рушди иқтисодӣ </a:t>
            </a:r>
            <a:endParaRPr lang="ru-RU" dirty="0">
              <a:solidFill>
                <a:schemeClr val="tx1"/>
              </a:solidFill>
              <a:latin typeface="Times New Roman" panose="02020603050405020304" pitchFamily="18" charset="0"/>
              <a:cs typeface="Times New Roman" panose="02020603050405020304" pitchFamily="18" charset="0"/>
            </a:endParaRPr>
          </a:p>
          <a:p>
            <a:pPr lvl="0" algn="just">
              <a:lnSpc>
                <a:spcPct val="150000"/>
              </a:lnSpc>
              <a:buFont typeface="Wingdings" panose="05000000000000000000" pitchFamily="2" charset="2"/>
              <a:buChar char="Ø"/>
            </a:pPr>
            <a:r>
              <a:rPr lang="tg-Cyrl-TJ" dirty="0">
                <a:solidFill>
                  <a:schemeClr val="tx1"/>
                </a:solidFill>
                <a:latin typeface="Times New Roman" panose="02020603050405020304" pitchFamily="18" charset="0"/>
                <a:cs typeface="Times New Roman" panose="02020603050405020304" pitchFamily="18" charset="0"/>
              </a:rPr>
              <a:t>Шароити иҷтимоию иқтисодӣ</a:t>
            </a:r>
            <a:endParaRPr lang="ru-RU" dirty="0">
              <a:solidFill>
                <a:schemeClr val="tx1"/>
              </a:solidFill>
              <a:latin typeface="Times New Roman" panose="02020603050405020304" pitchFamily="18" charset="0"/>
              <a:cs typeface="Times New Roman" panose="02020603050405020304" pitchFamily="18" charset="0"/>
            </a:endParaRPr>
          </a:p>
          <a:p>
            <a:pPr algn="just">
              <a:lnSpc>
                <a:spcPct val="150000"/>
              </a:lnSpc>
              <a:buFont typeface="Wingdings" panose="05000000000000000000" pitchFamily="2" charset="2"/>
              <a:buChar char="Ø"/>
            </a:pPr>
            <a:r>
              <a:rPr lang="tg-Cyrl-TJ" dirty="0">
                <a:solidFill>
                  <a:schemeClr val="tx1"/>
                </a:solidFill>
                <a:latin typeface="Times New Roman" panose="02020603050405020304" pitchFamily="18" charset="0"/>
                <a:cs typeface="Times New Roman" panose="02020603050405020304" pitchFamily="18" charset="0"/>
              </a:rPr>
              <a:t>Сармоягузорӣ ба сармояи инсонӣ</a:t>
            </a:r>
            <a:endParaRPr dirty="0">
              <a:solidFill>
                <a:schemeClr val="tx1"/>
              </a:solidFill>
              <a:latin typeface="Times New Roman" panose="02020603050405020304" pitchFamily="18" charset="0"/>
              <a:ea typeface="Times New Roman"/>
              <a:cs typeface="Times New Roman" panose="02020603050405020304" pitchFamily="18" charset="0"/>
              <a:sym typeface="Times New Roman"/>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259"/>
        <p:cNvGrpSpPr/>
        <p:nvPr/>
      </p:nvGrpSpPr>
      <p:grpSpPr>
        <a:xfrm>
          <a:off x="0" y="0"/>
          <a:ext cx="0" cy="0"/>
          <a:chOff x="0" y="0"/>
          <a:chExt cx="0" cy="0"/>
        </a:xfrm>
      </p:grpSpPr>
      <p:sp>
        <p:nvSpPr>
          <p:cNvPr id="260" name="Google Shape;260;p33"/>
          <p:cNvSpPr txBox="1">
            <a:spLocks noGrp="1"/>
          </p:cNvSpPr>
          <p:nvPr>
            <p:ph idx="1"/>
          </p:nvPr>
        </p:nvSpPr>
        <p:spPr>
          <a:xfrm>
            <a:off x="107504" y="175846"/>
            <a:ext cx="8884220" cy="6137031"/>
          </a:xfrm>
          <a:prstGeom prst="rect">
            <a:avLst/>
          </a:prstGeom>
          <a:noFill/>
          <a:ln>
            <a:noFill/>
          </a:ln>
        </p:spPr>
        <p:txBody>
          <a:bodyPr spcFirstLastPara="1" wrap="square" lIns="91425" tIns="45700" rIns="91425" bIns="45700" anchor="t" anchorCtr="0">
            <a:normAutofit/>
          </a:bodyPr>
          <a:lstStyle/>
          <a:p>
            <a:pPr marL="342900" lvl="0" indent="630555" algn="ctr" rtl="0">
              <a:spcBef>
                <a:spcPts val="0"/>
              </a:spcBef>
              <a:spcAft>
                <a:spcPts val="0"/>
              </a:spcAft>
              <a:buSzPts val="1960"/>
              <a:buNone/>
            </a:pPr>
            <a:endParaRPr sz="100" b="1" i="1" dirty="0">
              <a:solidFill>
                <a:srgbClr val="FF0000"/>
              </a:solidFill>
              <a:latin typeface="Times New Roman"/>
              <a:ea typeface="Times New Roman"/>
              <a:cs typeface="Times New Roman"/>
              <a:sym typeface="Times New Roman"/>
            </a:endParaRPr>
          </a:p>
          <a:p>
            <a:pPr marL="342900" indent="-342900" algn="ctr">
              <a:lnSpc>
                <a:spcPct val="150000"/>
              </a:lnSpc>
              <a:spcBef>
                <a:spcPts val="0"/>
              </a:spcBef>
              <a:spcAft>
                <a:spcPts val="0"/>
              </a:spcAft>
              <a:buSzPts val="2240"/>
              <a:buNone/>
            </a:pPr>
            <a:r>
              <a:rPr lang="tg-Cyrl-TJ" sz="2400" b="1" dirty="0">
                <a:solidFill>
                  <a:srgbClr val="FF0000"/>
                </a:solidFill>
                <a:latin typeface="Times New Roman" panose="02020603050405020304" pitchFamily="18" charset="0"/>
                <a:cs typeface="Times New Roman" panose="02020603050405020304" pitchFamily="18" charset="0"/>
              </a:rPr>
              <a:t>Истифодаи таҷрибаи хориҷӣ оид ба баланд бардоштани рушди сармояи инсонӣ</a:t>
            </a:r>
          </a:p>
          <a:p>
            <a:pPr algn="ctr">
              <a:lnSpc>
                <a:spcPct val="150000"/>
              </a:lnSpc>
            </a:pPr>
            <a:endParaRPr lang="tg-Cyrl-TJ" sz="1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sz="400" dirty="0">
              <a:solidFill>
                <a:schemeClr val="tx1"/>
              </a:solidFill>
              <a:latin typeface="Times New Roman" panose="02020603050405020304" pitchFamily="18" charset="0"/>
              <a:cs typeface="Times New Roman" panose="02020603050405020304" pitchFamily="18" charset="0"/>
            </a:endParaRPr>
          </a:p>
          <a:p>
            <a:pPr marL="0" indent="0" algn="just">
              <a:lnSpc>
                <a:spcPct val="150000"/>
              </a:lnSpc>
              <a:spcBef>
                <a:spcPts val="0"/>
              </a:spcBef>
              <a:spcAft>
                <a:spcPts val="0"/>
              </a:spcAft>
              <a:buNone/>
            </a:pPr>
            <a:endParaRPr lang="tg-Cyrl-TJ" sz="10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Рушди сармояи инсонӣ барои Ҷумҳурии Ӯзбекистон афзалияти стратегӣ ба шумор рафта, аз ҷониби давлат маблағгузориҳо ба соҳаи маориф, тандурустӣ ва такмили ихтисос, инчунин фароҳам овардани шароити мусоид барои шуғли аҳолӣ ва соҳибкорӣ ба рушди минбаъдаи иқтисод ва баланд гардидани некӯаҳволии шаҳрвандон пайваста талош варзида истодааст.</a:t>
            </a:r>
            <a:endParaRPr lang="ru-RU"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Инчунин тибқи нишонидаҳандаҳои Бонки ҷаҳонӣ Ҷумҳурии Узбекистон дар радабандии ҷаҳонӣ дар ҷойи 106-ум бо шохиси 0,727 қарор гирифтааст.</a:t>
            </a:r>
            <a:endParaRPr dirty="0">
              <a:solidFill>
                <a:schemeClr val="tx1"/>
              </a:solidFill>
              <a:latin typeface="Times New Roman" panose="02020603050405020304" pitchFamily="18" charset="0"/>
              <a:ea typeface="Times New Roman"/>
              <a:cs typeface="Times New Roman" panose="02020603050405020304" pitchFamily="18" charset="0"/>
              <a:sym typeface="Times New Roman"/>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264"/>
        <p:cNvGrpSpPr/>
        <p:nvPr/>
      </p:nvGrpSpPr>
      <p:grpSpPr>
        <a:xfrm>
          <a:off x="0" y="0"/>
          <a:ext cx="0" cy="0"/>
          <a:chOff x="0" y="0"/>
          <a:chExt cx="0" cy="0"/>
        </a:xfrm>
      </p:grpSpPr>
      <p:sp>
        <p:nvSpPr>
          <p:cNvPr id="265" name="Google Shape;265;p34"/>
          <p:cNvSpPr txBox="1">
            <a:spLocks noGrp="1"/>
          </p:cNvSpPr>
          <p:nvPr>
            <p:ph idx="1"/>
          </p:nvPr>
        </p:nvSpPr>
        <p:spPr>
          <a:xfrm>
            <a:off x="141073" y="114758"/>
            <a:ext cx="8884220" cy="6664111"/>
          </a:xfrm>
          <a:prstGeom prst="rect">
            <a:avLst/>
          </a:prstGeom>
          <a:noFill/>
          <a:ln>
            <a:noFill/>
          </a:ln>
        </p:spPr>
        <p:txBody>
          <a:bodyPr spcFirstLastPara="1" wrap="square" lIns="91425" tIns="45700" rIns="91425" bIns="45700" anchor="t" anchorCtr="0">
            <a:normAutofit/>
          </a:bodyPr>
          <a:lstStyle/>
          <a:p>
            <a:pPr marL="342900" lvl="0" indent="630555" algn="ctr">
              <a:spcBef>
                <a:spcPts val="0"/>
              </a:spcBef>
              <a:spcAft>
                <a:spcPts val="0"/>
              </a:spcAft>
              <a:buSzPts val="1960"/>
              <a:buNone/>
            </a:pPr>
            <a:endParaRPr lang="tg-Cyrl-TJ" sz="200" b="1" dirty="0">
              <a:solidFill>
                <a:srgbClr val="FF0000"/>
              </a:solidFill>
              <a:latin typeface="Times New Roman" panose="02020603050405020304" pitchFamily="18" charset="0"/>
              <a:cs typeface="Times New Roman" panose="02020603050405020304" pitchFamily="18" charset="0"/>
            </a:endParaRPr>
          </a:p>
          <a:p>
            <a:pPr marL="342900" indent="-342900" algn="ctr">
              <a:lnSpc>
                <a:spcPct val="100000"/>
              </a:lnSpc>
              <a:spcBef>
                <a:spcPts val="0"/>
              </a:spcBef>
              <a:spcAft>
                <a:spcPts val="0"/>
              </a:spcAft>
              <a:buSzPts val="2240"/>
              <a:buNone/>
            </a:pPr>
            <a:r>
              <a:rPr lang="tg-Cyrl-TJ" sz="2400" b="1" dirty="0">
                <a:solidFill>
                  <a:srgbClr val="FF0000"/>
                </a:solidFill>
                <a:latin typeface="Times New Roman" panose="02020603050405020304" pitchFamily="18" charset="0"/>
                <a:cs typeface="Times New Roman" panose="02020603050405020304" pitchFamily="18" charset="0"/>
              </a:rPr>
              <a:t>Истифодаи таҷрибаи хориҷӣ оид ба баланд бардоштани рушди сармояи инсонӣ</a:t>
            </a:r>
          </a:p>
          <a:p>
            <a:pPr algn="just">
              <a:lnSpc>
                <a:spcPct val="150000"/>
              </a:lnSpc>
            </a:pPr>
            <a:endParaRPr lang="tg-Cyrl-TJ" sz="1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sz="24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Дар Ҷумҳурии Қирғизистон, сарфи назар аз он, ки кишвар дар шохиси сармояи инсонӣ дар ҷои 76-ум қарор дорад, истифодаи сармояи инсонӣ як вазифаи аввалиндараҷа барои давлат боқӣ мемонад. Дар ҳолати дуруст сармоягузорӣ намудан ба соҳаи маориф ва тандурустӣ ва самаранок истифода бурдани барномаву чорабиниҳое, ки аз ҷониби давлат қабул гардидаанд, метавонанд барои рушди иқтисодии мамлакат заминаи мусоид фароҳам орваранд. Беҳтар гардидани натиҷаҳо дар ин самт метавонад ба рушди иқтисодӣ ва баланд шудани сатҳи некӯаҳволии аҳолӣ мусоидат намояд.</a:t>
            </a:r>
            <a:endParaRPr lang="tg-Cyrl-TJ" sz="100" dirty="0">
              <a:solidFill>
                <a:schemeClr val="tx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264"/>
        <p:cNvGrpSpPr/>
        <p:nvPr/>
      </p:nvGrpSpPr>
      <p:grpSpPr>
        <a:xfrm>
          <a:off x="0" y="0"/>
          <a:ext cx="0" cy="0"/>
          <a:chOff x="0" y="0"/>
          <a:chExt cx="0" cy="0"/>
        </a:xfrm>
      </p:grpSpPr>
      <p:sp>
        <p:nvSpPr>
          <p:cNvPr id="265" name="Google Shape;265;p34"/>
          <p:cNvSpPr txBox="1">
            <a:spLocks noGrp="1"/>
          </p:cNvSpPr>
          <p:nvPr>
            <p:ph idx="1"/>
          </p:nvPr>
        </p:nvSpPr>
        <p:spPr>
          <a:xfrm>
            <a:off x="107504" y="246184"/>
            <a:ext cx="8884220" cy="6351763"/>
          </a:xfrm>
          <a:prstGeom prst="rect">
            <a:avLst/>
          </a:prstGeom>
          <a:noFill/>
          <a:ln>
            <a:noFill/>
          </a:ln>
        </p:spPr>
        <p:txBody>
          <a:bodyPr spcFirstLastPara="1" wrap="square" lIns="91425" tIns="45700" rIns="91425" bIns="45700" anchor="t" anchorCtr="0">
            <a:normAutofit/>
          </a:bodyPr>
          <a:lstStyle/>
          <a:p>
            <a:pPr marL="342900" lvl="0" indent="630555" algn="ctr">
              <a:spcBef>
                <a:spcPts val="0"/>
              </a:spcBef>
              <a:spcAft>
                <a:spcPts val="0"/>
              </a:spcAft>
              <a:buSzPts val="1960"/>
              <a:buNone/>
            </a:pPr>
            <a:endParaRPr lang="tg-Cyrl-TJ" sz="1050" b="1" dirty="0">
              <a:solidFill>
                <a:srgbClr val="FF0000"/>
              </a:solidFill>
              <a:latin typeface="Times New Roman" panose="02020603050405020304" pitchFamily="18" charset="0"/>
              <a:cs typeface="Times New Roman" panose="02020603050405020304" pitchFamily="18" charset="0"/>
            </a:endParaRPr>
          </a:p>
          <a:p>
            <a:pPr marL="342900" indent="-342900" algn="ctr">
              <a:lnSpc>
                <a:spcPct val="100000"/>
              </a:lnSpc>
              <a:spcBef>
                <a:spcPts val="0"/>
              </a:spcBef>
              <a:spcAft>
                <a:spcPts val="0"/>
              </a:spcAft>
              <a:buSzPts val="2240"/>
              <a:buNone/>
            </a:pPr>
            <a:r>
              <a:rPr lang="tg-Cyrl-TJ" sz="2400" b="1" dirty="0">
                <a:solidFill>
                  <a:srgbClr val="FF0000"/>
                </a:solidFill>
                <a:latin typeface="Times New Roman" panose="02020603050405020304" pitchFamily="18" charset="0"/>
                <a:cs typeface="Times New Roman" panose="02020603050405020304" pitchFamily="18" charset="0"/>
              </a:rPr>
              <a:t>Истифодаи таҷрибаи хориҷӣ оид ба баланд бардоштани рушди сармояи инсонӣ</a:t>
            </a:r>
          </a:p>
          <a:p>
            <a:pPr marL="0" indent="450000" algn="just">
              <a:lnSpc>
                <a:spcPct val="150000"/>
              </a:lnSpc>
              <a:spcBef>
                <a:spcPts val="0"/>
              </a:spcBef>
              <a:spcAft>
                <a:spcPts val="0"/>
              </a:spcAft>
            </a:pPr>
            <a:endParaRPr lang="tg-Cyrl-TJ" dirty="0"/>
          </a:p>
          <a:p>
            <a:pPr marL="0" indent="450000" algn="just">
              <a:lnSpc>
                <a:spcPct val="150000"/>
              </a:lnSpc>
              <a:spcBef>
                <a:spcPts val="0"/>
              </a:spcBef>
              <a:spcAft>
                <a:spcPts val="0"/>
              </a:spcAft>
            </a:pPr>
            <a:endParaRPr lang="tg-Cyrl-TJ" sz="800" dirty="0"/>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Тибқи нишондиҳандаҳои Бонки ҷаҳонӣ дар соли 2022 Ҷумҳурии Қирғизистон мавқеи худро дар раддабандӣ ҷаҳонӣ мустаҳкам намуда дар ҷои 117 қарор гирифт, пас аз ҷои 118-ум дар соли 2021 ва дар соли 2020 ҷои 121-умро ишғол менамуд. Қимати Шохиси рушди инсонии Қирғизистон дар соли 2022 0,701 ташкил медод, ки дар муқоиса бо соли 2021 0,696 ташкил менамуд.</a:t>
            </a:r>
          </a:p>
        </p:txBody>
      </p:sp>
    </p:spTree>
    <p:extLst>
      <p:ext uri="{BB962C8B-B14F-4D97-AF65-F5344CB8AC3E}">
        <p14:creationId xmlns:p14="http://schemas.microsoft.com/office/powerpoint/2010/main" val="36571724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264"/>
        <p:cNvGrpSpPr/>
        <p:nvPr/>
      </p:nvGrpSpPr>
      <p:grpSpPr>
        <a:xfrm>
          <a:off x="0" y="0"/>
          <a:ext cx="0" cy="0"/>
          <a:chOff x="0" y="0"/>
          <a:chExt cx="0" cy="0"/>
        </a:xfrm>
      </p:grpSpPr>
      <p:sp>
        <p:nvSpPr>
          <p:cNvPr id="265" name="Google Shape;265;p34"/>
          <p:cNvSpPr txBox="1">
            <a:spLocks noGrp="1"/>
          </p:cNvSpPr>
          <p:nvPr>
            <p:ph idx="1"/>
          </p:nvPr>
        </p:nvSpPr>
        <p:spPr>
          <a:xfrm>
            <a:off x="98712" y="158261"/>
            <a:ext cx="8884220" cy="6629401"/>
          </a:xfrm>
          <a:prstGeom prst="rect">
            <a:avLst/>
          </a:prstGeom>
          <a:noFill/>
          <a:ln>
            <a:noFill/>
          </a:ln>
        </p:spPr>
        <p:txBody>
          <a:bodyPr spcFirstLastPara="1" wrap="square" lIns="91425" tIns="45700" rIns="91425" bIns="45700" anchor="t" anchorCtr="0">
            <a:normAutofit/>
          </a:bodyPr>
          <a:lstStyle/>
          <a:p>
            <a:pPr marL="342900" lvl="0" indent="630555" algn="ctr">
              <a:spcBef>
                <a:spcPts val="0"/>
              </a:spcBef>
              <a:spcAft>
                <a:spcPts val="0"/>
              </a:spcAft>
              <a:buSzPts val="1960"/>
              <a:buNone/>
            </a:pPr>
            <a:endParaRPr lang="tg-Cyrl-TJ" sz="400" b="1" dirty="0">
              <a:solidFill>
                <a:srgbClr val="FF0000"/>
              </a:solidFill>
              <a:latin typeface="Times New Roman" panose="02020603050405020304" pitchFamily="18" charset="0"/>
              <a:cs typeface="Times New Roman" panose="02020603050405020304" pitchFamily="18" charset="0"/>
            </a:endParaRPr>
          </a:p>
          <a:p>
            <a:pPr marL="342900" indent="-342900" algn="ctr">
              <a:lnSpc>
                <a:spcPct val="100000"/>
              </a:lnSpc>
              <a:spcBef>
                <a:spcPts val="0"/>
              </a:spcBef>
              <a:spcAft>
                <a:spcPts val="0"/>
              </a:spcAft>
              <a:buSzPts val="2240"/>
              <a:buNone/>
            </a:pPr>
            <a:r>
              <a:rPr lang="tg-Cyrl-TJ" sz="2400" b="1" dirty="0">
                <a:solidFill>
                  <a:srgbClr val="FF0000"/>
                </a:solidFill>
                <a:latin typeface="Times New Roman" panose="02020603050405020304" pitchFamily="18" charset="0"/>
                <a:cs typeface="Times New Roman" panose="02020603050405020304" pitchFamily="18" charset="0"/>
              </a:rPr>
              <a:t>Истифодаи таҷрибаи хориҷӣ оид ба баланд бардоштани рушди сармояи инсонӣ</a:t>
            </a:r>
          </a:p>
          <a:p>
            <a:pPr marL="0" indent="450000" algn="just">
              <a:lnSpc>
                <a:spcPct val="150000"/>
              </a:lnSpc>
              <a:spcBef>
                <a:spcPts val="0"/>
              </a:spcBef>
              <a:spcAft>
                <a:spcPts val="0"/>
              </a:spcAft>
            </a:pPr>
            <a:endParaRPr lang="tg-Cyrl-TJ" sz="6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sz="28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Истифодаи сармояи инсонӣ дар Ҷумҳурии Қазоқистон маънои баланд бардоштани самаранокии иқтисодиёт тавассути рушди малака, дониш ва тахассуси қувваи корӣ мебошад. Ҷумҳурии Қазоқистон аз рӯзҳои авали ба даст овардани Истиқлолияти мамлакат кӯшиш намудааст, ки таваҷҷӯҳи хешро ба соҳаи маориф, тандурустӣ ва бозори меҳнат равона намояд. </a:t>
            </a:r>
            <a:endParaRPr lang="ru-RU"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Ҷанбаҳои асосии рушди сармояи инсонӣ дар Ҷумҳурии Қазоқистон ин маориф, тандурустӣ ва бозори меҳнат башумор меравад.</a:t>
            </a:r>
          </a:p>
        </p:txBody>
      </p:sp>
    </p:spTree>
    <p:extLst>
      <p:ext uri="{BB962C8B-B14F-4D97-AF65-F5344CB8AC3E}">
        <p14:creationId xmlns:p14="http://schemas.microsoft.com/office/powerpoint/2010/main" val="139772032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264"/>
        <p:cNvGrpSpPr/>
        <p:nvPr/>
      </p:nvGrpSpPr>
      <p:grpSpPr>
        <a:xfrm>
          <a:off x="0" y="0"/>
          <a:ext cx="0" cy="0"/>
          <a:chOff x="0" y="0"/>
          <a:chExt cx="0" cy="0"/>
        </a:xfrm>
      </p:grpSpPr>
      <p:sp>
        <p:nvSpPr>
          <p:cNvPr id="265" name="Google Shape;265;p34"/>
          <p:cNvSpPr txBox="1">
            <a:spLocks noGrp="1"/>
          </p:cNvSpPr>
          <p:nvPr>
            <p:ph idx="1"/>
          </p:nvPr>
        </p:nvSpPr>
        <p:spPr>
          <a:xfrm>
            <a:off x="107504" y="246184"/>
            <a:ext cx="8884220" cy="6351763"/>
          </a:xfrm>
          <a:prstGeom prst="rect">
            <a:avLst/>
          </a:prstGeom>
          <a:noFill/>
          <a:ln>
            <a:noFill/>
          </a:ln>
        </p:spPr>
        <p:txBody>
          <a:bodyPr spcFirstLastPara="1" wrap="square" lIns="91425" tIns="45700" rIns="91425" bIns="45700" anchor="t" anchorCtr="0">
            <a:normAutofit/>
          </a:bodyPr>
          <a:lstStyle/>
          <a:p>
            <a:pPr marL="342900" lvl="0" indent="630555" algn="ctr">
              <a:spcBef>
                <a:spcPts val="0"/>
              </a:spcBef>
              <a:spcAft>
                <a:spcPts val="0"/>
              </a:spcAft>
              <a:buSzPts val="1960"/>
              <a:buNone/>
            </a:pPr>
            <a:endParaRPr lang="tg-Cyrl-TJ" sz="400" b="1" dirty="0">
              <a:solidFill>
                <a:srgbClr val="FF0000"/>
              </a:solidFill>
              <a:latin typeface="Times New Roman" panose="02020603050405020304" pitchFamily="18" charset="0"/>
              <a:cs typeface="Times New Roman" panose="02020603050405020304" pitchFamily="18" charset="0"/>
            </a:endParaRPr>
          </a:p>
          <a:p>
            <a:pPr marL="342900" indent="-342900" algn="ctr">
              <a:lnSpc>
                <a:spcPct val="100000"/>
              </a:lnSpc>
              <a:spcBef>
                <a:spcPts val="0"/>
              </a:spcBef>
              <a:spcAft>
                <a:spcPts val="0"/>
              </a:spcAft>
              <a:buSzPts val="2240"/>
              <a:buNone/>
            </a:pPr>
            <a:r>
              <a:rPr lang="tg-Cyrl-TJ" sz="2400" b="1" dirty="0">
                <a:solidFill>
                  <a:srgbClr val="FF0000"/>
                </a:solidFill>
                <a:latin typeface="Times New Roman" panose="02020603050405020304" pitchFamily="18" charset="0"/>
                <a:cs typeface="Times New Roman" panose="02020603050405020304" pitchFamily="18" charset="0"/>
              </a:rPr>
              <a:t>Хусусиятҳои хоси таҷрибаи хориҷӣ</a:t>
            </a: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Ҳаминро қайд намудан зарур аст, ки таҳлил ва таҳқиқоти таҷрибаи мамлакатҳои мутаррақӣ гузаронидашуда ба мо имконият дод, ки хусусиятҳои хоси таҷрибаи хориҷиро нишон диҳем. Яке аз чораҳои асосии рушди сармояи инсонӣ, ки аз ҷониби давлатҳо ва ширкатҳои хориҷӣ амалӣ мегарданд, инҳо ба шумор мераванд:</a:t>
            </a:r>
            <a:endParaRPr lang="tg-Cyrl-TJ" sz="24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3702474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264"/>
        <p:cNvGrpSpPr/>
        <p:nvPr/>
      </p:nvGrpSpPr>
      <p:grpSpPr>
        <a:xfrm>
          <a:off x="0" y="0"/>
          <a:ext cx="0" cy="0"/>
          <a:chOff x="0" y="0"/>
          <a:chExt cx="0" cy="0"/>
        </a:xfrm>
      </p:grpSpPr>
      <p:sp>
        <p:nvSpPr>
          <p:cNvPr id="265" name="Google Shape;265;p34"/>
          <p:cNvSpPr txBox="1">
            <a:spLocks noGrp="1"/>
          </p:cNvSpPr>
          <p:nvPr>
            <p:ph idx="1"/>
          </p:nvPr>
        </p:nvSpPr>
        <p:spPr>
          <a:xfrm>
            <a:off x="151466" y="158261"/>
            <a:ext cx="8884220" cy="6351763"/>
          </a:xfrm>
          <a:prstGeom prst="rect">
            <a:avLst/>
          </a:prstGeom>
          <a:noFill/>
          <a:ln>
            <a:noFill/>
          </a:ln>
        </p:spPr>
        <p:txBody>
          <a:bodyPr spcFirstLastPara="1" wrap="square" lIns="91425" tIns="45700" rIns="91425" bIns="45700" anchor="t" anchorCtr="0">
            <a:normAutofit/>
          </a:bodyPr>
          <a:lstStyle/>
          <a:p>
            <a:pPr marL="342900" lvl="0" indent="630555" algn="ctr">
              <a:spcBef>
                <a:spcPts val="0"/>
              </a:spcBef>
              <a:spcAft>
                <a:spcPts val="0"/>
              </a:spcAft>
              <a:buSzPts val="1960"/>
              <a:buNone/>
            </a:pPr>
            <a:endParaRPr lang="tg-Cyrl-TJ" sz="400" b="1" dirty="0">
              <a:solidFill>
                <a:srgbClr val="FF0000"/>
              </a:solidFill>
              <a:latin typeface="Times New Roman" panose="02020603050405020304" pitchFamily="18" charset="0"/>
              <a:cs typeface="Times New Roman" panose="02020603050405020304" pitchFamily="18" charset="0"/>
            </a:endParaRPr>
          </a:p>
          <a:p>
            <a:pPr marL="342900" indent="-342900" algn="ctr">
              <a:lnSpc>
                <a:spcPct val="100000"/>
              </a:lnSpc>
              <a:spcBef>
                <a:spcPts val="0"/>
              </a:spcBef>
              <a:spcAft>
                <a:spcPts val="0"/>
              </a:spcAft>
              <a:buSzPts val="2240"/>
              <a:buNone/>
            </a:pPr>
            <a:r>
              <a:rPr lang="tg-Cyrl-TJ" sz="2400" b="1" dirty="0">
                <a:solidFill>
                  <a:srgbClr val="FF0000"/>
                </a:solidFill>
                <a:latin typeface="Times New Roman" panose="02020603050405020304" pitchFamily="18" charset="0"/>
                <a:cs typeface="Times New Roman" panose="02020603050405020304" pitchFamily="18" charset="0"/>
              </a:rPr>
              <a:t>Хусусиятҳои хоси таҷрибаи хориҷӣ</a:t>
            </a:r>
          </a:p>
          <a:p>
            <a:pPr marL="342900" indent="-342900" algn="ctr">
              <a:lnSpc>
                <a:spcPct val="100000"/>
              </a:lnSpc>
              <a:spcBef>
                <a:spcPts val="0"/>
              </a:spcBef>
              <a:spcAft>
                <a:spcPts val="0"/>
              </a:spcAft>
              <a:buSzPts val="2240"/>
              <a:buNone/>
            </a:pPr>
            <a:endParaRPr lang="tg-Cyrl-TJ" sz="2400" b="1" dirty="0">
              <a:solidFill>
                <a:srgbClr val="FF0000"/>
              </a:solidFill>
              <a:latin typeface="Times New Roman" panose="02020603050405020304" pitchFamily="18" charset="0"/>
              <a:cs typeface="Times New Roman" panose="02020603050405020304" pitchFamily="18" charset="0"/>
            </a:endParaRPr>
          </a:p>
          <a:p>
            <a:pPr marL="342900" indent="-342900" algn="ctr">
              <a:lnSpc>
                <a:spcPct val="100000"/>
              </a:lnSpc>
              <a:spcBef>
                <a:spcPts val="0"/>
              </a:spcBef>
              <a:spcAft>
                <a:spcPts val="0"/>
              </a:spcAft>
              <a:buSzPts val="2240"/>
              <a:buNone/>
            </a:pPr>
            <a:endParaRPr lang="tg-Cyrl-TJ" sz="2400" b="1" dirty="0">
              <a:solidFill>
                <a:srgbClr val="FF0000"/>
              </a:solidFill>
              <a:latin typeface="Times New Roman" panose="02020603050405020304" pitchFamily="18" charset="0"/>
              <a:cs typeface="Times New Roman" panose="02020603050405020304" pitchFamily="18" charset="0"/>
            </a:endParaRPr>
          </a:p>
          <a:p>
            <a:pPr marL="342900" indent="-342900" algn="ctr">
              <a:lnSpc>
                <a:spcPct val="100000"/>
              </a:lnSpc>
              <a:spcBef>
                <a:spcPts val="0"/>
              </a:spcBef>
              <a:spcAft>
                <a:spcPts val="0"/>
              </a:spcAft>
              <a:buSzPts val="2240"/>
              <a:buNone/>
            </a:pPr>
            <a:endParaRPr lang="tg-Cyrl-TJ" sz="2400" b="1" dirty="0">
              <a:solidFill>
                <a:srgbClr val="FF0000"/>
              </a:solidFill>
              <a:latin typeface="Times New Roman" panose="02020603050405020304" pitchFamily="18" charset="0"/>
              <a:cs typeface="Times New Roman" panose="02020603050405020304" pitchFamily="18" charset="0"/>
            </a:endParaRPr>
          </a:p>
          <a:p>
            <a:pPr lvl="0" algn="just">
              <a:lnSpc>
                <a:spcPct val="150000"/>
              </a:lnSpc>
              <a:buFont typeface="Wingdings" panose="05000000000000000000" pitchFamily="2" charset="2"/>
              <a:buChar char="Ø"/>
            </a:pPr>
            <a:r>
              <a:rPr lang="tg-Cyrl-TJ" dirty="0">
                <a:solidFill>
                  <a:schemeClr val="tx1"/>
                </a:solidFill>
                <a:latin typeface="Times New Roman" panose="02020603050405020304" pitchFamily="18" charset="0"/>
                <a:cs typeface="Times New Roman" panose="02020603050405020304" pitchFamily="18" charset="0"/>
              </a:rPr>
              <a:t>Аз ҷониби донишгоҳҳо ба инобат гирифтани бозори меҳнат дар тайёр намудани мутахассисони баландсифат; </a:t>
            </a:r>
            <a:endParaRPr lang="ru-RU" dirty="0">
              <a:solidFill>
                <a:schemeClr val="tx1"/>
              </a:solidFill>
              <a:latin typeface="Times New Roman" panose="02020603050405020304" pitchFamily="18" charset="0"/>
              <a:cs typeface="Times New Roman" panose="02020603050405020304" pitchFamily="18" charset="0"/>
            </a:endParaRPr>
          </a:p>
          <a:p>
            <a:pPr lvl="0" algn="just">
              <a:lnSpc>
                <a:spcPct val="150000"/>
              </a:lnSpc>
              <a:buFont typeface="Wingdings" panose="05000000000000000000" pitchFamily="2" charset="2"/>
              <a:buChar char="Ø"/>
            </a:pPr>
            <a:r>
              <a:rPr lang="tg-Cyrl-TJ" dirty="0">
                <a:solidFill>
                  <a:schemeClr val="tx1"/>
                </a:solidFill>
                <a:latin typeface="Times New Roman" panose="02020603050405020304" pitchFamily="18" charset="0"/>
                <a:cs typeface="Times New Roman" panose="02020603050405020304" pitchFamily="18" charset="0"/>
              </a:rPr>
              <a:t>Ба талаботи бозор мутобиқ намудани мутахассисони дорои малака ва маҳорати касбӣ; </a:t>
            </a:r>
            <a:endParaRPr lang="ru-RU" dirty="0">
              <a:solidFill>
                <a:schemeClr val="tx1"/>
              </a:solidFill>
              <a:latin typeface="Times New Roman" panose="02020603050405020304" pitchFamily="18" charset="0"/>
              <a:cs typeface="Times New Roman" panose="02020603050405020304" pitchFamily="18" charset="0"/>
            </a:endParaRPr>
          </a:p>
          <a:p>
            <a:pPr algn="just">
              <a:lnSpc>
                <a:spcPct val="150000"/>
              </a:lnSpc>
              <a:buFont typeface="Wingdings" panose="05000000000000000000" pitchFamily="2" charset="2"/>
              <a:buChar char="Ø"/>
            </a:pPr>
            <a:r>
              <a:rPr lang="tg-Cyrl-TJ" dirty="0">
                <a:solidFill>
                  <a:schemeClr val="tx1"/>
                </a:solidFill>
                <a:latin typeface="Times New Roman" panose="02020603050405020304" pitchFamily="18" charset="0"/>
                <a:cs typeface="Times New Roman" panose="02020603050405020304" pitchFamily="18" charset="0"/>
              </a:rPr>
              <a:t>Табодули таҷриба намудани мутахассисон;</a:t>
            </a:r>
            <a:endParaRPr lang="tg-Cyrl-TJ" sz="2400" b="1" dirty="0">
              <a:solidFill>
                <a:schemeClr val="tx1"/>
              </a:solidFill>
              <a:latin typeface="Times New Roman" panose="02020603050405020304" pitchFamily="18" charset="0"/>
              <a:cs typeface="Times New Roman" panose="02020603050405020304" pitchFamily="18" charset="0"/>
            </a:endParaRPr>
          </a:p>
          <a:p>
            <a:pPr algn="just">
              <a:lnSpc>
                <a:spcPct val="150000"/>
              </a:lnSpc>
              <a:spcBef>
                <a:spcPts val="0"/>
              </a:spcBef>
              <a:spcAft>
                <a:spcPts val="0"/>
              </a:spcAft>
              <a:buFont typeface="Wingdings" panose="05000000000000000000" pitchFamily="2" charset="2"/>
              <a:buChar char="Ø"/>
            </a:pPr>
            <a:endParaRPr lang="tg-Cyrl-TJ" sz="300" dirty="0">
              <a:solidFill>
                <a:schemeClr val="tx1"/>
              </a:solidFill>
              <a:latin typeface="Times New Roman" panose="02020603050405020304" pitchFamily="18" charset="0"/>
              <a:cs typeface="Times New Roman" panose="02020603050405020304" pitchFamily="18" charset="0"/>
            </a:endParaRPr>
          </a:p>
          <a:p>
            <a:pPr algn="just">
              <a:lnSpc>
                <a:spcPct val="150000"/>
              </a:lnSpc>
              <a:spcBef>
                <a:spcPts val="0"/>
              </a:spcBef>
              <a:spcAft>
                <a:spcPts val="0"/>
              </a:spcAft>
              <a:buFont typeface="Wingdings" panose="05000000000000000000" pitchFamily="2" charset="2"/>
              <a:buChar char="Ø"/>
            </a:pPr>
            <a:endParaRPr lang="tg-Cyrl-TJ" sz="1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7858450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Shape 264"/>
        <p:cNvGrpSpPr/>
        <p:nvPr/>
      </p:nvGrpSpPr>
      <p:grpSpPr>
        <a:xfrm>
          <a:off x="0" y="0"/>
          <a:ext cx="0" cy="0"/>
          <a:chOff x="0" y="0"/>
          <a:chExt cx="0" cy="0"/>
        </a:xfrm>
      </p:grpSpPr>
      <p:sp>
        <p:nvSpPr>
          <p:cNvPr id="265" name="Google Shape;265;p34"/>
          <p:cNvSpPr txBox="1">
            <a:spLocks noGrp="1"/>
          </p:cNvSpPr>
          <p:nvPr>
            <p:ph idx="1"/>
          </p:nvPr>
        </p:nvSpPr>
        <p:spPr>
          <a:xfrm>
            <a:off x="107504" y="246185"/>
            <a:ext cx="8884220" cy="6031524"/>
          </a:xfrm>
          <a:prstGeom prst="rect">
            <a:avLst/>
          </a:prstGeom>
          <a:noFill/>
          <a:ln>
            <a:noFill/>
          </a:ln>
        </p:spPr>
        <p:txBody>
          <a:bodyPr spcFirstLastPara="1" wrap="square" lIns="91425" tIns="45700" rIns="91425" bIns="45700" anchor="t" anchorCtr="0">
            <a:normAutofit/>
          </a:bodyPr>
          <a:lstStyle/>
          <a:p>
            <a:pPr marL="342900" lvl="0" indent="630555" algn="ctr">
              <a:spcBef>
                <a:spcPts val="0"/>
              </a:spcBef>
              <a:spcAft>
                <a:spcPts val="0"/>
              </a:spcAft>
              <a:buSzPts val="1960"/>
              <a:buNone/>
            </a:pPr>
            <a:endParaRPr lang="tg-Cyrl-TJ" sz="400" b="1" dirty="0">
              <a:solidFill>
                <a:srgbClr val="FF0000"/>
              </a:solidFill>
              <a:latin typeface="Times New Roman" panose="02020603050405020304" pitchFamily="18" charset="0"/>
              <a:cs typeface="Times New Roman" panose="02020603050405020304" pitchFamily="18" charset="0"/>
            </a:endParaRPr>
          </a:p>
          <a:p>
            <a:pPr marL="342900" indent="-342900" algn="ctr">
              <a:lnSpc>
                <a:spcPct val="100000"/>
              </a:lnSpc>
              <a:spcBef>
                <a:spcPts val="0"/>
              </a:spcBef>
              <a:spcAft>
                <a:spcPts val="0"/>
              </a:spcAft>
              <a:buSzPts val="2240"/>
              <a:buNone/>
            </a:pPr>
            <a:r>
              <a:rPr lang="tg-Cyrl-TJ" sz="2400" b="1" dirty="0">
                <a:solidFill>
                  <a:srgbClr val="FF0000"/>
                </a:solidFill>
                <a:latin typeface="Times New Roman" panose="02020603050405020304" pitchFamily="18" charset="0"/>
                <a:cs typeface="Times New Roman" panose="02020603050405020304" pitchFamily="18" charset="0"/>
              </a:rPr>
              <a:t>Хусусиятҳои хоси таҷрибаи хориҷӣ</a:t>
            </a:r>
          </a:p>
          <a:p>
            <a:pPr marL="0" indent="0" algn="just">
              <a:lnSpc>
                <a:spcPct val="150000"/>
              </a:lnSpc>
              <a:spcBef>
                <a:spcPts val="0"/>
              </a:spcBef>
              <a:spcAft>
                <a:spcPts val="0"/>
              </a:spcAft>
              <a:buNone/>
            </a:pPr>
            <a:endParaRPr lang="tg-Cyrl-TJ" sz="3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Дар мамлакатҳои тараққикардае, ки сатҳи баланди шохиси сармояи инсонӣ вуҷуд дорад, бахшҳои зерин ташаккул ва рушд меёбанд:</a:t>
            </a:r>
            <a:endParaRPr lang="ru-RU" dirty="0">
              <a:solidFill>
                <a:schemeClr val="tx1"/>
              </a:solidFill>
              <a:latin typeface="Times New Roman" panose="02020603050405020304" pitchFamily="18" charset="0"/>
              <a:cs typeface="Times New Roman" panose="02020603050405020304" pitchFamily="18" charset="0"/>
            </a:endParaRPr>
          </a:p>
          <a:p>
            <a:pPr lvl="0" algn="just">
              <a:buFont typeface="Wingdings" panose="05000000000000000000" pitchFamily="2" charset="2"/>
              <a:buChar char="Ø"/>
            </a:pPr>
            <a:r>
              <a:rPr lang="tg-Cyrl-TJ" dirty="0">
                <a:solidFill>
                  <a:schemeClr val="tx1"/>
                </a:solidFill>
                <a:latin typeface="Times New Roman" panose="02020603050405020304" pitchFamily="18" charset="0"/>
                <a:cs typeface="Times New Roman" panose="02020603050405020304" pitchFamily="18" charset="0"/>
              </a:rPr>
              <a:t>Технологияҳои нав;</a:t>
            </a:r>
            <a:endParaRPr lang="ru-RU" dirty="0">
              <a:solidFill>
                <a:schemeClr val="tx1"/>
              </a:solidFill>
              <a:latin typeface="Times New Roman" panose="02020603050405020304" pitchFamily="18" charset="0"/>
              <a:cs typeface="Times New Roman" panose="02020603050405020304" pitchFamily="18" charset="0"/>
            </a:endParaRPr>
          </a:p>
          <a:p>
            <a:pPr lvl="0" algn="just">
              <a:buFont typeface="Wingdings" panose="05000000000000000000" pitchFamily="2" charset="2"/>
              <a:buChar char="Ø"/>
            </a:pPr>
            <a:r>
              <a:rPr lang="tg-Cyrl-TJ" dirty="0">
                <a:solidFill>
                  <a:schemeClr val="tx1"/>
                </a:solidFill>
                <a:latin typeface="Times New Roman" panose="02020603050405020304" pitchFamily="18" charset="0"/>
                <a:cs typeface="Times New Roman" panose="02020603050405020304" pitchFamily="18" charset="0"/>
              </a:rPr>
              <a:t> Технологияҳои компютерӣ ва интернетӣ, системаҳои алоқа ва иттилоот;</a:t>
            </a:r>
            <a:endParaRPr lang="ru-RU" dirty="0">
              <a:solidFill>
                <a:schemeClr val="tx1"/>
              </a:solidFill>
              <a:latin typeface="Times New Roman" panose="02020603050405020304" pitchFamily="18" charset="0"/>
              <a:cs typeface="Times New Roman" panose="02020603050405020304" pitchFamily="18" charset="0"/>
            </a:endParaRPr>
          </a:p>
          <a:p>
            <a:pPr lvl="0" algn="just">
              <a:buFont typeface="Wingdings" panose="05000000000000000000" pitchFamily="2" charset="2"/>
              <a:buChar char="Ø"/>
            </a:pPr>
            <a:r>
              <a:rPr lang="tg-Cyrl-TJ" dirty="0">
                <a:solidFill>
                  <a:schemeClr val="tx1"/>
                </a:solidFill>
                <a:latin typeface="Times New Roman" panose="02020603050405020304" pitchFamily="18" charset="0"/>
                <a:cs typeface="Times New Roman" panose="02020603050405020304" pitchFamily="18" charset="0"/>
              </a:rPr>
              <a:t>Нанотехнология.</a:t>
            </a:r>
            <a:endParaRPr lang="ru-RU"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Таҷрибаи ҷаҳонӣ нишон медиҳад, ки сармояи инсонӣ омили афзоиши иқтисодиёт ва пешрафти илмию техникии мамлакат ба шумор рафта, дар ин мамлакатҳо дар ташаккули сармояи инсонӣ таҷрибаи хеле ғанӣ ҷамъ оварда шудаанд, ки истифодаи он дар иқтисодиёти Тоҷикистон дар шароити муосир муҳим арзёбӣ мегардад</a:t>
            </a:r>
            <a:r>
              <a:rPr lang="tg-Cyrl-TJ" dirty="0"/>
              <a:t>.</a:t>
            </a:r>
            <a:endParaRPr lang="tg-Cyrl-TJ" b="1" dirty="0"/>
          </a:p>
          <a:p>
            <a:pPr fontAlgn="base" hangingPunct="0"/>
            <a:endParaRPr lang="tg-Cyrl-TJ" b="1" dirty="0"/>
          </a:p>
          <a:p>
            <a:pPr fontAlgn="base" hangingPunct="0"/>
            <a:endParaRPr lang="tg-Cyrl-TJ" b="1" dirty="0"/>
          </a:p>
          <a:p>
            <a:pPr fontAlgn="base" hangingPunct="0"/>
            <a:endParaRPr lang="tg-Cyrl-TJ" b="1" dirty="0"/>
          </a:p>
          <a:p>
            <a:pPr fontAlgn="base" hangingPunct="0"/>
            <a:endParaRPr lang="tg-Cyrl-TJ" b="1" dirty="0"/>
          </a:p>
          <a:p>
            <a:pPr fontAlgn="base" hangingPunct="0"/>
            <a:endParaRPr lang="tg-Cyrl-TJ" b="1" dirty="0"/>
          </a:p>
          <a:p>
            <a:pPr fontAlgn="base" hangingPunct="0"/>
            <a:endParaRPr lang="tg-Cyrl-TJ" b="1" dirty="0"/>
          </a:p>
          <a:p>
            <a:pPr fontAlgn="base" hangingPunct="0"/>
            <a:endParaRPr lang="tg-Cyrl-TJ" b="1" dirty="0"/>
          </a:p>
        </p:txBody>
      </p:sp>
    </p:spTree>
    <p:extLst>
      <p:ext uri="{BB962C8B-B14F-4D97-AF65-F5344CB8AC3E}">
        <p14:creationId xmlns:p14="http://schemas.microsoft.com/office/powerpoint/2010/main" val="1013300260"/>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Shape 264"/>
        <p:cNvGrpSpPr/>
        <p:nvPr/>
      </p:nvGrpSpPr>
      <p:grpSpPr>
        <a:xfrm>
          <a:off x="0" y="0"/>
          <a:ext cx="0" cy="0"/>
          <a:chOff x="0" y="0"/>
          <a:chExt cx="0" cy="0"/>
        </a:xfrm>
      </p:grpSpPr>
      <p:sp>
        <p:nvSpPr>
          <p:cNvPr id="265" name="Google Shape;265;p34"/>
          <p:cNvSpPr txBox="1">
            <a:spLocks noGrp="1"/>
          </p:cNvSpPr>
          <p:nvPr>
            <p:ph idx="1"/>
          </p:nvPr>
        </p:nvSpPr>
        <p:spPr>
          <a:xfrm>
            <a:off x="107504" y="0"/>
            <a:ext cx="8884220" cy="6858000"/>
          </a:xfrm>
          <a:prstGeom prst="rect">
            <a:avLst/>
          </a:prstGeom>
          <a:noFill/>
          <a:ln>
            <a:noFill/>
          </a:ln>
        </p:spPr>
        <p:txBody>
          <a:bodyPr spcFirstLastPara="1" wrap="square" lIns="91425" tIns="45700" rIns="91425" bIns="45700" anchor="t" anchorCtr="0">
            <a:normAutofit/>
          </a:bodyPr>
          <a:lstStyle/>
          <a:p>
            <a:pPr marL="342900" lvl="0" indent="630555" algn="ctr">
              <a:spcBef>
                <a:spcPts val="0"/>
              </a:spcBef>
              <a:spcAft>
                <a:spcPts val="0"/>
              </a:spcAft>
              <a:buSzPts val="1960"/>
              <a:buNone/>
            </a:pPr>
            <a:endParaRPr lang="tg-Cyrl-TJ" sz="400" b="1" dirty="0">
              <a:solidFill>
                <a:srgbClr val="FF0000"/>
              </a:solidFill>
              <a:latin typeface="Times New Roman" panose="02020603050405020304" pitchFamily="18" charset="0"/>
              <a:cs typeface="Times New Roman" panose="02020603050405020304" pitchFamily="18" charset="0"/>
            </a:endParaRPr>
          </a:p>
          <a:p>
            <a:pPr marL="342900" indent="-342900" algn="ctr">
              <a:lnSpc>
                <a:spcPct val="100000"/>
              </a:lnSpc>
              <a:spcBef>
                <a:spcPts val="0"/>
              </a:spcBef>
              <a:spcAft>
                <a:spcPts val="0"/>
              </a:spcAft>
              <a:buSzPts val="2240"/>
              <a:buNone/>
            </a:pPr>
            <a:r>
              <a:rPr lang="tg-Cyrl-TJ" sz="2400" b="1" dirty="0">
                <a:solidFill>
                  <a:srgbClr val="FF0000"/>
                </a:solidFill>
                <a:latin typeface="Times New Roman" panose="02020603050405020304" pitchFamily="18" charset="0"/>
                <a:cs typeface="Times New Roman" panose="02020603050405020304" pitchFamily="18" charset="0"/>
              </a:rPr>
              <a:t>Хусусиятҳои хоси таҷрибаи хориҷӣ</a:t>
            </a:r>
          </a:p>
          <a:p>
            <a:pPr marL="0" indent="0" algn="just">
              <a:lnSpc>
                <a:spcPct val="150000"/>
              </a:lnSpc>
              <a:spcBef>
                <a:spcPts val="0"/>
              </a:spcBef>
              <a:spcAft>
                <a:spcPts val="0"/>
              </a:spcAft>
              <a:buNone/>
            </a:pPr>
            <a:endParaRPr lang="tg-Cyrl-TJ" sz="300" dirty="0">
              <a:solidFill>
                <a:schemeClr val="tx1"/>
              </a:solidFill>
              <a:latin typeface="Times New Roman" panose="02020603050405020304" pitchFamily="18" charset="0"/>
              <a:cs typeface="Times New Roman" panose="02020603050405020304" pitchFamily="18" charset="0"/>
            </a:endParaRPr>
          </a:p>
          <a:p>
            <a:pPr marL="0" indent="0" fontAlgn="base" hangingPunct="0">
              <a:buNone/>
            </a:pPr>
            <a:endParaRPr lang="tg-Cyrl-TJ" sz="100" b="1" dirty="0"/>
          </a:p>
          <a:p>
            <a:pPr marL="0" indent="450000" algn="just">
              <a:lnSpc>
                <a:spcPct val="150000"/>
              </a:lnSpc>
              <a:spcBef>
                <a:spcPts val="0"/>
              </a:spcBef>
              <a:spcAft>
                <a:spcPts val="0"/>
              </a:spcAft>
            </a:pPr>
            <a:r>
              <a:rPr lang="ru-RU" dirty="0">
                <a:solidFill>
                  <a:schemeClr val="tx1"/>
                </a:solidFill>
                <a:latin typeface="Times New Roman" panose="02020603050405020304" pitchFamily="18" charset="0"/>
                <a:cs typeface="Times New Roman" panose="02020603050405020304" pitchFamily="18" charset="0"/>
              </a:rPr>
              <a:t> </a:t>
            </a:r>
            <a:r>
              <a:rPr lang="tg-Cyrl-TJ" dirty="0">
                <a:solidFill>
                  <a:schemeClr val="tx1"/>
                </a:solidFill>
                <a:latin typeface="Times New Roman" panose="02020603050405020304" pitchFamily="18" charset="0"/>
                <a:cs typeface="Times New Roman" panose="02020603050405020304" pitchFamily="18" charset="0"/>
              </a:rPr>
              <a:t>Баъд аз таҳқиқи таҷрибаи ҷаҳонӣ оид ба истифодаи сармояи инсонӣ қайд намудан зарур аст, ки тарзи истифодаи дуруст ва самаранок ба роҳ мондани сармояи инсонӣ дар Ҷумҳурии Мардуми Чин роҳандозӣ гардидаст ва модели идоракунии онҳо ба модели идоракунӣ дар Ҷумҳурии Тоҷикистон бештар шабоҳат медиҳад. Яъне, Ҷумҳурии Тоҷикистон низ ба монанди ҶМЧ пас аз ба даст овардани Истиқлолияти давлатӣ таваҷҷӯҳи махсусро ба соҳаи маориф равона намуда, дар давоми 34 соли Истиқлолияти давлатӣ якчанд маротиба барнома ва стратегияҳои муҳимро оид ба баланд бардоштани сатҳу сифати дониш ва маблағгузорӣ намудан ба соҳаи маориф ва қабули “Стратегияи рушди сармояи инсонӣ дар Ҷумҳурии Тоҷикистон барои давраи то соли 2030” қабул намудааст.</a:t>
            </a:r>
            <a:endParaRPr lang="tg-Cyrl-TJ" b="1" dirty="0">
              <a:solidFill>
                <a:schemeClr val="tx1"/>
              </a:solidFill>
              <a:latin typeface="Times New Roman" panose="02020603050405020304" pitchFamily="18" charset="0"/>
              <a:cs typeface="Times New Roman" panose="02020603050405020304" pitchFamily="18" charset="0"/>
            </a:endParaRPr>
          </a:p>
          <a:p>
            <a:pPr fontAlgn="base" hangingPunct="0"/>
            <a:endParaRPr lang="tg-Cyrl-TJ" b="1" dirty="0"/>
          </a:p>
          <a:p>
            <a:pPr fontAlgn="base" hangingPunct="0"/>
            <a:endParaRPr lang="tg-Cyrl-TJ" b="1" dirty="0"/>
          </a:p>
          <a:p>
            <a:pPr fontAlgn="base" hangingPunct="0"/>
            <a:endParaRPr lang="tg-Cyrl-TJ" b="1" dirty="0"/>
          </a:p>
          <a:p>
            <a:pPr fontAlgn="base" hangingPunct="0"/>
            <a:endParaRPr lang="tg-Cyrl-TJ" b="1" dirty="0"/>
          </a:p>
          <a:p>
            <a:pPr fontAlgn="base" hangingPunct="0"/>
            <a:endParaRPr lang="tg-Cyrl-TJ" b="1" dirty="0"/>
          </a:p>
        </p:txBody>
      </p:sp>
    </p:spTree>
    <p:extLst>
      <p:ext uri="{BB962C8B-B14F-4D97-AF65-F5344CB8AC3E}">
        <p14:creationId xmlns:p14="http://schemas.microsoft.com/office/powerpoint/2010/main" val="106235741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Shape 282"/>
        <p:cNvGrpSpPr/>
        <p:nvPr/>
      </p:nvGrpSpPr>
      <p:grpSpPr>
        <a:xfrm>
          <a:off x="0" y="0"/>
          <a:ext cx="0" cy="0"/>
          <a:chOff x="0" y="0"/>
          <a:chExt cx="0" cy="0"/>
        </a:xfrm>
      </p:grpSpPr>
      <p:sp>
        <p:nvSpPr>
          <p:cNvPr id="283" name="Google Shape;283;p37"/>
          <p:cNvSpPr txBox="1">
            <a:spLocks noGrp="1"/>
          </p:cNvSpPr>
          <p:nvPr>
            <p:ph idx="1"/>
          </p:nvPr>
        </p:nvSpPr>
        <p:spPr>
          <a:xfrm>
            <a:off x="133881" y="140677"/>
            <a:ext cx="8856984" cy="6118448"/>
          </a:xfrm>
          <a:prstGeom prst="rect">
            <a:avLst/>
          </a:prstGeom>
          <a:noFill/>
          <a:ln>
            <a:noFill/>
          </a:ln>
        </p:spPr>
        <p:txBody>
          <a:bodyPr spcFirstLastPara="1" wrap="square" lIns="91425" tIns="45700" rIns="91425" bIns="45700" anchor="t" anchorCtr="0">
            <a:normAutofit/>
          </a:bodyPr>
          <a:lstStyle/>
          <a:p>
            <a:pPr marL="0" indent="0" algn="ctr">
              <a:buNone/>
            </a:pPr>
            <a:endParaRPr lang="ru-RU" sz="100" b="1" dirty="0">
              <a:solidFill>
                <a:srgbClr val="FF0000"/>
              </a:solidFill>
              <a:latin typeface="Times New Roman" panose="02020603050405020304" pitchFamily="18" charset="0"/>
              <a:cs typeface="Times New Roman" panose="02020603050405020304" pitchFamily="18" charset="0"/>
            </a:endParaRPr>
          </a:p>
          <a:p>
            <a:pPr marL="342900" indent="-342900" algn="ctr">
              <a:lnSpc>
                <a:spcPct val="100000"/>
              </a:lnSpc>
              <a:spcBef>
                <a:spcPts val="0"/>
              </a:spcBef>
              <a:spcAft>
                <a:spcPts val="0"/>
              </a:spcAft>
              <a:buSzPts val="2240"/>
              <a:buNone/>
            </a:pPr>
            <a:r>
              <a:rPr lang="tg-Cyrl-TJ" sz="2800" b="1" dirty="0">
                <a:solidFill>
                  <a:srgbClr val="FF0000"/>
                </a:solidFill>
                <a:latin typeface="Times New Roman" panose="02020603050405020304" pitchFamily="18" charset="0"/>
                <a:cs typeface="Times New Roman" panose="02020603050405020304" pitchFamily="18" charset="0"/>
              </a:rPr>
              <a:t>Хусусиятҳои хоси таҷрибаи хориҷӣ</a:t>
            </a:r>
          </a:p>
          <a:p>
            <a:pPr marL="0" lvl="0" indent="450000" algn="just">
              <a:lnSpc>
                <a:spcPct val="150000"/>
              </a:lnSpc>
              <a:spcBef>
                <a:spcPts val="0"/>
              </a:spcBef>
              <a:spcAft>
                <a:spcPts val="0"/>
              </a:spcAft>
              <a:buSzPts val="2240"/>
              <a:buNone/>
            </a:pPr>
            <a:endParaRPr lang="tg-Cyrl-TJ" dirty="0">
              <a:solidFill>
                <a:schemeClr val="tx1"/>
              </a:solidFill>
              <a:latin typeface="Times New Roman" panose="02020603050405020304" pitchFamily="18" charset="0"/>
              <a:cs typeface="Times New Roman" panose="02020603050405020304" pitchFamily="18" charset="0"/>
            </a:endParaRPr>
          </a:p>
          <a:p>
            <a:pPr marL="0" lvl="0" indent="450000" algn="just">
              <a:lnSpc>
                <a:spcPct val="150000"/>
              </a:lnSpc>
              <a:spcBef>
                <a:spcPts val="0"/>
              </a:spcBef>
              <a:spcAft>
                <a:spcPts val="0"/>
              </a:spcAft>
              <a:buSzPts val="2240"/>
              <a:buNone/>
            </a:pPr>
            <a:endParaRPr lang="tg-Cyrl-TJ" dirty="0">
              <a:solidFill>
                <a:schemeClr val="tx1"/>
              </a:solidFill>
              <a:latin typeface="Times New Roman" panose="02020603050405020304" pitchFamily="18" charset="0"/>
              <a:cs typeface="Times New Roman" panose="02020603050405020304" pitchFamily="18" charset="0"/>
            </a:endParaRPr>
          </a:p>
          <a:p>
            <a:pPr marL="0" lvl="0" indent="450000" algn="just">
              <a:lnSpc>
                <a:spcPct val="150000"/>
              </a:lnSpc>
              <a:spcBef>
                <a:spcPts val="0"/>
              </a:spcBef>
              <a:spcAft>
                <a:spcPts val="0"/>
              </a:spcAft>
              <a:buSzPts val="2240"/>
              <a:buNone/>
            </a:pPr>
            <a:endParaRPr lang="tg-Cyrl-TJ" dirty="0">
              <a:solidFill>
                <a:schemeClr val="tx1"/>
              </a:solidFill>
              <a:latin typeface="Times New Roman" panose="02020603050405020304" pitchFamily="18" charset="0"/>
              <a:cs typeface="Times New Roman" panose="02020603050405020304" pitchFamily="18" charset="0"/>
            </a:endParaRPr>
          </a:p>
          <a:p>
            <a:pPr marL="0" lvl="0" indent="450000" algn="just">
              <a:lnSpc>
                <a:spcPct val="150000"/>
              </a:lnSpc>
              <a:spcBef>
                <a:spcPts val="0"/>
              </a:spcBef>
              <a:spcAft>
                <a:spcPts val="0"/>
              </a:spcAft>
              <a:buSzPts val="2240"/>
              <a:buNone/>
            </a:pPr>
            <a:r>
              <a:rPr lang="tg-Cyrl-TJ" dirty="0">
                <a:solidFill>
                  <a:schemeClr val="tx1"/>
                </a:solidFill>
                <a:latin typeface="Times New Roman" panose="02020603050405020304" pitchFamily="18" charset="0"/>
                <a:cs typeface="Times New Roman" panose="02020603050405020304" pitchFamily="18" charset="0"/>
              </a:rPr>
              <a:t>Инчунин рушди сармояи инсонӣ дар Ҷумҳурии Тоҷикистон ҳамчун самти афзалиятноки фаъолияти Ҳукумати Ҷумҳурии Тоҷикистон муайян гардидааст. Ҷумҳурии Тоҷикистон дар низоми маориф рушди сармояи инсонӣ, иқдому ташабуссҳои навро ворид намуда истодааст. Ҳамасола дар соҳаи мазкур ислоҳотҳои муайян барои баланд бардоштани рушди сармояи инсонӣ гузаронида мешавад.</a:t>
            </a:r>
          </a:p>
        </p:txBody>
      </p:sp>
    </p:spTree>
    <p:extLst>
      <p:ext uri="{BB962C8B-B14F-4D97-AF65-F5344CB8AC3E}">
        <p14:creationId xmlns:p14="http://schemas.microsoft.com/office/powerpoint/2010/main" val="852867828"/>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Shape 282"/>
        <p:cNvGrpSpPr/>
        <p:nvPr/>
      </p:nvGrpSpPr>
      <p:grpSpPr>
        <a:xfrm>
          <a:off x="0" y="0"/>
          <a:ext cx="0" cy="0"/>
          <a:chOff x="0" y="0"/>
          <a:chExt cx="0" cy="0"/>
        </a:xfrm>
      </p:grpSpPr>
      <p:sp>
        <p:nvSpPr>
          <p:cNvPr id="283" name="Google Shape;283;p37"/>
          <p:cNvSpPr txBox="1">
            <a:spLocks noGrp="1"/>
          </p:cNvSpPr>
          <p:nvPr>
            <p:ph idx="1"/>
          </p:nvPr>
        </p:nvSpPr>
        <p:spPr>
          <a:xfrm>
            <a:off x="133881" y="-1"/>
            <a:ext cx="8856984" cy="6761285"/>
          </a:xfrm>
          <a:prstGeom prst="rect">
            <a:avLst/>
          </a:prstGeom>
          <a:noFill/>
          <a:ln>
            <a:noFill/>
          </a:ln>
        </p:spPr>
        <p:txBody>
          <a:bodyPr spcFirstLastPara="1" wrap="square" lIns="91425" tIns="45700" rIns="91425" bIns="45700" anchor="t" anchorCtr="0">
            <a:normAutofit/>
          </a:bodyPr>
          <a:lstStyle/>
          <a:p>
            <a:pPr marL="0" indent="0" algn="ctr">
              <a:buNone/>
            </a:pPr>
            <a:endParaRPr lang="tg-Cyrl-TJ" sz="100" b="1" dirty="0">
              <a:solidFill>
                <a:srgbClr val="FF0000"/>
              </a:solidFill>
              <a:latin typeface="Times New Roman" panose="02020603050405020304" pitchFamily="18" charset="0"/>
              <a:cs typeface="Times New Roman" panose="02020603050405020304" pitchFamily="18" charset="0"/>
            </a:endParaRPr>
          </a:p>
          <a:p>
            <a:pPr marL="0" indent="0" algn="ctr">
              <a:buNone/>
            </a:pPr>
            <a:r>
              <a:rPr lang="tg-Cyrl-TJ" sz="2400" b="1" dirty="0">
                <a:solidFill>
                  <a:srgbClr val="FF0000"/>
                </a:solidFill>
                <a:latin typeface="Times New Roman" panose="02020603050405020304" pitchFamily="18" charset="0"/>
                <a:cs typeface="Times New Roman" panose="02020603050405020304" pitchFamily="18" charset="0"/>
              </a:rPr>
              <a:t>ХУЛОСА</a:t>
            </a:r>
          </a:p>
          <a:p>
            <a:pPr marL="0" indent="457200" algn="just">
              <a:lnSpc>
                <a:spcPct val="150000"/>
              </a:lnSpc>
              <a:spcBef>
                <a:spcPts val="0"/>
              </a:spcBef>
              <a:spcAft>
                <a:spcPts val="0"/>
              </a:spcAft>
              <a:buNone/>
            </a:pPr>
            <a:endParaRPr lang="tg-Cyrl-TJ" sz="100" dirty="0">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Бояд зикр намуд, ки истифодаи дурусти сармояи инсонӣ метавонад, Ҷумҳурии Тоҷикистонро дар баробари мамлакатҳои тараққикарда ба монанди ҶМЧ, Олмон, ИМА, Ҷопон ва Сингапур қарор диҳад, дар ҳолате, ки дар мамлакат рушди баланди дониш ва навовариҳо, истеҳсол намудани технологияҳои баландсифат ва омода намудани мутахассисони дорои малакаву маҳорати касбӣ вобаста мебошад. Омилҳои мазкур асоси пешрафти дилхоҳ мамлакат ба ҳисоб меравад.</a:t>
            </a:r>
            <a:endParaRPr lang="ru-RU"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Инчунин, пас аз таҳлили муносибат ба сармояи инсонӣ аз ҷониби мамлакатҳои тараққикарда, мо ба хулосае омадем, ки яке аз шартҳои муҳими рушди соҳаи маориф омода намудани мутахассисони баландихтисоси ҷавобгу ба стандартҳои байналмилалӣ мебошад.</a:t>
            </a:r>
          </a:p>
        </p:txBody>
      </p:sp>
    </p:spTree>
    <p:extLst>
      <p:ext uri="{BB962C8B-B14F-4D97-AF65-F5344CB8AC3E}">
        <p14:creationId xmlns:p14="http://schemas.microsoft.com/office/powerpoint/2010/main" val="2655594836"/>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Shape 282"/>
        <p:cNvGrpSpPr/>
        <p:nvPr/>
      </p:nvGrpSpPr>
      <p:grpSpPr>
        <a:xfrm>
          <a:off x="0" y="0"/>
          <a:ext cx="0" cy="0"/>
          <a:chOff x="0" y="0"/>
          <a:chExt cx="0" cy="0"/>
        </a:xfrm>
      </p:grpSpPr>
      <p:sp>
        <p:nvSpPr>
          <p:cNvPr id="283" name="Google Shape;283;p37"/>
          <p:cNvSpPr txBox="1">
            <a:spLocks noGrp="1"/>
          </p:cNvSpPr>
          <p:nvPr>
            <p:ph idx="1"/>
          </p:nvPr>
        </p:nvSpPr>
        <p:spPr>
          <a:xfrm>
            <a:off x="195427" y="87922"/>
            <a:ext cx="8856984" cy="6770078"/>
          </a:xfrm>
          <a:prstGeom prst="rect">
            <a:avLst/>
          </a:prstGeom>
          <a:noFill/>
          <a:ln>
            <a:noFill/>
          </a:ln>
        </p:spPr>
        <p:txBody>
          <a:bodyPr spcFirstLastPara="1" wrap="square" lIns="91425" tIns="45700" rIns="91425" bIns="45700" anchor="t" anchorCtr="0">
            <a:normAutofit/>
          </a:bodyPr>
          <a:lstStyle/>
          <a:p>
            <a:pPr marL="0" indent="0" algn="ctr">
              <a:buNone/>
            </a:pPr>
            <a:r>
              <a:rPr lang="ru-RU" sz="2800" b="1" dirty="0" err="1">
                <a:solidFill>
                  <a:srgbClr val="FF0000"/>
                </a:solidFill>
                <a:latin typeface="Times New Roman" panose="02020603050405020304" pitchFamily="18" charset="0"/>
                <a:cs typeface="Times New Roman" panose="02020603050405020304" pitchFamily="18" charset="0"/>
              </a:rPr>
              <a:t>Адабиёт</a:t>
            </a:r>
            <a:r>
              <a:rPr lang="ru-RU" sz="2800" b="1" dirty="0">
                <a:solidFill>
                  <a:srgbClr val="FF0000"/>
                </a:solidFill>
                <a:latin typeface="Times New Roman" panose="02020603050405020304" pitchFamily="18" charset="0"/>
                <a:cs typeface="Times New Roman" panose="02020603050405020304" pitchFamily="18" charset="0"/>
              </a:rPr>
              <a:t>:</a:t>
            </a:r>
            <a:endParaRPr lang="ru-RU" sz="200" dirty="0">
              <a:solidFill>
                <a:schemeClr val="tx1"/>
              </a:solidFill>
              <a:latin typeface="Times New Roman" panose="02020603050405020304" pitchFamily="18" charset="0"/>
              <a:cs typeface="Times New Roman" panose="02020603050405020304" pitchFamily="18" charset="0"/>
            </a:endParaRPr>
          </a:p>
          <a:p>
            <a:pPr marL="0" indent="0" algn="just">
              <a:lnSpc>
                <a:spcPct val="16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1. Доклад о человеческом развитии в Российской Федерации за 2013 г. / под общей редакцией С.Н. Бобылева – М.: ООО «Раильф», 2013. – 202 с. </a:t>
            </a:r>
          </a:p>
          <a:p>
            <a:pPr marL="0" indent="0" algn="just">
              <a:lnSpc>
                <a:spcPct val="16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2. Human Development Report 2020: Human Development for Everyone. The United </a:t>
            </a:r>
          </a:p>
          <a:p>
            <a:pPr marL="0" indent="0" algn="just">
              <a:lnSpc>
                <a:spcPct val="160000"/>
              </a:lnSpc>
              <a:spcBef>
                <a:spcPts val="0"/>
              </a:spcBef>
              <a:spcAft>
                <a:spcPts val="0"/>
              </a:spcAft>
            </a:pPr>
            <a:r>
              <a:rPr lang="ru-RU" dirty="0">
                <a:solidFill>
                  <a:schemeClr val="tx1"/>
                </a:solidFill>
                <a:latin typeface="Times New Roman" panose="02020603050405020304" pitchFamily="18" charset="0"/>
                <a:cs typeface="Times New Roman" panose="02020603050405020304" pitchFamily="18" charset="0"/>
              </a:rPr>
              <a:t>3. </a:t>
            </a:r>
            <a:r>
              <a:rPr lang="tg-Cyrl-TJ" dirty="0">
                <a:solidFill>
                  <a:schemeClr val="tx1"/>
                </a:solidFill>
                <a:latin typeface="Times New Roman" panose="02020603050405020304" pitchFamily="18" charset="0"/>
                <a:cs typeface="Times New Roman" panose="02020603050405020304" pitchFamily="18" charset="0"/>
              </a:rPr>
              <a:t>Глейзер Э.Л. Триумф города: как наше величайшее изобретение делает нас богаче, умнее, экологичнее, здоровее и счастливее. М., саҳ. 339-340.</a:t>
            </a:r>
          </a:p>
          <a:p>
            <a:pPr marL="0" indent="0" algn="just">
              <a:lnSpc>
                <a:spcPct val="16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4. Ғаниев Т.Б. Сармояи инсонӣ ҳамчун омили асосии рушди инноватсионии менеҷменти ширкатҳои байналмилалӣ // (26-27 октябри соли 2018). С.25.</a:t>
            </a:r>
          </a:p>
          <a:p>
            <a:pPr marL="0" indent="0" algn="just">
              <a:lnSpc>
                <a:spcPct val="16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5. Пустуев А.Л. Зарубежные модели формирования человеческого капитала аграрной сферы и их использование. -2017. - № 04 (158). -С. 92-96.</a:t>
            </a:r>
          </a:p>
          <a:p>
            <a:pPr lvl="0"/>
            <a:endParaRPr lang="ru-RU"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15940005"/>
      </p:ext>
    </p:extLst>
  </p:cSld>
  <p:clrMapOvr>
    <a:masterClrMapping/>
  </p:clrMapOvr>
</p:sld>
</file>

<file path=ppt/theme/theme1.xml><?xml version="1.0" encoding="utf-8"?>
<a:theme xmlns:a="http://schemas.openxmlformats.org/drawingml/2006/main" name="Ретро">
  <a:themeElements>
    <a:clrScheme name="Ретро">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Ретро">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Ретро">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Retrospect</Template>
  <TotalTime>1489</TotalTime>
  <Words>3515</Words>
  <Application>Microsoft Office PowerPoint</Application>
  <PresentationFormat>Экран (4:3)</PresentationFormat>
  <Paragraphs>362</Paragraphs>
  <Slides>50</Slides>
  <Notes>50</Notes>
  <HiddenSlides>0</HiddenSlides>
  <MMClips>0</MMClips>
  <ScaleCrop>false</ScaleCrop>
  <HeadingPairs>
    <vt:vector size="6" baseType="variant">
      <vt:variant>
        <vt:lpstr>Использованные шрифты</vt:lpstr>
      </vt:variant>
      <vt:variant>
        <vt:i4>8</vt:i4>
      </vt:variant>
      <vt:variant>
        <vt:lpstr>Тема</vt:lpstr>
      </vt:variant>
      <vt:variant>
        <vt:i4>1</vt:i4>
      </vt:variant>
      <vt:variant>
        <vt:lpstr>Заголовки слайдов</vt:lpstr>
      </vt:variant>
      <vt:variant>
        <vt:i4>50</vt:i4>
      </vt:variant>
    </vt:vector>
  </HeadingPairs>
  <TitlesOfParts>
    <vt:vector size="59" baseType="lpstr">
      <vt:lpstr>Noto Sans Symbols</vt:lpstr>
      <vt:lpstr>Arial</vt:lpstr>
      <vt:lpstr>Times New Roman</vt:lpstr>
      <vt:lpstr>Calibri</vt:lpstr>
      <vt:lpstr>Calibri Light</vt:lpstr>
      <vt:lpstr>Times</vt:lpstr>
      <vt:lpstr>Wingdings</vt:lpstr>
      <vt:lpstr>Times New Roman Tj</vt:lpstr>
      <vt:lpstr>Ретро</vt:lpstr>
      <vt:lpstr>TAJIK STATE UNIVERSITY OF COMMERCE    Course: Main directions for the development of human capital in the context of the digital economy in the Republic of Tajikistan </vt:lpstr>
      <vt:lpstr>Донишгоҳи давлатии тиҷорати Тоҷикистон</vt:lpstr>
      <vt:lpstr>НАҚШАИ ЛЕКСИЯ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Tajik state university of commerce    Course: Main directions for the development of human capital in the context of the digital economy in the Republic of Tajikistan</dc:title>
  <dc:creator>фитрат</dc:creator>
  <cp:lastModifiedBy>User</cp:lastModifiedBy>
  <cp:revision>91</cp:revision>
  <dcterms:created xsi:type="dcterms:W3CDTF">2018-06-24T18:21:52Z</dcterms:created>
  <dcterms:modified xsi:type="dcterms:W3CDTF">2025-10-04T03:30:58Z</dcterms:modified>
</cp:coreProperties>
</file>