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50"/>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286" r:id="rId38"/>
    <p:sldId id="302" r:id="rId39"/>
    <p:sldId id="287" r:id="rId40"/>
    <p:sldId id="288" r:id="rId41"/>
    <p:sldId id="289" r:id="rId42"/>
    <p:sldId id="304" r:id="rId43"/>
    <p:sldId id="305" r:id="rId44"/>
    <p:sldId id="306" r:id="rId45"/>
    <p:sldId id="307" r:id="rId46"/>
    <p:sldId id="308" r:id="rId47"/>
    <p:sldId id="310" r:id="rId48"/>
    <p:sldId id="295" r:id="rId49"/>
  </p:sldIdLst>
  <p:sldSz cx="9144000" cy="6858000" type="screen4x3"/>
  <p:notesSz cx="6858000" cy="9144000"/>
  <p:embeddedFontLst>
    <p:embeddedFont>
      <p:font typeface="Calibri" panose="020F0502020204030204" pitchFamily="34" charset="0"/>
      <p:regular r:id="rId51"/>
      <p:bold r:id="rId52"/>
      <p:italic r:id="rId53"/>
      <p:boldItalic r:id="rId54"/>
    </p:embeddedFont>
    <p:embeddedFont>
      <p:font typeface="Calibri Light" panose="020F0302020204030204" pitchFamily="34" charset="0"/>
      <p:regular r:id="rId55"/>
      <p:italic r:id="rId56"/>
    </p:embeddedFont>
    <p:embeddedFont>
      <p:font typeface="Cambria" panose="02040503050406030204" pitchFamily="18" charset="0"/>
      <p:regular r:id="rId57"/>
      <p:bold r:id="rId58"/>
      <p:italic r:id="rId59"/>
      <p:boldItalic r:id="rId60"/>
    </p:embeddedFont>
    <p:embeddedFont>
      <p:font typeface="Times" panose="02020603050405020304" pitchFamily="18" charset="0"/>
      <p:regular r:id="rId61"/>
      <p:bold r:id="rId62"/>
      <p:italic r:id="rId63"/>
      <p:boldItalic r:id="rId64"/>
    </p:embeddedFont>
    <p:embeddedFont>
      <p:font typeface="Times New Roman Tj" panose="02020603050405020304" pitchFamily="18" charset="-52"/>
      <p:regular r:id="rId65"/>
      <p:bold r:id="rId66"/>
      <p:italic r:id="rId67"/>
      <p:boldItalic r:id="rId6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9"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font" Target="fonts/font18.fntdata"/><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font" Target="fonts/font14.fntdata"/><Relationship Id="rId69"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83882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6344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32535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6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6</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a:t>
            </a: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The formation of institutions for human capital development in the context of an innovative economy</a:t>
            </a:r>
            <a:endParaRPr sz="36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848708" y="5095005"/>
            <a:ext cx="4079630" cy="923289"/>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a:ea typeface="Times New Roman"/>
                <a:cs typeface="Times New Roman"/>
                <a:sym typeface="Times New Roman"/>
              </a:rPr>
              <a:t>Lecturer of: </a:t>
            </a:r>
            <a:r>
              <a:rPr lang="tg-Cyrl-TJ" dirty="0">
                <a:latin typeface="Times New Roman" panose="02020603050405020304" pitchFamily="18" charset="0"/>
                <a:cs typeface="Times New Roman" panose="02020603050405020304" pitchFamily="18" charset="0"/>
              </a:rPr>
              <a:t>The formation of institutions for human capital development in the context of an innovative economy</a:t>
            </a:r>
            <a:endParaRPr sz="1600"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24699"/>
    </mc:Choice>
    <mc:Fallback xmlns="">
      <p:transition advTm="246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endParaRPr lang="tg-Cyrl-TJ" sz="14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6</a:t>
            </a:r>
          </a:p>
          <a:p>
            <a:pPr marL="0" marR="0" lvl="0" indent="0" algn="ctr" rtl="0">
              <a:lnSpc>
                <a:spcPct val="100000"/>
              </a:lnSpc>
              <a:spcBef>
                <a:spcPts val="0"/>
              </a:spcBef>
              <a:spcAft>
                <a:spcPts val="0"/>
              </a:spcAft>
              <a:buClr>
                <a:schemeClr val="accent1"/>
              </a:buClr>
              <a:buSzPts val="2100"/>
              <a:buFont typeface="Noto Sans Symbols"/>
              <a:buNone/>
            </a:pPr>
            <a:r>
              <a:rPr lang="tg-Cyrl-TJ" sz="3000" b="1" dirty="0">
                <a:latin typeface="Times New Roman"/>
                <a:ea typeface="Times New Roman"/>
                <a:cs typeface="Times New Roman"/>
                <a:sym typeface="Times New Roman"/>
              </a:rPr>
              <a:t>Ташаккулёбии институтҳои рушди сармояи инсонӣ дар шароити инноватсионӣ</a:t>
            </a:r>
          </a:p>
          <a:p>
            <a:pPr marL="0" marR="0" lvl="0" indent="0" algn="ctr" rtl="0">
              <a:lnSpc>
                <a:spcPct val="100000"/>
              </a:lnSpc>
              <a:spcBef>
                <a:spcPts val="0"/>
              </a:spcBef>
              <a:spcAft>
                <a:spcPts val="0"/>
              </a:spcAft>
              <a:buClr>
                <a:schemeClr val="accent1"/>
              </a:buClr>
              <a:buSzPts val="2100"/>
              <a:buFont typeface="Noto Sans Symbols"/>
              <a:buNone/>
            </a:pPr>
            <a:endParaRPr lang="tg-Cyrl-TJ" sz="100" b="1" dirty="0">
              <a:solidFill>
                <a:srgbClr val="FF0000"/>
              </a:solidFill>
              <a:latin typeface="Times New Roman"/>
              <a:ea typeface="Times New Roman"/>
              <a:cs typeface="Times New Roman"/>
              <a:sym typeface="Times New Roman"/>
            </a:endParaRPr>
          </a:p>
          <a:p>
            <a:pPr lvl="0" algn="ctr">
              <a:buClr>
                <a:schemeClr val="accent1"/>
              </a:buClr>
              <a:buSzPts val="2100"/>
            </a:pPr>
            <a:r>
              <a:rPr lang="tg-Cyrl-TJ" sz="32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endParaRPr sz="2400" dirty="0">
              <a:latin typeface="Times New Roman" panose="02020603050405020304" pitchFamily="18" charset="0"/>
              <a:cs typeface="Times New Roman" panose="02020603050405020304" pitchFamily="18" charset="0"/>
            </a:endParaRPr>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7631"/>
    </mc:Choice>
    <mc:Fallback xmlns="">
      <p:transition advTm="4763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br>
              <a:rPr lang="tg-Cyrl-TJ" dirty="0"/>
            </a:br>
            <a:endParaRPr dirty="0">
              <a:latin typeface="Times"/>
              <a:ea typeface="Times"/>
              <a:cs typeface="Times"/>
              <a:sym typeface="Times"/>
            </a:endParaRPr>
          </a:p>
        </p:txBody>
      </p:sp>
      <p:sp>
        <p:nvSpPr>
          <p:cNvPr id="109" name="Google Shape;109;p3"/>
          <p:cNvSpPr/>
          <p:nvPr/>
        </p:nvSpPr>
        <p:spPr>
          <a:xfrm>
            <a:off x="431540" y="908719"/>
            <a:ext cx="8280920" cy="5070049"/>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400" dirty="0">
                <a:latin typeface="Times New Roman" panose="02020603050405020304" pitchFamily="18" charset="0"/>
                <a:cs typeface="Times New Roman" panose="02020603050405020304" pitchFamily="18" charset="0"/>
              </a:rPr>
              <a:t>6.1. Ташаккул ва рушди институтҳо дар шароити муосир </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6.2. Нақши институтҳо дар рушди сармояи инсонӣ</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6.3. Хусусиятҳои хоси рушди сармояи инсонӣ дар шароити иқтисодиёти инноватсионӣ</a:t>
            </a:r>
            <a:endParaRPr lang="ru-RU" sz="2400" dirty="0">
              <a:latin typeface="Times New Roman" panose="02020603050405020304" pitchFamily="18" charset="0"/>
              <a:cs typeface="Times New Roman" panose="02020603050405020304" pitchFamily="18" charset="0"/>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127934"/>
    </mc:Choice>
    <mc:Fallback xmlns="">
      <p:transition advTm="12793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240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Институтҳо, омилҳо ва принсипҳои асосии институтҳо, рушди сармояи инсонӣ, хусусиятҳои асосии он, нақши сармояи инсонӣ дар иқтисодиёт, сармояи инсонӣ ва омилҳои таъсиргузор дар шароити муосир, иқтисодиёти инноватсионӣ.</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7393"/>
    </mc:Choice>
    <mc:Fallback xmlns="">
      <p:transition advTm="873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07504" y="360485"/>
            <a:ext cx="8884220" cy="5908430"/>
          </a:xfrm>
          <a:prstGeom prst="rect">
            <a:avLst/>
          </a:prstGeom>
          <a:noFill/>
          <a:ln>
            <a:noFill/>
          </a:ln>
        </p:spPr>
        <p:txBody>
          <a:bodyPr spcFirstLastPara="1" wrap="square" lIns="91425" tIns="45700" rIns="91425" bIns="45700" anchor="t" anchorCtr="0">
            <a:normAutofit/>
          </a:bodyPr>
          <a:lstStyle/>
          <a:p>
            <a:pPr algn="ctr"/>
            <a:endParaRPr lang="tg-Cyrl-TJ" sz="400" b="1" dirty="0">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 Ташаккул ва рушди институтҳо дар шароити муосир</a:t>
            </a:r>
          </a:p>
          <a:p>
            <a:pPr algn="ct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кишварҳои пешрафтаи ҷаҳон имрӯзҳо рушди инноватсионии иқтисодиёти муосир, ташаккули иқтисодиёти дониш боиси тағйир ёфтани мавқеи шахс дар низоми муносибатҳои иҷтимоӣ ва табдил ёфтани донишҳои расмӣ ба сармояи ғайримоддӣ мегардад. Мустаҳкам намудани модели антропосентрикии ташкили меҳнат ба фаъол гардондани неруи эҷодии шахс, баланд бардоштани аҳамияти сармояи инсонӣ дар ҷараёнҳои иқтисодӣ ва иҷтимоӣ нигаронида шудааст.</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33236"/>
    </mc:Choice>
    <mc:Fallback xmlns="">
      <p:transition advTm="1332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228600"/>
            <a:ext cx="8884220" cy="6128238"/>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институтҳо дар шароити муосир</a:t>
            </a:r>
            <a:endParaRPr lang="tg-Cyrl-TJ" sz="700" dirty="0">
              <a:solidFill>
                <a:schemeClr val="tx1"/>
              </a:solidFill>
              <a:latin typeface="Times New Roman" panose="02020603050405020304" pitchFamily="18" charset="0"/>
              <a:cs typeface="Times New Roman" panose="02020603050405020304" pitchFamily="18" charset="0"/>
            </a:endParaRPr>
          </a:p>
          <a:p>
            <a:pPr algn="ctr"/>
            <a:r>
              <a:rPr lang="tg-Cyrl-TJ" sz="2400" dirty="0">
                <a:latin typeface="Times New Roman"/>
                <a:ea typeface="Times New Roman"/>
                <a:cs typeface="Times New Roman"/>
                <a:sym typeface="Times New Roman"/>
              </a:rPr>
              <a:t>	</a:t>
            </a:r>
          </a:p>
          <a:p>
            <a:pPr marL="0" indent="450000" algn="just">
              <a:lnSpc>
                <a:spcPct val="150000"/>
              </a:lnSpc>
              <a:spcBef>
                <a:spcPts val="0"/>
              </a:spcBef>
              <a:spcAft>
                <a:spcPts val="0"/>
              </a:spcAft>
            </a:pPr>
            <a:endParaRPr lang="tg-Cyrl-TJ" sz="105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Ҳамчун омили пешбарандаи эҷодии ҷамъият такрористеҳсолкунӣ дар шакли умумӣ, сармояи инсонӣ ҳамчун маҷмӯи захираҳои зеҳнӣ фаҳмида мешавад, ки аз ҷониби шахс ё ташкилот барои ба даст овардани даромад истифода мешавад, ки дар шароити инкишофи ҷамъияти баъдииндустриалӣ ба вуҷуд омада, «маҷмуи тамоми сифатҳо ва хосиятҳои аттрибутивӣ, қобилиятҳо ва қувваҳои истеҳсолкунанда, нақш ва шаклҳои функсионалиро дар бар мегирад.</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63873"/>
    </mc:Choice>
    <mc:Fallback xmlns="">
      <p:transition advTm="1638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219806"/>
            <a:ext cx="8660423" cy="6128239"/>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институтҳо дар шароити муосир</a:t>
            </a:r>
            <a:endParaRPr lang="tg-Cyrl-TJ" sz="7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p>
          <a:p>
            <a:pPr marL="0" lvl="0" indent="457200" algn="just">
              <a:lnSpc>
                <a:spcPct val="150000"/>
              </a:lnSpc>
              <a:spcBef>
                <a:spcPts val="0"/>
              </a:spcBef>
              <a:spcAft>
                <a:spcPts val="0"/>
              </a:spcAft>
              <a:buSzPts val="2240"/>
              <a:buNone/>
            </a:pPr>
            <a:endParaRPr lang="tg-Cyrl-TJ" sz="100" dirty="0">
              <a:solidFill>
                <a:schemeClr val="tx1"/>
              </a:solidFill>
              <a:latin typeface="Times New Roman"/>
              <a:cs typeface="Times New Roman"/>
              <a:sym typeface="Times New Roman"/>
            </a:endParaRPr>
          </a:p>
          <a:p>
            <a:pPr marL="0" lvl="0" indent="457200" algn="just">
              <a:lnSpc>
                <a:spcPct val="15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Ба ин захираи ҷамъшуда - саломатӣ, дониш, салоҳияти касбӣ, қобилият, ҳавасмандии шахс дохил мешавад, ки барои фаъолияти меҳнатии корманд оид ба эҷоди маҳсулот ва хизматрасонӣ, баланд бардоштани ҳосилнокии меҳнат ва фароҳам овардани шароит барои баланд бардоштани даромад ва сифати зиндагии ӯ асос мегардад.</a:t>
            </a:r>
            <a:endPar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8575"/>
    </mc:Choice>
    <mc:Fallback xmlns="">
      <p:transition advTm="1285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институтҳо дар шароити муосир</a:t>
            </a:r>
            <a:endParaRPr lang="tg-Cyrl-TJ" sz="700" dirty="0">
              <a:solidFill>
                <a:schemeClr val="tx1"/>
              </a:solidFill>
              <a:latin typeface="Times New Roman" panose="02020603050405020304" pitchFamily="18" charset="0"/>
              <a:cs typeface="Times New Roman" panose="02020603050405020304" pitchFamily="18" charset="0"/>
            </a:endParaRPr>
          </a:p>
          <a:p>
            <a:pPr algn="ctr"/>
            <a:r>
              <a:rPr lang="tg-Cyrl-TJ" dirty="0">
                <a:latin typeface="Times New Roman"/>
                <a:ea typeface="Times New Roman"/>
                <a:cs typeface="Times New Roman"/>
                <a:sym typeface="Times New Roman"/>
              </a:rPr>
              <a:t>	</a:t>
            </a:r>
          </a:p>
          <a:p>
            <a:pPr algn="ctr"/>
            <a:endParaRPr lang="tg-Cyrl-TJ" sz="100" dirty="0">
              <a:solidFill>
                <a:schemeClr val="tx1"/>
              </a:solidFill>
              <a:latin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соҳаи иқтисодиёт сармояи инсонӣ хусусияти бисёрҷабҳагӣ дошта, ҳамчун ниҳоди мушаххасе амал мекунад, ки он самти созандаи фаъолияти инсон, модернизатсияи баъдииндустриалӣ ва рушди инноватсиониро таъмин менамояд.</a:t>
            </a: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38130"/>
    </mc:Choice>
    <mc:Fallback xmlns="">
      <p:transition advTm="1381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325315"/>
            <a:ext cx="8884220" cy="5969976"/>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институтҳо дар шароити муосир</a:t>
            </a:r>
            <a:endParaRPr lang="tg-Cyrl-TJ" sz="7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sz="100" dirty="0"/>
          </a:p>
          <a:p>
            <a:pPr marL="0" indent="0" algn="just">
              <a:lnSpc>
                <a:spcPct val="150000"/>
              </a:lnSpc>
              <a:buNone/>
            </a:pPr>
            <a:endParaRPr lang="tg-Cyrl-TJ" sz="100" dirty="0"/>
          </a:p>
          <a:p>
            <a:pPr marL="0" indent="0" algn="just">
              <a:lnSpc>
                <a:spcPct val="150000"/>
              </a:lnSpc>
              <a:buNone/>
            </a:pPr>
            <a:endParaRPr lang="tg-Cyrl-TJ" sz="100" dirty="0"/>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Он аз дигар намудҳои сармоя бо нишонаҳои зерин: давраи муайяннамои сармоягузорӣ, гуногунии шаклҳои баргардонидан, дараҷаи баланди таваккал, маблағгузории назарраси молиявӣ ва соҳиби дониши касбӣ, малакаҳои амалӣ, қобилиятҳои эҷодӣ ва аз равонии кормандони ширкат фарқ мекунад.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ақидаи муҳаққиқони хориҷӣ, сохтори сармояи инсонӣ аз ҷузъҳои асосии зерин иборат аст:  </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151213"/>
    </mc:Choice>
    <mc:Fallback xmlns="">
      <p:transition spd="slow" advTm="15121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19857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институтҳо дар шароити муосир</a:t>
            </a:r>
            <a:endParaRPr lang="tg-Cyrl-TJ" sz="700" dirty="0">
              <a:solidFill>
                <a:schemeClr val="tx1"/>
              </a:solidFill>
              <a:latin typeface="Times New Roman" panose="02020603050405020304" pitchFamily="18" charset="0"/>
              <a:cs typeface="Times New Roman" panose="02020603050405020304" pitchFamily="18" charset="0"/>
            </a:endParaRPr>
          </a:p>
          <a:p>
            <a:pPr marL="0" lv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 Сармояи таълимӣ – ҳамчун маҷмӯи донишҳои умумӣ ва касбӣ;</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2. Сармояи тандурустӣ - фаъолияти касбии шахсро таъмин менамояд;</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3. Сармояи таълимии касбӣ - тахассуси дахлдор, таҷрибаи истеҳсолӣ ва малакаи кормандон;</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4. Сармояи иттилоотӣ - маълумот дар бораи вазъи бозори меҳнат ва истеҳсолот;</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5. Сармояи муҳоҷират - ба ҳаракати иҷтимоии одамон мусоидат мекунад;</a:t>
            </a:r>
            <a:endParaRPr lang="ru-RU" dirty="0">
              <a:solidFill>
                <a:schemeClr val="tx1"/>
              </a:solidFill>
              <a:latin typeface="Times New Roman" panose="02020603050405020304" pitchFamily="18" charset="0"/>
              <a:cs typeface="Times New Roman" panose="02020603050405020304" pitchFamily="18" charset="0"/>
            </a:endParaRPr>
          </a:p>
          <a:p>
            <a:pPr marL="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6. Сармояи ҳавасмандгардонии фаъолияти иқтисодӣ - қобилияти эҷодӣ ва ташаббуси кормандон.</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82303"/>
    </mc:Choice>
    <mc:Fallback xmlns="">
      <p:transition advTm="18230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3429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институтҳо дар шароити муосир</a:t>
            </a:r>
            <a:endParaRPr lang="tg-Cyrl-TJ" sz="7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Самаранокии баррасии илмӣ ва дарки хусусиятҳои асосии сармояи инсонӣ зарурати омӯзиши онро тавассути призмаи равиши институтсионалӣ пешбинӣ мекунад, ки барои таҳлили ҳамаҷонибаи равандҳои гуногуни иҷтимоӣ-иқтисодӣ, ки дар ҷомеаи ташаккулёбандаи дониш ба амал меоянд, шароити мусоид фароҳам меорад.</a:t>
            </a:r>
          </a:p>
        </p:txBody>
      </p:sp>
    </p:spTree>
  </p:cSld>
  <p:clrMapOvr>
    <a:masterClrMapping/>
  </p:clrMapOvr>
  <mc:AlternateContent xmlns:mc="http://schemas.openxmlformats.org/markup-compatibility/2006" xmlns:p14="http://schemas.microsoft.com/office/powerpoint/2010/main">
    <mc:Choice Requires="p14">
      <p:transition p14:dur="0" advTm="123542"/>
    </mc:Choice>
    <mc:Fallback xmlns="">
      <p:transition advTm="1235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40676" y="2286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3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Асосҳои консептуалии таҳлили институтсионалӣ дар асарҳои Т.Веблен гузошта шудаанд, ки институтҳоро ҳамчун роҳҳои одатии «ба амал баровардани ҷараёни ҳаёти ҷамъияти дар робитаи он бо муҳити моддие, ки ҷамъият дар он зиндагӣ мекунад» меомӯзад.</a:t>
            </a:r>
            <a:endParaRPr lang="tg-Cyrl-TJ" sz="2400" b="1" dirty="0">
              <a:solidFill>
                <a:schemeClr val="tx1"/>
              </a:solidFill>
              <a:latin typeface="Times New Roman" panose="02020603050405020304" pitchFamily="18" charset="0"/>
              <a:cs typeface="Times New Roman" panose="02020603050405020304" pitchFamily="18" charset="0"/>
            </a:endParaRPr>
          </a:p>
          <a:p>
            <a:pPr algn="ct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15461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lvl="0" indent="630555" algn="just" rtl="0">
              <a:lnSpc>
                <a:spcPct val="150000"/>
              </a:lnSpc>
              <a:spcBef>
                <a:spcPts val="560"/>
              </a:spcBef>
              <a:spcAft>
                <a:spcPts val="0"/>
              </a:spcAft>
              <a:buSzPts val="1960"/>
              <a:buNone/>
            </a:pPr>
            <a:endParaRPr lang="tg-Cyrl-TJ" sz="100" dirty="0">
              <a:solidFill>
                <a:schemeClr val="tx1"/>
              </a:solidFill>
              <a:latin typeface="Times New Roman" panose="02020603050405020304" pitchFamily="18" charset="0"/>
              <a:ea typeface="Times"/>
              <a:cs typeface="Times New Roman" panose="02020603050405020304" pitchFamily="18" charset="0"/>
              <a:sym typeface="Times"/>
            </a:endParaRPr>
          </a:p>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Ин ниҳодҳо аз нигоҳи Т.Веблен ҳамчун танзимкунандаи муносибатҳои ҷамъиятӣ вуҷуд доранд ва амал мекунанд, ки маҷмӯи қоидаву созишномаҳои иҷтимоиро дар шакли забони муошират, пул, қонун, низоми вазн ва ченак, инчунин фирмаҳо (ва дигар намудҳои ташкилотҳо), ки дар натиҷаи одатҳои рафтор ба вуҷуд меоянд фаҳмида мешавад.</a:t>
            </a:r>
          </a:p>
        </p:txBody>
      </p:sp>
    </p:spTree>
  </p:cSld>
  <p:clrMapOvr>
    <a:masterClrMapping/>
  </p:clrMapOvr>
  <mc:AlternateContent xmlns:mc="http://schemas.openxmlformats.org/markup-compatibility/2006" xmlns:p14="http://schemas.microsoft.com/office/powerpoint/2010/main">
    <mc:Choice Requires="p14">
      <p:transition p14:dur="0" advTm="87479"/>
    </mc:Choice>
    <mc:Fallback xmlns="">
      <p:transition advTm="8747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0" lvl="0" indent="450000" algn="just">
              <a:lnSpc>
                <a:spcPct val="150000"/>
              </a:lnSpc>
              <a:spcBef>
                <a:spcPts val="0"/>
              </a:spcBef>
              <a:spcAft>
                <a:spcPts val="0"/>
              </a:spcAft>
              <a:buSzPts val="2240"/>
              <a:buNone/>
            </a:pPr>
            <a:endParaRPr lang="tg-Cyrl-TJ" sz="2400" dirty="0">
              <a:solidFill>
                <a:schemeClr val="tx1"/>
              </a:solidFill>
              <a:latin typeface="Times New Roman" panose="02020603050405020304" pitchFamily="18" charset="0"/>
              <a:cs typeface="Times New Roman" panose="02020603050405020304" pitchFamily="18" charset="0"/>
            </a:endParaRPr>
          </a:p>
          <a:p>
            <a:pPr algn="ctr">
              <a:lnSpc>
                <a:spcPct val="150000"/>
              </a:lnSpc>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Т.Шулс институтҳоро ҳамчун қоидаҳо, аз ҷумла муносибатҳои пулӣ, сохторҳои ташкилӣ, ҳуқуқи моликият, шаклҳои сармояи инсонӣ, инфрасохтори моддию техникӣ шарҳ медиҳад.</a:t>
            </a:r>
          </a:p>
        </p:txBody>
      </p:sp>
    </p:spTree>
  </p:cSld>
  <p:clrMapOvr>
    <a:masterClrMapping/>
  </p:clrMapOvr>
  <mc:AlternateContent xmlns:mc="http://schemas.openxmlformats.org/markup-compatibility/2006" xmlns:p14="http://schemas.microsoft.com/office/powerpoint/2010/main">
    <mc:Choice Requires="p14">
      <p:transition p14:dur="0" advTm="124755"/>
    </mc:Choice>
    <mc:Fallback xmlns="">
      <p:transition advTm="12475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239696"/>
            <a:ext cx="8884220" cy="6358251"/>
          </a:xfrm>
          <a:prstGeom prst="rect">
            <a:avLst/>
          </a:prstGeom>
          <a:noFill/>
          <a:ln>
            <a:noFill/>
          </a:ln>
        </p:spPr>
        <p:txBody>
          <a:bodyPr spcFirstLastPara="1" wrap="square" lIns="91425" tIns="45700" rIns="91425" bIns="45700" anchor="t" anchorCtr="0">
            <a:normAutofit/>
          </a:bodyPr>
          <a:lstStyle/>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Консепсияи рушди институтсионалӣ, ки аз ҷониби Д.Норт таҳия шудааст, таваҷҷӯҳи зиёд дорад, ки дар он ғояи нақши созандаи сармояи инсонӣ дар раванди табдили муҳити институтсионалӣ мавҷуд аст. Ба андешаи Д.Норт, институт «маҷмӯи маҳдудиятҳое мебошад, ки сунъӣ сохта шудаанд, ки ҳамкории сиёсӣ, иқтисодӣ ва иҷтимоиро сохторбандӣ мекунанд».</a:t>
            </a:r>
            <a:endParaRPr lang="tg-Cyrl-TJ" sz="1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129342"/>
    </mc:Choice>
    <mc:Fallback xmlns="">
      <p:transition spd="slow" advTm="12934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07504" y="211014"/>
            <a:ext cx="8884220" cy="6386933"/>
          </a:xfrm>
          <a:prstGeom prst="rect">
            <a:avLst/>
          </a:prstGeom>
          <a:noFill/>
          <a:ln>
            <a:noFill/>
          </a:ln>
        </p:spPr>
        <p:txBody>
          <a:bodyPr spcFirstLastPara="1" wrap="square" lIns="91425" tIns="45700" rIns="91425" bIns="45700" anchor="t" anchorCtr="0">
            <a:normAutofit/>
          </a:bodyPr>
          <a:lstStyle/>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algn="just"/>
            <a:endParaRPr lang="tg-Cyrl-TJ" sz="1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Институт дар ташкилот ва идора сохтори мутобиқшавиро дар бар мегирад, ки нишонидаҳандаҳои хеле баланди нархро доро буда, ҳангоми пешниҳоди моли имтиёзнок чунин аъзо дорад, ки фаъолияти ҳаётии хешро дар асоси фаъолияти зиндагӣ ва нигоҳдории муассиса сарчашма ёфта, зери таъсири ҳар кадоме тағйир менамояд.</a:t>
            </a: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99423"/>
    </mc:Choice>
    <mc:Fallback xmlns="">
      <p:transition advTm="9942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42673" y="193430"/>
            <a:ext cx="8884220" cy="6506307"/>
          </a:xfrm>
          <a:prstGeom prst="rect">
            <a:avLst/>
          </a:prstGeom>
          <a:noFill/>
          <a:ln>
            <a:noFill/>
          </a:ln>
        </p:spPr>
        <p:txBody>
          <a:bodyPr spcFirstLastPara="1" wrap="square" lIns="91425" tIns="45700" rIns="91425" bIns="45700" anchor="t" anchorCtr="0">
            <a:normAutofit/>
          </a:bodyPr>
          <a:lstStyle/>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Институтҳои асосии истеҳсолӣ аз инҳо иборатанд: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 намунаҳои рафтори иҷтимоиро институтҳо дар одамон ҷорӣ менамоянд. Инчунин, одамон ба воситаи институтҳо дарк менамоянд, ки дар вазъиятҳои гуногун ҳамин тавр амал намудан зарур аст. Дар навбати хеш муассисаҳо бошад рафторро ба одамон тавассути раванди ҷомеасозӣ амалӣ менамоянд.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5190"/>
    </mc:Choice>
    <mc:Fallback xmlns="">
      <p:transition advTm="12519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 институтҳои аъзои ҷомеа нақшҳо ва интизориҳои гуногунро аз фаъолияти онҳо муайян менамояд. Дар ҳолате ки интизориҳо аз як нақш муайян мегардад, шахс дар асоси малакаву қобилиятҳои хеш метавонад мустақилона қарор қабул намояд, ки дар ҳолатҳои мушаххас кадом нақшҳоро амалӣ намояд. </a:t>
            </a:r>
            <a:endParaRPr lang="ru-RU"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94317"/>
    </mc:Choice>
    <mc:Fallback xmlns="">
      <p:transition advTm="943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107504" y="184637"/>
            <a:ext cx="8884220" cy="6594231"/>
          </a:xfrm>
          <a:prstGeom prst="rect">
            <a:avLst/>
          </a:prstGeom>
          <a:noFill/>
          <a:ln>
            <a:noFill/>
          </a:ln>
        </p:spPr>
        <p:txBody>
          <a:bodyPr spcFirstLastPara="1" wrap="square" lIns="91425" tIns="45700" rIns="91425" bIns="45700" anchor="t" anchorCtr="0">
            <a:normAutofit/>
          </a:bodyPr>
          <a:lstStyle/>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342900" lvl="0" indent="-342900" algn="ctr" rtl="0">
              <a:spcBef>
                <a:spcPts val="0"/>
              </a:spcBef>
              <a:spcAft>
                <a:spcPts val="0"/>
              </a:spcAft>
              <a:buSzPts val="2240"/>
              <a:buNone/>
            </a:pPr>
            <a:endParaRPr sz="8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pPr>
            <a:endParaRPr lang="tg-Cyrl-TJ" dirty="0"/>
          </a:p>
          <a:p>
            <a:pPr marL="0" indent="4572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 институтҳо дар навбати хеш бошад тавассути устуворӣ ва ирсиятнокии фарҳанг одамонро бо намунаҳои рафтори институтсионалӣ илҳом мебахшанд. Одамон ба чунин амсилаҳо тавассути институтҳо, ки рафтори мушаххас доранд, одат менамоянд.</a:t>
            </a:r>
          </a:p>
        </p:txBody>
      </p:sp>
    </p:spTree>
  </p:cSld>
  <p:clrMapOvr>
    <a:masterClrMapping/>
  </p:clrMapOvr>
  <mc:AlternateContent xmlns:mc="http://schemas.openxmlformats.org/markup-compatibility/2006" xmlns:p14="http://schemas.microsoft.com/office/powerpoint/2010/main">
    <mc:Choice Requires="p14">
      <p:transition p14:dur="0" advTm="122999"/>
    </mc:Choice>
    <mc:Fallback xmlns="">
      <p:transition advTm="12299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75846"/>
            <a:ext cx="8884220" cy="6128239"/>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50" b="1" i="1" dirty="0">
              <a:solidFill>
                <a:srgbClr val="FF0000"/>
              </a:solidFill>
              <a:latin typeface="Times New Roman"/>
              <a:ea typeface="Times New Roman"/>
              <a:cs typeface="Times New Roman"/>
              <a:sym typeface="Times New Roman"/>
            </a:endParaRPr>
          </a:p>
          <a:p>
            <a:pPr marL="0" indent="450000" algn="ctr">
              <a:lnSpc>
                <a:spcPct val="150000"/>
              </a:lnSpc>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Г) рафтори аъзоёни ҷамъиятро институтҳо танзим ва назорат мекунанд. Қайд намудан зарур аст, ки институтҳо мунтазириҳои қобили қабули ҷомеаро инъикос мекунанд, беаҳамиятӣ ба ин интизориҳо метавонад боиси муҷозоти шахс гардад. Одамон ба интизориҳои ҷомеа мувофиқат карданро қабул менамоянд.</a:t>
            </a:r>
            <a:endParaRPr lang="tg-Cyrl-TJ" sz="24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5092"/>
    </mc:Choice>
    <mc:Fallback xmlns="">
      <p:transition advTm="12509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30819"/>
            <a:ext cx="8884220" cy="610783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p>
          <a:p>
            <a:pPr marL="342900" indent="-342900" algn="ctr">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Фаъолияти асосии институтҳоро метавон бо самтҳои зерин муаррифӣ кард:</a:t>
            </a: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sz="10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grpSp>
        <p:nvGrpSpPr>
          <p:cNvPr id="3" name="Группа 2"/>
          <p:cNvGrpSpPr>
            <a:grpSpLocks/>
          </p:cNvGrpSpPr>
          <p:nvPr/>
        </p:nvGrpSpPr>
        <p:grpSpPr bwMode="auto">
          <a:xfrm>
            <a:off x="615462" y="1479964"/>
            <a:ext cx="8124092" cy="4032446"/>
            <a:chOff x="0" y="0"/>
            <a:chExt cx="66706" cy="26716"/>
          </a:xfrm>
        </p:grpSpPr>
        <p:sp>
          <p:nvSpPr>
            <p:cNvPr id="4" name="Прямоугольник 3"/>
            <p:cNvSpPr>
              <a:spLocks/>
            </p:cNvSpPr>
            <p:nvPr/>
          </p:nvSpPr>
          <p:spPr bwMode="auto">
            <a:xfrm>
              <a:off x="15664" y="0"/>
              <a:ext cx="33316" cy="6997"/>
            </a:xfrm>
            <a:prstGeom prst="rect">
              <a:avLst/>
            </a:prstGeom>
            <a:solidFill>
              <a:schemeClr val="bg2"/>
            </a:solidFill>
            <a:ln w="12700">
              <a:solidFill>
                <a:schemeClr val="accent6">
                  <a:lumMod val="100000"/>
                  <a:lumOff val="0"/>
                </a:schemeClr>
              </a:solidFill>
              <a:miter lim="800000"/>
              <a:headEnd/>
              <a:tailEnd/>
            </a:ln>
          </p:spPr>
          <p:txBody>
            <a:bodyPr rot="0" vert="horz" wrap="square" lIns="91440" tIns="45720" rIns="91440" bIns="45720" anchor="ctr" anchorCtr="0" upright="1">
              <a:noAutofit/>
            </a:bodyPr>
            <a:lstStyle/>
            <a:p>
              <a:pPr marL="457200" algn="ctr">
                <a:spcAft>
                  <a:spcPts val="0"/>
                </a:spcAft>
              </a:pPr>
              <a:r>
                <a:rPr lang="tg-Cyrl-TJ" sz="1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marL="457200">
                <a:spcAft>
                  <a:spcPts val="0"/>
                </a:spcAft>
              </a:pPr>
              <a:r>
                <a:rPr lang="tg-Cyrl-TJ" sz="1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marL="457200">
                <a:spcAft>
                  <a:spcPts val="0"/>
                </a:spcAft>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Таъсири асосии институтҳо</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Скругленный прямоугольник 4"/>
            <p:cNvSpPr>
              <a:spLocks/>
            </p:cNvSpPr>
            <p:nvPr/>
          </p:nvSpPr>
          <p:spPr bwMode="auto">
            <a:xfrm>
              <a:off x="0" y="9700"/>
              <a:ext cx="19712" cy="8667"/>
            </a:xfrm>
            <a:prstGeom prst="roundRect">
              <a:avLst>
                <a:gd name="adj" fmla="val 16667"/>
              </a:avLst>
            </a:prstGeom>
            <a:solidFill>
              <a:schemeClr val="bg2"/>
            </a:solidFill>
            <a:ln w="12700">
              <a:solidFill>
                <a:schemeClr val="accent6">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Ба одамон модел</a:t>
              </a:r>
              <a:r>
                <a:rPr lang="tg-Cyrl-TJ" dirty="0">
                  <a:effectLst/>
                  <a:latin typeface="Cambria" panose="02040503050406030204" pitchFamily="18" charset="0"/>
                  <a:ea typeface="Times New Roman" panose="02020603050405020304" pitchFamily="18" charset="0"/>
                  <a:cs typeface="Cambria" panose="02040503050406030204" pitchFamily="18" charset="0"/>
                </a:rPr>
                <a:t>ҳ</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ои</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рафтори</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и</a:t>
              </a:r>
              <a:r>
                <a:rPr lang="tg-Cyrl-TJ" dirty="0">
                  <a:effectLst/>
                  <a:latin typeface="Cambria" panose="02040503050406030204" pitchFamily="18" charset="0"/>
                  <a:ea typeface="Times New Roman" panose="02020603050405020304" pitchFamily="18" charset="0"/>
                  <a:cs typeface="Cambria" panose="02040503050406030204" pitchFamily="18" charset="0"/>
                </a:rPr>
                <a:t>ҷ</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тимоиро</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ом</a:t>
              </a:r>
              <a:r>
                <a:rPr lang="tg-Cyrl-TJ" dirty="0">
                  <a:effectLst/>
                  <a:latin typeface="Cambria" panose="02040503050406030204" pitchFamily="18" charset="0"/>
                  <a:ea typeface="Times New Roman" panose="02020603050405020304" pitchFamily="18" charset="0"/>
                  <a:cs typeface="Cambria" panose="02040503050406030204" pitchFamily="18" charset="0"/>
                </a:rPr>
                <a:t>ӯ</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зед.</a:t>
              </a:r>
              <a:endParaRPr lang="ru-RU"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Скругленный прямоугольник 5"/>
            <p:cNvSpPr>
              <a:spLocks/>
            </p:cNvSpPr>
            <p:nvPr/>
          </p:nvSpPr>
          <p:spPr bwMode="auto">
            <a:xfrm>
              <a:off x="20752" y="10018"/>
              <a:ext cx="20674" cy="8425"/>
            </a:xfrm>
            <a:prstGeom prst="roundRect">
              <a:avLst>
                <a:gd name="adj" fmla="val 16667"/>
              </a:avLst>
            </a:prstGeom>
            <a:solidFill>
              <a:schemeClr val="bg2"/>
            </a:solidFill>
            <a:ln w="12700">
              <a:solidFill>
                <a:schemeClr val="accent6">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Наќшњои мушахассро барои аъзоёни љомеа муайян намоед.</a:t>
              </a:r>
              <a:endParaRPr lang="ru-RU"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Скругленный прямоугольник 6"/>
            <p:cNvSpPr>
              <a:spLocks/>
            </p:cNvSpPr>
            <p:nvPr/>
          </p:nvSpPr>
          <p:spPr bwMode="auto">
            <a:xfrm>
              <a:off x="42618" y="9700"/>
              <a:ext cx="24088" cy="8747"/>
            </a:xfrm>
            <a:prstGeom prst="roundRect">
              <a:avLst>
                <a:gd name="adj" fmla="val 16667"/>
              </a:avLst>
            </a:prstGeom>
            <a:solidFill>
              <a:schemeClr val="bg2"/>
            </a:solidFill>
            <a:ln w="12700">
              <a:solidFill>
                <a:schemeClr val="accent6">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Танзим ва назорат кардани рафтори аъзоёни </a:t>
              </a:r>
              <a:r>
                <a:rPr lang="tg-Cyrl-TJ" dirty="0">
                  <a:effectLst/>
                  <a:latin typeface="Cambria" panose="02040503050406030204" pitchFamily="18" charset="0"/>
                  <a:ea typeface="Times New Roman" panose="02020603050405020304" pitchFamily="18" charset="0"/>
                  <a:cs typeface="Cambria" panose="02040503050406030204" pitchFamily="18" charset="0"/>
                </a:rPr>
                <a:t>ҷ</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омеаро</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идора</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менамояд.</a:t>
              </a:r>
              <a:endParaRPr lang="ru-RU"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Скругленный прямоугольник 7"/>
            <p:cNvSpPr>
              <a:spLocks/>
            </p:cNvSpPr>
            <p:nvPr/>
          </p:nvSpPr>
          <p:spPr bwMode="auto">
            <a:xfrm>
              <a:off x="0" y="20911"/>
              <a:ext cx="64876" cy="5805"/>
            </a:xfrm>
            <a:prstGeom prst="roundRect">
              <a:avLst>
                <a:gd name="adj" fmla="val 16667"/>
              </a:avLst>
            </a:prstGeom>
            <a:solidFill>
              <a:schemeClr val="bg2"/>
            </a:solidFill>
            <a:ln w="12700">
              <a:solidFill>
                <a:schemeClr val="accent6">
                  <a:lumMod val="100000"/>
                  <a:lumOff val="0"/>
                </a:schemeClr>
              </a:solidFill>
              <a:miter lim="800000"/>
              <a:headEnd/>
              <a:tailEnd/>
            </a:ln>
          </p:spPr>
          <p:txBody>
            <a:bodyPr rot="0" vert="horz" wrap="square" lIns="91440" tIns="45720" rIns="91440" bIns="45720" anchor="ctr" anchorCtr="0" upright="1">
              <a:noAutofit/>
            </a:bodyPr>
            <a:lstStyle/>
            <a:p>
              <a:pPr algn="ctr">
                <a:lnSpc>
                  <a:spcPct val="150000"/>
                </a:lnSpc>
                <a:spcAft>
                  <a:spcPts val="0"/>
                </a:spcAft>
              </a:pP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Он</a:t>
              </a:r>
              <a:r>
                <a:rPr lang="tg-Cyrl-TJ" dirty="0">
                  <a:effectLst/>
                  <a:latin typeface="Cambria" panose="02040503050406030204" pitchFamily="18" charset="0"/>
                  <a:ea typeface="Times New Roman" panose="02020603050405020304" pitchFamily="18" charset="0"/>
                  <a:cs typeface="Cambria" panose="02040503050406030204" pitchFamily="18" charset="0"/>
                </a:rPr>
                <a:t>ҳ</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о</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бо</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ташаккул</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додани фар</a:t>
              </a:r>
              <a:r>
                <a:rPr lang="tg-Cyrl-TJ" dirty="0">
                  <a:effectLst/>
                  <a:latin typeface="Cambria" panose="02040503050406030204" pitchFamily="18" charset="0"/>
                  <a:ea typeface="Times New Roman" panose="02020603050405020304" pitchFamily="18" charset="0"/>
                  <a:cs typeface="Cambria" panose="02040503050406030204" pitchFamily="18" charset="0"/>
                </a:rPr>
                <a:t>ҳ</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анги</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доим</a:t>
              </a:r>
              <a:r>
                <a:rPr lang="tg-Cyrl-TJ" dirty="0">
                  <a:effectLst/>
                  <a:latin typeface="Cambria" panose="02040503050406030204" pitchFamily="18" charset="0"/>
                  <a:ea typeface="Times New Roman" panose="02020603050405020304" pitchFamily="18" charset="0"/>
                  <a:cs typeface="Cambria" panose="02040503050406030204" pitchFamily="18" charset="0"/>
                </a:rPr>
                <a:t>ӣ</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дар</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аъзоёни</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Cambria" panose="02040503050406030204" pitchFamily="18" charset="0"/>
                  <a:ea typeface="Times New Roman" panose="02020603050405020304" pitchFamily="18" charset="0"/>
                  <a:cs typeface="Cambria" panose="02040503050406030204" pitchFamily="18" charset="0"/>
                </a:rPr>
                <a:t>ҷ</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омеа</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модели</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институтсионалии</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рафторро</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 </a:t>
              </a:r>
              <a:r>
                <a:rPr lang="tg-Cyrl-TJ" dirty="0">
                  <a:effectLst/>
                  <a:latin typeface="Times New Roman Tj" panose="02020603050405020304" pitchFamily="18" charset="-52"/>
                  <a:ea typeface="Times New Roman" panose="02020603050405020304" pitchFamily="18" charset="0"/>
                  <a:cs typeface="Times New Roman Tj" panose="02020603050405020304" pitchFamily="18" charset="-52"/>
                </a:rPr>
                <a:t>меоран</a:t>
              </a:r>
              <a:r>
                <a:rPr lang="tg-Cyrl-TJ" dirty="0">
                  <a:effectLst/>
                  <a:latin typeface="Times New Roman Tj" panose="02020603050405020304" pitchFamily="18" charset="-52"/>
                  <a:ea typeface="Times New Roman" panose="02020603050405020304" pitchFamily="18" charset="0"/>
                  <a:cs typeface="Times New Roman" panose="02020603050405020304" pitchFamily="18" charset="0"/>
                </a:rPr>
                <a:t>д</a:t>
              </a: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9" name="Прямая со стрелкой 8"/>
            <p:cNvCxnSpPr>
              <a:cxnSpLocks/>
            </p:cNvCxnSpPr>
            <p:nvPr/>
          </p:nvCxnSpPr>
          <p:spPr bwMode="auto">
            <a:xfrm flipH="1">
              <a:off x="16538" y="6997"/>
              <a:ext cx="2704" cy="2709"/>
            </a:xfrm>
            <a:prstGeom prst="straightConnector1">
              <a:avLst/>
            </a:prstGeom>
            <a:noFill/>
            <a:ln w="6350">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0" name="Прямая со стрелкой 9"/>
            <p:cNvCxnSpPr>
              <a:cxnSpLocks/>
            </p:cNvCxnSpPr>
            <p:nvPr/>
          </p:nvCxnSpPr>
          <p:spPr bwMode="auto">
            <a:xfrm flipH="1">
              <a:off x="30851" y="6997"/>
              <a:ext cx="79" cy="3023"/>
            </a:xfrm>
            <a:prstGeom prst="straightConnector1">
              <a:avLst/>
            </a:prstGeom>
            <a:noFill/>
            <a:ln w="6350">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1" name="Прямая со стрелкой 10"/>
            <p:cNvCxnSpPr>
              <a:cxnSpLocks/>
            </p:cNvCxnSpPr>
            <p:nvPr/>
          </p:nvCxnSpPr>
          <p:spPr bwMode="auto">
            <a:xfrm>
              <a:off x="45720" y="6997"/>
              <a:ext cx="4532" cy="2703"/>
            </a:xfrm>
            <a:prstGeom prst="straightConnector1">
              <a:avLst/>
            </a:prstGeom>
            <a:noFill/>
            <a:ln w="6350">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2" name="Прямая со стрелкой 11"/>
            <p:cNvCxnSpPr>
              <a:cxnSpLocks/>
            </p:cNvCxnSpPr>
            <p:nvPr/>
          </p:nvCxnSpPr>
          <p:spPr bwMode="auto">
            <a:xfrm>
              <a:off x="30930" y="18367"/>
              <a:ext cx="0" cy="2469"/>
            </a:xfrm>
            <a:prstGeom prst="straightConnector1">
              <a:avLst/>
            </a:prstGeom>
            <a:noFill/>
            <a:ln w="6350">
              <a:solidFill>
                <a:schemeClr val="tx1"/>
              </a:solidFill>
              <a:miter lim="800000"/>
              <a:headEnd/>
              <a:tailEnd type="triangle" w="med" len="med"/>
            </a:ln>
            <a:extLst>
              <a:ext uri="{909E8E84-426E-40DD-AFC4-6F175D3DCCD1}">
                <a14:hiddenFill xmlns:a14="http://schemas.microsoft.com/office/drawing/2010/main">
                  <a:noFill/>
                </a14:hiddenFill>
              </a:ext>
            </a:extLst>
          </p:spPr>
        </p:cxnSp>
      </p:grpSp>
      <p:sp>
        <p:nvSpPr>
          <p:cNvPr id="2" name="Прямоугольник 1"/>
          <p:cNvSpPr/>
          <p:nvPr/>
        </p:nvSpPr>
        <p:spPr>
          <a:xfrm>
            <a:off x="107504" y="5440518"/>
            <a:ext cx="6498457" cy="923330"/>
          </a:xfrm>
          <a:prstGeom prst="rect">
            <a:avLst/>
          </a:prstGeom>
        </p:spPr>
        <p:txBody>
          <a:bodyPr wrap="square">
            <a:spAutoFit/>
          </a:bodyPr>
          <a:lstStyle/>
          <a:p>
            <a:pPr>
              <a:lnSpc>
                <a:spcPct val="150000"/>
              </a:lnSpc>
            </a:pPr>
            <a:r>
              <a:rPr lang="tg-Cyrl-TJ" b="1" dirty="0">
                <a:latin typeface="Times New Roman" panose="02020603050405020304" pitchFamily="18" charset="0"/>
                <a:ea typeface="Times New Roman" panose="02020603050405020304" pitchFamily="18" charset="0"/>
              </a:rPr>
              <a:t>Расми 1. Фаъолияти асосии институтҳо </a:t>
            </a:r>
          </a:p>
          <a:p>
            <a:pPr>
              <a:lnSpc>
                <a:spcPct val="150000"/>
              </a:lnSpc>
            </a:pPr>
            <a:r>
              <a:rPr lang="tg-Cyrl-TJ" b="1" dirty="0">
                <a:latin typeface="Times New Roman" panose="02020603050405020304" pitchFamily="18" charset="0"/>
                <a:ea typeface="Times New Roman" panose="02020603050405020304" pitchFamily="18" charset="0"/>
              </a:rPr>
              <a:t>Сарчашма: Таҳияи муаллиф дар асоси сарчашмаҳои илмӣ</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121040"/>
    </mc:Choice>
    <mc:Fallback xmlns="">
      <p:transition advTm="1210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00" b="1" i="1" dirty="0">
              <a:solidFill>
                <a:srgbClr val="FF0000"/>
              </a:solidFill>
              <a:latin typeface="Times New Roman"/>
              <a:ea typeface="Times New Roman"/>
              <a:cs typeface="Times New Roman"/>
              <a:sym typeface="Times New Roman"/>
            </a:endParaRPr>
          </a:p>
          <a:p>
            <a:pPr marL="34290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Таъсири ин муассисаҳо тавассути татбиқи сармояи инсонӣ дар сохторҳои ташкилӣ дар шакли навовариҳои институтсионалӣ сурат мегирад, ки тағйироти шуури шахсро дар раванди омӯзиш ва гирифтани донишҳои нав дар бораи ҷаҳон таъмин мекунанд.</a:t>
            </a: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61561"/>
    </mc:Choice>
    <mc:Fallback xmlns="">
      <p:transition spd="slow" advTm="6156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600"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3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       Дар байни институт ва ташкилот фарқияти зиёде вуҷуд дорад, аз ҷумла:</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Дар натиҷаи эҳтиёҷоти иҷтимоии шахсони алоҳида ҳарду пайдо мегарданд;</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Тартиби муайянеро барои муносибат ва ҳамкории аъзои ҷомеа ҳарду сохтор танзим мекунанд;</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Ҳардуи сохтор асос ва барномаи худро доро мебошанд;</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Зарурати риояи иерархия дар ҳарду ҳатмӣ ҳисобида мешавад.</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lgn="just">
              <a:spcBef>
                <a:spcPts val="0"/>
              </a:spcBef>
              <a:spcAft>
                <a:spcPts val="0"/>
              </a:spcAft>
              <a:buSzPts val="2240"/>
              <a:buNone/>
            </a:pPr>
            <a:endParaRPr sz="9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7965"/>
    </mc:Choice>
    <mc:Fallback xmlns="">
      <p:transition advTm="879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Сохторҳои ташкилӣ ба монанди дигар омилҳо дар институтҳо ва ташкилотҳо хусусиятҳои мухталиф доранд. Умуман, институтҳо сохтори органикӣ доранд, дар ҳоле ки ташкилотҳо сохтори механикӣ доранд.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Хусусиятҳои ташкилотҳое, ки сохтори содда ва шаффоф, мураккаб ва ношаффофро истифода мебаранд, бо назардошти дараҷаи институтсионаликунонӣ оварда шудаанд.</a:t>
            </a:r>
          </a:p>
        </p:txBody>
      </p:sp>
    </p:spTree>
  </p:cSld>
  <p:clrMapOvr>
    <a:masterClrMapping/>
  </p:clrMapOvr>
  <mc:AlternateContent xmlns:mc="http://schemas.openxmlformats.org/markup-compatibility/2006" xmlns:p14="http://schemas.microsoft.com/office/powerpoint/2010/main">
    <mc:Choice Requires="p14">
      <p:transition p14:dur="0" advTm="31838"/>
    </mc:Choice>
    <mc:Fallback xmlns="">
      <p:transition advTm="318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Мутобиқи ин андешаи олим муассисаҳоро ба расмӣ ва ғайрирасмӣ ҷудо мекунад. Муассисаҳои расмӣ, аз нуқтаи назари ӯ, танҳо қисми намоёни системаи институтсионалӣ мебошанд. Дар баробари ин, дар ин система қисми назаррасро институтҳои ғайрирасмӣ ишғол мекунанд, ки дар натиҷаи раванди дуру дарози рушди таърихӣ ташаккул ёфта, ба сармояи инсонӣ тавассути фарҳанг, анъана ва қолабҳои рафтор таъсир мерасонанд.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2226"/>
    </mc:Choice>
    <mc:Fallback xmlns="">
      <p:transition advTm="6222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07504" y="272562"/>
            <a:ext cx="8884220" cy="632538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630555" algn="ctr">
              <a:spcBef>
                <a:spcPts val="0"/>
              </a:spcBef>
              <a:spcAft>
                <a:spcPts val="0"/>
              </a:spcAft>
              <a:buSzPts val="1960"/>
              <a:buNone/>
            </a:pPr>
            <a:endParaRPr lang="ru-RU" sz="8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баррасӣ намудани хусусиятҳои асосӣ ва сохтории сармояи инсонӣ имкон медиҳад, ки тавассути сохторҳои ташкилӣ ва созишномаҳои институтсионалӣ таъсири муҳити институтсионалӣ ба сармояи инсонӣ муайян карда, институтҳои расмӣ ва ғайрирасмӣ, ки дар ташаккул ва рушди он иштирок доранд, муайян карда шавад.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1787"/>
    </mc:Choice>
    <mc:Fallback xmlns="">
      <p:transition advTm="617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2"/>
            <a:ext cx="8859839" cy="63605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7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lvl="0" indent="702000" algn="just">
              <a:lnSpc>
                <a:spcPct val="150000"/>
              </a:lnSpc>
              <a:spcBef>
                <a:spcPts val="0"/>
              </a:spcBef>
              <a:spcAft>
                <a:spcPts val="0"/>
              </a:spcAft>
              <a:buSzPts val="1960"/>
              <a:buNone/>
            </a:pPr>
            <a:endParaRPr lang="tg-Cyrl-TJ" dirty="0"/>
          </a:p>
          <a:p>
            <a:pPr marL="0" lvl="0" indent="702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702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Ба муассисаҳои расмӣ инҳо дохил мешаванд: заминаи қонунгузорӣ, ки фаъолияти кормандро дар меҳнат, гирифтани маълумот, нигоҳдорӣ ва таҳкими саломатӣ ва ғайра муайян мекунад, инчунин маҷмӯи муассисаҳои дахлдори инфрасохтори истеҳсолӣ, таълимӣ, илмӣ, тандурустӣ, фарҳангию маърифатӣ, фаъолияти ҷамъиятии меҳнаткашон.</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77168"/>
    </mc:Choice>
    <mc:Fallback xmlns="">
      <p:transition spd="slow" advTm="771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ru-RU"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a:spcBef>
                <a:spcPts val="560"/>
              </a:spcBef>
              <a:spcAft>
                <a:spcPts val="0"/>
              </a:spcAft>
              <a:buSzPts val="1960"/>
              <a:buNone/>
            </a:pPr>
            <a:endParaRPr lang="ru-RU" sz="1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5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институтҳои ғайрирасмӣ, дар навбати худ, инҳо дохил мешаванд: институти оила, муҳити иҷтимоӣ, дин, фарҳанг, идеология, менталитет, анъанаҳои миллӣ ва ғайра. Чун қоида, таъсири институтҳои расмӣ нисбат ба объектҳои сармояи инсонӣ равона ва мақсаднок аст, дар ҳоле ки таъсири институтҳои ѓайрирасмӣ бештар паҳн мешавад, гарчанде ки он қариб дар тамоми ҷанбаҳои фаъолияти инсонӣ зуҳур мекунад.</a:t>
            </a:r>
            <a:endParaRPr lang="tg-Cyrl-TJ" sz="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05778"/>
    </mc:Choice>
    <mc:Fallback xmlns="">
      <p:transition advTm="10577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7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560"/>
              </a:spcBef>
              <a:spcAft>
                <a:spcPts val="0"/>
              </a:spcAft>
              <a:buSzPts val="1960"/>
              <a:buNone/>
            </a:pPr>
            <a:endParaRPr lang="ru-RU" sz="105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Таҷрибаи таърихии рушди кишварҳои гуногун нишон медиҳад, ки модели иқтисодии ташаккулёфтаи фаъолияти ҷомеа маҷмӯи муайяни институтҳои расмӣ ва ғайрирасмиро дар бар мегирад, ки аз дигар моделҳо бо хусусиятҳои вақт ва мундариҷа фарқ мекунанд ва модели мавҷуда ба дигаргуниҳои институтсионалӣ хеле ҳассос аст.</a:t>
            </a: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58110"/>
    </mc:Choice>
    <mc:Fallback xmlns="">
      <p:transition spd="slow" advTm="5811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институтҳо дар рушди сармояи инсонӣ</a:t>
            </a:r>
            <a:endParaRPr lang="tg-Cyrl-TJ" sz="32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endParaRPr lang="tg-Cyrl-TJ" sz="100" b="1"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Бинобар ин, истифода бурдани таҷрибаи давлатҳои пешқадами ҷаҳон дар тараққиёти системаҳои иқтисодии онҳо ба хусусиятҳои миллии тараққиёти мамлакатҳо ва халқҳо мувофиқ кунондани онро талаб мекунад.</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sz="100" b="1" dirty="0"/>
          </a:p>
          <a:p>
            <a:endParaRPr lang="tg-Cyrl-TJ" b="1" dirty="0"/>
          </a:p>
          <a:p>
            <a:endParaRPr lang="tg-Cyrl-TJ" sz="100" b="1" dirty="0"/>
          </a:p>
          <a:p>
            <a:endParaRPr lang="tg-Cyrl-TJ" sz="100" b="1" dirty="0"/>
          </a:p>
        </p:txBody>
      </p:sp>
    </p:spTree>
  </p:cSld>
  <p:clrMapOvr>
    <a:masterClrMapping/>
  </p:clrMapOvr>
  <mc:AlternateContent xmlns:mc="http://schemas.openxmlformats.org/markup-compatibility/2006" xmlns:p14="http://schemas.microsoft.com/office/powerpoint/2010/main">
    <mc:Choice Requires="p14">
      <p:transition p14:dur="0" advTm="56864"/>
    </mc:Choice>
    <mc:Fallback xmlns="">
      <p:transition advTm="568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123093"/>
            <a:ext cx="8590085" cy="592601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Дигаргуниҳои тамаддунии ҷаҳони муосир бо ташаккул ва рушди ҷомеаи дониш алоқаманданд, ки дар асоси модели нави иқтисодӣ – иқтисоди дониш ҷойгузини иқтисоди индустриалӣ мебошад. Гузариш ба иқтисодиёти дониш модели антропосентрикии ташкили меҳнатро фаъол месозад, ки зарурати васеъ намудани миқёси сармоягузорӣ ба сармояи инсониро пешбинӣ намуда, имкон медиҳад, ки ин сармоя ба омили пешбарандаи дигаргуниҳои инноватсионии иқтисодӣ ва рушди созандаи иқтисоди муосир табдил дода шавад.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9232"/>
    </mc:Choice>
    <mc:Fallback xmlns="">
      <p:transition advTm="492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4" y="140676"/>
            <a:ext cx="8884220" cy="6457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None/>
            </a:pPr>
            <a:endParaRPr lang="tg-Cyrl-TJ" sz="7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Ҷомеаи донишҳои муосир бо табдил додани дониш ба манбаи асосии ҷамъкунии сармояи инсонӣ, захираи асосии истеҳсолот, тағирёбии хусусият ва мазмуни меҳнати коргарон, такмили табиати эҷодӣ, зеҳнии он, эҷоди иттилоот ва захираҳои коммуникатсионӣ ва имкониятҳои шабакавӣ барои рушди институтсионалӣ, ҷаҳонишавӣ ва ҳамгироии ҷаҳонии равандҳои иқтисодӣ ва иҷтимоӣ, ки шароити фаъолияти иқтисоди миллӣ ва моделҳои бизнесро ба таври назаррас тағйир медиҳанд (ниг. ба ҷадвали 1).</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8359"/>
    </mc:Choice>
    <mc:Fallback xmlns="">
      <p:transition advTm="483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0"/>
            <a:ext cx="8884220" cy="6154615"/>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algn="ctr">
              <a:lnSpc>
                <a:spcPct val="100000"/>
              </a:lnSpc>
            </a:pPr>
            <a:r>
              <a:rPr lang="tg-Cyrl-TJ" b="1" dirty="0">
                <a:solidFill>
                  <a:schemeClr val="tx1"/>
                </a:solidFill>
                <a:latin typeface="Times New Roman" panose="02020603050405020304" pitchFamily="18" charset="0"/>
                <a:cs typeface="Times New Roman" panose="02020603050405020304" pitchFamily="18" charset="0"/>
              </a:rPr>
              <a:t>Хусусиятҳои фарқкунандаи фаъолияти сармояи инсонӣ дар иқтисоди индустриалӣ ва ҷомеаи дониш асосёфта</a:t>
            </a:r>
            <a:endParaRPr lang="tg-Cyrl-TJ" sz="2400" dirty="0">
              <a:solidFill>
                <a:schemeClr val="tx1"/>
              </a:solidFill>
              <a:latin typeface="Times New Roman" panose="02020603050405020304" pitchFamily="18" charset="0"/>
              <a:cs typeface="Times New Roman" panose="02020603050405020304" pitchFamily="18" charset="0"/>
            </a:endParaRPr>
          </a:p>
          <a:p>
            <a:pPr algn="ctr">
              <a:lnSpc>
                <a:spcPct val="150000"/>
              </a:lnSpc>
            </a:pPr>
            <a:endParaRPr lang="ru-RU"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154586160"/>
              </p:ext>
            </p:extLst>
          </p:nvPr>
        </p:nvGraphicFramePr>
        <p:xfrm>
          <a:off x="291143" y="1600200"/>
          <a:ext cx="8780710" cy="3458785"/>
        </p:xfrm>
        <a:graphic>
          <a:graphicData uri="http://schemas.openxmlformats.org/drawingml/2006/table">
            <a:tbl>
              <a:tblPr firstRow="1" firstCol="1" bandRow="1">
                <a:tableStyleId>{5C22544A-7EE6-4342-B048-85BDC9FD1C3A}</a:tableStyleId>
              </a:tblPr>
              <a:tblGrid>
                <a:gridCol w="2393201">
                  <a:extLst>
                    <a:ext uri="{9D8B030D-6E8A-4147-A177-3AD203B41FA5}">
                      <a16:colId xmlns:a16="http://schemas.microsoft.com/office/drawing/2014/main" val="2495970134"/>
                    </a:ext>
                  </a:extLst>
                </a:gridCol>
                <a:gridCol w="3460605">
                  <a:extLst>
                    <a:ext uri="{9D8B030D-6E8A-4147-A177-3AD203B41FA5}">
                      <a16:colId xmlns:a16="http://schemas.microsoft.com/office/drawing/2014/main" val="474086783"/>
                    </a:ext>
                  </a:extLst>
                </a:gridCol>
                <a:gridCol w="2926904">
                  <a:extLst>
                    <a:ext uri="{9D8B030D-6E8A-4147-A177-3AD203B41FA5}">
                      <a16:colId xmlns:a16="http://schemas.microsoft.com/office/drawing/2014/main" val="1249483981"/>
                    </a:ext>
                  </a:extLst>
                </a:gridCol>
              </a:tblGrid>
              <a:tr h="212059">
                <a:tc>
                  <a:txBody>
                    <a:bodyPr/>
                    <a:lstStyle/>
                    <a:p>
                      <a:pPr algn="ctr">
                        <a:lnSpc>
                          <a:spcPct val="150000"/>
                        </a:lnSpc>
                        <a:spcAft>
                          <a:spcPts val="0"/>
                        </a:spcAft>
                      </a:pPr>
                      <a:r>
                        <a:rPr lang="tg-Cyrl-TJ" sz="1100" dirty="0">
                          <a:solidFill>
                            <a:schemeClr val="tx1"/>
                          </a:solidFill>
                          <a:effectLst/>
                          <a:latin typeface="Times New Roman" panose="02020603050405020304" pitchFamily="18" charset="0"/>
                          <a:cs typeface="Times New Roman" panose="02020603050405020304" pitchFamily="18" charset="0"/>
                        </a:rPr>
                        <a:t>Меъёр</a:t>
                      </a:r>
                      <a:endParaRPr lang="ru-RU"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100" dirty="0">
                          <a:solidFill>
                            <a:schemeClr val="tx1"/>
                          </a:solidFill>
                          <a:effectLst/>
                          <a:latin typeface="Times New Roman" panose="02020603050405020304" pitchFamily="18" charset="0"/>
                          <a:cs typeface="Times New Roman" panose="02020603050405020304" pitchFamily="18" charset="0"/>
                        </a:rPr>
                        <a:t>Иқтисодиёти саноатӣ</a:t>
                      </a:r>
                      <a:endParaRPr lang="ru-RU"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100" dirty="0">
                          <a:solidFill>
                            <a:schemeClr val="tx1"/>
                          </a:solidFill>
                          <a:effectLst/>
                          <a:latin typeface="Times New Roman" panose="02020603050405020304" pitchFamily="18" charset="0"/>
                          <a:cs typeface="Times New Roman" panose="02020603050405020304" pitchFamily="18" charset="0"/>
                        </a:rPr>
                        <a:t>Ҷамъияти дониш</a:t>
                      </a:r>
                      <a:endParaRPr lang="ru-RU"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1219288483"/>
                  </a:ext>
                </a:extLst>
              </a:tr>
              <a:tr h="780234">
                <a:tc>
                  <a:txBody>
                    <a:bodyPr/>
                    <a:lstStyle/>
                    <a:p>
                      <a:pPr algn="just">
                        <a:lnSpc>
                          <a:spcPct val="150000"/>
                        </a:lnSpc>
                        <a:spcAft>
                          <a:spcPts val="0"/>
                        </a:spcAft>
                      </a:pPr>
                      <a:r>
                        <a:rPr lang="tg-Cyrl-TJ" sz="1000" dirty="0">
                          <a:solidFill>
                            <a:schemeClr val="tx1"/>
                          </a:solidFill>
                          <a:effectLst/>
                          <a:latin typeface="Times New Roman" panose="02020603050405020304" pitchFamily="18" charset="0"/>
                          <a:cs typeface="Times New Roman" panose="02020603050405020304" pitchFamily="18" charset="0"/>
                        </a:rPr>
                        <a:t>Таъсири дониш ба равандҳои истеҳсолӣ ва ташаккули шахсият</a:t>
                      </a:r>
                      <a:endParaRPr lang="ru-RU" sz="105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Ҷузъи ёрирасони ҷараёни истеҳсолот вобаста ба дараҷаи маълумот ва маҳорати касбии коргарон</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Сармояи системавӣ ва захираи муҳиме, ки барои истеҳсоли мол ва хизматрасонӣ истифода мешавад, ки аз корманд мунтазам такмил додани таҳсилоти худро талаб мекунад.</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2189312135"/>
                  </a:ext>
                </a:extLst>
              </a:tr>
              <a:tr h="378081">
                <a:tc>
                  <a:txBody>
                    <a:bodyPr/>
                    <a:lstStyle/>
                    <a:p>
                      <a:pPr algn="just">
                        <a:lnSpc>
                          <a:spcPct val="150000"/>
                        </a:lnSpc>
                        <a:spcAft>
                          <a:spcPts val="0"/>
                        </a:spcAft>
                      </a:pPr>
                      <a:r>
                        <a:rPr lang="tg-Cyrl-TJ" sz="1000">
                          <a:solidFill>
                            <a:schemeClr val="tx1"/>
                          </a:solidFill>
                          <a:effectLst/>
                          <a:latin typeface="Times New Roman" panose="02020603050405020304" pitchFamily="18" charset="0"/>
                          <a:cs typeface="Times New Roman" panose="02020603050405020304" pitchFamily="18" charset="0"/>
                        </a:rPr>
                        <a:t>Такия ба сармоягузорӣ</a:t>
                      </a:r>
                      <a:endParaRPr lang="ru-RU" sz="105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Сармоягузорӣ ба афзоиши дороиҳои худи ширкат</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Сармоягузорӣ ба сармояи зеҳнии кормандони ширкат</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3811327621"/>
                  </a:ext>
                </a:extLst>
              </a:tr>
              <a:tr h="579157">
                <a:tc>
                  <a:txBody>
                    <a:bodyPr/>
                    <a:lstStyle/>
                    <a:p>
                      <a:pPr algn="just">
                        <a:lnSpc>
                          <a:spcPct val="150000"/>
                        </a:lnSpc>
                        <a:spcAft>
                          <a:spcPts val="0"/>
                        </a:spcAft>
                      </a:pPr>
                      <a:r>
                        <a:rPr lang="tg-Cyrl-TJ" sz="1000">
                          <a:solidFill>
                            <a:schemeClr val="tx1"/>
                          </a:solidFill>
                          <a:effectLst/>
                          <a:latin typeface="Times New Roman" panose="02020603050405020304" pitchFamily="18" charset="0"/>
                          <a:cs typeface="Times New Roman" panose="02020603050405020304" pitchFamily="18" charset="0"/>
                        </a:rPr>
                        <a:t>Роҳбарият ва системаи идоракунӣ</a:t>
                      </a:r>
                      <a:endParaRPr lang="ru-RU" sz="105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Роҳбарии амудӣ, низоми мутамарказонидашудаи идоракунӣ</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Роҳбарияти тақсимшуда: ваколатҳои зердастон ва худидоракунӣ, ҳамкории дастаҳои воҳидҳои маҳаллӣ</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2889111984"/>
                  </a:ext>
                </a:extLst>
              </a:tr>
              <a:tr h="378081">
                <a:tc>
                  <a:txBody>
                    <a:bodyPr/>
                    <a:lstStyle/>
                    <a:p>
                      <a:pPr algn="just">
                        <a:lnSpc>
                          <a:spcPct val="150000"/>
                        </a:lnSpc>
                        <a:spcAft>
                          <a:spcPts val="0"/>
                        </a:spcAft>
                      </a:pPr>
                      <a:r>
                        <a:rPr lang="tg-Cyrl-TJ" sz="1000">
                          <a:solidFill>
                            <a:schemeClr val="tx1"/>
                          </a:solidFill>
                          <a:effectLst/>
                          <a:latin typeface="Times New Roman" panose="02020603050405020304" pitchFamily="18" charset="0"/>
                          <a:cs typeface="Times New Roman" panose="02020603050405020304" pitchFamily="18" charset="0"/>
                        </a:rPr>
                        <a:t>Хусусиятҳои қувваи корӣ</a:t>
                      </a:r>
                      <a:endParaRPr lang="ru-RU" sz="105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a:effectLst/>
                          <a:latin typeface="Times New Roman" panose="02020603050405020304" pitchFamily="18" charset="0"/>
                          <a:cs typeface="Times New Roman" panose="02020603050405020304" pitchFamily="18" charset="0"/>
                        </a:rPr>
                        <a:t>Нобаробарии гендерӣ, таносуби зиёди коргарони нимтайёр ва бетаълим</a:t>
                      </a:r>
                      <a:endParaRPr lang="ru-RU" sz="105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баробарии гендерӣ; ҳиссаи зиёди коргарони дороӣ маълумоти олӣ</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2456372923"/>
                  </a:ext>
                </a:extLst>
              </a:tr>
              <a:tr h="378081">
                <a:tc>
                  <a:txBody>
                    <a:bodyPr/>
                    <a:lstStyle/>
                    <a:p>
                      <a:pPr algn="just">
                        <a:lnSpc>
                          <a:spcPct val="150000"/>
                        </a:lnSpc>
                        <a:spcAft>
                          <a:spcPts val="0"/>
                        </a:spcAft>
                      </a:pPr>
                      <a:r>
                        <a:rPr lang="tg-Cyrl-TJ" sz="1000">
                          <a:solidFill>
                            <a:schemeClr val="tx1"/>
                          </a:solidFill>
                          <a:effectLst/>
                          <a:latin typeface="Times New Roman" panose="02020603050405020304" pitchFamily="18" charset="0"/>
                          <a:cs typeface="Times New Roman" panose="02020603050405020304" pitchFamily="18" charset="0"/>
                        </a:rPr>
                        <a:t>Малакаву маҳорат</a:t>
                      </a:r>
                      <a:endParaRPr lang="ru-RU" sz="105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a:effectLst/>
                          <a:latin typeface="Times New Roman" panose="02020603050405020304" pitchFamily="18" charset="0"/>
                          <a:cs typeface="Times New Roman" panose="02020603050405020304" pitchFamily="18" charset="0"/>
                        </a:rPr>
                        <a:t>Махсусгардонии тахассус ва стандартикунонии ҷараён</a:t>
                      </a:r>
                      <a:endParaRPr lang="ru-RU" sz="105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Ихтисоси васеъ, чандирии инноватсионӣ ва ҳамкорӣ</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3288197833"/>
                  </a:ext>
                </a:extLst>
              </a:tr>
              <a:tr h="177004">
                <a:tc>
                  <a:txBody>
                    <a:bodyPr/>
                    <a:lstStyle/>
                    <a:p>
                      <a:pPr algn="just">
                        <a:lnSpc>
                          <a:spcPct val="150000"/>
                        </a:lnSpc>
                        <a:spcAft>
                          <a:spcPts val="0"/>
                        </a:spcAft>
                      </a:pPr>
                      <a:r>
                        <a:rPr lang="tg-Cyrl-TJ" sz="1000">
                          <a:solidFill>
                            <a:schemeClr val="tx1"/>
                          </a:solidFill>
                          <a:effectLst/>
                          <a:latin typeface="Times New Roman" panose="02020603050405020304" pitchFamily="18" charset="0"/>
                          <a:cs typeface="Times New Roman" panose="02020603050405020304" pitchFamily="18" charset="0"/>
                        </a:rPr>
                        <a:t>Талабот ба таҳсилот</a:t>
                      </a:r>
                      <a:endParaRPr lang="ru-RU" sz="105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a:effectLst/>
                          <a:latin typeface="Times New Roman" panose="02020603050405020304" pitchFamily="18" charset="0"/>
                          <a:cs typeface="Times New Roman" panose="02020603050405020304" pitchFamily="18" charset="0"/>
                        </a:rPr>
                        <a:t>Диплом ё сертификат</a:t>
                      </a:r>
                      <a:endParaRPr lang="ru-RU" sz="105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Омӯзиши доимӣ дар тӯли фаъолияти худ</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3740141173"/>
                  </a:ext>
                </a:extLst>
              </a:tr>
              <a:tr h="177004">
                <a:tc>
                  <a:txBody>
                    <a:bodyPr/>
                    <a:lstStyle/>
                    <a:p>
                      <a:pPr algn="just">
                        <a:lnSpc>
                          <a:spcPct val="150000"/>
                        </a:lnSpc>
                        <a:spcAft>
                          <a:spcPts val="0"/>
                        </a:spcAft>
                      </a:pPr>
                      <a:r>
                        <a:rPr lang="tg-Cyrl-TJ" sz="1000">
                          <a:solidFill>
                            <a:schemeClr val="tx1"/>
                          </a:solidFill>
                          <a:effectLst/>
                          <a:latin typeface="Times New Roman" panose="02020603050405020304" pitchFamily="18" charset="0"/>
                          <a:cs typeface="Times New Roman" panose="02020603050405020304" pitchFamily="18" charset="0"/>
                        </a:rPr>
                        <a:t>Муносибати байни роҳбар ва тобеон</a:t>
                      </a:r>
                      <a:endParaRPr lang="ru-RU" sz="105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a:effectLst/>
                          <a:latin typeface="Times New Roman" panose="02020603050405020304" pitchFamily="18" charset="0"/>
                          <a:cs typeface="Times New Roman" panose="02020603050405020304" pitchFamily="18" charset="0"/>
                        </a:rPr>
                        <a:t>Муқовимат</a:t>
                      </a:r>
                      <a:endParaRPr lang="ru-RU" sz="105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tc>
                  <a:txBody>
                    <a:bodyPr/>
                    <a:lstStyle/>
                    <a:p>
                      <a:pPr algn="ctr">
                        <a:lnSpc>
                          <a:spcPct val="150000"/>
                        </a:lnSpc>
                        <a:spcAft>
                          <a:spcPts val="0"/>
                        </a:spcAft>
                      </a:pPr>
                      <a:r>
                        <a:rPr lang="tg-Cyrl-TJ" sz="1000" dirty="0">
                          <a:effectLst/>
                          <a:latin typeface="Times New Roman" panose="02020603050405020304" pitchFamily="18" charset="0"/>
                          <a:cs typeface="Times New Roman" panose="02020603050405020304" pitchFamily="18" charset="0"/>
                        </a:rPr>
                        <a:t>Ҳамкорӣ, гурӯҳӣ кори</a:t>
                      </a:r>
                      <a:endParaRPr lang="ru-RU" sz="105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523" marR="33523" marT="0" marB="0" anchor="ctr">
                    <a:solidFill>
                      <a:schemeClr val="bg2"/>
                    </a:solidFill>
                  </a:tcPr>
                </a:tc>
                <a:extLst>
                  <a:ext uri="{0D108BD9-81ED-4DB2-BD59-A6C34878D82A}">
                    <a16:rowId xmlns:a16="http://schemas.microsoft.com/office/drawing/2014/main" val="277601204"/>
                  </a:ext>
                </a:extLst>
              </a:tr>
            </a:tbl>
          </a:graphicData>
        </a:graphic>
      </p:graphicFrame>
      <p:sp>
        <p:nvSpPr>
          <p:cNvPr id="3" name="Прямоугольник 2"/>
          <p:cNvSpPr/>
          <p:nvPr/>
        </p:nvSpPr>
        <p:spPr>
          <a:xfrm>
            <a:off x="-386863" y="5280660"/>
            <a:ext cx="6778869" cy="553998"/>
          </a:xfrm>
          <a:prstGeom prst="rect">
            <a:avLst/>
          </a:prstGeom>
        </p:spPr>
        <p:txBody>
          <a:bodyPr wrap="square">
            <a:spAutoFit/>
          </a:bodyPr>
          <a:lstStyle/>
          <a:p>
            <a:pPr indent="450215" algn="just">
              <a:lnSpc>
                <a:spcPct val="150000"/>
              </a:lnSpc>
              <a:spcAft>
                <a:spcPts val="0"/>
              </a:spcAft>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Сарчашма:</a:t>
            </a:r>
            <a:r>
              <a:rPr lang="tg-Cyrl-TJ"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cs typeface="Times New Roman" panose="02020603050405020304" pitchFamily="18" charset="0"/>
              </a:rPr>
              <a:t>Аз ҷониби муаллиф тартиб дода шудааст.</a:t>
            </a:r>
            <a:endParaRPr lang="ru-RU" sz="20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5212"/>
    </mc:Choice>
    <mc:Fallback xmlns="">
      <p:transition advTm="952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08427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342900" indent="-342900" algn="ctr">
              <a:lnSpc>
                <a:spcPct val="10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сармояи инсонӣ аз сабаби истифодаи бесамари захираҳои дониш дар фаъолияти инсон, номуайянии оқибатҳои қарорҳои идоракунӣ дар шароити дониши нопурра, рушди сусти инфрасохтори институтсионалӣ, ки имкони навсозии технологиро коҳиш медиҳад, суст мешавад, корхонаю фирмаҳо, тамаркузи фаъолияти сармоягузориро ба инкишофи захираҳои инсонӣ, ба вуҷуд овардани истеҳсолоти инноватсионии баландтехнологи дар асоси рушди кластерҳои илмию таълимӣ бадтар мекунад.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5018"/>
    </mc:Choice>
    <mc:Fallback xmlns="">
      <p:transition advTm="4501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lvl="0" indent="44958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100" dirty="0">
              <a:latin typeface="Times New Roman"/>
              <a:ea typeface="Times New Roman"/>
              <a:cs typeface="Times New Roman"/>
              <a:sym typeface="Times New Roman"/>
            </a:endParaRPr>
          </a:p>
          <a:p>
            <a:pPr marL="0" indent="450000" algn="just">
              <a:lnSpc>
                <a:spcPct val="16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Ташаккули иқтисодиёти дониш дар Ҷумҳурии Тоҷикистон муайян намудани ҷузъҳои институтсионалии зеринро дар бар мегирад, ки имкон медиҳанд сармояи инсониро такмил диҳанд: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таҳияи модели нави таҳсилот, ки системаи институтсионалии таҳсилоти муттасилро таъмин менамояд, ки ба ташаккули шахсияти эҷодкор нигаронида шудааст, барои амалӣ намудани фаъолияти инноватсионии созанда омода 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36628"/>
    </mc:Choice>
    <mc:Fallback xmlns="">
      <p:transition advTm="3662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lvl="0" indent="44958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 сармоягузорӣ ба муассисаҳое, ки нигоҳдорӣ ва ҷамъшавии сармояи инсониро таъмин мекунанд: рушди системаи бисёрсоҳаи тандурустӣ, такмили ташхис, пешгирӣ ва табобат, зиёд намудани маблағгузории фарҳанг, тарбияи ҷисмонӣ ва варзиш, манзил, коммуналӣ ва шахсӣ, ҳифзи муҳити зист;</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30439"/>
    </mc:Choice>
    <mc:Fallback xmlns="">
      <p:transition advTm="3043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9696"/>
            <a:ext cx="8884220" cy="6512795"/>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таъмини тамоюли устувори рушди илми фундаменталӣ ва амалӣ, пурзӯр намудани рушд ва татбиқи дастовардҳои илмӣ тавассути ташкили кластерҳои инноватсионӣ ва таълимӣ, паркҳои технологӣ ва марказҳои интиқоли технологияҳо, маблағгузории муштараки тадқиқоти илмӣ-таҳқиқотӣ бо иштироки якҷояи намояндагони давлат, илм ва тиҷорат ва тиҷоратикунонии ҳатмии натиҷаҳои ихтироот;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1428"/>
    </mc:Choice>
    <mc:Fallback xmlns="">
      <p:transition advTm="4142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 таъмини тағийроти сифатии фарҳанги институтсионалӣ, меъёрҳои ахлоқӣ истифодаи фаъолонаи захираҳои дониш ва технологияҳои иттилоотию коммуникатсионӣ, ки имкон медиҳанд, ки имкониятҳои иҷтимоии шахсият, тарбияи ахлоқии ӯ ва рушди инноватсиониро васеъ намоянд;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27863"/>
    </mc:Choice>
    <mc:Fallback xmlns="">
      <p:transition spd="slow" advTm="2786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lvl="0" indent="450000" algn="just">
              <a:lnSpc>
                <a:spcPct val="150000"/>
              </a:lnSpc>
              <a:spcBef>
                <a:spcPts val="0"/>
              </a:spcBef>
              <a:spcAft>
                <a:spcPts val="0"/>
              </a:spcAft>
              <a:buSzPts val="1960"/>
              <a:buNone/>
            </a:pPr>
            <a:endParaRPr lang="tg-Cyrl-TJ" dirty="0"/>
          </a:p>
          <a:p>
            <a:pPr marL="0" lvl="0" indent="450000" algn="just">
              <a:lnSpc>
                <a:spcPct val="150000"/>
              </a:lnSpc>
              <a:spcBef>
                <a:spcPts val="0"/>
              </a:spcBef>
              <a:spcAft>
                <a:spcPts val="0"/>
              </a:spcAft>
              <a:buSzPts val="1960"/>
              <a:buNone/>
            </a:pPr>
            <a:endParaRPr lang="tg-Cyrl-TJ" dirty="0"/>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 табдил додани системаи идоракунӣ, имконият медиҳад, ки дар баробари идоракунии мутамарказ истифодабарии фаъоли схемаи мобилии модели идоракунии ташкилот, таҳкими ҳамкории дастаҳои воҳидҳои маҳаллӣ, ки дар конфигуратсияҳои доимо тағйирёбанда пайвастанд;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28097"/>
    </mc:Choice>
    <mc:Fallback xmlns="">
      <p:transition advTm="2809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884220" cy="6137031"/>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algn="ctr">
              <a:lnSpc>
                <a:spcPct val="15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фароҳам овардани дастуру шароитҳои ҳавасмандгардонӣ барои озод намудани ташаббуси кормандон, омодагӣ ба кори навоварӣ ва эҷодӣ, нигоҳдорӣ ва рушди соҳибкорӣ, эҷодкорӣ ва қобилияти таҳияи ғояҳои тиҷории судманд.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8485"/>
    </mc:Choice>
    <mc:Fallback xmlns="">
      <p:transition advTm="2848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муҳимтарин шарти ташаккули самарабахши иқтисодиёти дониш фароҳам овардани муҳити институтсионалиест, ки такрористеҳсоли пурраи сармояи инсониро дар асоси тағйироти сифатӣ дар ҳаёти инсон, муносибати ӯ ба худ ва ҷаҳони гирду атроф таъмин менамояд, ки тамоми иқтисодиётро ба шароити мусоиди такрористеҳсолкунии васеъи илм ва маданият табдил дода, ҳамчун такягоҳи давлатдории Ҷумҳурии Тоҷикистон имконпазир аст.</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4395"/>
    </mc:Choice>
    <mc:Fallback xmlns="">
      <p:transition advTm="4439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p>
          <a:p>
            <a:pPr marL="0" indent="0" algn="just">
              <a:lnSpc>
                <a:spcPct val="150000"/>
              </a:lnSpc>
              <a:spcBef>
                <a:spcPts val="0"/>
              </a:spcBef>
              <a:spcAft>
                <a:spcPts val="0"/>
              </a:spcAft>
              <a:buNone/>
            </a:pPr>
            <a:endParaRPr lang="tg-Cyrl-TJ" sz="800"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шартҳои фаъолияти танзими давлатӣ сохторҳои институтсионалӣ ба шумор меравад. Аксарияти мамлакатҳои ҷаҳон маблағгузории сармоягузории дарозмуддати дигар субъектҳоро дар ин самт маблағгузорӣ ва кафолат медиҳад, бо мақсади таъмини тарзи ҳаёти солими шаҳрвандон, таҳияи ихтисосҳо, шаклу усулҳои афзалиятноки омода намудани мутахассисон имтиёзҳои андоз ва дигар ниҳодҳои танзимкунандаро татбиқ менамояд  ва дар  инкишофи маориф саҳми назарраси хешро мегузоранд.</a:t>
            </a: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51171"/>
    </mc:Choice>
    <mc:Fallback xmlns="">
      <p:transition advTm="5117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98712" y="158261"/>
            <a:ext cx="8884220" cy="66294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давлат таъсис ва барҳам додани муассисаҳои таълими касбиро дар ихтиёр дорад, давлат қонунҳо қабул менамояд бахшҳоро назорат менамояд.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Метавон қайд намуд, ки механизми сармоягузорӣ ба рушди сармояи инсонӣ муносибати пайвастаро бо назардошти ҳамкории ниҳодҳои гуногун тақозо менамояд.</a:t>
            </a: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30311"/>
    </mc:Choice>
    <mc:Fallback xmlns="">
      <p:transition advTm="3031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Давлат нақши ҳамоҳангсози тамоми кӯшишҳои ҷамъоварӣ ва рушди сармояи инсониро дорад. Дар баробари ин хусусиятҳои тараққиёти ҳозираро ба назар гирифтан лозим аст. Дар робита ба Ҷумҳурии Тоҷикистон, ин амиқтар шудани равандҳои ҷаҳонишавӣ, афзоиши ҷараёни муҳоҷират, баланд шудани нақши дониш ҳамчун ядрои муҳимми табдили институтҳои кӯҳнаи бесамар мебошад.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34806"/>
    </mc:Choice>
    <mc:Fallback xmlns="">
      <p:transition advTm="3480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51466" y="158261"/>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indent="0" algn="just">
              <a:lnSpc>
                <a:spcPct val="150000"/>
              </a:lnSpc>
              <a:spcBef>
                <a:spcPts val="0"/>
              </a:spcBef>
              <a:spcAft>
                <a:spcPts val="0"/>
              </a:spcAft>
              <a:buNone/>
            </a:pP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иқтисодиёти инноватсионӣ дониш ва малакаҳои навоварона (инноватсионӣ) яке аз захираҳои асосии рақобатпазирӣ ба ҳисоб мераванд. </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Таълим ва омӯзиши пайваста аҳамияти аввалиндараҷа мегиранд.</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Талабот ба мутахассисони дорои малакаҳои тахассусии баланд меафзояд.</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Коргарон бояд қобилияти мутобиқшавӣ ба технологияҳои нав дошта бошанд</a:t>
            </a:r>
            <a:r>
              <a:rPr lang="tg-Cyrl-TJ" dirty="0">
                <a:solidFill>
                  <a:schemeClr val="tx1"/>
                </a:solidFill>
              </a:rPr>
              <a:t>.</a:t>
            </a:r>
            <a:endParaRPr lang="ru-RU" dirty="0">
              <a:solidFill>
                <a:schemeClr val="tx1"/>
              </a:solidFill>
            </a:endParaRPr>
          </a:p>
          <a:p>
            <a:pPr algn="just">
              <a:lnSpc>
                <a:spcPct val="150000"/>
              </a:lnSpc>
              <a:spcBef>
                <a:spcPts val="0"/>
              </a:spcBef>
              <a:spcAft>
                <a:spcPts val="0"/>
              </a:spcAft>
              <a:buFont typeface="Wingdings" panose="05000000000000000000" pitchFamily="2" charset="2"/>
              <a:buChar char="Ø"/>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584502"/>
      </p:ext>
    </p:extLst>
  </p:cSld>
  <p:clrMapOvr>
    <a:masterClrMapping/>
  </p:clrMapOvr>
  <mc:AlternateContent xmlns:mc="http://schemas.openxmlformats.org/markup-compatibility/2006" xmlns:p14="http://schemas.microsoft.com/office/powerpoint/2010/main">
    <mc:Choice Requires="p14">
      <p:transition p14:dur="0" advTm="32621"/>
    </mc:Choice>
    <mc:Fallback xmlns="">
      <p:transition advTm="3262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5"/>
            <a:ext cx="8884220" cy="603152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дар шароити иқтисодиёти инноватсионӣ</a:t>
            </a: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иқтисодиёти инноватсионӣ сармояи инсонӣ ҳамчун захираи асосии рушди устувор ва рақобатпазирии миллӣ ба ҳисоб меравад. Ин талаб мекунад, ки ҷомеа ба таҳсилот, рушди илм, эҷоди муҳити мусоиди зеҳнӣ ва технологӣ аҳамияти аввалиндараҷа диҳад.</a:t>
            </a: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fontAlgn="base" hangingPunct="0">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p:txBody>
      </p:sp>
    </p:spTree>
    <p:extLst>
      <p:ext uri="{BB962C8B-B14F-4D97-AF65-F5344CB8AC3E}">
        <p14:creationId xmlns:p14="http://schemas.microsoft.com/office/powerpoint/2010/main" val="1013300260"/>
      </p:ext>
    </p:extLst>
  </p:cSld>
  <p:clrMapOvr>
    <a:masterClrMapping/>
  </p:clrMapOvr>
  <mc:AlternateContent xmlns:mc="http://schemas.openxmlformats.org/markup-compatibility/2006" xmlns:p14="http://schemas.microsoft.com/office/powerpoint/2010/main">
    <mc:Choice Requires="p14">
      <p:transition p14:dur="0" advTm="25118"/>
    </mc:Choice>
    <mc:Fallback xmlns="">
      <p:transition advTm="25118"/>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
            <a:ext cx="8856984" cy="6761285"/>
          </a:xfrm>
          <a:prstGeom prst="rect">
            <a:avLst/>
          </a:prstGeom>
          <a:noFill/>
          <a:ln>
            <a:noFill/>
          </a:ln>
        </p:spPr>
        <p:txBody>
          <a:bodyPr spcFirstLastPara="1" wrap="square" lIns="91425" tIns="45700" rIns="91425" bIns="45700" anchor="t" anchorCtr="0">
            <a:normAutofit/>
          </a:bodyPr>
          <a:lstStyle/>
          <a:p>
            <a:pPr marL="0" indent="0" algn="ctr">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7200" algn="just">
              <a:lnSpc>
                <a:spcPct val="150000"/>
              </a:lnSpc>
              <a:spcBef>
                <a:spcPts val="0"/>
              </a:spcBef>
              <a:spcAft>
                <a:spcPts val="0"/>
              </a:spcAft>
              <a:buNone/>
            </a:pPr>
            <a:endParaRPr lang="tg-Cyrl-TJ" sz="1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Бояд зикр намуд, ки дар сурати самаранок истифода намудани институтҳои зикршуда метавонад, ба рушди сармояи инсонӣ самараи нек ба бор орад.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Мебояд мамлакатҳои мавҷудбуда диққати аввалиндараҷаро ба рушди сармояи инсонӣ ва маблағгузорӣ ба соҳаи маориф раваон намоянд то тавонанд, дар оянда ба натиҷаҳои дилхоҳ ноил гарданд. Дар сурати дуруст омода намудани мутахассисони баланд сифат метавонад, дар рушди иқтисодиёти мамлакат ва беҳтар намудани вазъияти молиявӣ корхона нақши калидиро иҷро намояд.</a:t>
            </a:r>
          </a:p>
        </p:txBody>
      </p:sp>
    </p:spTree>
    <p:extLst>
      <p:ext uri="{BB962C8B-B14F-4D97-AF65-F5344CB8AC3E}">
        <p14:creationId xmlns:p14="http://schemas.microsoft.com/office/powerpoint/2010/main" val="2655594836"/>
      </p:ext>
    </p:extLst>
  </p:cSld>
  <p:clrMapOvr>
    <a:masterClrMapping/>
  </p:clrMapOvr>
  <mc:AlternateContent xmlns:mc="http://schemas.openxmlformats.org/markup-compatibility/2006" xmlns:p14="http://schemas.microsoft.com/office/powerpoint/2010/main">
    <mc:Choice Requires="p14">
      <p:transition p14:dur="0" advTm="43014"/>
    </mc:Choice>
    <mc:Fallback xmlns="">
      <p:transition advTm="4301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95427" y="87922"/>
            <a:ext cx="8856984" cy="6770078"/>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endParaRPr lang="ru-RU" sz="200"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 Доклад о человеческом развитии в Российской Федерации за 2013 г. / под общей редакцией С.Н. Бобылева – М.: ООО «Раильф», 2013. – 202 с. </a:t>
            </a: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2. Human Development Report 2020: Human Development for Everyone. The United </a:t>
            </a:r>
          </a:p>
          <a:p>
            <a:pPr marL="0" indent="0" algn="just">
              <a:lnSpc>
                <a:spcPct val="160000"/>
              </a:lnSpc>
              <a:spcBef>
                <a:spcPts val="0"/>
              </a:spcBef>
              <a:spcAft>
                <a:spcPts val="0"/>
              </a:spcAft>
            </a:pPr>
            <a:r>
              <a:rPr lang="ru-RU" dirty="0">
                <a:solidFill>
                  <a:schemeClr val="tx1"/>
                </a:solidFill>
                <a:latin typeface="Times New Roman" panose="02020603050405020304" pitchFamily="18" charset="0"/>
                <a:cs typeface="Times New Roman" panose="02020603050405020304" pitchFamily="18" charset="0"/>
              </a:rPr>
              <a:t>3. </a:t>
            </a:r>
            <a:r>
              <a:rPr lang="tg-Cyrl-TJ" dirty="0">
                <a:solidFill>
                  <a:schemeClr val="tx1"/>
                </a:solidFill>
                <a:latin typeface="Times New Roman" panose="02020603050405020304" pitchFamily="18" charset="0"/>
                <a:cs typeface="Times New Roman" panose="02020603050405020304" pitchFamily="18" charset="0"/>
              </a:rPr>
              <a:t>Глейзер Э.Л. Триумф города: как наше величайшее изобретение делает нас богаче, умнее, экологичнее, здоровее и счастливее. М., саҳ. 339-340.</a:t>
            </a: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4. Ғаниев Т.Б. Сармояи инсонӣ ҳамчун омили асосии рушди инноватсионии менеҷменти ширкатҳои байналмилалӣ // (26-27 октябри соли 2018). С.25.</a:t>
            </a: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5. Пустуев А.Л. Зарубежные модели формирования человеческого капитала аграрной сферы и их использование. -2017. - № 04 (158).</a:t>
            </a: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29937"/>
    </mc:Choice>
    <mc:Fallback xmlns="">
      <p:transition advTm="29937"/>
    </mc:Fallback>
  </mc:AlternateContent>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1656</TotalTime>
  <Words>2755</Words>
  <Application>Microsoft Office PowerPoint</Application>
  <PresentationFormat>Экран (4:3)</PresentationFormat>
  <Paragraphs>361</Paragraphs>
  <Slides>48</Slides>
  <Notes>48</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48</vt:i4>
      </vt:variant>
    </vt:vector>
  </HeadingPairs>
  <TitlesOfParts>
    <vt:vector size="58" baseType="lpstr">
      <vt:lpstr>Arial</vt:lpstr>
      <vt:lpstr>Times New Roman</vt:lpstr>
      <vt:lpstr>Noto Sans Symbols</vt:lpstr>
      <vt:lpstr>Calibri</vt:lpstr>
      <vt:lpstr>Calibri Light</vt:lpstr>
      <vt:lpstr>Times</vt:lpstr>
      <vt:lpstr>Wingdings</vt:lpstr>
      <vt:lpstr>Cambria</vt:lpstr>
      <vt:lpstr>Times New Roman Tj</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User</cp:lastModifiedBy>
  <cp:revision>99</cp:revision>
  <dcterms:created xsi:type="dcterms:W3CDTF">2018-06-24T18:21:52Z</dcterms:created>
  <dcterms:modified xsi:type="dcterms:W3CDTF">2025-10-04T12:18:38Z</dcterms:modified>
</cp:coreProperties>
</file>