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3.xml" ContentType="application/vnd.openxmlformats-officedocument.drawingml.chart+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4.xml" ContentType="application/vnd.openxmlformats-officedocument.drawingml.chart+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49"/>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286" r:id="rId38"/>
    <p:sldId id="302" r:id="rId39"/>
    <p:sldId id="287" r:id="rId40"/>
    <p:sldId id="288" r:id="rId41"/>
    <p:sldId id="289" r:id="rId42"/>
    <p:sldId id="304" r:id="rId43"/>
    <p:sldId id="305" r:id="rId44"/>
    <p:sldId id="306" r:id="rId45"/>
    <p:sldId id="307" r:id="rId46"/>
    <p:sldId id="310" r:id="rId47"/>
    <p:sldId id="295" r:id="rId48"/>
  </p:sldIdLst>
  <p:sldSz cx="9144000" cy="6858000" type="screen4x3"/>
  <p:notesSz cx="6858000" cy="9144000"/>
  <p:embeddedFontLst>
    <p:embeddedFont>
      <p:font typeface="Calibri Light" panose="020F0302020204030204" pitchFamily="34" charset="0"/>
      <p:regular r:id="rId50"/>
      <p:italic r:id="rId51"/>
    </p:embeddedFont>
    <p:embeddedFont>
      <p:font typeface="Times" panose="02020603050405020304" pitchFamily="18" charset="0"/>
      <p:regular r:id="rId52"/>
      <p:bold r:id="rId53"/>
      <p:italic r:id="rId54"/>
      <p:boldItalic r:id="rId55"/>
    </p:embeddedFont>
    <p:embeddedFont>
      <p:font typeface="Calibri" panose="020F0502020204030204" pitchFamily="34" charset="0"/>
      <p:regular r:id="rId56"/>
      <p:bold r:id="rId57"/>
      <p:italic r:id="rId58"/>
      <p:boldItalic r:id="rId5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9"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1674"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5.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69"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2.fntdata"/><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s>
</file>

<file path=ppt/charts/_rels/chart1.xml.rels><?xml version="1.0" encoding="UTF-8" standalone="yes"?>
<Relationships xmlns="http://schemas.openxmlformats.org/package/2006/relationships"><Relationship Id="rId1" Type="http://schemas.openxmlformats.org/officeDocument/2006/relationships/oleObject" Target="file:///E:\&#1055;&#1040;&#1055;&#1050;&#1040;&#1048;%20&#1059;&#1052;&#1059;&#1052;&#1048;%20&#1060;&#1048;&#1058;&#1056;&#1040;&#1058;\&#1060;&#1048;&#1058;&#1056;&#1040;&#1058;+\&#1055;&#1040;&#1055;&#1050;&#1040;&#1048;%20&#1069;&#1050;&#1047;&#1045;&#1051;&#1054;&#1048;%20&#1050;&#1054;&#1056;&#1061;&#1054;&#1048;%20&#1048;&#1051;&#1052;&#1048;\&#1088;&#1072;&#1089;&#1084;&#1080;%209.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E:\&#1055;&#1040;&#1055;&#1050;&#1040;&#1048;%20&#1059;&#1052;&#1059;&#1052;&#1048;%20&#1060;&#1048;&#1058;&#1056;&#1040;&#1058;\&#1060;&#1048;&#1058;&#1056;&#1040;&#1058;+\&#1055;&#1040;&#1055;&#1050;&#1040;&#1048;%20&#1069;&#1050;&#1047;&#1045;&#1051;&#1054;&#1048;%20&#1050;&#1054;&#1056;&#1061;&#1054;&#1048;%20&#1048;&#1051;&#1052;&#1048;\&#1050;&#1085;&#1080;&#1075;&#1072;%20222.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E:\&#1055;&#1040;&#1055;&#1050;&#1040;&#1048;%20&#1059;&#1052;&#1059;&#1052;&#1048;%20&#1060;&#1048;&#1058;&#1056;&#1040;&#1058;\&#1060;&#1048;&#1058;&#1056;&#1040;&#1058;+\&#1055;&#1040;&#1055;&#1050;&#1040;&#1048;%20&#1069;&#1050;&#1047;&#1045;&#1051;&#1054;&#1048;%20&#1050;&#1054;&#1056;&#1061;&#1054;&#1048;%20&#1048;&#1051;&#1052;&#1048;\&#1050;&#1085;&#1080;&#1075;&#1072;%20222.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E:\&#1055;&#1040;&#1055;&#1050;&#1040;&#1048;%20&#1059;&#1052;&#1059;&#1052;&#1048;%20&#1060;&#1048;&#1058;&#1056;&#1040;&#1058;\&#1060;&#1048;&#1058;&#1056;&#1040;&#1058;+\&#1055;&#1040;&#1055;&#1050;&#1040;&#1048;%20&#1069;&#1050;&#1047;&#1045;&#1051;&#1054;&#1048;%20&#1050;&#1054;&#1056;&#1061;&#1054;&#1048;%20&#1048;&#1051;&#1052;&#1048;\&#1088;&#1072;&#1089;&#1084;_12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bar"/>
        <c:grouping val="clustered"/>
        <c:varyColors val="0"/>
        <c:ser>
          <c:idx val="0"/>
          <c:order val="0"/>
          <c:tx>
            <c:strRef>
              <c:f>Лист1!$A$2</c:f>
              <c:strCache>
                <c:ptCount val="1"/>
                <c:pt idx="0">
                  <c:v>Миқдори муассисаҳо</c:v>
                </c:pt>
              </c:strCache>
            </c:strRef>
          </c:tx>
          <c:spPr>
            <a:solidFill>
              <a:schemeClr val="accent2">
                <a:lumMod val="60000"/>
                <a:lumOff val="40000"/>
              </a:schemeClr>
            </a:solidFill>
            <a:ln>
              <a:solidFill>
                <a:schemeClr val="tx1">
                  <a:lumMod val="95000"/>
                  <a:lumOff val="5000"/>
                </a:schemeClr>
              </a:solidFill>
            </a:ln>
          </c:spPr>
          <c:invertIfNegative val="0"/>
          <c:dLbls>
            <c:dLbl>
              <c:idx val="0"/>
              <c:layout>
                <c:manualLayout>
                  <c:x val="0"/>
                  <c:y val="1.66927463445186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6D6-41F1-BCCD-1D53A55A327F}"/>
                </c:ext>
              </c:extLst>
            </c:dLbl>
            <c:dLbl>
              <c:idx val="1"/>
              <c:layout>
                <c:manualLayout>
                  <c:x val="0"/>
                  <c:y val="8.346373172259285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6D6-41F1-BCCD-1D53A55A327F}"/>
                </c:ext>
              </c:extLst>
            </c:dLbl>
            <c:dLbl>
              <c:idx val="2"/>
              <c:layout>
                <c:manualLayout>
                  <c:x val="0"/>
                  <c:y val="1.66927463445186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46D6-41F1-BCCD-1D53A55A327F}"/>
                </c:ext>
              </c:extLst>
            </c:dLbl>
            <c:dLbl>
              <c:idx val="3"/>
              <c:layout>
                <c:manualLayout>
                  <c:x val="0"/>
                  <c:y val="1.66927463445186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46D6-41F1-BCCD-1D53A55A327F}"/>
                </c:ext>
              </c:extLst>
            </c:dLbl>
            <c:dLbl>
              <c:idx val="4"/>
              <c:layout>
                <c:manualLayout>
                  <c:x val="0"/>
                  <c:y val="1.251955975838894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46D6-41F1-BCCD-1D53A55A327F}"/>
                </c:ext>
              </c:extLst>
            </c:dLbl>
            <c:dLbl>
              <c:idx val="5"/>
              <c:layout>
                <c:manualLayout>
                  <c:x val="0"/>
                  <c:y val="1.66927463445186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46D6-41F1-BCCD-1D53A55A327F}"/>
                </c:ext>
              </c:extLst>
            </c:dLbl>
            <c:dLbl>
              <c:idx val="6"/>
              <c:layout>
                <c:manualLayout>
                  <c:x val="0"/>
                  <c:y val="1.251955975838894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46D6-41F1-BCCD-1D53A55A327F}"/>
                </c:ext>
              </c:extLst>
            </c:dLbl>
            <c:dLbl>
              <c:idx val="7"/>
              <c:layout>
                <c:manualLayout>
                  <c:x val="0"/>
                  <c:y val="1.251955975838894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46D6-41F1-BCCD-1D53A55A327F}"/>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Лист1!$B$1:$L$1</c:f>
              <c:strCache>
                <c:ptCount val="11"/>
                <c:pt idx="0">
                  <c:v>2012-2013</c:v>
                </c:pt>
                <c:pt idx="1">
                  <c:v>2013-2014</c:v>
                </c:pt>
                <c:pt idx="2">
                  <c:v>2014-2015</c:v>
                </c:pt>
                <c:pt idx="3">
                  <c:v>2015-2016</c:v>
                </c:pt>
                <c:pt idx="4">
                  <c:v>2016-2017</c:v>
                </c:pt>
                <c:pt idx="5">
                  <c:v>2017-2018</c:v>
                </c:pt>
                <c:pt idx="6">
                  <c:v>2018-2019</c:v>
                </c:pt>
                <c:pt idx="7">
                  <c:v>2019-2020</c:v>
                </c:pt>
                <c:pt idx="8">
                  <c:v>2020-2021</c:v>
                </c:pt>
                <c:pt idx="9">
                  <c:v>2021-2022</c:v>
                </c:pt>
                <c:pt idx="10">
                  <c:v>2022-2023</c:v>
                </c:pt>
              </c:strCache>
            </c:strRef>
          </c:cat>
          <c:val>
            <c:numRef>
              <c:f>Лист1!$B$2:$L$2</c:f>
              <c:numCache>
                <c:formatCode>General</c:formatCode>
                <c:ptCount val="11"/>
                <c:pt idx="0">
                  <c:v>38</c:v>
                </c:pt>
                <c:pt idx="1">
                  <c:v>38</c:v>
                </c:pt>
                <c:pt idx="2">
                  <c:v>38</c:v>
                </c:pt>
                <c:pt idx="3">
                  <c:v>38</c:v>
                </c:pt>
                <c:pt idx="4">
                  <c:v>39</c:v>
                </c:pt>
                <c:pt idx="5">
                  <c:v>39</c:v>
                </c:pt>
                <c:pt idx="6">
                  <c:v>40</c:v>
                </c:pt>
                <c:pt idx="7">
                  <c:v>40</c:v>
                </c:pt>
                <c:pt idx="8">
                  <c:v>41</c:v>
                </c:pt>
                <c:pt idx="9">
                  <c:v>41</c:v>
                </c:pt>
                <c:pt idx="10">
                  <c:v>46</c:v>
                </c:pt>
              </c:numCache>
            </c:numRef>
          </c:val>
          <c:extLst>
            <c:ext xmlns:c16="http://schemas.microsoft.com/office/drawing/2014/chart" uri="{C3380CC4-5D6E-409C-BE32-E72D297353CC}">
              <c16:uniqueId val="{00000008-46D6-41F1-BCCD-1D53A55A327F}"/>
            </c:ext>
          </c:extLst>
        </c:ser>
        <c:ser>
          <c:idx val="1"/>
          <c:order val="1"/>
          <c:tx>
            <c:strRef>
              <c:f>Лист1!$A$3</c:f>
              <c:strCache>
                <c:ptCount val="1"/>
                <c:pt idx="0">
                  <c:v>Донишљўён – њамагї, њаз. нафар</c:v>
                </c:pt>
              </c:strCache>
            </c:strRef>
          </c:tx>
          <c:spPr>
            <a:solidFill>
              <a:schemeClr val="accent3">
                <a:lumMod val="20000"/>
                <a:lumOff val="80000"/>
              </a:schemeClr>
            </a:solidFill>
            <a:ln>
              <a:solidFill>
                <a:schemeClr val="tx1">
                  <a:lumMod val="95000"/>
                  <a:lumOff val="5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Лист1!$B$1:$L$1</c:f>
              <c:strCache>
                <c:ptCount val="11"/>
                <c:pt idx="0">
                  <c:v>2012-2013</c:v>
                </c:pt>
                <c:pt idx="1">
                  <c:v>2013-2014</c:v>
                </c:pt>
                <c:pt idx="2">
                  <c:v>2014-2015</c:v>
                </c:pt>
                <c:pt idx="3">
                  <c:v>2015-2016</c:v>
                </c:pt>
                <c:pt idx="4">
                  <c:v>2016-2017</c:v>
                </c:pt>
                <c:pt idx="5">
                  <c:v>2017-2018</c:v>
                </c:pt>
                <c:pt idx="6">
                  <c:v>2018-2019</c:v>
                </c:pt>
                <c:pt idx="7">
                  <c:v>2019-2020</c:v>
                </c:pt>
                <c:pt idx="8">
                  <c:v>2020-2021</c:v>
                </c:pt>
                <c:pt idx="9">
                  <c:v>2021-2022</c:v>
                </c:pt>
                <c:pt idx="10">
                  <c:v>2022-2023</c:v>
                </c:pt>
              </c:strCache>
            </c:strRef>
          </c:cat>
          <c:val>
            <c:numRef>
              <c:f>Лист1!$B$3:$L$3</c:f>
              <c:numCache>
                <c:formatCode>General</c:formatCode>
                <c:ptCount val="11"/>
                <c:pt idx="0">
                  <c:v>150.1</c:v>
                </c:pt>
                <c:pt idx="1">
                  <c:v>159.4</c:v>
                </c:pt>
                <c:pt idx="2">
                  <c:v>165.3</c:v>
                </c:pt>
                <c:pt idx="3">
                  <c:v>176.5</c:v>
                </c:pt>
                <c:pt idx="4">
                  <c:v>186.9</c:v>
                </c:pt>
                <c:pt idx="5">
                  <c:v>195.7</c:v>
                </c:pt>
                <c:pt idx="6">
                  <c:v>209.8</c:v>
                </c:pt>
                <c:pt idx="7">
                  <c:v>229.6</c:v>
                </c:pt>
                <c:pt idx="8">
                  <c:v>245.9</c:v>
                </c:pt>
                <c:pt idx="9">
                  <c:v>239.5</c:v>
                </c:pt>
                <c:pt idx="10">
                  <c:v>218.1</c:v>
                </c:pt>
              </c:numCache>
            </c:numRef>
          </c:val>
          <c:extLst>
            <c:ext xmlns:c16="http://schemas.microsoft.com/office/drawing/2014/chart" uri="{C3380CC4-5D6E-409C-BE32-E72D297353CC}">
              <c16:uniqueId val="{00000009-46D6-41F1-BCCD-1D53A55A327F}"/>
            </c:ext>
          </c:extLst>
        </c:ser>
        <c:dLbls>
          <c:showLegendKey val="0"/>
          <c:showVal val="1"/>
          <c:showCatName val="0"/>
          <c:showSerName val="0"/>
          <c:showPercent val="0"/>
          <c:showBubbleSize val="0"/>
        </c:dLbls>
        <c:gapWidth val="150"/>
        <c:shape val="box"/>
        <c:axId val="123256192"/>
        <c:axId val="123257984"/>
        <c:axId val="0"/>
      </c:bar3DChart>
      <c:catAx>
        <c:axId val="123256192"/>
        <c:scaling>
          <c:orientation val="minMax"/>
        </c:scaling>
        <c:delete val="0"/>
        <c:axPos val="l"/>
        <c:numFmt formatCode="General" sourceLinked="0"/>
        <c:majorTickMark val="out"/>
        <c:minorTickMark val="none"/>
        <c:tickLblPos val="nextTo"/>
        <c:crossAx val="123257984"/>
        <c:crosses val="autoZero"/>
        <c:auto val="1"/>
        <c:lblAlgn val="ctr"/>
        <c:lblOffset val="100"/>
        <c:noMultiLvlLbl val="0"/>
      </c:catAx>
      <c:valAx>
        <c:axId val="123257984"/>
        <c:scaling>
          <c:orientation val="minMax"/>
        </c:scaling>
        <c:delete val="0"/>
        <c:axPos val="b"/>
        <c:majorGridlines/>
        <c:numFmt formatCode="General" sourceLinked="1"/>
        <c:majorTickMark val="out"/>
        <c:minorTickMark val="none"/>
        <c:tickLblPos val="nextTo"/>
        <c:crossAx val="123256192"/>
        <c:crosses val="autoZero"/>
        <c:crossBetween val="between"/>
      </c:valAx>
    </c:plotArea>
    <c:legend>
      <c:legendPos val="b"/>
      <c:overlay val="0"/>
    </c:legend>
    <c:plotVisOnly val="1"/>
    <c:dispBlanksAs val="gap"/>
    <c:showDLblsOverMax val="0"/>
  </c:chart>
  <c:txPr>
    <a:bodyPr/>
    <a:lstStyle/>
    <a:p>
      <a:pPr>
        <a:defRPr>
          <a:latin typeface="Times New Roman Tj" pitchFamily="18" charset="-52"/>
          <a:cs typeface="Times New Roman" pitchFamily="18" charset="0"/>
        </a:defRPr>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cked"/>
        <c:varyColors val="0"/>
        <c:ser>
          <c:idx val="0"/>
          <c:order val="0"/>
          <c:tx>
            <c:v>МТОК</c:v>
          </c:tx>
          <c:dLbls>
            <c:dLbl>
              <c:idx val="0"/>
              <c:layout>
                <c:manualLayout>
                  <c:x val="-4.7222222222222332E-2"/>
                  <c:y val="3.240740740740805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62A-42A7-A60D-1A5007E8607D}"/>
                </c:ext>
              </c:extLst>
            </c:dLbl>
            <c:dLbl>
              <c:idx val="1"/>
              <c:layout>
                <c:manualLayout>
                  <c:x val="-4.1666666666666664E-2"/>
                  <c:y val="1.851851851851858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62A-42A7-A60D-1A5007E8607D}"/>
                </c:ext>
              </c:extLst>
            </c:dLbl>
            <c:dLbl>
              <c:idx val="2"/>
              <c:layout>
                <c:manualLayout>
                  <c:x val="-0.05"/>
                  <c:y val="3.240740740740805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62A-42A7-A60D-1A5007E8607D}"/>
                </c:ext>
              </c:extLst>
            </c:dLbl>
            <c:dLbl>
              <c:idx val="3"/>
              <c:layout>
                <c:manualLayout>
                  <c:x val="-4.4444444444444502E-2"/>
                  <c:y val="2.314814814814814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62A-42A7-A60D-1A5007E8607D}"/>
                </c:ext>
              </c:extLst>
            </c:dLbl>
            <c:dLbl>
              <c:idx val="4"/>
              <c:layout>
                <c:manualLayout>
                  <c:x val="-4.1666666666666664E-2"/>
                  <c:y val="1.851851851851858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E62A-42A7-A60D-1A5007E8607D}"/>
                </c:ext>
              </c:extLst>
            </c:dLbl>
            <c:dLbl>
              <c:idx val="5"/>
              <c:layout>
                <c:manualLayout>
                  <c:x val="-3.888888888888889E-2"/>
                  <c:y val="2.314778361038202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E62A-42A7-A60D-1A5007E8607D}"/>
                </c:ext>
              </c:extLst>
            </c:dLbl>
            <c:dLbl>
              <c:idx val="6"/>
              <c:layout>
                <c:manualLayout>
                  <c:x val="-3.6111111111111212E-2"/>
                  <c:y val="9.258894721493144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62A-42A7-A60D-1A5007E8607D}"/>
                </c:ext>
              </c:extLst>
            </c:dLbl>
            <c:dLbl>
              <c:idx val="7"/>
              <c:layout>
                <c:manualLayout>
                  <c:x val="-4.1666666666666664E-2"/>
                  <c:y val="2.777741324001168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E62A-42A7-A60D-1A5007E8607D}"/>
                </c:ext>
              </c:extLst>
            </c:dLbl>
            <c:dLbl>
              <c:idx val="8"/>
              <c:layout>
                <c:manualLayout>
                  <c:x val="-4.1666666666666664E-2"/>
                  <c:y val="1.851851851851858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E62A-42A7-A60D-1A5007E8607D}"/>
                </c:ext>
              </c:extLst>
            </c:dLbl>
            <c:dLbl>
              <c:idx val="9"/>
              <c:layout>
                <c:manualLayout>
                  <c:x val="-4.7222222222222332E-2"/>
                  <c:y val="-4.166666666666666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E62A-42A7-A60D-1A5007E8607D}"/>
                </c:ext>
              </c:extLst>
            </c:dLbl>
            <c:dLbl>
              <c:idx val="10"/>
              <c:layout>
                <c:manualLayout>
                  <c:x val="-4.4444444444444502E-2"/>
                  <c:y val="-4.62962962962965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E62A-42A7-A60D-1A5007E8607D}"/>
                </c:ext>
              </c:extLst>
            </c:dLbl>
            <c:dLbl>
              <c:idx val="11"/>
              <c:layout>
                <c:manualLayout>
                  <c:x val="-2.749140893470791E-2"/>
                  <c:y val="-5.32623094649221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E62A-42A7-A60D-1A5007E8607D}"/>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Лист1!$A$3:$A$8</c:f>
              <c:strCache>
                <c:ptCount val="6"/>
                <c:pt idx="0">
                  <c:v>2000-2001</c:v>
                </c:pt>
                <c:pt idx="1">
                  <c:v>2005-2006</c:v>
                </c:pt>
                <c:pt idx="2">
                  <c:v>2010-2011</c:v>
                </c:pt>
                <c:pt idx="3">
                  <c:v>2015-2016</c:v>
                </c:pt>
                <c:pt idx="4">
                  <c:v>2020-2021</c:v>
                </c:pt>
                <c:pt idx="5">
                  <c:v>2022-2023</c:v>
                </c:pt>
              </c:strCache>
            </c:strRef>
          </c:cat>
          <c:val>
            <c:numRef>
              <c:f>Лист1!$B$3:$B$8</c:f>
              <c:numCache>
                <c:formatCode>General</c:formatCode>
                <c:ptCount val="6"/>
                <c:pt idx="0">
                  <c:v>34</c:v>
                </c:pt>
                <c:pt idx="1">
                  <c:v>34</c:v>
                </c:pt>
                <c:pt idx="2">
                  <c:v>34</c:v>
                </c:pt>
                <c:pt idx="3">
                  <c:v>38</c:v>
                </c:pt>
                <c:pt idx="4">
                  <c:v>41</c:v>
                </c:pt>
                <c:pt idx="5">
                  <c:v>46</c:v>
                </c:pt>
              </c:numCache>
            </c:numRef>
          </c:val>
          <c:smooth val="0"/>
          <c:extLst>
            <c:ext xmlns:c16="http://schemas.microsoft.com/office/drawing/2014/chart" uri="{C3380CC4-5D6E-409C-BE32-E72D297353CC}">
              <c16:uniqueId val="{0000000C-E62A-42A7-A60D-1A5007E8607D}"/>
            </c:ext>
          </c:extLst>
        </c:ser>
        <c:ser>
          <c:idx val="1"/>
          <c:order val="1"/>
          <c:tx>
            <c:strRef>
              <c:f>Лист1!$C$2</c:f>
              <c:strCache>
                <c:ptCount val="1"/>
                <c:pt idx="0">
                  <c:v>Шуъбаи ғоибона, %</c:v>
                </c:pt>
              </c:strCache>
            </c:strRef>
          </c:tx>
          <c:dLbls>
            <c:dLbl>
              <c:idx val="0"/>
              <c:layout>
                <c:manualLayout>
                  <c:x val="-4.7222222222222332E-2"/>
                  <c:y val="-5.55555555555554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E62A-42A7-A60D-1A5007E8607D}"/>
                </c:ext>
              </c:extLst>
            </c:dLbl>
            <c:dLbl>
              <c:idx val="1"/>
              <c:layout>
                <c:manualLayout>
                  <c:x val="-3.8888888888888917E-2"/>
                  <c:y val="-5.55555555555554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E62A-42A7-A60D-1A5007E8607D}"/>
                </c:ext>
              </c:extLst>
            </c:dLbl>
            <c:dLbl>
              <c:idx val="2"/>
              <c:layout>
                <c:manualLayout>
                  <c:x val="-3.333333333333334E-2"/>
                  <c:y val="-4.62962962962965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E62A-42A7-A60D-1A5007E8607D}"/>
                </c:ext>
              </c:extLst>
            </c:dLbl>
            <c:dLbl>
              <c:idx val="3"/>
              <c:layout>
                <c:manualLayout>
                  <c:x val="-3.333333333333334E-2"/>
                  <c:y val="-5.55555555555554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E62A-42A7-A60D-1A5007E8607D}"/>
                </c:ext>
              </c:extLst>
            </c:dLbl>
            <c:dLbl>
              <c:idx val="4"/>
              <c:layout>
                <c:manualLayout>
                  <c:x val="-3.0555555555555582E-2"/>
                  <c:y val="-5.55555555555554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E62A-42A7-A60D-1A5007E8607D}"/>
                </c:ext>
              </c:extLst>
            </c:dLbl>
            <c:dLbl>
              <c:idx val="5"/>
              <c:layout>
                <c:manualLayout>
                  <c:x val="-2.7777777777778598E-2"/>
                  <c:y val="-4.166666666666666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E62A-42A7-A60D-1A5007E8607D}"/>
                </c:ext>
              </c:extLst>
            </c:dLbl>
            <c:dLbl>
              <c:idx val="6"/>
              <c:layout>
                <c:manualLayout>
                  <c:x val="-2.5000000000000001E-2"/>
                  <c:y val="-2.777777777777859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E62A-42A7-A60D-1A5007E8607D}"/>
                </c:ext>
              </c:extLst>
            </c:dLbl>
            <c:dLbl>
              <c:idx val="7"/>
              <c:layout>
                <c:manualLayout>
                  <c:x val="-2.5000000000000001E-2"/>
                  <c:y val="-2.777777777777859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E62A-42A7-A60D-1A5007E8607D}"/>
                </c:ext>
              </c:extLst>
            </c:dLbl>
            <c:dLbl>
              <c:idx val="8"/>
              <c:layout>
                <c:manualLayout>
                  <c:x val="-2.7777777777778598E-2"/>
                  <c:y val="-5.09259259259259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5-E62A-42A7-A60D-1A5007E8607D}"/>
                </c:ext>
              </c:extLst>
            </c:dLbl>
            <c:dLbl>
              <c:idx val="9"/>
              <c:layout>
                <c:manualLayout>
                  <c:x val="-3.888888888888889E-2"/>
                  <c:y val="-6.018518518518514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E62A-42A7-A60D-1A5007E8607D}"/>
                </c:ext>
              </c:extLst>
            </c:dLbl>
            <c:dLbl>
              <c:idx val="10"/>
              <c:layout>
                <c:manualLayout>
                  <c:x val="-0.05"/>
                  <c:y val="-6.944444444444450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7-E62A-42A7-A60D-1A5007E8607D}"/>
                </c:ext>
              </c:extLst>
            </c:dLbl>
            <c:dLbl>
              <c:idx val="11"/>
              <c:layout>
                <c:manualLayout>
                  <c:x val="-2.9455081001472753E-2"/>
                  <c:y val="-6.391477135790703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E62A-42A7-A60D-1A5007E8607D}"/>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Лист1!$A$3:$A$8</c:f>
              <c:strCache>
                <c:ptCount val="6"/>
                <c:pt idx="0">
                  <c:v>2000-2001</c:v>
                </c:pt>
                <c:pt idx="1">
                  <c:v>2005-2006</c:v>
                </c:pt>
                <c:pt idx="2">
                  <c:v>2010-2011</c:v>
                </c:pt>
                <c:pt idx="3">
                  <c:v>2015-2016</c:v>
                </c:pt>
                <c:pt idx="4">
                  <c:v>2020-2021</c:v>
                </c:pt>
                <c:pt idx="5">
                  <c:v>2022-2023</c:v>
                </c:pt>
              </c:strCache>
            </c:strRef>
          </c:cat>
          <c:val>
            <c:numRef>
              <c:f>Лист1!$C$3:$C$8</c:f>
              <c:numCache>
                <c:formatCode>General</c:formatCode>
                <c:ptCount val="6"/>
                <c:pt idx="0">
                  <c:v>38.4</c:v>
                </c:pt>
                <c:pt idx="1">
                  <c:v>36.300000000000004</c:v>
                </c:pt>
                <c:pt idx="2">
                  <c:v>33.700000000000003</c:v>
                </c:pt>
                <c:pt idx="3">
                  <c:v>31.7</c:v>
                </c:pt>
                <c:pt idx="4">
                  <c:v>31.8</c:v>
                </c:pt>
                <c:pt idx="5">
                  <c:v>34.9</c:v>
                </c:pt>
              </c:numCache>
            </c:numRef>
          </c:val>
          <c:smooth val="0"/>
          <c:extLst>
            <c:ext xmlns:c16="http://schemas.microsoft.com/office/drawing/2014/chart" uri="{C3380CC4-5D6E-409C-BE32-E72D297353CC}">
              <c16:uniqueId val="{00000019-E62A-42A7-A60D-1A5007E8607D}"/>
            </c:ext>
          </c:extLst>
        </c:ser>
        <c:ser>
          <c:idx val="2"/>
          <c:order val="2"/>
          <c:tx>
            <c:strRef>
              <c:f>Лист1!$D$2</c:f>
              <c:strCache>
                <c:ptCount val="1"/>
                <c:pt idx="0">
                  <c:v>Шуъбаи рӯзона, %</c:v>
                </c:pt>
              </c:strCache>
            </c:strRef>
          </c:tx>
          <c:dLbls>
            <c:dLbl>
              <c:idx val="0"/>
              <c:layout>
                <c:manualLayout>
                  <c:x val="-5.833333333333434E-2"/>
                  <c:y val="-7.407443861184043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E62A-42A7-A60D-1A5007E8607D}"/>
                </c:ext>
              </c:extLst>
            </c:dLbl>
            <c:dLbl>
              <c:idx val="1"/>
              <c:layout>
                <c:manualLayout>
                  <c:x val="-4.7222440944881934E-2"/>
                  <c:y val="-7.407443861184043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E62A-42A7-A60D-1A5007E8607D}"/>
                </c:ext>
              </c:extLst>
            </c:dLbl>
            <c:dLbl>
              <c:idx val="2"/>
              <c:layout>
                <c:manualLayout>
                  <c:x val="-6.666666666666668E-2"/>
                  <c:y val="-6.94448089822105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E62A-42A7-A60D-1A5007E8607D}"/>
                </c:ext>
              </c:extLst>
            </c:dLbl>
            <c:dLbl>
              <c:idx val="3"/>
              <c:layout>
                <c:manualLayout>
                  <c:x val="-6.3888888888888884E-2"/>
                  <c:y val="-6.018554972295128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E62A-42A7-A60D-1A5007E8607D}"/>
                </c:ext>
              </c:extLst>
            </c:dLbl>
            <c:dLbl>
              <c:idx val="4"/>
              <c:layout>
                <c:manualLayout>
                  <c:x val="-6.9444444444444503E-2"/>
                  <c:y val="-4.166703120443280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E62A-42A7-A60D-1A5007E8607D}"/>
                </c:ext>
              </c:extLst>
            </c:dLbl>
            <c:dLbl>
              <c:idx val="5"/>
              <c:layout>
                <c:manualLayout>
                  <c:x val="-5.8333333333334361E-2"/>
                  <c:y val="-5.55555555555554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E62A-42A7-A60D-1A5007E8607D}"/>
                </c:ext>
              </c:extLst>
            </c:dLbl>
            <c:dLbl>
              <c:idx val="6"/>
              <c:layout>
                <c:manualLayout>
                  <c:x val="-4.7222222222222172E-2"/>
                  <c:y val="-5.09259259259259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E62A-42A7-A60D-1A5007E8607D}"/>
                </c:ext>
              </c:extLst>
            </c:dLbl>
            <c:dLbl>
              <c:idx val="7"/>
              <c:layout>
                <c:manualLayout>
                  <c:x val="-4.4444444444444502E-2"/>
                  <c:y val="-4.62962962962965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1-E62A-42A7-A60D-1A5007E8607D}"/>
                </c:ext>
              </c:extLst>
            </c:dLbl>
            <c:dLbl>
              <c:idx val="8"/>
              <c:layout>
                <c:manualLayout>
                  <c:x val="3.0031967653528609E-2"/>
                  <c:y val="-5.673540347108094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E62A-42A7-A60D-1A5007E8607D}"/>
                </c:ext>
              </c:extLst>
            </c:dLbl>
            <c:dLbl>
              <c:idx val="9"/>
              <c:layout>
                <c:manualLayout>
                  <c:x val="-0.11388888888888885"/>
                  <c:y val="-3.240740740740805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3-E62A-42A7-A60D-1A5007E8607D}"/>
                </c:ext>
              </c:extLst>
            </c:dLbl>
            <c:dLbl>
              <c:idx val="10"/>
              <c:layout>
                <c:manualLayout>
                  <c:x val="-5.8333333333334361E-2"/>
                  <c:y val="-6.481481481481622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E62A-42A7-A60D-1A5007E8607D}"/>
                </c:ext>
              </c:extLst>
            </c:dLbl>
            <c:dLbl>
              <c:idx val="11"/>
              <c:layout>
                <c:manualLayout>
                  <c:x val="-3.1418753068237604E-2"/>
                  <c:y val="-5.326230946492209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5-E62A-42A7-A60D-1A5007E8607D}"/>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Лист1!$A$3:$A$8</c:f>
              <c:strCache>
                <c:ptCount val="6"/>
                <c:pt idx="0">
                  <c:v>2000-2001</c:v>
                </c:pt>
                <c:pt idx="1">
                  <c:v>2005-2006</c:v>
                </c:pt>
                <c:pt idx="2">
                  <c:v>2010-2011</c:v>
                </c:pt>
                <c:pt idx="3">
                  <c:v>2015-2016</c:v>
                </c:pt>
                <c:pt idx="4">
                  <c:v>2020-2021</c:v>
                </c:pt>
                <c:pt idx="5">
                  <c:v>2022-2023</c:v>
                </c:pt>
              </c:strCache>
            </c:strRef>
          </c:cat>
          <c:val>
            <c:numRef>
              <c:f>Лист1!$D$3:$D$8</c:f>
              <c:numCache>
                <c:formatCode>General</c:formatCode>
                <c:ptCount val="6"/>
                <c:pt idx="0">
                  <c:v>61.6</c:v>
                </c:pt>
                <c:pt idx="1">
                  <c:v>63.7</c:v>
                </c:pt>
                <c:pt idx="2">
                  <c:v>66.3</c:v>
                </c:pt>
                <c:pt idx="3">
                  <c:v>68.3</c:v>
                </c:pt>
                <c:pt idx="4">
                  <c:v>68.2</c:v>
                </c:pt>
                <c:pt idx="5">
                  <c:v>65.099999999999994</c:v>
                </c:pt>
              </c:numCache>
            </c:numRef>
          </c:val>
          <c:smooth val="0"/>
          <c:extLst>
            <c:ext xmlns:c16="http://schemas.microsoft.com/office/drawing/2014/chart" uri="{C3380CC4-5D6E-409C-BE32-E72D297353CC}">
              <c16:uniqueId val="{00000026-E62A-42A7-A60D-1A5007E8607D}"/>
            </c:ext>
          </c:extLst>
        </c:ser>
        <c:dLbls>
          <c:showLegendKey val="0"/>
          <c:showVal val="0"/>
          <c:showCatName val="0"/>
          <c:showSerName val="0"/>
          <c:showPercent val="0"/>
          <c:showBubbleSize val="0"/>
        </c:dLbls>
        <c:marker val="1"/>
        <c:smooth val="0"/>
        <c:axId val="164387840"/>
        <c:axId val="190006016"/>
      </c:lineChart>
      <c:catAx>
        <c:axId val="164387840"/>
        <c:scaling>
          <c:orientation val="minMax"/>
        </c:scaling>
        <c:delete val="0"/>
        <c:axPos val="b"/>
        <c:numFmt formatCode="General" sourceLinked="0"/>
        <c:majorTickMark val="out"/>
        <c:minorTickMark val="none"/>
        <c:tickLblPos val="nextTo"/>
        <c:crossAx val="190006016"/>
        <c:crosses val="autoZero"/>
        <c:auto val="1"/>
        <c:lblAlgn val="ctr"/>
        <c:lblOffset val="100"/>
        <c:noMultiLvlLbl val="0"/>
      </c:catAx>
      <c:valAx>
        <c:axId val="190006016"/>
        <c:scaling>
          <c:orientation val="minMax"/>
        </c:scaling>
        <c:delete val="0"/>
        <c:axPos val="l"/>
        <c:numFmt formatCode="General" sourceLinked="1"/>
        <c:majorTickMark val="out"/>
        <c:minorTickMark val="none"/>
        <c:tickLblPos val="nextTo"/>
        <c:crossAx val="164387840"/>
        <c:crosses val="autoZero"/>
        <c:crossBetween val="between"/>
      </c:valAx>
      <c:spPr>
        <a:solidFill>
          <a:schemeClr val="bg2"/>
        </a:solidFill>
      </c:spPr>
    </c:plotArea>
    <c:legend>
      <c:legendPos val="b"/>
      <c:overlay val="0"/>
    </c:legend>
    <c:plotVisOnly val="1"/>
    <c:dispBlanksAs val="zero"/>
    <c:showDLblsOverMax val="0"/>
  </c:chart>
  <c:spPr>
    <a:gradFill>
      <a:gsLst>
        <a:gs pos="0">
          <a:schemeClr val="accent3">
            <a:lumMod val="20000"/>
            <a:lumOff val="80000"/>
          </a:schemeClr>
        </a:gs>
        <a:gs pos="50000">
          <a:schemeClr val="accent1">
            <a:tint val="44500"/>
            <a:satMod val="160000"/>
          </a:schemeClr>
        </a:gs>
        <a:gs pos="100000">
          <a:schemeClr val="accent1">
            <a:tint val="23500"/>
            <a:satMod val="160000"/>
          </a:schemeClr>
        </a:gs>
      </a:gsLst>
      <a:lin ang="5400000" scaled="0"/>
    </a:gradFill>
  </c:spPr>
  <c:txPr>
    <a:bodyPr/>
    <a:lstStyle/>
    <a:p>
      <a:pPr>
        <a:defRPr>
          <a:latin typeface="Times New Roman" pitchFamily="18" charset="0"/>
          <a:cs typeface="Times New Roman" pitchFamily="18" charset="0"/>
        </a:defRPr>
      </a:pPr>
      <a:endParaRPr lang="ru-RU"/>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Лист1!$C$2</c:f>
              <c:strCache>
                <c:ptCount val="1"/>
                <c:pt idx="0">
                  <c:v>Шуъбаи ғоибона, %</c:v>
                </c:pt>
              </c:strCache>
            </c:strRef>
          </c:tx>
          <c:spPr>
            <a:solidFill>
              <a:schemeClr val="accent1"/>
            </a:solidFill>
            <a:ln>
              <a:noFill/>
            </a:ln>
            <a:effectLst/>
          </c:spPr>
          <c:invertIfNegative val="0"/>
          <c:dLbls>
            <c:dLbl>
              <c:idx val="11"/>
              <c:layout>
                <c:manualLayout>
                  <c:x val="-1.0230179028133217E-2"/>
                  <c:y val="-1.577909074169926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856-45D4-B9E7-1A58F0F8FDA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dk1">
                        <a:lumMod val="75000"/>
                        <a:lumOff val="25000"/>
                      </a:schemeClr>
                    </a:solidFill>
                    <a:latin typeface="+mn-lt"/>
                    <a:ea typeface="+mn-ea"/>
                    <a:cs typeface="+mn-cs"/>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Лист1!$A$3:$A$8</c:f>
              <c:strCache>
                <c:ptCount val="6"/>
                <c:pt idx="0">
                  <c:v>2000-2001</c:v>
                </c:pt>
                <c:pt idx="1">
                  <c:v>2005-2006</c:v>
                </c:pt>
                <c:pt idx="2">
                  <c:v>2010-2011</c:v>
                </c:pt>
                <c:pt idx="3">
                  <c:v>2015-2016</c:v>
                </c:pt>
                <c:pt idx="4">
                  <c:v>2020-2021</c:v>
                </c:pt>
                <c:pt idx="5">
                  <c:v>2022-2023</c:v>
                </c:pt>
              </c:strCache>
            </c:strRef>
          </c:cat>
          <c:val>
            <c:numRef>
              <c:f>Лист1!$C$3:$C$8</c:f>
              <c:numCache>
                <c:formatCode>General</c:formatCode>
                <c:ptCount val="6"/>
                <c:pt idx="0">
                  <c:v>38.4</c:v>
                </c:pt>
                <c:pt idx="1">
                  <c:v>36.300000000000004</c:v>
                </c:pt>
                <c:pt idx="2">
                  <c:v>33.700000000000003</c:v>
                </c:pt>
                <c:pt idx="3">
                  <c:v>31.7</c:v>
                </c:pt>
                <c:pt idx="4">
                  <c:v>31.8</c:v>
                </c:pt>
                <c:pt idx="5">
                  <c:v>34.9</c:v>
                </c:pt>
              </c:numCache>
            </c:numRef>
          </c:val>
          <c:extLst>
            <c:ext xmlns:c16="http://schemas.microsoft.com/office/drawing/2014/chart" uri="{C3380CC4-5D6E-409C-BE32-E72D297353CC}">
              <c16:uniqueId val="{00000001-5856-45D4-B9E7-1A58F0F8FDAC}"/>
            </c:ext>
          </c:extLst>
        </c:ser>
        <c:ser>
          <c:idx val="1"/>
          <c:order val="1"/>
          <c:tx>
            <c:strRef>
              <c:f>Лист1!$D$2</c:f>
              <c:strCache>
                <c:ptCount val="1"/>
                <c:pt idx="0">
                  <c:v>Шуъбаи рӯзона, %</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dk1">
                        <a:lumMod val="75000"/>
                        <a:lumOff val="25000"/>
                      </a:schemeClr>
                    </a:solidFill>
                    <a:latin typeface="+mn-lt"/>
                    <a:ea typeface="+mn-ea"/>
                    <a:cs typeface="+mn-cs"/>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Лист1!$A$3:$A$8</c:f>
              <c:strCache>
                <c:ptCount val="6"/>
                <c:pt idx="0">
                  <c:v>2000-2001</c:v>
                </c:pt>
                <c:pt idx="1">
                  <c:v>2005-2006</c:v>
                </c:pt>
                <c:pt idx="2">
                  <c:v>2010-2011</c:v>
                </c:pt>
                <c:pt idx="3">
                  <c:v>2015-2016</c:v>
                </c:pt>
                <c:pt idx="4">
                  <c:v>2020-2021</c:v>
                </c:pt>
                <c:pt idx="5">
                  <c:v>2022-2023</c:v>
                </c:pt>
              </c:strCache>
            </c:strRef>
          </c:cat>
          <c:val>
            <c:numRef>
              <c:f>Лист1!$D$3:$D$8</c:f>
              <c:numCache>
                <c:formatCode>General</c:formatCode>
                <c:ptCount val="6"/>
                <c:pt idx="0">
                  <c:v>61.6</c:v>
                </c:pt>
                <c:pt idx="1">
                  <c:v>63.7</c:v>
                </c:pt>
                <c:pt idx="2">
                  <c:v>66.3</c:v>
                </c:pt>
                <c:pt idx="3">
                  <c:v>68.3</c:v>
                </c:pt>
                <c:pt idx="4">
                  <c:v>68.2</c:v>
                </c:pt>
                <c:pt idx="5">
                  <c:v>65.099999999999994</c:v>
                </c:pt>
              </c:numCache>
            </c:numRef>
          </c:val>
          <c:extLst>
            <c:ext xmlns:c16="http://schemas.microsoft.com/office/drawing/2014/chart" uri="{C3380CC4-5D6E-409C-BE32-E72D297353CC}">
              <c16:uniqueId val="{00000002-5856-45D4-B9E7-1A58F0F8FDAC}"/>
            </c:ext>
          </c:extLst>
        </c:ser>
        <c:dLbls>
          <c:showLegendKey val="0"/>
          <c:showVal val="0"/>
          <c:showCatName val="0"/>
          <c:showSerName val="0"/>
          <c:showPercent val="0"/>
          <c:showBubbleSize val="0"/>
        </c:dLbls>
        <c:gapWidth val="267"/>
        <c:overlap val="-43"/>
        <c:axId val="195365120"/>
        <c:axId val="195379200"/>
      </c:barChart>
      <c:catAx>
        <c:axId val="195365120"/>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0"/>
        <c:majorTickMark val="none"/>
        <c:minorTickMark val="none"/>
        <c:tickLblPos val="nextTo"/>
        <c:spPr>
          <a:noFill/>
          <a:ln w="9525" cap="flat" cmpd="sng" algn="ctr">
            <a:solidFill>
              <a:schemeClr val="dk1">
                <a:lumMod val="15000"/>
                <a:lumOff val="85000"/>
              </a:schemeClr>
            </a:solidFill>
            <a:round/>
          </a:ln>
          <a:effectLst/>
        </c:spPr>
        <c:txPr>
          <a:bodyPr rot="-2700000" spcFirstLastPara="1" vertOverflow="ellipsis" wrap="square" anchor="ctr" anchorCtr="1"/>
          <a:lstStyle/>
          <a:p>
            <a:pPr>
              <a:defRPr sz="900" b="0" i="0" u="none" strike="noStrike" kern="1200" cap="none" spc="0" normalizeH="0" baseline="0">
                <a:solidFill>
                  <a:schemeClr val="dk1">
                    <a:lumMod val="65000"/>
                    <a:lumOff val="35000"/>
                  </a:schemeClr>
                </a:solidFill>
                <a:latin typeface="+mn-lt"/>
                <a:ea typeface="+mn-ea"/>
                <a:cs typeface="+mn-cs"/>
              </a:defRPr>
            </a:pPr>
            <a:endParaRPr lang="ru-RU"/>
          </a:p>
        </c:txPr>
        <c:crossAx val="195379200"/>
        <c:crosses val="autoZero"/>
        <c:auto val="1"/>
        <c:lblAlgn val="ctr"/>
        <c:lblOffset val="100"/>
        <c:noMultiLvlLbl val="0"/>
      </c:catAx>
      <c:valAx>
        <c:axId val="195379200"/>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ru-RU"/>
          </a:p>
        </c:txPr>
        <c:crossAx val="195365120"/>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Times New Roman Tj" panose="02020603050405020304" pitchFamily="18" charset="-52"/>
              <a:ea typeface="+mn-ea"/>
              <a:cs typeface="+mn-cs"/>
            </a:defRPr>
          </a:pPr>
          <a:endParaRPr lang="ru-RU"/>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ru-RU"/>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w="19050" cap="flat" cmpd="sng" algn="ctr">
          <a:solidFill>
            <a:schemeClr val="tx1">
              <a:lumMod val="25000"/>
              <a:lumOff val="75000"/>
            </a:schemeClr>
          </a:solidFill>
          <a:round/>
        </a:ln>
        <a:effectLst/>
        <a:sp3d contourW="19050">
          <a:contourClr>
            <a:schemeClr val="tx1">
              <a:lumMod val="25000"/>
              <a:lumOff val="75000"/>
            </a:schemeClr>
          </a:contourClr>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1"/>
          <c:order val="0"/>
          <c:tx>
            <c:strRef>
              <c:f>Лист5!$A$2</c:f>
              <c:strCache>
                <c:ptCount val="1"/>
                <c:pt idx="0">
                  <c:v>Њамагї</c:v>
                </c:pt>
              </c:strCache>
            </c:strRef>
          </c:tx>
          <c:spPr>
            <a:pattFill prst="ltDnDiag">
              <a:fgClr>
                <a:schemeClr val="accent2"/>
              </a:fgClr>
              <a:bgClr>
                <a:schemeClr val="accent2">
                  <a:lumMod val="20000"/>
                  <a:lumOff val="80000"/>
                </a:schemeClr>
              </a:bgClr>
            </a:pattFill>
            <a:ln>
              <a:solidFill>
                <a:schemeClr val="accent2"/>
              </a:solidFill>
            </a:ln>
            <a:effectLst/>
            <a:sp3d>
              <a:contourClr>
                <a:schemeClr val="accent2"/>
              </a:contourClr>
            </a:sp3d>
          </c:spPr>
          <c:invertIfNegative val="0"/>
          <c:dLbls>
            <c:dLbl>
              <c:idx val="0"/>
              <c:layout>
                <c:manualLayout>
                  <c:x val="1.3888888888889136E-2"/>
                  <c:y val="-4.629629629629701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001-464D-B352-FF770DE7B74C}"/>
                </c:ext>
              </c:extLst>
            </c:dLbl>
            <c:dLbl>
              <c:idx val="1"/>
              <c:layout>
                <c:manualLayout>
                  <c:x val="1.1111111111111125E-2"/>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001-464D-B352-FF770DE7B74C}"/>
                </c:ext>
              </c:extLst>
            </c:dLbl>
            <c:dLbl>
              <c:idx val="2"/>
              <c:layout>
                <c:manualLayout>
                  <c:x val="8.3333333333333367E-3"/>
                  <c:y val="-4.629629629629701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001-464D-B352-FF770DE7B74C}"/>
                </c:ext>
              </c:extLst>
            </c:dLbl>
            <c:dLbl>
              <c:idx val="3"/>
              <c:layout>
                <c:manualLayout>
                  <c:x val="1.6666666666666701E-2"/>
                  <c:y val="-4.2437781360069483E-17"/>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001-464D-B352-FF770DE7B74C}"/>
                </c:ext>
              </c:extLst>
            </c:dLbl>
            <c:dLbl>
              <c:idx val="4"/>
              <c:layout>
                <c:manualLayout>
                  <c:x val="1.1111111111111125E-2"/>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001-464D-B352-FF770DE7B7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Лист5!$B$1:$K$1</c:f>
              <c:numCache>
                <c:formatCode>General</c:formatCode>
                <c:ptCount val="10"/>
                <c:pt idx="0">
                  <c:v>2013</c:v>
                </c:pt>
                <c:pt idx="1">
                  <c:v>2014</c:v>
                </c:pt>
                <c:pt idx="2">
                  <c:v>2015</c:v>
                </c:pt>
                <c:pt idx="3">
                  <c:v>2016</c:v>
                </c:pt>
                <c:pt idx="4">
                  <c:v>2017</c:v>
                </c:pt>
                <c:pt idx="5">
                  <c:v>2018</c:v>
                </c:pt>
                <c:pt idx="6">
                  <c:v>2019</c:v>
                </c:pt>
                <c:pt idx="7">
                  <c:v>2020</c:v>
                </c:pt>
                <c:pt idx="8">
                  <c:v>2021</c:v>
                </c:pt>
                <c:pt idx="9">
                  <c:v>2022</c:v>
                </c:pt>
              </c:numCache>
            </c:numRef>
          </c:cat>
          <c:val>
            <c:numRef>
              <c:f>Лист5!$B$2:$K$2</c:f>
              <c:numCache>
                <c:formatCode>General</c:formatCode>
                <c:ptCount val="10"/>
                <c:pt idx="0" formatCode="#,##0.00">
                  <c:v>2130.8000000000002</c:v>
                </c:pt>
                <c:pt idx="1">
                  <c:v>2516.9</c:v>
                </c:pt>
                <c:pt idx="2">
                  <c:v>2918.6</c:v>
                </c:pt>
                <c:pt idx="3">
                  <c:v>3146.2</c:v>
                </c:pt>
                <c:pt idx="4">
                  <c:v>3581</c:v>
                </c:pt>
                <c:pt idx="5">
                  <c:v>3702.6</c:v>
                </c:pt>
                <c:pt idx="6">
                  <c:v>4338.6000000000004</c:v>
                </c:pt>
                <c:pt idx="7">
                  <c:v>4311.4000000000005</c:v>
                </c:pt>
                <c:pt idx="8">
                  <c:v>5259.9</c:v>
                </c:pt>
                <c:pt idx="9">
                  <c:v>6379.8</c:v>
                </c:pt>
              </c:numCache>
            </c:numRef>
          </c:val>
          <c:extLst>
            <c:ext xmlns:c16="http://schemas.microsoft.com/office/drawing/2014/chart" uri="{C3380CC4-5D6E-409C-BE32-E72D297353CC}">
              <c16:uniqueId val="{00000005-1001-464D-B352-FF770DE7B74C}"/>
            </c:ext>
          </c:extLst>
        </c:ser>
        <c:ser>
          <c:idx val="2"/>
          <c:order val="1"/>
          <c:tx>
            <c:strRef>
              <c:f>Лист5!$A$3</c:f>
              <c:strCache>
                <c:ptCount val="1"/>
                <c:pt idx="0">
                  <c:v>аз љумла бо %:</c:v>
                </c:pt>
              </c:strCache>
            </c:strRef>
          </c:tx>
          <c:spPr>
            <a:pattFill prst="ltDnDiag">
              <a:fgClr>
                <a:schemeClr val="accent3"/>
              </a:fgClr>
              <a:bgClr>
                <a:schemeClr val="accent3">
                  <a:lumMod val="20000"/>
                  <a:lumOff val="80000"/>
                </a:schemeClr>
              </a:bgClr>
            </a:pattFill>
            <a:ln>
              <a:solidFill>
                <a:schemeClr val="accent3"/>
              </a:solidFill>
            </a:ln>
            <a:effectLst/>
            <a:sp3d>
              <a:contourClr>
                <a:schemeClr val="accent3"/>
              </a:contourClr>
            </a:sp3d>
          </c:spPr>
          <c:invertIfNegative val="0"/>
          <c:dLbls>
            <c:dLbl>
              <c:idx val="0"/>
              <c:layout>
                <c:manualLayout>
                  <c:x val="0"/>
                  <c:y val="-5.09259259259259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1001-464D-B352-FF770DE7B74C}"/>
                </c:ext>
              </c:extLst>
            </c:dLbl>
            <c:dLbl>
              <c:idx val="1"/>
              <c:layout>
                <c:manualLayout>
                  <c:x val="0"/>
                  <c:y val="-4.166666666666669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001-464D-B352-FF770DE7B74C}"/>
                </c:ext>
              </c:extLst>
            </c:dLbl>
            <c:dLbl>
              <c:idx val="2"/>
              <c:layout>
                <c:manualLayout>
                  <c:x val="1.6666666666666701E-2"/>
                  <c:y val="-5.55555555555554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001-464D-B352-FF770DE7B74C}"/>
                </c:ext>
              </c:extLst>
            </c:dLbl>
            <c:dLbl>
              <c:idx val="3"/>
              <c:layout>
                <c:manualLayout>
                  <c:x val="1.1111111111111125E-2"/>
                  <c:y val="-5.55555555555554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001-464D-B352-FF770DE7B74C}"/>
                </c:ext>
              </c:extLst>
            </c:dLbl>
            <c:dLbl>
              <c:idx val="4"/>
              <c:layout>
                <c:manualLayout>
                  <c:x val="1.9444444444444445E-2"/>
                  <c:y val="-7.870370370370373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001-464D-B352-FF770DE7B74C}"/>
                </c:ext>
              </c:extLst>
            </c:dLbl>
            <c:dLbl>
              <c:idx val="5"/>
              <c:layout>
                <c:manualLayout>
                  <c:x val="8.3331146106737208E-3"/>
                  <c:y val="-6.944444444444450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1001-464D-B352-FF770DE7B74C}"/>
                </c:ext>
              </c:extLst>
            </c:dLbl>
            <c:dLbl>
              <c:idx val="6"/>
              <c:layout>
                <c:manualLayout>
                  <c:x val="2.1609940572664466E-3"/>
                  <c:y val="-4.944375130909152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1001-464D-B352-FF770DE7B74C}"/>
                </c:ext>
              </c:extLst>
            </c:dLbl>
            <c:dLbl>
              <c:idx val="7"/>
              <c:layout>
                <c:manualLayout>
                  <c:x val="-7.9235533430794039E-17"/>
                  <c:y val="-5.933250157090993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1001-464D-B352-FF770DE7B74C}"/>
                </c:ext>
              </c:extLst>
            </c:dLbl>
            <c:dLbl>
              <c:idx val="8"/>
              <c:layout>
                <c:manualLayout>
                  <c:x val="0"/>
                  <c:y val="-5.933250157090993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1001-464D-B352-FF770DE7B74C}"/>
                </c:ext>
              </c:extLst>
            </c:dLbl>
            <c:dLbl>
              <c:idx val="9"/>
              <c:layout>
                <c:manualLayout>
                  <c:x val="0"/>
                  <c:y val="-4.285125113454695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1001-464D-B352-FF770DE7B7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Лист5!$B$1:$K$1</c:f>
              <c:numCache>
                <c:formatCode>General</c:formatCode>
                <c:ptCount val="10"/>
                <c:pt idx="0">
                  <c:v>2013</c:v>
                </c:pt>
                <c:pt idx="1">
                  <c:v>2014</c:v>
                </c:pt>
                <c:pt idx="2">
                  <c:v>2015</c:v>
                </c:pt>
                <c:pt idx="3">
                  <c:v>2016</c:v>
                </c:pt>
                <c:pt idx="4">
                  <c:v>2017</c:v>
                </c:pt>
                <c:pt idx="5">
                  <c:v>2018</c:v>
                </c:pt>
                <c:pt idx="6">
                  <c:v>2019</c:v>
                </c:pt>
                <c:pt idx="7">
                  <c:v>2020</c:v>
                </c:pt>
                <c:pt idx="8">
                  <c:v>2021</c:v>
                </c:pt>
                <c:pt idx="9">
                  <c:v>2022</c:v>
                </c:pt>
              </c:numCache>
            </c:numRef>
          </c:cat>
          <c:val>
            <c:numRef>
              <c:f>Лист5!$B$3:$K$3</c:f>
              <c:numCache>
                <c:formatCode>0.0%</c:formatCode>
                <c:ptCount val="10"/>
                <c:pt idx="0" formatCode="0.00%">
                  <c:v>5.2500000000000012E-2</c:v>
                </c:pt>
                <c:pt idx="1">
                  <c:v>5.1999999999999998E-2</c:v>
                </c:pt>
                <c:pt idx="2">
                  <c:v>5.5000000000000014E-2</c:v>
                </c:pt>
                <c:pt idx="3">
                  <c:v>5.5000000000000014E-2</c:v>
                </c:pt>
                <c:pt idx="4">
                  <c:v>6.1000000000000013E-2</c:v>
                </c:pt>
                <c:pt idx="5">
                  <c:v>5.1999999999999998E-2</c:v>
                </c:pt>
                <c:pt idx="6">
                  <c:v>5.5000000000000014E-2</c:v>
                </c:pt>
                <c:pt idx="7">
                  <c:v>5.1999999999999998E-2</c:v>
                </c:pt>
                <c:pt idx="8">
                  <c:v>5.1999999999999998E-2</c:v>
                </c:pt>
                <c:pt idx="9">
                  <c:v>5.5000000000000014E-2</c:v>
                </c:pt>
              </c:numCache>
            </c:numRef>
          </c:val>
          <c:extLst>
            <c:ext xmlns:c16="http://schemas.microsoft.com/office/drawing/2014/chart" uri="{C3380CC4-5D6E-409C-BE32-E72D297353CC}">
              <c16:uniqueId val="{00000010-1001-464D-B352-FF770DE7B74C}"/>
            </c:ext>
          </c:extLst>
        </c:ser>
        <c:dLbls>
          <c:showLegendKey val="0"/>
          <c:showVal val="1"/>
          <c:showCatName val="0"/>
          <c:showSerName val="0"/>
          <c:showPercent val="0"/>
          <c:showBubbleSize val="0"/>
        </c:dLbls>
        <c:gapWidth val="150"/>
        <c:shape val="cylinder"/>
        <c:axId val="195468672"/>
        <c:axId val="195474560"/>
        <c:axId val="0"/>
      </c:bar3DChart>
      <c:catAx>
        <c:axId val="195468672"/>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195474560"/>
        <c:crosses val="autoZero"/>
        <c:auto val="1"/>
        <c:lblAlgn val="ctr"/>
        <c:lblOffset val="100"/>
        <c:noMultiLvlLbl val="0"/>
      </c:catAx>
      <c:valAx>
        <c:axId val="195474560"/>
        <c:scaling>
          <c:orientation val="minMax"/>
        </c:scaling>
        <c:delete val="0"/>
        <c:axPos val="l"/>
        <c:majorGridlines>
          <c:spPr>
            <a:ln>
              <a:solidFill>
                <a:schemeClr val="tx1">
                  <a:lumMod val="15000"/>
                  <a:lumOff val="85000"/>
                </a:schemeClr>
              </a:solidFill>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195468672"/>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Times New Roman Tj" panose="02020603050405020304" pitchFamily="18" charset="-52"/>
              <a:ea typeface="+mn-ea"/>
              <a:cs typeface="+mn-cs"/>
            </a:defRPr>
          </a:pPr>
          <a:endParaRPr lang="ru-RU"/>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83882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32535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r>
              <a:rPr lang="tg-Cyrl-TJ" sz="3200" b="1" cap="none" dirty="0">
                <a:solidFill>
                  <a:schemeClr val="dk1"/>
                </a:solidFill>
                <a:latin typeface="Times New Roman"/>
                <a:ea typeface="Times New Roman"/>
                <a:cs typeface="Times New Roman"/>
                <a:sym typeface="Times New Roman"/>
              </a:rPr>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SzPts val="1960"/>
              <a:buNone/>
            </a:pPr>
            <a:endParaRPr sz="6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a:t>
            </a:r>
            <a:r>
              <a:rPr lang="tg-Cyrl-TJ" sz="2800" b="1"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7</a:t>
            </a:r>
            <a:r>
              <a:rPr lang="tg-Cyrl-TJ" sz="2800" b="1" i="0" u="none" strike="noStrike" cap="none" dirty="0" smtClean="0">
                <a:solidFill>
                  <a:srgbClr val="FF0000"/>
                </a:solidFill>
                <a:latin typeface="Times New Roman" panose="02020603050405020304" pitchFamily="18" charset="0"/>
                <a:ea typeface="Times New Roman"/>
                <a:cs typeface="Times New Roman" panose="02020603050405020304" pitchFamily="18" charset="0"/>
                <a:sym typeface="Times New Roman"/>
              </a:rPr>
              <a:t>.</a:t>
            </a:r>
            <a:endPar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SzPts val="1960"/>
              <a:buNone/>
            </a:pPr>
            <a:endParaRPr sz="100" b="1" dirty="0">
              <a:solidFill>
                <a:srgbClr val="FF0000"/>
              </a:solidFill>
              <a:latin typeface="Times New Roman"/>
              <a:ea typeface="Times New Roman"/>
              <a:cs typeface="Times New Roman"/>
              <a:sym typeface="Times New Roman"/>
            </a:endParaRPr>
          </a:p>
          <a:p>
            <a:pPr lvl="0" algn="ctr">
              <a:spcBef>
                <a:spcPts val="0"/>
              </a:spcBef>
              <a:spcAft>
                <a:spcPts val="0"/>
              </a:spcAft>
              <a:buSzPts val="1960"/>
            </a:pPr>
            <a:r>
              <a:rPr lang="tg-Cyrl-TJ" b="1" dirty="0">
                <a:solidFill>
                  <a:schemeClr val="tx1"/>
                </a:solidFill>
                <a:latin typeface="Times New Roman" panose="02020603050405020304" pitchFamily="18" charset="0"/>
                <a:cs typeface="Times New Roman" panose="02020603050405020304" pitchFamily="18" charset="0"/>
              </a:rPr>
              <a:t>Trends in the development of higher professional education in the Republic of Tajikistan</a:t>
            </a:r>
            <a:endParaRPr sz="36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2848707" y="5095005"/>
            <a:ext cx="4378569" cy="923289"/>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a:ea typeface="Times New Roman"/>
                <a:cs typeface="Times New Roman"/>
                <a:sym typeface="Times New Roman"/>
              </a:rPr>
              <a:t>Lecturer of: </a:t>
            </a:r>
            <a:r>
              <a:rPr lang="tg-Cyrl-TJ" dirty="0">
                <a:latin typeface="Times New Roman" panose="02020603050405020304" pitchFamily="18" charset="0"/>
                <a:cs typeface="Times New Roman" panose="02020603050405020304" pitchFamily="18" charset="0"/>
              </a:rPr>
              <a:t>Trends in the development of higher professional education in the Republic of Tajikistan</a:t>
            </a:r>
            <a:endParaRPr sz="1600"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153992"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24449"/>
    </mc:Choice>
    <mc:Fallback xmlns="">
      <p:transition advTm="2444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smtClean="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endParaRPr lang="tg-Cyrl-TJ" sz="100" b="1" i="0" u="none" strike="noStrike" cap="none" dirty="0" smtClean="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smtClean="0">
                <a:solidFill>
                  <a:srgbClr val="FF0000"/>
                </a:solidFill>
                <a:latin typeface="Times New Roman"/>
                <a:ea typeface="Times New Roman"/>
                <a:cs typeface="Times New Roman"/>
                <a:sym typeface="Times New Roman"/>
              </a:rPr>
              <a:t>Мавзӯъи</a:t>
            </a:r>
            <a:r>
              <a:rPr lang="tg-Cyrl-TJ" sz="3000" b="1" i="0" u="none" strike="noStrike" cap="none" dirty="0">
                <a:solidFill>
                  <a:srgbClr val="FF0000"/>
                </a:solidFill>
                <a:latin typeface="Times New Roman"/>
                <a:ea typeface="Times New Roman"/>
                <a:cs typeface="Times New Roman"/>
                <a:sym typeface="Times New Roman"/>
              </a:rPr>
              <a:t>: </a:t>
            </a:r>
            <a:r>
              <a:rPr lang="tg-Cyrl-TJ" sz="3000" b="1" dirty="0">
                <a:solidFill>
                  <a:srgbClr val="FF0000"/>
                </a:solidFill>
                <a:latin typeface="Times New Roman"/>
                <a:ea typeface="Times New Roman"/>
                <a:cs typeface="Times New Roman"/>
                <a:sym typeface="Times New Roman"/>
              </a:rPr>
              <a:t>7</a:t>
            </a:r>
            <a:endParaRPr lang="tg-Cyrl-TJ" sz="3000" b="1" dirty="0" smtClean="0">
              <a:solidFill>
                <a:srgbClr val="FF0000"/>
              </a:solidFill>
              <a:latin typeface="Times New Roman"/>
              <a:ea typeface="Times New Roman"/>
              <a:cs typeface="Times New Roman"/>
              <a:sym typeface="Times New Roman"/>
            </a:endParaRPr>
          </a:p>
          <a:p>
            <a:pPr lvl="0" algn="ctr">
              <a:lnSpc>
                <a:spcPct val="150000"/>
              </a:lnSpc>
              <a:buClr>
                <a:schemeClr val="accent1"/>
              </a:buClr>
              <a:buSzPts val="2100"/>
            </a:pPr>
            <a:r>
              <a:rPr lang="tg-Cyrl-TJ" sz="2000" b="1" dirty="0">
                <a:latin typeface="Times New Roman" panose="02020603050405020304" pitchFamily="18" charset="0"/>
                <a:cs typeface="Times New Roman" panose="02020603050405020304" pitchFamily="18" charset="0"/>
              </a:rPr>
              <a:t>ТАМОЮЛИ РУШДИ ТАҲСИЛОТИ ОЛИИ КАСБӢ ДАР ҶУМҲУРИИ ТОҶИКИСТОН</a:t>
            </a:r>
            <a:endParaRPr lang="tg-Cyrl-TJ" sz="2000" b="1" dirty="0" smtClean="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lvl="0" algn="ctr">
              <a:buClr>
                <a:schemeClr val="accent1"/>
              </a:buClr>
              <a:buSzPts val="2100"/>
            </a:pPr>
            <a:r>
              <a:rPr lang="tg-Cyrl-TJ" sz="32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	</a:t>
            </a:r>
            <a:endParaRPr sz="2400" dirty="0">
              <a:latin typeface="Times New Roman" panose="02020603050405020304" pitchFamily="18" charset="0"/>
              <a:cs typeface="Times New Roman" panose="02020603050405020304" pitchFamily="18" charset="0"/>
            </a:endParaRPr>
          </a:p>
          <a:p>
            <a:pPr marL="0" marR="0" lvl="0" indent="0" algn="ctr" rtl="0">
              <a:lnSpc>
                <a:spcPct val="100000"/>
              </a:lnSpc>
              <a:spcBef>
                <a:spcPts val="0"/>
              </a:spcBef>
              <a:spcAft>
                <a:spcPts val="0"/>
              </a:spcAft>
              <a:buClr>
                <a:schemeClr val="accent1"/>
              </a:buClr>
              <a:buSzPts val="1960"/>
              <a:buFont typeface="Noto Sans Symbols"/>
              <a:buNone/>
            </a:pPr>
            <a:endParaRPr sz="2800" b="1" i="0" u="none" strike="noStrike" cap="none" dirty="0">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46802"/>
    </mc:Choice>
    <mc:Fallback xmlns="">
      <p:transition advTm="4680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r>
              <a:rPr lang="tg-Cyrl-TJ" dirty="0"/>
              <a:t/>
            </a:r>
            <a:br>
              <a:rPr lang="tg-Cyrl-TJ" dirty="0"/>
            </a:br>
            <a:endParaRPr dirty="0">
              <a:latin typeface="Times"/>
              <a:ea typeface="Times"/>
              <a:cs typeface="Times"/>
              <a:sym typeface="Times"/>
            </a:endParaRPr>
          </a:p>
        </p:txBody>
      </p:sp>
      <p:sp>
        <p:nvSpPr>
          <p:cNvPr id="109" name="Google Shape;109;p3"/>
          <p:cNvSpPr/>
          <p:nvPr/>
        </p:nvSpPr>
        <p:spPr>
          <a:xfrm>
            <a:off x="431540" y="908719"/>
            <a:ext cx="8280920" cy="5070049"/>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lnSpc>
                <a:spcPct val="150000"/>
              </a:lnSpc>
              <a:spcBef>
                <a:spcPts val="0"/>
              </a:spcBef>
              <a:spcAft>
                <a:spcPts val="0"/>
              </a:spcAft>
              <a:buAutoNum type="arabicPeriod"/>
            </a:pPr>
            <a:r>
              <a:rPr lang="tg-Cyrl-TJ" sz="2400" b="1" i="0" u="none" strike="noStrike" cap="none" dirty="0" smtClean="0">
                <a:solidFill>
                  <a:srgbClr val="FF0000"/>
                </a:solidFill>
                <a:latin typeface="Times New Roman"/>
                <a:ea typeface="Times New Roman"/>
                <a:cs typeface="Times New Roman"/>
                <a:sym typeface="Times New Roman"/>
              </a:rPr>
              <a:t>Муқаддима</a:t>
            </a:r>
          </a:p>
          <a:p>
            <a:pPr algn="just">
              <a:lnSpc>
                <a:spcPct val="150000"/>
              </a:lnSpc>
            </a:pPr>
            <a:r>
              <a:rPr lang="tg-Cyrl-TJ" sz="2400" dirty="0">
                <a:latin typeface="Times New Roman" panose="02020603050405020304" pitchFamily="18" charset="0"/>
                <a:cs typeface="Times New Roman" panose="02020603050405020304" pitchFamily="18" charset="0"/>
              </a:rPr>
              <a:t>7.1. Моҳияти тамоюлҳои асосии рушди таҳсилоти олии касбӣ дар Ҷумҳурии Тоҷикистон</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7.2. Омилҳои асосии таъсиррасон ба рушди таҳсилоти олии касбӣ дар Ҷумҳурии Тоҷикистон </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7.3. Тамоюл ва хусусиятҳои асосии низоми муассисаҳои таҳсилоти олии касбӣ</a:t>
            </a:r>
            <a:endParaRPr lang="ru-RU" sz="2400" dirty="0">
              <a:latin typeface="Times New Roman" panose="02020603050405020304" pitchFamily="18" charset="0"/>
              <a:cs typeface="Times New Roman" panose="02020603050405020304" pitchFamily="18" charset="0"/>
            </a:endParaRPr>
          </a:p>
          <a:p>
            <a:pPr algn="ctr">
              <a:lnSpc>
                <a:spcPct val="150000"/>
              </a:lnSpc>
            </a:pPr>
            <a:r>
              <a:rPr lang="tg-Cyrl-TJ" sz="2400" b="1" i="0" u="none" strike="noStrike" cap="none" dirty="0" smtClean="0">
                <a:solidFill>
                  <a:srgbClr val="FF0000"/>
                </a:solidFill>
                <a:latin typeface="Times New Roman"/>
                <a:ea typeface="Times New Roman"/>
                <a:cs typeface="Times New Roman"/>
                <a:sym typeface="Times New Roman"/>
              </a:rPr>
              <a:t>2</a:t>
            </a:r>
            <a:r>
              <a:rPr lang="tg-Cyrl-TJ" sz="2400" b="1" i="0" u="none" strike="noStrike" cap="none" dirty="0">
                <a:solidFill>
                  <a:srgbClr val="FF0000"/>
                </a:solidFill>
                <a:latin typeface="Times New Roman"/>
                <a:ea typeface="Times New Roman"/>
                <a:cs typeface="Times New Roman"/>
                <a:sym typeface="Times New Roman"/>
              </a:rPr>
              <a:t>.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i="0" u="none" strike="noStrike" cap="none" dirty="0">
                <a:solidFill>
                  <a:schemeClr val="dk1"/>
                </a:solidFill>
                <a:latin typeface="Times New Roman"/>
                <a:ea typeface="Times New Roman"/>
                <a:cs typeface="Times New Roman"/>
                <a:sym typeface="Times New Roman"/>
              </a:rPr>
              <a:t>Ҷамъбасти мавзуъ. </a:t>
            </a:r>
            <a:endParaRPr dirty="0"/>
          </a:p>
        </p:txBody>
      </p:sp>
    </p:spTree>
  </p:cSld>
  <p:clrMapOvr>
    <a:masterClrMapping/>
  </p:clrMapOvr>
  <mc:AlternateContent xmlns:mc="http://schemas.openxmlformats.org/markup-compatibility/2006" xmlns:p14="http://schemas.microsoft.com/office/powerpoint/2010/main">
    <mc:Choice Requires="p14">
      <p:transition p14:dur="0" advTm="141945"/>
    </mc:Choice>
    <mc:Fallback xmlns="">
      <p:transition advTm="14194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240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smtClean="0"/>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Таҳсилоти </a:t>
            </a:r>
            <a:r>
              <a:rPr lang="tg-Cyrl-TJ" dirty="0">
                <a:solidFill>
                  <a:schemeClr val="tx1"/>
                </a:solidFill>
                <a:latin typeface="Times New Roman" panose="02020603050405020304" pitchFamily="18" charset="0"/>
                <a:cs typeface="Times New Roman" panose="02020603050405020304" pitchFamily="18" charset="0"/>
              </a:rPr>
              <a:t>олии касбӣ, омилҳо ва принсипҳои асосии таҳсилоти олии касбӣ, рушди сармояи инсонӣ, хусусиятҳои асосии он, нақши сармояи инсонӣ дар иқтисодиёт, сармояи инсонӣ ва омилҳои таъсиргузор дар шароити муосир, тамоюлҳои рушди таҳсилоти олии касбӣ.</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9387"/>
    </mc:Choice>
    <mc:Fallback xmlns="">
      <p:transition advTm="7938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07504" y="360485"/>
            <a:ext cx="8884220" cy="5908430"/>
          </a:xfrm>
          <a:prstGeom prst="rect">
            <a:avLst/>
          </a:prstGeom>
          <a:noFill/>
          <a:ln>
            <a:noFill/>
          </a:ln>
        </p:spPr>
        <p:txBody>
          <a:bodyPr spcFirstLastPara="1" wrap="square" lIns="91425" tIns="45700" rIns="91425" bIns="45700" anchor="t" anchorCtr="0">
            <a:normAutofit/>
          </a:bodyPr>
          <a:lstStyle/>
          <a:p>
            <a:pPr algn="ctr"/>
            <a:endParaRPr lang="tg-Cyrl-TJ" sz="100" b="1" dirty="0">
              <a:latin typeface="Times New Roman" panose="02020603050405020304" pitchFamily="18" charset="0"/>
              <a:cs typeface="Times New Roman" panose="02020603050405020304" pitchFamily="18" charset="0"/>
            </a:endParaRPr>
          </a:p>
          <a:p>
            <a:pPr algn="ctr"/>
            <a:r>
              <a:rPr lang="tg-Cyrl-TJ" sz="2400" b="1" dirty="0" smtClean="0">
                <a:solidFill>
                  <a:srgbClr val="FF0000"/>
                </a:solidFill>
                <a:latin typeface="Times New Roman" panose="02020603050405020304" pitchFamily="18" charset="0"/>
                <a:cs typeface="Times New Roman" panose="02020603050405020304" pitchFamily="18" charset="0"/>
              </a:rPr>
              <a:t> </a:t>
            </a:r>
            <a:r>
              <a:rPr lang="tg-Cyrl-TJ"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a:t>
            </a:r>
            <a:r>
              <a:rPr lang="tg-Cyrl-TJ" b="1" dirty="0" smtClean="0">
                <a:solidFill>
                  <a:srgbClr val="FF0000"/>
                </a:solidFill>
                <a:latin typeface="Times New Roman" panose="02020603050405020304" pitchFamily="18" charset="0"/>
                <a:cs typeface="Times New Roman" panose="02020603050405020304" pitchFamily="18" charset="0"/>
              </a:rPr>
              <a:t>Тоҷикистон</a:t>
            </a:r>
          </a:p>
          <a:p>
            <a:pPr algn="ctr"/>
            <a:endParaRPr lang="tg-Cyrl-TJ" sz="1100" dirty="0" smtClean="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ҷаҳонишавии муносибатҳо ва торафт зиёдшавии хавфҳои глобалӣ ба иқтисоди кишварҳои алоҳида муҳимтарин тадбири пешгирикунанда омӯзиши ҳамаҷонибаи тамоюлҳои рушди сармояи инсонӣ ва андешидани чораҳои саривақтӣ ба ҳисоб меравад. Зеро дар ин шароит омилҳои таъмини талаботи бозори меҳнат дар иқтисоди миллӣ ва коҳиши муҳоҷирати табии мутахассисон (“мағзҳо”) рушди низоми омодасозии мутахассисонро тақозо </a:t>
            </a:r>
            <a:r>
              <a:rPr lang="tg-Cyrl-TJ" dirty="0" smtClean="0">
                <a:solidFill>
                  <a:schemeClr val="tx1"/>
                </a:solidFill>
                <a:latin typeface="Times New Roman" panose="02020603050405020304" pitchFamily="18" charset="0"/>
                <a:cs typeface="Times New Roman" panose="02020603050405020304" pitchFamily="18" charset="0"/>
              </a:rPr>
              <a:t>менамояд.</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03143"/>
    </mc:Choice>
    <mc:Fallback xmlns="">
      <p:transition advTm="10314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228600"/>
            <a:ext cx="8884220" cy="6128238"/>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p>
          <a:p>
            <a:pPr algn="ctr"/>
            <a:r>
              <a:rPr lang="tg-Cyrl-TJ" sz="2400" dirty="0">
                <a:latin typeface="Times New Roman"/>
                <a:ea typeface="Times New Roman"/>
                <a:cs typeface="Times New Roman"/>
                <a:sym typeface="Times New Roman"/>
              </a:rPr>
              <a:t>	</a:t>
            </a:r>
          </a:p>
          <a:p>
            <a:pPr marL="0" indent="450000" algn="just">
              <a:lnSpc>
                <a:spcPct val="150000"/>
              </a:lnSpc>
              <a:spcBef>
                <a:spcPts val="0"/>
              </a:spcBef>
              <a:spcAft>
                <a:spcPts val="0"/>
              </a:spcAft>
            </a:pPr>
            <a:endParaRPr lang="tg-Cyrl-TJ" sz="100" dirty="0" smtClean="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рушди сармояи инсонӣ дар Муассисаҳои таҳсилоти олии касбӣ дар шароити рушди инноватсионии ба вуҷуд </a:t>
            </a:r>
            <a:r>
              <a:rPr lang="tg-Cyrl-TJ" dirty="0" smtClean="0">
                <a:solidFill>
                  <a:schemeClr val="tx1"/>
                </a:solidFill>
                <a:latin typeface="Times New Roman" panose="02020603050405020304" pitchFamily="18" charset="0"/>
                <a:cs typeface="Times New Roman" panose="02020603050405020304" pitchFamily="18" charset="0"/>
              </a:rPr>
              <a:t>меояд</a:t>
            </a:r>
            <a:r>
              <a:rPr lang="tg-Cyrl-TJ" baseline="30000" dirty="0" smtClean="0">
                <a:solidFill>
                  <a:schemeClr val="tx1"/>
                </a:solidFill>
                <a:latin typeface="Times New Roman" panose="02020603050405020304" pitchFamily="18" charset="0"/>
                <a:cs typeface="Times New Roman" panose="02020603050405020304" pitchFamily="18" charset="0"/>
              </a:rPr>
              <a:t>1</a:t>
            </a:r>
            <a:r>
              <a:rPr lang="tg-Cyrl-TJ" dirty="0" smtClean="0">
                <a:solidFill>
                  <a:schemeClr val="tx1"/>
                </a:solidFill>
                <a:latin typeface="Times New Roman" panose="02020603050405020304" pitchFamily="18" charset="0"/>
                <a:cs typeface="Times New Roman" panose="02020603050405020304" pitchFamily="18" charset="0"/>
              </a:rPr>
              <a:t>.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Ду тамоюли асосии ба таҳсилоти олии касбӣ хос мебошад:</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Якум, ҳамгироии маориф, илм ва соҳибкорӣ;</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Дуюм, рушди таҳсилоти олии бисёрзина.</a:t>
            </a:r>
            <a:r>
              <a:rPr lang="ru-RU" dirty="0">
                <a:solidFill>
                  <a:schemeClr val="tx1"/>
                </a:solidFill>
                <a:latin typeface="Times New Roman" panose="02020603050405020304" pitchFamily="18" charset="0"/>
                <a:cs typeface="Times New Roman" panose="02020603050405020304" pitchFamily="18" charset="0"/>
              </a:rPr>
              <a:t> </a:t>
            </a:r>
            <a:endParaRPr lang="ru-RU" dirty="0" smtClean="0">
              <a:solidFill>
                <a:schemeClr val="tx1"/>
              </a:solidFill>
              <a:latin typeface="Times New Roman" panose="02020603050405020304" pitchFamily="18" charset="0"/>
              <a:cs typeface="Times New Roman" panose="02020603050405020304" pitchFamily="18" charset="0"/>
            </a:endParaRPr>
          </a:p>
          <a:p>
            <a:endParaRPr lang="tg-Cyrl-TJ" dirty="0" smtClean="0"/>
          </a:p>
          <a:p>
            <a:pPr algn="just"/>
            <a:r>
              <a:rPr lang="tg-Cyrl-TJ" sz="1500" dirty="0" smtClean="0">
                <a:solidFill>
                  <a:schemeClr val="tx1"/>
                </a:solidFill>
                <a:latin typeface="Times New Roman" panose="02020603050405020304" pitchFamily="18" charset="0"/>
                <a:cs typeface="Times New Roman" panose="02020603050405020304" pitchFamily="18" charset="0"/>
              </a:rPr>
              <a:t>1. Сенашко </a:t>
            </a:r>
            <a:r>
              <a:rPr lang="tg-Cyrl-TJ" sz="1500" dirty="0">
                <a:solidFill>
                  <a:schemeClr val="tx1"/>
                </a:solidFill>
                <a:latin typeface="Times New Roman" panose="02020603050405020304" pitchFamily="18" charset="0"/>
                <a:cs typeface="Times New Roman" panose="02020603050405020304" pitchFamily="18" charset="0"/>
              </a:rPr>
              <a:t>В.С. О реформировании </a:t>
            </a:r>
            <a:endParaRPr lang="tg-Cyrl-TJ" sz="1500" dirty="0" smtClean="0">
              <a:solidFill>
                <a:schemeClr val="tx1"/>
              </a:solidFill>
              <a:latin typeface="Times New Roman" panose="02020603050405020304" pitchFamily="18" charset="0"/>
              <a:cs typeface="Times New Roman" panose="02020603050405020304" pitchFamily="18" charset="0"/>
            </a:endParaRPr>
          </a:p>
          <a:p>
            <a:pPr algn="just"/>
            <a:r>
              <a:rPr lang="tg-Cyrl-TJ" sz="1500" dirty="0" smtClean="0">
                <a:solidFill>
                  <a:schemeClr val="tx1"/>
                </a:solidFill>
                <a:latin typeface="Times New Roman" panose="02020603050405020304" pitchFamily="18" charset="0"/>
                <a:cs typeface="Times New Roman" panose="02020603050405020304" pitchFamily="18" charset="0"/>
              </a:rPr>
              <a:t>отечественной </a:t>
            </a:r>
            <a:r>
              <a:rPr lang="tg-Cyrl-TJ" sz="1500" dirty="0">
                <a:solidFill>
                  <a:schemeClr val="tx1"/>
                </a:solidFill>
                <a:latin typeface="Times New Roman" panose="02020603050405020304" pitchFamily="18" charset="0"/>
                <a:cs typeface="Times New Roman" panose="02020603050405020304" pitchFamily="18" charset="0"/>
              </a:rPr>
              <a:t>системы высшего оброзования: </a:t>
            </a:r>
            <a:endParaRPr lang="tg-Cyrl-TJ" sz="1500" dirty="0" smtClean="0">
              <a:solidFill>
                <a:schemeClr val="tx1"/>
              </a:solidFill>
              <a:latin typeface="Times New Roman" panose="02020603050405020304" pitchFamily="18" charset="0"/>
              <a:cs typeface="Times New Roman" panose="02020603050405020304" pitchFamily="18" charset="0"/>
            </a:endParaRPr>
          </a:p>
          <a:p>
            <a:pPr algn="just"/>
            <a:r>
              <a:rPr lang="tg-Cyrl-TJ" sz="1500" dirty="0" smtClean="0">
                <a:solidFill>
                  <a:schemeClr val="tx1"/>
                </a:solidFill>
                <a:latin typeface="Times New Roman" panose="02020603050405020304" pitchFamily="18" charset="0"/>
                <a:cs typeface="Times New Roman" panose="02020603050405020304" pitchFamily="18" charset="0"/>
              </a:rPr>
              <a:t>некоторые </a:t>
            </a:r>
            <a:r>
              <a:rPr lang="tg-Cyrl-TJ" sz="1500" dirty="0">
                <a:solidFill>
                  <a:schemeClr val="tx1"/>
                </a:solidFill>
                <a:latin typeface="Times New Roman" panose="02020603050405020304" pitchFamily="18" charset="0"/>
                <a:cs typeface="Times New Roman" panose="02020603050405020304" pitchFamily="18" charset="0"/>
              </a:rPr>
              <a:t>итоги// Высшее оброзования в </a:t>
            </a:r>
            <a:endParaRPr lang="tg-Cyrl-TJ" sz="1500" dirty="0" smtClean="0">
              <a:solidFill>
                <a:schemeClr val="tx1"/>
              </a:solidFill>
              <a:latin typeface="Times New Roman" panose="02020603050405020304" pitchFamily="18" charset="0"/>
              <a:cs typeface="Times New Roman" panose="02020603050405020304" pitchFamily="18" charset="0"/>
            </a:endParaRPr>
          </a:p>
          <a:p>
            <a:pPr algn="just"/>
            <a:r>
              <a:rPr lang="tg-Cyrl-TJ" sz="1500" dirty="0" smtClean="0">
                <a:solidFill>
                  <a:schemeClr val="tx1"/>
                </a:solidFill>
                <a:latin typeface="Times New Roman" panose="02020603050405020304" pitchFamily="18" charset="0"/>
                <a:cs typeface="Times New Roman" panose="02020603050405020304" pitchFamily="18" charset="0"/>
              </a:rPr>
              <a:t>России</a:t>
            </a:r>
            <a:r>
              <a:rPr lang="tg-Cyrl-TJ" sz="1500" dirty="0">
                <a:solidFill>
                  <a:schemeClr val="tx1"/>
                </a:solidFill>
                <a:latin typeface="Times New Roman" panose="02020603050405020304" pitchFamily="18" charset="0"/>
                <a:cs typeface="Times New Roman" panose="02020603050405020304" pitchFamily="18" charset="0"/>
              </a:rPr>
              <a:t>. – 2017. - №6. С. 5-15</a:t>
            </a:r>
            <a:endParaRPr lang="ru-RU" sz="15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16479"/>
    </mc:Choice>
    <mc:Fallback xmlns="">
      <p:transition advTm="11647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28598" y="219806"/>
            <a:ext cx="8660423" cy="6128239"/>
          </a:xfrm>
          <a:prstGeom prst="rect">
            <a:avLst/>
          </a:prstGeom>
          <a:noFill/>
          <a:ln>
            <a:noFill/>
          </a:ln>
        </p:spPr>
        <p:txBody>
          <a:bodyPr spcFirstLastPara="1" wrap="square" lIns="91425" tIns="45700" rIns="91425" bIns="45700" anchor="t" anchorCtr="0">
            <a:normAutofit lnSpcReduction="10000"/>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p>
          <a:p>
            <a:pPr marL="0" lvl="0" indent="457200" algn="just">
              <a:lnSpc>
                <a:spcPct val="150000"/>
              </a:lnSpc>
              <a:spcBef>
                <a:spcPts val="0"/>
              </a:spcBef>
              <a:spcAft>
                <a:spcPts val="0"/>
              </a:spcAft>
              <a:buSzPts val="2240"/>
              <a:buNone/>
            </a:pPr>
            <a:r>
              <a:rPr lang="tg-Cyrl-TJ" dirty="0">
                <a:latin typeface="Times New Roman"/>
                <a:ea typeface="Times New Roman"/>
                <a:cs typeface="Times New Roman"/>
                <a:sym typeface="Times New Roman"/>
              </a:rPr>
              <a:t>	</a:t>
            </a:r>
            <a:endParaRPr lang="tg-Cyrl-TJ" dirty="0" smtClean="0">
              <a:latin typeface="Times New Roman"/>
              <a:ea typeface="Times New Roman"/>
              <a:cs typeface="Times New Roman"/>
              <a:sym typeface="Times New Roman"/>
            </a:endParaRPr>
          </a:p>
          <a:p>
            <a:pPr marL="0" lvl="0" indent="457200" algn="just">
              <a:lnSpc>
                <a:spcPct val="150000"/>
              </a:lnSpc>
              <a:spcBef>
                <a:spcPts val="0"/>
              </a:spcBef>
              <a:spcAft>
                <a:spcPts val="0"/>
              </a:spcAft>
              <a:buSzPts val="2240"/>
              <a:buNone/>
            </a:pPr>
            <a:endParaRPr lang="tg-Cyrl-TJ" sz="100" dirty="0">
              <a:solidFill>
                <a:schemeClr val="tx1"/>
              </a:solidFill>
              <a:latin typeface="Times New Roman"/>
              <a:cs typeface="Times New Roman"/>
              <a:sym typeface="Times New Roman"/>
            </a:endParaRPr>
          </a:p>
          <a:p>
            <a:pPr marL="0" lvl="0" indent="457200" algn="just">
              <a:lnSpc>
                <a:spcPct val="150000"/>
              </a:lnSpc>
              <a:spcBef>
                <a:spcPts val="0"/>
              </a:spcBef>
              <a:spcAft>
                <a:spcPts val="0"/>
              </a:spcAft>
              <a:buSzPts val="2240"/>
              <a:buNone/>
            </a:pPr>
            <a:endParaRPr lang="tg-Cyrl-TJ" sz="1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Истифодаи дастовардҳои асосии афкори илмие, ки дар доираи назарияи сармояи инсонӣ инкишоф меёбанд, нисбат ба низоми таҳсилоти олии касбӣ ба мо имконият медиҳад, ки оқибатҳои воқеии дигаргуниҳои инноватсионӣ дар соҳаи таҳсилоти олиро барои сармояи инсонӣ арзёбӣ намоем.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Зиёдшавии таваҷҷӯҳ ба омилҳои рушди иқтисодӣ боиси пайдоиш ва рушди назарияи сармояи инсонӣ гардид. Мо ин категорияро ҳамчун шакли сармоя муайян менамоем, зеро он даромадро муайян </a:t>
            </a:r>
            <a:r>
              <a:rPr lang="tg-Cyrl-TJ" dirty="0" smtClean="0">
                <a:solidFill>
                  <a:schemeClr val="tx1"/>
                </a:solidFill>
                <a:latin typeface="Times New Roman" panose="02020603050405020304" pitchFamily="18" charset="0"/>
                <a:cs typeface="Times New Roman" panose="02020603050405020304" pitchFamily="18" charset="0"/>
              </a:rPr>
              <a:t>мекунад</a:t>
            </a:r>
            <a:r>
              <a:rPr lang="tg-Cyrl-TJ" baseline="30000" dirty="0" smtClean="0">
                <a:solidFill>
                  <a:schemeClr val="tx1"/>
                </a:solidFill>
                <a:latin typeface="Times New Roman" panose="02020603050405020304" pitchFamily="18" charset="0"/>
                <a:cs typeface="Times New Roman" panose="02020603050405020304" pitchFamily="18" charset="0"/>
              </a:rPr>
              <a:t>1</a:t>
            </a:r>
            <a:r>
              <a:rPr lang="tg-Cyrl-TJ" dirty="0" smtClean="0">
                <a:solidFill>
                  <a:schemeClr val="tx1"/>
                </a:solidFill>
                <a:latin typeface="Times New Roman" panose="02020603050405020304" pitchFamily="18" charset="0"/>
                <a:cs typeface="Times New Roman" panose="02020603050405020304" pitchFamily="18" charset="0"/>
              </a:rPr>
              <a:t>.</a:t>
            </a:r>
            <a:r>
              <a:rPr lang="ru-RU" dirty="0" smtClean="0">
                <a:solidFill>
                  <a:schemeClr val="tx1"/>
                </a:solidFill>
                <a:latin typeface="Times New Roman" panose="02020603050405020304" pitchFamily="18" charset="0"/>
                <a:cs typeface="Times New Roman" panose="02020603050405020304" pitchFamily="18" charset="0"/>
              </a:rPr>
              <a:t> </a:t>
            </a:r>
          </a:p>
          <a:p>
            <a:r>
              <a:rPr lang="tg-Cyrl-TJ" sz="1600" dirty="0" smtClean="0">
                <a:solidFill>
                  <a:schemeClr val="tx1"/>
                </a:solidFill>
                <a:latin typeface="Times New Roman" panose="02020603050405020304" pitchFamily="18" charset="0"/>
                <a:cs typeface="Times New Roman" panose="02020603050405020304" pitchFamily="18" charset="0"/>
              </a:rPr>
              <a:t>1. Бедный </a:t>
            </a:r>
            <a:r>
              <a:rPr lang="tg-Cyrl-TJ" sz="1600" dirty="0">
                <a:solidFill>
                  <a:schemeClr val="tx1"/>
                </a:solidFill>
                <a:latin typeface="Times New Roman" panose="02020603050405020304" pitchFamily="18" charset="0"/>
                <a:cs typeface="Times New Roman" panose="02020603050405020304" pitchFamily="18" charset="0"/>
              </a:rPr>
              <a:t>Б.И. Новая модель аспирантуры</a:t>
            </a:r>
            <a:r>
              <a:rPr lang="tg-Cyrl-TJ" sz="1600" dirty="0" smtClean="0">
                <a:solidFill>
                  <a:schemeClr val="tx1"/>
                </a:solidFill>
                <a:latin typeface="Times New Roman" panose="02020603050405020304" pitchFamily="18" charset="0"/>
                <a:cs typeface="Times New Roman" panose="02020603050405020304" pitchFamily="18" charset="0"/>
              </a:rPr>
              <a:t>:</a:t>
            </a:r>
          </a:p>
          <a:p>
            <a:r>
              <a:rPr lang="tg-Cyrl-TJ" sz="1600" dirty="0" smtClean="0">
                <a:solidFill>
                  <a:schemeClr val="tx1"/>
                </a:solidFill>
                <a:latin typeface="Times New Roman" panose="02020603050405020304" pitchFamily="18" charset="0"/>
                <a:cs typeface="Times New Roman" panose="02020603050405020304" pitchFamily="18" charset="0"/>
              </a:rPr>
              <a:t> </a:t>
            </a:r>
            <a:r>
              <a:rPr lang="en-US" sz="1600" dirty="0">
                <a:solidFill>
                  <a:schemeClr val="tx1"/>
                </a:solidFill>
                <a:latin typeface="Times New Roman" panose="02020603050405020304" pitchFamily="18" charset="0"/>
                <a:cs typeface="Times New Roman" panose="02020603050405020304" pitchFamily="18" charset="0"/>
              </a:rPr>
              <a:t>pro et contra</a:t>
            </a:r>
            <a:r>
              <a:rPr lang="tg-Cyrl-TJ" sz="1600" dirty="0">
                <a:solidFill>
                  <a:schemeClr val="tx1"/>
                </a:solidFill>
                <a:latin typeface="Times New Roman" panose="02020603050405020304" pitchFamily="18" charset="0"/>
                <a:cs typeface="Times New Roman" panose="02020603050405020304" pitchFamily="18" charset="0"/>
              </a:rPr>
              <a:t> // Высшее оброзования в </a:t>
            </a:r>
            <a:endParaRPr lang="tg-Cyrl-TJ" sz="1600" dirty="0" smtClean="0">
              <a:solidFill>
                <a:schemeClr val="tx1"/>
              </a:solidFill>
              <a:latin typeface="Times New Roman" panose="02020603050405020304" pitchFamily="18" charset="0"/>
              <a:cs typeface="Times New Roman" panose="02020603050405020304" pitchFamily="18" charset="0"/>
            </a:endParaRPr>
          </a:p>
          <a:p>
            <a:r>
              <a:rPr lang="tg-Cyrl-TJ" sz="1600" dirty="0" smtClean="0">
                <a:solidFill>
                  <a:schemeClr val="tx1"/>
                </a:solidFill>
                <a:latin typeface="Times New Roman" panose="02020603050405020304" pitchFamily="18" charset="0"/>
                <a:cs typeface="Times New Roman" panose="02020603050405020304" pitchFamily="18" charset="0"/>
              </a:rPr>
              <a:t>России</a:t>
            </a:r>
            <a:r>
              <a:rPr lang="tg-Cyrl-TJ" sz="1600" dirty="0">
                <a:solidFill>
                  <a:schemeClr val="tx1"/>
                </a:solidFill>
                <a:latin typeface="Times New Roman" panose="02020603050405020304" pitchFamily="18" charset="0"/>
                <a:cs typeface="Times New Roman" panose="02020603050405020304" pitchFamily="18" charset="0"/>
              </a:rPr>
              <a:t>. – 2017. - №4. С. 5-16</a:t>
            </a:r>
            <a:endParaRPr lang="ru-RU" sz="16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9007"/>
    </mc:Choice>
    <mc:Fallback xmlns="">
      <p:transition advTm="12900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p>
          <a:p>
            <a:pPr algn="ctr"/>
            <a:r>
              <a:rPr lang="tg-Cyrl-TJ" dirty="0">
                <a:latin typeface="Times New Roman"/>
                <a:ea typeface="Times New Roman"/>
                <a:cs typeface="Times New Roman"/>
                <a:sym typeface="Times New Roman"/>
              </a:rPr>
              <a:t>	</a:t>
            </a:r>
          </a:p>
          <a:p>
            <a:pPr algn="ctr"/>
            <a:endParaRPr lang="tg-Cyrl-TJ" sz="100" dirty="0">
              <a:solidFill>
                <a:schemeClr val="tx1"/>
              </a:solidFill>
              <a:latin typeface="Times New Roman"/>
              <a:cs typeface="Times New Roman"/>
              <a:sym typeface="Times New Roman"/>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 категория шакли мушаххаси сармоя ба шумор меравад, зеро ин сармоя аз барандаи худ - шахс ҷудонашаванда мебошад, бинобар ин дар ин шакл маҷмӯи малака, қобилият, тавоноӣ ва дониши шахс муайян мегардад, ки бо ёрии он маҳсулот ё хизматрасонии нав ба вуҷуд меояд.</a:t>
            </a: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27233"/>
    </mc:Choice>
    <mc:Fallback xmlns="">
      <p:transition advTm="12723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98711" y="167054"/>
            <a:ext cx="8884220" cy="5969976"/>
          </a:xfrm>
          <a:prstGeom prst="rect">
            <a:avLst/>
          </a:prstGeom>
          <a:noFill/>
          <a:ln>
            <a:noFill/>
          </a:ln>
        </p:spPr>
        <p:txBody>
          <a:bodyPr spcFirstLastPara="1" wrap="square" lIns="91425" tIns="45700" rIns="91425" bIns="45700" anchor="t" anchorCtr="0">
            <a:normAutofit/>
          </a:bodyPr>
          <a:lstStyle/>
          <a:p>
            <a:pPr marL="0" indent="0" algn="ctr">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a:t>
            </a:r>
            <a:r>
              <a:rPr lang="tg-Cyrl-TJ" sz="2400" b="1" dirty="0" smtClean="0">
                <a:solidFill>
                  <a:srgbClr val="FF0000"/>
                </a:solidFill>
                <a:latin typeface="Times New Roman" panose="02020603050405020304" pitchFamily="18" charset="0"/>
                <a:cs typeface="Times New Roman" panose="02020603050405020304" pitchFamily="18" charset="0"/>
              </a:rPr>
              <a:t>Тоҷикистон</a:t>
            </a:r>
            <a:endParaRPr lang="tg-Cyrl-TJ" sz="100" dirty="0"/>
          </a:p>
          <a:p>
            <a:pPr marL="0" indent="450000" algn="just">
              <a:lnSpc>
                <a:spcPct val="150000"/>
              </a:lnSpc>
              <a:spcBef>
                <a:spcPts val="0"/>
              </a:spcBef>
              <a:spcAft>
                <a:spcPts val="0"/>
              </a:spcAft>
            </a:pPr>
            <a:endParaRPr lang="tg-Cyrl-TJ" sz="1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натиҷаи таҳлили илмии мо якчанд категорияҳои сармояи инсонӣ муайян гардиданд: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аз як тараф, сармояи инсонӣ дар асоси методологияи анъанавӣ, ки яке аз омилҳои истеҳсолот маҳсуб мешавад;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аз ҷониби дигар, сармояи инсониро натиҷаи рушди ҷомеа аз иқтисоди азхудкунанда ба истеҳсолкунанда, ки дар асоси методологияи марксистӣ асос ёфтааст, зарур мешуморанд;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аз тарафи сеюм бошад, сармояи инсониро ҳамчун миқдори оморӣ баррасӣ </a:t>
            </a:r>
            <a:r>
              <a:rPr lang="tg-Cyrl-TJ" dirty="0" smtClean="0">
                <a:solidFill>
                  <a:schemeClr val="tx1"/>
                </a:solidFill>
                <a:latin typeface="Times New Roman" panose="02020603050405020304" pitchFamily="18" charset="0"/>
                <a:cs typeface="Times New Roman" panose="02020603050405020304" pitchFamily="18" charset="0"/>
              </a:rPr>
              <a:t>менамоянд</a:t>
            </a:r>
            <a:r>
              <a:rPr lang="tg-Cyrl-TJ" dirty="0" smtClean="0">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129354"/>
    </mc:Choice>
    <mc:Fallback xmlns="">
      <p:transition spd="slow" advTm="12935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19857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8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endParaRPr lang="tg-Cyrl-TJ" sz="100" dirty="0"/>
          </a:p>
          <a:p>
            <a:pPr marL="0" lv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Ҳамин </a:t>
            </a:r>
            <a:r>
              <a:rPr lang="tg-Cyrl-TJ" dirty="0">
                <a:solidFill>
                  <a:schemeClr val="tx1"/>
                </a:solidFill>
                <a:latin typeface="Times New Roman" panose="02020603050405020304" pitchFamily="18" charset="0"/>
                <a:cs typeface="Times New Roman" panose="02020603050405020304" pitchFamily="18" charset="0"/>
              </a:rPr>
              <a:t>тариқ, гузаришҳоро ба сармояи инсонӣ ва онро аз нуқтаи назари муносибати институтсионалӣ ҳамчун унсури низоми умумӣ баррасӣ намуда, мо сармояи инсонии донишгоҳро ҳамчун маҷмӯи дониш, малака, қобилият ва ангезаҳои ҷамъшуда муайян намуда, ки дар низоми салоҳияти касбӣ, маълумот ва маърифат, фарҳанг, саломатӣ ифода ёфтааст, ки шахс дар фаъолияти худ онҳоро бошуурона истифода мебарад, пешбинӣ шудааст.</a:t>
            </a:r>
          </a:p>
        </p:txBody>
      </p:sp>
    </p:spTree>
  </p:cSld>
  <p:clrMapOvr>
    <a:masterClrMapping/>
  </p:clrMapOvr>
  <mc:AlternateContent xmlns:mc="http://schemas.openxmlformats.org/markup-compatibility/2006" xmlns:p14="http://schemas.microsoft.com/office/powerpoint/2010/main">
    <mc:Choice Requires="p14">
      <p:transition p14:dur="0" advTm="130678"/>
    </mc:Choice>
    <mc:Fallback xmlns="">
      <p:transition advTm="13067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70339"/>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endParaRPr lang="tg-Cyrl-TJ" sz="100"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 навъ интиқолдиҳандаи ин шакли сармоя кормандони донишгоҳ ба ҳисоб мераванд, ки аз истифодаи он дар шакли музди меҳнат ва мукофотҳои иловагӣ ҳам дар сатҳи донишгоҳ ва ҳам дар сатҳи давлатӣ ва дигар шахсони манфиатдор даромад мегиранд.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Мо чунин мешуморем, ки сармояи инсонии низоми таҳсилоти олии касбиро ҳам дар сатҳи шахс, яъне сармояи инсонии инфиродӣ ва ҳам дар сатҳи ташкилотҳои ба ин низом дохилшаванда баррасӣ ва арзёбӣ намоем.</a:t>
            </a:r>
          </a:p>
        </p:txBody>
      </p:sp>
    </p:spTree>
  </p:cSld>
  <p:clrMapOvr>
    <a:masterClrMapping/>
  </p:clrMapOvr>
  <mc:AlternateContent xmlns:mc="http://schemas.openxmlformats.org/markup-compatibility/2006" xmlns:p14="http://schemas.microsoft.com/office/powerpoint/2010/main">
    <mc:Choice Requires="p14">
      <p:transition p14:dur="0" advTm="132918"/>
    </mc:Choice>
    <mc:Fallback xmlns="">
      <p:transition advTm="13291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40676" y="2286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3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endParaRPr lang="tg-Cyrl-TJ" sz="100" dirty="0"/>
          </a:p>
          <a:p>
            <a:pPr marL="0" indent="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Пас ба сармояи инфиродии корманди низоми таҳсилоти олии касбӣ инҳо дохил мешаванд: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саломатӣ, ки бо сатҳи фаъолият, қувваи ҷисмонӣ ва устувории шахс, иммунитет ва давраҳои кории фаъол тавсиф мешавад;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меҳнатӣ, ки бо дараҷаи тахассус, малака ва таҷриба, яъне таҷрибаи умумии корӣ ва таҷрибаи корӣ аз рӯйи ихтисос тавсиф шаванда;</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зеҳнӣ, ки бо ҳиссаи меҳнати зеҳнӣ ва фаъолияти эҷодӣ, сатҳи заковат ва навоварӣ тавсиф мегардад;</a:t>
            </a:r>
            <a:endParaRPr lang="tg-Cyrl-TJ" sz="2400"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122081"/>
    </mc:Choice>
    <mc:Fallback xmlns="">
      <p:transition spd="slow" advTm="12208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154616"/>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342900" lvl="0" indent="630555" algn="just" rtl="0">
              <a:lnSpc>
                <a:spcPct val="150000"/>
              </a:lnSpc>
              <a:spcBef>
                <a:spcPts val="560"/>
              </a:spcBef>
              <a:spcAft>
                <a:spcPts val="0"/>
              </a:spcAft>
              <a:buSzPts val="1960"/>
              <a:buNone/>
            </a:pPr>
            <a:endParaRPr lang="tg-Cyrl-TJ" sz="100" dirty="0" smtClean="0">
              <a:solidFill>
                <a:schemeClr val="tx1"/>
              </a:solidFill>
              <a:latin typeface="Times New Roman" panose="02020603050405020304" pitchFamily="18" charset="0"/>
              <a:ea typeface="Times"/>
              <a:cs typeface="Times New Roman" panose="02020603050405020304" pitchFamily="18" charset="0"/>
              <a:sym typeface="Times"/>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endParaRPr lang="tg-Cyrl-TJ" sz="100" dirty="0"/>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ташкилӣ ва соҳибкорӣ, ки бо сатҳи соҳибкорӣ ва қобилияти ташкилотчигӣ, қобилияти қабули қарорҳои муассири идоракунӣ асос меёбад;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фарҳангӣ ва маънавӣ, ки бо ахлоқи корӣ, одоб ва риояи қонун хос аст;</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таълимӣ, ки бо сатҳи таҳсилоти корманд, мавҷудияти унвон ва дараҷаи илмӣ тавсиф мешавад;</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ҳавасмандгардонӣ сатҳи садоқати кормандро ба кор ва сифати натиҷаҳои фаъолияти ӯро дар бар мегирад ва ҳавасманд гардонида мешавад.</a:t>
            </a:r>
          </a:p>
        </p:txBody>
      </p:sp>
    </p:spTree>
  </p:cSld>
  <p:clrMapOvr>
    <a:masterClrMapping/>
  </p:clrMapOvr>
  <mc:AlternateContent xmlns:mc="http://schemas.openxmlformats.org/markup-compatibility/2006" xmlns:p14="http://schemas.microsoft.com/office/powerpoint/2010/main">
    <mc:Choice Requires="p14">
      <p:transition p14:dur="0" advTm="145138"/>
    </mc:Choice>
    <mc:Fallback xmlns="">
      <p:transition advTm="14513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265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endParaRPr lang="tg-Cyrl-TJ" sz="100" dirty="0"/>
          </a:p>
          <a:p>
            <a:pPr marL="0" lvl="0" indent="450000" algn="just">
              <a:lnSpc>
                <a:spcPct val="150000"/>
              </a:lnSpc>
              <a:spcBef>
                <a:spcPts val="0"/>
              </a:spcBef>
              <a:spcAft>
                <a:spcPts val="0"/>
              </a:spcAft>
              <a:buSzPts val="2240"/>
              <a:buNone/>
            </a:pPr>
            <a:endParaRPr lang="tg-Cyrl-TJ" sz="2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инсонии донишгоҳ дар навбати худ аз инҳо иборат аст: дороиҳои инфиродии сармояи инсонӣ; дороиҳои ғайримоддии ташкилӣ дар шакли патенту ихтироот ва ғайра.</a:t>
            </a:r>
          </a:p>
        </p:txBody>
      </p:sp>
    </p:spTree>
  </p:cSld>
  <p:clrMapOvr>
    <a:masterClrMapping/>
  </p:clrMapOvr>
  <mc:AlternateContent xmlns:mc="http://schemas.openxmlformats.org/markup-compatibility/2006" xmlns:p14="http://schemas.microsoft.com/office/powerpoint/2010/main">
    <mc:Choice Requires="p14">
      <p:transition p14:dur="0" advTm="132065"/>
    </mc:Choice>
    <mc:Fallback xmlns="">
      <p:transition advTm="13206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239696"/>
            <a:ext cx="8884220" cy="6358251"/>
          </a:xfrm>
          <a:prstGeom prst="rect">
            <a:avLst/>
          </a:prstGeom>
          <a:noFill/>
          <a:ln>
            <a:noFill/>
          </a:ln>
        </p:spPr>
        <p:txBody>
          <a:bodyPr spcFirstLastPara="1" wrap="square" lIns="91425" tIns="45700" rIns="91425" bIns="45700" anchor="t" anchorCtr="0">
            <a:normAutofit/>
          </a:bodyPr>
          <a:lstStyle/>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endParaRPr lang="tg-Cyrl-TJ" sz="100" dirty="0"/>
          </a:p>
          <a:p>
            <a:pPr marL="0" indent="45720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инсонии донишгоҳ бо як қатор хусусиятҳое тавсиф мегардад, ки аз як тараф, бо хусусиятҳои худи сармояи инсонӣ ва аз тарафи дигар, бо мансубияти соҳаи онҳо муайян карда </a:t>
            </a:r>
            <a:r>
              <a:rPr lang="tg-Cyrl-TJ" dirty="0" smtClean="0">
                <a:solidFill>
                  <a:schemeClr val="tx1"/>
                </a:solidFill>
                <a:latin typeface="Times New Roman" panose="02020603050405020304" pitchFamily="18" charset="0"/>
                <a:cs typeface="Times New Roman" panose="02020603050405020304" pitchFamily="18" charset="0"/>
              </a:rPr>
              <a:t>мешаванд</a:t>
            </a:r>
            <a:r>
              <a:rPr lang="tg-Cyrl-TJ" baseline="30000" dirty="0" smtClean="0">
                <a:solidFill>
                  <a:schemeClr val="tx1"/>
                </a:solidFill>
                <a:latin typeface="Times New Roman" panose="02020603050405020304" pitchFamily="18" charset="0"/>
                <a:cs typeface="Times New Roman" panose="02020603050405020304" pitchFamily="18" charset="0"/>
              </a:rPr>
              <a:t>1</a:t>
            </a:r>
            <a:r>
              <a:rPr lang="tg-Cyrl-TJ" dirty="0" smtClean="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Тақсимоти сармояи инсоние, ки Г. Беккер анҷом додааст, ба ду ҷузъ асос ёфтааст – мушаххас, яъне танҳо барои кор дар корхонаи мазкур муфид ва умумӣ, яъне барои кор дар дигар корхонаҳо муфид – метавонад ҳангоми таҳлили низоми таҳсилоти олии касбӣ истифода гардад.</a:t>
            </a:r>
            <a:r>
              <a:rPr lang="ru-RU" dirty="0">
                <a:solidFill>
                  <a:schemeClr val="tx1"/>
                </a:solidFill>
                <a:latin typeface="Times New Roman" panose="02020603050405020304" pitchFamily="18" charset="0"/>
                <a:cs typeface="Times New Roman" panose="02020603050405020304" pitchFamily="18" charset="0"/>
              </a:rPr>
              <a:t> </a:t>
            </a:r>
            <a:endParaRPr lang="ru-RU" dirty="0" smtClean="0">
              <a:solidFill>
                <a:schemeClr val="tx1"/>
              </a:solidFill>
              <a:latin typeface="Times New Roman" panose="02020603050405020304" pitchFamily="18" charset="0"/>
              <a:cs typeface="Times New Roman" panose="02020603050405020304" pitchFamily="18" charset="0"/>
            </a:endParaRPr>
          </a:p>
          <a:p>
            <a:pPr marL="0" indent="0">
              <a:buNone/>
            </a:pPr>
            <a:endParaRPr lang="ru-RU" sz="500" dirty="0"/>
          </a:p>
          <a:p>
            <a:pPr marL="0" indent="0" algn="just">
              <a:lnSpc>
                <a:spcPct val="100000"/>
              </a:lnSpc>
              <a:spcBef>
                <a:spcPts val="0"/>
              </a:spcBef>
              <a:spcAft>
                <a:spcPts val="0"/>
              </a:spcAft>
            </a:pPr>
            <a:r>
              <a:rPr lang="tg-Cyrl-TJ" sz="1400" dirty="0" smtClean="0">
                <a:latin typeface="Times New Roman" panose="02020603050405020304" pitchFamily="18" charset="0"/>
                <a:cs typeface="Times New Roman" panose="02020603050405020304" pitchFamily="18" charset="0"/>
              </a:rPr>
              <a:t>1. </a:t>
            </a:r>
            <a:r>
              <a:rPr lang="tg-Cyrl-TJ" sz="1400" dirty="0" smtClean="0">
                <a:solidFill>
                  <a:schemeClr val="tx1"/>
                </a:solidFill>
                <a:latin typeface="Times New Roman" panose="02020603050405020304" pitchFamily="18" charset="0"/>
                <a:cs typeface="Times New Roman" panose="02020603050405020304" pitchFamily="18" charset="0"/>
              </a:rPr>
              <a:t>Строгин </a:t>
            </a:r>
            <a:r>
              <a:rPr lang="tg-Cyrl-TJ" sz="1400" dirty="0">
                <a:solidFill>
                  <a:schemeClr val="tx1"/>
                </a:solidFill>
                <a:latin typeface="Times New Roman" panose="02020603050405020304" pitchFamily="18" charset="0"/>
                <a:cs typeface="Times New Roman" panose="02020603050405020304" pitchFamily="18" charset="0"/>
              </a:rPr>
              <a:t>Р.Г. Управление вузом </a:t>
            </a:r>
            <a:endParaRPr lang="tg-Cyrl-TJ" sz="1400" dirty="0" smtClean="0">
              <a:solidFill>
                <a:schemeClr val="tx1"/>
              </a:solidFill>
              <a:latin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pPr>
            <a:r>
              <a:rPr lang="tg-Cyrl-TJ" sz="1400" dirty="0" smtClean="0">
                <a:solidFill>
                  <a:schemeClr val="tx1"/>
                </a:solidFill>
                <a:latin typeface="Times New Roman" panose="02020603050405020304" pitchFamily="18" charset="0"/>
                <a:cs typeface="Times New Roman" panose="02020603050405020304" pitchFamily="18" charset="0"/>
              </a:rPr>
              <a:t>в </a:t>
            </a:r>
            <a:r>
              <a:rPr lang="tg-Cyrl-TJ" sz="1400" dirty="0">
                <a:solidFill>
                  <a:schemeClr val="tx1"/>
                </a:solidFill>
                <a:latin typeface="Times New Roman" panose="02020603050405020304" pitchFamily="18" charset="0"/>
                <a:cs typeface="Times New Roman" panose="02020603050405020304" pitchFamily="18" charset="0"/>
              </a:rPr>
              <a:t>новых условиях // Высшее оброзования </a:t>
            </a:r>
            <a:endParaRPr lang="tg-Cyrl-TJ" sz="1400" dirty="0" smtClean="0">
              <a:solidFill>
                <a:schemeClr val="tx1"/>
              </a:solidFill>
              <a:latin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pPr>
            <a:r>
              <a:rPr lang="tg-Cyrl-TJ" sz="1400" dirty="0" smtClean="0">
                <a:solidFill>
                  <a:schemeClr val="tx1"/>
                </a:solidFill>
                <a:latin typeface="Times New Roman" panose="02020603050405020304" pitchFamily="18" charset="0"/>
                <a:cs typeface="Times New Roman" panose="02020603050405020304" pitchFamily="18" charset="0"/>
              </a:rPr>
              <a:t>в </a:t>
            </a:r>
            <a:r>
              <a:rPr lang="tg-Cyrl-TJ" sz="1400" dirty="0">
                <a:solidFill>
                  <a:schemeClr val="tx1"/>
                </a:solidFill>
                <a:latin typeface="Times New Roman" panose="02020603050405020304" pitchFamily="18" charset="0"/>
                <a:cs typeface="Times New Roman" panose="02020603050405020304" pitchFamily="18" charset="0"/>
              </a:rPr>
              <a:t>России. – 2017. - №10. С. 5-12</a:t>
            </a:r>
            <a:endParaRPr lang="ru-RU"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128941"/>
    </mc:Choice>
    <mc:Fallback xmlns="">
      <p:transition spd="slow" advTm="12894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07504" y="211014"/>
            <a:ext cx="8884220" cy="6386933"/>
          </a:xfrm>
          <a:prstGeom prst="rect">
            <a:avLst/>
          </a:prstGeom>
          <a:noFill/>
          <a:ln>
            <a:noFill/>
          </a:ln>
        </p:spPr>
        <p:txBody>
          <a:bodyPr spcFirstLastPara="1" wrap="square" lIns="91425" tIns="45700" rIns="91425" bIns="45700" anchor="t" anchorCtr="0">
            <a:normAutofit/>
          </a:bodyPr>
          <a:lstStyle/>
          <a:p>
            <a:pPr algn="ct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a:t>
            </a:r>
            <a:r>
              <a:rPr lang="tg-Cyrl-TJ" sz="2400" b="1" dirty="0" smtClean="0">
                <a:solidFill>
                  <a:srgbClr val="FF0000"/>
                </a:solidFill>
                <a:latin typeface="Times New Roman" panose="02020603050405020304" pitchFamily="18" charset="0"/>
                <a:cs typeface="Times New Roman" panose="02020603050405020304" pitchFamily="18" charset="0"/>
              </a:rPr>
              <a:t>Тоҷикистон</a:t>
            </a:r>
            <a:endParaRPr lang="tg-Cyrl-TJ" sz="100" dirty="0" smtClean="0"/>
          </a:p>
          <a:p>
            <a:pPr algn="ctr"/>
            <a:endParaRPr lang="tg-Cyrl-TJ" sz="1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Инчунин сармояи инсониро, ки дар системаҳои беруна нисбат ба системаи баррасишаванда амал мекунад, умумӣ ва махсус - танҳо дар доираи низоми таҳлилшуда метавон ҳисоб кард.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нуқтаи назари, Мельников О.Н., Чибисова В.Г. хусусиятҳои хоси сармояи инсонии таҳсилоти олии касбӣ чунин муайян гардидаанд:</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Якум, низоми маориф ягона низомест, ки дар он сармояи инсонӣ ташаккул, ҷамъоварӣ ва такрористеҳсол карда мешавад.</a:t>
            </a: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a:ln>
                  <a:noFill/>
                </a:ln>
                <a:solidFill>
                  <a:schemeClr val="tx1"/>
                </a:solidFill>
                <a:effectLst/>
                <a:latin typeface="Arial" panose="020B0604020202020204" pitchFamily="34" charset="0"/>
              </a:rPr>
              <a:t/>
            </a: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21115"/>
    </mc:Choice>
    <mc:Fallback xmlns="">
      <p:transition advTm="12111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51464" y="254977"/>
            <a:ext cx="8884220" cy="6260122"/>
          </a:xfrm>
          <a:prstGeom prst="rect">
            <a:avLst/>
          </a:prstGeom>
          <a:noFill/>
          <a:ln>
            <a:noFill/>
          </a:ln>
        </p:spPr>
        <p:txBody>
          <a:bodyPr spcFirstLastPara="1" wrap="square" lIns="91425" tIns="45700" rIns="91425" bIns="45700" anchor="t" anchorCtr="0">
            <a:normAutofit fontScale="92500" lnSpcReduction="20000"/>
          </a:bodyPr>
          <a:lstStyle/>
          <a:p>
            <a:pPr algn="ctr">
              <a:lnSpc>
                <a:spcPct val="120000"/>
              </a:lnSpc>
            </a:pPr>
            <a:r>
              <a:rPr lang="tg-Cyrl-TJ" sz="26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a:t>
            </a:r>
            <a:r>
              <a:rPr lang="tg-Cyrl-TJ" sz="2600" b="1" dirty="0" smtClean="0">
                <a:solidFill>
                  <a:srgbClr val="FF0000"/>
                </a:solidFill>
                <a:latin typeface="Times New Roman" panose="02020603050405020304" pitchFamily="18" charset="0"/>
                <a:cs typeface="Times New Roman" panose="02020603050405020304" pitchFamily="18" charset="0"/>
              </a:rPr>
              <a:t>Тоҷикистон</a:t>
            </a:r>
            <a:endParaRPr lang="tg-Cyrl-TJ" sz="26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500" dirty="0" smtClean="0">
              <a:solidFill>
                <a:schemeClr val="tx1"/>
              </a:solidFill>
              <a:latin typeface="Times New Roman" panose="02020603050405020304" pitchFamily="18" charset="0"/>
              <a:cs typeface="Times New Roman" panose="02020603050405020304" pitchFamily="18" charset="0"/>
            </a:endParaRPr>
          </a:p>
          <a:p>
            <a:pPr marL="0" lvl="0" indent="0">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Дуюм, ҳиссаи зиёди ҷузъҳои зеҳнӣ боиси номутавозунӣ ва асимметрии рушди сармояи инсонӣ мегарданд.</a:t>
            </a:r>
            <a:endParaRPr lang="ru-RU" dirty="0">
              <a:solidFill>
                <a:schemeClr val="tx1"/>
              </a:solidFill>
              <a:latin typeface="Times New Roman" panose="02020603050405020304" pitchFamily="18" charset="0"/>
              <a:cs typeface="Times New Roman" panose="02020603050405020304" pitchFamily="18" charset="0"/>
            </a:endParaRPr>
          </a:p>
          <a:p>
            <a:pPr marL="0" lvl="0" indent="0">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Сеюм, хусусиятҳо бо тамоюлҳои коҳиши ёфтани сармояи инсонӣ дар низоми таҳсилоти олии касбӣ тавсиф мешаванд. </a:t>
            </a:r>
            <a:endParaRPr lang="ru-RU" dirty="0">
              <a:solidFill>
                <a:schemeClr val="tx1"/>
              </a:solidFill>
              <a:latin typeface="Times New Roman" panose="02020603050405020304" pitchFamily="18" charset="0"/>
              <a:cs typeface="Times New Roman" panose="02020603050405020304" pitchFamily="18" charset="0"/>
            </a:endParaRPr>
          </a:p>
          <a:p>
            <a:pPr marL="0" lvl="0" indent="0">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Чаҳорум, навовариҳо дар соҳаи менеҷменти таҳсилоти олии касбӣ бо ақибмонии тӯлонии инноватсионӣ тавсиф мешаванд, яъне вақт аз пайдоиши идея то лаҳзаи татбиқи он раванди бисёрсола мебошад.</a:t>
            </a:r>
            <a:endParaRPr lang="ru-RU" dirty="0">
              <a:solidFill>
                <a:schemeClr val="tx1"/>
              </a:solidFill>
              <a:latin typeface="Times New Roman" panose="02020603050405020304" pitchFamily="18" charset="0"/>
              <a:cs typeface="Times New Roman" panose="02020603050405020304" pitchFamily="18" charset="0"/>
            </a:endParaRPr>
          </a:p>
          <a:p>
            <a:pPr marL="0" indent="0">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Панҷум, тағйироти хусусиятҳои сифатии сармояи инсонии низоми таҳсилоти олии касбӣ ба назар </a:t>
            </a:r>
            <a:r>
              <a:rPr lang="tg-Cyrl-TJ" dirty="0" smtClean="0">
                <a:solidFill>
                  <a:schemeClr val="tx1"/>
                </a:solidFill>
                <a:latin typeface="Times New Roman" panose="02020603050405020304" pitchFamily="18" charset="0"/>
                <a:cs typeface="Times New Roman" panose="02020603050405020304" pitchFamily="18" charset="0"/>
              </a:rPr>
              <a:t>мерасад</a:t>
            </a:r>
            <a:r>
              <a:rPr lang="tg-Cyrl-TJ" baseline="30000" dirty="0" smtClean="0">
                <a:solidFill>
                  <a:schemeClr val="tx1"/>
                </a:solidFill>
                <a:latin typeface="Times New Roman" panose="02020603050405020304" pitchFamily="18" charset="0"/>
                <a:cs typeface="Times New Roman" panose="02020603050405020304" pitchFamily="18" charset="0"/>
              </a:rPr>
              <a:t>1</a:t>
            </a:r>
            <a:r>
              <a:rPr lang="tg-Cyrl-TJ" dirty="0" smtClean="0">
                <a:solidFill>
                  <a:schemeClr val="tx1"/>
                </a:solidFill>
                <a:latin typeface="Times New Roman" panose="02020603050405020304" pitchFamily="18" charset="0"/>
                <a:cs typeface="Times New Roman" panose="02020603050405020304" pitchFamily="18" charset="0"/>
              </a:rPr>
              <a:t>.</a:t>
            </a:r>
          </a:p>
          <a:p>
            <a:pPr marL="0" indent="0">
              <a:lnSpc>
                <a:spcPct val="150000"/>
              </a:lnSpc>
              <a:spcBef>
                <a:spcPts val="0"/>
              </a:spcBef>
              <a:spcAft>
                <a:spcPts val="0"/>
              </a:spcAft>
              <a:buNone/>
            </a:pPr>
            <a:endParaRPr lang="ru-RU" dirty="0" smtClean="0">
              <a:solidFill>
                <a:schemeClr val="tx1"/>
              </a:solidFill>
              <a:latin typeface="Times New Roman" panose="02020603050405020304" pitchFamily="18" charset="0"/>
              <a:cs typeface="Times New Roman" panose="02020603050405020304" pitchFamily="18" charset="0"/>
            </a:endParaRPr>
          </a:p>
          <a:p>
            <a:pPr marL="0" indent="0" algn="just">
              <a:lnSpc>
                <a:spcPct val="120000"/>
              </a:lnSpc>
              <a:spcBef>
                <a:spcPts val="0"/>
              </a:spcBef>
              <a:spcAft>
                <a:spcPts val="0"/>
              </a:spcAft>
            </a:pPr>
            <a:r>
              <a:rPr lang="tg-Cyrl-TJ" sz="1500" dirty="0" smtClean="0">
                <a:solidFill>
                  <a:schemeClr val="tx1"/>
                </a:solidFill>
                <a:latin typeface="Times New Roman" panose="02020603050405020304" pitchFamily="18" charset="0"/>
                <a:cs typeface="Times New Roman" panose="02020603050405020304" pitchFamily="18" charset="0"/>
              </a:rPr>
              <a:t>1. Мельников </a:t>
            </a:r>
            <a:r>
              <a:rPr lang="tg-Cyrl-TJ" sz="1500" dirty="0">
                <a:solidFill>
                  <a:schemeClr val="tx1"/>
                </a:solidFill>
                <a:latin typeface="Times New Roman" panose="02020603050405020304" pitchFamily="18" charset="0"/>
                <a:cs typeface="Times New Roman" panose="02020603050405020304" pitchFamily="18" charset="0"/>
              </a:rPr>
              <a:t>О.Н. Чибисова В.Г. </a:t>
            </a:r>
            <a:endParaRPr lang="tg-Cyrl-TJ" sz="1500" dirty="0" smtClean="0">
              <a:solidFill>
                <a:schemeClr val="tx1"/>
              </a:solidFill>
              <a:latin typeface="Times New Roman" panose="02020603050405020304" pitchFamily="18" charset="0"/>
              <a:cs typeface="Times New Roman" panose="02020603050405020304" pitchFamily="18" charset="0"/>
            </a:endParaRPr>
          </a:p>
          <a:p>
            <a:pPr marL="0" indent="0" algn="just">
              <a:lnSpc>
                <a:spcPct val="120000"/>
              </a:lnSpc>
              <a:spcBef>
                <a:spcPts val="0"/>
              </a:spcBef>
              <a:spcAft>
                <a:spcPts val="0"/>
              </a:spcAft>
            </a:pPr>
            <a:r>
              <a:rPr lang="tg-Cyrl-TJ" sz="1500" dirty="0" smtClean="0">
                <a:solidFill>
                  <a:schemeClr val="tx1"/>
                </a:solidFill>
                <a:latin typeface="Times New Roman" panose="02020603050405020304" pitchFamily="18" charset="0"/>
                <a:cs typeface="Times New Roman" panose="02020603050405020304" pitchFamily="18" charset="0"/>
              </a:rPr>
              <a:t>Инновационный </a:t>
            </a:r>
            <a:r>
              <a:rPr lang="tg-Cyrl-TJ" sz="1500" dirty="0">
                <a:solidFill>
                  <a:schemeClr val="tx1"/>
                </a:solidFill>
                <a:latin typeface="Times New Roman" panose="02020603050405020304" pitchFamily="18" charset="0"/>
                <a:cs typeface="Times New Roman" panose="02020603050405020304" pitchFamily="18" charset="0"/>
              </a:rPr>
              <a:t>подход к </a:t>
            </a:r>
            <a:r>
              <a:rPr lang="tg-Cyrl-TJ" sz="1500" dirty="0" smtClean="0">
                <a:solidFill>
                  <a:schemeClr val="tx1"/>
                </a:solidFill>
                <a:latin typeface="Times New Roman" panose="02020603050405020304" pitchFamily="18" charset="0"/>
                <a:cs typeface="Times New Roman" panose="02020603050405020304" pitchFamily="18" charset="0"/>
              </a:rPr>
              <a:t>реорганизации</a:t>
            </a:r>
          </a:p>
          <a:p>
            <a:pPr marL="0" indent="0" algn="just">
              <a:lnSpc>
                <a:spcPct val="120000"/>
              </a:lnSpc>
              <a:spcBef>
                <a:spcPts val="0"/>
              </a:spcBef>
              <a:spcAft>
                <a:spcPts val="0"/>
              </a:spcAft>
            </a:pPr>
            <a:r>
              <a:rPr lang="tg-Cyrl-TJ" sz="1500" dirty="0" smtClean="0">
                <a:solidFill>
                  <a:schemeClr val="tx1"/>
                </a:solidFill>
                <a:latin typeface="Times New Roman" panose="02020603050405020304" pitchFamily="18" charset="0"/>
                <a:cs typeface="Times New Roman" panose="02020603050405020304" pitchFamily="18" charset="0"/>
              </a:rPr>
              <a:t> </a:t>
            </a:r>
            <a:r>
              <a:rPr lang="tg-Cyrl-TJ" sz="1500" dirty="0">
                <a:solidFill>
                  <a:schemeClr val="tx1"/>
                </a:solidFill>
                <a:latin typeface="Times New Roman" panose="02020603050405020304" pitchFamily="18" charset="0"/>
                <a:cs typeface="Times New Roman" panose="02020603050405020304" pitchFamily="18" charset="0"/>
              </a:rPr>
              <a:t>системы управления кадрами, персоналом </a:t>
            </a:r>
            <a:endParaRPr lang="tg-Cyrl-TJ" sz="1500" dirty="0" smtClean="0">
              <a:solidFill>
                <a:schemeClr val="tx1"/>
              </a:solidFill>
              <a:latin typeface="Times New Roman" panose="02020603050405020304" pitchFamily="18" charset="0"/>
              <a:cs typeface="Times New Roman" panose="02020603050405020304" pitchFamily="18" charset="0"/>
            </a:endParaRPr>
          </a:p>
          <a:p>
            <a:pPr marL="0" indent="0" algn="just">
              <a:lnSpc>
                <a:spcPct val="120000"/>
              </a:lnSpc>
              <a:spcBef>
                <a:spcPts val="0"/>
              </a:spcBef>
              <a:spcAft>
                <a:spcPts val="0"/>
              </a:spcAft>
            </a:pPr>
            <a:r>
              <a:rPr lang="tg-Cyrl-TJ" sz="1500" dirty="0" smtClean="0">
                <a:solidFill>
                  <a:schemeClr val="tx1"/>
                </a:solidFill>
                <a:latin typeface="Times New Roman" panose="02020603050405020304" pitchFamily="18" charset="0"/>
                <a:cs typeface="Times New Roman" panose="02020603050405020304" pitchFamily="18" charset="0"/>
              </a:rPr>
              <a:t>и </a:t>
            </a:r>
            <a:r>
              <a:rPr lang="tg-Cyrl-TJ" sz="1500" dirty="0">
                <a:solidFill>
                  <a:schemeClr val="tx1"/>
                </a:solidFill>
                <a:latin typeface="Times New Roman" panose="02020603050405020304" pitchFamily="18" charset="0"/>
                <a:cs typeface="Times New Roman" panose="02020603050405020304" pitchFamily="18" charset="0"/>
              </a:rPr>
              <a:t>человеческими ресурсами // Высшее </a:t>
            </a:r>
            <a:r>
              <a:rPr lang="tg-Cyrl-TJ" sz="1500" dirty="0" smtClean="0">
                <a:solidFill>
                  <a:schemeClr val="tx1"/>
                </a:solidFill>
                <a:latin typeface="Times New Roman" panose="02020603050405020304" pitchFamily="18" charset="0"/>
                <a:cs typeface="Times New Roman" panose="02020603050405020304" pitchFamily="18" charset="0"/>
              </a:rPr>
              <a:t>оброзования</a:t>
            </a:r>
          </a:p>
          <a:p>
            <a:pPr marL="0" indent="0" algn="just">
              <a:lnSpc>
                <a:spcPct val="120000"/>
              </a:lnSpc>
              <a:spcBef>
                <a:spcPts val="0"/>
              </a:spcBef>
              <a:spcAft>
                <a:spcPts val="0"/>
              </a:spcAft>
            </a:pPr>
            <a:r>
              <a:rPr lang="tg-Cyrl-TJ" sz="1500" dirty="0" smtClean="0">
                <a:solidFill>
                  <a:schemeClr val="tx1"/>
                </a:solidFill>
                <a:latin typeface="Times New Roman" panose="02020603050405020304" pitchFamily="18" charset="0"/>
                <a:cs typeface="Times New Roman" panose="02020603050405020304" pitchFamily="18" charset="0"/>
              </a:rPr>
              <a:t> </a:t>
            </a:r>
            <a:r>
              <a:rPr lang="tg-Cyrl-TJ" sz="1500" dirty="0">
                <a:solidFill>
                  <a:schemeClr val="tx1"/>
                </a:solidFill>
                <a:latin typeface="Times New Roman" panose="02020603050405020304" pitchFamily="18" charset="0"/>
                <a:cs typeface="Times New Roman" panose="02020603050405020304" pitchFamily="18" charset="0"/>
              </a:rPr>
              <a:t>в России. – 2017. - №4. С. 5-16</a:t>
            </a:r>
            <a:endParaRPr lang="ru-RU" sz="15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15843"/>
    </mc:Choice>
    <mc:Fallback xmlns="">
      <p:transition advTm="11584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lnSpc>
                <a:spcPct val="120000"/>
              </a:lnSpc>
            </a:pP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endParaRPr lang="tg-Cyrl-TJ" sz="24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Талабот нисбати чунин муассисаҳо рӯз аз рӯз афзоиш меёфанд ва одамон бештар кӯшиш менамуданд, ки дар чунин муассисаҳо таҳсил намоянд ва дар оянда тавонанд дорои дониш, малака, таҷриба ва мутахассиси баландихтисос гарданд.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таваҷҷӯҳ ба ташакул ва рушди низоми таҳсилоти олии касбӣ дар Ҷумҳурии Тоҷикистон дар сатҳи баланд қарор дорад. Зеро рушди ҷомеа аз ин зина вобаста мебошад.</a:t>
            </a:r>
            <a:r>
              <a:rPr lang="tg-Cyrl-TJ" dirty="0" smtClean="0">
                <a:solidFill>
                  <a:schemeClr val="tx1"/>
                </a:solidFill>
                <a:latin typeface="Times New Roman" panose="02020603050405020304" pitchFamily="18" charset="0"/>
                <a:cs typeface="Times New Roman" panose="02020603050405020304" pitchFamily="18" charset="0"/>
              </a:rPr>
              <a:t> </a:t>
            </a:r>
            <a:endParaRPr lang="ru-RU"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1336"/>
    </mc:Choice>
    <mc:Fallback xmlns="">
      <p:transition advTm="6133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89919" y="0"/>
            <a:ext cx="8884220" cy="6594231"/>
          </a:xfrm>
          <a:prstGeom prst="rect">
            <a:avLst/>
          </a:prstGeom>
          <a:noFill/>
          <a:ln>
            <a:noFill/>
          </a:ln>
        </p:spPr>
        <p:txBody>
          <a:bodyPr spcFirstLastPara="1" wrap="square" lIns="91425" tIns="45700" rIns="91425" bIns="45700" anchor="t" anchorCtr="0">
            <a:normAutofit/>
          </a:bodyPr>
          <a:lstStyle/>
          <a:p>
            <a:pPr algn="ctr">
              <a:lnSpc>
                <a:spcPct val="120000"/>
              </a:lnSpc>
            </a:pP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a:t>
            </a:r>
            <a:r>
              <a:rPr lang="tg-Cyrl-TJ" sz="2400" b="1" dirty="0" smtClean="0">
                <a:solidFill>
                  <a:srgbClr val="FF0000"/>
                </a:solidFill>
                <a:latin typeface="Times New Roman" panose="02020603050405020304" pitchFamily="18" charset="0"/>
                <a:cs typeface="Times New Roman" panose="02020603050405020304" pitchFamily="18" charset="0"/>
              </a:rPr>
              <a:t>Тоҷикистон</a:t>
            </a:r>
            <a:endParaRPr lang="tg-Cyrl-TJ" dirty="0" smtClean="0"/>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қонеъ намудани талаботҳои истеъмолкунандагон муассисаҳои таҳсилоти олии касбӣ ҳадафҳо, мазмун, усулҳо ва шаклҳои ташкилиро доро  бошанд.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Ҳукумати кишвар барои боз ҳам рушд додани низоми таҳсилоти олии касбӣ дар мамлакат тадбирҳои мушаххас андешида истодааст. Муҳимияти таҳсилоти олиро барои рушди кишвар Ҳукумати мамлакат дарк намуда, барои такмили низоми маориф тадбирҳо меҳандешад, аз ҷумла, Стандарти давлатии таҳсилоти олии касбӣ ба кор даромад. </a:t>
            </a:r>
          </a:p>
        </p:txBody>
      </p:sp>
    </p:spTree>
  </p:cSld>
  <p:clrMapOvr>
    <a:masterClrMapping/>
  </p:clrMapOvr>
  <mc:AlternateContent xmlns:mc="http://schemas.openxmlformats.org/markup-compatibility/2006" xmlns:p14="http://schemas.microsoft.com/office/powerpoint/2010/main">
    <mc:Choice Requires="p14">
      <p:transition p14:dur="0" advTm="78107"/>
    </mc:Choice>
    <mc:Fallback xmlns="">
      <p:transition advTm="7810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51465" y="105508"/>
            <a:ext cx="8884220" cy="6277707"/>
          </a:xfrm>
          <a:prstGeom prst="rect">
            <a:avLst/>
          </a:prstGeom>
          <a:noFill/>
          <a:ln>
            <a:noFill/>
          </a:ln>
        </p:spPr>
        <p:txBody>
          <a:bodyPr spcFirstLastPara="1" wrap="square" lIns="91425" tIns="45700" rIns="91425" bIns="45700" anchor="t" anchorCtr="0">
            <a:normAutofit fontScale="92500" lnSpcReduction="20000"/>
          </a:bodyPr>
          <a:lstStyle/>
          <a:p>
            <a:pPr marL="342900" indent="-342900" algn="ctr">
              <a:spcBef>
                <a:spcPts val="0"/>
              </a:spcBef>
              <a:spcAft>
                <a:spcPts val="0"/>
              </a:spcAft>
              <a:buSzPts val="2240"/>
              <a:buNone/>
            </a:pPr>
            <a:endParaRPr lang="tg-Cyrl-TJ" sz="1050" b="1" i="1" dirty="0" smtClean="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buSzPts val="2240"/>
              <a:buNone/>
            </a:pPr>
            <a:r>
              <a:rPr lang="tg-Cyrl-TJ" b="1" i="1" dirty="0" smtClean="0">
                <a:solidFill>
                  <a:srgbClr val="FF0000"/>
                </a:solidFill>
                <a:latin typeface="Times New Roman"/>
                <a:ea typeface="Times New Roman"/>
                <a:cs typeface="Times New Roman"/>
                <a:sym typeface="Times New Roman"/>
              </a:rPr>
              <a:t> </a:t>
            </a:r>
            <a:r>
              <a:rPr lang="tg-Cyrl-TJ" sz="2400" b="1" dirty="0" smtClean="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p>
          <a:p>
            <a:endParaRPr lang="tg-Cyrl-TJ" b="1" dirty="0" smtClean="0"/>
          </a:p>
          <a:p>
            <a:endParaRPr lang="tg-Cyrl-TJ" b="1" dirty="0"/>
          </a:p>
          <a:p>
            <a:endParaRPr lang="tg-Cyrl-TJ" b="1" dirty="0" smtClean="0"/>
          </a:p>
          <a:p>
            <a:endParaRPr lang="tg-Cyrl-TJ" b="1" dirty="0"/>
          </a:p>
          <a:p>
            <a:endParaRPr lang="tg-Cyrl-TJ" b="1" dirty="0" smtClean="0"/>
          </a:p>
          <a:p>
            <a:endParaRPr lang="tg-Cyrl-TJ" b="1" dirty="0"/>
          </a:p>
          <a:p>
            <a:endParaRPr lang="tg-Cyrl-TJ" b="1" dirty="0" smtClean="0"/>
          </a:p>
          <a:p>
            <a:endParaRPr lang="tg-Cyrl-TJ" b="1" dirty="0"/>
          </a:p>
          <a:p>
            <a:endParaRPr lang="tg-Cyrl-TJ" b="1" dirty="0" smtClean="0"/>
          </a:p>
          <a:p>
            <a:pPr algn="just"/>
            <a:endParaRPr lang="tg-Cyrl-TJ" b="1" dirty="0" smtClean="0">
              <a:latin typeface="Times New Roman" panose="02020603050405020304" pitchFamily="18" charset="0"/>
              <a:cs typeface="Times New Roman" panose="02020603050405020304" pitchFamily="18" charset="0"/>
            </a:endParaRPr>
          </a:p>
          <a:p>
            <a:pPr algn="just"/>
            <a:r>
              <a:rPr lang="tg-Cyrl-TJ" b="1" dirty="0" smtClean="0">
                <a:latin typeface="Times New Roman" panose="02020603050405020304" pitchFamily="18" charset="0"/>
                <a:cs typeface="Times New Roman" panose="02020603050405020304" pitchFamily="18" charset="0"/>
              </a:rPr>
              <a:t>Расми </a:t>
            </a:r>
            <a:r>
              <a:rPr lang="tg-Cyrl-TJ" b="1" dirty="0">
                <a:latin typeface="Times New Roman" panose="02020603050405020304" pitchFamily="18" charset="0"/>
                <a:cs typeface="Times New Roman" panose="02020603050405020304" pitchFamily="18" charset="0"/>
              </a:rPr>
              <a:t>1. Нишондиҳандаҳои муассисаҳои таҳсилотои олии касбӣ ва шумораи донишҷӯёни дар онҳо таҳсилкунанда (дар оғози соли таҳсил).</a:t>
            </a:r>
            <a:endParaRPr lang="ru-RU" dirty="0">
              <a:latin typeface="Times New Roman" panose="02020603050405020304" pitchFamily="18" charset="0"/>
              <a:cs typeface="Times New Roman" panose="02020603050405020304" pitchFamily="18" charset="0"/>
            </a:endParaRPr>
          </a:p>
          <a:p>
            <a:pPr algn="just"/>
            <a:r>
              <a:rPr lang="tg-Cyrl-TJ" baseline="30000" dirty="0">
                <a:latin typeface="Times New Roman" panose="02020603050405020304" pitchFamily="18" charset="0"/>
                <a:cs typeface="Times New Roman" panose="02020603050405020304" pitchFamily="18" charset="0"/>
              </a:rPr>
              <a:t>1</a:t>
            </a:r>
            <a:r>
              <a:rPr lang="tg-Cyrl-TJ" dirty="0">
                <a:latin typeface="Times New Roman" panose="02020603050405020304" pitchFamily="18" charset="0"/>
                <a:cs typeface="Times New Roman" panose="02020603050405020304" pitchFamily="18" charset="0"/>
              </a:rPr>
              <a:t> – аз ҷумла филиалҳо </a:t>
            </a:r>
            <a:endParaRPr lang="tg-Cyrl-TJ" dirty="0" smtClean="0">
              <a:latin typeface="Times New Roman" panose="02020603050405020304" pitchFamily="18" charset="0"/>
              <a:cs typeface="Times New Roman" panose="02020603050405020304" pitchFamily="18" charset="0"/>
            </a:endParaRPr>
          </a:p>
          <a:p>
            <a:pPr algn="just"/>
            <a:r>
              <a:rPr lang="tg-Cyrl-TJ" sz="1700" b="1" dirty="0" smtClean="0">
                <a:solidFill>
                  <a:schemeClr val="tx1"/>
                </a:solidFill>
                <a:latin typeface="Times New Roman" panose="02020603050405020304" pitchFamily="18" charset="0"/>
                <a:cs typeface="Times New Roman" panose="02020603050405020304" pitchFamily="18" charset="0"/>
              </a:rPr>
              <a:t>Сарчашма</a:t>
            </a:r>
            <a:r>
              <a:rPr lang="tg-Cyrl-TJ" sz="1700" b="1" dirty="0">
                <a:solidFill>
                  <a:schemeClr val="tx1"/>
                </a:solidFill>
                <a:latin typeface="Times New Roman" panose="02020603050405020304" pitchFamily="18" charset="0"/>
                <a:cs typeface="Times New Roman" panose="02020603050405020304" pitchFamily="18" charset="0"/>
              </a:rPr>
              <a:t>: Омори солонаи </a:t>
            </a:r>
            <a:r>
              <a:rPr lang="tg-Cyrl-TJ" sz="1700" b="1" dirty="0" smtClean="0">
                <a:solidFill>
                  <a:schemeClr val="tx1"/>
                </a:solidFill>
                <a:latin typeface="Times New Roman" panose="02020603050405020304" pitchFamily="18" charset="0"/>
                <a:cs typeface="Times New Roman" panose="02020603050405020304" pitchFamily="18" charset="0"/>
              </a:rPr>
              <a:t>Ҷумҳурии </a:t>
            </a:r>
            <a:r>
              <a:rPr lang="tg-Cyrl-TJ" sz="1700" b="1" dirty="0">
                <a:solidFill>
                  <a:schemeClr val="tx1"/>
                </a:solidFill>
                <a:latin typeface="Times New Roman" panose="02020603050405020304" pitchFamily="18" charset="0"/>
                <a:cs typeface="Times New Roman" panose="02020603050405020304" pitchFamily="18" charset="0"/>
              </a:rPr>
              <a:t>Тоҷикистон </a:t>
            </a:r>
            <a:endParaRPr lang="tg-Cyrl-TJ" sz="1700" b="1" dirty="0" smtClean="0">
              <a:solidFill>
                <a:schemeClr val="tx1"/>
              </a:solidFill>
              <a:latin typeface="Times New Roman" panose="02020603050405020304" pitchFamily="18" charset="0"/>
              <a:cs typeface="Times New Roman" panose="02020603050405020304" pitchFamily="18" charset="0"/>
            </a:endParaRPr>
          </a:p>
          <a:p>
            <a:pPr algn="just"/>
            <a:r>
              <a:rPr lang="tg-Cyrl-TJ" sz="1700" b="1" dirty="0" smtClean="0">
                <a:solidFill>
                  <a:schemeClr val="tx1"/>
                </a:solidFill>
                <a:latin typeface="Times New Roman" panose="02020603050405020304" pitchFamily="18" charset="0"/>
                <a:cs typeface="Times New Roman" panose="02020603050405020304" pitchFamily="18" charset="0"/>
              </a:rPr>
              <a:t>АОНПҶТ</a:t>
            </a:r>
            <a:r>
              <a:rPr lang="tg-Cyrl-TJ" sz="1700" b="1" i="1" dirty="0">
                <a:solidFill>
                  <a:schemeClr val="tx1"/>
                </a:solidFill>
                <a:latin typeface="Times New Roman" panose="02020603050405020304" pitchFamily="18" charset="0"/>
                <a:cs typeface="Times New Roman" panose="02020603050405020304" pitchFamily="18" charset="0"/>
              </a:rPr>
              <a:t>, </a:t>
            </a:r>
            <a:r>
              <a:rPr lang="tg-Cyrl-TJ" sz="1700" b="1" dirty="0">
                <a:solidFill>
                  <a:schemeClr val="tx1"/>
                </a:solidFill>
                <a:latin typeface="Times New Roman" panose="02020603050405020304" pitchFamily="18" charset="0"/>
                <a:cs typeface="Times New Roman" panose="02020603050405020304" pitchFamily="18" charset="0"/>
              </a:rPr>
              <a:t>Душанбе - 2023. -  С. 53</a:t>
            </a:r>
            <a:endParaRPr lang="ru-RU" sz="1700" b="1" dirty="0">
              <a:solidFill>
                <a:schemeClr val="tx1"/>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smtClean="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dirty="0" smtClean="0"/>
          </a:p>
          <a:p>
            <a:pPr marL="0" indent="0" algn="just">
              <a:lnSpc>
                <a:spcPct val="160000"/>
              </a:lnSpc>
              <a:spcBef>
                <a:spcPts val="0"/>
              </a:spcBef>
              <a:spcAft>
                <a:spcPts val="0"/>
              </a:spcAft>
              <a:buNone/>
            </a:pPr>
            <a:endParaRPr lang="tg-Cyrl-TJ" sz="12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endParaRPr sz="2400" dirty="0" smtClean="0"/>
          </a:p>
          <a:p>
            <a:pPr marL="342900" lvl="0" indent="-218440" algn="just" rtl="0">
              <a:spcBef>
                <a:spcPts val="560"/>
              </a:spcBef>
              <a:spcAft>
                <a:spcPts val="0"/>
              </a:spcAft>
              <a:buSzPts val="1960"/>
              <a:buFont typeface="Noto Sans Symbols"/>
              <a:buNone/>
            </a:pPr>
            <a:endParaRPr sz="2800" dirty="0" smtClean="0">
              <a:latin typeface="Times"/>
              <a:ea typeface="Times"/>
              <a:cs typeface="Times"/>
              <a:sym typeface="Times"/>
            </a:endParaRPr>
          </a:p>
          <a:p>
            <a:pPr marL="342900" lvl="0" indent="-342900" algn="just" rtl="0">
              <a:spcBef>
                <a:spcPts val="560"/>
              </a:spcBef>
              <a:spcAft>
                <a:spcPts val="0"/>
              </a:spcAft>
              <a:buSzPts val="1960"/>
              <a:buNone/>
            </a:pPr>
            <a:endParaRPr sz="2800" dirty="0" smtClean="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graphicFrame>
        <p:nvGraphicFramePr>
          <p:cNvPr id="3" name="Диаграмма 2"/>
          <p:cNvGraphicFramePr/>
          <p:nvPr>
            <p:extLst>
              <p:ext uri="{D42A27DB-BD31-4B8C-83A1-F6EECF244321}">
                <p14:modId xmlns:p14="http://schemas.microsoft.com/office/powerpoint/2010/main" val="3630126483"/>
              </p:ext>
            </p:extLst>
          </p:nvPr>
        </p:nvGraphicFramePr>
        <p:xfrm>
          <a:off x="549114" y="944707"/>
          <a:ext cx="8088922" cy="3776761"/>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mc:AlternateContent xmlns:mc="http://schemas.openxmlformats.org/markup-compatibility/2006" xmlns:p14="http://schemas.microsoft.com/office/powerpoint/2010/main">
    <mc:Choice Requires="p14">
      <p:transition p14:dur="0" advTm="65648"/>
    </mc:Choice>
    <mc:Fallback xmlns="">
      <p:transition advTm="6564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30819"/>
            <a:ext cx="8884220" cy="6107838"/>
          </a:xfrm>
          <a:prstGeom prst="rect">
            <a:avLst/>
          </a:prstGeom>
          <a:noFill/>
          <a:ln>
            <a:noFill/>
          </a:ln>
        </p:spPr>
        <p:txBody>
          <a:bodyPr spcFirstLastPara="1" wrap="square" lIns="91425" tIns="45700" rIns="91425" bIns="45700" anchor="t" anchorCtr="0">
            <a:normAutofit lnSpcReduction="10000"/>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sz="2400"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Моҳияти тамоюлҳои асосии рушди таҳсилоти олии касбӣ дар Ҷумҳурии Тоҷикистон</a:t>
            </a:r>
          </a:p>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расми 1 тағйирёбии шумораи муассисаҳои таҳсилоти олии касбии ҷумҳурӣ ва шумораи донишҷӯён, ки аз рӯи шаклҳои гуногуни таълим таҳсил мекунанд, пешниҳод шудааст. Таҳлилҳо нишон медиҳанд, ки шумораи муассисаҳои таҳсилоти олии касбӣ дар солҳои таҳсили 2012-2013 ва 2022 - 2023, 6 адад зиёд шудааст, яъне агар дар соли 2013 дар ҷумҳурӣ 38 муассисаҳои таҳсилоти олӣ фаъолият дошта бошад, пас дар солҳои таҳсили 2022-2023 шумораи онҳо 46 ададро ташкил намудааст.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Умуман таҳлил нишон медиҳад, ки шумораи муассисаҳои таҳсилоти олии касбӣ дар давраи таҳлилшаванда 6,2 ва шумораи донишҷӯён 3,8 маротиба зиёд шудааст.</a:t>
            </a:r>
            <a:endParaRPr lang="tg-Cyrl-TJ" dirty="0" smtClean="0">
              <a:solidFill>
                <a:schemeClr val="tx1"/>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sz="1000"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sz="1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 </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79181"/>
    </mc:Choice>
    <mc:Fallback xmlns="">
      <p:transition advTm="7918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endParaRPr lang="tg-Cyrl-TJ" sz="2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таъсиррасон ба рушди таҳсилоти олии касбӣ дар Ҷумҳурии Тоҷикистон</a:t>
            </a:r>
            <a:endParaRPr lang="tg-Cyrl-TJ" sz="2400" dirty="0" smtClean="0">
              <a:solidFill>
                <a:srgbClr val="FF0000"/>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smtClean="0">
                <a:solidFill>
                  <a:schemeClr val="tx1"/>
                </a:solidFill>
                <a:latin typeface="Times New Roman" panose="02020603050405020304" pitchFamily="18" charset="0"/>
                <a:cs typeface="Times New Roman" panose="02020603050405020304" pitchFamily="18" charset="0"/>
              </a:rPr>
              <a:t>Пешрафти </a:t>
            </a:r>
            <a:r>
              <a:rPr lang="tg-Cyrl-TJ" dirty="0">
                <a:solidFill>
                  <a:schemeClr val="tx1"/>
                </a:solidFill>
                <a:latin typeface="Times New Roman" panose="02020603050405020304" pitchFamily="18" charset="0"/>
                <a:cs typeface="Times New Roman" panose="02020603050405020304" pitchFamily="18" charset="0"/>
              </a:rPr>
              <a:t>низоми таҳсилоти олии касбӣ аз бисёр омилҳои гуногун вобаста буда, ба андешаи мо барои арзёбии самарабахшии он шумора ва сифати барномаҳои таҳсилоти олии касбӣ бояд мавриди таҳлил қарор дода шавад. Ҳамзамон бо ин, шакли таълими рӯзона ё фосилавӣ ба сифати омодасозии мутахассисон таъсири калон дорад.</a:t>
            </a:r>
            <a:endParaRPr lang="tg-Cyrl-TJ" dirty="0" smtClean="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62028"/>
    </mc:Choice>
    <mc:Fallback xmlns="">
      <p:transition spd="slow" advTm="6202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263768"/>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smtClean="0">
                <a:solidFill>
                  <a:srgbClr val="FF0000"/>
                </a:solidFill>
                <a:latin typeface="Times New Roman" panose="02020603050405020304" pitchFamily="18" charset="0"/>
                <a:cs typeface="Times New Roman" panose="02020603050405020304" pitchFamily="18" charset="0"/>
              </a:rPr>
              <a:t>Омилҳои асосии таъсиррасон ба рушди таҳсилоти олии касбӣ дар Ҷумҳурии Тоҷикистон</a:t>
            </a:r>
            <a:endParaRPr lang="tg-Cyrl-TJ" sz="2400"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32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600"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p:txBody>
      </p:sp>
      <p:graphicFrame>
        <p:nvGraphicFramePr>
          <p:cNvPr id="3" name="Диаграмма 2"/>
          <p:cNvGraphicFramePr/>
          <p:nvPr>
            <p:extLst>
              <p:ext uri="{D42A27DB-BD31-4B8C-83A1-F6EECF244321}">
                <p14:modId xmlns:p14="http://schemas.microsoft.com/office/powerpoint/2010/main" val="1560153099"/>
              </p:ext>
            </p:extLst>
          </p:nvPr>
        </p:nvGraphicFramePr>
        <p:xfrm>
          <a:off x="518746" y="1331057"/>
          <a:ext cx="8229600" cy="3812018"/>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107504" y="5143075"/>
            <a:ext cx="6768081" cy="1138773"/>
          </a:xfrm>
          <a:prstGeom prst="rect">
            <a:avLst/>
          </a:prstGeom>
        </p:spPr>
        <p:txBody>
          <a:bodyPr wrap="square">
            <a:spAutoFit/>
          </a:bodyPr>
          <a:lstStyle/>
          <a:p>
            <a:pPr algn="just">
              <a:spcAft>
                <a:spcPts val="0"/>
              </a:spcAft>
            </a:pPr>
            <a:r>
              <a:rPr lang="tg-Cyrl-TJ" b="1" dirty="0">
                <a:latin typeface="Times New Roman" panose="02020603050405020304" pitchFamily="18" charset="0"/>
                <a:ea typeface="Times New Roman" panose="02020603050405020304" pitchFamily="18" charset="0"/>
              </a:rPr>
              <a:t>Расми </a:t>
            </a:r>
            <a:r>
              <a:rPr lang="tg-Cyrl-TJ" b="1" dirty="0" smtClean="0">
                <a:latin typeface="Times New Roman" panose="02020603050405020304" pitchFamily="18" charset="0"/>
                <a:ea typeface="Times New Roman" panose="02020603050405020304" pitchFamily="18" charset="0"/>
              </a:rPr>
              <a:t>1. </a:t>
            </a:r>
            <a:r>
              <a:rPr lang="tg-Cyrl-TJ" b="1" dirty="0">
                <a:latin typeface="Times New Roman" panose="02020603050405020304" pitchFamily="18" charset="0"/>
                <a:ea typeface="Times New Roman" panose="02020603050405020304" pitchFamily="18" charset="0"/>
              </a:rPr>
              <a:t>Тағйирёбии шумораи донишҷӯён дар муассисаҳои таҳсилоти олии касбӣ (бо % нисбат ба соли таҳсили </a:t>
            </a:r>
            <a:r>
              <a:rPr lang="tg-Cyrl-TJ" b="1" dirty="0" smtClean="0">
                <a:latin typeface="Times New Roman" panose="02020603050405020304" pitchFamily="18" charset="0"/>
                <a:ea typeface="Times New Roman" panose="02020603050405020304" pitchFamily="18" charset="0"/>
              </a:rPr>
              <a:t>гузашта)</a:t>
            </a:r>
            <a:r>
              <a:rPr lang="tg-Cyrl-TJ" b="1" baseline="30000" dirty="0" smtClean="0">
                <a:latin typeface="Times New Roman" panose="02020603050405020304" pitchFamily="18" charset="0"/>
                <a:ea typeface="Times New Roman" panose="02020603050405020304" pitchFamily="18" charset="0"/>
              </a:rPr>
              <a:t>1</a:t>
            </a:r>
            <a:r>
              <a:rPr lang="tg-Cyrl-TJ" b="1" dirty="0" smtClean="0">
                <a:latin typeface="Times New Roman" panose="02020603050405020304" pitchFamily="18" charset="0"/>
                <a:ea typeface="Times New Roman" panose="02020603050405020304" pitchFamily="18" charset="0"/>
              </a:rPr>
              <a:t>.</a:t>
            </a:r>
            <a:r>
              <a:rPr lang="ru-RU" dirty="0" smtClean="0"/>
              <a:t> </a:t>
            </a:r>
          </a:p>
          <a:p>
            <a:pPr algn="just">
              <a:spcAft>
                <a:spcPts val="0"/>
              </a:spcAft>
            </a:pPr>
            <a:r>
              <a:rPr lang="tg-Cyrl-TJ" sz="1600" dirty="0" smtClean="0">
                <a:latin typeface="Times New Roman" panose="02020603050405020304" pitchFamily="18" charset="0"/>
                <a:ea typeface="Times New Roman" panose="02020603050405020304" pitchFamily="18" charset="0"/>
              </a:rPr>
              <a:t>Сарчашма</a:t>
            </a:r>
            <a:r>
              <a:rPr lang="tg-Cyrl-TJ" sz="1600" dirty="0">
                <a:latin typeface="Times New Roman" panose="02020603050405020304" pitchFamily="18" charset="0"/>
                <a:ea typeface="Times New Roman" panose="02020603050405020304" pitchFamily="18" charset="0"/>
              </a:rPr>
              <a:t>: Омори солонаи Ҷумҳурии Тоҷикистон АОНПҶТ</a:t>
            </a:r>
            <a:r>
              <a:rPr lang="tg-Cyrl-TJ" sz="1600" i="1" dirty="0">
                <a:latin typeface="Times New Roman" panose="02020603050405020304" pitchFamily="18" charset="0"/>
                <a:ea typeface="Times New Roman" panose="02020603050405020304" pitchFamily="18" charset="0"/>
              </a:rPr>
              <a:t>, </a:t>
            </a:r>
            <a:r>
              <a:rPr lang="tg-Cyrl-TJ" sz="1600" dirty="0">
                <a:latin typeface="Times New Roman" panose="02020603050405020304" pitchFamily="18" charset="0"/>
                <a:ea typeface="Times New Roman" panose="02020603050405020304" pitchFamily="18" charset="0"/>
              </a:rPr>
              <a:t>Душанбе - 2023. -  С. 53-54.</a:t>
            </a:r>
            <a:endParaRPr lang="ru-RU" sz="1600" dirty="0">
              <a:effectLst/>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3403"/>
    </mc:Choice>
    <mc:Fallback xmlns="">
      <p:transition advTm="6340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таъсиррасон ба рушди таҳсилоти олии касбӣ дар Ҷумҳурии Тоҷикистон</a:t>
            </a:r>
            <a:endParaRPr lang="tg-Cyrl-TJ" sz="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расми </a:t>
            </a:r>
            <a:r>
              <a:rPr lang="tg-Cyrl-TJ" dirty="0" smtClean="0">
                <a:solidFill>
                  <a:schemeClr val="tx1"/>
                </a:solidFill>
                <a:latin typeface="Times New Roman" panose="02020603050405020304" pitchFamily="18" charset="0"/>
                <a:cs typeface="Times New Roman" panose="02020603050405020304" pitchFamily="18" charset="0"/>
              </a:rPr>
              <a:t>1 </a:t>
            </a:r>
            <a:r>
              <a:rPr lang="tg-Cyrl-TJ" dirty="0">
                <a:solidFill>
                  <a:schemeClr val="tx1"/>
                </a:solidFill>
                <a:latin typeface="Times New Roman" panose="02020603050405020304" pitchFamily="18" charset="0"/>
                <a:cs typeface="Times New Roman" panose="02020603050405020304" pitchFamily="18" charset="0"/>
              </a:rPr>
              <a:t>тағйирёбии шумораи умумии донишҷӯён дар муассисаҳои таҳсилоти олии касбӣ дар давраи аз соли таҳсили 2000/2001 то соли таҳсили 2022/2023 оварда шудааст.</a:t>
            </a:r>
            <a:endParaRPr lang="tg-Cyrl-TJ" dirty="0" smtClean="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9984"/>
    </mc:Choice>
    <mc:Fallback xmlns="">
      <p:transition advTm="6998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таъсиррасон ба рушди таҳсилоти олии касбӣ дар Ҷумҳурии Тоҷикистон</a:t>
            </a:r>
            <a:endParaRPr lang="tg-Cyrl-TJ" sz="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5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робита бо бесамара будани шакли ғоибонаи таълим ва рушди технологияҳои иттилоотӣ-коммуникатсионӣ аз соли таҳсили 2017-2018 шурӯъ намуда, дар ҷумҳурӣ қарор дар бораи қабули донишҷӯён ба ҷои омӯзиши ғоибонаи таҳсил ба шакли таҳсилоти фосилавӣ чун намуди пешрафтаи таҳсил қабул карда шуд. Дар расми </a:t>
            </a:r>
            <a:r>
              <a:rPr lang="en-US" dirty="0" smtClean="0">
                <a:solidFill>
                  <a:schemeClr val="tx1"/>
                </a:solidFill>
                <a:latin typeface="Times New Roman" panose="02020603050405020304" pitchFamily="18" charset="0"/>
                <a:cs typeface="Times New Roman" panose="02020603050405020304" pitchFamily="18" charset="0"/>
              </a:rPr>
              <a:t>1</a:t>
            </a:r>
            <a:r>
              <a:rPr lang="tg-Cyrl-TJ" dirty="0" smtClean="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сохтори тақсимоти донишҷӯён ба шаклҳои гуногуни таҳсил оварда шудааст.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54976"/>
    </mc:Choice>
    <mc:Fallback xmlns="">
      <p:transition advTm="5497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23092" y="105508"/>
            <a:ext cx="8884220" cy="632538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таъсиррасон ба рушди таҳсилоти олии касбӣ дар Ҷумҳурии Тоҷикистон</a:t>
            </a:r>
            <a:endParaRPr lang="tg-Cyrl-TJ" sz="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630555" algn="ctr">
              <a:spcBef>
                <a:spcPts val="0"/>
              </a:spcBef>
              <a:spcAft>
                <a:spcPts val="0"/>
              </a:spcAft>
              <a:buSzPts val="1960"/>
              <a:buNone/>
            </a:pPr>
            <a:endParaRPr lang="ru-RU" sz="8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p:txBody>
      </p:sp>
      <p:graphicFrame>
        <p:nvGraphicFramePr>
          <p:cNvPr id="3" name="Диаграмма 2"/>
          <p:cNvGraphicFramePr/>
          <p:nvPr>
            <p:extLst>
              <p:ext uri="{D42A27DB-BD31-4B8C-83A1-F6EECF244321}">
                <p14:modId xmlns:p14="http://schemas.microsoft.com/office/powerpoint/2010/main" val="4230661678"/>
              </p:ext>
            </p:extLst>
          </p:nvPr>
        </p:nvGraphicFramePr>
        <p:xfrm>
          <a:off x="527538" y="1134208"/>
          <a:ext cx="8053754" cy="3525396"/>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123092" y="4659604"/>
            <a:ext cx="8458200" cy="923330"/>
          </a:xfrm>
          <a:prstGeom prst="rect">
            <a:avLst/>
          </a:prstGeom>
        </p:spPr>
        <p:txBody>
          <a:bodyPr wrap="square">
            <a:spAutoFit/>
          </a:bodyPr>
          <a:lstStyle/>
          <a:p>
            <a:pPr algn="just">
              <a:spcAft>
                <a:spcPts val="0"/>
              </a:spcAft>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Расми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tg-Cyrl-TJ"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tg-Cyrl-TJ" b="1" dirty="0">
                <a:latin typeface="Times New Roman" panose="02020603050405020304" pitchFamily="18" charset="0"/>
                <a:ea typeface="Times New Roman" panose="02020603050405020304" pitchFamily="18" charset="0"/>
                <a:cs typeface="Times New Roman" panose="02020603050405020304" pitchFamily="18" charset="0"/>
              </a:rPr>
              <a:t>Нишондиҳандаҳои тақсимоти донишҷӯён ба шаклҳои таҳсил (</a:t>
            </a:r>
            <a:r>
              <a:rPr lang="tg-Cyrl-TJ" b="1" i="1" dirty="0">
                <a:latin typeface="Times New Roman" panose="02020603050405020304" pitchFamily="18" charset="0"/>
                <a:ea typeface="Times New Roman" panose="02020603050405020304" pitchFamily="18" charset="0"/>
                <a:cs typeface="Times New Roman" panose="02020603050405020304" pitchFamily="18" charset="0"/>
              </a:rPr>
              <a:t>бо </a:t>
            </a:r>
            <a:r>
              <a:rPr lang="tg-Cyrl-TJ" b="1"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tg-Cyrl-TJ"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b="1" baseline="30000"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tg-Cyrl-TJ"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gn="just">
              <a:spcAft>
                <a:spcPts val="0"/>
              </a:spcAft>
            </a:pPr>
            <a:r>
              <a:rPr lang="tg-Cyrl-TJ" dirty="0" smtClean="0">
                <a:latin typeface="Times New Roman" panose="02020603050405020304" pitchFamily="18" charset="0"/>
                <a:ea typeface="Times New Roman" panose="02020603050405020304" pitchFamily="18" charset="0"/>
              </a:rPr>
              <a:t>Сарчашма</a:t>
            </a:r>
            <a:r>
              <a:rPr lang="tg-Cyrl-TJ" dirty="0">
                <a:latin typeface="Times New Roman" panose="02020603050405020304" pitchFamily="18" charset="0"/>
                <a:ea typeface="Times New Roman" panose="02020603050405020304" pitchFamily="18" charset="0"/>
              </a:rPr>
              <a:t>: Омори солонаи Ҷумҳурии Тоҷикистон. Агентии омори назди Президенти Ҷумҳурии Тоҷикистон – Душанбе, 2023. - С. 53</a:t>
            </a:r>
            <a:endParaRPr lang="ru-RU"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18898"/>
    </mc:Choice>
    <mc:Fallback xmlns="">
      <p:transition advTm="11889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31884" y="237392"/>
            <a:ext cx="8859839" cy="63605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7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таъсиррасон ба рушди таҳсилоти олии касбӣ дар Ҷумҳурии Тоҷикистон</a:t>
            </a:r>
            <a:endParaRPr lang="tg-Cyrl-TJ" sz="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lvl="0" indent="702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Қарорҳои идоракунӣ дар соҳаи таҳсилоти олии касбӣ, инчунин банақшагирии шумораи умумии ҳайати профессорону омӯзгорон ва муассисаҳои таҳсилоти олии касбӣ, бояд дар омӯзиши тамоюлҳои асосии шумораи  донишҷӯён бо назардошти дурнамо асос ёбанд. Дар навбати худ, пешбинии қабули донишҷӯён дар донишкадаҳо бояд бо дарназардошти омилҳои демографӣ ва талаботи соҳаҳои иқтисоди миллӣ ва умуман бозори меҳнат гузаронида шавад.</a:t>
            </a:r>
            <a:endParaRPr lang="tg-Cyrl-TJ" dirty="0" smtClean="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73267"/>
    </mc:Choice>
    <mc:Fallback xmlns="">
      <p:transition spd="slow" advTm="7326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6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таъсиррасон ба рушди таҳсилоти олии касбӣ дар Ҷумҳурии Тоҷикистон</a:t>
            </a:r>
            <a:endParaRPr lang="tg-Cyrl-TJ" sz="600"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ru-RU"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ctr">
              <a:spcBef>
                <a:spcPts val="560"/>
              </a:spcBef>
              <a:spcAft>
                <a:spcPts val="0"/>
              </a:spcAft>
              <a:buSzPts val="1960"/>
              <a:buNone/>
            </a:pPr>
            <a:endParaRPr lang="ru-RU"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en-US"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en-US"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Таҳлилҳо </a:t>
            </a:r>
            <a:r>
              <a:rPr lang="tg-Cyrl-TJ" dirty="0">
                <a:solidFill>
                  <a:schemeClr val="tx1"/>
                </a:solidFill>
                <a:latin typeface="Times New Roman" panose="02020603050405020304" pitchFamily="18" charset="0"/>
                <a:cs typeface="Times New Roman" panose="02020603050405020304" pitchFamily="18" charset="0"/>
              </a:rPr>
              <a:t>нишон медиҳад, ки то андозае таносуби таваллуд ва дохилшавӣ ба муассисаҳои таҳсилоти олии касбии кишвар ба мушоҳида мерасад.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ҷониби дигар таҳлили мушаххаси таносуби таваллуд ва дохилшавӣ ба муассисаҳои таҳсилоти олии касбӣ нишон медиҳад, ки солҳои охир омилҳои дигар нисбатан афзоиш ёфтани шумораи донишҷӯён ва омӯзгорон мусоидат карда </a:t>
            </a:r>
            <a:r>
              <a:rPr lang="tg-Cyrl-TJ" dirty="0" smtClean="0">
                <a:solidFill>
                  <a:schemeClr val="tx1"/>
                </a:solidFill>
                <a:latin typeface="Times New Roman" panose="02020603050405020304" pitchFamily="18" charset="0"/>
                <a:cs typeface="Times New Roman" panose="02020603050405020304" pitchFamily="18" charset="0"/>
              </a:rPr>
              <a:t>истодааст.</a:t>
            </a:r>
            <a:endParaRPr lang="tg-Cyrl-TJ" sz="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49150"/>
    </mc:Choice>
    <mc:Fallback xmlns="">
      <p:transition advTm="4915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7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таъсиррасон ба рушди таҳсилоти олии касбӣ дар Ҷумҳурии Тоҷикистон</a:t>
            </a:r>
            <a:endParaRPr lang="tg-Cyrl-TJ" sz="600"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4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smtClean="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ин лиҳоз, ба ақидаи мо, ба тағйир ёфтани шумораи қабулшудагон ба таҳсил аз рӯи барномаҳои таҳсилоти олии касбӣ, на танҳо омили демографӣ, балки динамикаи арзиши таҳсил, озмун ба ҷойҳои буҷетӣ ва як қатор омилҳои дигар низ таъсир мерасонанд.</a:t>
            </a:r>
            <a:endParaRPr lang="tg-Cyrl-TJ" dirty="0" smtClean="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69129"/>
    </mc:Choice>
    <mc:Fallback xmlns="">
      <p:transition spd="slow" advTm="6912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2865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00" b="1" dirty="0" smtClean="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Омилҳои асосии таъсиррасон ба рушди таҳсилоти олии касбӣ дар Ҷумҳурии </a:t>
            </a:r>
            <a:r>
              <a:rPr lang="tg-Cyrl-TJ" sz="2400" b="1" dirty="0" smtClean="0">
                <a:solidFill>
                  <a:srgbClr val="FF0000"/>
                </a:solidFill>
                <a:latin typeface="Times New Roman" panose="02020603050405020304" pitchFamily="18" charset="0"/>
                <a:cs typeface="Times New Roman" panose="02020603050405020304" pitchFamily="18" charset="0"/>
              </a:rPr>
              <a:t>Тоҷикистон</a:t>
            </a:r>
            <a:endParaRPr lang="en-US" sz="600" dirty="0" smtClean="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асоси маълумотҳо хулоса баровардан мумкин аст, ки зери таъсири омили демографӣ ва болоравии сатҳи зиндагии аҳолӣ шумораи қабулшудагон барои таҳсил аз рӯи барномаҳои таҳсилоти олии касбӣ тамоюли афзоиш дар давраи аз соли 2021 то соли 2025 дорад, ки ин амал боиси на танҳо тағйир ёфтани талабот ба муассисаҳои таҳсилоти олии касбӣ, балки боиси зиёдшавии шумораи ҳайати профессорону омӯзгорон мегардад.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давраи солҳои таҳсили 2014/2015 то 2022/2023 тамоюли назаррас ба зиёдшавии шумораи ҳайати профессорон - омӯзгорон - ба 95990 нафар мушоҳида карда мешавад.</a:t>
            </a:r>
            <a:endParaRPr lang="tg-Cyrl-TJ" b="1" dirty="0" smtClean="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sz="100" b="1" dirty="0" smtClean="0"/>
          </a:p>
          <a:p>
            <a:endParaRPr lang="tg-Cyrl-TJ" b="1" dirty="0"/>
          </a:p>
          <a:p>
            <a:endParaRPr lang="tg-Cyrl-TJ" sz="100" b="1" dirty="0" smtClean="0"/>
          </a:p>
          <a:p>
            <a:endParaRPr lang="tg-Cyrl-TJ" sz="100" b="1" dirty="0"/>
          </a:p>
        </p:txBody>
      </p:sp>
    </p:spTree>
  </p:cSld>
  <p:clrMapOvr>
    <a:masterClrMapping/>
  </p:clrMapOvr>
  <mc:AlternateContent xmlns:mc="http://schemas.openxmlformats.org/markup-compatibility/2006" xmlns:p14="http://schemas.microsoft.com/office/powerpoint/2010/main">
    <mc:Choice Requires="p14">
      <p:transition p14:dur="0" advTm="53424"/>
    </mc:Choice>
    <mc:Fallback xmlns="">
      <p:transition advTm="5342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342899" y="123093"/>
            <a:ext cx="8590085" cy="592601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a:t>
            </a:r>
            <a:r>
              <a:rPr lang="tg-Cyrl-TJ" sz="2400" b="1" dirty="0" smtClean="0">
                <a:solidFill>
                  <a:srgbClr val="FF0000"/>
                </a:solidFill>
                <a:latin typeface="Times New Roman" panose="02020603050405020304" pitchFamily="18" charset="0"/>
                <a:cs typeface="Times New Roman" panose="02020603050405020304" pitchFamily="18" charset="0"/>
              </a:rPr>
              <a:t>касбӣ</a:t>
            </a:r>
            <a:endParaRPr lang="en-US" sz="2400" b="1" dirty="0" smtClean="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en-US"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en-US"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Ин </a:t>
            </a:r>
            <a:r>
              <a:rPr lang="tg-Cyrl-TJ" dirty="0">
                <a:solidFill>
                  <a:schemeClr val="tx1"/>
                </a:solidFill>
                <a:latin typeface="Times New Roman" panose="02020603050405020304" pitchFamily="18" charset="0"/>
                <a:cs typeface="Times New Roman" panose="02020603050405020304" pitchFamily="18" charset="0"/>
              </a:rPr>
              <a:t>тамоюл таъсири шумораи донишҷӯёни таълимгирандагонро ба шумораи ҳайати омӯзгорон дар муассисаҳои таҳсилоти олии касбӣ дар давраҳои номбаршударо тасдиқ менамояд.</a:t>
            </a:r>
            <a:endParaRPr lang="ru-RU"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 аз омилҳои зерин иборат мебошад:</a:t>
            </a:r>
            <a:endParaRPr lang="tg-Cyrl-TJ" sz="2400" dirty="0" smtClean="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3287"/>
    </mc:Choice>
    <mc:Fallback xmlns="">
      <p:transition advTm="5328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4" y="140676"/>
            <a:ext cx="8884220" cy="645727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a:t>
            </a:r>
            <a:r>
              <a:rPr lang="tg-Cyrl-TJ" sz="2400" b="1" dirty="0" smtClean="0">
                <a:solidFill>
                  <a:srgbClr val="FF0000"/>
                </a:solidFill>
                <a:latin typeface="Times New Roman" panose="02020603050405020304" pitchFamily="18" charset="0"/>
                <a:cs typeface="Times New Roman" panose="02020603050405020304" pitchFamily="18" charset="0"/>
              </a:rPr>
              <a:t>касбӣ</a:t>
            </a:r>
            <a:endParaRPr lang="en-US" sz="2400" b="1" dirty="0" smtClean="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en-US" sz="2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en-US" b="1" dirty="0">
              <a:solidFill>
                <a:srgbClr val="FF0000"/>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None/>
            </a:pPr>
            <a:endParaRPr lang="tg-Cyrl-TJ" sz="700" dirty="0" smtClean="0">
              <a:solidFill>
                <a:schemeClr val="tx1"/>
              </a:solidFill>
              <a:latin typeface="Times New Roman" panose="02020603050405020304" pitchFamily="18" charset="0"/>
              <a:cs typeface="Times New Roman" panose="02020603050405020304" pitchFamily="18" charset="0"/>
            </a:endParaRPr>
          </a:p>
          <a:p>
            <a:pPr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гузариш ба низоми кредитии таҳсилот ва ворид шудан ба низоми ҷаҳонии таҳсилот - низоми кредитии таҳсилот дар муассисаҳои таҳсилоти олии касбии Ҷумҳурии Тоҷикистон бо мақсади таъмини болоравии сифати таълим, омода намудани мутахассисони ба талаботи бозори дохилӣ ва берунии кишвар ҷавобгӯй, сафарбар намудани донишҷӯён барои идомаи таҳсил дар муассисаҳои таҳсилоти олии касбии мамлакатҳои хориҷӣ ва воридшавӣ ба фазои ягонаи таҳсилоти ҷаҳонӣ амалӣ карда мешавад.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38805"/>
    </mc:Choice>
    <mc:Fallback xmlns="">
      <p:transition advTm="3880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0"/>
            <a:ext cx="8884220" cy="6154615"/>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a:t>
            </a:r>
            <a:r>
              <a:rPr lang="tg-Cyrl-TJ" sz="2400" b="1" dirty="0" smtClean="0">
                <a:solidFill>
                  <a:srgbClr val="FF0000"/>
                </a:solidFill>
                <a:latin typeface="Times New Roman" panose="02020603050405020304" pitchFamily="18" charset="0"/>
                <a:cs typeface="Times New Roman" panose="02020603050405020304" pitchFamily="18" charset="0"/>
              </a:rPr>
              <a:t>касбӣ</a:t>
            </a:r>
            <a:endParaRPr lang="en-US" sz="2400" b="1" dirty="0" smtClean="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en-US" sz="2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en-US" sz="2400" b="1" dirty="0" smtClean="0">
              <a:solidFill>
                <a:srgbClr val="FF0000"/>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таъсиси Маркази миллии тестии назди Президенти Ҷумҳурии Тоҷикистон ва ташкили қабули донишҷӯён тавассути низоми имтиҳонҳои марказонидашуда;</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Дастрасии баробари шаҳрвандон ба таҳсилот, аз ҷумла таҳсилоти олӣ яке аз самтҳои асосиву афзалиятноки Стратегияи миллии рушди маориф мебошад. Ва дар иртибот ба ин, бояд гуфт, ки низоми анъанавии имтиҳоноти дохилшавӣ ба муассисаҳои таҳсилоти олӣ дар муқоиса бо таҷрибаи муосири ҷаҳонӣ кӯҳна гардида, ба талаботи замон ҷавобгӯй намебошад.</a:t>
            </a:r>
            <a:endParaRPr lang="en-US" sz="24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38328"/>
    </mc:Choice>
    <mc:Fallback xmlns="">
      <p:transition advTm="3832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228600" y="246185"/>
            <a:ext cx="8713177" cy="608427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en-US" sz="2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11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Зеро рушди босуръати илму техникаи муосир тақозо менамояд, ки дар самти қабули имтиҳонҳои дохилшавӣ принсипҳои шаффофият ва адолату дастрасӣ барои ҳамаи хатмкардагони мактабҳои таҳсилоти миёнаи умумӣ амалӣ карда шаванд.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54984"/>
    </mc:Choice>
    <mc:Fallback xmlns="">
      <p:transition advTm="5498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448479"/>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en-US" sz="2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1100" dirty="0">
              <a:solidFill>
                <a:schemeClr val="tx1"/>
              </a:solidFill>
              <a:latin typeface="Times New Roman" panose="02020603050405020304" pitchFamily="18" charset="0"/>
              <a:cs typeface="Times New Roman" panose="02020603050405020304" pitchFamily="18" charset="0"/>
            </a:endParaRPr>
          </a:p>
          <a:p>
            <a:pPr marL="0" lvl="0" indent="44958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100" dirty="0">
              <a:latin typeface="Times New Roman"/>
              <a:ea typeface="Times New Roman"/>
              <a:cs typeface="Times New Roman"/>
              <a:sym typeface="Times New Roman"/>
            </a:endParaRPr>
          </a:p>
          <a:p>
            <a:pPr marL="0" indent="450000" algn="just">
              <a:lnSpc>
                <a:spcPct val="160000"/>
              </a:lnSpc>
              <a:spcBef>
                <a:spcPts val="0"/>
              </a:spcBef>
              <a:spcAft>
                <a:spcPts val="0"/>
              </a:spcAft>
            </a:pPr>
            <a:endParaRPr lang="tg-Cyrl-TJ" sz="100" dirty="0" smtClean="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ин раванд, Ҳукумати Ҷумҳурии Тоҷикистон низ бо мақсади такмили низоми миллии таҳсилоти касбӣ ва баланд бардоштани сифати омодасозии мутахассисон ҷиҳати қонеъ гардонидани талаботи соҳаҳои иқтисодиёту иҷтимоиёти мамлакат бо кадрҳои баландихтисос якчанд Барномаи давлатии рушди таҳсилоти касбиро тасдиқ намуда, дар доираи он як силсила чорабиниҳои заруриро амалӣ карда истодааст.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49631"/>
    </mc:Choice>
    <mc:Fallback xmlns="">
      <p:transition advTm="4963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4748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6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a:t>
            </a:r>
            <a:r>
              <a:rPr lang="tg-Cyrl-TJ" sz="2400" b="1" dirty="0" smtClean="0">
                <a:solidFill>
                  <a:srgbClr val="FF0000"/>
                </a:solidFill>
                <a:latin typeface="Times New Roman" panose="02020603050405020304" pitchFamily="18" charset="0"/>
                <a:cs typeface="Times New Roman" panose="02020603050405020304" pitchFamily="18" charset="0"/>
              </a:rPr>
              <a:t>касбӣ</a:t>
            </a:r>
            <a:endParaRPr lang="tg-Cyrl-TJ" sz="4000" dirty="0" smtClean="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гузаронидани рейтинги муассисаҳои таҳсилоти олии касбии Ҷумҳурии Тоҷикистон;</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smtClean="0">
                <a:solidFill>
                  <a:schemeClr val="tx1"/>
                </a:solidFill>
                <a:latin typeface="Times New Roman" panose="02020603050405020304" pitchFamily="18" charset="0"/>
                <a:cs typeface="Times New Roman" panose="02020603050405020304" pitchFamily="18" charset="0"/>
              </a:rPr>
              <a:t>татбиқи низоми таҳсили кредитӣ ва ташаккули низоми донишҷӯмеҳвар дар МТОК.</a:t>
            </a: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Яке аз воситаҳои самараноки такмили низоми таҳсилоти олӣ дар бисёр кишварҳо, амали тартиб додани рейтинги донишгоҳҳо дар назари ҷомеа, корхонаҳо ва ташкилотҳо чун корфармондеҳи имконпазир ва  истеъмолкунандагони муассисаҳои хизматрасонӣ, яъне довталабон эътироф шудааст.</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5892"/>
    </mc:Choice>
    <mc:Fallback xmlns="">
      <p:transition advTm="6589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9696"/>
            <a:ext cx="8884220" cy="6512795"/>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tg-Cyrl-TJ" sz="40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2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назари мо, мақсади асосии таҳияи рейтингҳои донишгоҳҳо аз гирифтани маълумтҳои воқеӣ ва саҳеҳ дар бораи самаранокии фаъолияти муассисаҳои таҳсилоти олии касбӣ, сифати баланди хизматрасонӣ бо имконияти минбаъдаи ворид намудани ислоҳот ба раванди таҳсил, ошкор намудани мухолифат ва камбудиҳои мавҷудбуда аз ҷониби донишгоҳҳо дар тайер намудани мутахассисон иборат аст. </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56236"/>
    </mc:Choice>
    <mc:Fallback xmlns="">
      <p:transition advTm="5623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tg-Cyrl-TJ" sz="40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sz="600" dirty="0" smtClean="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sz="1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мо, гузаронидани рейтинги муассисаҳои таҳсилоти олии касбии ҷумҳурӣ тайи солҳои охир собит менамояд, ки барои баланд гардидани нишондодҳои рейтингӣ миёни муассисаҳои таҳсилоти олии касбии ҷумҳурӣ рақобат ба назар мерасад.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 боис мегардад, ки дар маҷмуъ рейтинг барои баланд бардоштани сатҳи сифати таълим, рушди сармояи инсонӣ ва омода намудани мутахассисони баландихтисоси талаботи бозори меҳнат таъсири худро расонад</a:t>
            </a:r>
            <a:r>
              <a:rPr lang="tg-Cyrl-TJ" dirty="0"/>
              <a:t>.</a:t>
            </a: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39462"/>
    </mc:Choice>
    <mc:Fallback xmlns="">
      <p:transition spd="slow" advTm="3946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tg-Cyrl-TJ" sz="40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dirty="0" smtClean="0"/>
          </a:p>
          <a:p>
            <a:pPr marL="0" lvl="0" indent="450000" algn="just">
              <a:lnSpc>
                <a:spcPct val="150000"/>
              </a:lnSpc>
              <a:spcBef>
                <a:spcPts val="0"/>
              </a:spcBef>
              <a:spcAft>
                <a:spcPts val="0"/>
              </a:spcAft>
              <a:buSzPts val="1960"/>
              <a:buNone/>
            </a:pPr>
            <a:endParaRPr lang="tg-Cyrl-TJ" dirty="0"/>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Баланд бардоштани сифати таҳсилот вазифаи асосии донишгоҳ мебошад, зеро таҳсилот - яке аз омилҳои муҳими ташаккули захираҳои зеҳнии ҷомеа ва рушди қувваи истеҳсолии он мебошад. Бинобар ин, имрӯз вазифаҳои баланд бардоштани сифати таҳсилот (таълим) дар донишгоҳ ба мадди аввал гузошта шудааст.</a:t>
            </a: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7616"/>
    </mc:Choice>
    <mc:Fallback xmlns="">
      <p:transition advTm="5761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884220" cy="6137031"/>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tg-Cyrl-TJ" sz="4000" dirty="0">
              <a:solidFill>
                <a:schemeClr val="tx1"/>
              </a:solidFill>
              <a:latin typeface="Times New Roman" panose="02020603050405020304" pitchFamily="18" charset="0"/>
              <a:cs typeface="Times New Roman" panose="02020603050405020304" pitchFamily="18" charset="0"/>
            </a:endParaRPr>
          </a:p>
          <a:p>
            <a:pPr algn="ctr">
              <a:lnSpc>
                <a:spcPct val="150000"/>
              </a:lnSpc>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smtClean="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0" dirty="0" smtClean="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омилҳои асосии баланд бардоштани сифати таълим ва тайёр намудани мутахасссисони баландихтисоси талаботи бозори меҳнат ин ҳадафмандона аз ҷониби Ҳукумати Ҷумҳурии Тоҷикистон маблағгузорӣ намудан дар соҳаи маориф мебошад.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98511"/>
    </mc:Choice>
    <mc:Fallback xmlns="">
      <p:transition advTm="9851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41073" y="114758"/>
            <a:ext cx="8884220" cy="666411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tg-Cyrl-TJ" sz="4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smtClean="0">
              <a:solidFill>
                <a:schemeClr val="tx1"/>
              </a:solidFill>
              <a:latin typeface="Times New Roman" panose="02020603050405020304" pitchFamily="18" charset="0"/>
              <a:cs typeface="Times New Roman" panose="02020603050405020304" pitchFamily="18" charset="0"/>
            </a:endParaRPr>
          </a:p>
        </p:txBody>
      </p:sp>
      <p:graphicFrame>
        <p:nvGraphicFramePr>
          <p:cNvPr id="3" name="Диаграмма 2"/>
          <p:cNvGraphicFramePr/>
          <p:nvPr>
            <p:extLst>
              <p:ext uri="{D42A27DB-BD31-4B8C-83A1-F6EECF244321}">
                <p14:modId xmlns:p14="http://schemas.microsoft.com/office/powerpoint/2010/main" val="4266621549"/>
              </p:ext>
            </p:extLst>
          </p:nvPr>
        </p:nvGraphicFramePr>
        <p:xfrm>
          <a:off x="587079" y="1084774"/>
          <a:ext cx="7992207" cy="3759787"/>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342900" y="4844561"/>
            <a:ext cx="8236386" cy="923330"/>
          </a:xfrm>
          <a:prstGeom prst="rect">
            <a:avLst/>
          </a:prstGeom>
        </p:spPr>
        <p:txBody>
          <a:bodyPr wrap="square">
            <a:spAutoFit/>
          </a:bodyPr>
          <a:lstStyle/>
          <a:p>
            <a:r>
              <a:rPr lang="tg-Cyrl-TJ" b="1" dirty="0">
                <a:latin typeface="Times New Roman" panose="02020603050405020304" pitchFamily="18" charset="0"/>
                <a:ea typeface="Times New Roman" panose="02020603050405020304" pitchFamily="18" charset="0"/>
              </a:rPr>
              <a:t>Расми </a:t>
            </a:r>
            <a:r>
              <a:rPr lang="tg-Cyrl-TJ" b="1" dirty="0" smtClean="0">
                <a:latin typeface="Times New Roman" panose="02020603050405020304" pitchFamily="18" charset="0"/>
                <a:ea typeface="Times New Roman" panose="02020603050405020304" pitchFamily="18" charset="0"/>
              </a:rPr>
              <a:t>1. </a:t>
            </a:r>
            <a:r>
              <a:rPr lang="tg-Cyrl-TJ" b="1" dirty="0">
                <a:latin typeface="Times New Roman" panose="02020603050405020304" pitchFamily="18" charset="0"/>
                <a:ea typeface="Times New Roman" panose="02020603050405020304" pitchFamily="18" charset="0"/>
              </a:rPr>
              <a:t>Хароҷоти б</a:t>
            </a:r>
            <a:r>
              <a:rPr lang="tg-Cyrl-TJ" b="1" spc="-5" dirty="0">
                <a:latin typeface="Times New Roman" panose="02020603050405020304" pitchFamily="18" charset="0"/>
                <a:ea typeface="Times New Roman" panose="02020603050405020304" pitchFamily="18" charset="0"/>
              </a:rPr>
              <a:t>у</a:t>
            </a:r>
            <a:r>
              <a:rPr lang="tg-Cyrl-TJ" b="1" dirty="0">
                <a:latin typeface="Times New Roman" panose="02020603050405020304" pitchFamily="18" charset="0"/>
                <a:ea typeface="Times New Roman" panose="02020603050405020304" pitchFamily="18" charset="0"/>
              </a:rPr>
              <a:t>ҷети</a:t>
            </a:r>
            <a:r>
              <a:rPr lang="tg-Cyrl-TJ" b="1" spc="-5" dirty="0">
                <a:latin typeface="Times New Roman" panose="02020603050405020304" pitchFamily="18" charset="0"/>
                <a:ea typeface="Times New Roman" panose="02020603050405020304" pitchFamily="18" charset="0"/>
              </a:rPr>
              <a:t> </a:t>
            </a:r>
            <a:r>
              <a:rPr lang="tg-Cyrl-TJ" b="1" dirty="0">
                <a:latin typeface="Times New Roman" panose="02020603050405020304" pitchFamily="18" charset="0"/>
                <a:ea typeface="Times New Roman" panose="02020603050405020304" pitchFamily="18" charset="0"/>
              </a:rPr>
              <a:t>д</a:t>
            </a:r>
            <a:r>
              <a:rPr lang="tg-Cyrl-TJ" b="1" spc="-5" dirty="0">
                <a:latin typeface="Times New Roman" panose="02020603050405020304" pitchFamily="18" charset="0"/>
                <a:ea typeface="Times New Roman" panose="02020603050405020304" pitchFamily="18" charset="0"/>
              </a:rPr>
              <a:t>а</a:t>
            </a:r>
            <a:r>
              <a:rPr lang="tg-Cyrl-TJ" b="1" dirty="0">
                <a:latin typeface="Times New Roman" panose="02020603050405020304" pitchFamily="18" charset="0"/>
                <a:ea typeface="Times New Roman" panose="02020603050405020304" pitchFamily="18" charset="0"/>
              </a:rPr>
              <a:t>в</a:t>
            </a:r>
            <a:r>
              <a:rPr lang="tg-Cyrl-TJ" b="1" spc="-5" dirty="0">
                <a:latin typeface="Times New Roman" panose="02020603050405020304" pitchFamily="18" charset="0"/>
                <a:ea typeface="Times New Roman" panose="02020603050405020304" pitchFamily="18" charset="0"/>
              </a:rPr>
              <a:t>л</a:t>
            </a:r>
            <a:r>
              <a:rPr lang="tg-Cyrl-TJ" b="1" dirty="0">
                <a:latin typeface="Times New Roman" panose="02020603050405020304" pitchFamily="18" charset="0"/>
                <a:ea typeface="Times New Roman" panose="02020603050405020304" pitchFamily="18" charset="0"/>
              </a:rPr>
              <a:t>атии</a:t>
            </a:r>
            <a:r>
              <a:rPr lang="tg-Cyrl-TJ" b="1" spc="5" dirty="0">
                <a:latin typeface="Times New Roman" panose="02020603050405020304" pitchFamily="18" charset="0"/>
                <a:ea typeface="Times New Roman" panose="02020603050405020304" pitchFamily="18" charset="0"/>
              </a:rPr>
              <a:t> </a:t>
            </a:r>
            <a:r>
              <a:rPr lang="tg-Cyrl-TJ" b="1" dirty="0">
                <a:latin typeface="Times New Roman" panose="02020603050405020304" pitchFamily="18" charset="0"/>
                <a:ea typeface="Times New Roman" panose="02020603050405020304" pitchFamily="18" charset="0"/>
              </a:rPr>
              <a:t>Ҷ</a:t>
            </a:r>
            <a:r>
              <a:rPr lang="tg-Cyrl-TJ" b="1" spc="-10" dirty="0">
                <a:latin typeface="Times New Roman" panose="02020603050405020304" pitchFamily="18" charset="0"/>
                <a:ea typeface="Times New Roman" panose="02020603050405020304" pitchFamily="18" charset="0"/>
              </a:rPr>
              <a:t>у</a:t>
            </a:r>
            <a:r>
              <a:rPr lang="tg-Cyrl-TJ" b="1" dirty="0">
                <a:latin typeface="Times New Roman" panose="02020603050405020304" pitchFamily="18" charset="0"/>
                <a:ea typeface="Times New Roman" panose="02020603050405020304" pitchFamily="18" charset="0"/>
              </a:rPr>
              <a:t>м</a:t>
            </a:r>
            <a:r>
              <a:rPr lang="tg-Cyrl-TJ" b="1" spc="5" dirty="0">
                <a:latin typeface="Times New Roman" panose="02020603050405020304" pitchFamily="18" charset="0"/>
                <a:ea typeface="Times New Roman" panose="02020603050405020304" pitchFamily="18" charset="0"/>
              </a:rPr>
              <a:t>ҳ</a:t>
            </a:r>
            <a:r>
              <a:rPr lang="tg-Cyrl-TJ" b="1" spc="-5" dirty="0">
                <a:latin typeface="Times New Roman" panose="02020603050405020304" pitchFamily="18" charset="0"/>
                <a:ea typeface="Times New Roman" panose="02020603050405020304" pitchFamily="18" charset="0"/>
              </a:rPr>
              <a:t>у</a:t>
            </a:r>
            <a:r>
              <a:rPr lang="tg-Cyrl-TJ" b="1" dirty="0">
                <a:latin typeface="Times New Roman" panose="02020603050405020304" pitchFamily="18" charset="0"/>
                <a:ea typeface="Times New Roman" panose="02020603050405020304" pitchFamily="18" charset="0"/>
              </a:rPr>
              <a:t>ри</a:t>
            </a:r>
            <a:r>
              <a:rPr lang="tg-Cyrl-TJ" b="1" spc="5" dirty="0">
                <a:latin typeface="Times New Roman" panose="02020603050405020304" pitchFamily="18" charset="0"/>
                <a:ea typeface="Times New Roman" panose="02020603050405020304" pitchFamily="18" charset="0"/>
              </a:rPr>
              <a:t>и </a:t>
            </a:r>
            <a:r>
              <a:rPr lang="tg-Cyrl-TJ" b="1" spc="-20" dirty="0">
                <a:latin typeface="Times New Roman" panose="02020603050405020304" pitchFamily="18" charset="0"/>
                <a:ea typeface="Times New Roman" panose="02020603050405020304" pitchFamily="18" charset="0"/>
              </a:rPr>
              <a:t>Т</a:t>
            </a:r>
            <a:r>
              <a:rPr lang="tg-Cyrl-TJ" b="1" spc="5" dirty="0">
                <a:latin typeface="Times New Roman" panose="02020603050405020304" pitchFamily="18" charset="0"/>
                <a:ea typeface="Times New Roman" panose="02020603050405020304" pitchFamily="18" charset="0"/>
              </a:rPr>
              <a:t>о</a:t>
            </a:r>
            <a:r>
              <a:rPr lang="tg-Cyrl-TJ" b="1" spc="-5" dirty="0">
                <a:latin typeface="Times New Roman" panose="02020603050405020304" pitchFamily="18" charset="0"/>
                <a:ea typeface="Times New Roman" panose="02020603050405020304" pitchFamily="18" charset="0"/>
              </a:rPr>
              <a:t>ҷ</a:t>
            </a:r>
            <a:r>
              <a:rPr lang="tg-Cyrl-TJ" b="1" spc="5" dirty="0">
                <a:latin typeface="Times New Roman" panose="02020603050405020304" pitchFamily="18" charset="0"/>
                <a:ea typeface="Times New Roman" panose="02020603050405020304" pitchFamily="18" charset="0"/>
              </a:rPr>
              <a:t>и</a:t>
            </a:r>
            <a:r>
              <a:rPr lang="tg-Cyrl-TJ" b="1" dirty="0">
                <a:latin typeface="Times New Roman" panose="02020603050405020304" pitchFamily="18" charset="0"/>
                <a:ea typeface="Times New Roman" panose="02020603050405020304" pitchFamily="18" charset="0"/>
              </a:rPr>
              <a:t>кист</a:t>
            </a:r>
            <a:r>
              <a:rPr lang="tg-Cyrl-TJ" b="1" spc="-5" dirty="0">
                <a:latin typeface="Times New Roman" panose="02020603050405020304" pitchFamily="18" charset="0"/>
                <a:ea typeface="Times New Roman" panose="02020603050405020304" pitchFamily="18" charset="0"/>
              </a:rPr>
              <a:t>о</a:t>
            </a:r>
            <a:r>
              <a:rPr lang="tg-Cyrl-TJ" b="1" dirty="0">
                <a:latin typeface="Times New Roman" panose="02020603050405020304" pitchFamily="18" charset="0"/>
                <a:ea typeface="Times New Roman" panose="02020603050405020304" pitchFamily="18" charset="0"/>
              </a:rPr>
              <a:t>н</a:t>
            </a:r>
            <a:r>
              <a:rPr lang="tg-Cyrl-TJ" b="1" spc="5" dirty="0">
                <a:latin typeface="Times New Roman" panose="02020603050405020304" pitchFamily="18" charset="0"/>
                <a:ea typeface="Times New Roman" panose="02020603050405020304" pitchFamily="18" charset="0"/>
              </a:rPr>
              <a:t> </a:t>
            </a:r>
            <a:r>
              <a:rPr lang="tg-Cyrl-TJ" b="1" spc="-5" dirty="0">
                <a:latin typeface="Times New Roman" panose="02020603050405020304" pitchFamily="18" charset="0"/>
                <a:ea typeface="Times New Roman" panose="02020603050405020304" pitchFamily="18" charset="0"/>
              </a:rPr>
              <a:t>б</a:t>
            </a:r>
            <a:r>
              <a:rPr lang="tg-Cyrl-TJ" b="1" dirty="0">
                <a:latin typeface="Times New Roman" panose="02020603050405020304" pitchFamily="18" charset="0"/>
                <a:ea typeface="Times New Roman" panose="02020603050405020304" pitchFamily="18" charset="0"/>
              </a:rPr>
              <a:t>а с</a:t>
            </a:r>
            <a:r>
              <a:rPr lang="tg-Cyrl-TJ" b="1" spc="-5" dirty="0">
                <a:latin typeface="Times New Roman" panose="02020603050405020304" pitchFamily="18" charset="0"/>
                <a:ea typeface="Times New Roman" panose="02020603050405020304" pitchFamily="18" charset="0"/>
              </a:rPr>
              <a:t>о</a:t>
            </a:r>
            <a:r>
              <a:rPr lang="tg-Cyrl-TJ" b="1" dirty="0">
                <a:latin typeface="Times New Roman" panose="02020603050405020304" pitchFamily="18" charset="0"/>
                <a:ea typeface="Times New Roman" panose="02020603050405020304" pitchFamily="18" charset="0"/>
              </a:rPr>
              <a:t>ҳ</a:t>
            </a:r>
            <a:r>
              <a:rPr lang="tg-Cyrl-TJ" b="1" spc="-10" dirty="0">
                <a:latin typeface="Times New Roman" panose="02020603050405020304" pitchFamily="18" charset="0"/>
                <a:ea typeface="Times New Roman" panose="02020603050405020304" pitchFamily="18" charset="0"/>
              </a:rPr>
              <a:t>а</a:t>
            </a:r>
            <a:r>
              <a:rPr lang="tg-Cyrl-TJ" b="1" dirty="0">
                <a:latin typeface="Times New Roman" panose="02020603050405020304" pitchFamily="18" charset="0"/>
                <a:ea typeface="Times New Roman" panose="02020603050405020304" pitchFamily="18" charset="0"/>
              </a:rPr>
              <a:t>и</a:t>
            </a:r>
            <a:r>
              <a:rPr lang="tg-Cyrl-TJ" b="1" spc="-10" dirty="0">
                <a:latin typeface="Times New Roman" panose="02020603050405020304" pitchFamily="18" charset="0"/>
                <a:ea typeface="Times New Roman" panose="02020603050405020304" pitchFamily="18" charset="0"/>
              </a:rPr>
              <a:t> </a:t>
            </a:r>
            <a:r>
              <a:rPr lang="tg-Cyrl-TJ" b="1" dirty="0">
                <a:latin typeface="Times New Roman" panose="02020603050405020304" pitchFamily="18" charset="0"/>
                <a:ea typeface="Times New Roman" panose="02020603050405020304" pitchFamily="18" charset="0"/>
              </a:rPr>
              <a:t>маори</a:t>
            </a:r>
            <a:r>
              <a:rPr lang="tg-Cyrl-TJ" b="1" spc="30" dirty="0">
                <a:latin typeface="Times New Roman" panose="02020603050405020304" pitchFamily="18" charset="0"/>
                <a:ea typeface="Times New Roman" panose="02020603050405020304" pitchFamily="18" charset="0"/>
              </a:rPr>
              <a:t>ф,</a:t>
            </a:r>
            <a:r>
              <a:rPr lang="tg-Cyrl-TJ" b="1" dirty="0">
                <a:latin typeface="Times New Roman" panose="02020603050405020304" pitchFamily="18" charset="0"/>
                <a:ea typeface="Times New Roman" panose="02020603050405020304" pitchFamily="18" charset="0"/>
              </a:rPr>
              <a:t> а</a:t>
            </a:r>
            <a:r>
              <a:rPr lang="tg-Cyrl-TJ" b="1" spc="-5" dirty="0">
                <a:latin typeface="Times New Roman" panose="02020603050405020304" pitchFamily="18" charset="0"/>
                <a:ea typeface="Times New Roman" panose="02020603050405020304" pitchFamily="18" charset="0"/>
              </a:rPr>
              <a:t>з</a:t>
            </a:r>
            <a:r>
              <a:rPr lang="tg-Cyrl-TJ" b="1" dirty="0">
                <a:latin typeface="Times New Roman" panose="02020603050405020304" pitchFamily="18" charset="0"/>
                <a:ea typeface="Times New Roman" panose="02020603050405020304" pitchFamily="18" charset="0"/>
              </a:rPr>
              <a:t> </a:t>
            </a:r>
            <a:r>
              <a:rPr lang="tg-Cyrl-TJ" b="1" spc="-5" dirty="0">
                <a:latin typeface="Times New Roman" panose="02020603050405020304" pitchFamily="18" charset="0"/>
                <a:ea typeface="Times New Roman" panose="02020603050405020304" pitchFamily="18" charset="0"/>
              </a:rPr>
              <a:t>о</a:t>
            </a:r>
            <a:r>
              <a:rPr lang="tg-Cyrl-TJ" b="1" dirty="0">
                <a:latin typeface="Times New Roman" panose="02020603050405020304" pitchFamily="18" charset="0"/>
                <a:ea typeface="Times New Roman" panose="02020603050405020304" pitchFamily="18" charset="0"/>
              </a:rPr>
              <a:t>н ҷ</a:t>
            </a:r>
            <a:r>
              <a:rPr lang="tg-Cyrl-TJ" b="1" spc="-10" dirty="0">
                <a:latin typeface="Times New Roman" panose="02020603050405020304" pitchFamily="18" charset="0"/>
                <a:ea typeface="Times New Roman" panose="02020603050405020304" pitchFamily="18" charset="0"/>
              </a:rPr>
              <a:t>у</a:t>
            </a:r>
            <a:r>
              <a:rPr lang="tg-Cyrl-TJ" b="1" dirty="0">
                <a:latin typeface="Times New Roman" panose="02020603050405020304" pitchFamily="18" charset="0"/>
                <a:ea typeface="Times New Roman" panose="02020603050405020304" pitchFamily="18" charset="0"/>
              </a:rPr>
              <a:t>мла ба низоми таҳсилоти</a:t>
            </a:r>
            <a:r>
              <a:rPr lang="tg-Cyrl-TJ" b="1" spc="-5" dirty="0">
                <a:latin typeface="Times New Roman" panose="02020603050405020304" pitchFamily="18" charset="0"/>
                <a:ea typeface="Times New Roman" panose="02020603050405020304" pitchFamily="18" charset="0"/>
              </a:rPr>
              <a:t> </a:t>
            </a:r>
            <a:r>
              <a:rPr lang="tg-Cyrl-TJ" b="1" dirty="0">
                <a:latin typeface="Times New Roman" panose="02020603050405020304" pitchFamily="18" charset="0"/>
                <a:ea typeface="Times New Roman" panose="02020603050405020304" pitchFamily="18" charset="0"/>
              </a:rPr>
              <a:t>олӣ </a:t>
            </a:r>
            <a:endParaRPr lang="en-US" b="1" dirty="0" smtClean="0">
              <a:latin typeface="Times New Roman" panose="02020603050405020304" pitchFamily="18" charset="0"/>
              <a:ea typeface="Times New Roman" panose="02020603050405020304" pitchFamily="18" charset="0"/>
            </a:endParaRPr>
          </a:p>
          <a:p>
            <a:r>
              <a:rPr lang="en-US" b="1" dirty="0" smtClean="0">
                <a:latin typeface="Times New Roman" panose="02020603050405020304" pitchFamily="18" charset="0"/>
                <a:ea typeface="Times New Roman" panose="02020603050405020304" pitchFamily="18" charset="0"/>
              </a:rPr>
              <a:t>C</a:t>
            </a:r>
            <a:r>
              <a:rPr lang="tg-Cyrl-TJ" b="1" dirty="0" smtClean="0">
                <a:latin typeface="Times New Roman" panose="02020603050405020304" pitchFamily="18" charset="0"/>
                <a:ea typeface="Times New Roman" panose="02020603050405020304" pitchFamily="18" charset="0"/>
              </a:rPr>
              <a:t>арчашма: таҳияи </a:t>
            </a:r>
            <a:r>
              <a:rPr lang="tg-Cyrl-TJ" b="1" dirty="0">
                <a:latin typeface="Times New Roman" panose="02020603050405020304" pitchFamily="18" charset="0"/>
                <a:ea typeface="Times New Roman" panose="02020603050405020304" pitchFamily="18" charset="0"/>
              </a:rPr>
              <a:t>муаллиф дар асоси </a:t>
            </a:r>
            <a:r>
              <a:rPr lang="tg-Cyrl-TJ" b="1" dirty="0" smtClean="0">
                <a:latin typeface="Times New Roman" panose="02020603050405020304" pitchFamily="18" charset="0"/>
                <a:ea typeface="Times New Roman" panose="02020603050405020304" pitchFamily="18" charset="0"/>
              </a:rPr>
              <a:t>АОНҲҶТ.</a:t>
            </a:r>
            <a:endParaRPr lang="ru-RU" dirty="0"/>
          </a:p>
        </p:txBody>
      </p:sp>
    </p:spTree>
  </p:cSld>
  <p:clrMapOvr>
    <a:masterClrMapping/>
  </p:clrMapOvr>
  <mc:AlternateContent xmlns:mc="http://schemas.openxmlformats.org/markup-compatibility/2006" xmlns:p14="http://schemas.microsoft.com/office/powerpoint/2010/main">
    <mc:Choice Requires="p14">
      <p:transition p14:dur="0" advTm="45079"/>
    </mc:Choice>
    <mc:Fallback xmlns="">
      <p:transition advTm="4507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77843" y="1318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tg-Cyrl-TJ" sz="4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 dirty="0"/>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Дар </a:t>
            </a:r>
            <a:r>
              <a:rPr lang="tg-Cyrl-TJ" dirty="0">
                <a:solidFill>
                  <a:schemeClr val="tx1"/>
                </a:solidFill>
                <a:latin typeface="Times New Roman" panose="02020603050405020304" pitchFamily="18" charset="0"/>
                <a:cs typeface="Times New Roman" panose="02020603050405020304" pitchFamily="18" charset="0"/>
              </a:rPr>
              <a:t>асоси таҳлили ҳолати муосири рушди бозори хизматрасониҳои таҳсилотӣ тамоюли мусбӣ ва манфӣ дар рушди низоми таҳсилоти олии касбӣ мушоҳида карда шуд.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мо, ба тамоюлҳои мусбат чунин омилҳоро метавон пешниҳод менамояд: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гузариш ба бисёрзинагии таҳсилот (бакалаври, магистратура ва </a:t>
            </a:r>
            <a:r>
              <a:rPr lang="en-US" dirty="0">
                <a:solidFill>
                  <a:schemeClr val="tx1"/>
                </a:solidFill>
                <a:latin typeface="Times New Roman" panose="02020603050405020304" pitchFamily="18" charset="0"/>
                <a:cs typeface="Times New Roman" panose="02020603050405020304" pitchFamily="18" charset="0"/>
              </a:rPr>
              <a:t>PhD</a:t>
            </a:r>
            <a:r>
              <a:rPr lang="tg-Cyrl-TJ" dirty="0">
                <a:solidFill>
                  <a:schemeClr val="tx1"/>
                </a:solidFill>
                <a:latin typeface="Times New Roman" panose="02020603050405020304" pitchFamily="18" charset="0"/>
                <a:cs typeface="Times New Roman" panose="02020603050405020304" pitchFamily="18" charset="0"/>
              </a:rPr>
              <a:t>);</a:t>
            </a:r>
            <a:endParaRPr lang="tg-Cyrl-TJ" sz="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17246"/>
      </p:ext>
    </p:extLst>
  </p:cSld>
  <p:clrMapOvr>
    <a:masterClrMapping/>
  </p:clrMapOvr>
  <mc:AlternateContent xmlns:mc="http://schemas.openxmlformats.org/markup-compatibility/2006" xmlns:p14="http://schemas.microsoft.com/office/powerpoint/2010/main">
    <mc:Choice Requires="p14">
      <p:transition p14:dur="0" advTm="40228"/>
    </mc:Choice>
    <mc:Fallback xmlns="">
      <p:transition advTm="4022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98712" y="158261"/>
            <a:ext cx="8884220" cy="66294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tg-Cyrl-TJ" sz="4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талаботи баланди довталабон барои гирифтани таҳсилоти олӣ, ки ба зиёдшавии миқдори донишҷӯён оварда расонид афзудааст; </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афзоиши миқдори муассисаҳои таҳсилоти олии касбӣ дар бозори хизматрасониҳои таҳсилот;</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афзоиши хизматрасониҳои пулакии асосӣ ва иловагии таҳсилот;  </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фаромилликунонии таҳсилот);</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компютеркунонии раванди таҳсилот;</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татбиқи таҳсилоти фосилавӣ</a:t>
            </a:r>
            <a:endParaRPr lang="tg-Cyrl-TJ" dirty="0" smtClean="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720327"/>
      </p:ext>
    </p:extLst>
  </p:cSld>
  <p:clrMapOvr>
    <a:masterClrMapping/>
  </p:clrMapOvr>
  <mc:AlternateContent xmlns:mc="http://schemas.openxmlformats.org/markup-compatibility/2006" xmlns:p14="http://schemas.microsoft.com/office/powerpoint/2010/main">
    <mc:Choice Requires="p14">
      <p:transition p14:dur="0" advTm="55042"/>
    </mc:Choice>
    <mc:Fallback xmlns="">
      <p:transition advTm="5504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tg-Cyrl-TJ" sz="4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Таҳлили рушди сармояи инсонӣ муассисаҳои таҳсилоти олии касбӣ нишон медиҳад, ки тамоюлҳои мусбӣ ва манфии дар боло зикршуда ба рушди иқтидори кадрӣ таъсири хоса дошта, ба андешаи мо дар ин самт роҳандозии банақшагириҳои стратегӣ зарур мебошад.</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7024744"/>
      </p:ext>
    </p:extLst>
  </p:cSld>
  <p:clrMapOvr>
    <a:masterClrMapping/>
  </p:clrMapOvr>
  <mc:AlternateContent xmlns:mc="http://schemas.openxmlformats.org/markup-compatibility/2006" xmlns:p14="http://schemas.microsoft.com/office/powerpoint/2010/main">
    <mc:Choice Requires="p14">
      <p:transition p14:dur="0" advTm="54777"/>
    </mc:Choice>
    <mc:Fallback xmlns="">
      <p:transition advTm="5477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51466" y="158261"/>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Тамоюл ва хусусиятҳои асосии низоми муассисаҳои таҳсилоти олии касбӣ</a:t>
            </a:r>
            <a:endParaRPr lang="tg-Cyrl-TJ" sz="40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Умуман, низоми таҳсилоти олии касбӣ бояд тавре роҳандозӣ карда шавад, ки пайвасти илм ба истеҳсолот, тавлиди инноватсия ва тиҷоратикунонии натиҷаҳои он боиси омодасозии сармояи инсонии ҷавобгӯйи бозори меҳнат гардад ва ҳавасмандии ҷомеа дар гирифтани ихтисосҳои гуногун дар ҳар як муассисаҳои олии касбӣ ба таври табиӣ баланд гардад.</a:t>
            </a:r>
            <a:endParaRPr lang="tg-Cyrl-TJ" dirty="0" smtClean="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584502"/>
      </p:ext>
    </p:extLst>
  </p:cSld>
  <p:clrMapOvr>
    <a:masterClrMapping/>
  </p:clrMapOvr>
  <mc:AlternateContent xmlns:mc="http://schemas.openxmlformats.org/markup-compatibility/2006" xmlns:p14="http://schemas.microsoft.com/office/powerpoint/2010/main">
    <mc:Choice Requires="p14">
      <p:transition p14:dur="0" advTm="60088"/>
    </mc:Choice>
    <mc:Fallback xmlns="">
      <p:transition advTm="6008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
            <a:ext cx="8856984" cy="6761285"/>
          </a:xfrm>
          <a:prstGeom prst="rect">
            <a:avLst/>
          </a:prstGeom>
          <a:noFill/>
          <a:ln>
            <a:noFill/>
          </a:ln>
        </p:spPr>
        <p:txBody>
          <a:bodyPr spcFirstLastPara="1" wrap="square" lIns="91425" tIns="45700" rIns="91425" bIns="45700" anchor="t" anchorCtr="0">
            <a:normAutofit/>
          </a:bodyPr>
          <a:lstStyle/>
          <a:p>
            <a:pPr marL="0" indent="0" algn="ctr">
              <a:buNone/>
            </a:pPr>
            <a:r>
              <a:rPr lang="tg-Cyrl-TJ" sz="2400" b="1" dirty="0" smtClean="0">
                <a:solidFill>
                  <a:srgbClr val="FF0000"/>
                </a:solidFill>
                <a:latin typeface="Times New Roman" panose="02020603050405020304" pitchFamily="18" charset="0"/>
                <a:cs typeface="Times New Roman" panose="02020603050405020304" pitchFamily="18" charset="0"/>
              </a:rPr>
              <a:t>ХУЛОСА</a:t>
            </a: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ru-RU" dirty="0">
                <a:solidFill>
                  <a:schemeClr val="tx1"/>
                </a:solidFill>
                <a:latin typeface="Times New Roman" panose="02020603050405020304" pitchFamily="18" charset="0"/>
                <a:cs typeface="Times New Roman" panose="02020603050405020304" pitchFamily="18" charset="0"/>
              </a:rPr>
              <a:t>Дар </a:t>
            </a:r>
            <a:r>
              <a:rPr lang="ru-RU" dirty="0" err="1">
                <a:solidFill>
                  <a:schemeClr val="tx1"/>
                </a:solidFill>
                <a:latin typeface="Times New Roman" panose="02020603050405020304" pitchFamily="18" charset="0"/>
                <a:cs typeface="Times New Roman" panose="02020603050405020304" pitchFamily="18" charset="0"/>
              </a:rPr>
              <a:t>Ҷумҳурии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Тоҷикистон</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рушди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муассисаҳои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таҳсилоти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олии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касбӣ</a:t>
            </a:r>
            <a:r>
              <a:rPr lang="ru-RU" dirty="0">
                <a:solidFill>
                  <a:schemeClr val="tx1"/>
                </a:solidFill>
                <a:latin typeface="Times New Roman" panose="02020603050405020304" pitchFamily="18" charset="0"/>
                <a:cs typeface="Times New Roman" panose="02020603050405020304" pitchFamily="18" charset="0"/>
              </a:rPr>
              <a:t> дар </a:t>
            </a:r>
            <a:r>
              <a:rPr lang="ru-RU" dirty="0" err="1">
                <a:solidFill>
                  <a:schemeClr val="tx1"/>
                </a:solidFill>
                <a:latin typeface="Times New Roman" panose="02020603050405020304" pitchFamily="18" charset="0"/>
                <a:cs typeface="Times New Roman" panose="02020603050405020304" pitchFamily="18" charset="0"/>
              </a:rPr>
              <a:t>самти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мутобиқсозии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низоми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таҳсилот</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стандартҳои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байналмилалӣ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идома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дорад</a:t>
            </a:r>
            <a:r>
              <a:rPr lang="ru-RU">
                <a:solidFill>
                  <a:schemeClr val="tx1"/>
                </a:solidFill>
                <a:latin typeface="Times New Roman" panose="02020603050405020304" pitchFamily="18" charset="0"/>
                <a:cs typeface="Times New Roman" panose="02020603050405020304" pitchFamily="18" charset="0"/>
              </a:rPr>
              <a:t>. </a:t>
            </a:r>
            <a:endParaRPr lang="ru-RU"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ru-RU" smtClean="0">
                <a:solidFill>
                  <a:schemeClr val="tx1"/>
                </a:solidFill>
                <a:latin typeface="Times New Roman" panose="02020603050405020304" pitchFamily="18" charset="0"/>
                <a:cs typeface="Times New Roman" panose="02020603050405020304" pitchFamily="18" charset="0"/>
              </a:rPr>
              <a:t>Аз </a:t>
            </a:r>
            <a:r>
              <a:rPr lang="ru-RU" dirty="0" err="1">
                <a:solidFill>
                  <a:schemeClr val="tx1"/>
                </a:solidFill>
                <a:latin typeface="Times New Roman" panose="02020603050405020304" pitchFamily="18" charset="0"/>
                <a:cs typeface="Times New Roman" panose="02020603050405020304" pitchFamily="18" charset="0"/>
              </a:rPr>
              <a:t>ҷумла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гузариш</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низоми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таҳсилоти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бисёрзинагӣ</a:t>
            </a:r>
            <a:r>
              <a:rPr lang="ru-RU" dirty="0">
                <a:solidFill>
                  <a:schemeClr val="tx1"/>
                </a:solidFill>
                <a:latin typeface="Times New Roman" panose="02020603050405020304" pitchFamily="18" charset="0"/>
                <a:cs typeface="Times New Roman" panose="02020603050405020304" pitchFamily="18" charset="0"/>
              </a:rPr>
              <a:t> (бакалавр – магистр – доктор), </a:t>
            </a:r>
            <a:r>
              <a:rPr lang="ru-RU" dirty="0" err="1">
                <a:solidFill>
                  <a:schemeClr val="tx1"/>
                </a:solidFill>
                <a:latin typeface="Times New Roman" panose="02020603050405020304" pitchFamily="18" charset="0"/>
                <a:cs typeface="Times New Roman" panose="02020603050405020304" pitchFamily="18" charset="0"/>
              </a:rPr>
              <a:t>ҷорӣ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намудани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низоми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кредитии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таълим</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навсозии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барномаҳои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таълимӣ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мутобиқсозии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онҳо</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талаботи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бозори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меҳнат</a:t>
            </a:r>
            <a:r>
              <a:rPr lang="ru-RU" dirty="0">
                <a:solidFill>
                  <a:schemeClr val="tx1"/>
                </a:solidFill>
                <a:latin typeface="Times New Roman" panose="02020603050405020304" pitchFamily="18" charset="0"/>
                <a:cs typeface="Times New Roman" panose="02020603050405020304" pitchFamily="18" charset="0"/>
              </a:rPr>
              <a:t> аз </a:t>
            </a:r>
            <a:r>
              <a:rPr lang="ru-RU" dirty="0" err="1">
                <a:solidFill>
                  <a:schemeClr val="tx1"/>
                </a:solidFill>
                <a:latin typeface="Times New Roman" panose="02020603050405020304" pitchFamily="18" charset="0"/>
                <a:cs typeface="Times New Roman" panose="02020603050405020304" pitchFamily="18" charset="0"/>
              </a:rPr>
              <a:t>тамоюлҳои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асосии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рушди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соҳа</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ҳисоб</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мераванд</a:t>
            </a:r>
            <a:r>
              <a:rPr lang="ru-RU" dirty="0">
                <a:solidFill>
                  <a:schemeClr val="tx1"/>
                </a:solidFill>
                <a:latin typeface="Times New Roman" panose="02020603050405020304" pitchFamily="18" charset="0"/>
                <a:cs typeface="Times New Roman" panose="02020603050405020304" pitchFamily="18" charset="0"/>
              </a:rPr>
              <a:t>.</a:t>
            </a:r>
          </a:p>
          <a:p>
            <a:pPr marL="0" indent="450000" algn="just">
              <a:lnSpc>
                <a:spcPct val="150000"/>
              </a:lnSpc>
              <a:spcBef>
                <a:spcPts val="0"/>
              </a:spcBef>
              <a:spcAft>
                <a:spcPts val="0"/>
              </a:spcAft>
            </a:pPr>
            <a:r>
              <a:rPr lang="ru-RU" dirty="0" err="1">
                <a:solidFill>
                  <a:schemeClr val="tx1"/>
                </a:solidFill>
                <a:latin typeface="Times New Roman" panose="02020603050405020304" pitchFamily="18" charset="0"/>
                <a:cs typeface="Times New Roman" panose="02020603050405020304" pitchFamily="18" charset="0"/>
              </a:rPr>
              <a:t>Илова</a:t>
            </a:r>
            <a:r>
              <a:rPr lang="ru-RU" dirty="0">
                <a:solidFill>
                  <a:schemeClr val="tx1"/>
                </a:solidFill>
                <a:latin typeface="Times New Roman" panose="02020603050405020304" pitchFamily="18" charset="0"/>
                <a:cs typeface="Times New Roman" panose="02020603050405020304" pitchFamily="18" charset="0"/>
              </a:rPr>
              <a:t> бар ин, </a:t>
            </a:r>
            <a:r>
              <a:rPr lang="ru-RU" dirty="0" err="1">
                <a:solidFill>
                  <a:schemeClr val="tx1"/>
                </a:solidFill>
                <a:latin typeface="Times New Roman" panose="02020603050405020304" pitchFamily="18" charset="0"/>
                <a:cs typeface="Times New Roman" panose="02020603050405020304" pitchFamily="18" charset="0"/>
              </a:rPr>
              <a:t>муассисаҳо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бештар</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истифодаи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технологияҳои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иттилоотӣ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таҳсили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фосилавӣ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шаклҳои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инноватсионии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таълим</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рӯ</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овардаанд</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Тамоюл</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густариши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ҳамкориҳои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байналмилалӣ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ҷалби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лоиҳаҳои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хориҷӣ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баланд </a:t>
            </a:r>
            <a:r>
              <a:rPr lang="ru-RU" dirty="0" err="1">
                <a:solidFill>
                  <a:schemeClr val="tx1"/>
                </a:solidFill>
                <a:latin typeface="Times New Roman" panose="02020603050405020304" pitchFamily="18" charset="0"/>
                <a:cs typeface="Times New Roman" panose="02020603050405020304" pitchFamily="18" charset="0"/>
              </a:rPr>
              <a:t>бардоштани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рақобатпазирии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кадрҳо</a:t>
            </a:r>
            <a:r>
              <a:rPr lang="ru-RU" dirty="0">
                <a:solidFill>
                  <a:schemeClr val="tx1"/>
                </a:solidFill>
                <a:latin typeface="Times New Roman" panose="02020603050405020304" pitchFamily="18" charset="0"/>
                <a:cs typeface="Times New Roman" panose="02020603050405020304" pitchFamily="18" charset="0"/>
              </a:rPr>
              <a:t> дар </a:t>
            </a:r>
            <a:r>
              <a:rPr lang="ru-RU" dirty="0" err="1">
                <a:solidFill>
                  <a:schemeClr val="tx1"/>
                </a:solidFill>
                <a:latin typeface="Times New Roman" panose="02020603050405020304" pitchFamily="18" charset="0"/>
                <a:cs typeface="Times New Roman" panose="02020603050405020304" pitchFamily="18" charset="0"/>
              </a:rPr>
              <a:t>сатҳи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минтақавӣ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ҷаҳонӣ</a:t>
            </a:r>
            <a:r>
              <a:rPr lang="ru-RU" dirty="0">
                <a:solidFill>
                  <a:schemeClr val="tx1"/>
                </a:solidFill>
                <a:latin typeface="Times New Roman" panose="02020603050405020304" pitchFamily="18" charset="0"/>
                <a:cs typeface="Times New Roman" panose="02020603050405020304" pitchFamily="18" charset="0"/>
              </a:rPr>
              <a:t> низ </a:t>
            </a:r>
            <a:r>
              <a:rPr lang="ru-RU" dirty="0" err="1">
                <a:solidFill>
                  <a:schemeClr val="tx1"/>
                </a:solidFill>
                <a:latin typeface="Times New Roman" panose="02020603050405020304" pitchFamily="18" charset="0"/>
                <a:cs typeface="Times New Roman" panose="02020603050405020304" pitchFamily="18" charset="0"/>
              </a:rPr>
              <a:t>мушоҳида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мешавад</a:t>
            </a:r>
            <a:r>
              <a:rPr lang="ru-RU"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55594836"/>
      </p:ext>
    </p:extLst>
  </p:cSld>
  <p:clrMapOvr>
    <a:masterClrMapping/>
  </p:clrMapOvr>
  <mc:AlternateContent xmlns:mc="http://schemas.openxmlformats.org/markup-compatibility/2006" xmlns:p14="http://schemas.microsoft.com/office/powerpoint/2010/main">
    <mc:Choice Requires="p14">
      <p:transition p14:dur="0" advTm="108201"/>
    </mc:Choice>
    <mc:Fallback xmlns="">
      <p:transition advTm="10820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95427" y="87922"/>
            <a:ext cx="8649635" cy="6189786"/>
          </a:xfrm>
          <a:prstGeom prst="rect">
            <a:avLst/>
          </a:prstGeom>
          <a:noFill/>
          <a:ln>
            <a:noFill/>
          </a:ln>
        </p:spPr>
        <p:txBody>
          <a:bodyPr spcFirstLastPara="1" wrap="square" lIns="91425" tIns="45700" rIns="91425" bIns="45700" anchor="t" anchorCtr="0">
            <a:normAutofit/>
          </a:bodyPr>
          <a:lstStyle/>
          <a:p>
            <a:pPr marL="0" indent="0" algn="ctr">
              <a:buNone/>
            </a:pPr>
            <a:r>
              <a:rPr lang="ru-RU" sz="2800" b="1" dirty="0" err="1" smtClean="0">
                <a:solidFill>
                  <a:srgbClr val="FF0000"/>
                </a:solidFill>
                <a:latin typeface="Times New Roman" panose="02020603050405020304" pitchFamily="18" charset="0"/>
                <a:cs typeface="Times New Roman" panose="02020603050405020304" pitchFamily="18" charset="0"/>
              </a:rPr>
              <a:t>Адабиёт</a:t>
            </a:r>
            <a:r>
              <a:rPr lang="ru-RU" sz="2800" b="1" dirty="0" smtClean="0">
                <a:solidFill>
                  <a:srgbClr val="FF0000"/>
                </a:solidFill>
                <a:latin typeface="Times New Roman" panose="02020603050405020304" pitchFamily="18" charset="0"/>
                <a:cs typeface="Times New Roman" panose="02020603050405020304" pitchFamily="18" charset="0"/>
              </a:rPr>
              <a:t>:</a:t>
            </a:r>
            <a:endParaRPr lang="ru-RU" sz="2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sz="1800" dirty="0">
                <a:solidFill>
                  <a:schemeClr val="tx1"/>
                </a:solidFill>
                <a:latin typeface="Times New Roman" panose="02020603050405020304" pitchFamily="18" charset="0"/>
                <a:cs typeface="Times New Roman" panose="02020603050405020304" pitchFamily="18" charset="0"/>
              </a:rPr>
              <a:t>1. Сенашко В.С. О </a:t>
            </a:r>
            <a:r>
              <a:rPr lang="tg-Cyrl-TJ" sz="1800" dirty="0" smtClean="0">
                <a:solidFill>
                  <a:schemeClr val="tx1"/>
                </a:solidFill>
                <a:latin typeface="Times New Roman" panose="02020603050405020304" pitchFamily="18" charset="0"/>
                <a:cs typeface="Times New Roman" panose="02020603050405020304" pitchFamily="18" charset="0"/>
              </a:rPr>
              <a:t>реформировании отечественной </a:t>
            </a:r>
            <a:r>
              <a:rPr lang="tg-Cyrl-TJ" sz="1800" dirty="0">
                <a:solidFill>
                  <a:schemeClr val="tx1"/>
                </a:solidFill>
                <a:latin typeface="Times New Roman" panose="02020603050405020304" pitchFamily="18" charset="0"/>
                <a:cs typeface="Times New Roman" panose="02020603050405020304" pitchFamily="18" charset="0"/>
              </a:rPr>
              <a:t>системы высшего оброзования: </a:t>
            </a:r>
            <a:r>
              <a:rPr lang="tg-Cyrl-TJ" sz="1800" dirty="0" smtClean="0">
                <a:solidFill>
                  <a:schemeClr val="tx1"/>
                </a:solidFill>
                <a:latin typeface="Times New Roman" panose="02020603050405020304" pitchFamily="18" charset="0"/>
                <a:cs typeface="Times New Roman" panose="02020603050405020304" pitchFamily="18" charset="0"/>
              </a:rPr>
              <a:t>некоторые </a:t>
            </a:r>
            <a:r>
              <a:rPr lang="tg-Cyrl-TJ" sz="1800" dirty="0">
                <a:solidFill>
                  <a:schemeClr val="tx1"/>
                </a:solidFill>
                <a:latin typeface="Times New Roman" panose="02020603050405020304" pitchFamily="18" charset="0"/>
                <a:cs typeface="Times New Roman" panose="02020603050405020304" pitchFamily="18" charset="0"/>
              </a:rPr>
              <a:t>итоги// Высшее оброзования в </a:t>
            </a:r>
            <a:r>
              <a:rPr lang="tg-Cyrl-TJ" sz="1800" dirty="0" smtClean="0">
                <a:solidFill>
                  <a:schemeClr val="tx1"/>
                </a:solidFill>
                <a:latin typeface="Times New Roman" panose="02020603050405020304" pitchFamily="18" charset="0"/>
                <a:cs typeface="Times New Roman" panose="02020603050405020304" pitchFamily="18" charset="0"/>
              </a:rPr>
              <a:t>России</a:t>
            </a:r>
            <a:r>
              <a:rPr lang="tg-Cyrl-TJ" sz="1800" dirty="0">
                <a:solidFill>
                  <a:schemeClr val="tx1"/>
                </a:solidFill>
                <a:latin typeface="Times New Roman" panose="02020603050405020304" pitchFamily="18" charset="0"/>
                <a:cs typeface="Times New Roman" panose="02020603050405020304" pitchFamily="18" charset="0"/>
              </a:rPr>
              <a:t>. – 2017. - №6. С. </a:t>
            </a:r>
            <a:r>
              <a:rPr lang="tg-Cyrl-TJ" sz="1800" dirty="0" smtClean="0">
                <a:solidFill>
                  <a:schemeClr val="tx1"/>
                </a:solidFill>
                <a:latin typeface="Times New Roman" panose="02020603050405020304" pitchFamily="18" charset="0"/>
                <a:cs typeface="Times New Roman" panose="02020603050405020304" pitchFamily="18" charset="0"/>
              </a:rPr>
              <a:t>5-15</a:t>
            </a:r>
            <a:endParaRPr lang="tg-Cyrl-TJ" sz="18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sz="1800" dirty="0">
                <a:solidFill>
                  <a:schemeClr val="tx1"/>
                </a:solidFill>
                <a:latin typeface="Times New Roman" panose="02020603050405020304" pitchFamily="18" charset="0"/>
                <a:cs typeface="Times New Roman" panose="02020603050405020304" pitchFamily="18" charset="0"/>
              </a:rPr>
              <a:t>2. Бедный Б.И. Новая модель </a:t>
            </a:r>
            <a:r>
              <a:rPr lang="tg-Cyrl-TJ" sz="1800" dirty="0" smtClean="0">
                <a:solidFill>
                  <a:schemeClr val="tx1"/>
                </a:solidFill>
                <a:latin typeface="Times New Roman" panose="02020603050405020304" pitchFamily="18" charset="0"/>
                <a:cs typeface="Times New Roman" panose="02020603050405020304" pitchFamily="18" charset="0"/>
              </a:rPr>
              <a:t>аспирантуры: </a:t>
            </a:r>
            <a:r>
              <a:rPr lang="en-US" sz="1800" dirty="0" smtClean="0">
                <a:solidFill>
                  <a:schemeClr val="tx1"/>
                </a:solidFill>
                <a:latin typeface="Times New Roman" panose="02020603050405020304" pitchFamily="18" charset="0"/>
                <a:cs typeface="Times New Roman" panose="02020603050405020304" pitchFamily="18" charset="0"/>
              </a:rPr>
              <a:t>pro </a:t>
            </a:r>
            <a:r>
              <a:rPr lang="en-US" sz="1800" dirty="0">
                <a:solidFill>
                  <a:schemeClr val="tx1"/>
                </a:solidFill>
                <a:latin typeface="Times New Roman" panose="02020603050405020304" pitchFamily="18" charset="0"/>
                <a:cs typeface="Times New Roman" panose="02020603050405020304" pitchFamily="18" charset="0"/>
              </a:rPr>
              <a:t>et contra</a:t>
            </a:r>
            <a:r>
              <a:rPr lang="tg-Cyrl-TJ" sz="1800" dirty="0">
                <a:solidFill>
                  <a:schemeClr val="tx1"/>
                </a:solidFill>
                <a:latin typeface="Times New Roman" panose="02020603050405020304" pitchFamily="18" charset="0"/>
                <a:cs typeface="Times New Roman" panose="02020603050405020304" pitchFamily="18" charset="0"/>
              </a:rPr>
              <a:t> // Высшее оброзования в </a:t>
            </a:r>
            <a:r>
              <a:rPr lang="tg-Cyrl-TJ" sz="1800" dirty="0" smtClean="0">
                <a:solidFill>
                  <a:schemeClr val="tx1"/>
                </a:solidFill>
                <a:latin typeface="Times New Roman" panose="02020603050405020304" pitchFamily="18" charset="0"/>
                <a:cs typeface="Times New Roman" panose="02020603050405020304" pitchFamily="18" charset="0"/>
              </a:rPr>
              <a:t>России</a:t>
            </a:r>
            <a:r>
              <a:rPr lang="tg-Cyrl-TJ" sz="1800" dirty="0">
                <a:solidFill>
                  <a:schemeClr val="tx1"/>
                </a:solidFill>
                <a:latin typeface="Times New Roman" panose="02020603050405020304" pitchFamily="18" charset="0"/>
                <a:cs typeface="Times New Roman" panose="02020603050405020304" pitchFamily="18" charset="0"/>
              </a:rPr>
              <a:t>. – 2017. - №4. С. 5-16</a:t>
            </a:r>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ru-RU" sz="1800" dirty="0" smtClean="0">
                <a:solidFill>
                  <a:schemeClr val="tx1"/>
                </a:solidFill>
                <a:latin typeface="Times New Roman" panose="02020603050405020304" pitchFamily="18" charset="0"/>
                <a:cs typeface="Times New Roman" panose="02020603050405020304" pitchFamily="18" charset="0"/>
              </a:rPr>
              <a:t>3</a:t>
            </a:r>
            <a:r>
              <a:rPr lang="ru-RU" sz="1800" dirty="0">
                <a:solidFill>
                  <a:schemeClr val="tx1"/>
                </a:solidFill>
                <a:latin typeface="Times New Roman" panose="02020603050405020304" pitchFamily="18" charset="0"/>
                <a:cs typeface="Times New Roman" panose="02020603050405020304" pitchFamily="18" charset="0"/>
              </a:rPr>
              <a:t>. </a:t>
            </a:r>
            <a:r>
              <a:rPr lang="tg-Cyrl-TJ" sz="1800" dirty="0">
                <a:solidFill>
                  <a:schemeClr val="tx1"/>
                </a:solidFill>
                <a:latin typeface="Times New Roman" panose="02020603050405020304" pitchFamily="18" charset="0"/>
                <a:cs typeface="Times New Roman" panose="02020603050405020304" pitchFamily="18" charset="0"/>
              </a:rPr>
              <a:t>Строгин Р.Г. Управление вузом </a:t>
            </a:r>
            <a:r>
              <a:rPr lang="tg-Cyrl-TJ" sz="1800" dirty="0" smtClean="0">
                <a:solidFill>
                  <a:schemeClr val="tx1"/>
                </a:solidFill>
                <a:latin typeface="Times New Roman" panose="02020603050405020304" pitchFamily="18" charset="0"/>
                <a:cs typeface="Times New Roman" panose="02020603050405020304" pitchFamily="18" charset="0"/>
              </a:rPr>
              <a:t>в </a:t>
            </a:r>
            <a:r>
              <a:rPr lang="tg-Cyrl-TJ" sz="1800" dirty="0">
                <a:solidFill>
                  <a:schemeClr val="tx1"/>
                </a:solidFill>
                <a:latin typeface="Times New Roman" panose="02020603050405020304" pitchFamily="18" charset="0"/>
                <a:cs typeface="Times New Roman" panose="02020603050405020304" pitchFamily="18" charset="0"/>
              </a:rPr>
              <a:t>новых условиях // Высшее оброзования </a:t>
            </a:r>
          </a:p>
          <a:p>
            <a:pPr marL="0" indent="0" algn="just">
              <a:lnSpc>
                <a:spcPct val="150000"/>
              </a:lnSpc>
              <a:spcBef>
                <a:spcPts val="0"/>
              </a:spcBef>
              <a:spcAft>
                <a:spcPts val="0"/>
              </a:spcAft>
            </a:pPr>
            <a:r>
              <a:rPr lang="tg-Cyrl-TJ" sz="1800" dirty="0">
                <a:solidFill>
                  <a:schemeClr val="tx1"/>
                </a:solidFill>
                <a:latin typeface="Times New Roman" panose="02020603050405020304" pitchFamily="18" charset="0"/>
                <a:cs typeface="Times New Roman" panose="02020603050405020304" pitchFamily="18" charset="0"/>
              </a:rPr>
              <a:t>в России. – 2017. - №10. С. 5-12</a:t>
            </a:r>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sz="1800" dirty="0" smtClean="0">
                <a:solidFill>
                  <a:schemeClr val="tx1"/>
                </a:solidFill>
                <a:latin typeface="Times New Roman" panose="02020603050405020304" pitchFamily="18" charset="0"/>
                <a:cs typeface="Times New Roman" panose="02020603050405020304" pitchFamily="18" charset="0"/>
              </a:rPr>
              <a:t>4. </a:t>
            </a:r>
            <a:r>
              <a:rPr lang="tg-Cyrl-TJ" sz="1800" dirty="0">
                <a:solidFill>
                  <a:schemeClr val="tx1"/>
                </a:solidFill>
                <a:latin typeface="Times New Roman" panose="02020603050405020304" pitchFamily="18" charset="0"/>
                <a:cs typeface="Times New Roman" panose="02020603050405020304" pitchFamily="18" charset="0"/>
              </a:rPr>
              <a:t>Мельников О.Н. Чибисова В.Г. </a:t>
            </a:r>
            <a:r>
              <a:rPr lang="tg-Cyrl-TJ" sz="1800" dirty="0" smtClean="0">
                <a:solidFill>
                  <a:schemeClr val="tx1"/>
                </a:solidFill>
                <a:latin typeface="Times New Roman" panose="02020603050405020304" pitchFamily="18" charset="0"/>
                <a:cs typeface="Times New Roman" panose="02020603050405020304" pitchFamily="18" charset="0"/>
              </a:rPr>
              <a:t>Инновационный </a:t>
            </a:r>
            <a:r>
              <a:rPr lang="tg-Cyrl-TJ" sz="1800" dirty="0">
                <a:solidFill>
                  <a:schemeClr val="tx1"/>
                </a:solidFill>
                <a:latin typeface="Times New Roman" panose="02020603050405020304" pitchFamily="18" charset="0"/>
                <a:cs typeface="Times New Roman" panose="02020603050405020304" pitchFamily="18" charset="0"/>
              </a:rPr>
              <a:t>подход к </a:t>
            </a:r>
            <a:r>
              <a:rPr lang="tg-Cyrl-TJ" sz="1800" dirty="0" smtClean="0">
                <a:solidFill>
                  <a:schemeClr val="tx1"/>
                </a:solidFill>
                <a:latin typeface="Times New Roman" panose="02020603050405020304" pitchFamily="18" charset="0"/>
                <a:cs typeface="Times New Roman" panose="02020603050405020304" pitchFamily="18" charset="0"/>
              </a:rPr>
              <a:t>реорганизации системы </a:t>
            </a:r>
            <a:r>
              <a:rPr lang="tg-Cyrl-TJ" sz="1800" dirty="0">
                <a:solidFill>
                  <a:schemeClr val="tx1"/>
                </a:solidFill>
                <a:latin typeface="Times New Roman" panose="02020603050405020304" pitchFamily="18" charset="0"/>
                <a:cs typeface="Times New Roman" panose="02020603050405020304" pitchFamily="18" charset="0"/>
              </a:rPr>
              <a:t>управления кадрами, </a:t>
            </a:r>
            <a:r>
              <a:rPr lang="tg-Cyrl-TJ" sz="1800" dirty="0" smtClean="0">
                <a:solidFill>
                  <a:schemeClr val="tx1"/>
                </a:solidFill>
                <a:latin typeface="Times New Roman" panose="02020603050405020304" pitchFamily="18" charset="0"/>
                <a:cs typeface="Times New Roman" panose="02020603050405020304" pitchFamily="18" charset="0"/>
              </a:rPr>
              <a:t>персоналом и </a:t>
            </a:r>
            <a:r>
              <a:rPr lang="tg-Cyrl-TJ" sz="1800" dirty="0">
                <a:solidFill>
                  <a:schemeClr val="tx1"/>
                </a:solidFill>
                <a:latin typeface="Times New Roman" panose="02020603050405020304" pitchFamily="18" charset="0"/>
                <a:cs typeface="Times New Roman" panose="02020603050405020304" pitchFamily="18" charset="0"/>
              </a:rPr>
              <a:t>человеческими ресурсами // Высшее </a:t>
            </a:r>
            <a:r>
              <a:rPr lang="tg-Cyrl-TJ" sz="1800" dirty="0" smtClean="0">
                <a:solidFill>
                  <a:schemeClr val="tx1"/>
                </a:solidFill>
                <a:latin typeface="Times New Roman" panose="02020603050405020304" pitchFamily="18" charset="0"/>
                <a:cs typeface="Times New Roman" panose="02020603050405020304" pitchFamily="18" charset="0"/>
              </a:rPr>
              <a:t>оброзования в </a:t>
            </a:r>
            <a:r>
              <a:rPr lang="tg-Cyrl-TJ" sz="1800" dirty="0">
                <a:solidFill>
                  <a:schemeClr val="tx1"/>
                </a:solidFill>
                <a:latin typeface="Times New Roman" panose="02020603050405020304" pitchFamily="18" charset="0"/>
                <a:cs typeface="Times New Roman" panose="02020603050405020304" pitchFamily="18" charset="0"/>
              </a:rPr>
              <a:t>России. – 2017. - №4. С. </a:t>
            </a:r>
            <a:r>
              <a:rPr lang="tg-Cyrl-TJ" sz="1800" dirty="0" smtClean="0">
                <a:solidFill>
                  <a:schemeClr val="tx1"/>
                </a:solidFill>
                <a:latin typeface="Times New Roman" panose="02020603050405020304" pitchFamily="18" charset="0"/>
                <a:cs typeface="Times New Roman" panose="02020603050405020304" pitchFamily="18" charset="0"/>
              </a:rPr>
              <a:t>5-16</a:t>
            </a:r>
          </a:p>
          <a:p>
            <a:pPr marL="0" indent="0" algn="just">
              <a:lnSpc>
                <a:spcPct val="150000"/>
              </a:lnSpc>
              <a:spcBef>
                <a:spcPts val="0"/>
              </a:spcBef>
              <a:spcAft>
                <a:spcPts val="0"/>
              </a:spcAft>
            </a:pPr>
            <a:r>
              <a:rPr lang="tg-Cyrl-TJ" sz="1800" dirty="0" smtClean="0">
                <a:solidFill>
                  <a:schemeClr val="tx1"/>
                </a:solidFill>
                <a:latin typeface="Times New Roman" panose="02020603050405020304" pitchFamily="18" charset="0"/>
                <a:cs typeface="Times New Roman" panose="02020603050405020304" pitchFamily="18" charset="0"/>
              </a:rPr>
              <a:t>5. </a:t>
            </a:r>
            <a:r>
              <a:rPr lang="tg-Cyrl-TJ" sz="1800" dirty="0">
                <a:solidFill>
                  <a:schemeClr val="tx1"/>
                </a:solidFill>
                <a:latin typeface="Times New Roman" panose="02020603050405020304" pitchFamily="18" charset="0"/>
                <a:ea typeface="Times New Roman" panose="02020603050405020304" pitchFamily="18" charset="0"/>
              </a:rPr>
              <a:t>Сарчашма: Омори солонаи Ҷумҳурии Тоҷикистон АОНПҶТ</a:t>
            </a:r>
            <a:r>
              <a:rPr lang="tg-Cyrl-TJ" sz="1800" i="1" dirty="0">
                <a:solidFill>
                  <a:schemeClr val="tx1"/>
                </a:solidFill>
                <a:latin typeface="Times New Roman" panose="02020603050405020304" pitchFamily="18" charset="0"/>
                <a:ea typeface="Times New Roman" panose="02020603050405020304" pitchFamily="18" charset="0"/>
              </a:rPr>
              <a:t>, </a:t>
            </a:r>
            <a:r>
              <a:rPr lang="tg-Cyrl-TJ" sz="1800" dirty="0">
                <a:solidFill>
                  <a:schemeClr val="tx1"/>
                </a:solidFill>
                <a:latin typeface="Times New Roman" panose="02020603050405020304" pitchFamily="18" charset="0"/>
                <a:ea typeface="Times New Roman" panose="02020603050405020304" pitchFamily="18" charset="0"/>
              </a:rPr>
              <a:t>Душанбе - 2023. -  С. 53-54</a:t>
            </a:r>
            <a:r>
              <a:rPr lang="tg-Cyrl-TJ" sz="1800" dirty="0" smtClean="0">
                <a:solidFill>
                  <a:schemeClr val="tx1"/>
                </a:solidFill>
                <a:latin typeface="Times New Roman" panose="02020603050405020304" pitchFamily="18" charset="0"/>
                <a:ea typeface="Times New Roman" panose="02020603050405020304" pitchFamily="18" charset="0"/>
              </a:rPr>
              <a:t>.</a:t>
            </a:r>
            <a:endParaRPr lang="tg-Cyrl-TJ" sz="1800" dirty="0" smtClean="0">
              <a:solidFill>
                <a:schemeClr val="tx1"/>
              </a:solidFill>
              <a:latin typeface="Times New Roman" panose="02020603050405020304" pitchFamily="18" charset="0"/>
              <a:cs typeface="Times New Roman" panose="02020603050405020304" pitchFamily="18" charset="0"/>
            </a:endParaRP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8881"/>
    </mc:Choice>
    <mc:Fallback xmlns="">
      <p:transition advTm="8881"/>
    </mc:Fallback>
  </mc:AlternateContent>
  <p:timing>
    <p:tnLst>
      <p:par>
        <p:cTn id="1" dur="indefinite" restart="never" nodeType="tmRoot"/>
      </p:par>
    </p:tnLst>
  </p:timing>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1645</TotalTime>
  <Words>3003</Words>
  <Application>Microsoft Office PowerPoint</Application>
  <PresentationFormat>Экран (4:3)</PresentationFormat>
  <Paragraphs>337</Paragraphs>
  <Slides>47</Slides>
  <Notes>47</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47</vt:i4>
      </vt:variant>
    </vt:vector>
  </HeadingPairs>
  <TitlesOfParts>
    <vt:vector size="55" baseType="lpstr">
      <vt:lpstr>Calibri Light</vt:lpstr>
      <vt:lpstr>Times</vt:lpstr>
      <vt:lpstr>Calibri</vt:lpstr>
      <vt:lpstr>Arial</vt:lpstr>
      <vt:lpstr>Noto Sans Symbols</vt:lpstr>
      <vt:lpstr>Wingdings</vt:lpstr>
      <vt:lpstr>Times New Roman</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cp:lastModifiedBy>
  <cp:revision>105</cp:revision>
  <dcterms:created xsi:type="dcterms:W3CDTF">2018-06-24T18:21:52Z</dcterms:created>
  <dcterms:modified xsi:type="dcterms:W3CDTF">2025-10-21T04:31:59Z</dcterms:modified>
</cp:coreProperties>
</file>