
<file path=[Content_Types].xml><?xml version="1.0" encoding="utf-8"?>
<Types xmlns="http://schemas.openxmlformats.org/package/2006/content-types">
  <Default ContentType="image/jpeg" Extension="jpg"/>
  <Default ContentType="application/xml" Extension="xml"/>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48.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8.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54" roundtripDataSignature="AMtx7mi7fbdS791PHDpTsOyrQiNM/u6CI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10" Type="http://schemas.openxmlformats.org/officeDocument/2006/relationships/slide" Target="slides/slide5.xml"/><Relationship Id="rId54" Type="http://customschemas.google.com/relationships/presentationmetadata" Target="meta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9" name="Google Shape;99;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8" name="Google Shape;108;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7" name="Google Shape;117;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3" name="Google Shape;123;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8" name="Google Shape;128;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3" name="Google Shape;133;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8" name="Google Shape;138;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3" name="Google Shape;143;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5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8" name="Google Shape;148;p5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3" name="Google Shape;153;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8" name="Google Shape;158;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5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3" name="Google Shape;163;p5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8" name="Google Shape;168;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3" name="Google Shape;173;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5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8" name="Google Shape;178;p5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3" name="Google Shape;183;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5" name="Google Shape;215;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20" name="Google Shape;220;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25" name="Google Shape;225;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30" name="Google Shape;230;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35" name="Google Shape;235;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5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40" name="Google Shape;240;p5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45" name="Google Shape;245;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50" name="Google Shape;250;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55" name="Google Shape;255;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60" name="Google Shape;260;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5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65" name="Google Shape;265;p5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70" name="Google Shape;270;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5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75" name="Google Shape;275;p5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80" name="Google Shape;280;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85" name="Google Shape;285;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90" name="Google Shape;290;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95" name="Google Shape;295;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00" name="Google Shape;300;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05" name="Google Shape;305;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10" name="Google Shape;310;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5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15" name="Google Shape;315;p5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20" name="Google Shape;320;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25" name="Google Shape;325;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30" name="Google Shape;330;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5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35" name="Google Shape;335;p5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5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40" name="Google Shape;340;p5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5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45" name="Google Shape;345;p5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6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50" name="Google Shape;350;p6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6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55" name="Google Shape;355;p6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6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60" name="Google Shape;360;p6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p6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65" name="Google Shape;365;p6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6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70" name="Google Shape;370;p6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14" name="Shape 14"/>
        <p:cNvGrpSpPr/>
        <p:nvPr/>
      </p:nvGrpSpPr>
      <p:grpSpPr>
        <a:xfrm>
          <a:off x="0" y="0"/>
          <a:ext cx="0" cy="0"/>
          <a:chOff x="0" y="0"/>
          <a:chExt cx="0" cy="0"/>
        </a:xfrm>
      </p:grpSpPr>
      <p:sp>
        <p:nvSpPr>
          <p:cNvPr id="15" name="Google Shape;15;p66"/>
          <p:cNvSpPr/>
          <p:nvPr/>
        </p:nvSpPr>
        <p:spPr>
          <a:xfrm>
            <a:off x="2382" y="6400800"/>
            <a:ext cx="9141619"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66"/>
          <p:cNvSpPr/>
          <p:nvPr/>
        </p:nvSpPr>
        <p:spPr>
          <a:xfrm>
            <a:off x="12" y="6334316"/>
            <a:ext cx="9141619"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66"/>
          <p:cNvSpPr txBox="1"/>
          <p:nvPr>
            <p:ph type="ctrTitle"/>
          </p:nvPr>
        </p:nvSpPr>
        <p:spPr>
          <a:xfrm>
            <a:off x="822960" y="758952"/>
            <a:ext cx="7543800" cy="356616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8000"/>
              <a:buFont typeface="Calibri"/>
              <a:buNone/>
              <a:defRPr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 name="Google Shape;18;p66"/>
          <p:cNvSpPr txBox="1"/>
          <p:nvPr>
            <p:ph idx="1" type="subTitle"/>
          </p:nvPr>
        </p:nvSpPr>
        <p:spPr>
          <a:xfrm>
            <a:off x="825038" y="4455621"/>
            <a:ext cx="7543800" cy="1143000"/>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lvl="1" algn="ctr">
              <a:lnSpc>
                <a:spcPct val="90000"/>
              </a:lnSpc>
              <a:spcBef>
                <a:spcPts val="200"/>
              </a:spcBef>
              <a:spcAft>
                <a:spcPts val="0"/>
              </a:spcAft>
              <a:buSzPts val="2400"/>
              <a:buNone/>
              <a:defRPr sz="2400"/>
            </a:lvl2pPr>
            <a:lvl3pPr lvl="2" algn="ctr">
              <a:lnSpc>
                <a:spcPct val="90000"/>
              </a:lnSpc>
              <a:spcBef>
                <a:spcPts val="400"/>
              </a:spcBef>
              <a:spcAft>
                <a:spcPts val="0"/>
              </a:spcAft>
              <a:buSzPts val="2400"/>
              <a:buNone/>
              <a:defRPr sz="2400"/>
            </a:lvl3pPr>
            <a:lvl4pPr lvl="3" algn="ctr">
              <a:lnSpc>
                <a:spcPct val="90000"/>
              </a:lnSpc>
              <a:spcBef>
                <a:spcPts val="400"/>
              </a:spcBef>
              <a:spcAft>
                <a:spcPts val="0"/>
              </a:spcAft>
              <a:buSzPts val="2000"/>
              <a:buNone/>
              <a:defRPr sz="2000"/>
            </a:lvl4pPr>
            <a:lvl5pPr lvl="4" algn="ctr">
              <a:lnSpc>
                <a:spcPct val="90000"/>
              </a:lnSpc>
              <a:spcBef>
                <a:spcPts val="400"/>
              </a:spcBef>
              <a:spcAft>
                <a:spcPts val="0"/>
              </a:spcAft>
              <a:buSzPts val="2000"/>
              <a:buNone/>
              <a:defRPr sz="2000"/>
            </a:lvl5pPr>
            <a:lvl6pPr lvl="5" algn="ctr">
              <a:lnSpc>
                <a:spcPct val="90000"/>
              </a:lnSpc>
              <a:spcBef>
                <a:spcPts val="400"/>
              </a:spcBef>
              <a:spcAft>
                <a:spcPts val="0"/>
              </a:spcAft>
              <a:buSzPts val="2000"/>
              <a:buNone/>
              <a:defRPr sz="2000"/>
            </a:lvl6pPr>
            <a:lvl7pPr lvl="6" algn="ctr">
              <a:lnSpc>
                <a:spcPct val="90000"/>
              </a:lnSpc>
              <a:spcBef>
                <a:spcPts val="400"/>
              </a:spcBef>
              <a:spcAft>
                <a:spcPts val="0"/>
              </a:spcAft>
              <a:buSzPts val="2000"/>
              <a:buNone/>
              <a:defRPr sz="2000"/>
            </a:lvl7pPr>
            <a:lvl8pPr lvl="7" algn="ctr">
              <a:lnSpc>
                <a:spcPct val="90000"/>
              </a:lnSpc>
              <a:spcBef>
                <a:spcPts val="400"/>
              </a:spcBef>
              <a:spcAft>
                <a:spcPts val="0"/>
              </a:spcAft>
              <a:buSzPts val="2000"/>
              <a:buNone/>
              <a:defRPr sz="2000"/>
            </a:lvl8pPr>
            <a:lvl9pPr lvl="8" algn="ctr">
              <a:lnSpc>
                <a:spcPct val="90000"/>
              </a:lnSpc>
              <a:spcBef>
                <a:spcPts val="400"/>
              </a:spcBef>
              <a:spcAft>
                <a:spcPts val="400"/>
              </a:spcAft>
              <a:buSzPts val="2000"/>
              <a:buNone/>
              <a:defRPr sz="2000"/>
            </a:lvl9pPr>
          </a:lstStyle>
          <a:p/>
        </p:txBody>
      </p:sp>
      <p:sp>
        <p:nvSpPr>
          <p:cNvPr id="19" name="Google Shape;19;p66"/>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66"/>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66"/>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cxnSp>
        <p:nvCxnSpPr>
          <p:cNvPr id="22" name="Google Shape;22;p66"/>
          <p:cNvCxnSpPr/>
          <p:nvPr/>
        </p:nvCxnSpPr>
        <p:spPr>
          <a:xfrm>
            <a:off x="905744" y="4343400"/>
            <a:ext cx="740664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3" name="Shape 23"/>
        <p:cNvGrpSpPr/>
        <p:nvPr/>
      </p:nvGrpSpPr>
      <p:grpSpPr>
        <a:xfrm>
          <a:off x="0" y="0"/>
          <a:ext cx="0" cy="0"/>
          <a:chOff x="0" y="0"/>
          <a:chExt cx="0" cy="0"/>
        </a:xfrm>
      </p:grpSpPr>
      <p:sp>
        <p:nvSpPr>
          <p:cNvPr id="24" name="Google Shape;24;p67"/>
          <p:cNvSpPr txBox="1"/>
          <p:nvPr>
            <p:ph type="title"/>
          </p:nvPr>
        </p:nvSpPr>
        <p:spPr>
          <a:xfrm>
            <a:off x="822960" y="286604"/>
            <a:ext cx="75438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67"/>
          <p:cNvSpPr txBox="1"/>
          <p:nvPr>
            <p:ph idx="1" type="body"/>
          </p:nvPr>
        </p:nvSpPr>
        <p:spPr>
          <a:xfrm>
            <a:off x="822959" y="1845734"/>
            <a:ext cx="7543801"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26" name="Google Shape;26;p67"/>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67"/>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67"/>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showMasterSp="0" type="secHead">
  <p:cSld name="SECTION_HEADER">
    <p:bg>
      <p:bgPr>
        <a:solidFill>
          <a:schemeClr val="lt1"/>
        </a:solidFill>
      </p:bgPr>
    </p:bg>
    <p:spTree>
      <p:nvGrpSpPr>
        <p:cNvPr id="29" name="Shape 29"/>
        <p:cNvGrpSpPr/>
        <p:nvPr/>
      </p:nvGrpSpPr>
      <p:grpSpPr>
        <a:xfrm>
          <a:off x="0" y="0"/>
          <a:ext cx="0" cy="0"/>
          <a:chOff x="0" y="0"/>
          <a:chExt cx="0" cy="0"/>
        </a:xfrm>
      </p:grpSpPr>
      <p:sp>
        <p:nvSpPr>
          <p:cNvPr id="30" name="Google Shape;30;p68"/>
          <p:cNvSpPr/>
          <p:nvPr/>
        </p:nvSpPr>
        <p:spPr>
          <a:xfrm>
            <a:off x="2382" y="6400800"/>
            <a:ext cx="9141619"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68"/>
          <p:cNvSpPr/>
          <p:nvPr/>
        </p:nvSpPr>
        <p:spPr>
          <a:xfrm>
            <a:off x="12" y="6334316"/>
            <a:ext cx="9141619"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68"/>
          <p:cNvSpPr txBox="1"/>
          <p:nvPr>
            <p:ph type="title"/>
          </p:nvPr>
        </p:nvSpPr>
        <p:spPr>
          <a:xfrm>
            <a:off x="822960" y="758952"/>
            <a:ext cx="7543800" cy="356616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8000"/>
              <a:buFont typeface="Calibri"/>
              <a:buNone/>
              <a:defRPr b="0"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68"/>
          <p:cNvSpPr txBox="1"/>
          <p:nvPr>
            <p:ph idx="1" type="body"/>
          </p:nvPr>
        </p:nvSpPr>
        <p:spPr>
          <a:xfrm>
            <a:off x="822960" y="4453128"/>
            <a:ext cx="7543800" cy="11430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indent="-228600" lvl="1" marL="914400" algn="l">
              <a:lnSpc>
                <a:spcPct val="90000"/>
              </a:lnSpc>
              <a:spcBef>
                <a:spcPts val="200"/>
              </a:spcBef>
              <a:spcAft>
                <a:spcPts val="0"/>
              </a:spcAft>
              <a:buSzPts val="1800"/>
              <a:buNone/>
              <a:defRPr sz="1800">
                <a:solidFill>
                  <a:srgbClr val="888888"/>
                </a:solidFill>
              </a:defRPr>
            </a:lvl2pPr>
            <a:lvl3pPr indent="-228600" lvl="2" marL="1371600" algn="l">
              <a:lnSpc>
                <a:spcPct val="90000"/>
              </a:lnSpc>
              <a:spcBef>
                <a:spcPts val="400"/>
              </a:spcBef>
              <a:spcAft>
                <a:spcPts val="0"/>
              </a:spcAft>
              <a:buSzPts val="1600"/>
              <a:buNone/>
              <a:defRPr sz="1600">
                <a:solidFill>
                  <a:srgbClr val="888888"/>
                </a:solidFill>
              </a:defRPr>
            </a:lvl3pPr>
            <a:lvl4pPr indent="-228600" lvl="3" marL="1828800" algn="l">
              <a:lnSpc>
                <a:spcPct val="90000"/>
              </a:lnSpc>
              <a:spcBef>
                <a:spcPts val="400"/>
              </a:spcBef>
              <a:spcAft>
                <a:spcPts val="0"/>
              </a:spcAft>
              <a:buSzPts val="1400"/>
              <a:buNone/>
              <a:defRPr sz="1400">
                <a:solidFill>
                  <a:srgbClr val="888888"/>
                </a:solidFill>
              </a:defRPr>
            </a:lvl4pPr>
            <a:lvl5pPr indent="-228600" lvl="4" marL="2286000" algn="l">
              <a:lnSpc>
                <a:spcPct val="90000"/>
              </a:lnSpc>
              <a:spcBef>
                <a:spcPts val="400"/>
              </a:spcBef>
              <a:spcAft>
                <a:spcPts val="0"/>
              </a:spcAft>
              <a:buSzPts val="1400"/>
              <a:buNone/>
              <a:defRPr sz="1400">
                <a:solidFill>
                  <a:srgbClr val="888888"/>
                </a:solidFill>
              </a:defRPr>
            </a:lvl5pPr>
            <a:lvl6pPr indent="-228600" lvl="5" marL="2743200" algn="l">
              <a:lnSpc>
                <a:spcPct val="90000"/>
              </a:lnSpc>
              <a:spcBef>
                <a:spcPts val="400"/>
              </a:spcBef>
              <a:spcAft>
                <a:spcPts val="0"/>
              </a:spcAft>
              <a:buSzPts val="1400"/>
              <a:buNone/>
              <a:defRPr sz="1400">
                <a:solidFill>
                  <a:srgbClr val="888888"/>
                </a:solidFill>
              </a:defRPr>
            </a:lvl6pPr>
            <a:lvl7pPr indent="-228600" lvl="6" marL="3200400" algn="l">
              <a:lnSpc>
                <a:spcPct val="90000"/>
              </a:lnSpc>
              <a:spcBef>
                <a:spcPts val="400"/>
              </a:spcBef>
              <a:spcAft>
                <a:spcPts val="0"/>
              </a:spcAft>
              <a:buSzPts val="1400"/>
              <a:buNone/>
              <a:defRPr sz="1400">
                <a:solidFill>
                  <a:srgbClr val="888888"/>
                </a:solidFill>
              </a:defRPr>
            </a:lvl7pPr>
            <a:lvl8pPr indent="-228600" lvl="7" marL="3657600" algn="l">
              <a:lnSpc>
                <a:spcPct val="90000"/>
              </a:lnSpc>
              <a:spcBef>
                <a:spcPts val="400"/>
              </a:spcBef>
              <a:spcAft>
                <a:spcPts val="0"/>
              </a:spcAft>
              <a:buSzPts val="1400"/>
              <a:buNone/>
              <a:defRPr sz="1400">
                <a:solidFill>
                  <a:srgbClr val="888888"/>
                </a:solidFill>
              </a:defRPr>
            </a:lvl8pPr>
            <a:lvl9pPr indent="-228600" lvl="8" marL="4114800" algn="l">
              <a:lnSpc>
                <a:spcPct val="90000"/>
              </a:lnSpc>
              <a:spcBef>
                <a:spcPts val="400"/>
              </a:spcBef>
              <a:spcAft>
                <a:spcPts val="400"/>
              </a:spcAft>
              <a:buSzPts val="1400"/>
              <a:buNone/>
              <a:defRPr sz="1400">
                <a:solidFill>
                  <a:srgbClr val="888888"/>
                </a:solidFill>
              </a:defRPr>
            </a:lvl9pPr>
          </a:lstStyle>
          <a:p/>
        </p:txBody>
      </p:sp>
      <p:sp>
        <p:nvSpPr>
          <p:cNvPr id="34" name="Google Shape;34;p68"/>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68"/>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68"/>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cxnSp>
        <p:nvCxnSpPr>
          <p:cNvPr id="37" name="Google Shape;37;p68"/>
          <p:cNvCxnSpPr/>
          <p:nvPr/>
        </p:nvCxnSpPr>
        <p:spPr>
          <a:xfrm>
            <a:off x="905744" y="4343400"/>
            <a:ext cx="740664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8" name="Shape 38"/>
        <p:cNvGrpSpPr/>
        <p:nvPr/>
      </p:nvGrpSpPr>
      <p:grpSpPr>
        <a:xfrm>
          <a:off x="0" y="0"/>
          <a:ext cx="0" cy="0"/>
          <a:chOff x="0" y="0"/>
          <a:chExt cx="0" cy="0"/>
        </a:xfrm>
      </p:grpSpPr>
      <p:sp>
        <p:nvSpPr>
          <p:cNvPr id="39" name="Google Shape;39;p69"/>
          <p:cNvSpPr txBox="1"/>
          <p:nvPr>
            <p:ph type="title"/>
          </p:nvPr>
        </p:nvSpPr>
        <p:spPr>
          <a:xfrm>
            <a:off x="822960" y="286604"/>
            <a:ext cx="75438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69"/>
          <p:cNvSpPr txBox="1"/>
          <p:nvPr>
            <p:ph idx="1" type="body"/>
          </p:nvPr>
        </p:nvSpPr>
        <p:spPr>
          <a:xfrm>
            <a:off x="822960" y="1845734"/>
            <a:ext cx="370332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1" name="Google Shape;41;p69"/>
          <p:cNvSpPr txBox="1"/>
          <p:nvPr>
            <p:ph idx="2" type="body"/>
          </p:nvPr>
        </p:nvSpPr>
        <p:spPr>
          <a:xfrm>
            <a:off x="4663440" y="1845736"/>
            <a:ext cx="3703320" cy="4023359"/>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2" name="Google Shape;42;p69"/>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69"/>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69"/>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5" name="Shape 45"/>
        <p:cNvGrpSpPr/>
        <p:nvPr/>
      </p:nvGrpSpPr>
      <p:grpSpPr>
        <a:xfrm>
          <a:off x="0" y="0"/>
          <a:ext cx="0" cy="0"/>
          <a:chOff x="0" y="0"/>
          <a:chExt cx="0" cy="0"/>
        </a:xfrm>
      </p:grpSpPr>
      <p:sp>
        <p:nvSpPr>
          <p:cNvPr id="46" name="Google Shape;46;p70"/>
          <p:cNvSpPr txBox="1"/>
          <p:nvPr>
            <p:ph type="title"/>
          </p:nvPr>
        </p:nvSpPr>
        <p:spPr>
          <a:xfrm>
            <a:off x="822960" y="286604"/>
            <a:ext cx="75438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70"/>
          <p:cNvSpPr txBox="1"/>
          <p:nvPr>
            <p:ph idx="1" type="body"/>
          </p:nvPr>
        </p:nvSpPr>
        <p:spPr>
          <a:xfrm>
            <a:off x="822960" y="1846052"/>
            <a:ext cx="3703320" cy="73628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2000"/>
              <a:buNone/>
              <a:defRPr b="0" sz="2000" cap="none">
                <a:solidFill>
                  <a:schemeClr val="dk2"/>
                </a:solidFill>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8" name="Google Shape;48;p70"/>
          <p:cNvSpPr txBox="1"/>
          <p:nvPr>
            <p:ph idx="2" type="body"/>
          </p:nvPr>
        </p:nvSpPr>
        <p:spPr>
          <a:xfrm>
            <a:off x="822960" y="2582334"/>
            <a:ext cx="3703320" cy="32867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9" name="Google Shape;49;p70"/>
          <p:cNvSpPr txBox="1"/>
          <p:nvPr>
            <p:ph idx="3" type="body"/>
          </p:nvPr>
        </p:nvSpPr>
        <p:spPr>
          <a:xfrm>
            <a:off x="4663440" y="1846052"/>
            <a:ext cx="3703320" cy="73628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2000"/>
              <a:buNone/>
              <a:defRPr b="0" sz="2000" cap="none">
                <a:solidFill>
                  <a:schemeClr val="dk2"/>
                </a:solidFill>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50" name="Google Shape;50;p70"/>
          <p:cNvSpPr txBox="1"/>
          <p:nvPr>
            <p:ph idx="4" type="body"/>
          </p:nvPr>
        </p:nvSpPr>
        <p:spPr>
          <a:xfrm>
            <a:off x="4663440" y="2582334"/>
            <a:ext cx="3703320" cy="32867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51" name="Google Shape;51;p70"/>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70"/>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70"/>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54" name="Shape 54"/>
        <p:cNvGrpSpPr/>
        <p:nvPr/>
      </p:nvGrpSpPr>
      <p:grpSpPr>
        <a:xfrm>
          <a:off x="0" y="0"/>
          <a:ext cx="0" cy="0"/>
          <a:chOff x="0" y="0"/>
          <a:chExt cx="0" cy="0"/>
        </a:xfrm>
      </p:grpSpPr>
      <p:sp>
        <p:nvSpPr>
          <p:cNvPr id="55" name="Google Shape;55;p71"/>
          <p:cNvSpPr txBox="1"/>
          <p:nvPr>
            <p:ph type="title"/>
          </p:nvPr>
        </p:nvSpPr>
        <p:spPr>
          <a:xfrm>
            <a:off x="822960" y="286604"/>
            <a:ext cx="75438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71"/>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71"/>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71"/>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showMasterSp="0" type="blank">
  <p:cSld name="BLANK">
    <p:spTree>
      <p:nvGrpSpPr>
        <p:cNvPr id="59" name="Shape 59"/>
        <p:cNvGrpSpPr/>
        <p:nvPr/>
      </p:nvGrpSpPr>
      <p:grpSpPr>
        <a:xfrm>
          <a:off x="0" y="0"/>
          <a:ext cx="0" cy="0"/>
          <a:chOff x="0" y="0"/>
          <a:chExt cx="0" cy="0"/>
        </a:xfrm>
      </p:grpSpPr>
      <p:sp>
        <p:nvSpPr>
          <p:cNvPr id="60" name="Google Shape;60;p72"/>
          <p:cNvSpPr/>
          <p:nvPr/>
        </p:nvSpPr>
        <p:spPr>
          <a:xfrm>
            <a:off x="2382" y="6400800"/>
            <a:ext cx="9141619"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72"/>
          <p:cNvSpPr/>
          <p:nvPr/>
        </p:nvSpPr>
        <p:spPr>
          <a:xfrm>
            <a:off x="12" y="6334316"/>
            <a:ext cx="9141619"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72"/>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72"/>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72"/>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spTree>
      <p:nvGrpSpPr>
        <p:cNvPr id="65" name="Shape 65"/>
        <p:cNvGrpSpPr/>
        <p:nvPr/>
      </p:nvGrpSpPr>
      <p:grpSpPr>
        <a:xfrm>
          <a:off x="0" y="0"/>
          <a:ext cx="0" cy="0"/>
          <a:chOff x="0" y="0"/>
          <a:chExt cx="0" cy="0"/>
        </a:xfrm>
      </p:grpSpPr>
      <p:sp>
        <p:nvSpPr>
          <p:cNvPr id="66" name="Google Shape;66;p73"/>
          <p:cNvSpPr/>
          <p:nvPr/>
        </p:nvSpPr>
        <p:spPr>
          <a:xfrm>
            <a:off x="13" y="0"/>
            <a:ext cx="3038093" cy="6858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73"/>
          <p:cNvSpPr/>
          <p:nvPr/>
        </p:nvSpPr>
        <p:spPr>
          <a:xfrm>
            <a:off x="3030053" y="0"/>
            <a:ext cx="48006" cy="6858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73"/>
          <p:cNvSpPr txBox="1"/>
          <p:nvPr>
            <p:ph type="title"/>
          </p:nvPr>
        </p:nvSpPr>
        <p:spPr>
          <a:xfrm>
            <a:off x="342900" y="594359"/>
            <a:ext cx="2400300" cy="228600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FFFFFF"/>
              </a:buClr>
              <a:buSzPts val="3600"/>
              <a:buFont typeface="Calibri"/>
              <a:buNone/>
              <a:defRPr b="0" sz="36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9" name="Google Shape;69;p73"/>
          <p:cNvSpPr txBox="1"/>
          <p:nvPr>
            <p:ph idx="1" type="body"/>
          </p:nvPr>
        </p:nvSpPr>
        <p:spPr>
          <a:xfrm>
            <a:off x="3460237" y="731520"/>
            <a:ext cx="5009393" cy="52578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70" name="Google Shape;70;p73"/>
          <p:cNvSpPr txBox="1"/>
          <p:nvPr>
            <p:ph idx="2" type="body"/>
          </p:nvPr>
        </p:nvSpPr>
        <p:spPr>
          <a:xfrm>
            <a:off x="342900" y="2926080"/>
            <a:ext cx="2400300" cy="3379124"/>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500"/>
              <a:buNone/>
              <a:defRPr sz="1500">
                <a:solidFill>
                  <a:srgbClr val="FFFFFF"/>
                </a:solidFill>
              </a:defRPr>
            </a:lvl1pPr>
            <a:lvl2pPr indent="-228600" lvl="1" marL="914400" algn="l">
              <a:lnSpc>
                <a:spcPct val="90000"/>
              </a:lnSpc>
              <a:spcBef>
                <a:spcPts val="2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71" name="Google Shape;71;p73"/>
          <p:cNvSpPr txBox="1"/>
          <p:nvPr>
            <p:ph idx="10" type="dt"/>
          </p:nvPr>
        </p:nvSpPr>
        <p:spPr>
          <a:xfrm>
            <a:off x="349134" y="6459786"/>
            <a:ext cx="196388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73"/>
          <p:cNvSpPr txBox="1"/>
          <p:nvPr>
            <p:ph idx="11" type="ftr"/>
          </p:nvPr>
        </p:nvSpPr>
        <p:spPr>
          <a:xfrm>
            <a:off x="3600450" y="6459786"/>
            <a:ext cx="34861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73"/>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Clr>
                <a:schemeClr val="dk2"/>
              </a:buClr>
              <a:buSzPts val="1050"/>
              <a:buFont typeface="Calibri"/>
              <a:buNone/>
              <a:defRPr sz="1050">
                <a:solidFill>
                  <a:schemeClr val="dk2"/>
                </a:solidFill>
                <a:latin typeface="Calibri"/>
                <a:ea typeface="Calibri"/>
                <a:cs typeface="Calibri"/>
                <a:sym typeface="Calibri"/>
              </a:defRPr>
            </a:lvl1pPr>
            <a:lvl2pPr indent="0" lvl="1" marL="0" marR="0" algn="r">
              <a:spcBef>
                <a:spcPts val="0"/>
              </a:spcBef>
              <a:spcAft>
                <a:spcPts val="0"/>
              </a:spcAft>
              <a:buClr>
                <a:schemeClr val="dk2"/>
              </a:buClr>
              <a:buSzPts val="1050"/>
              <a:buFont typeface="Calibri"/>
              <a:buNone/>
              <a:defRPr sz="1050">
                <a:solidFill>
                  <a:schemeClr val="dk2"/>
                </a:solidFill>
                <a:latin typeface="Calibri"/>
                <a:ea typeface="Calibri"/>
                <a:cs typeface="Calibri"/>
                <a:sym typeface="Calibri"/>
              </a:defRPr>
            </a:lvl2pPr>
            <a:lvl3pPr indent="0" lvl="2" marL="0" marR="0" algn="r">
              <a:spcBef>
                <a:spcPts val="0"/>
              </a:spcBef>
              <a:spcAft>
                <a:spcPts val="0"/>
              </a:spcAft>
              <a:buClr>
                <a:schemeClr val="dk2"/>
              </a:buClr>
              <a:buSzPts val="1050"/>
              <a:buFont typeface="Calibri"/>
              <a:buNone/>
              <a:defRPr sz="1050">
                <a:solidFill>
                  <a:schemeClr val="dk2"/>
                </a:solidFill>
                <a:latin typeface="Calibri"/>
                <a:ea typeface="Calibri"/>
                <a:cs typeface="Calibri"/>
                <a:sym typeface="Calibri"/>
              </a:defRPr>
            </a:lvl3pPr>
            <a:lvl4pPr indent="0" lvl="3" marL="0" marR="0" algn="r">
              <a:spcBef>
                <a:spcPts val="0"/>
              </a:spcBef>
              <a:spcAft>
                <a:spcPts val="0"/>
              </a:spcAft>
              <a:buClr>
                <a:schemeClr val="dk2"/>
              </a:buClr>
              <a:buSzPts val="1050"/>
              <a:buFont typeface="Calibri"/>
              <a:buNone/>
              <a:defRPr sz="1050">
                <a:solidFill>
                  <a:schemeClr val="dk2"/>
                </a:solidFill>
                <a:latin typeface="Calibri"/>
                <a:ea typeface="Calibri"/>
                <a:cs typeface="Calibri"/>
                <a:sym typeface="Calibri"/>
              </a:defRPr>
            </a:lvl4pPr>
            <a:lvl5pPr indent="0" lvl="4" marL="0" marR="0" algn="r">
              <a:spcBef>
                <a:spcPts val="0"/>
              </a:spcBef>
              <a:spcAft>
                <a:spcPts val="0"/>
              </a:spcAft>
              <a:buClr>
                <a:schemeClr val="dk2"/>
              </a:buClr>
              <a:buSzPts val="1050"/>
              <a:buFont typeface="Calibri"/>
              <a:buNone/>
              <a:defRPr sz="1050">
                <a:solidFill>
                  <a:schemeClr val="dk2"/>
                </a:solidFill>
                <a:latin typeface="Calibri"/>
                <a:ea typeface="Calibri"/>
                <a:cs typeface="Calibri"/>
                <a:sym typeface="Calibri"/>
              </a:defRPr>
            </a:lvl5pPr>
            <a:lvl6pPr indent="0" lvl="5" marL="0" marR="0" algn="r">
              <a:spcBef>
                <a:spcPts val="0"/>
              </a:spcBef>
              <a:spcAft>
                <a:spcPts val="0"/>
              </a:spcAft>
              <a:buClr>
                <a:schemeClr val="dk2"/>
              </a:buClr>
              <a:buSzPts val="1050"/>
              <a:buFont typeface="Calibri"/>
              <a:buNone/>
              <a:defRPr sz="1050">
                <a:solidFill>
                  <a:schemeClr val="dk2"/>
                </a:solidFill>
                <a:latin typeface="Calibri"/>
                <a:ea typeface="Calibri"/>
                <a:cs typeface="Calibri"/>
                <a:sym typeface="Calibri"/>
              </a:defRPr>
            </a:lvl6pPr>
            <a:lvl7pPr indent="0" lvl="6" marL="0" marR="0" algn="r">
              <a:spcBef>
                <a:spcPts val="0"/>
              </a:spcBef>
              <a:spcAft>
                <a:spcPts val="0"/>
              </a:spcAft>
              <a:buClr>
                <a:schemeClr val="dk2"/>
              </a:buClr>
              <a:buSzPts val="1050"/>
              <a:buFont typeface="Calibri"/>
              <a:buNone/>
              <a:defRPr sz="1050">
                <a:solidFill>
                  <a:schemeClr val="dk2"/>
                </a:solidFill>
                <a:latin typeface="Calibri"/>
                <a:ea typeface="Calibri"/>
                <a:cs typeface="Calibri"/>
                <a:sym typeface="Calibri"/>
              </a:defRPr>
            </a:lvl7pPr>
            <a:lvl8pPr indent="0" lvl="7" marL="0" marR="0" algn="r">
              <a:spcBef>
                <a:spcPts val="0"/>
              </a:spcBef>
              <a:spcAft>
                <a:spcPts val="0"/>
              </a:spcAft>
              <a:buClr>
                <a:schemeClr val="dk2"/>
              </a:buClr>
              <a:buSzPts val="1050"/>
              <a:buFont typeface="Calibri"/>
              <a:buNone/>
              <a:defRPr sz="1050">
                <a:solidFill>
                  <a:schemeClr val="dk2"/>
                </a:solidFill>
                <a:latin typeface="Calibri"/>
                <a:ea typeface="Calibri"/>
                <a:cs typeface="Calibri"/>
                <a:sym typeface="Calibri"/>
              </a:defRPr>
            </a:lvl8pPr>
            <a:lvl9pPr indent="0" lvl="8" marL="0" marR="0" algn="r">
              <a:spcBef>
                <a:spcPts val="0"/>
              </a:spcBef>
              <a:spcAft>
                <a:spcPts val="0"/>
              </a:spcAft>
              <a:buClr>
                <a:schemeClr val="dk2"/>
              </a:buClr>
              <a:buSzPts val="1050"/>
              <a:buFont typeface="Calibri"/>
              <a:buNone/>
              <a:defRPr sz="1050">
                <a:solidFill>
                  <a:schemeClr val="dk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spTree>
      <p:nvGrpSpPr>
        <p:cNvPr id="74" name="Shape 74"/>
        <p:cNvGrpSpPr/>
        <p:nvPr/>
      </p:nvGrpSpPr>
      <p:grpSpPr>
        <a:xfrm>
          <a:off x="0" y="0"/>
          <a:ext cx="0" cy="0"/>
          <a:chOff x="0" y="0"/>
          <a:chExt cx="0" cy="0"/>
        </a:xfrm>
      </p:grpSpPr>
      <p:sp>
        <p:nvSpPr>
          <p:cNvPr id="75" name="Google Shape;75;p74"/>
          <p:cNvSpPr/>
          <p:nvPr/>
        </p:nvSpPr>
        <p:spPr>
          <a:xfrm>
            <a:off x="0" y="4953000"/>
            <a:ext cx="9141619" cy="1905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74"/>
          <p:cNvSpPr/>
          <p:nvPr/>
        </p:nvSpPr>
        <p:spPr>
          <a:xfrm>
            <a:off x="12" y="4915076"/>
            <a:ext cx="9141619"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74"/>
          <p:cNvSpPr txBox="1"/>
          <p:nvPr>
            <p:ph type="title"/>
          </p:nvPr>
        </p:nvSpPr>
        <p:spPr>
          <a:xfrm>
            <a:off x="822960" y="5074920"/>
            <a:ext cx="7589520" cy="822960"/>
          </a:xfrm>
          <a:prstGeom prst="rect">
            <a:avLst/>
          </a:prstGeom>
          <a:noFill/>
          <a:ln>
            <a:noFill/>
          </a:ln>
        </p:spPr>
        <p:txBody>
          <a:bodyPr anchorCtr="0" anchor="b" bIns="0" lIns="91425" spcFirstLastPara="1" rIns="91425" wrap="square" tIns="0">
            <a:noAutofit/>
          </a:bodyPr>
          <a:lstStyle>
            <a:lvl1pPr lvl="0" algn="l">
              <a:lnSpc>
                <a:spcPct val="85000"/>
              </a:lnSpc>
              <a:spcBef>
                <a:spcPts val="0"/>
              </a:spcBef>
              <a:spcAft>
                <a:spcPts val="0"/>
              </a:spcAft>
              <a:buClr>
                <a:srgbClr val="FFFFFF"/>
              </a:buClr>
              <a:buSzPts val="3600"/>
              <a:buFont typeface="Calibri"/>
              <a:buNone/>
              <a:defRPr b="0" sz="36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pic>
        <p:nvPicPr>
          <p:cNvPr id="78" name="Google Shape;78;p74"/>
          <p:cNvPicPr preferRelativeResize="0"/>
          <p:nvPr>
            <p:ph idx="2" type="pic"/>
          </p:nvPr>
        </p:nvPicPr>
        <p:blipFill/>
        <p:spPr>
          <a:xfrm>
            <a:off x="12" y="0"/>
            <a:ext cx="9143989" cy="4915076"/>
          </a:xfrm>
          <a:prstGeom prst="rect">
            <a:avLst/>
          </a:prstGeom>
          <a:blipFill rotWithShape="1">
            <a:blip r:embed="rId2">
              <a:alphaModFix/>
            </a:blip>
            <a:stretch>
              <a:fillRect b="0" l="0" r="0" t="0"/>
            </a:stretch>
          </a:blipFill>
          <a:ln>
            <a:noFill/>
          </a:ln>
        </p:spPr>
      </p:pic>
      <p:sp>
        <p:nvSpPr>
          <p:cNvPr id="79" name="Google Shape;79;p74"/>
          <p:cNvSpPr txBox="1"/>
          <p:nvPr>
            <p:ph idx="1" type="body"/>
          </p:nvPr>
        </p:nvSpPr>
        <p:spPr>
          <a:xfrm>
            <a:off x="822959" y="5907024"/>
            <a:ext cx="7589520" cy="594360"/>
          </a:xfrm>
          <a:prstGeom prst="rect">
            <a:avLst/>
          </a:prstGeom>
          <a:noFill/>
          <a:ln>
            <a:noFill/>
          </a:ln>
        </p:spPr>
        <p:txBody>
          <a:bodyPr anchorCtr="0" anchor="t" bIns="0" lIns="91425" spcFirstLastPara="1" rIns="91425" wrap="square" tIns="0">
            <a:normAutofit/>
          </a:bodyPr>
          <a:lstStyle>
            <a:lvl1pPr indent="-228600" lvl="0" marL="457200" algn="l">
              <a:lnSpc>
                <a:spcPct val="90000"/>
              </a:lnSpc>
              <a:spcBef>
                <a:spcPts val="0"/>
              </a:spcBef>
              <a:spcAft>
                <a:spcPts val="0"/>
              </a:spcAft>
              <a:buSzPts val="1500"/>
              <a:buNone/>
              <a:defRPr sz="1500">
                <a:solidFill>
                  <a:srgbClr val="FFFFFF"/>
                </a:solidFill>
              </a:defRPr>
            </a:lvl1pPr>
            <a:lvl2pPr indent="-228600" lvl="1" marL="914400" algn="l">
              <a:lnSpc>
                <a:spcPct val="90000"/>
              </a:lnSpc>
              <a:spcBef>
                <a:spcPts val="6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80" name="Google Shape;80;p74"/>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74"/>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74"/>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83" name="Shape 83"/>
        <p:cNvGrpSpPr/>
        <p:nvPr/>
      </p:nvGrpSpPr>
      <p:grpSpPr>
        <a:xfrm>
          <a:off x="0" y="0"/>
          <a:ext cx="0" cy="0"/>
          <a:chOff x="0" y="0"/>
          <a:chExt cx="0" cy="0"/>
        </a:xfrm>
      </p:grpSpPr>
      <p:sp>
        <p:nvSpPr>
          <p:cNvPr id="84" name="Google Shape;84;p75"/>
          <p:cNvSpPr txBox="1"/>
          <p:nvPr>
            <p:ph type="title"/>
          </p:nvPr>
        </p:nvSpPr>
        <p:spPr>
          <a:xfrm>
            <a:off x="822960" y="286604"/>
            <a:ext cx="75438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5" name="Google Shape;85;p75"/>
          <p:cNvSpPr txBox="1"/>
          <p:nvPr>
            <p:ph idx="1" type="body"/>
          </p:nvPr>
        </p:nvSpPr>
        <p:spPr>
          <a:xfrm rot="5400000">
            <a:off x="2583179" y="85514"/>
            <a:ext cx="4023360" cy="7543801"/>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86" name="Google Shape;86;p75"/>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75"/>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75"/>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showMasterSp="0" type="vertTitleAndTx">
  <p:cSld name="VERTICAL_TITLE_AND_VERTICAL_TEXT">
    <p:spTree>
      <p:nvGrpSpPr>
        <p:cNvPr id="89" name="Shape 89"/>
        <p:cNvGrpSpPr/>
        <p:nvPr/>
      </p:nvGrpSpPr>
      <p:grpSpPr>
        <a:xfrm>
          <a:off x="0" y="0"/>
          <a:ext cx="0" cy="0"/>
          <a:chOff x="0" y="0"/>
          <a:chExt cx="0" cy="0"/>
        </a:xfrm>
      </p:grpSpPr>
      <p:sp>
        <p:nvSpPr>
          <p:cNvPr id="90" name="Google Shape;90;p76"/>
          <p:cNvSpPr/>
          <p:nvPr/>
        </p:nvSpPr>
        <p:spPr>
          <a:xfrm>
            <a:off x="2382" y="6400800"/>
            <a:ext cx="9141619"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76"/>
          <p:cNvSpPr/>
          <p:nvPr/>
        </p:nvSpPr>
        <p:spPr>
          <a:xfrm>
            <a:off x="12" y="6334316"/>
            <a:ext cx="9141619"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76"/>
          <p:cNvSpPr txBox="1"/>
          <p:nvPr>
            <p:ph type="title"/>
          </p:nvPr>
        </p:nvSpPr>
        <p:spPr>
          <a:xfrm rot="5400000">
            <a:off x="4650802" y="2307652"/>
            <a:ext cx="5757421" cy="1971675"/>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3" name="Google Shape;93;p76"/>
          <p:cNvSpPr txBox="1"/>
          <p:nvPr>
            <p:ph idx="1" type="body"/>
          </p:nvPr>
        </p:nvSpPr>
        <p:spPr>
          <a:xfrm rot="5400000">
            <a:off x="650303" y="393126"/>
            <a:ext cx="5757420" cy="5800725"/>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94" name="Google Shape;94;p76"/>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76"/>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76"/>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65"/>
          <p:cNvSpPr/>
          <p:nvPr/>
        </p:nvSpPr>
        <p:spPr>
          <a:xfrm>
            <a:off x="0" y="6400800"/>
            <a:ext cx="9144001"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 name="Google Shape;7;p65"/>
          <p:cNvSpPr/>
          <p:nvPr/>
        </p:nvSpPr>
        <p:spPr>
          <a:xfrm>
            <a:off x="0" y="6334315"/>
            <a:ext cx="9144001" cy="65999"/>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 name="Google Shape;8;p65"/>
          <p:cNvSpPr txBox="1"/>
          <p:nvPr>
            <p:ph type="title"/>
          </p:nvPr>
        </p:nvSpPr>
        <p:spPr>
          <a:xfrm>
            <a:off x="822960" y="286604"/>
            <a:ext cx="7543800" cy="1450757"/>
          </a:xfrm>
          <a:prstGeom prst="rect">
            <a:avLst/>
          </a:prstGeom>
          <a:noFill/>
          <a:ln>
            <a:noFill/>
          </a:ln>
        </p:spPr>
        <p:txBody>
          <a:bodyPr anchorCtr="0" anchor="b" bIns="45700" lIns="91425" spcFirstLastPara="1" rIns="91425" wrap="square" tIns="45700">
            <a:normAutofit/>
          </a:bodyPr>
          <a:lstStyle>
            <a:lvl1pPr lvl="0" marR="0" rtl="0" algn="l">
              <a:lnSpc>
                <a:spcPct val="85000"/>
              </a:lnSpc>
              <a:spcBef>
                <a:spcPts val="0"/>
              </a:spcBef>
              <a:spcAft>
                <a:spcPts val="0"/>
              </a:spcAft>
              <a:buClr>
                <a:srgbClr val="3F3F3F"/>
              </a:buClr>
              <a:buSzPts val="4800"/>
              <a:buFont typeface="Calibri"/>
              <a:buNone/>
              <a:defRPr b="0" i="0" sz="4800" u="none" cap="none" strike="noStrike">
                <a:solidFill>
                  <a:srgbClr val="3F3F3F"/>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 name="Google Shape;9;p65"/>
          <p:cNvSpPr txBox="1"/>
          <p:nvPr>
            <p:ph idx="1" type="body"/>
          </p:nvPr>
        </p:nvSpPr>
        <p:spPr>
          <a:xfrm>
            <a:off x="822959" y="1845734"/>
            <a:ext cx="7543801" cy="4023360"/>
          </a:xfrm>
          <a:prstGeom prst="rect">
            <a:avLst/>
          </a:prstGeom>
          <a:noFill/>
          <a:ln>
            <a:noFill/>
          </a:ln>
        </p:spPr>
        <p:txBody>
          <a:bodyPr anchorCtr="0" anchor="t" bIns="45700" lIns="0" spcFirstLastPara="1" rIns="0" wrap="square" tIns="45700">
            <a:normAutofit/>
          </a:bodyPr>
          <a:lstStyle>
            <a:lvl1pPr indent="-355600" lvl="0" marL="457200" marR="0" rtl="0" algn="l">
              <a:lnSpc>
                <a:spcPct val="90000"/>
              </a:lnSpc>
              <a:spcBef>
                <a:spcPts val="1200"/>
              </a:spcBef>
              <a:spcAft>
                <a:spcPts val="0"/>
              </a:spcAft>
              <a:buClr>
                <a:schemeClr val="accent1"/>
              </a:buClr>
              <a:buSzPts val="2000"/>
              <a:buFont typeface="Calibri"/>
              <a:buChar char=" "/>
              <a:defRPr b="0" i="0" sz="2000" u="none" cap="none" strike="noStrike">
                <a:solidFill>
                  <a:srgbClr val="3F3F3F"/>
                </a:solidFill>
                <a:latin typeface="Calibri"/>
                <a:ea typeface="Calibri"/>
                <a:cs typeface="Calibri"/>
                <a:sym typeface="Calibri"/>
              </a:defRPr>
            </a:lvl1pPr>
            <a:lvl2pPr indent="-342900" lvl="1" marL="914400" marR="0" rtl="0" algn="l">
              <a:lnSpc>
                <a:spcPct val="90000"/>
              </a:lnSpc>
              <a:spcBef>
                <a:spcPts val="200"/>
              </a:spcBef>
              <a:spcAft>
                <a:spcPts val="0"/>
              </a:spcAft>
              <a:buClr>
                <a:schemeClr val="accent1"/>
              </a:buClr>
              <a:buSzPts val="1800"/>
              <a:buFont typeface="Calibri"/>
              <a:buChar char="◦"/>
              <a:defRPr b="0" i="0" sz="1800" u="none" cap="none" strike="noStrike">
                <a:solidFill>
                  <a:srgbClr val="3F3F3F"/>
                </a:solidFill>
                <a:latin typeface="Calibri"/>
                <a:ea typeface="Calibri"/>
                <a:cs typeface="Calibri"/>
                <a:sym typeface="Calibri"/>
              </a:defRPr>
            </a:lvl2pPr>
            <a:lvl3pPr indent="-317500" lvl="2" marL="13716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3pPr>
            <a:lvl4pPr indent="-317500" lvl="3" marL="18288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4pPr>
            <a:lvl5pPr indent="-317500" lvl="4" marL="22860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5pPr>
            <a:lvl6pPr indent="-317500" lvl="5" marL="27432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6pPr>
            <a:lvl7pPr indent="-317500" lvl="6" marL="32004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7pPr>
            <a:lvl8pPr indent="-317500" lvl="7" marL="36576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8pPr>
            <a:lvl9pPr indent="-317500" lvl="8" marL="4114800" marR="0" rtl="0" algn="l">
              <a:lnSpc>
                <a:spcPct val="90000"/>
              </a:lnSpc>
              <a:spcBef>
                <a:spcPts val="400"/>
              </a:spcBef>
              <a:spcAft>
                <a:spcPts val="40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9pPr>
          </a:lstStyle>
          <a:p/>
        </p:txBody>
      </p:sp>
      <p:sp>
        <p:nvSpPr>
          <p:cNvPr id="10" name="Google Shape;10;p65"/>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FFFFFF"/>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1" name="Google Shape;11;p65"/>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900" u="none" cap="none" strike="noStrike">
                <a:solidFill>
                  <a:srgbClr val="FFFFFF"/>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2" name="Google Shape;12;p65"/>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1pPr>
            <a:lvl2pPr indent="0" lvl="1"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2pPr>
            <a:lvl3pPr indent="0" lvl="2"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3pPr>
            <a:lvl4pPr indent="0" lvl="3"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4pPr>
            <a:lvl5pPr indent="0" lvl="4"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5pPr>
            <a:lvl6pPr indent="0" lvl="5"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6pPr>
            <a:lvl7pPr indent="0" lvl="6"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7pPr>
            <a:lvl8pPr indent="0" lvl="7"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8pPr>
            <a:lvl9pPr indent="0" lvl="8"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cxnSp>
        <p:nvCxnSpPr>
          <p:cNvPr id="13" name="Google Shape;13;p65"/>
          <p:cNvCxnSpPr/>
          <p:nvPr/>
        </p:nvCxnSpPr>
        <p:spPr>
          <a:xfrm>
            <a:off x="895149" y="1737845"/>
            <a:ext cx="7475220" cy="0"/>
          </a:xfrm>
          <a:prstGeom prst="straightConnector1">
            <a:avLst/>
          </a:prstGeom>
          <a:noFill/>
          <a:ln cap="flat" cmpd="sng" w="9525">
            <a:solidFill>
              <a:srgbClr val="7F7F7F"/>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1"/>
          <p:cNvSpPr txBox="1"/>
          <p:nvPr>
            <p:ph type="ctrTitle"/>
          </p:nvPr>
        </p:nvSpPr>
        <p:spPr>
          <a:xfrm>
            <a:off x="277897" y="114301"/>
            <a:ext cx="8784976" cy="1852942"/>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chemeClr val="dk1"/>
              </a:buClr>
              <a:buSzPts val="3200"/>
              <a:buFont typeface="Times New Roman"/>
              <a:buNone/>
            </a:pPr>
            <a:r>
              <a:rPr b="1" sz="2800" cap="none">
                <a:solidFill>
                  <a:schemeClr val="dk1"/>
                </a:solidFill>
                <a:latin typeface="Times New Roman"/>
                <a:ea typeface="Times New Roman"/>
                <a:cs typeface="Times New Roman"/>
                <a:sym typeface="Times New Roman"/>
              </a:rPr>
              <a:t>TAJIK STATE UNIVERSITY OF COMMERCE </a:t>
            </a:r>
            <a:br>
              <a:rPr b="1" sz="3200" cap="none">
                <a:solidFill>
                  <a:schemeClr val="dk1"/>
                </a:solidFill>
                <a:latin typeface="Times New Roman"/>
                <a:ea typeface="Times New Roman"/>
                <a:cs typeface="Times New Roman"/>
                <a:sym typeface="Times New Roman"/>
              </a:rPr>
            </a:br>
            <a:r>
              <a:rPr b="1" sz="3200" cap="none">
                <a:solidFill>
                  <a:schemeClr val="dk1"/>
                </a:solidFill>
                <a:latin typeface="Times New Roman"/>
                <a:ea typeface="Times New Roman"/>
                <a:cs typeface="Times New Roman"/>
                <a:sym typeface="Times New Roman"/>
              </a:rPr>
              <a:t> </a:t>
            </a:r>
            <a:br>
              <a:rPr b="1" sz="3200" cap="none">
                <a:solidFill>
                  <a:schemeClr val="dk1"/>
                </a:solidFill>
                <a:latin typeface="Times New Roman"/>
                <a:ea typeface="Times New Roman"/>
                <a:cs typeface="Times New Roman"/>
                <a:sym typeface="Times New Roman"/>
              </a:rPr>
            </a:br>
            <a:r>
              <a:rPr b="1" sz="3200" cap="none">
                <a:solidFill>
                  <a:schemeClr val="dk1"/>
                </a:solidFill>
                <a:latin typeface="Times New Roman"/>
                <a:ea typeface="Times New Roman"/>
                <a:cs typeface="Times New Roman"/>
                <a:sym typeface="Times New Roman"/>
              </a:rPr>
              <a:t>Course: </a:t>
            </a:r>
            <a:r>
              <a:rPr b="1" sz="2400">
                <a:solidFill>
                  <a:schemeClr val="dk1"/>
                </a:solidFill>
                <a:latin typeface="Times New Roman"/>
                <a:ea typeface="Times New Roman"/>
                <a:cs typeface="Times New Roman"/>
                <a:sym typeface="Times New Roman"/>
              </a:rPr>
              <a:t>Main directions for the development of human capital in the context of the digital economy in the Republic of Tajikistan</a:t>
            </a:r>
            <a:br>
              <a:rPr b="1" sz="2000" cap="none">
                <a:solidFill>
                  <a:schemeClr val="dk1"/>
                </a:solidFill>
                <a:latin typeface="Times New Roman"/>
                <a:ea typeface="Times New Roman"/>
                <a:cs typeface="Times New Roman"/>
                <a:sym typeface="Times New Roman"/>
              </a:rPr>
            </a:br>
            <a:endParaRPr b="1" sz="3200" cap="none">
              <a:solidFill>
                <a:schemeClr val="dk1"/>
              </a:solidFill>
              <a:latin typeface="Times New Roman"/>
              <a:ea typeface="Times New Roman"/>
              <a:cs typeface="Times New Roman"/>
              <a:sym typeface="Times New Roman"/>
            </a:endParaRPr>
          </a:p>
        </p:txBody>
      </p:sp>
      <p:sp>
        <p:nvSpPr>
          <p:cNvPr id="102" name="Google Shape;102;p1"/>
          <p:cNvSpPr/>
          <p:nvPr>
            <p:ph idx="1" type="subTitle"/>
          </p:nvPr>
        </p:nvSpPr>
        <p:spPr>
          <a:xfrm>
            <a:off x="3771900" y="2198077"/>
            <a:ext cx="5213837" cy="2549770"/>
          </a:xfrm>
          <a:prstGeom prst="roundRect">
            <a:avLst>
              <a:gd fmla="val 6141" name="adj"/>
            </a:avLst>
          </a:prstGeom>
          <a:gradFill>
            <a:gsLst>
              <a:gs pos="0">
                <a:srgbClr val="EEE6D9"/>
              </a:gs>
              <a:gs pos="72000">
                <a:srgbClr val="CBBD97"/>
              </a:gs>
              <a:gs pos="100000">
                <a:srgbClr val="C4B182"/>
              </a:gs>
            </a:gsLst>
            <a:lin ang="5400000" scaled="0"/>
          </a:gradFill>
          <a:ln cap="flat" cmpd="sng" w="10000">
            <a:solidFill>
              <a:schemeClr val="accent5"/>
            </a:solidFill>
            <a:prstDash val="solid"/>
            <a:round/>
            <a:headEnd len="sm" w="sm" type="none"/>
            <a:tailEnd len="sm" w="sm" type="none"/>
          </a:ln>
          <a:effectLst>
            <a:outerShdw blurRad="76200" rotWithShape="0" dir="5400000" dist="50800">
              <a:srgbClr val="4E3B30">
                <a:alpha val="60000"/>
              </a:srgbClr>
            </a:outerShdw>
          </a:effectLst>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SzPts val="1960"/>
              <a:buNone/>
            </a:pPr>
            <a:r>
              <a:t/>
            </a:r>
            <a:endParaRPr b="1" i="0" sz="600" u="none" cap="none" strike="noStrike">
              <a:solidFill>
                <a:srgbClr val="FF0000"/>
              </a:solidFill>
              <a:latin typeface="Times New Roman"/>
              <a:ea typeface="Times New Roman"/>
              <a:cs typeface="Times New Roman"/>
              <a:sym typeface="Times New Roman"/>
            </a:endParaRPr>
          </a:p>
          <a:p>
            <a:pPr indent="0" lvl="0" marL="0" marR="0" rtl="0" algn="ctr">
              <a:lnSpc>
                <a:spcPct val="90000"/>
              </a:lnSpc>
              <a:spcBef>
                <a:spcPts val="0"/>
              </a:spcBef>
              <a:spcAft>
                <a:spcPts val="0"/>
              </a:spcAft>
              <a:buSzPts val="1960"/>
              <a:buNone/>
            </a:pPr>
            <a:r>
              <a:rPr b="1" i="0" sz="2800" u="none" cap="none" strike="noStrike">
                <a:solidFill>
                  <a:srgbClr val="FF0000"/>
                </a:solidFill>
                <a:latin typeface="Times New Roman"/>
                <a:ea typeface="Times New Roman"/>
                <a:cs typeface="Times New Roman"/>
                <a:sym typeface="Times New Roman"/>
              </a:rPr>
              <a:t>Week: </a:t>
            </a:r>
            <a:r>
              <a:rPr b="1" sz="2800" cap="none">
                <a:solidFill>
                  <a:srgbClr val="FF0000"/>
                </a:solidFill>
                <a:latin typeface="Times New Roman"/>
                <a:ea typeface="Times New Roman"/>
                <a:cs typeface="Times New Roman"/>
                <a:sym typeface="Times New Roman"/>
              </a:rPr>
              <a:t>9</a:t>
            </a:r>
            <a:r>
              <a:rPr b="1" i="0" sz="2800" u="none" cap="none" strike="noStrike">
                <a:solidFill>
                  <a:srgbClr val="FF0000"/>
                </a:solidFill>
                <a:latin typeface="Times New Roman"/>
                <a:ea typeface="Times New Roman"/>
                <a:cs typeface="Times New Roman"/>
                <a:sym typeface="Times New Roman"/>
              </a:rPr>
              <a:t>.</a:t>
            </a:r>
            <a:endParaRPr/>
          </a:p>
          <a:p>
            <a:pPr indent="0" lvl="0" marL="0" marR="0" rtl="0" algn="ctr">
              <a:lnSpc>
                <a:spcPct val="90000"/>
              </a:lnSpc>
              <a:spcBef>
                <a:spcPts val="0"/>
              </a:spcBef>
              <a:spcAft>
                <a:spcPts val="0"/>
              </a:spcAft>
              <a:buSzPts val="1960"/>
              <a:buNone/>
            </a:pPr>
            <a:r>
              <a:t/>
            </a:r>
            <a:endParaRPr b="1" sz="100">
              <a:solidFill>
                <a:srgbClr val="FF0000"/>
              </a:solidFill>
              <a:latin typeface="Times New Roman"/>
              <a:ea typeface="Times New Roman"/>
              <a:cs typeface="Times New Roman"/>
              <a:sym typeface="Times New Roman"/>
            </a:endParaRPr>
          </a:p>
          <a:p>
            <a:pPr indent="0" lvl="0" marL="0" rtl="0" algn="ctr">
              <a:lnSpc>
                <a:spcPct val="90000"/>
              </a:lnSpc>
              <a:spcBef>
                <a:spcPts val="0"/>
              </a:spcBef>
              <a:spcAft>
                <a:spcPts val="0"/>
              </a:spcAft>
              <a:buSzPts val="1960"/>
              <a:buNone/>
            </a:pPr>
            <a:r>
              <a:rPr b="1">
                <a:solidFill>
                  <a:schemeClr val="dk1"/>
                </a:solidFill>
                <a:latin typeface="Times New Roman"/>
                <a:ea typeface="Times New Roman"/>
                <a:cs typeface="Times New Roman"/>
                <a:sym typeface="Times New Roman"/>
              </a:rPr>
              <a:t>THE ROLE OF LABOR MIGRATION IN THE DEVELOPMENT OF HUMAN CAPITAL</a:t>
            </a:r>
            <a:endParaRPr b="1" i="0" sz="3600" u="none" cap="none" strike="noStrike">
              <a:solidFill>
                <a:schemeClr val="dk1"/>
              </a:solidFill>
              <a:latin typeface="Times New Roman"/>
              <a:ea typeface="Times New Roman"/>
              <a:cs typeface="Times New Roman"/>
              <a:sym typeface="Times New Roman"/>
            </a:endParaRPr>
          </a:p>
        </p:txBody>
      </p:sp>
      <p:sp>
        <p:nvSpPr>
          <p:cNvPr id="103" name="Google Shape;103;p1"/>
          <p:cNvSpPr/>
          <p:nvPr/>
        </p:nvSpPr>
        <p:spPr>
          <a:xfrm>
            <a:off x="2212247" y="5103105"/>
            <a:ext cx="5213837" cy="64629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sz="1800" u="none" cap="none" strike="noStrike">
                <a:solidFill>
                  <a:schemeClr val="dk1"/>
                </a:solidFill>
                <a:latin typeface="Times New Roman"/>
                <a:ea typeface="Times New Roman"/>
                <a:cs typeface="Times New Roman"/>
                <a:sym typeface="Times New Roman"/>
              </a:rPr>
              <a:t>Lecturer of: </a:t>
            </a:r>
            <a:r>
              <a:rPr b="0" i="0" sz="1800" u="none" cap="none" strike="noStrike">
                <a:solidFill>
                  <a:schemeClr val="dk1"/>
                </a:solidFill>
                <a:latin typeface="Times New Roman"/>
                <a:ea typeface="Times New Roman"/>
                <a:cs typeface="Times New Roman"/>
                <a:sym typeface="Times New Roman"/>
              </a:rPr>
              <a:t>The role of labor migration in </a:t>
            </a:r>
            <a:endParaRPr b="0"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0" i="0" sz="1800" u="none" cap="none" strike="noStrike">
                <a:solidFill>
                  <a:schemeClr val="dk1"/>
                </a:solidFill>
                <a:latin typeface="Times New Roman"/>
                <a:ea typeface="Times New Roman"/>
                <a:cs typeface="Times New Roman"/>
                <a:sym typeface="Times New Roman"/>
              </a:rPr>
              <a:t>the development of human capital</a:t>
            </a:r>
            <a:endParaRPr b="0" i="1" sz="1600" u="none" cap="none" strike="noStrike">
              <a:solidFill>
                <a:schemeClr val="dk1"/>
              </a:solidFill>
              <a:latin typeface="Times New Roman"/>
              <a:ea typeface="Times New Roman"/>
              <a:cs typeface="Times New Roman"/>
              <a:sym typeface="Times New Roman"/>
            </a:endParaRPr>
          </a:p>
        </p:txBody>
      </p:sp>
      <p:sp>
        <p:nvSpPr>
          <p:cNvPr id="104" name="Google Shape;104;p1"/>
          <p:cNvSpPr/>
          <p:nvPr/>
        </p:nvSpPr>
        <p:spPr>
          <a:xfrm>
            <a:off x="153992" y="5095005"/>
            <a:ext cx="2845105" cy="83095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rgbClr val="C00000"/>
              </a:buClr>
              <a:buSzPts val="2400"/>
              <a:buFont typeface="Times New Roman"/>
              <a:buNone/>
            </a:pPr>
            <a:r>
              <a:rPr b="1" i="0" sz="2400" u="none" cap="none" strike="noStrike">
                <a:solidFill>
                  <a:srgbClr val="C00000"/>
                </a:solidFill>
                <a:latin typeface="Times New Roman"/>
                <a:ea typeface="Times New Roman"/>
                <a:cs typeface="Times New Roman"/>
                <a:sym typeface="Times New Roman"/>
              </a:rPr>
              <a:t>Rustamzoda Fitrat Muzafar</a:t>
            </a:r>
            <a:endParaRPr b="1" i="0" sz="2400" u="none" cap="none" strike="noStrike">
              <a:solidFill>
                <a:srgbClr val="C00000"/>
              </a:solidFill>
              <a:latin typeface="Times New Roman"/>
              <a:ea typeface="Times New Roman"/>
              <a:cs typeface="Times New Roman"/>
              <a:sym typeface="Times New Roman"/>
            </a:endParaRPr>
          </a:p>
        </p:txBody>
      </p:sp>
      <p:pic>
        <p:nvPicPr>
          <p:cNvPr descr="Picture background" id="105" name="Google Shape;105;p1"/>
          <p:cNvPicPr preferRelativeResize="0"/>
          <p:nvPr/>
        </p:nvPicPr>
        <p:blipFill rotWithShape="1">
          <a:blip r:embed="rId3">
            <a:alphaModFix/>
          </a:blip>
          <a:srcRect b="0" l="0" r="0" t="0"/>
          <a:stretch/>
        </p:blipFill>
        <p:spPr>
          <a:xfrm>
            <a:off x="490137" y="2198076"/>
            <a:ext cx="3171900" cy="2804596"/>
          </a:xfrm>
          <a:prstGeom prst="ellipse">
            <a:avLst/>
          </a:prstGeom>
          <a:noFill/>
          <a:ln cap="rnd" cmpd="sng" w="63500">
            <a:solidFill>
              <a:srgbClr val="333333"/>
            </a:solidFill>
            <a:prstDash val="solid"/>
            <a:round/>
            <a:headEnd len="sm" w="sm" type="none"/>
            <a:tailEnd len="sm" w="sm" type="none"/>
          </a:ln>
          <a:effectLst>
            <a:outerShdw blurRad="381000" sx="-80000" rotWithShape="0" dir="5400000" dist="292100" sy="-18000">
              <a:srgbClr val="000000">
                <a:alpha val="21568"/>
              </a:srgbClr>
            </a:outerShdw>
          </a:effectLst>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2"/>
          <p:cNvSpPr/>
          <p:nvPr/>
        </p:nvSpPr>
        <p:spPr>
          <a:xfrm>
            <a:off x="4544378" y="2013439"/>
            <a:ext cx="4392488" cy="2804746"/>
          </a:xfrm>
          <a:prstGeom prst="roundRect">
            <a:avLst>
              <a:gd fmla="val 6141" name="adj"/>
            </a:avLst>
          </a:prstGeom>
          <a:solidFill>
            <a:srgbClr val="F2F2F2"/>
          </a:solidFill>
          <a:ln cap="flat" cmpd="sng" w="10000">
            <a:solidFill>
              <a:schemeClr val="accent5"/>
            </a:solidFill>
            <a:prstDash val="solid"/>
            <a:round/>
            <a:headEnd len="sm" w="sm" type="none"/>
            <a:tailEnd len="sm" w="sm" type="none"/>
          </a:ln>
          <a:effectLst>
            <a:outerShdw blurRad="76200" rotWithShape="0" dir="5400000" dist="50800">
              <a:srgbClr val="4E3B30">
                <a:alpha val="6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accent1"/>
              </a:buClr>
              <a:buSzPts val="2100"/>
              <a:buFont typeface="Noto Sans Symbols"/>
              <a:buNone/>
            </a:pPr>
            <a:r>
              <a:t/>
            </a:r>
            <a:endParaRPr b="1" i="0" sz="3000" u="none" cap="none" strike="noStrike">
              <a:solidFill>
                <a:srgbClr val="FF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accent1"/>
              </a:buClr>
              <a:buSzPts val="2100"/>
              <a:buFont typeface="Noto Sans Symbols"/>
              <a:buNone/>
            </a:pPr>
            <a:r>
              <a:t/>
            </a:r>
            <a:endParaRPr b="1" i="0" sz="100" u="none" cap="none" strike="noStrike">
              <a:solidFill>
                <a:srgbClr val="FF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accent1"/>
              </a:buClr>
              <a:buSzPts val="2100"/>
              <a:buFont typeface="Noto Sans Symbols"/>
              <a:buNone/>
            </a:pPr>
            <a:r>
              <a:rPr b="1" i="0" sz="3000" u="none" cap="none" strike="noStrike">
                <a:solidFill>
                  <a:srgbClr val="FF0000"/>
                </a:solidFill>
                <a:latin typeface="Times New Roman"/>
                <a:ea typeface="Times New Roman"/>
                <a:cs typeface="Times New Roman"/>
                <a:sym typeface="Times New Roman"/>
              </a:rPr>
              <a:t>Мавзӯъи: 9</a:t>
            </a:r>
            <a:endParaRPr/>
          </a:p>
          <a:p>
            <a:pPr indent="0" lvl="0" marL="0" marR="0" rtl="0" algn="ctr">
              <a:lnSpc>
                <a:spcPct val="100000"/>
              </a:lnSpc>
              <a:spcBef>
                <a:spcPts val="0"/>
              </a:spcBef>
              <a:spcAft>
                <a:spcPts val="0"/>
              </a:spcAft>
              <a:buClr>
                <a:schemeClr val="accent1"/>
              </a:buClr>
              <a:buSzPts val="2100"/>
              <a:buFont typeface="Noto Sans Symbols"/>
              <a:buNone/>
            </a:pPr>
            <a:r>
              <a:t/>
            </a:r>
            <a:endParaRPr b="1" i="0" sz="1000" u="none" cap="none" strike="noStrike">
              <a:solidFill>
                <a:srgbClr val="FF0000"/>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i="0" sz="2400" u="none" cap="none" strike="noStrike">
                <a:solidFill>
                  <a:schemeClr val="dk1"/>
                </a:solidFill>
                <a:latin typeface="Times New Roman"/>
                <a:ea typeface="Times New Roman"/>
                <a:cs typeface="Times New Roman"/>
                <a:sym typeface="Times New Roman"/>
              </a:rPr>
              <a:t>НАҚШИ МУҲОҶИРАТИ МЕҲНАТӢ ДАР РУШДИ САРМОЯИ ИНСОНӢ</a:t>
            </a:r>
            <a:r>
              <a:rPr b="1" i="0" sz="2400" u="none" cap="none" strike="noStrike">
                <a:solidFill>
                  <a:srgbClr val="FF0000"/>
                </a:solidFill>
                <a:latin typeface="Times New Roman"/>
                <a:ea typeface="Times New Roman"/>
                <a:cs typeface="Times New Roman"/>
                <a:sym typeface="Times New Roman"/>
              </a:rPr>
              <a:t>	</a:t>
            </a:r>
            <a:endParaRPr b="0" i="0" sz="24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accent1"/>
              </a:buClr>
              <a:buSzPts val="1960"/>
              <a:buFont typeface="Noto Sans Symbols"/>
              <a:buNone/>
            </a:pPr>
            <a:r>
              <a:t/>
            </a:r>
            <a:endParaRPr b="1" i="0" sz="2800" u="none" cap="none" strike="noStrike">
              <a:solidFill>
                <a:srgbClr val="FF0000"/>
              </a:solidFill>
              <a:latin typeface="Times New Roman"/>
              <a:ea typeface="Times New Roman"/>
              <a:cs typeface="Times New Roman"/>
              <a:sym typeface="Times New Roman"/>
            </a:endParaRPr>
          </a:p>
        </p:txBody>
      </p:sp>
      <p:sp>
        <p:nvSpPr>
          <p:cNvPr id="111" name="Google Shape;111;p2"/>
          <p:cNvSpPr/>
          <p:nvPr/>
        </p:nvSpPr>
        <p:spPr>
          <a:xfrm>
            <a:off x="683568" y="5661248"/>
            <a:ext cx="3528392" cy="36929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800"/>
              <a:buFont typeface="Times New Roman"/>
              <a:buNone/>
            </a:pPr>
            <a:r>
              <a:rPr b="1" i="1" sz="1800" u="none" cap="none" strike="noStrike">
                <a:solidFill>
                  <a:schemeClr val="dk1"/>
                </a:solidFill>
                <a:latin typeface="Times New Roman"/>
                <a:ea typeface="Times New Roman"/>
                <a:cs typeface="Times New Roman"/>
                <a:sym typeface="Times New Roman"/>
              </a:rPr>
              <a:t>Рустамзода Фитрат Музафар </a:t>
            </a:r>
            <a:endParaRPr b="1" i="1" sz="1800" u="none" cap="none" strike="noStrike">
              <a:solidFill>
                <a:schemeClr val="dk1"/>
              </a:solidFill>
              <a:latin typeface="Times New Roman"/>
              <a:ea typeface="Times New Roman"/>
              <a:cs typeface="Times New Roman"/>
              <a:sym typeface="Times New Roman"/>
            </a:endParaRPr>
          </a:p>
        </p:txBody>
      </p:sp>
      <p:pic>
        <p:nvPicPr>
          <p:cNvPr descr="Picture background" id="112" name="Google Shape;112;p2"/>
          <p:cNvPicPr preferRelativeResize="0"/>
          <p:nvPr/>
        </p:nvPicPr>
        <p:blipFill rotWithShape="1">
          <a:blip r:embed="rId3">
            <a:alphaModFix/>
          </a:blip>
          <a:srcRect b="0" l="0" r="0" t="0"/>
          <a:stretch/>
        </p:blipFill>
        <p:spPr>
          <a:xfrm>
            <a:off x="310708" y="2013439"/>
            <a:ext cx="4138200" cy="2910253"/>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113" name="Google Shape;113;p2"/>
          <p:cNvSpPr txBox="1"/>
          <p:nvPr>
            <p:ph type="ctrTitle"/>
          </p:nvPr>
        </p:nvSpPr>
        <p:spPr>
          <a:xfrm>
            <a:off x="1017676" y="193281"/>
            <a:ext cx="7543800" cy="507522"/>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262626"/>
              </a:buClr>
              <a:buSzPts val="3200"/>
              <a:buFont typeface="Times New Roman"/>
              <a:buNone/>
            </a:pPr>
            <a:r>
              <a:rPr sz="3200">
                <a:latin typeface="Times New Roman"/>
                <a:ea typeface="Times New Roman"/>
                <a:cs typeface="Times New Roman"/>
                <a:sym typeface="Times New Roman"/>
              </a:rPr>
              <a:t>Донишгоҳи давлатии тиҷорати Тоҷикистон</a:t>
            </a:r>
            <a:endParaRPr sz="3200">
              <a:latin typeface="Times New Roman"/>
              <a:ea typeface="Times New Roman"/>
              <a:cs typeface="Times New Roman"/>
              <a:sym typeface="Times New Roman"/>
            </a:endParaRPr>
          </a:p>
        </p:txBody>
      </p:sp>
      <p:sp>
        <p:nvSpPr>
          <p:cNvPr id="114" name="Google Shape;114;p2"/>
          <p:cNvSpPr txBox="1"/>
          <p:nvPr/>
        </p:nvSpPr>
        <p:spPr>
          <a:xfrm>
            <a:off x="1017676" y="1101769"/>
            <a:ext cx="7543800" cy="660172"/>
          </a:xfrm>
          <a:prstGeom prst="rect">
            <a:avLst/>
          </a:prstGeom>
          <a:noFill/>
          <a:ln>
            <a:noFill/>
          </a:ln>
        </p:spPr>
        <p:txBody>
          <a:bodyPr anchorCtr="0" anchor="b" bIns="45700" lIns="91425" spcFirstLastPara="1" rIns="91425" wrap="square" tIns="45700">
            <a:normAutofit fontScale="25000" lnSpcReduction="20000"/>
          </a:bodyPr>
          <a:lstStyle/>
          <a:p>
            <a:pPr indent="0" lvl="0" marL="0" marR="0" rtl="0" algn="ctr">
              <a:lnSpc>
                <a:spcPct val="170000"/>
              </a:lnSpc>
              <a:spcBef>
                <a:spcPts val="0"/>
              </a:spcBef>
              <a:spcAft>
                <a:spcPts val="0"/>
              </a:spcAft>
              <a:buClr>
                <a:srgbClr val="262626"/>
              </a:buClr>
              <a:buSzPct val="100000"/>
              <a:buFont typeface="Times New Roman"/>
              <a:buNone/>
            </a:pPr>
            <a:r>
              <a:rPr b="1" i="0" sz="8000" u="none" cap="none" strike="noStrike">
                <a:solidFill>
                  <a:srgbClr val="262626"/>
                </a:solidFill>
                <a:latin typeface="Times New Roman"/>
                <a:ea typeface="Times New Roman"/>
                <a:cs typeface="Times New Roman"/>
                <a:sym typeface="Times New Roman"/>
              </a:rPr>
              <a:t>Номи курс: Самтҳои асосии рушди сармояи инсонӣ дар шароити иқтисоди рақамӣ дар Ҷумҳурии Тоҷикистон</a:t>
            </a:r>
            <a:endParaRPr b="1" i="0" sz="3200" u="none" cap="none" strike="noStrike">
              <a:solidFill>
                <a:srgbClr val="262626"/>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3"/>
          <p:cNvSpPr txBox="1"/>
          <p:nvPr>
            <p:ph type="ctrTitle"/>
          </p:nvPr>
        </p:nvSpPr>
        <p:spPr>
          <a:xfrm>
            <a:off x="251520" y="413238"/>
            <a:ext cx="8640960" cy="495482"/>
          </a:xfrm>
          <a:prstGeom prst="rect">
            <a:avLst/>
          </a:prstGeom>
          <a:noFill/>
          <a:ln>
            <a:noFill/>
          </a:ln>
        </p:spPr>
        <p:txBody>
          <a:bodyPr anchorCtr="0" anchor="t" bIns="45700" lIns="91425" spcFirstLastPara="1" rIns="91425" wrap="square" tIns="45700">
            <a:normAutofit fontScale="90000"/>
          </a:bodyPr>
          <a:lstStyle/>
          <a:p>
            <a:pPr indent="0" lvl="0" marL="0" rtl="0" algn="ctr">
              <a:lnSpc>
                <a:spcPct val="85000"/>
              </a:lnSpc>
              <a:spcBef>
                <a:spcPts val="0"/>
              </a:spcBef>
              <a:spcAft>
                <a:spcPts val="0"/>
              </a:spcAft>
              <a:buClr>
                <a:schemeClr val="dk2"/>
              </a:buClr>
              <a:buSzPct val="100000"/>
              <a:buFont typeface="Times New Roman"/>
              <a:buNone/>
            </a:pPr>
            <a:r>
              <a:rPr b="1" sz="3100">
                <a:latin typeface="Times New Roman"/>
                <a:ea typeface="Times New Roman"/>
                <a:cs typeface="Times New Roman"/>
                <a:sym typeface="Times New Roman"/>
              </a:rPr>
              <a:t>НАҚШАИ ЛЕКСИЯ</a:t>
            </a:r>
            <a:br>
              <a:rPr/>
            </a:br>
            <a:endParaRPr>
              <a:latin typeface="Times"/>
              <a:ea typeface="Times"/>
              <a:cs typeface="Times"/>
              <a:sym typeface="Times"/>
            </a:endParaRPr>
          </a:p>
        </p:txBody>
      </p:sp>
      <p:sp>
        <p:nvSpPr>
          <p:cNvPr id="120" name="Google Shape;120;p3"/>
          <p:cNvSpPr/>
          <p:nvPr/>
        </p:nvSpPr>
        <p:spPr>
          <a:xfrm>
            <a:off x="431540" y="908719"/>
            <a:ext cx="8280920" cy="5070049"/>
          </a:xfrm>
          <a:prstGeom prst="rect">
            <a:avLst/>
          </a:prstGeom>
          <a:solidFill>
            <a:srgbClr val="F2F2F2"/>
          </a:solidFill>
          <a:ln cap="flat" cmpd="sng" w="25400">
            <a:solidFill>
              <a:srgbClr val="AF7621"/>
            </a:solidFill>
            <a:prstDash val="solid"/>
            <a:round/>
            <a:headEnd len="sm" w="sm" type="none"/>
            <a:tailEnd len="sm" w="sm" type="none"/>
          </a:ln>
        </p:spPr>
        <p:txBody>
          <a:bodyPr anchorCtr="0" anchor="ctr" bIns="45700" lIns="91425" spcFirstLastPara="1" rIns="91425" wrap="square" tIns="45700">
            <a:noAutofit/>
          </a:bodyPr>
          <a:lstStyle/>
          <a:p>
            <a:pPr indent="-457200" lvl="0" marL="457200" marR="0" rtl="0" algn="ctr">
              <a:lnSpc>
                <a:spcPct val="150000"/>
              </a:lnSpc>
              <a:spcBef>
                <a:spcPts val="0"/>
              </a:spcBef>
              <a:spcAft>
                <a:spcPts val="0"/>
              </a:spcAft>
              <a:buClr>
                <a:srgbClr val="FF0000"/>
              </a:buClr>
              <a:buSzPts val="2400"/>
              <a:buFont typeface="Times New Roman"/>
              <a:buAutoNum type="arabicPeriod"/>
            </a:pPr>
            <a:r>
              <a:rPr b="1" i="0" sz="2400" u="none" cap="none" strike="noStrike">
                <a:solidFill>
                  <a:srgbClr val="FF0000"/>
                </a:solidFill>
                <a:latin typeface="Times New Roman"/>
                <a:ea typeface="Times New Roman"/>
                <a:cs typeface="Times New Roman"/>
                <a:sym typeface="Times New Roman"/>
              </a:rPr>
              <a:t>Муқаддима</a:t>
            </a:r>
            <a:endParaRPr/>
          </a:p>
          <a:p>
            <a:pPr indent="0" lvl="0" marL="0" marR="0" rtl="0" algn="just">
              <a:lnSpc>
                <a:spcPct val="150000"/>
              </a:lnSpc>
              <a:spcBef>
                <a:spcPts val="0"/>
              </a:spcBef>
              <a:spcAft>
                <a:spcPts val="0"/>
              </a:spcAft>
              <a:buNone/>
            </a:pPr>
            <a:r>
              <a:rPr b="0" i="0" sz="2400" u="none" cap="none" strike="noStrike">
                <a:solidFill>
                  <a:schemeClr val="dk1"/>
                </a:solidFill>
                <a:latin typeface="Times New Roman"/>
                <a:ea typeface="Times New Roman"/>
                <a:cs typeface="Times New Roman"/>
                <a:sym typeface="Times New Roman"/>
              </a:rPr>
              <a:t>9.1. Мафҳум ва моҳияти муҳоҷирати меҳнатӣ дар рушди сармояи инсонӣ</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b="0" i="0" sz="2400" u="none" cap="none" strike="noStrike">
                <a:solidFill>
                  <a:schemeClr val="dk1"/>
                </a:solidFill>
                <a:latin typeface="Times New Roman"/>
                <a:ea typeface="Times New Roman"/>
                <a:cs typeface="Times New Roman"/>
                <a:sym typeface="Times New Roman"/>
              </a:rPr>
              <a:t>9.2. Аҳамияти муҳоҷирати меҳнатӣ ба иқтисодиёти мамлакат</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b="0" i="0" sz="2400" u="none" cap="none" strike="noStrike">
                <a:solidFill>
                  <a:schemeClr val="dk1"/>
                </a:solidFill>
                <a:latin typeface="Times New Roman"/>
                <a:ea typeface="Times New Roman"/>
                <a:cs typeface="Times New Roman"/>
                <a:sym typeface="Times New Roman"/>
              </a:rPr>
              <a:t>9.3. Таҳлили паёмадҳои мусбат ва манфии муҳоҷират ба рушди шахс ва ҷомеа.</a:t>
            </a:r>
            <a:endParaRPr b="0" i="0" sz="2400" u="none" cap="none" strike="noStrike">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i="0" sz="2400" u="none" cap="none" strike="noStrike">
                <a:solidFill>
                  <a:srgbClr val="FF0000"/>
                </a:solidFill>
                <a:latin typeface="Times New Roman"/>
                <a:ea typeface="Times New Roman"/>
                <a:cs typeface="Times New Roman"/>
                <a:sym typeface="Times New Roman"/>
              </a:rPr>
              <a:t>2. Хулоса</a:t>
            </a:r>
            <a:endParaRPr b="0" i="0" sz="2400" u="none" cap="none" strike="noStrike">
              <a:solidFill>
                <a:srgbClr val="FF0000"/>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rPr b="0" i="0" sz="2400" u="none" cap="none" strike="noStrike">
                <a:solidFill>
                  <a:schemeClr val="dk1"/>
                </a:solidFill>
                <a:latin typeface="Times New Roman"/>
                <a:ea typeface="Times New Roman"/>
                <a:cs typeface="Times New Roman"/>
                <a:sym typeface="Times New Roman"/>
              </a:rPr>
              <a:t>Ҷамъбасти мавзуъ. </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4"/>
          <p:cNvSpPr txBox="1"/>
          <p:nvPr>
            <p:ph idx="1" type="body"/>
          </p:nvPr>
        </p:nvSpPr>
        <p:spPr>
          <a:xfrm>
            <a:off x="323528" y="332656"/>
            <a:ext cx="8568952" cy="6336704"/>
          </a:xfrm>
          <a:prstGeom prst="rect">
            <a:avLst/>
          </a:prstGeom>
          <a:noFill/>
          <a:ln>
            <a:noFill/>
          </a:ln>
        </p:spPr>
        <p:txBody>
          <a:bodyPr anchorCtr="0" anchor="t" bIns="45700" lIns="91425" spcFirstLastPara="1" rIns="91425" wrap="square" tIns="45700">
            <a:normAutofit/>
          </a:bodyPr>
          <a:lstStyle/>
          <a:p>
            <a:pPr indent="342900" lvl="0" marL="0" rtl="0" algn="ctr">
              <a:lnSpc>
                <a:spcPct val="90000"/>
              </a:lnSpc>
              <a:spcBef>
                <a:spcPts val="0"/>
              </a:spcBef>
              <a:spcAft>
                <a:spcPts val="0"/>
              </a:spcAft>
              <a:buSzPts val="2240"/>
              <a:buNone/>
            </a:pPr>
            <a:r>
              <a:t/>
            </a:r>
            <a:endParaRPr b="1" sz="1050">
              <a:latin typeface="Times New Roman"/>
              <a:ea typeface="Times New Roman"/>
              <a:cs typeface="Times New Roman"/>
              <a:sym typeface="Times New Roman"/>
            </a:endParaRPr>
          </a:p>
          <a:p>
            <a:pPr indent="342900" lvl="0" marL="0" rtl="0" algn="ctr">
              <a:lnSpc>
                <a:spcPct val="90000"/>
              </a:lnSpc>
              <a:spcBef>
                <a:spcPts val="0"/>
              </a:spcBef>
              <a:spcAft>
                <a:spcPts val="0"/>
              </a:spcAft>
              <a:buSzPts val="2240"/>
              <a:buNone/>
            </a:pPr>
            <a:r>
              <a:t/>
            </a:r>
            <a:endParaRPr b="1" sz="1050">
              <a:latin typeface="Times New Roman"/>
              <a:ea typeface="Times New Roman"/>
              <a:cs typeface="Times New Roman"/>
              <a:sym typeface="Times New Roman"/>
            </a:endParaRPr>
          </a:p>
          <a:p>
            <a:pPr indent="342900" lvl="0" marL="0" rtl="0" algn="ctr">
              <a:lnSpc>
                <a:spcPct val="9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Мақсади лексия:</a:t>
            </a:r>
            <a:endParaRPr/>
          </a:p>
          <a:p>
            <a:pPr indent="342900" lvl="0" marL="0" rtl="0" algn="just">
              <a:lnSpc>
                <a:spcPct val="90000"/>
              </a:lnSpc>
              <a:spcBef>
                <a:spcPts val="0"/>
              </a:spcBef>
              <a:spcAft>
                <a:spcPts val="0"/>
              </a:spcAft>
              <a:buSzPts val="2240"/>
              <a:buNone/>
            </a:pPr>
            <a:r>
              <a:t/>
            </a:r>
            <a:endParaRPr/>
          </a:p>
          <a:p>
            <a:pPr indent="-386500" lvl="0" marL="450000" rtl="0" algn="just">
              <a:lnSpc>
                <a:spcPct val="150000"/>
              </a:lnSpc>
              <a:spcBef>
                <a:spcPts val="0"/>
              </a:spcBef>
              <a:spcAft>
                <a:spcPts val="0"/>
              </a:spcAft>
              <a:buSzPts val="1000"/>
              <a:buNone/>
            </a:pPr>
            <a:r>
              <a:t/>
            </a:r>
            <a:endParaRPr sz="1000">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Муҳоҷирати меҳнатӣ, омилҳо ва принсипҳои асосии муҳоҷирати меҳнат, рушди сармояи инсонӣ ва рушди бозор, муҳоҷирати меҳнат ва хусусиятҳои асосии он, нақши сармояи инсонӣ дар иқтисодиёт, сармояи инсонӣ ва омилҳои таъсиргузор дар шароити муосир, таҳлили ҳолати воқеии муҳоҷирати меҳнат дар иқтисодиёти имрӯза.</a:t>
            </a:r>
            <a:endParaRPr>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5"/>
          <p:cNvSpPr txBox="1"/>
          <p:nvPr>
            <p:ph idx="1" type="body"/>
          </p:nvPr>
        </p:nvSpPr>
        <p:spPr>
          <a:xfrm>
            <a:off x="177844" y="96714"/>
            <a:ext cx="8884220" cy="6576647"/>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Мафҳум ва моҳияти муҳоҷирати меҳнатӣ дар рушди сармояи инсонӣ</a:t>
            </a:r>
            <a:endParaRPr b="1" sz="2400">
              <a:solidFill>
                <a:srgbClr val="FF0000"/>
              </a:solidFill>
              <a:latin typeface="Times New Roman"/>
              <a:ea typeface="Times New Roman"/>
              <a:cs typeface="Times New Roman"/>
              <a:sym typeface="Times New Roman"/>
            </a:endParaRPr>
          </a:p>
          <a:p>
            <a:pPr indent="-323000" lvl="0" marL="450000" rtl="0" algn="just">
              <a:lnSpc>
                <a:spcPct val="150000"/>
              </a:lnSpc>
              <a:spcBef>
                <a:spcPts val="200"/>
              </a:spcBef>
              <a:spcAft>
                <a:spcPts val="0"/>
              </a:spcAft>
              <a:buSzPts val="2000"/>
              <a:buNone/>
            </a:pPr>
            <a:r>
              <a:t/>
            </a:r>
            <a:endParaRPr>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Меъёри асосии пешрафти иҷтимоию иқтисодӣ ҳар як ҷамъият, сармояи инсонӣ башумор рафта, масъалаи омӯзиши инсон, сифатҳо ва қобилиятҳои куллии эҷодии ӯ, муҳим арзёбӣ мегардад.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Дурнамои рушди минбаъдаи иҷтимоию иқтисодии Ҷумҳурии Тоҷикистон бо рушди сифатан қобилиятҳои эҷодии инсон, ки омили асосии рушди иқтисодиёти донишандӯзӣ мегарданд, алоқаманд аст. Сармояи инсонии миллат яке аз ҷузъҳои асосии сарвати миллии ҷамъиятро ташкил медиҳад.</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6"/>
          <p:cNvSpPr txBox="1"/>
          <p:nvPr>
            <p:ph idx="1" type="body"/>
          </p:nvPr>
        </p:nvSpPr>
        <p:spPr>
          <a:xfrm>
            <a:off x="107504" y="167054"/>
            <a:ext cx="8884220" cy="6128238"/>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Мафҳум ва моҳияти муҳоҷирати меҳнатӣ дар рушди сармояи инсонӣ</a:t>
            </a:r>
            <a:endParaRPr b="1" sz="2400">
              <a:solidFill>
                <a:srgbClr val="FF0000"/>
              </a:solidFill>
              <a:latin typeface="Times New Roman"/>
              <a:ea typeface="Times New Roman"/>
              <a:cs typeface="Times New Roman"/>
              <a:sym typeface="Times New Roman"/>
            </a:endParaRPr>
          </a:p>
          <a:p>
            <a:pPr indent="-152400" lvl="0" marL="91440" rtl="0" algn="ctr">
              <a:lnSpc>
                <a:spcPct val="90000"/>
              </a:lnSpc>
              <a:spcBef>
                <a:spcPts val="1400"/>
              </a:spcBef>
              <a:spcAft>
                <a:spcPts val="0"/>
              </a:spcAft>
              <a:buSzPts val="2400"/>
              <a:buChar char=" "/>
            </a:pPr>
            <a:r>
              <a:rPr sz="2400">
                <a:latin typeface="Times New Roman"/>
                <a:ea typeface="Times New Roman"/>
                <a:cs typeface="Times New Roman"/>
                <a:sym typeface="Times New Roman"/>
              </a:rPr>
              <a:t>	</a:t>
            </a:r>
            <a:endParaRPr/>
          </a:p>
          <a:p>
            <a:pPr indent="-380150" lvl="0" marL="450000" rtl="0" algn="just">
              <a:lnSpc>
                <a:spcPct val="150000"/>
              </a:lnSpc>
              <a:spcBef>
                <a:spcPts val="200"/>
              </a:spcBef>
              <a:spcAft>
                <a:spcPts val="0"/>
              </a:spcAft>
              <a:buSzPts val="1100"/>
              <a:buNone/>
            </a:pPr>
            <a:r>
              <a:t/>
            </a:r>
            <a:endParaRPr sz="11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Самтҳои асосии ташаккули сармояи инсонӣ дар корҳои сершумори олимони хориҷию ватанӣ доир ба назария ва амалияи ташаккули сармояи инсонӣ асос ёфтааст.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Назарияи сармояи инсонӣ ба дастовардҳои назарияи институтсионалӣ, назарияи неоклассикӣ, неокейнсианизм ва дигар назарияҳои хоси иқтисодӣ асос ёфтааст.</a:t>
            </a:r>
            <a:endParaRPr sz="100">
              <a:solidFill>
                <a:schemeClr val="dk1"/>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7"/>
          <p:cNvSpPr txBox="1"/>
          <p:nvPr>
            <p:ph idx="1" type="body"/>
          </p:nvPr>
        </p:nvSpPr>
        <p:spPr>
          <a:xfrm>
            <a:off x="228598" y="158260"/>
            <a:ext cx="8660423" cy="6128239"/>
          </a:xfrm>
          <a:prstGeom prst="rect">
            <a:avLst/>
          </a:prstGeom>
          <a:noFill/>
          <a:ln>
            <a:noFill/>
          </a:ln>
        </p:spPr>
        <p:txBody>
          <a:bodyPr anchorCtr="0" anchor="t" bIns="45700" lIns="91425" spcFirstLastPara="1" rIns="91425" wrap="square" tIns="45700">
            <a:normAutofit/>
          </a:bodyPr>
          <a:lstStyle/>
          <a:p>
            <a:pPr indent="-85090" lvl="0" marL="91440" rtl="0" algn="ctr">
              <a:lnSpc>
                <a:spcPct val="90000"/>
              </a:lnSpc>
              <a:spcBef>
                <a:spcPts val="1200"/>
              </a:spcBef>
              <a:spcAft>
                <a:spcPts val="0"/>
              </a:spcAft>
              <a:buSzPts val="100"/>
              <a:buNone/>
            </a:pPr>
            <a:r>
              <a:t/>
            </a:r>
            <a:endParaRPr b="1" sz="100">
              <a:solidFill>
                <a:srgbClr val="FF0000"/>
              </a:solidFill>
              <a:latin typeface="Times New Roman"/>
              <a:ea typeface="Times New Roman"/>
              <a:cs typeface="Times New Roman"/>
              <a:sym typeface="Times New Roman"/>
            </a:endParaRPr>
          </a:p>
          <a:p>
            <a:pPr indent="0" lvl="0" marL="0" rtl="0" algn="ctr">
              <a:lnSpc>
                <a:spcPct val="100000"/>
              </a:lnSpc>
              <a:spcBef>
                <a:spcPts val="1400"/>
              </a:spcBef>
              <a:spcAft>
                <a:spcPts val="0"/>
              </a:spcAft>
              <a:buSzPts val="2400"/>
              <a:buNone/>
            </a:pPr>
            <a:r>
              <a:rPr b="1" sz="2400">
                <a:solidFill>
                  <a:srgbClr val="FF0000"/>
                </a:solidFill>
                <a:latin typeface="Times New Roman"/>
                <a:ea typeface="Times New Roman"/>
                <a:cs typeface="Times New Roman"/>
                <a:sym typeface="Times New Roman"/>
              </a:rPr>
              <a:t>Мафҳум ва моҳияти муҳоҷирати меҳнатӣ дар рушди сармояи инсонӣ</a:t>
            </a:r>
            <a:endParaRPr b="1" sz="2400">
              <a:solidFill>
                <a:srgbClr val="FF0000"/>
              </a:solidFill>
              <a:latin typeface="Times New Roman"/>
              <a:ea typeface="Times New Roman"/>
              <a:cs typeface="Times New Roman"/>
              <a:sym typeface="Times New Roman"/>
            </a:endParaRPr>
          </a:p>
          <a:p>
            <a:pPr indent="457200" lvl="0" marL="0" rtl="0" algn="just">
              <a:lnSpc>
                <a:spcPct val="150000"/>
              </a:lnSpc>
              <a:spcBef>
                <a:spcPts val="200"/>
              </a:spcBef>
              <a:spcAft>
                <a:spcPts val="0"/>
              </a:spcAft>
              <a:buSzPts val="2240"/>
              <a:buNone/>
            </a:pPr>
            <a:r>
              <a:rPr>
                <a:latin typeface="Times New Roman"/>
                <a:ea typeface="Times New Roman"/>
                <a:cs typeface="Times New Roman"/>
                <a:sym typeface="Times New Roman"/>
              </a:rPr>
              <a:t>	</a:t>
            </a:r>
            <a:endParaRPr/>
          </a:p>
          <a:p>
            <a:pPr indent="457200" lvl="0" marL="0" rtl="0" algn="just">
              <a:lnSpc>
                <a:spcPct val="150000"/>
              </a:lnSpc>
              <a:spcBef>
                <a:spcPts val="0"/>
              </a:spcBef>
              <a:spcAft>
                <a:spcPts val="0"/>
              </a:spcAft>
              <a:buSzPts val="2240"/>
              <a:buNone/>
            </a:pPr>
            <a:r>
              <a:rPr>
                <a:solidFill>
                  <a:schemeClr val="dk1"/>
                </a:solidFill>
                <a:latin typeface="Times New Roman"/>
                <a:ea typeface="Times New Roman"/>
                <a:cs typeface="Times New Roman"/>
                <a:sym typeface="Times New Roman"/>
              </a:rPr>
              <a:t>Мушкилоти дуруст дарк намудани нақши инсон ва натиҷаҳои ҷамъшудаи фаъолияти зеҳнии ӯ дар бораи суръат ва сифати тараққиёти ҷамъият ва иқтисодиёт ба амал омад. Барои рушд намудани назарияи сармояи инсонӣ маълумотҳои оморӣ оид ба рушди иқтисодиёти кишварҳои тарақикарда, ки аз ҳисобҳо дар асоси ба назар гирифтани омилҳои классикии афзоиш зиёдтар буданд, такони ҷиддӣ бахшиданд.</a:t>
            </a:r>
            <a:endParaRPr sz="100">
              <a:solidFill>
                <a:schemeClr val="dk1"/>
              </a:solidFill>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8"/>
          <p:cNvSpPr txBox="1"/>
          <p:nvPr>
            <p:ph idx="1" type="body"/>
          </p:nvPr>
        </p:nvSpPr>
        <p:spPr>
          <a:xfrm>
            <a:off x="107504" y="193431"/>
            <a:ext cx="8884220" cy="6154616"/>
          </a:xfrm>
          <a:prstGeom prst="rect">
            <a:avLst/>
          </a:prstGeom>
          <a:noFill/>
          <a:ln>
            <a:noFill/>
          </a:ln>
        </p:spPr>
        <p:txBody>
          <a:bodyPr anchorCtr="0" anchor="t" bIns="45700" lIns="91425" spcFirstLastPara="1" rIns="91425" wrap="square" tIns="45700">
            <a:normAutofit/>
          </a:bodyPr>
          <a:lstStyle/>
          <a:p>
            <a:pPr indent="-85090" lvl="0" marL="91440" rtl="0" algn="ctr">
              <a:lnSpc>
                <a:spcPct val="90000"/>
              </a:lnSpc>
              <a:spcBef>
                <a:spcPts val="1200"/>
              </a:spcBef>
              <a:spcAft>
                <a:spcPts val="0"/>
              </a:spcAft>
              <a:buSzPts val="100"/>
              <a:buNone/>
            </a:pPr>
            <a:r>
              <a:t/>
            </a:r>
            <a:endParaRPr b="1" sz="100">
              <a:solidFill>
                <a:srgbClr val="FF0000"/>
              </a:solidFill>
              <a:latin typeface="Times New Roman"/>
              <a:ea typeface="Times New Roman"/>
              <a:cs typeface="Times New Roman"/>
              <a:sym typeface="Times New Roman"/>
            </a:endParaRPr>
          </a:p>
          <a:p>
            <a:pPr indent="0" lvl="0" marL="0" rtl="0" algn="ctr">
              <a:lnSpc>
                <a:spcPct val="100000"/>
              </a:lnSpc>
              <a:spcBef>
                <a:spcPts val="1400"/>
              </a:spcBef>
              <a:spcAft>
                <a:spcPts val="0"/>
              </a:spcAft>
              <a:buSzPts val="2400"/>
              <a:buNone/>
            </a:pPr>
            <a:r>
              <a:rPr b="1" sz="2400">
                <a:solidFill>
                  <a:srgbClr val="FF0000"/>
                </a:solidFill>
                <a:latin typeface="Times New Roman"/>
                <a:ea typeface="Times New Roman"/>
                <a:cs typeface="Times New Roman"/>
                <a:sym typeface="Times New Roman"/>
              </a:rPr>
              <a:t>Мафҳум ва моҳияти муҳоҷирати меҳнатӣ дар рушди сармояи инсонӣ</a:t>
            </a:r>
            <a:endParaRPr b="1" sz="2400">
              <a:solidFill>
                <a:srgbClr val="FF0000"/>
              </a:solidFill>
              <a:latin typeface="Times New Roman"/>
              <a:ea typeface="Times New Roman"/>
              <a:cs typeface="Times New Roman"/>
              <a:sym typeface="Times New Roman"/>
            </a:endParaRPr>
          </a:p>
          <a:p>
            <a:pPr indent="-127000" lvl="0" marL="91440" rtl="0" algn="ctr">
              <a:lnSpc>
                <a:spcPct val="90000"/>
              </a:lnSpc>
              <a:spcBef>
                <a:spcPts val="1400"/>
              </a:spcBef>
              <a:spcAft>
                <a:spcPts val="0"/>
              </a:spcAft>
              <a:buSzPts val="2000"/>
              <a:buChar char=" "/>
            </a:pPr>
            <a:r>
              <a:rPr>
                <a:latin typeface="Times New Roman"/>
                <a:ea typeface="Times New Roman"/>
                <a:cs typeface="Times New Roman"/>
                <a:sym typeface="Times New Roman"/>
              </a:rPr>
              <a:t>	</a:t>
            </a:r>
            <a:endParaRPr/>
          </a:p>
          <a:p>
            <a:pPr indent="-85090" lvl="0" marL="91440" rtl="0" algn="ctr">
              <a:lnSpc>
                <a:spcPct val="90000"/>
              </a:lnSpc>
              <a:spcBef>
                <a:spcPts val="140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450000" lvl="0" marL="450000" rtl="0" algn="just">
              <a:lnSpc>
                <a:spcPct val="150000"/>
              </a:lnSpc>
              <a:spcBef>
                <a:spcPts val="200"/>
              </a:spcBef>
              <a:spcAft>
                <a:spcPts val="0"/>
              </a:spcAft>
              <a:buSzPts val="2000"/>
              <a:buChar char=" "/>
            </a:pPr>
            <a:r>
              <a:rPr>
                <a:solidFill>
                  <a:schemeClr val="dk1"/>
                </a:solidFill>
                <a:latin typeface="Times New Roman"/>
                <a:ea typeface="Times New Roman"/>
                <a:cs typeface="Times New Roman"/>
                <a:sym typeface="Times New Roman"/>
              </a:rPr>
              <a:t>Дар шароити муосир таҳлили равандҳои воқеии рушд ва афзоиш боиси тасдиқи сармояи инсонӣ ба сифати омили асосии истеҳсолӣ ва иҷтимоии рушди иқтисоди муосир ва ҷомеа гардид. Мафҳуми сармояи инсонӣ рушди табиӣ ва умумисозии мафҳумҳои омили инсонӣ ва захираҳо мебошад, аммо сармояи инсонӣ категорияи васеътари иқтисодӣ башумор меравад.</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50"/>
          <p:cNvSpPr txBox="1"/>
          <p:nvPr>
            <p:ph idx="1" type="body"/>
          </p:nvPr>
        </p:nvSpPr>
        <p:spPr>
          <a:xfrm>
            <a:off x="98711" y="167054"/>
            <a:ext cx="8884220" cy="5969976"/>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1200"/>
              </a:spcBef>
              <a:spcAft>
                <a:spcPts val="0"/>
              </a:spcAft>
              <a:buSzPts val="100"/>
              <a:buNone/>
            </a:pPr>
            <a:r>
              <a:t/>
            </a:r>
            <a:endParaRPr b="1" sz="100">
              <a:solidFill>
                <a:srgbClr val="FF0000"/>
              </a:solidFill>
              <a:latin typeface="Times New Roman"/>
              <a:ea typeface="Times New Roman"/>
              <a:cs typeface="Times New Roman"/>
              <a:sym typeface="Times New Roman"/>
            </a:endParaRPr>
          </a:p>
          <a:p>
            <a:pPr indent="0" lvl="0" marL="0" rtl="0" algn="ctr">
              <a:lnSpc>
                <a:spcPct val="100000"/>
              </a:lnSpc>
              <a:spcBef>
                <a:spcPts val="1400"/>
              </a:spcBef>
              <a:spcAft>
                <a:spcPts val="0"/>
              </a:spcAft>
              <a:buSzPts val="2400"/>
              <a:buNone/>
            </a:pPr>
            <a:r>
              <a:rPr b="1" sz="2400">
                <a:solidFill>
                  <a:srgbClr val="FF0000"/>
                </a:solidFill>
                <a:latin typeface="Times New Roman"/>
                <a:ea typeface="Times New Roman"/>
                <a:cs typeface="Times New Roman"/>
                <a:sym typeface="Times New Roman"/>
              </a:rPr>
              <a:t>Мафҳум ва моҳияти муҳоҷирати меҳнатӣ дар рушди сармояи инсонӣ</a:t>
            </a:r>
            <a:endParaRPr b="1" sz="2400">
              <a:solidFill>
                <a:srgbClr val="FF0000"/>
              </a:solidFill>
              <a:latin typeface="Times New Roman"/>
              <a:ea typeface="Times New Roman"/>
              <a:cs typeface="Times New Roman"/>
              <a:sym typeface="Times New Roman"/>
            </a:endParaRPr>
          </a:p>
          <a:p>
            <a:pPr indent="-443650" lvl="0" marL="450000" rtl="0" algn="just">
              <a:lnSpc>
                <a:spcPct val="150000"/>
              </a:lnSpc>
              <a:spcBef>
                <a:spcPts val="20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05550" lvl="0" marL="450000" rtl="0" algn="just">
              <a:lnSpc>
                <a:spcPct val="150000"/>
              </a:lnSpc>
              <a:spcBef>
                <a:spcPts val="0"/>
              </a:spcBef>
              <a:spcAft>
                <a:spcPts val="0"/>
              </a:spcAft>
              <a:buSzPts val="700"/>
              <a:buNone/>
            </a:pPr>
            <a:r>
              <a:t/>
            </a:r>
            <a:endParaRPr sz="7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Категорияи иқтисодии «сармояи инсонӣ» тадриҷан рушд менамуд ва дар марҳилаи аввал бо донишу қобилияти меҳнати инсон маҳдуд мегардид. Аксари олимони хориҷӣ муддати тӯлонӣ сармояи инсониро аз нуқтаи назарияи иқтисодӣ танҳо як омили иҷтимоии рушд, яъне омили хароҷот меҳисобиданд. Ба ақидаи онҳо маблағгузорӣ ба тарбия ва таълим бесамар ва гарон аст.</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9"/>
          <p:cNvSpPr txBox="1"/>
          <p:nvPr>
            <p:ph idx="1" type="body"/>
          </p:nvPr>
        </p:nvSpPr>
        <p:spPr>
          <a:xfrm>
            <a:off x="107504" y="175846"/>
            <a:ext cx="8884220" cy="6198577"/>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sz="80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t/>
            </a:r>
            <a:endParaRPr b="1" sz="10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t/>
            </a:r>
            <a:endParaRPr b="1" sz="100">
              <a:solidFill>
                <a:srgbClr val="FF0000"/>
              </a:solidFill>
              <a:latin typeface="Times New Roman"/>
              <a:ea typeface="Times New Roman"/>
              <a:cs typeface="Times New Roman"/>
              <a:sym typeface="Times New Roman"/>
            </a:endParaRPr>
          </a:p>
          <a:p>
            <a:pPr indent="0" lvl="0" marL="0" rtl="0" algn="ctr">
              <a:lnSpc>
                <a:spcPct val="10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Мафҳум ва моҳияти муҳоҷирати меҳнатӣ дар рушди сармояи инсонӣ</a:t>
            </a:r>
            <a:endParaRPr b="1" sz="2400">
              <a:solidFill>
                <a:srgbClr val="FF0000"/>
              </a:solidFill>
              <a:latin typeface="Times New Roman"/>
              <a:ea typeface="Times New Roman"/>
              <a:cs typeface="Times New Roman"/>
              <a:sym typeface="Times New Roman"/>
            </a:endParaRPr>
          </a:p>
          <a:p>
            <a:pPr indent="-323000" lvl="0" marL="450000" rtl="0" algn="just">
              <a:lnSpc>
                <a:spcPct val="150000"/>
              </a:lnSpc>
              <a:spcBef>
                <a:spcPts val="200"/>
              </a:spcBef>
              <a:spcAft>
                <a:spcPts val="0"/>
              </a:spcAft>
              <a:buSzPts val="2000"/>
              <a:buNone/>
            </a:pPr>
            <a:r>
              <a:t/>
            </a:r>
            <a:endParaRPr>
              <a:solidFill>
                <a:schemeClr val="dk1"/>
              </a:solidFill>
              <a:latin typeface="Times New Roman"/>
              <a:ea typeface="Times New Roman"/>
              <a:cs typeface="Times New Roman"/>
              <a:sym typeface="Times New Roman"/>
            </a:endParaRPr>
          </a:p>
          <a:p>
            <a:pPr indent="-424600" lvl="0" marL="450000" rtl="0" algn="just">
              <a:lnSpc>
                <a:spcPct val="150000"/>
              </a:lnSpc>
              <a:spcBef>
                <a:spcPts val="0"/>
              </a:spcBef>
              <a:spcAft>
                <a:spcPts val="0"/>
              </a:spcAft>
              <a:buSzPts val="400"/>
              <a:buNone/>
            </a:pPr>
            <a:r>
              <a:t/>
            </a:r>
            <a:endParaRPr sz="4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Баъдан дар нимаи дуюми асри 20 муносибат ба сармояи инсонӣ ва таҳсилот тадриҷан ба таври назаррас тағйир намуд. «Сармояи инсонӣ ченаки қобилияти таҷассумшудаи шахс барои ба даст овардани даромад арзёбӣ мегардид. Сармояи инсонӣ қобилият ва истеъдоди фитрӣ, инчунин маълумот ва тахассуси бадастомадаро низ дар бар мегирад»</a:t>
            </a:r>
            <a:r>
              <a:rPr baseline="30000">
                <a:solidFill>
                  <a:schemeClr val="dk1"/>
                </a:solidFill>
                <a:latin typeface="Times New Roman"/>
                <a:ea typeface="Times New Roman"/>
                <a:cs typeface="Times New Roman"/>
                <a:sym typeface="Times New Roman"/>
              </a:rPr>
              <a:t>1</a:t>
            </a:r>
            <a:r>
              <a:rPr>
                <a:solidFill>
                  <a:schemeClr val="dk1"/>
                </a:solidFill>
                <a:latin typeface="Times New Roman"/>
                <a:ea typeface="Times New Roman"/>
                <a:cs typeface="Times New Roman"/>
                <a:sym typeface="Times New Roman"/>
              </a:rPr>
              <a:t>. </a:t>
            </a:r>
            <a:endParaRPr/>
          </a:p>
          <a:p>
            <a:pPr indent="0" lvl="0" marL="91440" rtl="0" algn="l">
              <a:lnSpc>
                <a:spcPct val="90000"/>
              </a:lnSpc>
              <a:spcBef>
                <a:spcPts val="1200"/>
              </a:spcBef>
              <a:spcAft>
                <a:spcPts val="0"/>
              </a:spcAft>
              <a:buSzPts val="2000"/>
              <a:buNone/>
            </a:pPr>
            <a:r>
              <a:t/>
            </a:r>
            <a:endParaRPr/>
          </a:p>
          <a:p>
            <a:pPr indent="-101600" lvl="0" marL="91440" rtl="0" algn="l">
              <a:lnSpc>
                <a:spcPct val="90000"/>
              </a:lnSpc>
              <a:spcBef>
                <a:spcPts val="1400"/>
              </a:spcBef>
              <a:spcAft>
                <a:spcPts val="0"/>
              </a:spcAft>
              <a:buSzPts val="1600"/>
              <a:buChar char=" "/>
            </a:pPr>
            <a:r>
              <a:rPr sz="1600">
                <a:solidFill>
                  <a:schemeClr val="dk1"/>
                </a:solidFill>
                <a:latin typeface="Times New Roman"/>
                <a:ea typeface="Times New Roman"/>
                <a:cs typeface="Times New Roman"/>
                <a:sym typeface="Times New Roman"/>
              </a:rPr>
              <a:t>1. Фишер С., Дорнбуш Р., Шмалензи Р. </a:t>
            </a:r>
            <a:endParaRPr/>
          </a:p>
          <a:p>
            <a:pPr indent="-101600" lvl="0" marL="91440" rtl="0" algn="l">
              <a:lnSpc>
                <a:spcPct val="90000"/>
              </a:lnSpc>
              <a:spcBef>
                <a:spcPts val="1400"/>
              </a:spcBef>
              <a:spcAft>
                <a:spcPts val="0"/>
              </a:spcAft>
              <a:buSzPts val="1600"/>
              <a:buChar char=" "/>
            </a:pPr>
            <a:r>
              <a:rPr sz="1600">
                <a:solidFill>
                  <a:schemeClr val="dk1"/>
                </a:solidFill>
                <a:latin typeface="Times New Roman"/>
                <a:ea typeface="Times New Roman"/>
                <a:cs typeface="Times New Roman"/>
                <a:sym typeface="Times New Roman"/>
              </a:rPr>
              <a:t>Экономическая теория. - М., Юнити, 2002, ст.98.</a:t>
            </a:r>
            <a:endParaRPr sz="1600">
              <a:solidFill>
                <a:schemeClr val="dk1"/>
              </a:solidFill>
              <a:latin typeface="Times New Roman"/>
              <a:ea typeface="Times New Roman"/>
              <a:cs typeface="Times New Roman"/>
              <a:sym typeface="Times New Roman"/>
            </a:endParaRPr>
          </a:p>
          <a:p>
            <a:pPr indent="-323000" lvl="0" marL="450000" rtl="0" algn="just">
              <a:lnSpc>
                <a:spcPct val="150000"/>
              </a:lnSpc>
              <a:spcBef>
                <a:spcPts val="200"/>
              </a:spcBef>
              <a:spcAft>
                <a:spcPts val="0"/>
              </a:spcAft>
              <a:buSzPts val="2000"/>
              <a:buNone/>
            </a:pPr>
            <a:r>
              <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10"/>
          <p:cNvSpPr txBox="1"/>
          <p:nvPr>
            <p:ph idx="1" type="body"/>
          </p:nvPr>
        </p:nvSpPr>
        <p:spPr>
          <a:xfrm>
            <a:off x="175845" y="70338"/>
            <a:ext cx="8801101" cy="6488723"/>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sz="100">
              <a:solidFill>
                <a:srgbClr val="FF0000"/>
              </a:solidFill>
              <a:latin typeface="Times New Roman"/>
              <a:ea typeface="Times New Roman"/>
              <a:cs typeface="Times New Roman"/>
              <a:sym typeface="Times New Roman"/>
            </a:endParaRPr>
          </a:p>
          <a:p>
            <a:pPr indent="0" lvl="0" marL="0" rtl="0" algn="ctr">
              <a:lnSpc>
                <a:spcPct val="10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Мафҳум ва моҳияти муҳоҷирати меҳнатӣ дар рушди сармояи инсонӣ</a:t>
            </a:r>
            <a:endParaRPr sz="1000">
              <a:solidFill>
                <a:schemeClr val="dk1"/>
              </a:solidFill>
              <a:latin typeface="Times New Roman"/>
              <a:ea typeface="Times New Roman"/>
              <a:cs typeface="Times New Roman"/>
              <a:sym typeface="Times New Roman"/>
            </a:endParaRPr>
          </a:p>
          <a:p>
            <a:pPr indent="-424600" lvl="0" marL="450000" rtl="0" algn="just">
              <a:lnSpc>
                <a:spcPct val="150000"/>
              </a:lnSpc>
              <a:spcBef>
                <a:spcPts val="200"/>
              </a:spcBef>
              <a:spcAft>
                <a:spcPts val="0"/>
              </a:spcAft>
              <a:buSzPts val="400"/>
              <a:buNone/>
            </a:pPr>
            <a:r>
              <a:t/>
            </a:r>
            <a:endParaRPr sz="4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450000" lvl="0" marL="450000" rtl="0" algn="just">
              <a:lnSpc>
                <a:spcPct val="160000"/>
              </a:lnSpc>
              <a:spcBef>
                <a:spcPts val="0"/>
              </a:spcBef>
              <a:spcAft>
                <a:spcPts val="0"/>
              </a:spcAft>
              <a:buSzPts val="2000"/>
              <a:buChar char=" "/>
            </a:pPr>
            <a:r>
              <a:rPr>
                <a:solidFill>
                  <a:schemeClr val="dk1"/>
                </a:solidFill>
                <a:latin typeface="Times New Roman"/>
                <a:ea typeface="Times New Roman"/>
                <a:cs typeface="Times New Roman"/>
                <a:sym typeface="Times New Roman"/>
              </a:rPr>
              <a:t>Дар шароити муосир, ин таърифро метавон ба маънои кутоҳ таърифи сармояи инсонӣ арзёбӣ намуд. Дар асарҳои таълиф намудаи хеш Саймон Кузнес кифоя будани сармояи инсонии ибтидоии ҷамъшударо дар байни омилҳое, ки татбиқи таҷрибаи ҷамъшудаи кишварҳои пешрафтаро муайян менамуд, дар ҷои аввал гузоштааст. </a:t>
            </a:r>
            <a:endParaRPr>
              <a:solidFill>
                <a:schemeClr val="dk1"/>
              </a:solidFill>
              <a:latin typeface="Times New Roman"/>
              <a:ea typeface="Times New Roman"/>
              <a:cs typeface="Times New Roman"/>
              <a:sym typeface="Times New Roman"/>
            </a:endParaRPr>
          </a:p>
          <a:p>
            <a:pPr indent="-450000" lvl="0" marL="450000" rtl="0" algn="just">
              <a:lnSpc>
                <a:spcPct val="160000"/>
              </a:lnSpc>
              <a:spcBef>
                <a:spcPts val="0"/>
              </a:spcBef>
              <a:spcAft>
                <a:spcPts val="0"/>
              </a:spcAft>
              <a:buSzPts val="2000"/>
              <a:buChar char=" "/>
            </a:pPr>
            <a:r>
              <a:rPr>
                <a:solidFill>
                  <a:schemeClr val="dk1"/>
                </a:solidFill>
                <a:latin typeface="Times New Roman"/>
                <a:ea typeface="Times New Roman"/>
                <a:cs typeface="Times New Roman"/>
                <a:sym typeface="Times New Roman"/>
              </a:rPr>
              <a:t>Дараҷа ва сифати баланди сармояи инсонии ҷамъшуда барои босуръат татбиқи ислоҳоти институтсионалӣ, дигаргунсозии ҳолати иқтисодӣ давлат, навсозии технологии истеҳсолот, дигаргуниҳои бозории фаъолияти муҳим арзёбӣ мегардид.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51"/>
          <p:cNvSpPr txBox="1"/>
          <p:nvPr>
            <p:ph idx="1" type="body"/>
          </p:nvPr>
        </p:nvSpPr>
        <p:spPr>
          <a:xfrm>
            <a:off x="140676" y="228600"/>
            <a:ext cx="8801101" cy="6180992"/>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sz="300">
              <a:solidFill>
                <a:srgbClr val="FF0000"/>
              </a:solidFill>
              <a:latin typeface="Times New Roman"/>
              <a:ea typeface="Times New Roman"/>
              <a:cs typeface="Times New Roman"/>
              <a:sym typeface="Times New Roman"/>
            </a:endParaRPr>
          </a:p>
          <a:p>
            <a:pPr indent="0" lvl="0" marL="0" rtl="0" algn="ctr">
              <a:lnSpc>
                <a:spcPct val="10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Мафҳум ва моҳияти муҳоҷирати меҳнатӣ дар рушди сармояи инсонӣ</a:t>
            </a:r>
            <a:endParaRPr sz="1000">
              <a:solidFill>
                <a:schemeClr val="dk1"/>
              </a:solidFill>
              <a:latin typeface="Times New Roman"/>
              <a:ea typeface="Times New Roman"/>
              <a:cs typeface="Times New Roman"/>
              <a:sym typeface="Times New Roman"/>
            </a:endParaRPr>
          </a:p>
          <a:p>
            <a:pPr indent="-323000" lvl="0" marL="450000" rtl="0" algn="just">
              <a:lnSpc>
                <a:spcPct val="150000"/>
              </a:lnSpc>
              <a:spcBef>
                <a:spcPts val="200"/>
              </a:spcBef>
              <a:spcAft>
                <a:spcPts val="0"/>
              </a:spcAft>
              <a:buSzPts val="2000"/>
              <a:buNone/>
            </a:pPr>
            <a:r>
              <a:t/>
            </a:r>
            <a:endParaRPr/>
          </a:p>
          <a:p>
            <a:pPr indent="-437300" lvl="0" marL="450000" rtl="0" algn="just">
              <a:lnSpc>
                <a:spcPct val="150000"/>
              </a:lnSpc>
              <a:spcBef>
                <a:spcPts val="0"/>
              </a:spcBef>
              <a:spcAft>
                <a:spcPts val="0"/>
              </a:spcAft>
              <a:buSzPts val="200"/>
              <a:buNone/>
            </a:pPr>
            <a:r>
              <a:t/>
            </a:r>
            <a:endParaRPr sz="200"/>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Дар натиҷа, маҳз баланд будани рушди сармояи инсонии кишварҳои дорои иқтисодиёти пешрафта, ба даст овардани афзоиши устувори ММД ба ҳар сари аҳолӣ ва баланд шудани сатҳу сифати зиндагии аҳолии кишварро таъмин менамояд. Инчунн ба андешаи Саймон Кузнес, сармояи инсонӣ, яке аз омили асосии афзоиши эҳтимолии мӯътадили иқтисоди кишварҳои рӯ ба тараққӣ мебошад</a:t>
            </a:r>
            <a:r>
              <a:rPr baseline="30000">
                <a:solidFill>
                  <a:schemeClr val="dk1"/>
                </a:solidFill>
                <a:latin typeface="Times New Roman"/>
                <a:ea typeface="Times New Roman"/>
                <a:cs typeface="Times New Roman"/>
                <a:sym typeface="Times New Roman"/>
              </a:rPr>
              <a:t>1</a:t>
            </a:r>
            <a:r>
              <a:rPr>
                <a:solidFill>
                  <a:schemeClr val="dk1"/>
                </a:solidFill>
                <a:latin typeface="Times New Roman"/>
                <a:ea typeface="Times New Roman"/>
                <a:cs typeface="Times New Roman"/>
                <a:sym typeface="Times New Roman"/>
              </a:rPr>
              <a:t>. </a:t>
            </a:r>
            <a:endParaRPr/>
          </a:p>
          <a:p>
            <a:pPr indent="-46989" lvl="0" marL="91440" rtl="0" algn="l">
              <a:lnSpc>
                <a:spcPct val="90000"/>
              </a:lnSpc>
              <a:spcBef>
                <a:spcPts val="1200"/>
              </a:spcBef>
              <a:spcAft>
                <a:spcPts val="0"/>
              </a:spcAft>
              <a:buSzPts val="700"/>
              <a:buNone/>
            </a:pPr>
            <a:r>
              <a:t/>
            </a:r>
            <a:endParaRPr sz="700"/>
          </a:p>
          <a:p>
            <a:pPr indent="-101600" lvl="0" marL="91440" rtl="0" algn="l">
              <a:lnSpc>
                <a:spcPct val="90000"/>
              </a:lnSpc>
              <a:spcBef>
                <a:spcPts val="1400"/>
              </a:spcBef>
              <a:spcAft>
                <a:spcPts val="0"/>
              </a:spcAft>
              <a:buSzPts val="1600"/>
              <a:buChar char=" "/>
            </a:pPr>
            <a:r>
              <a:rPr sz="1600">
                <a:solidFill>
                  <a:schemeClr val="dk1"/>
                </a:solidFill>
                <a:latin typeface="Times New Roman"/>
                <a:ea typeface="Times New Roman"/>
                <a:cs typeface="Times New Roman"/>
                <a:sym typeface="Times New Roman"/>
              </a:rPr>
              <a:t>1. Mincer J. The Production of Human Capital </a:t>
            </a:r>
            <a:endParaRPr sz="1600">
              <a:solidFill>
                <a:schemeClr val="dk1"/>
              </a:solidFill>
              <a:latin typeface="Times New Roman"/>
              <a:ea typeface="Times New Roman"/>
              <a:cs typeface="Times New Roman"/>
              <a:sym typeface="Times New Roman"/>
            </a:endParaRPr>
          </a:p>
          <a:p>
            <a:pPr indent="-101600" lvl="0" marL="91440" rtl="0" algn="l">
              <a:lnSpc>
                <a:spcPct val="90000"/>
              </a:lnSpc>
              <a:spcBef>
                <a:spcPts val="1400"/>
              </a:spcBef>
              <a:spcAft>
                <a:spcPts val="0"/>
              </a:spcAft>
              <a:buSzPts val="1600"/>
              <a:buChar char=" "/>
            </a:pPr>
            <a:r>
              <a:rPr sz="1600">
                <a:solidFill>
                  <a:schemeClr val="dk1"/>
                </a:solidFill>
                <a:latin typeface="Times New Roman"/>
                <a:ea typeface="Times New Roman"/>
                <a:cs typeface="Times New Roman"/>
                <a:sym typeface="Times New Roman"/>
              </a:rPr>
              <a:t>and the Lifecycle of Earnings: Variations on a </a:t>
            </a:r>
            <a:endParaRPr sz="1600">
              <a:solidFill>
                <a:schemeClr val="dk1"/>
              </a:solidFill>
              <a:latin typeface="Times New Roman"/>
              <a:ea typeface="Times New Roman"/>
              <a:cs typeface="Times New Roman"/>
              <a:sym typeface="Times New Roman"/>
            </a:endParaRPr>
          </a:p>
          <a:p>
            <a:pPr indent="-101600" lvl="0" marL="91440" rtl="0" algn="l">
              <a:lnSpc>
                <a:spcPct val="90000"/>
              </a:lnSpc>
              <a:spcBef>
                <a:spcPts val="1400"/>
              </a:spcBef>
              <a:spcAft>
                <a:spcPts val="0"/>
              </a:spcAft>
              <a:buSzPts val="1600"/>
              <a:buChar char=" "/>
            </a:pPr>
            <a:r>
              <a:rPr sz="1600">
                <a:solidFill>
                  <a:schemeClr val="dk1"/>
                </a:solidFill>
                <a:latin typeface="Times New Roman"/>
                <a:ea typeface="Times New Roman"/>
                <a:cs typeface="Times New Roman"/>
                <a:sym typeface="Times New Roman"/>
              </a:rPr>
              <a:t>Theme. - Working Paper of the NBER, 1994, ст.61.</a:t>
            </a:r>
            <a:endParaRPr sz="1600">
              <a:solidFill>
                <a:schemeClr val="dk1"/>
              </a:solidFill>
              <a:latin typeface="Times New Roman"/>
              <a:ea typeface="Times New Roman"/>
              <a:cs typeface="Times New Roman"/>
              <a:sym typeface="Times New Roman"/>
            </a:endParaRPr>
          </a:p>
          <a:p>
            <a:pPr indent="-443650" lvl="0" marL="450000" rtl="0" algn="just">
              <a:lnSpc>
                <a:spcPct val="150000"/>
              </a:lnSpc>
              <a:spcBef>
                <a:spcPts val="200"/>
              </a:spcBef>
              <a:spcAft>
                <a:spcPts val="0"/>
              </a:spcAft>
              <a:buSzPts val="100"/>
              <a:buNone/>
            </a:pPr>
            <a:r>
              <a:t/>
            </a:r>
            <a:endParaRPr sz="100">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11"/>
          <p:cNvSpPr txBox="1"/>
          <p:nvPr>
            <p:ph idx="1" type="body"/>
          </p:nvPr>
        </p:nvSpPr>
        <p:spPr>
          <a:xfrm>
            <a:off x="107504" y="175846"/>
            <a:ext cx="8884220" cy="6559062"/>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sz="200">
              <a:solidFill>
                <a:srgbClr val="FF0000"/>
              </a:solidFill>
              <a:latin typeface="Times New Roman"/>
              <a:ea typeface="Times New Roman"/>
              <a:cs typeface="Times New Roman"/>
              <a:sym typeface="Times New Roman"/>
            </a:endParaRPr>
          </a:p>
          <a:p>
            <a:pPr indent="630555" lvl="0" marL="342900" rtl="0" algn="just">
              <a:lnSpc>
                <a:spcPct val="150000"/>
              </a:lnSpc>
              <a:spcBef>
                <a:spcPts val="560"/>
              </a:spcBef>
              <a:spcAft>
                <a:spcPts val="0"/>
              </a:spcAft>
              <a:buSzPts val="1960"/>
              <a:buNone/>
            </a:pPr>
            <a:r>
              <a:t/>
            </a:r>
            <a:endParaRPr sz="100">
              <a:solidFill>
                <a:schemeClr val="dk1"/>
              </a:solidFill>
              <a:latin typeface="Times New Roman"/>
              <a:ea typeface="Times New Roman"/>
              <a:cs typeface="Times New Roman"/>
              <a:sym typeface="Times New Roman"/>
            </a:endParaRPr>
          </a:p>
          <a:p>
            <a:pPr indent="0" lvl="0" marL="0" rtl="0" algn="ctr">
              <a:lnSpc>
                <a:spcPct val="10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Мафҳум ва моҳияти муҳоҷирати меҳнатӣ дар рушди сармояи инсонӣ</a:t>
            </a:r>
            <a:endParaRPr sz="2400">
              <a:solidFill>
                <a:schemeClr val="dk1"/>
              </a:solidFill>
              <a:latin typeface="Times New Roman"/>
              <a:ea typeface="Times New Roman"/>
              <a:cs typeface="Times New Roman"/>
              <a:sym typeface="Times New Roman"/>
            </a:endParaRPr>
          </a:p>
          <a:p>
            <a:pPr indent="-221400" lvl="0" marL="450000" rtl="0" algn="just">
              <a:lnSpc>
                <a:spcPct val="160000"/>
              </a:lnSpc>
              <a:spcBef>
                <a:spcPts val="200"/>
              </a:spcBef>
              <a:spcAft>
                <a:spcPts val="0"/>
              </a:spcAft>
              <a:buSzPts val="3600"/>
              <a:buNone/>
            </a:pPr>
            <a:r>
              <a:t/>
            </a:r>
            <a:endParaRPr sz="36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Дар шароити муосир дар асоси назария ва амалияи рушди сармояи инсонӣ парадигмаи бомуваффақияти рушди кишварҳои пешрафта ташаккул ва такмил дода мешавад. Дар асоси назарияи рушди сармояи инсонӣ, Шветсия иқтисодиёти хешро навсозӣ намуда дар солҳои 2000-ум мавқеи пешсафии худро дар иқтисоди ҷаҳонӣ дубора ба даст овард.</a:t>
            </a:r>
            <a:r>
              <a:rPr sz="3500">
                <a:solidFill>
                  <a:schemeClr val="dk1"/>
                </a:solidFill>
                <a:latin typeface="Times New Roman"/>
                <a:ea typeface="Times New Roman"/>
                <a:cs typeface="Times New Roman"/>
                <a:sym typeface="Times New Roman"/>
              </a:rPr>
              <a:t> </a:t>
            </a:r>
            <a:endParaRPr/>
          </a:p>
          <a:p>
            <a:pPr indent="-127000" lvl="0" marL="91440" rtl="0" algn="l">
              <a:lnSpc>
                <a:spcPct val="90000"/>
              </a:lnSpc>
              <a:spcBef>
                <a:spcPts val="1200"/>
              </a:spcBef>
              <a:spcAft>
                <a:spcPts val="200"/>
              </a:spcAft>
              <a:buSzPts val="2000"/>
              <a:buChar char=" "/>
            </a:pPr>
            <a:r>
              <a:rPr/>
              <a:t>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12"/>
          <p:cNvSpPr txBox="1"/>
          <p:nvPr>
            <p:ph idx="1" type="body"/>
          </p:nvPr>
        </p:nvSpPr>
        <p:spPr>
          <a:xfrm>
            <a:off x="107504" y="126506"/>
            <a:ext cx="8884220" cy="6374168"/>
          </a:xfrm>
          <a:prstGeom prst="rect">
            <a:avLst/>
          </a:prstGeom>
          <a:noFill/>
          <a:ln>
            <a:noFill/>
          </a:ln>
        </p:spPr>
        <p:txBody>
          <a:bodyPr anchorCtr="0" anchor="t" bIns="45700" lIns="91425" spcFirstLastPara="1" rIns="91425" wrap="square" tIns="45700">
            <a:normAutofit/>
          </a:bodyPr>
          <a:lstStyle/>
          <a:p>
            <a:pPr indent="-342900" lvl="0" marL="342900" rtl="0" algn="just">
              <a:lnSpc>
                <a:spcPct val="90000"/>
              </a:lnSpc>
              <a:spcBef>
                <a:spcPts val="560"/>
              </a:spcBef>
              <a:spcAft>
                <a:spcPts val="0"/>
              </a:spcAft>
              <a:buSzPts val="1960"/>
              <a:buNone/>
            </a:pPr>
            <a:r>
              <a:t/>
            </a:r>
            <a:endParaRPr sz="100">
              <a:latin typeface="Times"/>
              <a:ea typeface="Times"/>
              <a:cs typeface="Times"/>
              <a:sym typeface="Times"/>
            </a:endParaRPr>
          </a:p>
          <a:p>
            <a:pPr indent="0" lvl="0" marL="0" rtl="0" algn="ctr">
              <a:lnSpc>
                <a:spcPct val="10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Мафҳум ва моҳияти муҳоҷирати меҳнатӣ дар рушди сармояи инсонӣ</a:t>
            </a:r>
            <a:endParaRPr sz="2400">
              <a:solidFill>
                <a:schemeClr val="dk1"/>
              </a:solidFill>
              <a:latin typeface="Times New Roman"/>
              <a:ea typeface="Times New Roman"/>
              <a:cs typeface="Times New Roman"/>
              <a:sym typeface="Times New Roman"/>
            </a:endParaRPr>
          </a:p>
          <a:p>
            <a:pPr indent="450000" lvl="0" marL="0" rtl="0" algn="just">
              <a:lnSpc>
                <a:spcPct val="150000"/>
              </a:lnSpc>
              <a:spcBef>
                <a:spcPts val="200"/>
              </a:spcBef>
              <a:spcAft>
                <a:spcPts val="0"/>
              </a:spcAft>
              <a:buSzPts val="2240"/>
              <a:buNone/>
            </a:pPr>
            <a:r>
              <a:t/>
            </a:r>
            <a:endParaRPr sz="2400">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000"/>
              <a:buNone/>
            </a:pPr>
            <a:r>
              <a:rPr>
                <a:solidFill>
                  <a:schemeClr val="dk1"/>
                </a:solidFill>
                <a:latin typeface="Times New Roman"/>
                <a:ea typeface="Times New Roman"/>
                <a:cs typeface="Times New Roman"/>
                <a:sym typeface="Times New Roman"/>
              </a:rPr>
              <a:t>Дар як мудати начандон тулонии таърихи ба Финландия муяссар гардид, ки аз иқтисодиёти ашёи хом ба иқтисодиёти инноватсионӣ гузариш намояд ва технологияи баланди рақобатпазири хешро ихтироъ намояд ва аз коркарди сарвати табиии худ даст кашад, зеро бештар таваҷҷӯҳро ба рушди сармояи инсонӣ равона намояд. Дар маҷмуъ ба Финландия муяссар гардид, ки дар рейтинги рақобатпазирии иқтисодиёт дар ҷаҳон ҷои аввалро ишғол намояд.</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52"/>
          <p:cNvSpPr txBox="1"/>
          <p:nvPr>
            <p:ph idx="1" type="body"/>
          </p:nvPr>
        </p:nvSpPr>
        <p:spPr>
          <a:xfrm>
            <a:off x="107504" y="142981"/>
            <a:ext cx="8884220" cy="6358251"/>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Мафҳум ва моҳияти муҳоҷирати меҳнатӣ дар рушди сармояи инсонӣ</a:t>
            </a:r>
            <a:endParaRPr sz="2400">
              <a:solidFill>
                <a:schemeClr val="dk1"/>
              </a:solidFill>
              <a:latin typeface="Times New Roman"/>
              <a:ea typeface="Times New Roman"/>
              <a:cs typeface="Times New Roman"/>
              <a:sym typeface="Times New Roman"/>
            </a:endParaRPr>
          </a:p>
          <a:p>
            <a:pPr indent="457200" lvl="0" marL="0" rtl="0" algn="just">
              <a:lnSpc>
                <a:spcPct val="150000"/>
              </a:lnSpc>
              <a:spcBef>
                <a:spcPts val="200"/>
              </a:spcBef>
              <a:spcAft>
                <a:spcPts val="0"/>
              </a:spcAft>
              <a:buSzPts val="100"/>
              <a:buNone/>
            </a:pPr>
            <a:r>
              <a:t/>
            </a:r>
            <a:endParaRPr sz="100"/>
          </a:p>
          <a:p>
            <a:pPr indent="-450000" lvl="0" marL="450000" rtl="0" algn="just">
              <a:lnSpc>
                <a:spcPct val="160000"/>
              </a:lnSpc>
              <a:spcBef>
                <a:spcPts val="0"/>
              </a:spcBef>
              <a:spcAft>
                <a:spcPts val="0"/>
              </a:spcAft>
              <a:buSzPts val="2000"/>
              <a:buChar char=" "/>
            </a:pPr>
            <a:r>
              <a:rPr>
                <a:solidFill>
                  <a:schemeClr val="dk1"/>
                </a:solidFill>
                <a:latin typeface="Times New Roman"/>
                <a:ea typeface="Times New Roman"/>
                <a:cs typeface="Times New Roman"/>
                <a:sym typeface="Times New Roman"/>
              </a:rPr>
              <a:t>Гузашта аз ин, маҳз аз ҳисоби даромад аз коркарди ҷангалҳо ба молҳои дорои арзиши иловашуда онҳо технология ва маҳсулоти инноватсионии худро ташкил намуданд.  </a:t>
            </a:r>
            <a:endParaRPr>
              <a:solidFill>
                <a:schemeClr val="dk1"/>
              </a:solidFill>
              <a:latin typeface="Times New Roman"/>
              <a:ea typeface="Times New Roman"/>
              <a:cs typeface="Times New Roman"/>
              <a:sym typeface="Times New Roman"/>
            </a:endParaRPr>
          </a:p>
          <a:p>
            <a:pPr indent="-450000" lvl="0" marL="450000" rtl="0" algn="just">
              <a:lnSpc>
                <a:spcPct val="160000"/>
              </a:lnSpc>
              <a:spcBef>
                <a:spcPts val="0"/>
              </a:spcBef>
              <a:spcAft>
                <a:spcPts val="0"/>
              </a:spcAft>
              <a:buSzPts val="2000"/>
              <a:buChar char=" "/>
            </a:pPr>
            <a:r>
              <a:rPr>
                <a:solidFill>
                  <a:schemeClr val="dk1"/>
                </a:solidFill>
                <a:latin typeface="Times New Roman"/>
                <a:ea typeface="Times New Roman"/>
                <a:cs typeface="Times New Roman"/>
                <a:sym typeface="Times New Roman"/>
              </a:rPr>
              <a:t>Ҳамаи ин на аз он сабаб ба амал омад, ки назария ва амалияи сармояи инсонӣ як навъ асои сеҳрнокро иҷро намуд, балки барои он ба амал омад.</a:t>
            </a:r>
            <a:endParaRPr/>
          </a:p>
          <a:p>
            <a:pPr indent="-450000" lvl="0" marL="450000" rtl="0" algn="just">
              <a:lnSpc>
                <a:spcPct val="160000"/>
              </a:lnSpc>
              <a:spcBef>
                <a:spcPts val="0"/>
              </a:spcBef>
              <a:spcAft>
                <a:spcPts val="0"/>
              </a:spcAft>
              <a:buSzPts val="2000"/>
              <a:buChar char=" "/>
            </a:pPr>
            <a:r>
              <a:rPr>
                <a:solidFill>
                  <a:schemeClr val="dk1"/>
                </a:solidFill>
                <a:latin typeface="Times New Roman"/>
                <a:ea typeface="Times New Roman"/>
                <a:cs typeface="Times New Roman"/>
                <a:sym typeface="Times New Roman"/>
              </a:rPr>
              <a:t>Афзоиши имкониятҳои рушди сармояи инсонӣ бояд ба татбиқи сиёсати иқтисодӣ, ки ба тағйир додани сифати рушди иқтисодӣ, самти он ба васеъ намудани имкониятҳои шуғли пурсамар равона карда шудааст, асос меёбад, ки мо онро ба таври зайл дар расми 1 тавсиф намудем.</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13"/>
          <p:cNvSpPr txBox="1"/>
          <p:nvPr>
            <p:ph idx="1" type="body"/>
          </p:nvPr>
        </p:nvSpPr>
        <p:spPr>
          <a:xfrm>
            <a:off x="107504" y="211014"/>
            <a:ext cx="8884220" cy="6057901"/>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1200"/>
              </a:spcBef>
              <a:spcAft>
                <a:spcPts val="200"/>
              </a:spcAft>
              <a:buSzPts val="2400"/>
              <a:buNone/>
            </a:pPr>
            <a:r>
              <a:rPr b="1" sz="2400">
                <a:solidFill>
                  <a:srgbClr val="FF0000"/>
                </a:solidFill>
                <a:latin typeface="Times New Roman"/>
                <a:ea typeface="Times New Roman"/>
                <a:cs typeface="Times New Roman"/>
                <a:sym typeface="Times New Roman"/>
              </a:rPr>
              <a:t>Мафҳум ва моҳияти муҳоҷирати меҳнатӣ дар рушди сармояи инсонӣ</a:t>
            </a:r>
            <a:endParaRPr sz="2400">
              <a:solidFill>
                <a:schemeClr val="dk1"/>
              </a:solidFill>
              <a:latin typeface="Times New Roman"/>
              <a:ea typeface="Times New Roman"/>
              <a:cs typeface="Times New Roman"/>
              <a:sym typeface="Times New Roman"/>
            </a:endParaRPr>
          </a:p>
        </p:txBody>
      </p:sp>
      <p:sp>
        <p:nvSpPr>
          <p:cNvPr id="186" name="Google Shape;186;p13"/>
          <p:cNvSpPr/>
          <p:nvPr/>
        </p:nvSpPr>
        <p:spPr>
          <a:xfrm>
            <a:off x="814754" y="1871785"/>
            <a:ext cx="9144000" cy="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br>
              <a:rPr b="0" i="0" sz="1800" u="none" cap="none" strike="noStrike">
                <a:solidFill>
                  <a:schemeClr val="dk1"/>
                </a:solidFill>
                <a:latin typeface="Arial"/>
                <a:ea typeface="Arial"/>
                <a:cs typeface="Arial"/>
                <a:sym typeface="Arial"/>
              </a:rPr>
            </a:br>
            <a:endParaRPr b="0" i="0" sz="1800" u="none" cap="none" strike="noStrike">
              <a:solidFill>
                <a:schemeClr val="dk1"/>
              </a:solidFill>
              <a:latin typeface="Arial"/>
              <a:ea typeface="Arial"/>
              <a:cs typeface="Arial"/>
              <a:sym typeface="Arial"/>
            </a:endParaRPr>
          </a:p>
        </p:txBody>
      </p:sp>
      <p:grpSp>
        <p:nvGrpSpPr>
          <p:cNvPr id="187" name="Google Shape;187;p13"/>
          <p:cNvGrpSpPr/>
          <p:nvPr/>
        </p:nvGrpSpPr>
        <p:grpSpPr>
          <a:xfrm>
            <a:off x="272561" y="1186962"/>
            <a:ext cx="8581293" cy="4642338"/>
            <a:chOff x="0" y="0"/>
            <a:chExt cx="66949" cy="71091"/>
          </a:xfrm>
        </p:grpSpPr>
        <p:sp>
          <p:nvSpPr>
            <p:cNvPr id="188" name="Google Shape;188;p13"/>
            <p:cNvSpPr/>
            <p:nvPr/>
          </p:nvSpPr>
          <p:spPr>
            <a:xfrm rot="-5400000">
              <a:off x="-33396" y="33396"/>
              <a:ext cx="71084" cy="4292"/>
            </a:xfrm>
            <a:prstGeom prst="rect">
              <a:avLst/>
            </a:prstGeom>
            <a:solidFill>
              <a:schemeClr val="lt1"/>
            </a:solidFill>
            <a:ln cap="flat" cmpd="sng" w="12700">
              <a:solidFill>
                <a:srgbClr val="E3831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sz="1400" u="none" cap="none" strike="noStrike">
                  <a:solidFill>
                    <a:schemeClr val="dk1"/>
                  </a:solidFill>
                  <a:latin typeface="Times"/>
                  <a:ea typeface="Times"/>
                  <a:cs typeface="Times"/>
                  <a:sym typeface="Times"/>
                </a:rPr>
                <a:t>Таснифоти намуд</a:t>
              </a:r>
              <a:r>
                <a:rPr b="1" i="0" sz="1400" u="none" cap="none" strike="noStrike">
                  <a:solidFill>
                    <a:schemeClr val="dk1"/>
                  </a:solidFill>
                  <a:latin typeface="Times New Roman"/>
                  <a:ea typeface="Times New Roman"/>
                  <a:cs typeface="Times New Roman"/>
                  <a:sym typeface="Times New Roman"/>
                </a:rPr>
                <a:t>ҳ</a:t>
              </a:r>
              <a:r>
                <a:rPr b="1" i="0" sz="1400" u="none" cap="none" strike="noStrike">
                  <a:solidFill>
                    <a:schemeClr val="dk1"/>
                  </a:solidFill>
                  <a:latin typeface="Times"/>
                  <a:ea typeface="Times"/>
                  <a:cs typeface="Times"/>
                  <a:sym typeface="Times"/>
                </a:rPr>
                <a:t>ои сармояи инсон</a:t>
              </a:r>
              <a:r>
                <a:rPr b="1" i="0" sz="1400" u="none" cap="none" strike="noStrike">
                  <a:solidFill>
                    <a:schemeClr val="dk1"/>
                  </a:solidFill>
                  <a:latin typeface="Cambria"/>
                  <a:ea typeface="Cambria"/>
                  <a:cs typeface="Cambria"/>
                  <a:sym typeface="Cambria"/>
                </a:rPr>
                <a:t>ӣ</a:t>
              </a:r>
              <a:endParaRPr b="0" i="0" sz="1400" u="none" cap="none" strike="noStrike">
                <a:solidFill>
                  <a:schemeClr val="dk1"/>
                </a:solidFill>
                <a:latin typeface="Times"/>
                <a:ea typeface="Times"/>
                <a:cs typeface="Times"/>
                <a:sym typeface="Times"/>
              </a:endParaRPr>
            </a:p>
          </p:txBody>
        </p:sp>
        <p:sp>
          <p:nvSpPr>
            <p:cNvPr id="189" name="Google Shape;189;p13"/>
            <p:cNvSpPr/>
            <p:nvPr/>
          </p:nvSpPr>
          <p:spPr>
            <a:xfrm>
              <a:off x="4452" y="79"/>
              <a:ext cx="20435" cy="5642"/>
            </a:xfrm>
            <a:prstGeom prst="rect">
              <a:avLst/>
            </a:prstGeom>
            <a:solidFill>
              <a:schemeClr val="lt1"/>
            </a:solidFill>
            <a:ln cap="flat" cmpd="sng" w="12700">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sz="1400" u="none" cap="none" strike="noStrike">
                  <a:solidFill>
                    <a:schemeClr val="dk1"/>
                  </a:solidFill>
                  <a:latin typeface="Times"/>
                  <a:ea typeface="Times"/>
                  <a:cs typeface="Times"/>
                  <a:sym typeface="Times"/>
                </a:rPr>
                <a:t>Сармояи фард</a:t>
              </a:r>
              <a:r>
                <a:rPr b="0" i="0" sz="1400" u="none" cap="none" strike="noStrike">
                  <a:solidFill>
                    <a:schemeClr val="dk1"/>
                  </a:solidFill>
                  <a:latin typeface="Cambria"/>
                  <a:ea typeface="Cambria"/>
                  <a:cs typeface="Cambria"/>
                  <a:sym typeface="Cambria"/>
                </a:rPr>
                <a:t>ӣ</a:t>
              </a:r>
              <a:r>
                <a:rPr b="0" i="0" sz="1400" u="none" cap="none" strike="noStrike">
                  <a:solidFill>
                    <a:schemeClr val="dk1"/>
                  </a:solidFill>
                  <a:latin typeface="Times"/>
                  <a:ea typeface="Times"/>
                  <a:cs typeface="Times"/>
                  <a:sym typeface="Times"/>
                </a:rPr>
                <a:t> - X</a:t>
              </a:r>
              <a:endParaRPr b="0" i="0" sz="1400" u="none" cap="none" strike="noStrike">
                <a:solidFill>
                  <a:schemeClr val="dk1"/>
                </a:solidFill>
                <a:latin typeface="Times"/>
                <a:ea typeface="Times"/>
                <a:cs typeface="Times"/>
                <a:sym typeface="Times"/>
              </a:endParaRPr>
            </a:p>
          </p:txBody>
        </p:sp>
        <p:sp>
          <p:nvSpPr>
            <p:cNvPr id="190" name="Google Shape;190;p13"/>
            <p:cNvSpPr/>
            <p:nvPr/>
          </p:nvSpPr>
          <p:spPr>
            <a:xfrm>
              <a:off x="25205" y="79"/>
              <a:ext cx="20111" cy="5642"/>
            </a:xfrm>
            <a:prstGeom prst="rect">
              <a:avLst/>
            </a:prstGeom>
            <a:solidFill>
              <a:schemeClr val="lt1"/>
            </a:solidFill>
            <a:ln cap="flat" cmpd="sng" w="12700">
              <a:solidFill>
                <a:srgbClr val="9B835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sz="1400" u="none" cap="none" strike="noStrike">
                  <a:solidFill>
                    <a:schemeClr val="dk1"/>
                  </a:solidFill>
                  <a:latin typeface="Times"/>
                  <a:ea typeface="Times"/>
                  <a:cs typeface="Times"/>
                  <a:sym typeface="Times"/>
                </a:rPr>
                <a:t>Сармояи инсонии ширкат – Y</a:t>
              </a:r>
              <a:endParaRPr b="0" i="0" sz="1400" u="none" cap="none" strike="noStrike">
                <a:solidFill>
                  <a:schemeClr val="dk1"/>
                </a:solidFill>
                <a:latin typeface="Times"/>
                <a:ea typeface="Times"/>
                <a:cs typeface="Times"/>
                <a:sym typeface="Times"/>
              </a:endParaRPr>
            </a:p>
          </p:txBody>
        </p:sp>
        <p:sp>
          <p:nvSpPr>
            <p:cNvPr id="191" name="Google Shape;191;p13"/>
            <p:cNvSpPr/>
            <p:nvPr/>
          </p:nvSpPr>
          <p:spPr>
            <a:xfrm>
              <a:off x="45799" y="159"/>
              <a:ext cx="20504" cy="5565"/>
            </a:xfrm>
            <a:prstGeom prst="rect">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sz="1400" u="none" cap="none" strike="noStrike">
                  <a:solidFill>
                    <a:schemeClr val="dk1"/>
                  </a:solidFill>
                  <a:latin typeface="Times"/>
                  <a:ea typeface="Times"/>
                  <a:cs typeface="Times"/>
                  <a:sym typeface="Times"/>
                </a:rPr>
                <a:t>Сармояи миллии инсон</a:t>
              </a:r>
              <a:r>
                <a:rPr b="0" i="0" sz="1400" u="none" cap="none" strike="noStrike">
                  <a:solidFill>
                    <a:schemeClr val="dk1"/>
                  </a:solidFill>
                  <a:latin typeface="Cambria"/>
                  <a:ea typeface="Cambria"/>
                  <a:cs typeface="Cambria"/>
                  <a:sym typeface="Cambria"/>
                </a:rPr>
                <a:t>ӣ</a:t>
              </a:r>
              <a:r>
                <a:rPr b="0" i="0" sz="1400" u="none" cap="none" strike="noStrike">
                  <a:solidFill>
                    <a:schemeClr val="dk1"/>
                  </a:solidFill>
                  <a:latin typeface="Times"/>
                  <a:ea typeface="Times"/>
                  <a:cs typeface="Times"/>
                  <a:sym typeface="Times"/>
                </a:rPr>
                <a:t> - Z</a:t>
              </a:r>
              <a:endParaRPr b="0" i="0" sz="1400" u="none" cap="none" strike="noStrike">
                <a:solidFill>
                  <a:schemeClr val="dk1"/>
                </a:solidFill>
                <a:latin typeface="Times"/>
                <a:ea typeface="Times"/>
                <a:cs typeface="Times"/>
                <a:sym typeface="Times"/>
              </a:endParaRPr>
            </a:p>
          </p:txBody>
        </p:sp>
        <p:cxnSp>
          <p:nvCxnSpPr>
            <p:cNvPr id="192" name="Google Shape;192;p13"/>
            <p:cNvCxnSpPr/>
            <p:nvPr/>
          </p:nvCxnSpPr>
          <p:spPr>
            <a:xfrm flipH="1">
              <a:off x="13278" y="5724"/>
              <a:ext cx="80" cy="8273"/>
            </a:xfrm>
            <a:prstGeom prst="straightConnector1">
              <a:avLst/>
            </a:prstGeom>
            <a:noFill/>
            <a:ln cap="flat" cmpd="sng" w="9525">
              <a:solidFill>
                <a:srgbClr val="E38311"/>
              </a:solidFill>
              <a:prstDash val="solid"/>
              <a:miter lim="800000"/>
              <a:headEnd len="med" w="med" type="none"/>
              <a:tailEnd len="med" w="med" type="triangle"/>
            </a:ln>
          </p:spPr>
        </p:cxnSp>
        <p:cxnSp>
          <p:nvCxnSpPr>
            <p:cNvPr id="193" name="Google Shape;193;p13"/>
            <p:cNvCxnSpPr/>
            <p:nvPr/>
          </p:nvCxnSpPr>
          <p:spPr>
            <a:xfrm flipH="1">
              <a:off x="35462" y="5724"/>
              <a:ext cx="80" cy="8273"/>
            </a:xfrm>
            <a:prstGeom prst="straightConnector1">
              <a:avLst/>
            </a:prstGeom>
            <a:noFill/>
            <a:ln cap="flat" cmpd="sng" w="9525">
              <a:solidFill>
                <a:srgbClr val="9B8355"/>
              </a:solidFill>
              <a:prstDash val="solid"/>
              <a:miter lim="800000"/>
              <a:headEnd len="med" w="med" type="none"/>
              <a:tailEnd len="med" w="med" type="triangle"/>
            </a:ln>
          </p:spPr>
        </p:cxnSp>
        <p:cxnSp>
          <p:nvCxnSpPr>
            <p:cNvPr id="194" name="Google Shape;194;p13"/>
            <p:cNvCxnSpPr/>
            <p:nvPr/>
          </p:nvCxnSpPr>
          <p:spPr>
            <a:xfrm flipH="1">
              <a:off x="55977" y="5724"/>
              <a:ext cx="79" cy="8273"/>
            </a:xfrm>
            <a:prstGeom prst="straightConnector1">
              <a:avLst/>
            </a:prstGeom>
            <a:noFill/>
            <a:ln cap="flat" cmpd="sng" w="9525">
              <a:solidFill>
                <a:schemeClr val="accent6"/>
              </a:solidFill>
              <a:prstDash val="solid"/>
              <a:miter lim="800000"/>
              <a:headEnd len="med" w="med" type="none"/>
              <a:tailEnd len="med" w="med" type="triangle"/>
            </a:ln>
          </p:spPr>
        </p:cxnSp>
        <p:sp>
          <p:nvSpPr>
            <p:cNvPr id="195" name="Google Shape;195;p13"/>
            <p:cNvSpPr/>
            <p:nvPr/>
          </p:nvSpPr>
          <p:spPr>
            <a:xfrm>
              <a:off x="4452" y="14073"/>
              <a:ext cx="20435" cy="5639"/>
            </a:xfrm>
            <a:prstGeom prst="rect">
              <a:avLst/>
            </a:prstGeom>
            <a:solidFill>
              <a:schemeClr val="lt1"/>
            </a:solidFill>
            <a:ln cap="flat" cmpd="sng" w="12700">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sz="1400" u="none" cap="none" strike="noStrike">
                  <a:solidFill>
                    <a:schemeClr val="dk1"/>
                  </a:solidFill>
                  <a:latin typeface="Times"/>
                  <a:ea typeface="Times"/>
                  <a:cs typeface="Times"/>
                  <a:sym typeface="Times"/>
                </a:rPr>
                <a:t>Сармояи саломат</a:t>
              </a:r>
              <a:r>
                <a:rPr b="0" i="0" sz="1400" u="none" cap="none" strike="noStrike">
                  <a:solidFill>
                    <a:schemeClr val="dk1"/>
                  </a:solidFill>
                  <a:latin typeface="Cambria"/>
                  <a:ea typeface="Cambria"/>
                  <a:cs typeface="Cambria"/>
                  <a:sym typeface="Cambria"/>
                </a:rPr>
                <a:t>ӣ</a:t>
              </a:r>
              <a:r>
                <a:rPr b="0" i="0" sz="1400" u="none" cap="none" strike="noStrike">
                  <a:solidFill>
                    <a:schemeClr val="dk1"/>
                  </a:solidFill>
                  <a:latin typeface="Times"/>
                  <a:ea typeface="Times"/>
                  <a:cs typeface="Times"/>
                  <a:sym typeface="Times"/>
                </a:rPr>
                <a:t> - X</a:t>
              </a:r>
              <a:r>
                <a:rPr b="0" baseline="-25000" i="0" sz="1400" u="none" cap="none" strike="noStrike">
                  <a:solidFill>
                    <a:schemeClr val="dk1"/>
                  </a:solidFill>
                  <a:latin typeface="Times"/>
                  <a:ea typeface="Times"/>
                  <a:cs typeface="Times"/>
                  <a:sym typeface="Times"/>
                </a:rPr>
                <a:t>1</a:t>
              </a:r>
              <a:endParaRPr b="0" i="0" sz="1400" u="none" cap="none" strike="noStrike">
                <a:solidFill>
                  <a:schemeClr val="dk1"/>
                </a:solidFill>
                <a:latin typeface="Times"/>
                <a:ea typeface="Times"/>
                <a:cs typeface="Times"/>
                <a:sym typeface="Times"/>
              </a:endParaRPr>
            </a:p>
          </p:txBody>
        </p:sp>
        <p:sp>
          <p:nvSpPr>
            <p:cNvPr id="196" name="Google Shape;196;p13"/>
            <p:cNvSpPr/>
            <p:nvPr/>
          </p:nvSpPr>
          <p:spPr>
            <a:xfrm>
              <a:off x="4293" y="41092"/>
              <a:ext cx="20435" cy="6453"/>
            </a:xfrm>
            <a:prstGeom prst="rect">
              <a:avLst/>
            </a:prstGeom>
            <a:solidFill>
              <a:schemeClr val="lt1"/>
            </a:solidFill>
            <a:ln cap="flat" cmpd="sng" w="12700">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sz="1400" u="none" cap="none" strike="noStrike">
                  <a:solidFill>
                    <a:schemeClr val="dk1"/>
                  </a:solidFill>
                  <a:latin typeface="Times"/>
                  <a:ea typeface="Times"/>
                  <a:cs typeface="Times"/>
                  <a:sym typeface="Times"/>
                </a:rPr>
                <a:t>Сармояи ме</a:t>
              </a:r>
              <a:r>
                <a:rPr b="0" i="0" sz="1400" u="none" cap="none" strike="noStrike">
                  <a:solidFill>
                    <a:schemeClr val="dk1"/>
                  </a:solidFill>
                  <a:latin typeface="Cambria"/>
                  <a:ea typeface="Cambria"/>
                  <a:cs typeface="Cambria"/>
                  <a:sym typeface="Cambria"/>
                </a:rPr>
                <a:t>ҳ</a:t>
              </a:r>
              <a:r>
                <a:rPr b="0" i="0" sz="1400" u="none" cap="none" strike="noStrike">
                  <a:solidFill>
                    <a:schemeClr val="dk1"/>
                  </a:solidFill>
                  <a:latin typeface="Times"/>
                  <a:ea typeface="Times"/>
                  <a:cs typeface="Times"/>
                  <a:sym typeface="Times"/>
                </a:rPr>
                <a:t>нат</a:t>
              </a:r>
              <a:r>
                <a:rPr b="0" i="0" sz="1400" u="none" cap="none" strike="noStrike">
                  <a:solidFill>
                    <a:schemeClr val="dk1"/>
                  </a:solidFill>
                  <a:latin typeface="Cambria"/>
                  <a:ea typeface="Cambria"/>
                  <a:cs typeface="Cambria"/>
                  <a:sym typeface="Cambria"/>
                </a:rPr>
                <a:t>ӣ</a:t>
              </a:r>
              <a:r>
                <a:rPr b="0" i="0" sz="1400" u="none" cap="none" strike="noStrike">
                  <a:solidFill>
                    <a:schemeClr val="dk1"/>
                  </a:solidFill>
                  <a:latin typeface="Times"/>
                  <a:ea typeface="Times"/>
                  <a:cs typeface="Times"/>
                  <a:sym typeface="Times"/>
                </a:rPr>
                <a:t> - Х</a:t>
              </a:r>
              <a:r>
                <a:rPr b="0" baseline="-25000" i="0" sz="1400" u="none" cap="none" strike="noStrike">
                  <a:solidFill>
                    <a:schemeClr val="dk1"/>
                  </a:solidFill>
                  <a:latin typeface="Times"/>
                  <a:ea typeface="Times"/>
                  <a:cs typeface="Times"/>
                  <a:sym typeface="Times"/>
                </a:rPr>
                <a:t>3</a:t>
              </a:r>
              <a:endParaRPr b="0" i="0" sz="1400" u="none" cap="none" strike="noStrike">
                <a:solidFill>
                  <a:schemeClr val="dk1"/>
                </a:solidFill>
                <a:latin typeface="Times"/>
                <a:ea typeface="Times"/>
                <a:cs typeface="Times"/>
                <a:sym typeface="Times"/>
              </a:endParaRPr>
            </a:p>
          </p:txBody>
        </p:sp>
        <p:cxnSp>
          <p:nvCxnSpPr>
            <p:cNvPr id="197" name="Google Shape;197;p13"/>
            <p:cNvCxnSpPr/>
            <p:nvPr/>
          </p:nvCxnSpPr>
          <p:spPr>
            <a:xfrm flipH="1">
              <a:off x="35383" y="24808"/>
              <a:ext cx="79" cy="8272"/>
            </a:xfrm>
            <a:prstGeom prst="straightConnector1">
              <a:avLst/>
            </a:prstGeom>
            <a:noFill/>
            <a:ln cap="flat" cmpd="sng" w="9525">
              <a:solidFill>
                <a:srgbClr val="9B8355"/>
              </a:solidFill>
              <a:prstDash val="solid"/>
              <a:miter lim="800000"/>
              <a:headEnd len="med" w="med" type="none"/>
              <a:tailEnd len="med" w="med" type="triangle"/>
            </a:ln>
          </p:spPr>
        </p:cxnSp>
        <p:cxnSp>
          <p:nvCxnSpPr>
            <p:cNvPr id="198" name="Google Shape;198;p13"/>
            <p:cNvCxnSpPr/>
            <p:nvPr/>
          </p:nvCxnSpPr>
          <p:spPr>
            <a:xfrm>
              <a:off x="13835" y="29701"/>
              <a:ext cx="159" cy="11175"/>
            </a:xfrm>
            <a:prstGeom prst="straightConnector1">
              <a:avLst/>
            </a:prstGeom>
            <a:noFill/>
            <a:ln cap="flat" cmpd="sng" w="9525">
              <a:solidFill>
                <a:srgbClr val="E38311"/>
              </a:solidFill>
              <a:prstDash val="solid"/>
              <a:miter lim="800000"/>
              <a:headEnd len="med" w="med" type="none"/>
              <a:tailEnd len="med" w="med" type="triangle"/>
            </a:ln>
          </p:spPr>
        </p:cxnSp>
        <p:cxnSp>
          <p:nvCxnSpPr>
            <p:cNvPr id="199" name="Google Shape;199;p13"/>
            <p:cNvCxnSpPr/>
            <p:nvPr/>
          </p:nvCxnSpPr>
          <p:spPr>
            <a:xfrm>
              <a:off x="13278" y="19719"/>
              <a:ext cx="80" cy="4792"/>
            </a:xfrm>
            <a:prstGeom prst="straightConnector1">
              <a:avLst/>
            </a:prstGeom>
            <a:noFill/>
            <a:ln cap="flat" cmpd="sng" w="9525">
              <a:solidFill>
                <a:srgbClr val="E38311"/>
              </a:solidFill>
              <a:prstDash val="solid"/>
              <a:miter lim="800000"/>
              <a:headEnd len="med" w="med" type="none"/>
              <a:tailEnd len="med" w="med" type="triangle"/>
            </a:ln>
          </p:spPr>
        </p:cxnSp>
        <p:sp>
          <p:nvSpPr>
            <p:cNvPr id="200" name="Google Shape;200;p13"/>
            <p:cNvSpPr/>
            <p:nvPr/>
          </p:nvSpPr>
          <p:spPr>
            <a:xfrm>
              <a:off x="25205" y="13755"/>
              <a:ext cx="20588" cy="11054"/>
            </a:xfrm>
            <a:prstGeom prst="flowChartInputOutput">
              <a:avLst/>
            </a:prstGeom>
            <a:solidFill>
              <a:schemeClr val="lt1"/>
            </a:solidFill>
            <a:ln cap="flat" cmpd="sng" w="12700">
              <a:solidFill>
                <a:srgbClr val="9B835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sz="1400" u="none" cap="none" strike="noStrike">
                  <a:solidFill>
                    <a:schemeClr val="dk1"/>
                  </a:solidFill>
                  <a:latin typeface="Times"/>
                  <a:ea typeface="Times"/>
                  <a:cs typeface="Times"/>
                  <a:sym typeface="Times"/>
                </a:rPr>
                <a:t>Сармояи сохтор</a:t>
              </a:r>
              <a:r>
                <a:rPr b="0" i="0" sz="1400" u="none" cap="none" strike="noStrike">
                  <a:solidFill>
                    <a:schemeClr val="dk1"/>
                  </a:solidFill>
                  <a:latin typeface="Cambria"/>
                  <a:ea typeface="Cambria"/>
                  <a:cs typeface="Cambria"/>
                  <a:sym typeface="Cambria"/>
                </a:rPr>
                <a:t>ӣ</a:t>
              </a:r>
              <a:r>
                <a:rPr b="0" i="0" sz="1400" u="none" cap="none" strike="noStrike">
                  <a:solidFill>
                    <a:schemeClr val="dk1"/>
                  </a:solidFill>
                  <a:latin typeface="Times"/>
                  <a:ea typeface="Times"/>
                  <a:cs typeface="Times"/>
                  <a:sym typeface="Times"/>
                </a:rPr>
                <a:t> - Y</a:t>
              </a:r>
              <a:r>
                <a:rPr b="0" baseline="-25000" i="0" sz="1400" u="none" cap="none" strike="noStrike">
                  <a:solidFill>
                    <a:schemeClr val="dk1"/>
                  </a:solidFill>
                  <a:latin typeface="Times"/>
                  <a:ea typeface="Times"/>
                  <a:cs typeface="Times"/>
                  <a:sym typeface="Times"/>
                </a:rPr>
                <a:t>1</a:t>
              </a:r>
              <a:endParaRPr b="0" i="0" sz="1400" u="none" cap="none" strike="noStrike">
                <a:solidFill>
                  <a:schemeClr val="dk1"/>
                </a:solidFill>
                <a:latin typeface="Times"/>
                <a:ea typeface="Times"/>
                <a:cs typeface="Times"/>
                <a:sym typeface="Times"/>
              </a:endParaRPr>
            </a:p>
          </p:txBody>
        </p:sp>
        <p:sp>
          <p:nvSpPr>
            <p:cNvPr id="201" name="Google Shape;201;p13"/>
            <p:cNvSpPr/>
            <p:nvPr/>
          </p:nvSpPr>
          <p:spPr>
            <a:xfrm>
              <a:off x="25205" y="33077"/>
              <a:ext cx="20189" cy="11054"/>
            </a:xfrm>
            <a:prstGeom prst="flowChartInputOutput">
              <a:avLst/>
            </a:prstGeom>
            <a:solidFill>
              <a:schemeClr val="lt1"/>
            </a:solidFill>
            <a:ln cap="flat" cmpd="sng" w="12700">
              <a:solidFill>
                <a:srgbClr val="9B835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sz="1400" u="none" cap="none" strike="noStrike">
                  <a:solidFill>
                    <a:schemeClr val="dk1"/>
                  </a:solidFill>
                  <a:latin typeface="Times"/>
                  <a:ea typeface="Times"/>
                  <a:cs typeface="Times"/>
                  <a:sym typeface="Times"/>
                </a:rPr>
                <a:t>Сармояи ташкилот – Y</a:t>
              </a:r>
              <a:r>
                <a:rPr b="0" baseline="-25000" i="0" sz="1400" u="none" cap="none" strike="noStrike">
                  <a:solidFill>
                    <a:schemeClr val="dk1"/>
                  </a:solidFill>
                  <a:latin typeface="Times"/>
                  <a:ea typeface="Times"/>
                  <a:cs typeface="Times"/>
                  <a:sym typeface="Times"/>
                </a:rPr>
                <a:t>2</a:t>
              </a:r>
              <a:endParaRPr b="0" i="0" sz="1400" u="none" cap="none" strike="noStrike">
                <a:solidFill>
                  <a:schemeClr val="dk1"/>
                </a:solidFill>
                <a:latin typeface="Times"/>
                <a:ea typeface="Times"/>
                <a:cs typeface="Times"/>
                <a:sym typeface="Times"/>
              </a:endParaRPr>
            </a:p>
          </p:txBody>
        </p:sp>
        <p:sp>
          <p:nvSpPr>
            <p:cNvPr id="202" name="Google Shape;202;p13"/>
            <p:cNvSpPr/>
            <p:nvPr/>
          </p:nvSpPr>
          <p:spPr>
            <a:xfrm>
              <a:off x="24171" y="52399"/>
              <a:ext cx="20589" cy="10416"/>
            </a:xfrm>
            <a:prstGeom prst="flowChartInputOutput">
              <a:avLst/>
            </a:prstGeom>
            <a:solidFill>
              <a:schemeClr val="lt1"/>
            </a:solidFill>
            <a:ln cap="flat" cmpd="sng" w="12700">
              <a:solidFill>
                <a:srgbClr val="9B835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sz="1400" u="none" cap="none" strike="noStrike">
                  <a:solidFill>
                    <a:schemeClr val="dk1"/>
                  </a:solidFill>
                  <a:latin typeface="Times"/>
                  <a:ea typeface="Times"/>
                  <a:cs typeface="Times"/>
                  <a:sym typeface="Times"/>
                </a:rPr>
                <a:t>Сармояи бренди – Y</a:t>
              </a:r>
              <a:r>
                <a:rPr b="0" baseline="-25000" i="0" sz="1400" u="none" cap="none" strike="noStrike">
                  <a:solidFill>
                    <a:schemeClr val="dk1"/>
                  </a:solidFill>
                  <a:latin typeface="Times"/>
                  <a:ea typeface="Times"/>
                  <a:cs typeface="Times"/>
                  <a:sym typeface="Times"/>
                </a:rPr>
                <a:t>3</a:t>
              </a:r>
              <a:endParaRPr b="0" i="0" sz="1400" u="none" cap="none" strike="noStrike">
                <a:solidFill>
                  <a:schemeClr val="dk1"/>
                </a:solidFill>
                <a:latin typeface="Times"/>
                <a:ea typeface="Times"/>
                <a:cs typeface="Times"/>
                <a:sym typeface="Times"/>
              </a:endParaRPr>
            </a:p>
          </p:txBody>
        </p:sp>
        <p:cxnSp>
          <p:nvCxnSpPr>
            <p:cNvPr id="203" name="Google Shape;203;p13"/>
            <p:cNvCxnSpPr/>
            <p:nvPr/>
          </p:nvCxnSpPr>
          <p:spPr>
            <a:xfrm flipH="1">
              <a:off x="34270" y="44129"/>
              <a:ext cx="79" cy="8273"/>
            </a:xfrm>
            <a:prstGeom prst="straightConnector1">
              <a:avLst/>
            </a:prstGeom>
            <a:noFill/>
            <a:ln cap="flat" cmpd="sng" w="9525">
              <a:solidFill>
                <a:srgbClr val="9B8355"/>
              </a:solidFill>
              <a:prstDash val="solid"/>
              <a:miter lim="800000"/>
              <a:headEnd len="med" w="med" type="none"/>
              <a:tailEnd len="med" w="med" type="triangle"/>
            </a:ln>
          </p:spPr>
        </p:cxnSp>
        <p:sp>
          <p:nvSpPr>
            <p:cNvPr id="204" name="Google Shape;204;p13"/>
            <p:cNvSpPr/>
            <p:nvPr/>
          </p:nvSpPr>
          <p:spPr>
            <a:xfrm>
              <a:off x="46515" y="27988"/>
              <a:ext cx="20434" cy="5639"/>
            </a:xfrm>
            <a:prstGeom prst="rect">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sz="1400" u="none" cap="none" strike="noStrike">
                  <a:solidFill>
                    <a:schemeClr val="dk1"/>
                  </a:solidFill>
                  <a:latin typeface="Times"/>
                  <a:ea typeface="Times"/>
                  <a:cs typeface="Times"/>
                  <a:sym typeface="Times"/>
                </a:rPr>
                <a:t>Афзалият</a:t>
              </a:r>
              <a:r>
                <a:rPr b="0" i="0" sz="1400" u="none" cap="none" strike="noStrike">
                  <a:solidFill>
                    <a:schemeClr val="dk1"/>
                  </a:solidFill>
                  <a:latin typeface="Cambria"/>
                  <a:ea typeface="Cambria"/>
                  <a:cs typeface="Cambria"/>
                  <a:sym typeface="Cambria"/>
                </a:rPr>
                <a:t>ҳ</a:t>
              </a:r>
              <a:r>
                <a:rPr b="0" i="0" sz="1400" u="none" cap="none" strike="noStrike">
                  <a:solidFill>
                    <a:schemeClr val="dk1"/>
                  </a:solidFill>
                  <a:latin typeface="Times"/>
                  <a:ea typeface="Times"/>
                  <a:cs typeface="Times"/>
                  <a:sym typeface="Times"/>
                </a:rPr>
                <a:t>ои зе</a:t>
              </a:r>
              <a:r>
                <a:rPr b="0" i="0" sz="1400" u="none" cap="none" strike="noStrike">
                  <a:solidFill>
                    <a:schemeClr val="dk1"/>
                  </a:solidFill>
                  <a:latin typeface="Cambria"/>
                  <a:ea typeface="Cambria"/>
                  <a:cs typeface="Cambria"/>
                  <a:sym typeface="Cambria"/>
                </a:rPr>
                <a:t>ҳ</a:t>
              </a:r>
              <a:r>
                <a:rPr b="0" i="0" sz="1400" u="none" cap="none" strike="noStrike">
                  <a:solidFill>
                    <a:schemeClr val="dk1"/>
                  </a:solidFill>
                  <a:latin typeface="Times"/>
                  <a:ea typeface="Times"/>
                  <a:cs typeface="Times"/>
                  <a:sym typeface="Times"/>
                </a:rPr>
                <a:t>нии милл</a:t>
              </a:r>
              <a:r>
                <a:rPr b="0" i="0" sz="1400" u="none" cap="none" strike="noStrike">
                  <a:solidFill>
                    <a:schemeClr val="dk1"/>
                  </a:solidFill>
                  <a:latin typeface="Cambria"/>
                  <a:ea typeface="Cambria"/>
                  <a:cs typeface="Cambria"/>
                  <a:sym typeface="Cambria"/>
                </a:rPr>
                <a:t>ӣ</a:t>
              </a:r>
              <a:r>
                <a:rPr b="0" i="0" sz="1400" u="none" cap="none" strike="noStrike">
                  <a:solidFill>
                    <a:schemeClr val="dk1"/>
                  </a:solidFill>
                  <a:latin typeface="Times"/>
                  <a:ea typeface="Times"/>
                  <a:cs typeface="Times"/>
                  <a:sym typeface="Times"/>
                </a:rPr>
                <a:t> – Z</a:t>
              </a:r>
              <a:r>
                <a:rPr b="0" baseline="-25000" i="0" sz="1400" u="none" cap="none" strike="noStrike">
                  <a:solidFill>
                    <a:schemeClr val="dk1"/>
                  </a:solidFill>
                  <a:latin typeface="Times"/>
                  <a:ea typeface="Times"/>
                  <a:cs typeface="Times"/>
                  <a:sym typeface="Times"/>
                </a:rPr>
                <a:t>2</a:t>
              </a:r>
              <a:endParaRPr b="0" i="0" sz="1400" u="none" cap="none" strike="noStrike">
                <a:solidFill>
                  <a:schemeClr val="dk1"/>
                </a:solidFill>
                <a:latin typeface="Times"/>
                <a:ea typeface="Times"/>
                <a:cs typeface="Times"/>
                <a:sym typeface="Times"/>
              </a:endParaRPr>
            </a:p>
          </p:txBody>
        </p:sp>
        <p:sp>
          <p:nvSpPr>
            <p:cNvPr id="205" name="Google Shape;205;p13"/>
            <p:cNvSpPr/>
            <p:nvPr/>
          </p:nvSpPr>
          <p:spPr>
            <a:xfrm>
              <a:off x="46515" y="14073"/>
              <a:ext cx="20434" cy="5639"/>
            </a:xfrm>
            <a:prstGeom prst="rect">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sz="1400" u="none" cap="none" strike="noStrike">
                  <a:solidFill>
                    <a:schemeClr val="dk1"/>
                  </a:solidFill>
                  <a:latin typeface="Times"/>
                  <a:ea typeface="Times"/>
                  <a:cs typeface="Times"/>
                  <a:sym typeface="Times"/>
                </a:rPr>
                <a:t>Сармояи и</a:t>
              </a:r>
              <a:r>
                <a:rPr b="0" i="0" sz="1400" u="none" cap="none" strike="noStrike">
                  <a:solidFill>
                    <a:schemeClr val="dk1"/>
                  </a:solidFill>
                  <a:latin typeface="Cambria"/>
                  <a:ea typeface="Cambria"/>
                  <a:cs typeface="Cambria"/>
                  <a:sym typeface="Cambria"/>
                </a:rPr>
                <a:t>ҷ</a:t>
              </a:r>
              <a:r>
                <a:rPr b="0" i="0" sz="1400" u="none" cap="none" strike="noStrike">
                  <a:solidFill>
                    <a:schemeClr val="dk1"/>
                  </a:solidFill>
                  <a:latin typeface="Times"/>
                  <a:ea typeface="Times"/>
                  <a:cs typeface="Times"/>
                  <a:sym typeface="Times"/>
                </a:rPr>
                <a:t>тимо</a:t>
              </a:r>
              <a:r>
                <a:rPr b="0" i="0" sz="1400" u="none" cap="none" strike="noStrike">
                  <a:solidFill>
                    <a:schemeClr val="dk1"/>
                  </a:solidFill>
                  <a:latin typeface="Cambria"/>
                  <a:ea typeface="Cambria"/>
                  <a:cs typeface="Cambria"/>
                  <a:sym typeface="Cambria"/>
                </a:rPr>
                <a:t>ӣ</a:t>
              </a:r>
              <a:r>
                <a:rPr b="0" i="0" sz="1400" u="none" cap="none" strike="noStrike">
                  <a:solidFill>
                    <a:schemeClr val="dk1"/>
                  </a:solidFill>
                  <a:latin typeface="Times"/>
                  <a:ea typeface="Times"/>
                  <a:cs typeface="Times"/>
                  <a:sym typeface="Times"/>
                </a:rPr>
                <a:t> - Z</a:t>
              </a:r>
              <a:r>
                <a:rPr b="0" baseline="-25000" i="0" sz="1400" u="none" cap="none" strike="noStrike">
                  <a:solidFill>
                    <a:schemeClr val="dk1"/>
                  </a:solidFill>
                  <a:latin typeface="Times"/>
                  <a:ea typeface="Times"/>
                  <a:cs typeface="Times"/>
                  <a:sym typeface="Times"/>
                </a:rPr>
                <a:t>1</a:t>
              </a:r>
              <a:endParaRPr b="0" i="0" sz="1400" u="none" cap="none" strike="noStrike">
                <a:solidFill>
                  <a:schemeClr val="dk1"/>
                </a:solidFill>
                <a:latin typeface="Times"/>
                <a:ea typeface="Times"/>
                <a:cs typeface="Times"/>
                <a:sym typeface="Times"/>
              </a:endParaRPr>
            </a:p>
          </p:txBody>
        </p:sp>
        <p:sp>
          <p:nvSpPr>
            <p:cNvPr id="206" name="Google Shape;206;p13"/>
            <p:cNvSpPr/>
            <p:nvPr/>
          </p:nvSpPr>
          <p:spPr>
            <a:xfrm>
              <a:off x="45879" y="41982"/>
              <a:ext cx="20434" cy="5639"/>
            </a:xfrm>
            <a:prstGeom prst="rect">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sz="1400" u="none" cap="none" strike="noStrike">
                  <a:solidFill>
                    <a:schemeClr val="dk1"/>
                  </a:solidFill>
                  <a:latin typeface="Times"/>
                  <a:ea typeface="Times"/>
                  <a:cs typeface="Times"/>
                  <a:sym typeface="Times"/>
                </a:rPr>
                <a:t>Сармояи сиёс</a:t>
              </a:r>
              <a:r>
                <a:rPr b="0" i="0" sz="1400" u="none" cap="none" strike="noStrike">
                  <a:solidFill>
                    <a:schemeClr val="dk1"/>
                  </a:solidFill>
                  <a:latin typeface="Cambria"/>
                  <a:ea typeface="Cambria"/>
                  <a:cs typeface="Cambria"/>
                  <a:sym typeface="Cambria"/>
                </a:rPr>
                <a:t>ӣ</a:t>
              </a:r>
              <a:r>
                <a:rPr b="0" i="0" sz="1400" u="none" cap="none" strike="noStrike">
                  <a:solidFill>
                    <a:schemeClr val="dk1"/>
                  </a:solidFill>
                  <a:latin typeface="Times"/>
                  <a:ea typeface="Times"/>
                  <a:cs typeface="Times"/>
                  <a:sym typeface="Times"/>
                </a:rPr>
                <a:t> – Z</a:t>
              </a:r>
              <a:r>
                <a:rPr b="0" baseline="-25000" i="0" sz="1400" u="none" cap="none" strike="noStrike">
                  <a:solidFill>
                    <a:schemeClr val="dk1"/>
                  </a:solidFill>
                  <a:latin typeface="Times"/>
                  <a:ea typeface="Times"/>
                  <a:cs typeface="Times"/>
                  <a:sym typeface="Times"/>
                </a:rPr>
                <a:t>3</a:t>
              </a:r>
              <a:endParaRPr b="0" i="0" sz="1400" u="none" cap="none" strike="noStrike">
                <a:solidFill>
                  <a:schemeClr val="dk1"/>
                </a:solidFill>
                <a:latin typeface="Times"/>
                <a:ea typeface="Times"/>
                <a:cs typeface="Times"/>
                <a:sym typeface="Times"/>
              </a:endParaRPr>
            </a:p>
          </p:txBody>
        </p:sp>
        <p:cxnSp>
          <p:nvCxnSpPr>
            <p:cNvPr id="207" name="Google Shape;207;p13"/>
            <p:cNvCxnSpPr/>
            <p:nvPr/>
          </p:nvCxnSpPr>
          <p:spPr>
            <a:xfrm flipH="1">
              <a:off x="55738" y="19719"/>
              <a:ext cx="80" cy="8272"/>
            </a:xfrm>
            <a:prstGeom prst="straightConnector1">
              <a:avLst/>
            </a:prstGeom>
            <a:noFill/>
            <a:ln cap="flat" cmpd="sng" w="9525">
              <a:solidFill>
                <a:schemeClr val="accent6"/>
              </a:solidFill>
              <a:prstDash val="solid"/>
              <a:miter lim="800000"/>
              <a:headEnd len="med" w="med" type="none"/>
              <a:tailEnd len="med" w="med" type="triangle"/>
            </a:ln>
          </p:spPr>
        </p:cxnSp>
        <p:cxnSp>
          <p:nvCxnSpPr>
            <p:cNvPr id="208" name="Google Shape;208;p13"/>
            <p:cNvCxnSpPr/>
            <p:nvPr/>
          </p:nvCxnSpPr>
          <p:spPr>
            <a:xfrm flipH="1">
              <a:off x="55977" y="33713"/>
              <a:ext cx="79" cy="8273"/>
            </a:xfrm>
            <a:prstGeom prst="straightConnector1">
              <a:avLst/>
            </a:prstGeom>
            <a:noFill/>
            <a:ln cap="flat" cmpd="sng" w="9525">
              <a:solidFill>
                <a:schemeClr val="accent6"/>
              </a:solidFill>
              <a:prstDash val="solid"/>
              <a:miter lim="800000"/>
              <a:headEnd len="med" w="med" type="none"/>
              <a:tailEnd len="med" w="med" type="triangle"/>
            </a:ln>
          </p:spPr>
        </p:cxnSp>
        <p:cxnSp>
          <p:nvCxnSpPr>
            <p:cNvPr id="209" name="Google Shape;209;p13"/>
            <p:cNvCxnSpPr/>
            <p:nvPr/>
          </p:nvCxnSpPr>
          <p:spPr>
            <a:xfrm>
              <a:off x="4452" y="71084"/>
              <a:ext cx="61851" cy="0"/>
            </a:xfrm>
            <a:prstGeom prst="straightConnector1">
              <a:avLst/>
            </a:prstGeom>
            <a:noFill/>
            <a:ln cap="flat" cmpd="sng" w="19050">
              <a:solidFill>
                <a:srgbClr val="E38311"/>
              </a:solidFill>
              <a:prstDash val="solid"/>
              <a:miter lim="800000"/>
              <a:headEnd len="med" w="med" type="triangle"/>
              <a:tailEnd len="med" w="med" type="triangle"/>
            </a:ln>
          </p:spPr>
        </p:cxnSp>
        <p:cxnSp>
          <p:nvCxnSpPr>
            <p:cNvPr id="210" name="Google Shape;210;p13"/>
            <p:cNvCxnSpPr/>
            <p:nvPr/>
          </p:nvCxnSpPr>
          <p:spPr>
            <a:xfrm flipH="1">
              <a:off x="66313" y="47707"/>
              <a:ext cx="12" cy="23384"/>
            </a:xfrm>
            <a:prstGeom prst="straightConnector1">
              <a:avLst/>
            </a:prstGeom>
            <a:noFill/>
            <a:ln cap="flat" cmpd="sng" w="19050">
              <a:solidFill>
                <a:schemeClr val="accent5"/>
              </a:solidFill>
              <a:prstDash val="solid"/>
              <a:miter lim="800000"/>
              <a:headEnd len="med" w="med" type="triangle"/>
              <a:tailEnd len="med" w="med" type="triangle"/>
            </a:ln>
          </p:spPr>
        </p:cxnSp>
        <p:cxnSp>
          <p:nvCxnSpPr>
            <p:cNvPr id="211" name="Google Shape;211;p13"/>
            <p:cNvCxnSpPr/>
            <p:nvPr/>
          </p:nvCxnSpPr>
          <p:spPr>
            <a:xfrm flipH="1">
              <a:off x="33554" y="62815"/>
              <a:ext cx="80" cy="8272"/>
            </a:xfrm>
            <a:prstGeom prst="straightConnector1">
              <a:avLst/>
            </a:prstGeom>
            <a:noFill/>
            <a:ln cap="flat" cmpd="sng" w="9525">
              <a:solidFill>
                <a:srgbClr val="9B8355"/>
              </a:solidFill>
              <a:prstDash val="solid"/>
              <a:miter lim="800000"/>
              <a:headEnd len="med" w="med" type="none"/>
              <a:tailEnd len="med" w="med" type="triangle"/>
            </a:ln>
          </p:spPr>
        </p:cxnSp>
      </p:grpSp>
      <p:sp>
        <p:nvSpPr>
          <p:cNvPr id="212" name="Google Shape;212;p13"/>
          <p:cNvSpPr/>
          <p:nvPr/>
        </p:nvSpPr>
        <p:spPr>
          <a:xfrm>
            <a:off x="206738" y="5695917"/>
            <a:ext cx="6941408" cy="83099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i="0" sz="2000" u="none" cap="none" strike="noStrike">
                <a:solidFill>
                  <a:schemeClr val="dk1"/>
                </a:solidFill>
                <a:latin typeface="Times New Roman"/>
                <a:ea typeface="Times New Roman"/>
                <a:cs typeface="Times New Roman"/>
                <a:sym typeface="Times New Roman"/>
              </a:rPr>
              <a:t>Расми 1. Таснифоти намудҳои сармояи инсонӣ</a:t>
            </a:r>
            <a:endParaRPr b="0" i="0" sz="2000" u="none" cap="none" strike="noStrike">
              <a:solidFill>
                <a:schemeClr val="dk1"/>
              </a:solidFill>
              <a:latin typeface="Times"/>
              <a:ea typeface="Times"/>
              <a:cs typeface="Times"/>
              <a:sym typeface="Times"/>
            </a:endParaRPr>
          </a:p>
          <a:p>
            <a:pPr indent="0" lvl="0" marL="0" marR="0" rtl="0" algn="l">
              <a:spcBef>
                <a:spcPts val="0"/>
              </a:spcBef>
              <a:spcAft>
                <a:spcPts val="0"/>
              </a:spcAft>
              <a:buNone/>
            </a:pPr>
            <a:r>
              <a:rPr b="1" i="0" sz="1800" u="none" cap="none" strike="noStrike">
                <a:solidFill>
                  <a:schemeClr val="dk1"/>
                </a:solidFill>
                <a:latin typeface="Times New Roman"/>
                <a:ea typeface="Times New Roman"/>
                <a:cs typeface="Times New Roman"/>
                <a:sym typeface="Times New Roman"/>
              </a:rPr>
              <a:t>Сарчашма: аз ҷониби муаллиф тартиб дода шудааст.</a:t>
            </a:r>
            <a:endParaRPr sz="1800">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14"/>
          <p:cNvSpPr txBox="1"/>
          <p:nvPr>
            <p:ph idx="1" type="body"/>
          </p:nvPr>
        </p:nvSpPr>
        <p:spPr>
          <a:xfrm>
            <a:off x="169048" y="202222"/>
            <a:ext cx="8884220" cy="6418385"/>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Мафҳум ва моҳияти муҳоҷирати меҳнатӣ дар рушди сармояи инсонӣ</a:t>
            </a:r>
            <a:endParaRPr sz="2400">
              <a:solidFill>
                <a:schemeClr val="dk1"/>
              </a:solidFill>
              <a:latin typeface="Times New Roman"/>
              <a:ea typeface="Times New Roman"/>
              <a:cs typeface="Times New Roman"/>
              <a:sym typeface="Times New Roman"/>
            </a:endParaRPr>
          </a:p>
          <a:p>
            <a:pPr indent="-323000" lvl="0" marL="450000" rtl="0" algn="just">
              <a:lnSpc>
                <a:spcPct val="150000"/>
              </a:lnSpc>
              <a:spcBef>
                <a:spcPts val="200"/>
              </a:spcBef>
              <a:spcAft>
                <a:spcPts val="0"/>
              </a:spcAft>
              <a:buSzPts val="2000"/>
              <a:buNone/>
            </a:pPr>
            <a:r>
              <a:t/>
            </a:r>
            <a:endParaRPr>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Таркиби қувваҳои истеҳсолкунанда ва сармоя, маориф ва тақсимоти даромад, афзоиши иқтисодиёт ва сарвати миллӣ дар илми иқтисодӣ бо истифода аз категорияи «сармояи инсонӣ» ба қадри кофӣ инъикос ёфтааст.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Қувваи ҷисмонӣ, тобоварӣ, кордонӣ, зиёд намудани давраи фаъолияти фаъол барои ҳар як шахс, дар ҳама соҳаи фаъолияти касбӣ муҳим арзёбӣ мегардад</a:t>
            </a:r>
            <a:r>
              <a:rPr/>
              <a:t>. </a:t>
            </a:r>
            <a:endParaRPr sz="700">
              <a:solidFill>
                <a:schemeClr val="dk1"/>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15"/>
          <p:cNvSpPr txBox="1"/>
          <p:nvPr>
            <p:ph idx="1" type="body"/>
          </p:nvPr>
        </p:nvSpPr>
        <p:spPr>
          <a:xfrm>
            <a:off x="107504" y="184638"/>
            <a:ext cx="8884220" cy="6559062"/>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Мафҳум ва моҳияти муҳоҷирати меҳнатӣ дар рушди сармояи инсонӣ</a:t>
            </a:r>
            <a:endParaRPr sz="2400">
              <a:solidFill>
                <a:schemeClr val="dk1"/>
              </a:solidFill>
              <a:latin typeface="Times New Roman"/>
              <a:ea typeface="Times New Roman"/>
              <a:cs typeface="Times New Roman"/>
              <a:sym typeface="Times New Roman"/>
            </a:endParaRPr>
          </a:p>
          <a:p>
            <a:pPr indent="-443650" lvl="0" marL="450000" rtl="0" algn="just">
              <a:lnSpc>
                <a:spcPct val="150000"/>
              </a:lnSpc>
              <a:spcBef>
                <a:spcPts val="20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96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Сармояи саломатӣ қисми ҷудонашавандаи сармояи инсонӣ мебошад, ки сармоягузорӣ дар он барои нигоҳ доштани қобилияти корӣ тавассути коҳиш додани бемориҳо ва зиёд намудани давраи истеҳсолии ҳаёт ифода меёбад. Дараҷаи саломатӣ бештар аз сифати хизматрасонии тиббӣ вобаста буда, шахсро аз рӯзи таваллуд то синни нафақа ҳамроҳӣ менамояд. Маблағгузорӣ ба нигаҳдории тандурустӣ муомилоти муътадили меҳнатро дар истеҳсолот таъмин менамояд. Паст будани саломатӣ, беморӣ ва маъюбшавӣ дар қобилияти мехнатӣ зоҳир мегардад.</a:t>
            </a:r>
            <a:endParaRPr sz="2800">
              <a:solidFill>
                <a:schemeClr val="dk1"/>
              </a:solidFill>
              <a:latin typeface="Times New Roman"/>
              <a:ea typeface="Times New Roman"/>
              <a:cs typeface="Times New Roman"/>
              <a:sym typeface="Times New Roman"/>
            </a:endParaRPr>
          </a:p>
          <a:p>
            <a:pPr indent="-342900" lvl="0" marL="342900" rtl="0" algn="just">
              <a:lnSpc>
                <a:spcPct val="90000"/>
              </a:lnSpc>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16"/>
          <p:cNvSpPr txBox="1"/>
          <p:nvPr>
            <p:ph idx="1" type="body"/>
          </p:nvPr>
        </p:nvSpPr>
        <p:spPr>
          <a:xfrm>
            <a:off x="89919" y="0"/>
            <a:ext cx="8884220" cy="6594231"/>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Мафҳум ва моҳияти муҳоҷирати меҳнатӣ дар рушди сармояи инсонӣ</a:t>
            </a:r>
            <a:endParaRPr sz="2400">
              <a:solidFill>
                <a:schemeClr val="dk1"/>
              </a:solidFill>
              <a:latin typeface="Times New Roman"/>
              <a:ea typeface="Times New Roman"/>
              <a:cs typeface="Times New Roman"/>
              <a:sym typeface="Times New Roman"/>
            </a:endParaRPr>
          </a:p>
          <a:p>
            <a:pPr indent="0" lvl="0" marL="0" rtl="0" algn="ctr">
              <a:lnSpc>
                <a:spcPct val="100000"/>
              </a:lnSpc>
              <a:spcBef>
                <a:spcPts val="140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450000" lvl="0" marL="450000" rtl="0" algn="just">
              <a:lnSpc>
                <a:spcPct val="150000"/>
              </a:lnSpc>
              <a:spcBef>
                <a:spcPts val="200"/>
              </a:spcBef>
              <a:spcAft>
                <a:spcPts val="0"/>
              </a:spcAft>
              <a:buSzPts val="2000"/>
              <a:buChar char=" "/>
            </a:pPr>
            <a:r>
              <a:rPr>
                <a:solidFill>
                  <a:schemeClr val="dk1"/>
                </a:solidFill>
                <a:latin typeface="Times New Roman"/>
                <a:ea typeface="Times New Roman"/>
                <a:cs typeface="Times New Roman"/>
                <a:sym typeface="Times New Roman"/>
              </a:rPr>
              <a:t>Зимнан, имрӯз омили бечунучаро ва муҳимтарини ташаккули иқтисоди ҷаҳонӣ дар баробари ҷараёнҳои иттилоотию молиявӣ муҳоҷирати меҳнатӣ мебошад. Дар ин замина, мо метавонем хусусиятҳои зерини асосии иқтисодиёти ҷаҳонӣ, ки ин ё он тарз бо муҳоҷирати аҳолӣ алоқаманданд, фарқ кунем.</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Аввалан, раванди наздикшавии тамаддун ва фарҳанги миллатҳои гуногун шиддат мегирад, ки дар натиҷаи он аз рӯйи аломатҳои муайян (муоширати корӣ, фароғат ва истироҳат, муд, ҷаҳонбинӣ ва ғайра) ташаккули ягонагии фарҳангӣ ва равонии тарзи зиндагонии тамоми ҷомеаи ҷаҳонӣ равшан мушоҳида мешавад.</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17"/>
          <p:cNvSpPr txBox="1"/>
          <p:nvPr>
            <p:ph idx="1" type="body"/>
          </p:nvPr>
        </p:nvSpPr>
        <p:spPr>
          <a:xfrm>
            <a:off x="151465" y="105508"/>
            <a:ext cx="8884220" cy="6277707"/>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i="1" sz="1050">
              <a:solidFill>
                <a:srgbClr val="FF0000"/>
              </a:solidFill>
              <a:latin typeface="Times New Roman"/>
              <a:ea typeface="Times New Roman"/>
              <a:cs typeface="Times New Roman"/>
              <a:sym typeface="Times New Roman"/>
            </a:endParaRPr>
          </a:p>
          <a:p>
            <a:pPr indent="450000" lvl="0" marL="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Мафҳум ва моҳияти муҳоҷирати меҳнатӣ дар рушди сармояи инсонӣ</a:t>
            </a:r>
            <a:endParaRPr sz="2400">
              <a:solidFill>
                <a:schemeClr val="dk1"/>
              </a:solidFill>
              <a:latin typeface="Times New Roman"/>
              <a:ea typeface="Times New Roman"/>
              <a:cs typeface="Times New Roman"/>
              <a:sym typeface="Times New Roman"/>
            </a:endParaRPr>
          </a:p>
          <a:p>
            <a:pPr indent="450000" lvl="0" marL="0" rtl="0" algn="ctr">
              <a:lnSpc>
                <a:spcPct val="120000"/>
              </a:lnSpc>
              <a:spcBef>
                <a:spcPts val="0"/>
              </a:spcBef>
              <a:spcAft>
                <a:spcPts val="0"/>
              </a:spcAft>
              <a:buSzPts val="2240"/>
              <a:buNone/>
            </a:pPr>
            <a:r>
              <a:t/>
            </a:r>
            <a:endParaRPr b="1" sz="1100">
              <a:solidFill>
                <a:srgbClr val="FF0000"/>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1900"/>
              <a:buChar char=" "/>
            </a:pPr>
            <a:r>
              <a:rPr sz="1900">
                <a:solidFill>
                  <a:schemeClr val="dk1"/>
                </a:solidFill>
                <a:latin typeface="Times New Roman"/>
                <a:ea typeface="Times New Roman"/>
                <a:cs typeface="Times New Roman"/>
                <a:sym typeface="Times New Roman"/>
              </a:rPr>
              <a:t>Дар баробари ин «...дар зери таъсири саноатикунонии мамлакатҳо ва интернатсионализатсиякунонии нақши урфу одатҳо, расму оинҳо суст шуда, ҳаракати одамон меафзояд, аз як мамлакат ба мамлакати дигар ҳаракат кардани онҳо ба меъёр табдил меёбад. Захираҳои инсонӣ хеле мутаҳаррик шудаанд, дониш, қобилиятҳои соҳибкорӣ дар баробари он ҳаракат мекунанд, сармоя ҳам ҳаракат мекунад. Аён аст, ки нақши муҳоҷирати аҳолӣ, бахусус муҳоҷирати меҳнатии хориҷӣ (ММХ) дар ин раванд бузург аст, зеро маҳз муҳоҷирон мутант ва аввалин барандагони тамаддуни нав мешаванд. «Ягонагии инсон як бунбаст ба вуҷуд меорад, зеро ҳеҷ гуна инҳироф вуҷуд надорад, маълумот ҳамчун асоси амали рафтор ба вуҷуд намеояд. Аз ин рӯ, ҳеҷ гуна рушд вуҷуд надорад». </a:t>
            </a:r>
            <a:endParaRPr b="1" sz="1900">
              <a:solidFill>
                <a:schemeClr val="dk1"/>
              </a:solidFill>
              <a:latin typeface="Times New Roman"/>
              <a:ea typeface="Times New Roman"/>
              <a:cs typeface="Times New Roman"/>
              <a:sym typeface="Times New Roman"/>
            </a:endParaRPr>
          </a:p>
          <a:p>
            <a:pPr indent="0" lvl="0" marL="91440" rtl="0" algn="l">
              <a:lnSpc>
                <a:spcPct val="90000"/>
              </a:lnSpc>
              <a:spcBef>
                <a:spcPts val="12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just">
              <a:lnSpc>
                <a:spcPct val="90000"/>
              </a:lnSpc>
              <a:spcBef>
                <a:spcPts val="1400"/>
              </a:spcBef>
              <a:spcAft>
                <a:spcPts val="0"/>
              </a:spcAft>
              <a:buSzPts val="2000"/>
              <a:buNone/>
            </a:pPr>
            <a:r>
              <a:t/>
            </a:r>
            <a:endParaRPr b="1">
              <a:latin typeface="Times New Roman"/>
              <a:ea typeface="Times New Roman"/>
              <a:cs typeface="Times New Roman"/>
              <a:sym typeface="Times New Roman"/>
            </a:endParaRPr>
          </a:p>
          <a:p>
            <a:pPr indent="450000" lvl="0" marL="0" rtl="0" algn="ctr">
              <a:lnSpc>
                <a:spcPct val="100000"/>
              </a:lnSpc>
              <a:spcBef>
                <a:spcPts val="200"/>
              </a:spcBef>
              <a:spcAft>
                <a:spcPts val="0"/>
              </a:spcAft>
              <a:buSzPts val="2240"/>
              <a:buNone/>
            </a:pPr>
            <a:r>
              <a:t/>
            </a:r>
            <a:endParaRPr b="1" sz="2400">
              <a:solidFill>
                <a:srgbClr val="FF0000"/>
              </a:solidFill>
              <a:latin typeface="Times New Roman"/>
              <a:ea typeface="Times New Roman"/>
              <a:cs typeface="Times New Roman"/>
              <a:sym typeface="Times New Roman"/>
            </a:endParaRPr>
          </a:p>
          <a:p>
            <a:pPr indent="450000" lvl="0" marL="0" rtl="0" algn="ctr">
              <a:lnSpc>
                <a:spcPct val="100000"/>
              </a:lnSpc>
              <a:spcBef>
                <a:spcPts val="0"/>
              </a:spcBef>
              <a:spcAft>
                <a:spcPts val="0"/>
              </a:spcAft>
              <a:buSzPts val="2240"/>
              <a:buNone/>
            </a:pPr>
            <a:r>
              <a:t/>
            </a:r>
            <a:endParaRPr b="1" sz="2400">
              <a:solidFill>
                <a:srgbClr val="FF0000"/>
              </a:solidFill>
              <a:latin typeface="Times New Roman"/>
              <a:ea typeface="Times New Roman"/>
              <a:cs typeface="Times New Roman"/>
              <a:sym typeface="Times New Roman"/>
            </a:endParaRPr>
          </a:p>
          <a:p>
            <a:pPr indent="450000" lvl="0" marL="0" rtl="0" algn="ctr">
              <a:lnSpc>
                <a:spcPct val="100000"/>
              </a:lnSpc>
              <a:spcBef>
                <a:spcPts val="0"/>
              </a:spcBef>
              <a:spcAft>
                <a:spcPts val="0"/>
              </a:spcAft>
              <a:buSzPts val="2240"/>
              <a:buNone/>
            </a:pPr>
            <a:r>
              <a:t/>
            </a:r>
            <a:endParaRPr sz="2400"/>
          </a:p>
          <a:p>
            <a:pPr indent="0" lvl="0" marL="0" rtl="0" algn="just">
              <a:lnSpc>
                <a:spcPct val="160000"/>
              </a:lnSpc>
              <a:spcBef>
                <a:spcPts val="0"/>
              </a:spcBef>
              <a:spcAft>
                <a:spcPts val="0"/>
              </a:spcAft>
              <a:buSzPts val="1200"/>
              <a:buNone/>
            </a:pPr>
            <a:r>
              <a:t/>
            </a:r>
            <a:endParaRPr sz="12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2240"/>
              <a:buNone/>
            </a:pPr>
            <a:r>
              <a:t/>
            </a:r>
            <a:endParaRPr>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2240"/>
              <a:buNone/>
            </a:pPr>
            <a:r>
              <a:t/>
            </a:r>
            <a:endParaRPr>
              <a:solidFill>
                <a:schemeClr val="dk1"/>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t/>
            </a:r>
            <a:endParaRPr sz="2400"/>
          </a:p>
          <a:p>
            <a:pPr indent="-218440" lvl="0" marL="342900" rtl="0" algn="just">
              <a:lnSpc>
                <a:spcPct val="90000"/>
              </a:lnSpc>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lnSpc>
                <a:spcPct val="90000"/>
              </a:lnSpc>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lnSpc>
                <a:spcPct val="90000"/>
              </a:lnSpc>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18"/>
          <p:cNvSpPr txBox="1"/>
          <p:nvPr>
            <p:ph idx="1" type="body"/>
          </p:nvPr>
        </p:nvSpPr>
        <p:spPr>
          <a:xfrm>
            <a:off x="142673" y="160479"/>
            <a:ext cx="8884220" cy="6574428"/>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i="1" sz="100">
              <a:solidFill>
                <a:srgbClr val="FF0000"/>
              </a:solidFill>
              <a:latin typeface="Times New Roman"/>
              <a:ea typeface="Times New Roman"/>
              <a:cs typeface="Times New Roman"/>
              <a:sym typeface="Times New Roman"/>
            </a:endParaRPr>
          </a:p>
          <a:p>
            <a:pPr indent="450000" lvl="0" marL="0" rtl="0" algn="ctr">
              <a:lnSpc>
                <a:spcPct val="100000"/>
              </a:lnSpc>
              <a:spcBef>
                <a:spcPts val="0"/>
              </a:spcBef>
              <a:spcAft>
                <a:spcPts val="0"/>
              </a:spcAft>
              <a:buSzPts val="2240"/>
              <a:buNone/>
            </a:pPr>
            <a:r>
              <a:rPr b="1" i="1" sz="2400">
                <a:solidFill>
                  <a:srgbClr val="FF0000"/>
                </a:solidFill>
                <a:latin typeface="Times New Roman"/>
                <a:ea typeface="Times New Roman"/>
                <a:cs typeface="Times New Roman"/>
                <a:sym typeface="Times New Roman"/>
              </a:rPr>
              <a:t>  </a:t>
            </a:r>
            <a:r>
              <a:rPr b="1" i="1" sz="3400">
                <a:solidFill>
                  <a:srgbClr val="FF0000"/>
                </a:solidFill>
                <a:latin typeface="Times New Roman"/>
                <a:ea typeface="Times New Roman"/>
                <a:cs typeface="Times New Roman"/>
                <a:sym typeface="Times New Roman"/>
              </a:rPr>
              <a:t> </a:t>
            </a:r>
            <a:r>
              <a:rPr b="1" sz="2400">
                <a:solidFill>
                  <a:srgbClr val="FF0000"/>
                </a:solidFill>
                <a:latin typeface="Times New Roman"/>
                <a:ea typeface="Times New Roman"/>
                <a:cs typeface="Times New Roman"/>
                <a:sym typeface="Times New Roman"/>
              </a:rPr>
              <a:t>Мафҳум ва моҳияти муҳоҷирати меҳнатӣ дар рушди сармояи инсонӣ</a:t>
            </a:r>
            <a:endParaRPr sz="2400">
              <a:solidFill>
                <a:schemeClr val="dk1"/>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t/>
            </a:r>
            <a:endParaRPr b="1" sz="60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t/>
            </a:r>
            <a:endParaRPr sz="100"/>
          </a:p>
          <a:p>
            <a:pPr indent="6350" lvl="0" marL="0" rtl="0" algn="just">
              <a:lnSpc>
                <a:spcPct val="150000"/>
              </a:lnSpc>
              <a:spcBef>
                <a:spcPts val="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6350" lvl="0" marL="0" rtl="0" algn="just">
              <a:lnSpc>
                <a:spcPct val="150000"/>
              </a:lnSpc>
              <a:spcBef>
                <a:spcPts val="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2240"/>
              <a:buNone/>
            </a:pPr>
            <a:r>
              <a:rPr>
                <a:solidFill>
                  <a:schemeClr val="dk1"/>
                </a:solidFill>
                <a:latin typeface="Times New Roman"/>
                <a:ea typeface="Times New Roman"/>
                <a:cs typeface="Times New Roman"/>
                <a:sym typeface="Times New Roman"/>
              </a:rPr>
              <a:t>Сониян, дар натиҷаи инқилоби иттилоотӣ ва телекоммуникатсионӣ дар минтақаи аз ҷиҳати саноатӣ пешрафтаи ҷаҳон ҷомеаи пасосаноатӣ тадриҷан ба ҷомеаи иттилоотӣ мубаддал мешавад. Дар натиҷаи ташаккули институтҳои нав дар ҷомеаи ҷаҳонӣ барои мубодилаи босуръати иттилоот шароити воқеӣ фароҳам оварда мешавад, ки ба ин раванд мусоидат мекунад. Муҳоҷирати кадрҳои баландихтисос, соҳибони сармояи зеҳнӣ ба омили ҳамгироии корҳои таҳқиқотии илмии давлатҳои гуногун табдил ёфта, дар натиҷа ба наздикшавии иқтисодиёти кишварҳои гуногун аз ҷиҳати рушд мусоидат мекунад.</a:t>
            </a:r>
            <a:endParaRPr sz="100">
              <a:solidFill>
                <a:schemeClr val="dk1"/>
              </a:solidFill>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53"/>
          <p:cNvSpPr txBox="1"/>
          <p:nvPr>
            <p:ph idx="1" type="body"/>
          </p:nvPr>
        </p:nvSpPr>
        <p:spPr>
          <a:xfrm>
            <a:off x="107504" y="228600"/>
            <a:ext cx="8884220" cy="6369348"/>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i="1" sz="60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t/>
            </a:r>
            <a:endParaRPr b="1" i="1" sz="200">
              <a:solidFill>
                <a:srgbClr val="FF0000"/>
              </a:solidFill>
              <a:latin typeface="Times New Roman"/>
              <a:ea typeface="Times New Roman"/>
              <a:cs typeface="Times New Roman"/>
              <a:sym typeface="Times New Roman"/>
            </a:endParaRPr>
          </a:p>
          <a:p>
            <a:pPr indent="450000" lvl="0" marL="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Мафҳум ва моҳияти муҳоҷирати меҳнатӣ дар рушди сармояи инсонӣ</a:t>
            </a:r>
            <a:endParaRPr sz="2400">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240"/>
              <a:buNone/>
            </a:pPr>
            <a:r>
              <a:t/>
            </a:r>
            <a:endParaRPr>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240"/>
              <a:buNone/>
            </a:pPr>
            <a:r>
              <a:t/>
            </a:r>
            <a:endParaRPr>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240"/>
              <a:buNone/>
            </a:pPr>
            <a:r>
              <a:rPr>
                <a:solidFill>
                  <a:schemeClr val="dk1"/>
                </a:solidFill>
                <a:latin typeface="Times New Roman"/>
                <a:ea typeface="Times New Roman"/>
                <a:cs typeface="Times New Roman"/>
                <a:sym typeface="Times New Roman"/>
              </a:rPr>
              <a:t>Бозори ҷаҳонии меҳнат ташаккул меёбад. Ташаккули бозори ҷаҳонии меҳнат натиҷаи раванди сегона: афзоиши ҳаракати байналхалқии се омили асосии истеҳсолот - сармоя, меҳнат ва иттилоот мебошад. Муносибати байниҳамдигарии онҳо, ки бутунии иқтисодии ҷаҳонро ба вуҷуд меоварад, торафт воқеӣ ва аҳаммияти калон пайдо мекунад. Ҷаҳонишавии бозори меҳнат бо ҷаҳонишавии бозорҳои мол ва сармоя дар якҷоягӣ мегузарад.</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19"/>
          <p:cNvSpPr txBox="1"/>
          <p:nvPr>
            <p:ph idx="1" type="body"/>
          </p:nvPr>
        </p:nvSpPr>
        <p:spPr>
          <a:xfrm>
            <a:off x="107504" y="263768"/>
            <a:ext cx="8884220" cy="6334179"/>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i="1" sz="10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i="1">
                <a:solidFill>
                  <a:srgbClr val="FF0000"/>
                </a:solidFill>
                <a:latin typeface="Times New Roman"/>
                <a:ea typeface="Times New Roman"/>
                <a:cs typeface="Times New Roman"/>
                <a:sym typeface="Times New Roman"/>
              </a:rPr>
              <a:t> </a:t>
            </a:r>
            <a:r>
              <a:rPr b="1" sz="2400">
                <a:solidFill>
                  <a:srgbClr val="FF0000"/>
                </a:solidFill>
                <a:latin typeface="Times New Roman"/>
                <a:ea typeface="Times New Roman"/>
                <a:cs typeface="Times New Roman"/>
                <a:sym typeface="Times New Roman"/>
              </a:rPr>
              <a:t>Мафҳум ва моҳияти муҳоҷирати меҳнатӣ дар рушди сармояи инсонӣ</a:t>
            </a:r>
            <a:endParaRPr sz="2400">
              <a:solidFill>
                <a:schemeClr val="dk1"/>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t/>
            </a:r>
            <a:endParaRPr sz="2400">
              <a:solidFill>
                <a:schemeClr val="dk1"/>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t/>
            </a:r>
            <a:endParaRPr sz="700">
              <a:solidFill>
                <a:schemeClr val="dk1"/>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t/>
            </a:r>
            <a:endParaRPr sz="60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t/>
            </a:r>
            <a:endParaRPr sz="3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Ба ин маъно, муҳоҷирати меҳнатӣ дар баробари ҳаракати сармоя ва тиҷорат ба унсуре табдил меёбад, ки ташаккули сикли ягонаи ҷаҳониро таъмин мекунад. Бо рушди нерӯҳои истеҳсолкунанда, технологияҳои иттилоотӣ ва коммуникатсионӣ, ташаккули қувваи кории фаромиллӣ бо хосиятҳои ҳаракати «глобалӣ» аҳаммияти иқтисодии муносибатҳои муҳоҷират дар рушди сармояи инсонӣ ҳам дар сатҳи мамлакати алохида ва ҳам дар маҷмуъ.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20"/>
          <p:cNvSpPr txBox="1"/>
          <p:nvPr>
            <p:ph idx="1" type="body"/>
          </p:nvPr>
        </p:nvSpPr>
        <p:spPr>
          <a:xfrm>
            <a:off x="107504" y="184638"/>
            <a:ext cx="8884220" cy="6145824"/>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i="1">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Мафҳум ва моҳияти муҳоҷирати меҳнатӣ дар рушди сармояи инсонӣ</a:t>
            </a:r>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Чаҳорум, таҳсилот ҷаҳонӣ шуда, стандартҳои ягона ташаккул меёбанд, монеаҳо дар фазои таълимӣ рафъ шуда, шаклҳои нави таълим васеъ мегарданд. Дар воқеъ, маориф ҳам омил ва ҳам шарти амиқтар шудани ҷаҳонишавӣ дар фазои ҷаҳонӣ мегардад. Гузашта аз ин, маориф омили муҳоҷирати аҳолӣ мегардад.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Панҷум, тағйироти парадигмаи иҷтимоию сиёсӣ ба вуҷуд меояд, ки ба ҳамин инқилоб рост меояд ва аз он бармеангезад, ки боиси тағйироти амиқи сохторҳои институтсионалии ҳар як кишвар мегардад. Ин ба он муассисаҳое низ дахл дорад, ки барои танзими муносибатҳои муҳоҷират пешбинӣ шудаанд.</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21"/>
          <p:cNvSpPr txBox="1"/>
          <p:nvPr>
            <p:ph idx="1" type="body"/>
          </p:nvPr>
        </p:nvSpPr>
        <p:spPr>
          <a:xfrm>
            <a:off x="107504" y="228600"/>
            <a:ext cx="8884220" cy="6369348"/>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14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Мафҳум ва моҳияти муҳоҷирати меҳнатӣ дар рушди сармояи инсонӣ</a:t>
            </a:r>
            <a:endParaRPr/>
          </a:p>
          <a:p>
            <a:pPr indent="127000" lvl="0" marL="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000"/>
              <a:buNone/>
            </a:pPr>
            <a:r>
              <a:rPr>
                <a:solidFill>
                  <a:schemeClr val="dk1"/>
                </a:solidFill>
                <a:latin typeface="Times New Roman"/>
                <a:ea typeface="Times New Roman"/>
                <a:cs typeface="Times New Roman"/>
                <a:sym typeface="Times New Roman"/>
              </a:rPr>
              <a:t>Ҳамин тариқ, муҳоҷират ҷузъи ҷудонашавандаи ҷаҳонишавии иқтисоди ҷаҳонӣ мебошад. Аз ин рӯ, ҳангоми таҳияи сиёсатҳо, ки ба ҳавасмандгардонии барқарорсозии иқтисодиёт нигаронида шудаанд, бояд ба назар гирифта шаванд. Таърихи умумиҷаҳонӣ бештар таърихи муҳоҷират аст, зеро маҳз дар зери таъсири онҳо минтақаҳо ва кишварҳо ташаккул ёфта, сохтори иҷтимоӣ, ҳаёти иқтисодӣ, сиёсӣ ва фарҳангӣ ташаккул меёфт.</a:t>
            </a:r>
            <a:endParaRPr sz="1050">
              <a:solidFill>
                <a:schemeClr val="dk1"/>
              </a:solidFill>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22"/>
          <p:cNvSpPr txBox="1"/>
          <p:nvPr>
            <p:ph idx="1" type="body"/>
          </p:nvPr>
        </p:nvSpPr>
        <p:spPr>
          <a:xfrm>
            <a:off x="123092" y="105508"/>
            <a:ext cx="8884220" cy="6325386"/>
          </a:xfrm>
          <a:prstGeom prst="rect">
            <a:avLst/>
          </a:prstGeom>
          <a:noFill/>
          <a:ln>
            <a:noFill/>
          </a:ln>
        </p:spPr>
        <p:txBody>
          <a:bodyPr anchorCtr="0" anchor="t" bIns="45700" lIns="91425" spcFirstLastPara="1" rIns="91425" wrap="square" tIns="45700">
            <a:normAutofit fontScale="77500" lnSpcReduction="20000"/>
          </a:bodyPr>
          <a:lstStyle/>
          <a:p>
            <a:pPr indent="630555" lvl="0" marL="342900" rtl="0" algn="ctr">
              <a:lnSpc>
                <a:spcPct val="90000"/>
              </a:lnSpc>
              <a:spcBef>
                <a:spcPts val="0"/>
              </a:spcBef>
              <a:spcAft>
                <a:spcPts val="0"/>
              </a:spcAft>
              <a:buSzPts val="1960"/>
              <a:buNone/>
            </a:pPr>
            <a:r>
              <a:t/>
            </a:r>
            <a:endParaRPr b="1" sz="1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ct val="103225"/>
              <a:buNone/>
            </a:pPr>
            <a:r>
              <a:t/>
            </a:r>
            <a:endParaRPr b="1" sz="28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ct val="93236"/>
              <a:buNone/>
            </a:pPr>
            <a:r>
              <a:rPr b="1" sz="3100">
                <a:solidFill>
                  <a:srgbClr val="FF0000"/>
                </a:solidFill>
                <a:latin typeface="Times New Roman"/>
                <a:ea typeface="Times New Roman"/>
                <a:cs typeface="Times New Roman"/>
                <a:sym typeface="Times New Roman"/>
              </a:rPr>
              <a:t>Мафҳум ва моҳияти муҳоҷирати меҳнатӣ дар рушди сармояи инсонӣ</a:t>
            </a:r>
            <a:endParaRPr/>
          </a:p>
          <a:p>
            <a:pPr indent="-351575" lvl="0" marL="450000" rtl="0" algn="just">
              <a:lnSpc>
                <a:spcPct val="150000"/>
              </a:lnSpc>
              <a:spcBef>
                <a:spcPts val="0"/>
              </a:spcBef>
              <a:spcAft>
                <a:spcPts val="0"/>
              </a:spcAft>
              <a:buSzPct val="100000"/>
              <a:buNone/>
            </a:pPr>
            <a:r>
              <a:t/>
            </a:r>
            <a:endParaRPr>
              <a:solidFill>
                <a:schemeClr val="dk1"/>
              </a:solidFill>
              <a:latin typeface="Times New Roman"/>
              <a:ea typeface="Times New Roman"/>
              <a:cs typeface="Times New Roman"/>
              <a:sym typeface="Times New Roman"/>
            </a:endParaRPr>
          </a:p>
          <a:p>
            <a:pPr indent="-351575" lvl="0" marL="450000" rtl="0" algn="just">
              <a:lnSpc>
                <a:spcPct val="150000"/>
              </a:lnSpc>
              <a:spcBef>
                <a:spcPts val="0"/>
              </a:spcBef>
              <a:spcAft>
                <a:spcPts val="0"/>
              </a:spcAft>
              <a:buSzPct val="100000"/>
              <a:buNone/>
            </a:pPr>
            <a:r>
              <a:t/>
            </a:r>
            <a:endParaRPr>
              <a:solidFill>
                <a:schemeClr val="dk1"/>
              </a:solidFill>
              <a:latin typeface="Times New Roman"/>
              <a:ea typeface="Times New Roman"/>
              <a:cs typeface="Times New Roman"/>
              <a:sym typeface="Times New Roman"/>
            </a:endParaRPr>
          </a:p>
          <a:p>
            <a:pPr indent="-351575" lvl="0" marL="450000" rtl="0" algn="just">
              <a:lnSpc>
                <a:spcPct val="150000"/>
              </a:lnSpc>
              <a:spcBef>
                <a:spcPts val="0"/>
              </a:spcBef>
              <a:spcAft>
                <a:spcPts val="0"/>
              </a:spcAft>
              <a:buSzPct val="100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ct val="100000"/>
              <a:buChar char=" "/>
            </a:pPr>
            <a:r>
              <a:rPr sz="2400">
                <a:solidFill>
                  <a:schemeClr val="dk1"/>
                </a:solidFill>
                <a:latin typeface="Times New Roman"/>
                <a:ea typeface="Times New Roman"/>
                <a:cs typeface="Times New Roman"/>
                <a:sym typeface="Times New Roman"/>
              </a:rPr>
              <a:t>Муҳоҷирати аҳолӣ, аз як тараф, ҷузъи ҷудонашавандаи муносибатҳои иҷтимоие, ки байни одамон инкишоф меёбад, аз ҷониби дигар нишондиҳандаи мушкилот дар ҳамаи соҳаҳои ҳаёти мардум мебошад. Муҳоҷирати аҳолӣ хусусияти ҷудонашавандаи ҷомеа буда, дар ҳар марҳилаи рушди худ тағйироти сифатӣ дорад</a:t>
            </a:r>
            <a:r>
              <a:rPr baseline="30000" sz="2400">
                <a:solidFill>
                  <a:schemeClr val="dk1"/>
                </a:solidFill>
                <a:latin typeface="Times New Roman"/>
                <a:ea typeface="Times New Roman"/>
                <a:cs typeface="Times New Roman"/>
                <a:sym typeface="Times New Roman"/>
              </a:rPr>
              <a:t>1</a:t>
            </a:r>
            <a:r>
              <a:rPr sz="2400">
                <a:solidFill>
                  <a:schemeClr val="dk1"/>
                </a:solidFill>
                <a:latin typeface="Times New Roman"/>
                <a:ea typeface="Times New Roman"/>
                <a:cs typeface="Times New Roman"/>
                <a:sym typeface="Times New Roman"/>
              </a:rPr>
              <a:t>. </a:t>
            </a:r>
            <a:endParaRPr/>
          </a:p>
          <a:p>
            <a:pPr indent="0" lvl="0" marL="91440" rtl="0" algn="l">
              <a:lnSpc>
                <a:spcPct val="90000"/>
              </a:lnSpc>
              <a:spcBef>
                <a:spcPts val="1200"/>
              </a:spcBef>
              <a:spcAft>
                <a:spcPts val="0"/>
              </a:spcAft>
              <a:buSzPct val="100000"/>
              <a:buNone/>
            </a:pPr>
            <a:r>
              <a:t/>
            </a:r>
            <a:endParaRPr/>
          </a:p>
          <a:p>
            <a:pPr indent="0" lvl="0" marL="91440" rtl="0" algn="l">
              <a:lnSpc>
                <a:spcPct val="90000"/>
              </a:lnSpc>
              <a:spcBef>
                <a:spcPts val="1400"/>
              </a:spcBef>
              <a:spcAft>
                <a:spcPts val="0"/>
              </a:spcAft>
              <a:buSzPct val="100000"/>
              <a:buNone/>
            </a:pPr>
            <a:r>
              <a:t/>
            </a:r>
            <a:endParaRPr sz="1900">
              <a:solidFill>
                <a:schemeClr val="dk1"/>
              </a:solidFill>
              <a:latin typeface="Times New Roman"/>
              <a:ea typeface="Times New Roman"/>
              <a:cs typeface="Times New Roman"/>
              <a:sym typeface="Times New Roman"/>
            </a:endParaRPr>
          </a:p>
          <a:p>
            <a:pPr indent="-93503" lvl="0" marL="91440" rtl="0" algn="l">
              <a:lnSpc>
                <a:spcPct val="90000"/>
              </a:lnSpc>
              <a:spcBef>
                <a:spcPts val="1400"/>
              </a:spcBef>
              <a:spcAft>
                <a:spcPts val="0"/>
              </a:spcAft>
              <a:buSzPct val="100000"/>
              <a:buChar char=" "/>
            </a:pPr>
            <a:r>
              <a:rPr sz="1900">
                <a:solidFill>
                  <a:schemeClr val="dk1"/>
                </a:solidFill>
                <a:latin typeface="Times New Roman"/>
                <a:ea typeface="Times New Roman"/>
                <a:cs typeface="Times New Roman"/>
                <a:sym typeface="Times New Roman"/>
              </a:rPr>
              <a:t>1. Одинаев А.М. – Такмили механизми рушди</a:t>
            </a:r>
            <a:endParaRPr/>
          </a:p>
          <a:p>
            <a:pPr indent="-93503" lvl="0" marL="91440" rtl="0" algn="l">
              <a:lnSpc>
                <a:spcPct val="90000"/>
              </a:lnSpc>
              <a:spcBef>
                <a:spcPts val="1400"/>
              </a:spcBef>
              <a:spcAft>
                <a:spcPts val="0"/>
              </a:spcAft>
              <a:buSzPct val="100000"/>
              <a:buChar char=" "/>
            </a:pPr>
            <a:r>
              <a:rPr sz="1900">
                <a:solidFill>
                  <a:schemeClr val="dk1"/>
                </a:solidFill>
                <a:latin typeface="Times New Roman"/>
                <a:ea typeface="Times New Roman"/>
                <a:cs typeface="Times New Roman"/>
                <a:sym typeface="Times New Roman"/>
              </a:rPr>
              <a:t> сармояи инсонӣ дар шароити ташаккулёбии </a:t>
            </a:r>
            <a:endParaRPr/>
          </a:p>
          <a:p>
            <a:pPr indent="-93503" lvl="0" marL="91440" rtl="0" algn="l">
              <a:lnSpc>
                <a:spcPct val="90000"/>
              </a:lnSpc>
              <a:spcBef>
                <a:spcPts val="1400"/>
              </a:spcBef>
              <a:spcAft>
                <a:spcPts val="0"/>
              </a:spcAft>
              <a:buSzPct val="100000"/>
              <a:buChar char=" "/>
            </a:pPr>
            <a:r>
              <a:rPr sz="1900">
                <a:solidFill>
                  <a:schemeClr val="dk1"/>
                </a:solidFill>
                <a:latin typeface="Times New Roman"/>
                <a:ea typeface="Times New Roman"/>
                <a:cs typeface="Times New Roman"/>
                <a:sym typeface="Times New Roman"/>
              </a:rPr>
              <a:t>иқтисодиёти инноватсионӣ, Душанбе 2023, саҳ. 77-94</a:t>
            </a:r>
            <a:endParaRPr sz="1900">
              <a:solidFill>
                <a:schemeClr val="dk1"/>
              </a:solidFill>
              <a:latin typeface="Times New Roman"/>
              <a:ea typeface="Times New Roman"/>
              <a:cs typeface="Times New Roman"/>
              <a:sym typeface="Times New Roman"/>
            </a:endParaRPr>
          </a:p>
          <a:p>
            <a:pPr indent="-98425" lvl="0" marL="91440" rtl="0" algn="l">
              <a:lnSpc>
                <a:spcPct val="90000"/>
              </a:lnSpc>
              <a:spcBef>
                <a:spcPts val="1400"/>
              </a:spcBef>
              <a:spcAft>
                <a:spcPts val="0"/>
              </a:spcAft>
              <a:buSzPct val="100000"/>
              <a:buChar char=" "/>
            </a:pPr>
            <a:r>
              <a:rPr/>
              <a:t> </a:t>
            </a:r>
            <a:endParaRPr/>
          </a:p>
          <a:p>
            <a:pPr indent="-98425" lvl="0" marL="91440" rtl="0" algn="l">
              <a:lnSpc>
                <a:spcPct val="90000"/>
              </a:lnSpc>
              <a:spcBef>
                <a:spcPts val="1400"/>
              </a:spcBef>
              <a:spcAft>
                <a:spcPts val="0"/>
              </a:spcAft>
              <a:buSzPct val="100000"/>
              <a:buChar char=" "/>
            </a:pPr>
            <a:r>
              <a:rPr/>
              <a:t> </a:t>
            </a:r>
            <a:endParaRPr/>
          </a:p>
          <a:p>
            <a:pPr indent="98425" lvl="0" marL="0" rtl="0" algn="just">
              <a:lnSpc>
                <a:spcPct val="150000"/>
              </a:lnSpc>
              <a:spcBef>
                <a:spcPts val="200"/>
              </a:spcBef>
              <a:spcAft>
                <a:spcPts val="0"/>
              </a:spcAft>
              <a:buSzPct val="100000"/>
              <a:buNone/>
            </a:pPr>
            <a:r>
              <a:t/>
            </a:r>
            <a:endParaRPr/>
          </a:p>
          <a:p>
            <a:pPr indent="98425" lvl="0" marL="0" rtl="0" algn="just">
              <a:lnSpc>
                <a:spcPct val="150000"/>
              </a:lnSpc>
              <a:spcBef>
                <a:spcPts val="0"/>
              </a:spcBef>
              <a:spcAft>
                <a:spcPts val="0"/>
              </a:spcAft>
              <a:buSzPct val="100000"/>
              <a:buNone/>
            </a:pPr>
            <a:r>
              <a:t/>
            </a:r>
            <a:endParaRPr/>
          </a:p>
          <a:p>
            <a:pPr indent="-342900" lvl="0" marL="342900" rtl="0" algn="ctr">
              <a:lnSpc>
                <a:spcPct val="90000"/>
              </a:lnSpc>
              <a:spcBef>
                <a:spcPts val="560"/>
              </a:spcBef>
              <a:spcAft>
                <a:spcPts val="0"/>
              </a:spcAft>
              <a:buSzPts val="1960"/>
              <a:buNone/>
            </a:pPr>
            <a:r>
              <a:t/>
            </a:r>
            <a:endParaRPr b="1" i="1" sz="100">
              <a:solidFill>
                <a:srgbClr val="FF0000"/>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ct val="100000"/>
              <a:buNone/>
            </a:pPr>
            <a:r>
              <a:t/>
            </a:r>
            <a:endParaRPr>
              <a:solidFill>
                <a:schemeClr val="dk1"/>
              </a:solidFill>
              <a:latin typeface="Times New Roman"/>
              <a:ea typeface="Times New Roman"/>
              <a:cs typeface="Times New Roman"/>
              <a:sym typeface="Times New Roman"/>
            </a:endParaRPr>
          </a:p>
          <a:p>
            <a:pPr indent="-351575" lvl="0" marL="450000" rtl="0" algn="just">
              <a:lnSpc>
                <a:spcPct val="150000"/>
              </a:lnSpc>
              <a:spcBef>
                <a:spcPts val="0"/>
              </a:spcBef>
              <a:spcAft>
                <a:spcPts val="0"/>
              </a:spcAft>
              <a:buSzPct val="100000"/>
              <a:buNone/>
            </a:pPr>
            <a:r>
              <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54"/>
          <p:cNvSpPr txBox="1"/>
          <p:nvPr>
            <p:ph idx="1" type="body"/>
          </p:nvPr>
        </p:nvSpPr>
        <p:spPr>
          <a:xfrm>
            <a:off x="131884" y="237391"/>
            <a:ext cx="8859839" cy="6479931"/>
          </a:xfrm>
          <a:prstGeom prst="rect">
            <a:avLst/>
          </a:prstGeom>
          <a:noFill/>
          <a:ln>
            <a:noFill/>
          </a:ln>
        </p:spPr>
        <p:txBody>
          <a:bodyPr anchorCtr="0" anchor="t" bIns="45700" lIns="91425" spcFirstLastPara="1" rIns="91425" wrap="square" tIns="45700">
            <a:normAutofit/>
          </a:bodyPr>
          <a:lstStyle/>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Аҳамияти муҳоҷирати меҳнатӣ ба иқтисодиёти мамлакат</a:t>
            </a:r>
            <a:endParaRPr/>
          </a:p>
          <a:p>
            <a:pPr indent="-323000" lvl="0" marL="450000" rtl="0" algn="just">
              <a:lnSpc>
                <a:spcPct val="150000"/>
              </a:lnSpc>
              <a:spcBef>
                <a:spcPts val="200"/>
              </a:spcBef>
              <a:spcAft>
                <a:spcPts val="0"/>
              </a:spcAft>
              <a:buSzPts val="2000"/>
              <a:buNone/>
            </a:pPr>
            <a:r>
              <a:t/>
            </a:r>
            <a:endParaRPr>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30950" lvl="0" marL="450000" rtl="0" algn="just">
              <a:lnSpc>
                <a:spcPct val="150000"/>
              </a:lnSpc>
              <a:spcBef>
                <a:spcPts val="0"/>
              </a:spcBef>
              <a:spcAft>
                <a:spcPts val="0"/>
              </a:spcAft>
              <a:buSzPts val="300"/>
              <a:buNone/>
            </a:pPr>
            <a:r>
              <a:t/>
            </a:r>
            <a:endParaRPr sz="3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Муҳоҷирати меҳнатӣ яке аз падидаҳои муҳими глобалӣ ва иҷтимоиву иқтисодӣ дар ҷаҳони муосир мебошад. Барои кишварҳое, ки сатҳи бекорӣ баланд ва имкониятҳои дохилии шуғл маҳдуд аст, муҳоҷирати меҳнатӣ воситаи муҳими таъмини даромад, суботи иҷтимоӣ ва рушди иқтисодӣ ба ҳисоб меравад.</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Муҳоҷир дониш, таҷрибаи «шахсӣ» аст. Илова бар ин, барои ӯ дониши андӯхтаи инсоният ҳамчун нуқтаи ибтидоӣ ва ҳам мақсади ҳаракати ӯ амал мекунад.</a:t>
            </a:r>
            <a:endParaRPr>
              <a:solidFill>
                <a:schemeClr val="dk1"/>
              </a:solidFill>
              <a:latin typeface="Times New Roman"/>
              <a:ea typeface="Times New Roman"/>
              <a:cs typeface="Times New Roman"/>
              <a:sym typeface="Times New Roman"/>
            </a:endParaRPr>
          </a:p>
          <a:p>
            <a:pPr indent="152400" lvl="0" marL="0" rtl="0" algn="just">
              <a:lnSpc>
                <a:spcPct val="150000"/>
              </a:lnSpc>
              <a:spcBef>
                <a:spcPts val="0"/>
              </a:spcBef>
              <a:spcAft>
                <a:spcPts val="0"/>
              </a:spcAft>
              <a:buSzPts val="2400"/>
              <a:buNone/>
            </a:pPr>
            <a:r>
              <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23"/>
          <p:cNvSpPr txBox="1"/>
          <p:nvPr>
            <p:ph idx="1" type="body"/>
          </p:nvPr>
        </p:nvSpPr>
        <p:spPr>
          <a:xfrm>
            <a:off x="107504" y="184638"/>
            <a:ext cx="8884220" cy="6172200"/>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600">
              <a:solidFill>
                <a:srgbClr val="FF0000"/>
              </a:solidFill>
              <a:latin typeface="Times New Roman"/>
              <a:ea typeface="Times New Roman"/>
              <a:cs typeface="Times New Roman"/>
              <a:sym typeface="Times New Roman"/>
            </a:endParaRPr>
          </a:p>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Аҳамияти муҳоҷирати меҳнатӣ ба иқтисодиёти мамлакат</a:t>
            </a:r>
            <a:endParaRPr/>
          </a:p>
          <a:p>
            <a:pPr indent="-342900" lvl="0" marL="342900" rtl="0" algn="ctr">
              <a:lnSpc>
                <a:spcPct val="90000"/>
              </a:lnSpc>
              <a:spcBef>
                <a:spcPts val="760"/>
              </a:spcBef>
              <a:spcAft>
                <a:spcPts val="0"/>
              </a:spcAft>
              <a:buSzPts val="1960"/>
              <a:buNone/>
            </a:pPr>
            <a:r>
              <a:t/>
            </a:r>
            <a:endParaRPr b="1" i="1" sz="2400">
              <a:solidFill>
                <a:srgbClr val="FF0000"/>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300"/>
              <a:buNone/>
            </a:pPr>
            <a:r>
              <a:t/>
            </a:r>
            <a:endParaRPr sz="300">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43650" lvl="0" marL="450000" rtl="0" algn="just">
              <a:lnSpc>
                <a:spcPct val="150000"/>
              </a:lnSpc>
              <a:spcBef>
                <a:spcPts val="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Иштироки шахсии ӯ дар раванди истеҳсол ва ҷамъоварии дониш аз он иборат аст, ки ба дониши аввала (дар раванди таълим гирифташуда) дониши наве илова карда шавад, ки тавассути татбиқи он, таҷассуми он дар фаъолияти амалӣ сурат мегирад. Бояд гуфт, ки ҷараёни истеҳсол ва андӯхти дониш ҳеҷ гоҳ «аз аввал» оғоз намеёбад, балки ҳамчун такмили таҷриба ва донишҳои аллакай мавҷуда, ҳамчун табдили дониши андӯхтшуда, сурат мегирад.</a:t>
            </a:r>
            <a:endParaRPr sz="200">
              <a:solidFill>
                <a:schemeClr val="dk1"/>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55"/>
          <p:cNvSpPr txBox="1"/>
          <p:nvPr>
            <p:ph idx="1" type="body"/>
          </p:nvPr>
        </p:nvSpPr>
        <p:spPr>
          <a:xfrm>
            <a:off x="133881" y="87922"/>
            <a:ext cx="8884220" cy="6594232"/>
          </a:xfrm>
          <a:prstGeom prst="rect">
            <a:avLst/>
          </a:prstGeom>
          <a:noFill/>
          <a:ln>
            <a:noFill/>
          </a:ln>
        </p:spPr>
        <p:txBody>
          <a:bodyPr anchorCtr="0" anchor="t" bIns="45700" lIns="91425" spcFirstLastPara="1" rIns="91425" wrap="square" tIns="45700">
            <a:normAutofit/>
          </a:bodyPr>
          <a:lstStyle/>
          <a:p>
            <a:pPr indent="630555" lvl="0" marL="342900" rtl="0" algn="l">
              <a:lnSpc>
                <a:spcPct val="90000"/>
              </a:lnSpc>
              <a:spcBef>
                <a:spcPts val="0"/>
              </a:spcBef>
              <a:spcAft>
                <a:spcPts val="0"/>
              </a:spcAft>
              <a:buSzPts val="1960"/>
              <a:buNone/>
            </a:pPr>
            <a:r>
              <a:t/>
            </a:r>
            <a:endParaRPr b="1" sz="100">
              <a:solidFill>
                <a:srgbClr val="FF0000"/>
              </a:solidFill>
              <a:latin typeface="Times New Roman"/>
              <a:ea typeface="Times New Roman"/>
              <a:cs typeface="Times New Roman"/>
              <a:sym typeface="Times New Roman"/>
            </a:endParaRPr>
          </a:p>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Аҳамияти муҳоҷирати меҳнатӣ ба иқтисодиёти мамлакат</a:t>
            </a:r>
            <a:endParaRPr/>
          </a:p>
          <a:p>
            <a:pPr indent="-342900" lvl="0" marL="342900" rtl="0" algn="ctr">
              <a:lnSpc>
                <a:spcPct val="100000"/>
              </a:lnSpc>
              <a:spcBef>
                <a:spcPts val="200"/>
              </a:spcBef>
              <a:spcAft>
                <a:spcPts val="0"/>
              </a:spcAft>
              <a:buSzPts val="2240"/>
              <a:buNone/>
            </a:pPr>
            <a:r>
              <a:t/>
            </a:r>
            <a:endParaRPr sz="100">
              <a:solidFill>
                <a:srgbClr val="FF0000"/>
              </a:solidFill>
              <a:latin typeface="Times New Roman"/>
              <a:ea typeface="Times New Roman"/>
              <a:cs typeface="Times New Roman"/>
              <a:sym typeface="Times New Roman"/>
            </a:endParaRPr>
          </a:p>
          <a:p>
            <a:pPr indent="457200" lvl="0" marL="0" rtl="0" algn="just">
              <a:lnSpc>
                <a:spcPct val="160000"/>
              </a:lnSpc>
              <a:spcBef>
                <a:spcPts val="0"/>
              </a:spcBef>
              <a:spcAft>
                <a:spcPts val="0"/>
              </a:spcAft>
              <a:buSzPts val="2000"/>
              <a:buNone/>
            </a:pPr>
            <a:r>
              <a:rPr>
                <a:solidFill>
                  <a:schemeClr val="dk1"/>
                </a:solidFill>
                <a:latin typeface="Times New Roman"/>
                <a:ea typeface="Times New Roman"/>
                <a:cs typeface="Times New Roman"/>
                <a:sym typeface="Times New Roman"/>
              </a:rPr>
              <a:t>Ба ибораи дигар, раванди густариши такрористеҳсоли дониш тавассути муҳоҷират вуҷуд дорад. Агар шаклҳои васеъкунандаи иттилоотро ислоҳ кунем, пас афзоиши дониш дар раванди муҳоҷират ба таври навбатӣ чунин шакл мегирад: донишҳои ҷамъшуда - татбиқи он - ҷамъшавии минбаъдаи дониш, ки аз «худ инкишоф»-и донишҳои ибтидоии муҳоҷир шаҳодат медиҳад. Аз он ки ҳаракате (муҳоҷират), ки муҳоҷир дар он дониши нав мегирад, ҳаракати худи ӯст, аз ин рӯ, рушди ӯ худ густариши дониш аст. Яъне, муҳоҷирин ба шарофати он, ки худи худаш барандаи илм аст, қобилияти муайяни тавлиди илмро пайдо мекунад</a:t>
            </a:r>
            <a:r>
              <a:rPr baseline="30000">
                <a:solidFill>
                  <a:schemeClr val="dk1"/>
                </a:solidFill>
                <a:latin typeface="Times New Roman"/>
                <a:ea typeface="Times New Roman"/>
                <a:cs typeface="Times New Roman"/>
                <a:sym typeface="Times New Roman"/>
              </a:rPr>
              <a:t>1</a:t>
            </a:r>
            <a:r>
              <a:rPr>
                <a:solidFill>
                  <a:schemeClr val="dk1"/>
                </a:solidFill>
                <a:latin typeface="Times New Roman"/>
                <a:ea typeface="Times New Roman"/>
                <a:cs typeface="Times New Roman"/>
                <a:sym typeface="Times New Roman"/>
              </a:rPr>
              <a:t>. </a:t>
            </a:r>
            <a:endParaRPr/>
          </a:p>
          <a:p>
            <a:pPr indent="457200" lvl="0" marL="0" rtl="0" algn="just">
              <a:lnSpc>
                <a:spcPct val="160000"/>
              </a:lnSpc>
              <a:spcBef>
                <a:spcPts val="0"/>
              </a:spcBef>
              <a:spcAft>
                <a:spcPts val="0"/>
              </a:spcAft>
              <a:buSzPts val="800"/>
              <a:buNone/>
            </a:pPr>
            <a:r>
              <a:t/>
            </a:r>
            <a:endParaRPr sz="8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500"/>
              <a:buNone/>
            </a:pPr>
            <a:r>
              <a:rPr sz="1500">
                <a:solidFill>
                  <a:schemeClr val="dk1"/>
                </a:solidFill>
                <a:latin typeface="Times New Roman"/>
                <a:ea typeface="Times New Roman"/>
                <a:cs typeface="Times New Roman"/>
                <a:sym typeface="Times New Roman"/>
              </a:rPr>
              <a:t>1. Одинаев А.М. – Такмили механизми рушди </a:t>
            </a:r>
            <a:endParaRPr/>
          </a:p>
          <a:p>
            <a:pPr indent="0" lvl="0" marL="0" rtl="0" algn="just">
              <a:lnSpc>
                <a:spcPct val="150000"/>
              </a:lnSpc>
              <a:spcBef>
                <a:spcPts val="0"/>
              </a:spcBef>
              <a:spcAft>
                <a:spcPts val="0"/>
              </a:spcAft>
              <a:buSzPts val="1500"/>
              <a:buNone/>
            </a:pPr>
            <a:r>
              <a:rPr sz="1500">
                <a:solidFill>
                  <a:schemeClr val="dk1"/>
                </a:solidFill>
                <a:latin typeface="Times New Roman"/>
                <a:ea typeface="Times New Roman"/>
                <a:cs typeface="Times New Roman"/>
                <a:sym typeface="Times New Roman"/>
              </a:rPr>
              <a:t>сармояи инсонӣ дар шароити ташаккулёбии иқтисодиёти </a:t>
            </a:r>
            <a:endParaRPr/>
          </a:p>
          <a:p>
            <a:pPr indent="0" lvl="0" marL="0" rtl="0" algn="just">
              <a:lnSpc>
                <a:spcPct val="150000"/>
              </a:lnSpc>
              <a:spcBef>
                <a:spcPts val="0"/>
              </a:spcBef>
              <a:spcAft>
                <a:spcPts val="0"/>
              </a:spcAft>
              <a:buSzPts val="1500"/>
              <a:buNone/>
            </a:pPr>
            <a:r>
              <a:rPr sz="1500">
                <a:solidFill>
                  <a:schemeClr val="dk1"/>
                </a:solidFill>
                <a:latin typeface="Times New Roman"/>
                <a:ea typeface="Times New Roman"/>
                <a:cs typeface="Times New Roman"/>
                <a:sym typeface="Times New Roman"/>
              </a:rPr>
              <a:t>инноватсионӣ, Душанбе 2023, саҳ. 77-94</a:t>
            </a:r>
            <a:endParaRPr sz="15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2000"/>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24"/>
          <p:cNvSpPr txBox="1"/>
          <p:nvPr>
            <p:ph idx="1" type="body"/>
          </p:nvPr>
        </p:nvSpPr>
        <p:spPr>
          <a:xfrm>
            <a:off x="116297" y="105506"/>
            <a:ext cx="8884220" cy="6286501"/>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1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t/>
            </a:r>
            <a:endParaRPr b="1" sz="200">
              <a:solidFill>
                <a:srgbClr val="FF0000"/>
              </a:solidFill>
              <a:latin typeface="Times New Roman"/>
              <a:ea typeface="Times New Roman"/>
              <a:cs typeface="Times New Roman"/>
              <a:sym typeface="Times New Roman"/>
            </a:endParaRPr>
          </a:p>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Аҳамияти муҳоҷирати меҳнатӣ ба иқтисодиёти мамлакат</a:t>
            </a:r>
            <a:endParaRPr/>
          </a:p>
          <a:p>
            <a:pPr indent="0" lvl="0" marL="0" rtl="0" algn="just">
              <a:lnSpc>
                <a:spcPct val="160000"/>
              </a:lnSpc>
              <a:spcBef>
                <a:spcPts val="20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Ҳамин тавр, тамоми инсоният аз муҳоҷирати меҳнатӣ манфиат мегирад ва ҳаҷми умумии истеҳсолоти ҷаҳонӣ аз ҳисоби аз нав тақсимкунии байни мамлакатҳо ва, мутаносибан, самараноктар истифода бурдани захираҳои меҳнатӣ афзоиш меёбад.</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Дар Тоҷикистон муҳоҷирати меҳнатии хориҷиро зарурати, пеш аз ҳама, рафъи ташаннуҷи иҷтимоӣ, ки дар натиҷаи бекории аҳолии аз ҷиҳати иқтисодӣ фаъол ба вуҷуд омадааст, тақозо мекунад.</a:t>
            </a:r>
            <a:endParaRPr b="1" sz="100">
              <a:solidFill>
                <a:schemeClr val="dk1"/>
              </a:solidFill>
              <a:latin typeface="Times New Roman"/>
              <a:ea typeface="Times New Roman"/>
              <a:cs typeface="Times New Roman"/>
              <a:sym typeface="Times New Roman"/>
            </a:endParaRPr>
          </a:p>
          <a:p>
            <a:pPr indent="0" lvl="0" marL="91440" rtl="0" algn="l">
              <a:lnSpc>
                <a:spcPct val="90000"/>
              </a:lnSpc>
              <a:spcBef>
                <a:spcPts val="1200"/>
              </a:spcBef>
              <a:spcAft>
                <a:spcPts val="0"/>
              </a:spcAft>
              <a:buSzPts val="2000"/>
              <a:buNone/>
            </a:pPr>
            <a:r>
              <a:t/>
            </a:r>
            <a:endParaRPr b="1"/>
          </a:p>
          <a:p>
            <a:pPr indent="-85090" lvl="0" marL="91440" rtl="0" algn="l">
              <a:lnSpc>
                <a:spcPct val="90000"/>
              </a:lnSpc>
              <a:spcBef>
                <a:spcPts val="1400"/>
              </a:spcBef>
              <a:spcAft>
                <a:spcPts val="0"/>
              </a:spcAft>
              <a:buSzPts val="100"/>
              <a:buNone/>
            </a:pPr>
            <a:r>
              <a:t/>
            </a:r>
            <a:endParaRPr b="1" sz="100"/>
          </a:p>
          <a:p>
            <a:pPr indent="-85090" lvl="0" marL="91440" rtl="0" algn="l">
              <a:lnSpc>
                <a:spcPct val="90000"/>
              </a:lnSpc>
              <a:spcBef>
                <a:spcPts val="1400"/>
              </a:spcBef>
              <a:spcAft>
                <a:spcPts val="200"/>
              </a:spcAft>
              <a:buSzPts val="100"/>
              <a:buNone/>
            </a:pPr>
            <a:r>
              <a:t/>
            </a:r>
            <a:endParaRPr b="1" sz="10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25"/>
          <p:cNvSpPr txBox="1"/>
          <p:nvPr>
            <p:ph idx="1" type="body"/>
          </p:nvPr>
        </p:nvSpPr>
        <p:spPr>
          <a:xfrm>
            <a:off x="342899" y="123092"/>
            <a:ext cx="8590085" cy="6444761"/>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100">
              <a:solidFill>
                <a:srgbClr val="FF0000"/>
              </a:solidFill>
              <a:latin typeface="Times New Roman"/>
              <a:ea typeface="Times New Roman"/>
              <a:cs typeface="Times New Roman"/>
              <a:sym typeface="Times New Roman"/>
            </a:endParaRPr>
          </a:p>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Аҳамияти муҳоҷирати меҳнатӣ ба иқтисодиёти мамлакат</a:t>
            </a:r>
            <a:endParaRPr/>
          </a:p>
          <a:p>
            <a:pPr indent="0" lvl="0" marL="91440" rtl="0" algn="ctr">
              <a:lnSpc>
                <a:spcPct val="90000"/>
              </a:lnSpc>
              <a:spcBef>
                <a:spcPts val="1400"/>
              </a:spcBef>
              <a:spcAft>
                <a:spcPts val="0"/>
              </a:spcAft>
              <a:buSzPts val="2400"/>
              <a:buNone/>
            </a:pPr>
            <a:r>
              <a:t/>
            </a:r>
            <a:endParaRPr sz="2400">
              <a:solidFill>
                <a:schemeClr val="dk1"/>
              </a:solidFill>
              <a:latin typeface="Times New Roman"/>
              <a:ea typeface="Times New Roman"/>
              <a:cs typeface="Times New Roman"/>
              <a:sym typeface="Times New Roman"/>
            </a:endParaRPr>
          </a:p>
          <a:p>
            <a:pPr indent="-450000" lvl="0" marL="450000" rtl="0" algn="just">
              <a:lnSpc>
                <a:spcPct val="150000"/>
              </a:lnSpc>
              <a:spcBef>
                <a:spcPts val="200"/>
              </a:spcBef>
              <a:spcAft>
                <a:spcPts val="0"/>
              </a:spcAft>
              <a:buSzPts val="2000"/>
              <a:buChar char=" "/>
            </a:pPr>
            <a:r>
              <a:rPr>
                <a:solidFill>
                  <a:schemeClr val="dk1"/>
                </a:solidFill>
                <a:latin typeface="Times New Roman"/>
                <a:ea typeface="Times New Roman"/>
                <a:cs typeface="Times New Roman"/>
                <a:sym typeface="Times New Roman"/>
              </a:rPr>
              <a:t>Аз сабаби мавҷуд набудани манбаъҳои қонунии даромад ва шароити воқеии иқтисодии баланд бардоштани сатҳи зиндагии аҳолӣ аз ҳисоби бо кор таъмин намудани онҳо дар дохили ҷумҳурӣ зарур аст, ки сиёсати ба хориҷа содироти қувваи кориро таҳия ва татбиқ намуд. Ҷумҳурие, ки дорои захираҳои бузурги табиӣ ва захираҳои қарзӣ нест, ки метавонад ба қишрҳои гуногуни молу бозорҳои молиявии ҷаҳонӣ мусоидат намояд, чизи камтаре надорад ва шояд аз ин ҳам арзишмандтар - сатҳи баланди таваллуд ва зиёд будани захираҳои меҳнатӣ, ки дар бозори ҷаҳонии меҳнат (БҶМ) бомуваффақият рақобат карда метавонад.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26"/>
          <p:cNvSpPr txBox="1"/>
          <p:nvPr>
            <p:ph idx="1" type="body"/>
          </p:nvPr>
        </p:nvSpPr>
        <p:spPr>
          <a:xfrm>
            <a:off x="107504" y="140676"/>
            <a:ext cx="8884220" cy="6457271"/>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1000">
              <a:solidFill>
                <a:srgbClr val="FF0000"/>
              </a:solidFill>
              <a:latin typeface="Times New Roman"/>
              <a:ea typeface="Times New Roman"/>
              <a:cs typeface="Times New Roman"/>
              <a:sym typeface="Times New Roman"/>
            </a:endParaRPr>
          </a:p>
          <a:p>
            <a:pPr indent="630555" lvl="0" marL="342900" rtl="0" algn="l">
              <a:lnSpc>
                <a:spcPct val="90000"/>
              </a:lnSpc>
              <a:spcBef>
                <a:spcPts val="0"/>
              </a:spcBef>
              <a:spcAft>
                <a:spcPts val="0"/>
              </a:spcAft>
              <a:buSzPts val="1960"/>
              <a:buNone/>
            </a:pPr>
            <a:r>
              <a:t/>
            </a:r>
            <a:endParaRPr b="1" sz="100">
              <a:solidFill>
                <a:srgbClr val="FF0000"/>
              </a:solidFill>
              <a:latin typeface="Times New Roman"/>
              <a:ea typeface="Times New Roman"/>
              <a:cs typeface="Times New Roman"/>
              <a:sym typeface="Times New Roman"/>
            </a:endParaRPr>
          </a:p>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Аҳамияти муҳоҷирати меҳнатӣ ба иқтисодиёти мамлакат</a:t>
            </a:r>
            <a:endParaRPr/>
          </a:p>
          <a:p>
            <a:pPr indent="-342900" lvl="0" marL="342900" rtl="0" algn="ctr">
              <a:lnSpc>
                <a:spcPct val="100000"/>
              </a:lnSpc>
              <a:spcBef>
                <a:spcPts val="200"/>
              </a:spcBef>
              <a:spcAft>
                <a:spcPts val="0"/>
              </a:spcAft>
              <a:buSzPts val="2240"/>
              <a:buNone/>
            </a:pPr>
            <a:r>
              <a:t/>
            </a:r>
            <a:endParaRPr b="1">
              <a:solidFill>
                <a:srgbClr val="FF0000"/>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000"/>
              <a:buNone/>
            </a:pPr>
            <a:r>
              <a:rPr>
                <a:solidFill>
                  <a:schemeClr val="dk1"/>
                </a:solidFill>
                <a:latin typeface="Times New Roman"/>
                <a:ea typeface="Times New Roman"/>
                <a:cs typeface="Times New Roman"/>
                <a:sym typeface="Times New Roman"/>
              </a:rPr>
              <a:t>Феълан, тибқи маълумоти ғайрирасмӣ, вале ба эҳтимоли зиёд мӯътамадтар, аз 4210 ҳазор нафар аҳолии қобили меҳнат беш аз 1500 ҳазор нафарашон дар муҳоҷирати меҳнатӣ қарор доранд. Бо таваҷҷуҳ ба таҳаммул ва заҳматкашии коргарони тоҷик метавон бо итминон гуфт, ки дар маҷмуъ дар кишвар нерӯйи корӣ мавҷуд аст, ки дар БҶМ рақобатпазир аст. Дар робита ба ин, комилан қонунӣ ба назар мерасад, ки тасдиқ кардани он, ки фурӯши он дар ин бозор на танҳо дилхоҳ, балки имконпазир аст. Минбаъд мо кӯшиш мекунем, ки хусусиятҳо ва вижагии муҳоҷирати меҳнатии хориҷиро дар Ҷумҳурии Тоҷикистон муайян кунем.</a:t>
            </a:r>
            <a:endParaRPr sz="700">
              <a:solidFill>
                <a:schemeClr val="dk1"/>
              </a:solidFill>
              <a:latin typeface="Times New Roman"/>
              <a:ea typeface="Times New Roman"/>
              <a:cs typeface="Times New Roman"/>
              <a:sym typeface="Times New Roman"/>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27"/>
          <p:cNvSpPr txBox="1"/>
          <p:nvPr>
            <p:ph idx="1" type="body"/>
          </p:nvPr>
        </p:nvSpPr>
        <p:spPr>
          <a:xfrm>
            <a:off x="107504" y="202223"/>
            <a:ext cx="8884220" cy="6233746"/>
          </a:xfrm>
          <a:prstGeom prst="rect">
            <a:avLst/>
          </a:prstGeom>
          <a:noFill/>
          <a:ln>
            <a:noFill/>
          </a:ln>
        </p:spPr>
        <p:txBody>
          <a:bodyPr anchorCtr="0" anchor="t" bIns="45700" lIns="91425" spcFirstLastPara="1" rIns="91425" wrap="square" tIns="45700">
            <a:normAutofit/>
          </a:bodyPr>
          <a:lstStyle/>
          <a:p>
            <a:pPr indent="630555" lvl="0" marL="342900" rtl="0" algn="l">
              <a:lnSpc>
                <a:spcPct val="90000"/>
              </a:lnSpc>
              <a:spcBef>
                <a:spcPts val="0"/>
              </a:spcBef>
              <a:spcAft>
                <a:spcPts val="0"/>
              </a:spcAft>
              <a:buSzPts val="1960"/>
              <a:buNone/>
            </a:pPr>
            <a:r>
              <a:t/>
            </a:r>
            <a:endParaRPr b="1" sz="200">
              <a:solidFill>
                <a:srgbClr val="FF0000"/>
              </a:solidFill>
              <a:latin typeface="Times New Roman"/>
              <a:ea typeface="Times New Roman"/>
              <a:cs typeface="Times New Roman"/>
              <a:sym typeface="Times New Roman"/>
            </a:endParaRPr>
          </a:p>
          <a:p>
            <a:pPr indent="630555" lvl="0" marL="342900" rtl="0" algn="l">
              <a:lnSpc>
                <a:spcPct val="90000"/>
              </a:lnSpc>
              <a:spcBef>
                <a:spcPts val="0"/>
              </a:spcBef>
              <a:spcAft>
                <a:spcPts val="0"/>
              </a:spcAft>
              <a:buSzPts val="1960"/>
              <a:buNone/>
            </a:pPr>
            <a:r>
              <a:t/>
            </a:r>
            <a:endParaRPr b="1" sz="200">
              <a:solidFill>
                <a:srgbClr val="FF0000"/>
              </a:solidFill>
              <a:latin typeface="Times New Roman"/>
              <a:ea typeface="Times New Roman"/>
              <a:cs typeface="Times New Roman"/>
              <a:sym typeface="Times New Roman"/>
            </a:endParaRPr>
          </a:p>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Аҳамияти муҳоҷирати меҳнатӣ ба иқтисодиёти мамлакат</a:t>
            </a:r>
            <a:endParaRPr/>
          </a:p>
          <a:p>
            <a:pPr indent="-342900" lvl="0" marL="342900" rtl="0" algn="ctr">
              <a:lnSpc>
                <a:spcPct val="100000"/>
              </a:lnSpc>
              <a:spcBef>
                <a:spcPts val="200"/>
              </a:spcBef>
              <a:spcAft>
                <a:spcPts val="0"/>
              </a:spcAft>
              <a:buSzPts val="2240"/>
              <a:buNone/>
            </a:pPr>
            <a:r>
              <a:t/>
            </a:r>
            <a:endParaRPr b="1" sz="24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t/>
            </a:r>
            <a:endParaRPr b="1" sz="2400">
              <a:solidFill>
                <a:srgbClr val="FF0000"/>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800"/>
              <a:buNone/>
            </a:pPr>
            <a:r>
              <a:t/>
            </a:r>
            <a:endParaRPr sz="800">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000"/>
              <a:buNone/>
            </a:pPr>
            <a:r>
              <a:rPr>
                <a:solidFill>
                  <a:schemeClr val="dk1"/>
                </a:solidFill>
                <a:latin typeface="Times New Roman"/>
                <a:ea typeface="Times New Roman"/>
                <a:cs typeface="Times New Roman"/>
                <a:sym typeface="Times New Roman"/>
              </a:rPr>
              <a:t>Равандҳои муҳоҷират дар Тоҷикистон печидаҳои таърихи навини кишварро инъикос мекунанд. Тамоюлҳои асосии муҳоҷирати ибтидои солҳои 90-ум - баргардонидани гурӯҳҳои этникӣ ва муҳоҷирати маҷбурӣ, ки дар натиҷаи низоъҳои шаҳрвандӣ ба вуҷуд омадаанд, дар солҳои 1994-1998 ба муҳоҷирати меҳнатӣ иваз карда шуданд, ки дар даҳсолаи охир ба яке аз хусусиятҳои асосии сохтории иқтисодиёт ва ҳаёти иҷтимоии Тоҷикистон табдил ёфт.</a:t>
            </a:r>
            <a:endParaRPr b="1" sz="2400">
              <a:solidFill>
                <a:schemeClr val="dk1"/>
              </a:solidFill>
              <a:latin typeface="Times New Roman"/>
              <a:ea typeface="Times New Roman"/>
              <a:cs typeface="Times New Roman"/>
              <a:sym typeface="Times New Roman"/>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28"/>
          <p:cNvSpPr txBox="1"/>
          <p:nvPr>
            <p:ph idx="1" type="body"/>
          </p:nvPr>
        </p:nvSpPr>
        <p:spPr>
          <a:xfrm>
            <a:off x="228600" y="246185"/>
            <a:ext cx="8713177" cy="6084278"/>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100">
              <a:solidFill>
                <a:srgbClr val="FF0000"/>
              </a:solidFill>
              <a:latin typeface="Times New Roman"/>
              <a:ea typeface="Times New Roman"/>
              <a:cs typeface="Times New Roman"/>
              <a:sym typeface="Times New Roman"/>
            </a:endParaRPr>
          </a:p>
          <a:p>
            <a:pPr indent="-177800" lvl="0" marL="91440" rtl="0" algn="ctr">
              <a:lnSpc>
                <a:spcPct val="90000"/>
              </a:lnSpc>
              <a:spcBef>
                <a:spcPts val="1200"/>
              </a:spcBef>
              <a:spcAft>
                <a:spcPts val="0"/>
              </a:spcAft>
              <a:buSzPts val="2800"/>
              <a:buChar char=" "/>
            </a:pPr>
            <a:r>
              <a:rPr b="1" sz="2800">
                <a:solidFill>
                  <a:srgbClr val="FF0000"/>
                </a:solidFill>
                <a:latin typeface="Times New Roman"/>
                <a:ea typeface="Times New Roman"/>
                <a:cs typeface="Times New Roman"/>
                <a:sym typeface="Times New Roman"/>
              </a:rPr>
              <a:t>Аҳамияти муҳоҷирати меҳнатӣ ба иқтисодиёти мамлакат</a:t>
            </a:r>
            <a:endParaRPr/>
          </a:p>
          <a:p>
            <a:pPr indent="-342900" lvl="0" marL="342900" rtl="0" algn="ctr">
              <a:lnSpc>
                <a:spcPct val="100000"/>
              </a:lnSpc>
              <a:spcBef>
                <a:spcPts val="200"/>
              </a:spcBef>
              <a:spcAft>
                <a:spcPts val="0"/>
              </a:spcAft>
              <a:buSzPts val="2240"/>
              <a:buNone/>
            </a:pPr>
            <a:r>
              <a:t/>
            </a:r>
            <a:endParaRPr sz="1100">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Аввали солҳои 90-ум бо сатҳи баланди муҳоҷирати бебозгашти беруна бо тағйири ҷои истиқомат хос аст. Асосан, хуруҷ аз шаҳрҳои калону бузурги саноатӣ, ки дар онҳо ҳиссаи аҳолии намояндагони миллатҳои таҳҷоӣ зиёд буд, мушоҳида шудааст.</a:t>
            </a:r>
            <a:endParaRPr/>
          </a:p>
          <a:p>
            <a:pPr indent="-127000" lvl="0" marL="91440" rtl="0" algn="l">
              <a:lnSpc>
                <a:spcPct val="90000"/>
              </a:lnSpc>
              <a:spcBef>
                <a:spcPts val="1200"/>
              </a:spcBef>
              <a:spcAft>
                <a:spcPts val="0"/>
              </a:spcAft>
              <a:buSzPts val="2000"/>
              <a:buChar char=" "/>
            </a:pPr>
            <a:r>
              <a:rPr/>
              <a:t> </a:t>
            </a:r>
            <a:endParaRPr/>
          </a:p>
          <a:p>
            <a:pPr indent="0" lvl="0" marL="0" rtl="0" algn="just">
              <a:lnSpc>
                <a:spcPct val="150000"/>
              </a:lnSpc>
              <a:spcBef>
                <a:spcPts val="200"/>
              </a:spcBef>
              <a:spcAft>
                <a:spcPts val="0"/>
              </a:spcAft>
              <a:buSzPts val="2000"/>
              <a:buNone/>
            </a:pPr>
            <a:r>
              <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29"/>
          <p:cNvSpPr txBox="1"/>
          <p:nvPr>
            <p:ph idx="1" type="body"/>
          </p:nvPr>
        </p:nvSpPr>
        <p:spPr>
          <a:xfrm>
            <a:off x="107504" y="149468"/>
            <a:ext cx="8884220" cy="6448479"/>
          </a:xfrm>
          <a:prstGeom prst="rect">
            <a:avLst/>
          </a:prstGeom>
          <a:noFill/>
          <a:ln>
            <a:noFill/>
          </a:ln>
        </p:spPr>
        <p:txBody>
          <a:bodyPr anchorCtr="0" anchor="t" bIns="45700" lIns="91425" spcFirstLastPara="1" rIns="91425" wrap="square" tIns="45700">
            <a:normAutofit/>
          </a:bodyPr>
          <a:lstStyle/>
          <a:p>
            <a:pPr indent="630555" lvl="0" marL="342900" rtl="0" algn="l">
              <a:lnSpc>
                <a:spcPct val="90000"/>
              </a:lnSpc>
              <a:spcBef>
                <a:spcPts val="0"/>
              </a:spcBef>
              <a:spcAft>
                <a:spcPts val="0"/>
              </a:spcAft>
              <a:buSzPts val="1960"/>
              <a:buNone/>
            </a:pPr>
            <a:r>
              <a:t/>
            </a:r>
            <a:endParaRPr b="1" sz="200">
              <a:solidFill>
                <a:srgbClr val="FF0000"/>
              </a:solidFill>
              <a:latin typeface="Times New Roman"/>
              <a:ea typeface="Times New Roman"/>
              <a:cs typeface="Times New Roman"/>
              <a:sym typeface="Times New Roman"/>
            </a:endParaRPr>
          </a:p>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Аҳамияти муҳоҷирати меҳнатӣ ба иқтисодиёти мамлакат</a:t>
            </a:r>
            <a:endParaRPr/>
          </a:p>
          <a:p>
            <a:pPr indent="0" lvl="0" marL="91440" rtl="0" algn="just">
              <a:lnSpc>
                <a:spcPct val="90000"/>
              </a:lnSpc>
              <a:spcBef>
                <a:spcPts val="1400"/>
              </a:spcBef>
              <a:spcAft>
                <a:spcPts val="0"/>
              </a:spcAft>
              <a:buSzPts val="2000"/>
              <a:buNone/>
            </a:pPr>
            <a:r>
              <a:t/>
            </a:r>
            <a:endParaRPr/>
          </a:p>
          <a:p>
            <a:pPr indent="0" lvl="0" marL="91440" rtl="0" algn="just">
              <a:lnSpc>
                <a:spcPct val="90000"/>
              </a:lnSpc>
              <a:spcBef>
                <a:spcPts val="1400"/>
              </a:spcBef>
              <a:spcAft>
                <a:spcPts val="0"/>
              </a:spcAft>
              <a:buSzPts val="2000"/>
              <a:buNone/>
            </a:pPr>
            <a:r>
              <a:t/>
            </a:r>
            <a:endParaRPr/>
          </a:p>
          <a:p>
            <a:pPr indent="-323000" lvl="0" marL="450000" rtl="0" algn="just">
              <a:lnSpc>
                <a:spcPct val="150000"/>
              </a:lnSpc>
              <a:spcBef>
                <a:spcPts val="20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Омилҳои ҳавасмандгардонии муҳоҷирати беруна ин ниҳодҳо ба монанди оила, музди меҳнат, санадҳои меъёрии ҳуқуқии танзими муҳоҷират ва шуғли муҳоҷирони меҳнатӣ, давлате, ки барои танзими равандҳои муҳоҷират пешбинӣ шудаанд, институтҳои байналмилалии сиёсӣ ва иҷтимоӣ (СБМ, СУТ, СҶТ), мониторинги пешбарандаи равандҳои муҳоҷиратӣ, созмонҳои меҳнат, ҳифзи саломатӣ ва истифодабарии муҳоҷирон ва ғайра мебошанд.</a:t>
            </a:r>
            <a:endParaRPr b="1" sz="2400">
              <a:solidFill>
                <a:schemeClr val="dk1"/>
              </a:solidFill>
              <a:latin typeface="Times New Roman"/>
              <a:ea typeface="Times New Roman"/>
              <a:cs typeface="Times New Roman"/>
              <a:sym typeface="Times New Roman"/>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30"/>
          <p:cNvSpPr txBox="1"/>
          <p:nvPr>
            <p:ph idx="1" type="body"/>
          </p:nvPr>
        </p:nvSpPr>
        <p:spPr>
          <a:xfrm>
            <a:off x="107504" y="123092"/>
            <a:ext cx="8904611" cy="6474856"/>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1600">
              <a:solidFill>
                <a:srgbClr val="FF0000"/>
              </a:solidFill>
              <a:latin typeface="Times New Roman"/>
              <a:ea typeface="Times New Roman"/>
              <a:cs typeface="Times New Roman"/>
              <a:sym typeface="Times New Roman"/>
            </a:endParaRPr>
          </a:p>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Аҳамияти муҳоҷирати меҳнатӣ ба иқтисодиёти мамлакат</a:t>
            </a:r>
            <a:endParaRPr>
              <a:solidFill>
                <a:schemeClr val="dk1"/>
              </a:solidFill>
              <a:latin typeface="Times New Roman"/>
              <a:ea typeface="Times New Roman"/>
              <a:cs typeface="Times New Roman"/>
              <a:sym typeface="Times New Roman"/>
            </a:endParaRPr>
          </a:p>
          <a:p>
            <a:pPr indent="-127000" lvl="0" marL="91440" rtl="0" algn="ctr">
              <a:lnSpc>
                <a:spcPct val="150000"/>
              </a:lnSpc>
              <a:spcBef>
                <a:spcPts val="1400"/>
              </a:spcBef>
              <a:spcAft>
                <a:spcPts val="0"/>
              </a:spcAft>
              <a:buSzPts val="2000"/>
              <a:buChar char=" "/>
            </a:pPr>
            <a:r>
              <a:rPr>
                <a:solidFill>
                  <a:schemeClr val="dk1"/>
                </a:solidFill>
                <a:latin typeface="Times New Roman"/>
                <a:ea typeface="Times New Roman"/>
                <a:cs typeface="Times New Roman"/>
                <a:sym typeface="Times New Roman"/>
              </a:rPr>
              <a:t>Яке аз омилҳои асосии муҳоҷирати меҳнатӣ дар шароити муосир ин:</a:t>
            </a:r>
            <a:endParaRPr/>
          </a:p>
          <a:p>
            <a:pPr indent="-85090" lvl="0" marL="91440" rtl="0" algn="ctr">
              <a:lnSpc>
                <a:spcPct val="150000"/>
              </a:lnSpc>
              <a:spcBef>
                <a:spcPts val="140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127000" lvl="0" marL="91440" rtl="0" algn="ctr">
              <a:lnSpc>
                <a:spcPct val="90000"/>
              </a:lnSpc>
              <a:spcBef>
                <a:spcPts val="1400"/>
              </a:spcBef>
              <a:spcAft>
                <a:spcPts val="0"/>
              </a:spcAft>
              <a:buSzPts val="2000"/>
              <a:buChar char=" "/>
            </a:pPr>
            <a:r>
              <a:rPr b="1">
                <a:solidFill>
                  <a:schemeClr val="dk1"/>
                </a:solidFill>
                <a:latin typeface="Times New Roman"/>
                <a:ea typeface="Times New Roman"/>
                <a:cs typeface="Times New Roman"/>
                <a:sym typeface="Times New Roman"/>
              </a:rPr>
              <a:t>1. Воридоти пул (ремитанс) – манбаи муҳими асъорӣ хориҷӣ</a:t>
            </a:r>
            <a:endParaRPr b="1">
              <a:solidFill>
                <a:schemeClr val="dk1"/>
              </a:solidFill>
              <a:latin typeface="Times New Roman"/>
              <a:ea typeface="Times New Roman"/>
              <a:cs typeface="Times New Roman"/>
              <a:sym typeface="Times New Roman"/>
            </a:endParaRPr>
          </a:p>
          <a:p>
            <a:pPr indent="-450000" lvl="0" marL="450000" rtl="0" algn="just">
              <a:lnSpc>
                <a:spcPct val="150000"/>
              </a:lnSpc>
              <a:spcBef>
                <a:spcPts val="200"/>
              </a:spcBef>
              <a:spcAft>
                <a:spcPts val="0"/>
              </a:spcAft>
              <a:buSzPts val="2000"/>
              <a:buChar char=" "/>
            </a:pPr>
            <a:r>
              <a:rPr>
                <a:solidFill>
                  <a:schemeClr val="dk1"/>
                </a:solidFill>
                <a:latin typeface="Times New Roman"/>
                <a:ea typeface="Times New Roman"/>
                <a:cs typeface="Times New Roman"/>
                <a:sym typeface="Times New Roman"/>
              </a:rPr>
              <a:t>Яке аз бузургтарин фоидаҳои иқтисодии муҳоҷирати меҳнатӣ воридоти маблағҳои пулӣ аз муҳоҷирон ба кишвар мебошад. Ин маблағҳо:</a:t>
            </a:r>
            <a:endParaRPr>
              <a:solidFill>
                <a:schemeClr val="dk1"/>
              </a:solidFill>
              <a:latin typeface="Times New Roman"/>
              <a:ea typeface="Times New Roman"/>
              <a:cs typeface="Times New Roman"/>
              <a:sym typeface="Times New Roman"/>
            </a:endParaRPr>
          </a:p>
          <a:p>
            <a:pPr indent="-127000" lvl="0" marL="91440" rtl="0" algn="just">
              <a:lnSpc>
                <a:spcPct val="90000"/>
              </a:lnSpc>
              <a:spcBef>
                <a:spcPts val="1200"/>
              </a:spcBef>
              <a:spcAft>
                <a:spcPts val="0"/>
              </a:spcAft>
              <a:buSzPts val="2000"/>
              <a:buFont typeface="Noto Sans Symbols"/>
              <a:buChar char="⮚"/>
            </a:pPr>
            <a:r>
              <a:rPr>
                <a:solidFill>
                  <a:schemeClr val="dk1"/>
                </a:solidFill>
                <a:latin typeface="Times New Roman"/>
                <a:ea typeface="Times New Roman"/>
                <a:cs typeface="Times New Roman"/>
                <a:sym typeface="Times New Roman"/>
              </a:rPr>
              <a:t>сатҳи зиндагии хонаводаҳоро беҳтар мекунад;</a:t>
            </a:r>
            <a:endParaRPr>
              <a:solidFill>
                <a:schemeClr val="dk1"/>
              </a:solidFill>
              <a:latin typeface="Times New Roman"/>
              <a:ea typeface="Times New Roman"/>
              <a:cs typeface="Times New Roman"/>
              <a:sym typeface="Times New Roman"/>
            </a:endParaRPr>
          </a:p>
          <a:p>
            <a:pPr indent="-127000" lvl="0" marL="91440" rtl="0" algn="just">
              <a:lnSpc>
                <a:spcPct val="90000"/>
              </a:lnSpc>
              <a:spcBef>
                <a:spcPts val="1400"/>
              </a:spcBef>
              <a:spcAft>
                <a:spcPts val="0"/>
              </a:spcAft>
              <a:buSzPts val="2000"/>
              <a:buFont typeface="Noto Sans Symbols"/>
              <a:buChar char="⮚"/>
            </a:pPr>
            <a:r>
              <a:rPr>
                <a:solidFill>
                  <a:schemeClr val="dk1"/>
                </a:solidFill>
                <a:latin typeface="Times New Roman"/>
                <a:ea typeface="Times New Roman"/>
                <a:cs typeface="Times New Roman"/>
                <a:sym typeface="Times New Roman"/>
              </a:rPr>
              <a:t>ба кам шудани камбизоатӣ мусоидат менамояд;</a:t>
            </a:r>
            <a:endParaRPr/>
          </a:p>
          <a:p>
            <a:pPr indent="-127000" lvl="0" marL="91440" rtl="0" algn="just">
              <a:lnSpc>
                <a:spcPct val="90000"/>
              </a:lnSpc>
              <a:spcBef>
                <a:spcPts val="1400"/>
              </a:spcBef>
              <a:spcAft>
                <a:spcPts val="0"/>
              </a:spcAft>
              <a:buSzPts val="2000"/>
              <a:buFont typeface="Noto Sans Symbols"/>
              <a:buChar char="⮚"/>
            </a:pPr>
            <a:r>
              <a:rPr>
                <a:solidFill>
                  <a:schemeClr val="dk1"/>
                </a:solidFill>
                <a:latin typeface="Times New Roman"/>
                <a:ea typeface="Times New Roman"/>
                <a:cs typeface="Times New Roman"/>
                <a:sym typeface="Times New Roman"/>
              </a:rPr>
              <a:t>талабот ба молу хизматрасониҳо зиёд шуда, иқтисодиётро фаъолтар мекунад;</a:t>
            </a:r>
            <a:endParaRPr>
              <a:solidFill>
                <a:schemeClr val="dk1"/>
              </a:solidFill>
              <a:latin typeface="Times New Roman"/>
              <a:ea typeface="Times New Roman"/>
              <a:cs typeface="Times New Roman"/>
              <a:sym typeface="Times New Roman"/>
            </a:endParaRPr>
          </a:p>
          <a:p>
            <a:pPr indent="-127000" lvl="0" marL="91440" rtl="0" algn="just">
              <a:lnSpc>
                <a:spcPct val="90000"/>
              </a:lnSpc>
              <a:spcBef>
                <a:spcPts val="1400"/>
              </a:spcBef>
              <a:spcAft>
                <a:spcPts val="200"/>
              </a:spcAft>
              <a:buSzPts val="2000"/>
              <a:buFont typeface="Noto Sans Symbols"/>
              <a:buChar char="⮚"/>
            </a:pPr>
            <a:r>
              <a:rPr>
                <a:solidFill>
                  <a:schemeClr val="dk1"/>
                </a:solidFill>
                <a:latin typeface="Times New Roman"/>
                <a:ea typeface="Times New Roman"/>
                <a:cs typeface="Times New Roman"/>
                <a:sym typeface="Times New Roman"/>
              </a:rPr>
              <a:t>захираҳои асъори хориҷиро афзоиш дода, ба устувории қурби миллӣ кумак мерасонад.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56"/>
          <p:cNvSpPr txBox="1"/>
          <p:nvPr>
            <p:ph idx="1" type="body"/>
          </p:nvPr>
        </p:nvSpPr>
        <p:spPr>
          <a:xfrm>
            <a:off x="107504" y="230818"/>
            <a:ext cx="8884220" cy="6521673"/>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i="1" sz="100">
              <a:solidFill>
                <a:srgbClr val="FF0000"/>
              </a:solidFill>
              <a:latin typeface="Times New Roman"/>
              <a:ea typeface="Times New Roman"/>
              <a:cs typeface="Times New Roman"/>
              <a:sym typeface="Times New Roman"/>
            </a:endParaRPr>
          </a:p>
          <a:p>
            <a:pPr indent="630555" lvl="0" marL="342900" rtl="0" algn="ctr">
              <a:lnSpc>
                <a:spcPct val="90000"/>
              </a:lnSpc>
              <a:spcBef>
                <a:spcPts val="0"/>
              </a:spcBef>
              <a:spcAft>
                <a:spcPts val="0"/>
              </a:spcAft>
              <a:buSzPts val="1960"/>
              <a:buNone/>
            </a:pPr>
            <a:r>
              <a:t/>
            </a:r>
            <a:endParaRPr b="1" sz="100">
              <a:solidFill>
                <a:srgbClr val="FF0000"/>
              </a:solidFill>
              <a:latin typeface="Times New Roman"/>
              <a:ea typeface="Times New Roman"/>
              <a:cs typeface="Times New Roman"/>
              <a:sym typeface="Times New Roman"/>
            </a:endParaRPr>
          </a:p>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Аҳамияти муҳоҷирати меҳнатӣ ба иқтисодиёти мамлакат</a:t>
            </a:r>
            <a:endParaRPr sz="2400">
              <a:solidFill>
                <a:schemeClr val="dk1"/>
              </a:solidFill>
              <a:latin typeface="Times New Roman"/>
              <a:ea typeface="Times New Roman"/>
              <a:cs typeface="Times New Roman"/>
              <a:sym typeface="Times New Roman"/>
            </a:endParaRPr>
          </a:p>
          <a:p>
            <a:pPr indent="450000" lvl="0" marL="0" rtl="0" algn="just">
              <a:lnSpc>
                <a:spcPct val="150000"/>
              </a:lnSpc>
              <a:spcBef>
                <a:spcPts val="200"/>
              </a:spcBef>
              <a:spcAft>
                <a:spcPts val="0"/>
              </a:spcAft>
              <a:buSzPts val="1960"/>
              <a:buNone/>
            </a:pPr>
            <a:r>
              <a:t/>
            </a:r>
            <a:endParaRPr sz="1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2000"/>
              <a:buNone/>
            </a:pPr>
            <a:r>
              <a:t/>
            </a:r>
            <a:endParaRPr/>
          </a:p>
          <a:p>
            <a:pPr indent="-127000" lvl="0" marL="91440" rtl="0" algn="ctr">
              <a:lnSpc>
                <a:spcPct val="90000"/>
              </a:lnSpc>
              <a:spcBef>
                <a:spcPts val="1200"/>
              </a:spcBef>
              <a:spcAft>
                <a:spcPts val="0"/>
              </a:spcAft>
              <a:buSzPts val="2000"/>
              <a:buChar char=" "/>
            </a:pPr>
            <a:r>
              <a:rPr b="1">
                <a:solidFill>
                  <a:schemeClr val="dk1"/>
                </a:solidFill>
                <a:latin typeface="Times New Roman"/>
                <a:ea typeface="Times New Roman"/>
                <a:cs typeface="Times New Roman"/>
                <a:sym typeface="Times New Roman"/>
              </a:rPr>
              <a:t>2. Коҳиши шиддати бозори меҳнат ва бекорӣ</a:t>
            </a:r>
            <a:endParaRPr b="1">
              <a:solidFill>
                <a:schemeClr val="dk1"/>
              </a:solidFill>
              <a:latin typeface="Times New Roman"/>
              <a:ea typeface="Times New Roman"/>
              <a:cs typeface="Times New Roman"/>
              <a:sym typeface="Times New Roman"/>
            </a:endParaRPr>
          </a:p>
          <a:p>
            <a:pPr indent="-127000" lvl="0" marL="91440" rtl="0" algn="ctr">
              <a:lnSpc>
                <a:spcPct val="90000"/>
              </a:lnSpc>
              <a:spcBef>
                <a:spcPts val="1400"/>
              </a:spcBef>
              <a:spcAft>
                <a:spcPts val="0"/>
              </a:spcAft>
              <a:buSzPts val="2000"/>
              <a:buChar char=" "/>
            </a:pPr>
            <a:r>
              <a:rPr>
                <a:solidFill>
                  <a:schemeClr val="dk1"/>
                </a:solidFill>
                <a:latin typeface="Times New Roman"/>
                <a:ea typeface="Times New Roman"/>
                <a:cs typeface="Times New Roman"/>
                <a:sym typeface="Times New Roman"/>
              </a:rPr>
              <a:t>Муҳоҷирати меҳнатӣ ба кишвар имкон медиҳад, ки:</a:t>
            </a:r>
            <a:endParaRPr>
              <a:solidFill>
                <a:schemeClr val="dk1"/>
              </a:solidFill>
              <a:latin typeface="Times New Roman"/>
              <a:ea typeface="Times New Roman"/>
              <a:cs typeface="Times New Roman"/>
              <a:sym typeface="Times New Roman"/>
            </a:endParaRPr>
          </a:p>
          <a:p>
            <a:pPr indent="-127000" lvl="0" marL="91440" rtl="0" algn="just">
              <a:lnSpc>
                <a:spcPct val="150000"/>
              </a:lnSpc>
              <a:spcBef>
                <a:spcPts val="1400"/>
              </a:spcBef>
              <a:spcAft>
                <a:spcPts val="0"/>
              </a:spcAft>
              <a:buSzPts val="2000"/>
              <a:buFont typeface="Noto Sans Symbols"/>
              <a:buChar char="⮚"/>
            </a:pPr>
            <a:r>
              <a:rPr>
                <a:solidFill>
                  <a:schemeClr val="dk1"/>
                </a:solidFill>
                <a:latin typeface="Times New Roman"/>
                <a:ea typeface="Times New Roman"/>
                <a:cs typeface="Times New Roman"/>
                <a:sym typeface="Times New Roman"/>
              </a:rPr>
              <a:t>қисми аҳолии корҷӯро ба бозори меҳнати хориҷӣ равона кунад;</a:t>
            </a:r>
            <a:endParaRPr>
              <a:solidFill>
                <a:schemeClr val="dk1"/>
              </a:solidFill>
              <a:latin typeface="Times New Roman"/>
              <a:ea typeface="Times New Roman"/>
              <a:cs typeface="Times New Roman"/>
              <a:sym typeface="Times New Roman"/>
            </a:endParaRPr>
          </a:p>
          <a:p>
            <a:pPr indent="-127000" lvl="0" marL="91440" rtl="0" algn="just">
              <a:lnSpc>
                <a:spcPct val="150000"/>
              </a:lnSpc>
              <a:spcBef>
                <a:spcPts val="1400"/>
              </a:spcBef>
              <a:spcAft>
                <a:spcPts val="0"/>
              </a:spcAft>
              <a:buSzPts val="2000"/>
              <a:buFont typeface="Noto Sans Symbols"/>
              <a:buChar char="⮚"/>
            </a:pPr>
            <a:r>
              <a:rPr>
                <a:solidFill>
                  <a:schemeClr val="dk1"/>
                </a:solidFill>
                <a:latin typeface="Times New Roman"/>
                <a:ea typeface="Times New Roman"/>
                <a:cs typeface="Times New Roman"/>
                <a:sym typeface="Times New Roman"/>
              </a:rPr>
              <a:t>фишори зиёд ба бозори меҳнатии дохилӣ кам гардад;</a:t>
            </a:r>
            <a:endParaRPr>
              <a:solidFill>
                <a:schemeClr val="dk1"/>
              </a:solidFill>
              <a:latin typeface="Times New Roman"/>
              <a:ea typeface="Times New Roman"/>
              <a:cs typeface="Times New Roman"/>
              <a:sym typeface="Times New Roman"/>
            </a:endParaRPr>
          </a:p>
          <a:p>
            <a:pPr indent="-127000" lvl="0" marL="91440" rtl="0" algn="just">
              <a:lnSpc>
                <a:spcPct val="150000"/>
              </a:lnSpc>
              <a:spcBef>
                <a:spcPts val="1400"/>
              </a:spcBef>
              <a:spcAft>
                <a:spcPts val="200"/>
              </a:spcAft>
              <a:buSzPts val="2000"/>
              <a:buFont typeface="Noto Sans Symbols"/>
              <a:buChar char="⮚"/>
            </a:pPr>
            <a:r>
              <a:rPr>
                <a:solidFill>
                  <a:schemeClr val="dk1"/>
                </a:solidFill>
                <a:latin typeface="Times New Roman"/>
                <a:ea typeface="Times New Roman"/>
                <a:cs typeface="Times New Roman"/>
                <a:sym typeface="Times New Roman"/>
              </a:rPr>
              <a:t>сатҳи бекорӣ паст шавад, хусусан дар байни ҷавонон ва гурӯҳҳои камбизоат.</a:t>
            </a:r>
            <a:endParaRPr sz="100">
              <a:solidFill>
                <a:schemeClr val="dk1"/>
              </a:solidFill>
              <a:latin typeface="Times New Roman"/>
              <a:ea typeface="Times New Roman"/>
              <a:cs typeface="Times New Roman"/>
              <a:sym typeface="Times New Roman"/>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32"/>
          <p:cNvSpPr txBox="1"/>
          <p:nvPr>
            <p:ph idx="1" type="body"/>
          </p:nvPr>
        </p:nvSpPr>
        <p:spPr>
          <a:xfrm>
            <a:off x="107504" y="175846"/>
            <a:ext cx="8884220" cy="6422102"/>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i="1" sz="100">
              <a:solidFill>
                <a:srgbClr val="FF0000"/>
              </a:solidFill>
              <a:latin typeface="Times New Roman"/>
              <a:ea typeface="Times New Roman"/>
              <a:cs typeface="Times New Roman"/>
              <a:sym typeface="Times New Roman"/>
            </a:endParaRPr>
          </a:p>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Аҳамияти муҳоҷирати меҳнатӣ ба иқтисодиёти мамлакат</a:t>
            </a:r>
            <a:endParaRPr sz="2400">
              <a:solidFill>
                <a:schemeClr val="dk1"/>
              </a:solidFill>
              <a:latin typeface="Times New Roman"/>
              <a:ea typeface="Times New Roman"/>
              <a:cs typeface="Times New Roman"/>
              <a:sym typeface="Times New Roman"/>
            </a:endParaRPr>
          </a:p>
          <a:p>
            <a:pPr indent="450000" lvl="0" marL="0" rtl="0" algn="just">
              <a:lnSpc>
                <a:spcPct val="150000"/>
              </a:lnSpc>
              <a:spcBef>
                <a:spcPts val="200"/>
              </a:spcBef>
              <a:spcAft>
                <a:spcPts val="0"/>
              </a:spcAft>
              <a:buSzPts val="1960"/>
              <a:buNone/>
            </a:pPr>
            <a:r>
              <a:t/>
            </a:r>
            <a:endParaRPr sz="1000"/>
          </a:p>
          <a:p>
            <a:pPr indent="450000" lvl="0" marL="0" rtl="0" algn="just">
              <a:lnSpc>
                <a:spcPct val="150000"/>
              </a:lnSpc>
              <a:spcBef>
                <a:spcPts val="0"/>
              </a:spcBef>
              <a:spcAft>
                <a:spcPts val="0"/>
              </a:spcAft>
              <a:buSzPts val="1960"/>
              <a:buNone/>
            </a:pPr>
            <a:r>
              <a:t/>
            </a:r>
            <a:endParaRPr sz="100"/>
          </a:p>
          <a:p>
            <a:pPr indent="-127000" lvl="0" marL="91440" rtl="0" algn="ctr">
              <a:lnSpc>
                <a:spcPct val="90000"/>
              </a:lnSpc>
              <a:spcBef>
                <a:spcPts val="1200"/>
              </a:spcBef>
              <a:spcAft>
                <a:spcPts val="0"/>
              </a:spcAft>
              <a:buSzPts val="2000"/>
              <a:buChar char=" "/>
            </a:pPr>
            <a:r>
              <a:rPr b="1">
                <a:solidFill>
                  <a:schemeClr val="dk1"/>
                </a:solidFill>
                <a:latin typeface="Times New Roman"/>
                <a:ea typeface="Times New Roman"/>
                <a:cs typeface="Times New Roman"/>
                <a:sym typeface="Times New Roman"/>
              </a:rPr>
              <a:t>3. Болоравии сармояи инсонӣ ва интиқоли дониш</a:t>
            </a:r>
            <a:endParaRPr b="1">
              <a:solidFill>
                <a:schemeClr val="dk1"/>
              </a:solidFill>
              <a:latin typeface="Times New Roman"/>
              <a:ea typeface="Times New Roman"/>
              <a:cs typeface="Times New Roman"/>
              <a:sym typeface="Times New Roman"/>
            </a:endParaRPr>
          </a:p>
          <a:p>
            <a:pPr indent="-46989" lvl="0" marL="91440" rtl="0" algn="ctr">
              <a:lnSpc>
                <a:spcPct val="90000"/>
              </a:lnSpc>
              <a:spcBef>
                <a:spcPts val="1400"/>
              </a:spcBef>
              <a:spcAft>
                <a:spcPts val="0"/>
              </a:spcAft>
              <a:buSzPts val="700"/>
              <a:buNone/>
            </a:pPr>
            <a:r>
              <a:t/>
            </a:r>
            <a:endParaRPr sz="700">
              <a:latin typeface="Times New Roman"/>
              <a:ea typeface="Times New Roman"/>
              <a:cs typeface="Times New Roman"/>
              <a:sym typeface="Times New Roman"/>
            </a:endParaRPr>
          </a:p>
          <a:p>
            <a:pPr indent="-127000" lvl="0" marL="91440" rtl="0" algn="ctr">
              <a:lnSpc>
                <a:spcPct val="90000"/>
              </a:lnSpc>
              <a:spcBef>
                <a:spcPts val="1400"/>
              </a:spcBef>
              <a:spcAft>
                <a:spcPts val="0"/>
              </a:spcAft>
              <a:buSzPts val="2000"/>
              <a:buChar char=" "/>
            </a:pPr>
            <a:r>
              <a:rPr>
                <a:solidFill>
                  <a:schemeClr val="dk1"/>
                </a:solidFill>
                <a:latin typeface="Times New Roman"/>
                <a:ea typeface="Times New Roman"/>
                <a:cs typeface="Times New Roman"/>
                <a:sym typeface="Times New Roman"/>
              </a:rPr>
              <a:t>Муҳоҷирон дар кишвари хориҷ:</a:t>
            </a:r>
            <a:endParaRPr>
              <a:solidFill>
                <a:schemeClr val="dk1"/>
              </a:solidFill>
              <a:latin typeface="Times New Roman"/>
              <a:ea typeface="Times New Roman"/>
              <a:cs typeface="Times New Roman"/>
              <a:sym typeface="Times New Roman"/>
            </a:endParaRPr>
          </a:p>
          <a:p>
            <a:pPr indent="-127000" lvl="0" marL="91440" rtl="0" algn="l">
              <a:lnSpc>
                <a:spcPct val="150000"/>
              </a:lnSpc>
              <a:spcBef>
                <a:spcPts val="1400"/>
              </a:spcBef>
              <a:spcAft>
                <a:spcPts val="0"/>
              </a:spcAft>
              <a:buSzPts val="2000"/>
              <a:buFont typeface="Noto Sans Symbols"/>
              <a:buChar char="⮚"/>
            </a:pPr>
            <a:r>
              <a:rPr>
                <a:solidFill>
                  <a:schemeClr val="dk1"/>
                </a:solidFill>
                <a:latin typeface="Times New Roman"/>
                <a:ea typeface="Times New Roman"/>
                <a:cs typeface="Times New Roman"/>
                <a:sym typeface="Times New Roman"/>
              </a:rPr>
              <a:t>   малакаҳои касбии нав меомӯзанд;</a:t>
            </a:r>
            <a:endParaRPr>
              <a:solidFill>
                <a:schemeClr val="dk1"/>
              </a:solidFill>
              <a:latin typeface="Times New Roman"/>
              <a:ea typeface="Times New Roman"/>
              <a:cs typeface="Times New Roman"/>
              <a:sym typeface="Times New Roman"/>
            </a:endParaRPr>
          </a:p>
          <a:p>
            <a:pPr indent="-127000" lvl="0" marL="91440" rtl="0" algn="l">
              <a:lnSpc>
                <a:spcPct val="150000"/>
              </a:lnSpc>
              <a:spcBef>
                <a:spcPts val="1400"/>
              </a:spcBef>
              <a:spcAft>
                <a:spcPts val="0"/>
              </a:spcAft>
              <a:buSzPts val="2000"/>
              <a:buFont typeface="Noto Sans Symbols"/>
              <a:buChar char="⮚"/>
            </a:pPr>
            <a:r>
              <a:rPr>
                <a:solidFill>
                  <a:schemeClr val="dk1"/>
                </a:solidFill>
                <a:latin typeface="Times New Roman"/>
                <a:ea typeface="Times New Roman"/>
                <a:cs typeface="Times New Roman"/>
                <a:sym typeface="Times New Roman"/>
              </a:rPr>
              <a:t>таҷрибаи кор дар муҳити касбӣ ва ташкилоти муназзами меҳнатӣ мегиранд;</a:t>
            </a:r>
            <a:endParaRPr>
              <a:solidFill>
                <a:schemeClr val="dk1"/>
              </a:solidFill>
              <a:latin typeface="Times New Roman"/>
              <a:ea typeface="Times New Roman"/>
              <a:cs typeface="Times New Roman"/>
              <a:sym typeface="Times New Roman"/>
            </a:endParaRPr>
          </a:p>
          <a:p>
            <a:pPr indent="-127000" lvl="0" marL="91440" rtl="0" algn="l">
              <a:lnSpc>
                <a:spcPct val="150000"/>
              </a:lnSpc>
              <a:spcBef>
                <a:spcPts val="1400"/>
              </a:spcBef>
              <a:spcAft>
                <a:spcPts val="200"/>
              </a:spcAft>
              <a:buSzPts val="2000"/>
              <a:buFont typeface="Noto Sans Symbols"/>
              <a:buChar char="⮚"/>
            </a:pPr>
            <a:r>
              <a:rPr>
                <a:solidFill>
                  <a:schemeClr val="dk1"/>
                </a:solidFill>
                <a:latin typeface="Times New Roman"/>
                <a:ea typeface="Times New Roman"/>
                <a:cs typeface="Times New Roman"/>
                <a:sym typeface="Times New Roman"/>
              </a:rPr>
              <a:t>баъди бозгашт метавонанд ин донишро дар кишвар истифода баранд, ки ба рушди соҳибкорӣ ва такмили бозори меҳнат кумак мекунад.</a:t>
            </a:r>
            <a:endParaRPr sz="100">
              <a:solidFill>
                <a:schemeClr val="dk1"/>
              </a:solidFill>
              <a:latin typeface="Times New Roman"/>
              <a:ea typeface="Times New Roman"/>
              <a:cs typeface="Times New Roman"/>
              <a:sym typeface="Times New Roman"/>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33"/>
          <p:cNvSpPr txBox="1"/>
          <p:nvPr>
            <p:ph idx="1" type="body"/>
          </p:nvPr>
        </p:nvSpPr>
        <p:spPr>
          <a:xfrm>
            <a:off x="107504" y="175846"/>
            <a:ext cx="8884220" cy="6137031"/>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i="1" sz="100">
              <a:solidFill>
                <a:srgbClr val="FF0000"/>
              </a:solidFill>
              <a:latin typeface="Times New Roman"/>
              <a:ea typeface="Times New Roman"/>
              <a:cs typeface="Times New Roman"/>
              <a:sym typeface="Times New Roman"/>
            </a:endParaRPr>
          </a:p>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Аҳамияти муҳоҷирати меҳнатӣ ба иқтисодиёти мамлакат</a:t>
            </a:r>
            <a:endParaRPr sz="2400">
              <a:solidFill>
                <a:schemeClr val="dk1"/>
              </a:solidFill>
              <a:latin typeface="Times New Roman"/>
              <a:ea typeface="Times New Roman"/>
              <a:cs typeface="Times New Roman"/>
              <a:sym typeface="Times New Roman"/>
            </a:endParaRPr>
          </a:p>
          <a:p>
            <a:pPr indent="-323000" lvl="0" marL="450000" rtl="0" algn="just">
              <a:lnSpc>
                <a:spcPct val="150000"/>
              </a:lnSpc>
              <a:spcBef>
                <a:spcPts val="200"/>
              </a:spcBef>
              <a:spcAft>
                <a:spcPts val="0"/>
              </a:spcAft>
              <a:buSzPts val="2000"/>
              <a:buNone/>
            </a:pPr>
            <a:r>
              <a:t/>
            </a:r>
            <a:endParaRPr>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386500" lvl="0" marL="450000" rtl="0" algn="just">
              <a:lnSpc>
                <a:spcPct val="150000"/>
              </a:lnSpc>
              <a:spcBef>
                <a:spcPts val="0"/>
              </a:spcBef>
              <a:spcAft>
                <a:spcPts val="0"/>
              </a:spcAft>
              <a:buSzPts val="1000"/>
              <a:buNone/>
            </a:pPr>
            <a:r>
              <a:t/>
            </a:r>
            <a:endParaRPr sz="10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Муҳоҷирати меҳнатӣ яке аз сарчашмаҳои муҳими рушди иқтисодии кишварҳои дар ҳоли рушд, аз ҷумла Тоҷикистон, мебошад. Маблағҳои интиқолёфта аз муҳоҷирон, коҳиши бекорӣ, болоравии сатҳи масраф ва беҳтар гардидани сатҳи зиндагӣ нишон медиҳанд, ки муҳоҷирати меҳнатӣ метавонад воситаи муассири пешбурди иқтисоди миллӣ бошад. Бо ин вуҷуд, барои истифодаи самараноки ин раванд зарур аст, ки сиёсатҳои давлатӣ онро танзим ва дастгирӣ намоянд.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34"/>
          <p:cNvSpPr txBox="1"/>
          <p:nvPr>
            <p:ph idx="1" type="body"/>
          </p:nvPr>
        </p:nvSpPr>
        <p:spPr>
          <a:xfrm>
            <a:off x="141073" y="114758"/>
            <a:ext cx="8884220" cy="6664111"/>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2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Таҳлили паёмадҳои мусбат ва манфии муҳоҷират ба рушди шахс ва ҷомеа</a:t>
            </a:r>
            <a:endParaRPr/>
          </a:p>
          <a:p>
            <a:pPr indent="-342900" lvl="0" marL="342900" rtl="0" algn="just">
              <a:lnSpc>
                <a:spcPct val="100000"/>
              </a:lnSpc>
              <a:spcBef>
                <a:spcPts val="0"/>
              </a:spcBef>
              <a:spcAft>
                <a:spcPts val="0"/>
              </a:spcAft>
              <a:buSzPts val="2240"/>
              <a:buNone/>
            </a:pPr>
            <a:r>
              <a:t/>
            </a:r>
            <a:endParaRPr/>
          </a:p>
          <a:p>
            <a:pPr indent="-342900" lvl="0" marL="342900" rtl="0" algn="just">
              <a:lnSpc>
                <a:spcPct val="100000"/>
              </a:lnSpc>
              <a:spcBef>
                <a:spcPts val="0"/>
              </a:spcBef>
              <a:spcAft>
                <a:spcPts val="0"/>
              </a:spcAft>
              <a:buSzPts val="2240"/>
              <a:buNone/>
            </a:pPr>
            <a:r>
              <a:t/>
            </a:r>
            <a:endParaRPr/>
          </a:p>
          <a:p>
            <a:pPr indent="-342900" lvl="0" marL="342900" rtl="0" algn="just">
              <a:lnSpc>
                <a:spcPct val="100000"/>
              </a:lnSpc>
              <a:spcBef>
                <a:spcPts val="0"/>
              </a:spcBef>
              <a:spcAft>
                <a:spcPts val="0"/>
              </a:spcAft>
              <a:buSzPts val="2240"/>
              <a:buNone/>
            </a:pPr>
            <a:r>
              <a:t/>
            </a:r>
            <a:endParaRPr/>
          </a:p>
          <a:p>
            <a:pPr indent="450000" lvl="0" marL="0" rtl="0" algn="just">
              <a:lnSpc>
                <a:spcPct val="150000"/>
              </a:lnSpc>
              <a:spcBef>
                <a:spcPts val="0"/>
              </a:spcBef>
              <a:spcAft>
                <a:spcPts val="0"/>
              </a:spcAft>
              <a:buSzPts val="2240"/>
              <a:buNone/>
            </a:pPr>
            <a:r>
              <a:rPr>
                <a:solidFill>
                  <a:schemeClr val="dk1"/>
                </a:solidFill>
                <a:latin typeface="Times New Roman"/>
                <a:ea typeface="Times New Roman"/>
                <a:cs typeface="Times New Roman"/>
                <a:sym typeface="Times New Roman"/>
              </a:rPr>
              <a:t>Чунин муҳоҷирати меҳнатии хориҷиро метавон аз ҷиҳати иқтисодӣ бехатар ва барои ҷамъоварии сармояи инсонӣ мусоид донист, ки бе кам кардани нерӯйи меҳнатии кишвар афзоиши сарвати миллии онро тавассути истифодаи самаранок ва оқилонаи қувваи кории миллӣ дар қишрҳои гуногун таъмин менамояд.</a:t>
            </a:r>
            <a:endParaRPr sz="2400">
              <a:solidFill>
                <a:schemeClr val="dk1"/>
              </a:solidFill>
              <a:latin typeface="Times New Roman"/>
              <a:ea typeface="Times New Roman"/>
              <a:cs typeface="Times New Roman"/>
              <a:sym typeface="Times New Roman"/>
            </a:endParaRPr>
          </a:p>
          <a:p>
            <a:pPr indent="0" lvl="0" marL="0" rtl="0" algn="just">
              <a:lnSpc>
                <a:spcPct val="150000"/>
              </a:lnSpc>
              <a:spcBef>
                <a:spcPts val="120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297600" lvl="0" marL="450000" rtl="0" algn="just">
              <a:lnSpc>
                <a:spcPct val="150000"/>
              </a:lnSpc>
              <a:spcBef>
                <a:spcPts val="200"/>
              </a:spcBef>
              <a:spcAft>
                <a:spcPts val="0"/>
              </a:spcAft>
              <a:buSzPts val="2400"/>
              <a:buNone/>
            </a:pPr>
            <a:r>
              <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sp>
        <p:nvSpPr>
          <p:cNvPr id="337" name="Google Shape;337;p57"/>
          <p:cNvSpPr txBox="1"/>
          <p:nvPr>
            <p:ph idx="1" type="body"/>
          </p:nvPr>
        </p:nvSpPr>
        <p:spPr>
          <a:xfrm>
            <a:off x="177843" y="131884"/>
            <a:ext cx="8884220" cy="6351763"/>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105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Таҳлили паёмадҳои мусбат ва манфии муҳоҷират ба рушди шахс ва ҷомеа</a:t>
            </a:r>
            <a:endParaRPr/>
          </a:p>
          <a:p>
            <a:pPr indent="0" lvl="0" marL="0" rtl="0" algn="just">
              <a:lnSpc>
                <a:spcPct val="150000"/>
              </a:lnSpc>
              <a:spcBef>
                <a:spcPts val="120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0" lvl="0" marL="0" rtl="0" algn="just">
              <a:lnSpc>
                <a:spcPct val="150000"/>
              </a:lnSpc>
              <a:spcBef>
                <a:spcPts val="200"/>
              </a:spcBef>
              <a:spcAft>
                <a:spcPts val="0"/>
              </a:spcAft>
              <a:buSzPts val="100"/>
              <a:buNone/>
            </a:pPr>
            <a:r>
              <a:t/>
            </a:r>
            <a:endParaRPr sz="100"/>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БҶМ (бозори ҷаҳонии меҳнат) ва (ё) дохил кардан ба раванди меҳнат, ки дар қисмати миллии БҶМ қувваи корӣ истифода мешаванд. «Барои Тоҷикистон дар марҳилаи кунунӣ хеле муҳим аст, ки нерӯйи илмию техникӣ, ташкилӣ, иқтисодӣ ва зеҳнии ба вуҷуд овардашуда талабот дошта, ба шароити бозори ҷаҳонии меҳнат мутобиқ карда шавад».</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58"/>
          <p:cNvSpPr txBox="1"/>
          <p:nvPr>
            <p:ph idx="1" type="body"/>
          </p:nvPr>
        </p:nvSpPr>
        <p:spPr>
          <a:xfrm>
            <a:off x="98712" y="158261"/>
            <a:ext cx="8884220" cy="6629401"/>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4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Таҳлили паёмадҳои мусбат ва манфии муҳоҷират ба рушди шахс ва ҷомеа</a:t>
            </a:r>
            <a:endParaRPr/>
          </a:p>
          <a:p>
            <a:pPr indent="0" lvl="0" marL="0" rtl="0" algn="just">
              <a:lnSpc>
                <a:spcPct val="150000"/>
              </a:lnSpc>
              <a:spcBef>
                <a:spcPts val="120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272200" lvl="0" marL="450000" rtl="0" algn="just">
              <a:lnSpc>
                <a:spcPct val="150000"/>
              </a:lnSpc>
              <a:spcBef>
                <a:spcPts val="200"/>
              </a:spcBef>
              <a:spcAft>
                <a:spcPts val="0"/>
              </a:spcAft>
              <a:buSzPts val="2800"/>
              <a:buNone/>
            </a:pPr>
            <a:r>
              <a:t/>
            </a:r>
            <a:endParaRPr sz="2800">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000"/>
              <a:buNone/>
            </a:pPr>
            <a:r>
              <a:rPr>
                <a:solidFill>
                  <a:schemeClr val="dk1"/>
                </a:solidFill>
                <a:latin typeface="Times New Roman"/>
                <a:ea typeface="Times New Roman"/>
                <a:cs typeface="Times New Roman"/>
                <a:sym typeface="Times New Roman"/>
              </a:rPr>
              <a:t>Дар маҷмуъ метавон гуфт, ки ҳама гуна қарорҳо дар соҳаи муҳоҷирати меҳнатии берунӣ дар ҳамаи сатҳҳои зинанизоми давлатӣ бояд ба манфиати фароҳам овардани заминаҳои ҳифз ва баланд бардоштани сармояи инсонии Ҷумҳурии Тоҷикистон қабул карда шаванд. Ҳамин тариқ, стратегияи амалҳои давлатӣ дар соҳаи танзими муҳоҷират бояд дар доираи ҳадафи миллӣ: амният ва некӯаҳволии инсон, бунёди давлати тавоно ва мустақил баррасӣ шавад.</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59"/>
          <p:cNvSpPr txBox="1"/>
          <p:nvPr>
            <p:ph idx="1" type="body"/>
          </p:nvPr>
        </p:nvSpPr>
        <p:spPr>
          <a:xfrm>
            <a:off x="107504" y="246184"/>
            <a:ext cx="8884220" cy="6351763"/>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4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Таҳлили паёмадҳои мусбат ва манфии муҳоҷират ба рушди шахс ва ҷомеа</a:t>
            </a:r>
            <a:endParaRPr/>
          </a:p>
          <a:p>
            <a:pPr indent="-342900" lvl="0" marL="342900" rtl="0" algn="ctr">
              <a:lnSpc>
                <a:spcPct val="100000"/>
              </a:lnSpc>
              <a:spcBef>
                <a:spcPts val="0"/>
              </a:spcBef>
              <a:spcAft>
                <a:spcPts val="0"/>
              </a:spcAft>
              <a:buSzPts val="2240"/>
              <a:buNone/>
            </a:pPr>
            <a:r>
              <a:t/>
            </a:r>
            <a:endParaRPr b="1" sz="24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t/>
            </a:r>
            <a:endParaRPr b="1" sz="24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t/>
            </a:r>
            <a:endParaRPr/>
          </a:p>
          <a:p>
            <a:pPr indent="457200" lvl="0" marL="0" rtl="0" algn="just">
              <a:lnSpc>
                <a:spcPct val="150000"/>
              </a:lnSpc>
              <a:spcBef>
                <a:spcPts val="0"/>
              </a:spcBef>
              <a:spcAft>
                <a:spcPts val="0"/>
              </a:spcAft>
              <a:buSzPts val="2000"/>
              <a:buNone/>
            </a:pPr>
            <a:r>
              <a:rPr>
                <a:solidFill>
                  <a:schemeClr val="dk1"/>
                </a:solidFill>
                <a:latin typeface="Times New Roman"/>
                <a:ea typeface="Times New Roman"/>
                <a:cs typeface="Times New Roman"/>
                <a:sym typeface="Times New Roman"/>
              </a:rPr>
              <a:t>Муҳоҷират, махсусан муҳоҷирати меҳнатӣ, яке аз равандҳои муҳими ҷаҳони муосир ба ҳисоб меравад, ки ба ҳаёти шахс ва ҷомеа таъсири амиқ мерасонад. Ин раванд ҳам паёмадҳои мусбат дорад ва ҳам манфӣ, ки онҳо метавонанд ба сатҳи рушди шахсӣ, устувории оилавӣ ва рушди иҷтимоию иқтисодии кишвар таъсир расонанд.</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p60"/>
          <p:cNvSpPr txBox="1"/>
          <p:nvPr>
            <p:ph idx="1" type="body"/>
          </p:nvPr>
        </p:nvSpPr>
        <p:spPr>
          <a:xfrm>
            <a:off x="151466" y="158261"/>
            <a:ext cx="8884220" cy="6351763"/>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4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Таҳлили паёмадҳои мусбат ва манфии муҳоҷират ба рушди шахс ва ҷомеа</a:t>
            </a:r>
            <a:endParaRPr/>
          </a:p>
          <a:p>
            <a:pPr indent="-342900" lvl="0" marL="342900" rtl="0" algn="ctr">
              <a:lnSpc>
                <a:spcPct val="100000"/>
              </a:lnSpc>
              <a:spcBef>
                <a:spcPts val="0"/>
              </a:spcBef>
              <a:spcAft>
                <a:spcPts val="0"/>
              </a:spcAft>
              <a:buSzPts val="2240"/>
              <a:buNone/>
            </a:pPr>
            <a:r>
              <a:t/>
            </a:r>
            <a:endParaRPr b="1">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Паёмҳои мусбат ва рушди инсон дар ҷомеа дар шароити муосир аз чунин омилҳо иборатанд:</a:t>
            </a:r>
            <a:endParaRPr>
              <a:solidFill>
                <a:schemeClr val="dk1"/>
              </a:solidFill>
              <a:latin typeface="Times New Roman"/>
              <a:ea typeface="Times New Roman"/>
              <a:cs typeface="Times New Roman"/>
              <a:sym typeface="Times New Roman"/>
            </a:endParaRPr>
          </a:p>
          <a:p>
            <a:pPr indent="-127000" lvl="0" marL="91440" rtl="0" algn="just">
              <a:lnSpc>
                <a:spcPct val="150000"/>
              </a:lnSpc>
              <a:spcBef>
                <a:spcPts val="1200"/>
              </a:spcBef>
              <a:spcAft>
                <a:spcPts val="0"/>
              </a:spcAft>
              <a:buSzPts val="2000"/>
              <a:buChar char=" "/>
            </a:pPr>
            <a:r>
              <a:rPr>
                <a:solidFill>
                  <a:schemeClr val="dk1"/>
                </a:solidFill>
                <a:latin typeface="Times New Roman"/>
                <a:ea typeface="Times New Roman"/>
                <a:cs typeface="Times New Roman"/>
                <a:sym typeface="Times New Roman"/>
              </a:rPr>
              <a:t>1. Беҳбудии иқтисодии шахс ва оила</a:t>
            </a:r>
            <a:endParaRPr>
              <a:solidFill>
                <a:schemeClr val="dk1"/>
              </a:solidFill>
              <a:latin typeface="Times New Roman"/>
              <a:ea typeface="Times New Roman"/>
              <a:cs typeface="Times New Roman"/>
              <a:sym typeface="Times New Roman"/>
            </a:endParaRPr>
          </a:p>
          <a:p>
            <a:pPr indent="-127000" lvl="0" marL="91440" rtl="0" algn="just">
              <a:lnSpc>
                <a:spcPct val="150000"/>
              </a:lnSpc>
              <a:spcBef>
                <a:spcPts val="1400"/>
              </a:spcBef>
              <a:spcAft>
                <a:spcPts val="0"/>
              </a:spcAft>
              <a:buSzPts val="2000"/>
              <a:buFont typeface="Noto Sans Symbols"/>
              <a:buChar char="⮚"/>
            </a:pPr>
            <a:r>
              <a:rPr>
                <a:solidFill>
                  <a:schemeClr val="dk1"/>
                </a:solidFill>
                <a:latin typeface="Times New Roman"/>
                <a:ea typeface="Times New Roman"/>
                <a:cs typeface="Times New Roman"/>
                <a:sym typeface="Times New Roman"/>
              </a:rPr>
              <a:t>Муҳоҷирон даромади хуб ба даст оварда, онро ба хонаводаашон мефиристанд.</a:t>
            </a:r>
            <a:endParaRPr>
              <a:solidFill>
                <a:schemeClr val="dk1"/>
              </a:solidFill>
              <a:latin typeface="Times New Roman"/>
              <a:ea typeface="Times New Roman"/>
              <a:cs typeface="Times New Roman"/>
              <a:sym typeface="Times New Roman"/>
            </a:endParaRPr>
          </a:p>
          <a:p>
            <a:pPr indent="-127000" lvl="0" marL="91440" rtl="0" algn="just">
              <a:lnSpc>
                <a:spcPct val="150000"/>
              </a:lnSpc>
              <a:spcBef>
                <a:spcPts val="1400"/>
              </a:spcBef>
              <a:spcAft>
                <a:spcPts val="200"/>
              </a:spcAft>
              <a:buSzPts val="2000"/>
              <a:buFont typeface="Noto Sans Symbols"/>
              <a:buChar char="⮚"/>
            </a:pPr>
            <a:r>
              <a:rPr>
                <a:solidFill>
                  <a:schemeClr val="dk1"/>
                </a:solidFill>
                <a:latin typeface="Times New Roman"/>
                <a:ea typeface="Times New Roman"/>
                <a:cs typeface="Times New Roman"/>
                <a:sym typeface="Times New Roman"/>
              </a:rPr>
              <a:t>Ин маблағҳо барои беҳтар кардани сатҳи зиндагӣ, маориф, тандурустӣ ва манзили зист истифода мешаванд.</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61"/>
          <p:cNvSpPr txBox="1"/>
          <p:nvPr>
            <p:ph idx="1" type="body"/>
          </p:nvPr>
        </p:nvSpPr>
        <p:spPr>
          <a:xfrm>
            <a:off x="151466" y="158261"/>
            <a:ext cx="8884220" cy="6351763"/>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4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Таҳлили паёмадҳои мусбат ва манфии муҳоҷират ба рушди шахс ва ҷомеа</a:t>
            </a:r>
            <a:endParaRPr/>
          </a:p>
          <a:p>
            <a:pPr indent="457200" lvl="0" marL="0" rtl="0" algn="just">
              <a:lnSpc>
                <a:spcPct val="150000"/>
              </a:lnSpc>
              <a:spcBef>
                <a:spcPts val="0"/>
              </a:spcBef>
              <a:spcAft>
                <a:spcPts val="0"/>
              </a:spcAft>
              <a:buSzPts val="2240"/>
              <a:buNone/>
            </a:pPr>
            <a:r>
              <a:t/>
            </a:r>
            <a:endParaRPr sz="800">
              <a:solidFill>
                <a:schemeClr val="dk1"/>
              </a:solidFill>
              <a:latin typeface="Times New Roman"/>
              <a:ea typeface="Times New Roman"/>
              <a:cs typeface="Times New Roman"/>
              <a:sym typeface="Times New Roman"/>
            </a:endParaRPr>
          </a:p>
          <a:p>
            <a:pPr indent="-127000" lvl="0" marL="91440" rtl="0" algn="ctr">
              <a:lnSpc>
                <a:spcPct val="90000"/>
              </a:lnSpc>
              <a:spcBef>
                <a:spcPts val="1200"/>
              </a:spcBef>
              <a:spcAft>
                <a:spcPts val="0"/>
              </a:spcAft>
              <a:buSzPts val="2000"/>
              <a:buChar char=" "/>
            </a:pPr>
            <a:r>
              <a:rPr b="1">
                <a:latin typeface="Times New Roman"/>
                <a:ea typeface="Times New Roman"/>
                <a:cs typeface="Times New Roman"/>
                <a:sym typeface="Times New Roman"/>
              </a:rPr>
              <a:t>2. Баланд гардидани сатҳи дониш ва малакаи касбӣ</a:t>
            </a:r>
            <a:endParaRPr b="1">
              <a:latin typeface="Times New Roman"/>
              <a:ea typeface="Times New Roman"/>
              <a:cs typeface="Times New Roman"/>
              <a:sym typeface="Times New Roman"/>
            </a:endParaRPr>
          </a:p>
          <a:p>
            <a:pPr indent="-127000" lvl="0" marL="0" rtl="0" algn="just">
              <a:lnSpc>
                <a:spcPct val="150000"/>
              </a:lnSpc>
              <a:spcBef>
                <a:spcPts val="200"/>
              </a:spcBef>
              <a:spcAft>
                <a:spcPts val="0"/>
              </a:spcAft>
              <a:buSzPts val="2000"/>
              <a:buFont typeface="Noto Sans Symbols"/>
              <a:buChar char="⮚"/>
            </a:pPr>
            <a:r>
              <a:rPr>
                <a:solidFill>
                  <a:schemeClr val="dk1"/>
                </a:solidFill>
                <a:latin typeface="Times New Roman"/>
                <a:ea typeface="Times New Roman"/>
                <a:cs typeface="Times New Roman"/>
                <a:sym typeface="Times New Roman"/>
              </a:rPr>
              <a:t>Дар муҳити кории хориҷӣ, муҳоҷирон таҷрибаи кор, интизоми меҳнатӣ ва технологияҳои навро меомӯзанд.</a:t>
            </a:r>
            <a:endParaRPr>
              <a:solidFill>
                <a:schemeClr val="dk1"/>
              </a:solidFill>
              <a:latin typeface="Times New Roman"/>
              <a:ea typeface="Times New Roman"/>
              <a:cs typeface="Times New Roman"/>
              <a:sym typeface="Times New Roman"/>
            </a:endParaRPr>
          </a:p>
          <a:p>
            <a:pPr indent="-127000" lvl="0" marL="0" rtl="0" algn="just">
              <a:lnSpc>
                <a:spcPct val="150000"/>
              </a:lnSpc>
              <a:spcBef>
                <a:spcPts val="0"/>
              </a:spcBef>
              <a:spcAft>
                <a:spcPts val="0"/>
              </a:spcAft>
              <a:buSzPts val="2000"/>
              <a:buFont typeface="Noto Sans Symbols"/>
              <a:buChar char="⮚"/>
            </a:pPr>
            <a:r>
              <a:rPr>
                <a:solidFill>
                  <a:schemeClr val="dk1"/>
                </a:solidFill>
                <a:latin typeface="Times New Roman"/>
                <a:ea typeface="Times New Roman"/>
                <a:cs typeface="Times New Roman"/>
                <a:sym typeface="Times New Roman"/>
              </a:rPr>
              <a:t>Ин дониш ва малакаҳо баъди бозгашт метавонанд барои рушди бозори меҳнат ва соҳибкорӣ истифода шаванд.</a:t>
            </a:r>
            <a:endParaRPr>
              <a:solidFill>
                <a:schemeClr val="dk1"/>
              </a:solidFill>
              <a:latin typeface="Times New Roman"/>
              <a:ea typeface="Times New Roman"/>
              <a:cs typeface="Times New Roman"/>
              <a:sym typeface="Times New Roman"/>
            </a:endParaRPr>
          </a:p>
          <a:p>
            <a:pPr indent="-127000" lvl="0" marL="0" rtl="0" algn="just">
              <a:lnSpc>
                <a:spcPct val="150000"/>
              </a:lnSpc>
              <a:spcBef>
                <a:spcPts val="0"/>
              </a:spcBef>
              <a:spcAft>
                <a:spcPts val="0"/>
              </a:spcAft>
              <a:buSzPts val="2000"/>
              <a:buFont typeface="Noto Sans Symbols"/>
              <a:buChar char="⮚"/>
            </a:pPr>
            <a:r>
              <a:rPr>
                <a:solidFill>
                  <a:schemeClr val="dk1"/>
                </a:solidFill>
                <a:latin typeface="Times New Roman"/>
                <a:ea typeface="Times New Roman"/>
                <a:cs typeface="Times New Roman"/>
                <a:sym typeface="Times New Roman"/>
              </a:rPr>
              <a:t>3. Вусъати ҷаҳонбинӣ ва худшиносии миллӣ</a:t>
            </a:r>
            <a:endParaRPr>
              <a:solidFill>
                <a:schemeClr val="dk1"/>
              </a:solidFill>
              <a:latin typeface="Times New Roman"/>
              <a:ea typeface="Times New Roman"/>
              <a:cs typeface="Times New Roman"/>
              <a:sym typeface="Times New Roman"/>
            </a:endParaRPr>
          </a:p>
          <a:p>
            <a:pPr indent="-127000" lvl="0" marL="0" rtl="0" algn="just">
              <a:lnSpc>
                <a:spcPct val="150000"/>
              </a:lnSpc>
              <a:spcBef>
                <a:spcPts val="0"/>
              </a:spcBef>
              <a:spcAft>
                <a:spcPts val="0"/>
              </a:spcAft>
              <a:buSzPts val="2000"/>
              <a:buFont typeface="Noto Sans Symbols"/>
              <a:buChar char="⮚"/>
            </a:pPr>
            <a:r>
              <a:rPr>
                <a:solidFill>
                  <a:schemeClr val="dk1"/>
                </a:solidFill>
                <a:latin typeface="Times New Roman"/>
                <a:ea typeface="Times New Roman"/>
                <a:cs typeface="Times New Roman"/>
                <a:sym typeface="Times New Roman"/>
              </a:rPr>
              <a:t>Муҳоҷирон бо фарҳангҳои гуногун шинос мешаванд, ки ҷаҳонбинии онҳоро васеъ мекунад.</a:t>
            </a:r>
            <a:endParaRPr>
              <a:solidFill>
                <a:schemeClr val="dk1"/>
              </a:solidFill>
              <a:latin typeface="Times New Roman"/>
              <a:ea typeface="Times New Roman"/>
              <a:cs typeface="Times New Roman"/>
              <a:sym typeface="Times New Roman"/>
            </a:endParaRPr>
          </a:p>
          <a:p>
            <a:pPr indent="-127000" lvl="0" marL="0" rtl="0" algn="just">
              <a:lnSpc>
                <a:spcPct val="150000"/>
              </a:lnSpc>
              <a:spcBef>
                <a:spcPts val="0"/>
              </a:spcBef>
              <a:spcAft>
                <a:spcPts val="0"/>
              </a:spcAft>
              <a:buSzPts val="2000"/>
              <a:buFont typeface="Noto Sans Symbols"/>
              <a:buChar char="⮚"/>
            </a:pPr>
            <a:r>
              <a:rPr>
                <a:solidFill>
                  <a:schemeClr val="dk1"/>
                </a:solidFill>
                <a:latin typeface="Times New Roman"/>
                <a:ea typeface="Times New Roman"/>
                <a:cs typeface="Times New Roman"/>
                <a:sym typeface="Times New Roman"/>
              </a:rPr>
              <a:t>Онҳо масъулиятшинос, мустақил ва боинтизом мешаванд.</a:t>
            </a:r>
            <a:endParaRPr b="1">
              <a:solidFill>
                <a:schemeClr val="dk1"/>
              </a:solidFill>
              <a:latin typeface="Times New Roman"/>
              <a:ea typeface="Times New Roman"/>
              <a:cs typeface="Times New Roman"/>
              <a:sym typeface="Times New Roman"/>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62"/>
          <p:cNvSpPr txBox="1"/>
          <p:nvPr>
            <p:ph idx="1" type="body"/>
          </p:nvPr>
        </p:nvSpPr>
        <p:spPr>
          <a:xfrm>
            <a:off x="133881" y="-1"/>
            <a:ext cx="8856984" cy="6761285"/>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ХУЛОСА</a:t>
            </a:r>
            <a:endParaRPr/>
          </a:p>
          <a:p>
            <a:pPr indent="0" lvl="0" marL="0" rtl="0" algn="just">
              <a:lnSpc>
                <a:spcPct val="90000"/>
              </a:lnSpc>
              <a:spcBef>
                <a:spcPts val="1400"/>
              </a:spcBef>
              <a:spcAft>
                <a:spcPts val="0"/>
              </a:spcAft>
              <a:buSzPts val="2000"/>
              <a:buNone/>
            </a:pPr>
            <a:r>
              <a:t/>
            </a:r>
            <a:endParaRPr/>
          </a:p>
          <a:p>
            <a:pPr indent="0" lvl="0" marL="0" rtl="0" algn="just">
              <a:lnSpc>
                <a:spcPct val="90000"/>
              </a:lnSpc>
              <a:spcBef>
                <a:spcPts val="1400"/>
              </a:spcBef>
              <a:spcAft>
                <a:spcPts val="0"/>
              </a:spcAft>
              <a:buSzPts val="2000"/>
              <a:buNone/>
            </a:pPr>
            <a:r>
              <a:t/>
            </a:r>
            <a:endParaRPr/>
          </a:p>
          <a:p>
            <a:pPr indent="0" lvl="0" marL="0" rtl="0" algn="just">
              <a:lnSpc>
                <a:spcPct val="90000"/>
              </a:lnSpc>
              <a:spcBef>
                <a:spcPts val="1400"/>
              </a:spcBef>
              <a:spcAft>
                <a:spcPts val="0"/>
              </a:spcAft>
              <a:buSzPts val="2000"/>
              <a:buNone/>
            </a:pPr>
            <a:r>
              <a:t/>
            </a:r>
            <a:endParaRPr/>
          </a:p>
          <a:p>
            <a:pPr indent="457200" lvl="0" marL="0" rtl="0" algn="just">
              <a:lnSpc>
                <a:spcPct val="150000"/>
              </a:lnSpc>
              <a:spcBef>
                <a:spcPts val="200"/>
              </a:spcBef>
              <a:spcAft>
                <a:spcPts val="0"/>
              </a:spcAft>
              <a:buSzPts val="2000"/>
              <a:buNone/>
            </a:pPr>
            <a:r>
              <a:rPr>
                <a:solidFill>
                  <a:schemeClr val="dk1"/>
                </a:solidFill>
                <a:latin typeface="Times New Roman"/>
                <a:ea typeface="Times New Roman"/>
                <a:cs typeface="Times New Roman"/>
                <a:sym typeface="Times New Roman"/>
              </a:rPr>
              <a:t>Муҳоҷират ҳамчун як падидаи иҷтимоию иқтисодӣ дорои паёмадҳои гуногун ба рушди шахс ва ҷомеа мебошад. Он метавонад воситаи муҳими беҳбуди зиндагӣ ва рушди шахсӣ бошад, агар дар шароити хуби кор ва бо дастгирии давлат амалӣ гардад. Аммо, муҳоҷират инчунин метавонад оқибатҳои ҷиддии манфӣ ба худи шахс ва ҷомеаи боқимонда гузорад. </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6" name="Shape 366"/>
        <p:cNvGrpSpPr/>
        <p:nvPr/>
      </p:nvGrpSpPr>
      <p:grpSpPr>
        <a:xfrm>
          <a:off x="0" y="0"/>
          <a:ext cx="0" cy="0"/>
          <a:chOff x="0" y="0"/>
          <a:chExt cx="0" cy="0"/>
        </a:xfrm>
      </p:grpSpPr>
      <p:sp>
        <p:nvSpPr>
          <p:cNvPr id="367" name="Google Shape;367;p63"/>
          <p:cNvSpPr txBox="1"/>
          <p:nvPr>
            <p:ph idx="1" type="body"/>
          </p:nvPr>
        </p:nvSpPr>
        <p:spPr>
          <a:xfrm>
            <a:off x="133881" y="-1"/>
            <a:ext cx="8856984" cy="6761285"/>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ХУЛОСА</a:t>
            </a:r>
            <a:endParaRPr/>
          </a:p>
          <a:p>
            <a:pPr indent="0" lvl="0" marL="0" rtl="0" algn="just">
              <a:lnSpc>
                <a:spcPct val="90000"/>
              </a:lnSpc>
              <a:spcBef>
                <a:spcPts val="1400"/>
              </a:spcBef>
              <a:spcAft>
                <a:spcPts val="0"/>
              </a:spcAft>
              <a:buSzPts val="2000"/>
              <a:buNone/>
            </a:pPr>
            <a:r>
              <a:t/>
            </a:r>
            <a:endParaRPr/>
          </a:p>
          <a:p>
            <a:pPr indent="-323000" lvl="0" marL="450000" rtl="0" algn="just">
              <a:lnSpc>
                <a:spcPct val="150000"/>
              </a:lnSpc>
              <a:spcBef>
                <a:spcPts val="200"/>
              </a:spcBef>
              <a:spcAft>
                <a:spcPts val="0"/>
              </a:spcAft>
              <a:buSzPts val="2000"/>
              <a:buNone/>
            </a:pPr>
            <a:r>
              <a:t/>
            </a:r>
            <a:endParaRPr>
              <a:solidFill>
                <a:schemeClr val="dk1"/>
              </a:solidFill>
              <a:latin typeface="Times New Roman"/>
              <a:ea typeface="Times New Roman"/>
              <a:cs typeface="Times New Roman"/>
              <a:sym typeface="Times New Roman"/>
            </a:endParaRPr>
          </a:p>
          <a:p>
            <a:pPr indent="-383325" lvl="0" marL="450000" rtl="0" algn="just">
              <a:lnSpc>
                <a:spcPct val="150000"/>
              </a:lnSpc>
              <a:spcBef>
                <a:spcPts val="0"/>
              </a:spcBef>
              <a:spcAft>
                <a:spcPts val="0"/>
              </a:spcAft>
              <a:buSzPts val="1050"/>
              <a:buNone/>
            </a:pPr>
            <a:r>
              <a:t/>
            </a:r>
            <a:endParaRPr sz="105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Барои истифодаи самараноки паёмадҳои мусбат ва пешгирии паёмадҳои манфӣ, лозим аст:</a:t>
            </a:r>
            <a:endParaRPr>
              <a:solidFill>
                <a:schemeClr val="dk1"/>
              </a:solidFill>
              <a:latin typeface="Times New Roman"/>
              <a:ea typeface="Times New Roman"/>
              <a:cs typeface="Times New Roman"/>
              <a:sym typeface="Times New Roman"/>
            </a:endParaRPr>
          </a:p>
          <a:p>
            <a:pPr indent="-127000" lvl="0" marL="91440" rtl="0" algn="l">
              <a:lnSpc>
                <a:spcPct val="90000"/>
              </a:lnSpc>
              <a:spcBef>
                <a:spcPts val="1200"/>
              </a:spcBef>
              <a:spcAft>
                <a:spcPts val="0"/>
              </a:spcAft>
              <a:buSzPts val="2000"/>
              <a:buFont typeface="Noto Sans Symbols"/>
              <a:buChar char="⮚"/>
            </a:pPr>
            <a:r>
              <a:rPr>
                <a:solidFill>
                  <a:schemeClr val="dk1"/>
                </a:solidFill>
                <a:latin typeface="Times New Roman"/>
                <a:ea typeface="Times New Roman"/>
                <a:cs typeface="Times New Roman"/>
                <a:sym typeface="Times New Roman"/>
              </a:rPr>
              <a:t>сиёсати давлатии муҳоҷират танзим гардад,</a:t>
            </a:r>
            <a:endParaRPr>
              <a:solidFill>
                <a:schemeClr val="dk1"/>
              </a:solidFill>
              <a:latin typeface="Times New Roman"/>
              <a:ea typeface="Times New Roman"/>
              <a:cs typeface="Times New Roman"/>
              <a:sym typeface="Times New Roman"/>
            </a:endParaRPr>
          </a:p>
          <a:p>
            <a:pPr indent="-127000" lvl="0" marL="91440" rtl="0" algn="l">
              <a:lnSpc>
                <a:spcPct val="90000"/>
              </a:lnSpc>
              <a:spcBef>
                <a:spcPts val="1400"/>
              </a:spcBef>
              <a:spcAft>
                <a:spcPts val="0"/>
              </a:spcAft>
              <a:buSzPts val="2000"/>
              <a:buFont typeface="Noto Sans Symbols"/>
              <a:buChar char="⮚"/>
            </a:pPr>
            <a:r>
              <a:rPr>
                <a:solidFill>
                  <a:schemeClr val="dk1"/>
                </a:solidFill>
                <a:latin typeface="Times New Roman"/>
                <a:ea typeface="Times New Roman"/>
                <a:cs typeface="Times New Roman"/>
                <a:sym typeface="Times New Roman"/>
              </a:rPr>
              <a:t>ҳуқуқи муҳоҷирон ҳифз карда шавад,</a:t>
            </a:r>
            <a:endParaRPr>
              <a:solidFill>
                <a:schemeClr val="dk1"/>
              </a:solidFill>
              <a:latin typeface="Times New Roman"/>
              <a:ea typeface="Times New Roman"/>
              <a:cs typeface="Times New Roman"/>
              <a:sym typeface="Times New Roman"/>
            </a:endParaRPr>
          </a:p>
          <a:p>
            <a:pPr indent="-127000" lvl="0" marL="91440" rtl="0" algn="l">
              <a:lnSpc>
                <a:spcPct val="90000"/>
              </a:lnSpc>
              <a:spcBef>
                <a:spcPts val="1400"/>
              </a:spcBef>
              <a:spcAft>
                <a:spcPts val="200"/>
              </a:spcAft>
              <a:buSzPts val="2000"/>
              <a:buFont typeface="Noto Sans Symbols"/>
              <a:buChar char="⮚"/>
            </a:pPr>
            <a:r>
              <a:rPr>
                <a:solidFill>
                  <a:schemeClr val="dk1"/>
                </a:solidFill>
                <a:latin typeface="Times New Roman"/>
                <a:ea typeface="Times New Roman"/>
                <a:cs typeface="Times New Roman"/>
                <a:sym typeface="Times New Roman"/>
              </a:rPr>
              <a:t>шароити зиндагӣ ва кор дар дохили кишвар беҳтар шавад.</a:t>
            </a:r>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sp>
        <p:nvSpPr>
          <p:cNvPr id="372" name="Google Shape;372;p64"/>
          <p:cNvSpPr txBox="1"/>
          <p:nvPr>
            <p:ph idx="1" type="body"/>
          </p:nvPr>
        </p:nvSpPr>
        <p:spPr>
          <a:xfrm>
            <a:off x="195427" y="87922"/>
            <a:ext cx="8649635" cy="6189786"/>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1200"/>
              </a:spcBef>
              <a:spcAft>
                <a:spcPts val="0"/>
              </a:spcAft>
              <a:buSzPts val="2800"/>
              <a:buNone/>
            </a:pPr>
            <a:r>
              <a:rPr b="1" sz="2800">
                <a:solidFill>
                  <a:srgbClr val="FF0000"/>
                </a:solidFill>
                <a:latin typeface="Times New Roman"/>
                <a:ea typeface="Times New Roman"/>
                <a:cs typeface="Times New Roman"/>
                <a:sym typeface="Times New Roman"/>
              </a:rPr>
              <a:t>Адабиёт:</a:t>
            </a:r>
            <a:endParaRPr/>
          </a:p>
          <a:p>
            <a:pPr indent="0" lvl="0" marL="0" rtl="0" algn="ctr">
              <a:lnSpc>
                <a:spcPct val="90000"/>
              </a:lnSpc>
              <a:spcBef>
                <a:spcPts val="1400"/>
              </a:spcBef>
              <a:spcAft>
                <a:spcPts val="0"/>
              </a:spcAft>
              <a:buSzPts val="200"/>
              <a:buNone/>
            </a:pPr>
            <a:r>
              <a:t/>
            </a:r>
            <a:endParaRPr sz="200">
              <a:solidFill>
                <a:schemeClr val="dk1"/>
              </a:solidFill>
              <a:latin typeface="Times New Roman"/>
              <a:ea typeface="Times New Roman"/>
              <a:cs typeface="Times New Roman"/>
              <a:sym typeface="Times New Roman"/>
            </a:endParaRPr>
          </a:p>
          <a:p>
            <a:pPr indent="-114300" lvl="0" marL="91440" rtl="0" algn="just">
              <a:lnSpc>
                <a:spcPct val="150000"/>
              </a:lnSpc>
              <a:spcBef>
                <a:spcPts val="1400"/>
              </a:spcBef>
              <a:spcAft>
                <a:spcPts val="0"/>
              </a:spcAft>
              <a:buSzPts val="1800"/>
              <a:buChar char=" "/>
            </a:pPr>
            <a:r>
              <a:rPr sz="1800">
                <a:solidFill>
                  <a:schemeClr val="dk1"/>
                </a:solidFill>
                <a:latin typeface="Times New Roman"/>
                <a:ea typeface="Times New Roman"/>
                <a:cs typeface="Times New Roman"/>
                <a:sym typeface="Times New Roman"/>
              </a:rPr>
              <a:t>1. Фишер С., Дорнбуш Р., Шмалензи Р.  Экономическая теория. - М., Юнити, 2002, ст.98.</a:t>
            </a:r>
            <a:endParaRPr/>
          </a:p>
          <a:p>
            <a:pPr indent="-114300" lvl="0" marL="91440" rtl="0" algn="just">
              <a:lnSpc>
                <a:spcPct val="150000"/>
              </a:lnSpc>
              <a:spcBef>
                <a:spcPts val="1400"/>
              </a:spcBef>
              <a:spcAft>
                <a:spcPts val="0"/>
              </a:spcAft>
              <a:buSzPts val="1800"/>
              <a:buChar char=" "/>
            </a:pPr>
            <a:r>
              <a:rPr sz="1800">
                <a:solidFill>
                  <a:schemeClr val="dk1"/>
                </a:solidFill>
                <a:latin typeface="Times New Roman"/>
                <a:ea typeface="Times New Roman"/>
                <a:cs typeface="Times New Roman"/>
                <a:sym typeface="Times New Roman"/>
              </a:rPr>
              <a:t>2. Mincer J. The Production of Human Capital and the Lifecycle of Earnings: Variations on a  Theme. - Working Paper of the NBER, 1994, ст.61.</a:t>
            </a:r>
            <a:endParaRPr sz="1800">
              <a:solidFill>
                <a:schemeClr val="dk1"/>
              </a:solidFill>
              <a:latin typeface="Times New Roman"/>
              <a:ea typeface="Times New Roman"/>
              <a:cs typeface="Times New Roman"/>
              <a:sym typeface="Times New Roman"/>
            </a:endParaRPr>
          </a:p>
          <a:p>
            <a:pPr indent="-114300" lvl="0" marL="91440" rtl="0" algn="just">
              <a:lnSpc>
                <a:spcPct val="150000"/>
              </a:lnSpc>
              <a:spcBef>
                <a:spcPts val="1400"/>
              </a:spcBef>
              <a:spcAft>
                <a:spcPts val="0"/>
              </a:spcAft>
              <a:buSzPts val="1800"/>
              <a:buChar char=" "/>
            </a:pPr>
            <a:r>
              <a:rPr sz="1800">
                <a:solidFill>
                  <a:schemeClr val="dk1"/>
                </a:solidFill>
                <a:latin typeface="Times New Roman"/>
                <a:ea typeface="Times New Roman"/>
                <a:cs typeface="Times New Roman"/>
                <a:sym typeface="Times New Roman"/>
              </a:rPr>
              <a:t>3. Одинаев А.М. – Такмили механизми рушди сармояи инсонӣ дар шароити ташаккулёбии иқтисодиёти инноватсионӣ, Душанбе 2023, саҳ. 77-94</a:t>
            </a:r>
            <a:endParaRPr/>
          </a:p>
          <a:p>
            <a:pPr indent="-114300" lvl="0" marL="91440" rtl="0" algn="just">
              <a:lnSpc>
                <a:spcPct val="150000"/>
              </a:lnSpc>
              <a:spcBef>
                <a:spcPts val="1400"/>
              </a:spcBef>
              <a:spcAft>
                <a:spcPts val="0"/>
              </a:spcAft>
              <a:buSzPts val="1800"/>
              <a:buChar char=" "/>
            </a:pPr>
            <a:r>
              <a:rPr sz="1800">
                <a:solidFill>
                  <a:schemeClr val="dk1"/>
                </a:solidFill>
                <a:latin typeface="Times New Roman"/>
                <a:ea typeface="Times New Roman"/>
                <a:cs typeface="Times New Roman"/>
                <a:sym typeface="Times New Roman"/>
              </a:rPr>
              <a:t>4. Рустамзода Ф.М. – Рушди сармояи инсонӣ дар шароити муосир, Душанбе 2025. саҳ. 201-2019</a:t>
            </a:r>
            <a:endParaRPr sz="1800">
              <a:solidFill>
                <a:schemeClr val="dk1"/>
              </a:solidFill>
              <a:latin typeface="Times New Roman"/>
              <a:ea typeface="Times New Roman"/>
              <a:cs typeface="Times New Roman"/>
              <a:sym typeface="Times New Roman"/>
            </a:endParaRPr>
          </a:p>
          <a:p>
            <a:pPr indent="0" lvl="0" marL="91440" rtl="0" algn="l">
              <a:lnSpc>
                <a:spcPct val="90000"/>
              </a:lnSpc>
              <a:spcBef>
                <a:spcPts val="1400"/>
              </a:spcBef>
              <a:spcAft>
                <a:spcPts val="0"/>
              </a:spcAft>
              <a:buSzPts val="1800"/>
              <a:buNone/>
            </a:pPr>
            <a:r>
              <a:t/>
            </a:r>
            <a:endParaRPr sz="1800">
              <a:solidFill>
                <a:schemeClr val="dk1"/>
              </a:solidFill>
              <a:latin typeface="Times New Roman"/>
              <a:ea typeface="Times New Roman"/>
              <a:cs typeface="Times New Roman"/>
              <a:sym typeface="Times New Roman"/>
            </a:endParaRPr>
          </a:p>
          <a:p>
            <a:pPr indent="0" lvl="0" marL="91440" rtl="0" algn="l">
              <a:lnSpc>
                <a:spcPct val="90000"/>
              </a:lnSpc>
              <a:spcBef>
                <a:spcPts val="1400"/>
              </a:spcBef>
              <a:spcAft>
                <a:spcPts val="0"/>
              </a:spcAft>
              <a:buSzPts val="1800"/>
              <a:buNone/>
            </a:pPr>
            <a:r>
              <a:t/>
            </a:r>
            <a:endParaRPr sz="1800">
              <a:solidFill>
                <a:schemeClr val="dk1"/>
              </a:solidFill>
              <a:latin typeface="Times New Roman"/>
              <a:ea typeface="Times New Roman"/>
              <a:cs typeface="Times New Roman"/>
              <a:sym typeface="Times New Roman"/>
            </a:endParaRPr>
          </a:p>
          <a:p>
            <a:pPr indent="0" lvl="0" marL="0" rtl="0" algn="just">
              <a:lnSpc>
                <a:spcPct val="150000"/>
              </a:lnSpc>
              <a:spcBef>
                <a:spcPts val="200"/>
              </a:spcBef>
              <a:spcAft>
                <a:spcPts val="0"/>
              </a:spcAft>
              <a:buSzPts val="1800"/>
              <a:buNone/>
            </a:pPr>
            <a:r>
              <a:t/>
            </a:r>
            <a:endParaRPr sz="1800">
              <a:solidFill>
                <a:schemeClr val="dk1"/>
              </a:solidFill>
              <a:latin typeface="Times New Roman"/>
              <a:ea typeface="Times New Roman"/>
              <a:cs typeface="Times New Roman"/>
              <a:sym typeface="Times New Roman"/>
            </a:endParaRPr>
          </a:p>
          <a:p>
            <a:pPr indent="0" lvl="0" marL="91440" rtl="0" algn="l">
              <a:lnSpc>
                <a:spcPct val="90000"/>
              </a:lnSpc>
              <a:spcBef>
                <a:spcPts val="1200"/>
              </a:spcBef>
              <a:spcAft>
                <a:spcPts val="200"/>
              </a:spcAft>
              <a:buSzPts val="2000"/>
              <a:buNone/>
            </a:pPr>
            <a:r>
              <a:t/>
            </a:r>
            <a:endParaRPr>
              <a:solidFill>
                <a:schemeClr val="dk1"/>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Ретро">
  <a:themeElements>
    <a:clrScheme name="Ретро">
      <a:dk1>
        <a:srgbClr val="000000"/>
      </a:dk1>
      <a:lt1>
        <a:srgbClr val="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2018-06-24T18:21:52Z</dcterms:created>
  <dc:creator>фитрат</dc:creator>
</cp:coreProperties>
</file>