
<file path=[Content_Types].xml><?xml version="1.0" encoding="utf-8"?>
<Types xmlns="http://schemas.openxmlformats.org/package/2006/content-types">
  <Default ContentType="image/jpeg" Extension="jpg"/>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57" roundtripDataSignature="AMtx7mhtvfVfM2sg2xuYGwjwQ/oXrHGKp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19E585B-2905-4F95-B4C2-941C9ED78067}">
  <a:tblStyle styleId="{019E585B-2905-4F95-B4C2-941C9ED78067}"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AECE6"/>
          </a:solidFill>
        </a:fill>
      </a:tcStyle>
    </a:wholeTbl>
    <a:band1H>
      <a:tcTxStyle/>
      <a:tcStyle>
        <a:fill>
          <a:solidFill>
            <a:srgbClr val="F5D8CA"/>
          </a:solidFill>
        </a:fill>
      </a:tcStyle>
    </a:band1H>
    <a:band2H>
      <a:tcTxStyle/>
    </a:band2H>
    <a:band1V>
      <a:tcTxStyle/>
      <a:tcStyle>
        <a:fill>
          <a:solidFill>
            <a:srgbClr val="F5D8C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customschemas.google.com/relationships/presentationmetadata" Target="metadata"/><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9" name="Google Shape;99;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8" name="Google Shape;10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7" name="Google Shape;117;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3" name="Google Shape;123;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8" name="Google Shape;128;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3" name="Google Shape;133;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3" name="Google Shape;143;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8" name="Google Shape;148;p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3" name="Google Shape;153;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8" name="Google Shape;158;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3" name="Google Shape;163;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8" name="Google Shape;16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3" name="Google Shape;173;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8" name="Google Shape;178;p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3" name="Google Shape;18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9" name="Google Shape;189;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4" name="Google Shape;194;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9" name="Google Shape;199;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4" name="Google Shape;204;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9" name="Google Shape;209;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4" name="Google Shape;214;p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9" name="Google Shape;219;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4" name="Google Shape;224;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9" name="Google Shape;229;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4" name="Google Shape;234;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9" name="Google Shape;239;p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4" name="Google Shape;244;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5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9" name="Google Shape;249;p5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4" name="Google Shape;254;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9" name="Google Shape;259;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4" name="Google Shape;264;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9" name="Google Shape;269;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6" name="Google Shape;276;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1" name="Google Shape;281;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6" name="Google Shape;286;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1" name="Google Shape;291;p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6" name="Google Shape;296;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1" name="Google Shape;301;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6" name="Google Shape;306;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1" name="Google Shape;311;p5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6" name="Google Shape;316;p5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5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1" name="Google Shape;321;p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6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6" name="Google Shape;326;p6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1" name="Google Shape;331;p6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6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6" name="Google Shape;336;p6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1" name="Google Shape;341;p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6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6" name="Google Shape;346;p6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6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1" name="Google Shape;351;p6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6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56" name="Google Shape;356;p6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4" name="Shape 14"/>
        <p:cNvGrpSpPr/>
        <p:nvPr/>
      </p:nvGrpSpPr>
      <p:grpSpPr>
        <a:xfrm>
          <a:off x="0" y="0"/>
          <a:ext cx="0" cy="0"/>
          <a:chOff x="0" y="0"/>
          <a:chExt cx="0" cy="0"/>
        </a:xfrm>
      </p:grpSpPr>
      <p:sp>
        <p:nvSpPr>
          <p:cNvPr id="15" name="Google Shape;15;p68"/>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68"/>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68"/>
          <p:cNvSpPr txBox="1"/>
          <p:nvPr>
            <p:ph type="ctrTitle"/>
          </p:nvPr>
        </p:nvSpPr>
        <p:spPr>
          <a:xfrm>
            <a:off x="822960" y="758952"/>
            <a:ext cx="75438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68"/>
          <p:cNvSpPr txBox="1"/>
          <p:nvPr>
            <p:ph idx="1" type="subTitle"/>
          </p:nvPr>
        </p:nvSpPr>
        <p:spPr>
          <a:xfrm>
            <a:off x="825038" y="4455621"/>
            <a:ext cx="75438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19" name="Google Shape;19;p68"/>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68"/>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68"/>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cxnSp>
        <p:nvCxnSpPr>
          <p:cNvPr id="22" name="Google Shape;22;p68"/>
          <p:cNvCxnSpPr/>
          <p:nvPr/>
        </p:nvCxnSpPr>
        <p:spPr>
          <a:xfrm>
            <a:off x="905744" y="434340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3" name="Shape 23"/>
        <p:cNvGrpSpPr/>
        <p:nvPr/>
      </p:nvGrpSpPr>
      <p:grpSpPr>
        <a:xfrm>
          <a:off x="0" y="0"/>
          <a:ext cx="0" cy="0"/>
          <a:chOff x="0" y="0"/>
          <a:chExt cx="0" cy="0"/>
        </a:xfrm>
      </p:grpSpPr>
      <p:sp>
        <p:nvSpPr>
          <p:cNvPr id="24" name="Google Shape;24;p69"/>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69"/>
          <p:cNvSpPr txBox="1"/>
          <p:nvPr>
            <p:ph idx="1" type="body"/>
          </p:nvPr>
        </p:nvSpPr>
        <p:spPr>
          <a:xfrm>
            <a:off x="822959" y="1845734"/>
            <a:ext cx="7543801"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6" name="Google Shape;26;p69"/>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69"/>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69"/>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bg>
      <p:bgPr>
        <a:solidFill>
          <a:schemeClr val="lt1"/>
        </a:solidFill>
      </p:bgPr>
    </p:bg>
    <p:spTree>
      <p:nvGrpSpPr>
        <p:cNvPr id="29" name="Shape 29"/>
        <p:cNvGrpSpPr/>
        <p:nvPr/>
      </p:nvGrpSpPr>
      <p:grpSpPr>
        <a:xfrm>
          <a:off x="0" y="0"/>
          <a:ext cx="0" cy="0"/>
          <a:chOff x="0" y="0"/>
          <a:chExt cx="0" cy="0"/>
        </a:xfrm>
      </p:grpSpPr>
      <p:sp>
        <p:nvSpPr>
          <p:cNvPr id="30" name="Google Shape;30;p70"/>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70"/>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70"/>
          <p:cNvSpPr txBox="1"/>
          <p:nvPr>
            <p:ph type="title"/>
          </p:nvPr>
        </p:nvSpPr>
        <p:spPr>
          <a:xfrm>
            <a:off x="822960" y="758952"/>
            <a:ext cx="75438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70"/>
          <p:cNvSpPr txBox="1"/>
          <p:nvPr>
            <p:ph idx="1" type="body"/>
          </p:nvPr>
        </p:nvSpPr>
        <p:spPr>
          <a:xfrm>
            <a:off x="822960" y="4453128"/>
            <a:ext cx="75438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4" name="Google Shape;34;p70"/>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70"/>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70"/>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cxnSp>
        <p:nvCxnSpPr>
          <p:cNvPr id="37" name="Google Shape;37;p70"/>
          <p:cNvCxnSpPr/>
          <p:nvPr/>
        </p:nvCxnSpPr>
        <p:spPr>
          <a:xfrm>
            <a:off x="905744" y="434340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8" name="Shape 38"/>
        <p:cNvGrpSpPr/>
        <p:nvPr/>
      </p:nvGrpSpPr>
      <p:grpSpPr>
        <a:xfrm>
          <a:off x="0" y="0"/>
          <a:ext cx="0" cy="0"/>
          <a:chOff x="0" y="0"/>
          <a:chExt cx="0" cy="0"/>
        </a:xfrm>
      </p:grpSpPr>
      <p:sp>
        <p:nvSpPr>
          <p:cNvPr id="39" name="Google Shape;39;p71"/>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71"/>
          <p:cNvSpPr txBox="1"/>
          <p:nvPr>
            <p:ph idx="1" type="body"/>
          </p:nvPr>
        </p:nvSpPr>
        <p:spPr>
          <a:xfrm>
            <a:off x="822960" y="1845734"/>
            <a:ext cx="370332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1" name="Google Shape;41;p71"/>
          <p:cNvSpPr txBox="1"/>
          <p:nvPr>
            <p:ph idx="2" type="body"/>
          </p:nvPr>
        </p:nvSpPr>
        <p:spPr>
          <a:xfrm>
            <a:off x="4663440" y="1845736"/>
            <a:ext cx="3703320" cy="4023359"/>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2" name="Google Shape;42;p71"/>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1"/>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1"/>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5" name="Shape 45"/>
        <p:cNvGrpSpPr/>
        <p:nvPr/>
      </p:nvGrpSpPr>
      <p:grpSpPr>
        <a:xfrm>
          <a:off x="0" y="0"/>
          <a:ext cx="0" cy="0"/>
          <a:chOff x="0" y="0"/>
          <a:chExt cx="0" cy="0"/>
        </a:xfrm>
      </p:grpSpPr>
      <p:sp>
        <p:nvSpPr>
          <p:cNvPr id="46" name="Google Shape;46;p72"/>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2"/>
          <p:cNvSpPr txBox="1"/>
          <p:nvPr>
            <p:ph idx="1" type="body"/>
          </p:nvPr>
        </p:nvSpPr>
        <p:spPr>
          <a:xfrm>
            <a:off x="822960" y="1846052"/>
            <a:ext cx="370332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72"/>
          <p:cNvSpPr txBox="1"/>
          <p:nvPr>
            <p:ph idx="2" type="body"/>
          </p:nvPr>
        </p:nvSpPr>
        <p:spPr>
          <a:xfrm>
            <a:off x="822960" y="2582334"/>
            <a:ext cx="3703320" cy="32867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72"/>
          <p:cNvSpPr txBox="1"/>
          <p:nvPr>
            <p:ph idx="3" type="body"/>
          </p:nvPr>
        </p:nvSpPr>
        <p:spPr>
          <a:xfrm>
            <a:off x="4663440" y="1846052"/>
            <a:ext cx="370332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0" name="Google Shape;50;p72"/>
          <p:cNvSpPr txBox="1"/>
          <p:nvPr>
            <p:ph idx="4" type="body"/>
          </p:nvPr>
        </p:nvSpPr>
        <p:spPr>
          <a:xfrm>
            <a:off x="4663440" y="2582334"/>
            <a:ext cx="3703320" cy="32867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1" name="Google Shape;51;p72"/>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2"/>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2"/>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4" name="Shape 54"/>
        <p:cNvGrpSpPr/>
        <p:nvPr/>
      </p:nvGrpSpPr>
      <p:grpSpPr>
        <a:xfrm>
          <a:off x="0" y="0"/>
          <a:ext cx="0" cy="0"/>
          <a:chOff x="0" y="0"/>
          <a:chExt cx="0" cy="0"/>
        </a:xfrm>
      </p:grpSpPr>
      <p:sp>
        <p:nvSpPr>
          <p:cNvPr id="55" name="Google Shape;55;p73"/>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73"/>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73"/>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73"/>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59" name="Shape 59"/>
        <p:cNvGrpSpPr/>
        <p:nvPr/>
      </p:nvGrpSpPr>
      <p:grpSpPr>
        <a:xfrm>
          <a:off x="0" y="0"/>
          <a:ext cx="0" cy="0"/>
          <a:chOff x="0" y="0"/>
          <a:chExt cx="0" cy="0"/>
        </a:xfrm>
      </p:grpSpPr>
      <p:sp>
        <p:nvSpPr>
          <p:cNvPr id="60" name="Google Shape;60;p74"/>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74"/>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74"/>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74"/>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74"/>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5" name="Shape 65"/>
        <p:cNvGrpSpPr/>
        <p:nvPr/>
      </p:nvGrpSpPr>
      <p:grpSpPr>
        <a:xfrm>
          <a:off x="0" y="0"/>
          <a:ext cx="0" cy="0"/>
          <a:chOff x="0" y="0"/>
          <a:chExt cx="0" cy="0"/>
        </a:xfrm>
      </p:grpSpPr>
      <p:sp>
        <p:nvSpPr>
          <p:cNvPr id="66" name="Google Shape;66;p75"/>
          <p:cNvSpPr/>
          <p:nvPr/>
        </p:nvSpPr>
        <p:spPr>
          <a:xfrm>
            <a:off x="13" y="0"/>
            <a:ext cx="3038093"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75"/>
          <p:cNvSpPr/>
          <p:nvPr/>
        </p:nvSpPr>
        <p:spPr>
          <a:xfrm>
            <a:off x="3030053" y="0"/>
            <a:ext cx="48006"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75"/>
          <p:cNvSpPr txBox="1"/>
          <p:nvPr>
            <p:ph type="title"/>
          </p:nvPr>
        </p:nvSpPr>
        <p:spPr>
          <a:xfrm>
            <a:off x="342900" y="594359"/>
            <a:ext cx="24003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75"/>
          <p:cNvSpPr txBox="1"/>
          <p:nvPr>
            <p:ph idx="1" type="body"/>
          </p:nvPr>
        </p:nvSpPr>
        <p:spPr>
          <a:xfrm>
            <a:off x="3460237" y="731520"/>
            <a:ext cx="5009393"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0" name="Google Shape;70;p75"/>
          <p:cNvSpPr txBox="1"/>
          <p:nvPr>
            <p:ph idx="2" type="body"/>
          </p:nvPr>
        </p:nvSpPr>
        <p:spPr>
          <a:xfrm>
            <a:off x="342900" y="2926080"/>
            <a:ext cx="24003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1" name="Google Shape;71;p75"/>
          <p:cNvSpPr txBox="1"/>
          <p:nvPr>
            <p:ph idx="10" type="dt"/>
          </p:nvPr>
        </p:nvSpPr>
        <p:spPr>
          <a:xfrm>
            <a:off x="349134" y="6459786"/>
            <a:ext cx="196388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75"/>
          <p:cNvSpPr txBox="1"/>
          <p:nvPr>
            <p:ph idx="11" type="ftr"/>
          </p:nvPr>
        </p:nvSpPr>
        <p:spPr>
          <a:xfrm>
            <a:off x="3600450" y="6459786"/>
            <a:ext cx="34861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75"/>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1pPr>
            <a:lvl2pPr indent="0" lvl="1"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2pPr>
            <a:lvl3pPr indent="0" lvl="2"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3pPr>
            <a:lvl4pPr indent="0" lvl="3"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4pPr>
            <a:lvl5pPr indent="0" lvl="4"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5pPr>
            <a:lvl6pPr indent="0" lvl="5"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6pPr>
            <a:lvl7pPr indent="0" lvl="6"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7pPr>
            <a:lvl8pPr indent="0" lvl="7"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8pPr>
            <a:lvl9pPr indent="0" lvl="8" marL="0" marR="0" algn="r">
              <a:spcBef>
                <a:spcPts val="0"/>
              </a:spcBef>
              <a:spcAft>
                <a:spcPts val="0"/>
              </a:spcAft>
              <a:buClr>
                <a:schemeClr val="dk2"/>
              </a:buClr>
              <a:buSzPts val="1050"/>
              <a:buFont typeface="Calibri"/>
              <a:buNone/>
              <a:defRPr sz="1050">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74" name="Shape 74"/>
        <p:cNvGrpSpPr/>
        <p:nvPr/>
      </p:nvGrpSpPr>
      <p:grpSpPr>
        <a:xfrm>
          <a:off x="0" y="0"/>
          <a:ext cx="0" cy="0"/>
          <a:chOff x="0" y="0"/>
          <a:chExt cx="0" cy="0"/>
        </a:xfrm>
      </p:grpSpPr>
      <p:sp>
        <p:nvSpPr>
          <p:cNvPr id="75" name="Google Shape;75;p76"/>
          <p:cNvSpPr/>
          <p:nvPr/>
        </p:nvSpPr>
        <p:spPr>
          <a:xfrm>
            <a:off x="0" y="4953000"/>
            <a:ext cx="9141619"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76"/>
          <p:cNvSpPr/>
          <p:nvPr/>
        </p:nvSpPr>
        <p:spPr>
          <a:xfrm>
            <a:off x="12" y="491507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76"/>
          <p:cNvSpPr txBox="1"/>
          <p:nvPr>
            <p:ph type="title"/>
          </p:nvPr>
        </p:nvSpPr>
        <p:spPr>
          <a:xfrm>
            <a:off x="822960" y="5074920"/>
            <a:ext cx="7589520"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78" name="Google Shape;78;p76"/>
          <p:cNvPicPr preferRelativeResize="0"/>
          <p:nvPr>
            <p:ph idx="2" type="pic"/>
          </p:nvPr>
        </p:nvPicPr>
        <p:blipFill/>
        <p:spPr>
          <a:xfrm>
            <a:off x="12" y="0"/>
            <a:ext cx="9143989" cy="4915076"/>
          </a:xfrm>
          <a:prstGeom prst="rect">
            <a:avLst/>
          </a:prstGeom>
          <a:blipFill rotWithShape="1">
            <a:blip r:embed="rId2">
              <a:alphaModFix/>
            </a:blip>
            <a:stretch>
              <a:fillRect b="0" l="0" r="0" t="0"/>
            </a:stretch>
          </a:blipFill>
          <a:ln>
            <a:noFill/>
          </a:ln>
        </p:spPr>
      </p:pic>
      <p:sp>
        <p:nvSpPr>
          <p:cNvPr id="79" name="Google Shape;79;p76"/>
          <p:cNvSpPr txBox="1"/>
          <p:nvPr>
            <p:ph idx="1" type="body"/>
          </p:nvPr>
        </p:nvSpPr>
        <p:spPr>
          <a:xfrm>
            <a:off x="822959" y="5907024"/>
            <a:ext cx="7589520"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76"/>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76"/>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76"/>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83" name="Shape 83"/>
        <p:cNvGrpSpPr/>
        <p:nvPr/>
      </p:nvGrpSpPr>
      <p:grpSpPr>
        <a:xfrm>
          <a:off x="0" y="0"/>
          <a:ext cx="0" cy="0"/>
          <a:chOff x="0" y="0"/>
          <a:chExt cx="0" cy="0"/>
        </a:xfrm>
      </p:grpSpPr>
      <p:sp>
        <p:nvSpPr>
          <p:cNvPr id="84" name="Google Shape;84;p77"/>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77"/>
          <p:cNvSpPr txBox="1"/>
          <p:nvPr>
            <p:ph idx="1" type="body"/>
          </p:nvPr>
        </p:nvSpPr>
        <p:spPr>
          <a:xfrm rot="5400000">
            <a:off x="2583179" y="85514"/>
            <a:ext cx="4023360" cy="7543801"/>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77"/>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77"/>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77"/>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89" name="Shape 89"/>
        <p:cNvGrpSpPr/>
        <p:nvPr/>
      </p:nvGrpSpPr>
      <p:grpSpPr>
        <a:xfrm>
          <a:off x="0" y="0"/>
          <a:ext cx="0" cy="0"/>
          <a:chOff x="0" y="0"/>
          <a:chExt cx="0" cy="0"/>
        </a:xfrm>
      </p:grpSpPr>
      <p:sp>
        <p:nvSpPr>
          <p:cNvPr id="90" name="Google Shape;90;p78"/>
          <p:cNvSpPr/>
          <p:nvPr/>
        </p:nvSpPr>
        <p:spPr>
          <a:xfrm>
            <a:off x="2382" y="6400800"/>
            <a:ext cx="9141619"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78"/>
          <p:cNvSpPr/>
          <p:nvPr/>
        </p:nvSpPr>
        <p:spPr>
          <a:xfrm>
            <a:off x="12" y="6334316"/>
            <a:ext cx="9141619"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78"/>
          <p:cNvSpPr txBox="1"/>
          <p:nvPr>
            <p:ph type="title"/>
          </p:nvPr>
        </p:nvSpPr>
        <p:spPr>
          <a:xfrm rot="5400000">
            <a:off x="4650802" y="2307652"/>
            <a:ext cx="5757421" cy="1971675"/>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78"/>
          <p:cNvSpPr txBox="1"/>
          <p:nvPr>
            <p:ph idx="1" type="body"/>
          </p:nvPr>
        </p:nvSpPr>
        <p:spPr>
          <a:xfrm rot="5400000">
            <a:off x="650303" y="393126"/>
            <a:ext cx="5757420" cy="5800725"/>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78"/>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78"/>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78"/>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Clr>
                <a:srgbClr val="FFFFFF"/>
              </a:buClr>
              <a:buSzPts val="1000"/>
              <a:buFont typeface="Calibri"/>
              <a:buNone/>
              <a:defRPr/>
            </a:lvl1pPr>
            <a:lvl2pPr indent="0" lvl="1" marL="0" algn="r">
              <a:spcBef>
                <a:spcPts val="0"/>
              </a:spcBef>
              <a:spcAft>
                <a:spcPts val="0"/>
              </a:spcAft>
              <a:buClr>
                <a:srgbClr val="FFFFFF"/>
              </a:buClr>
              <a:buSzPts val="1000"/>
              <a:buFont typeface="Calibri"/>
              <a:buNone/>
              <a:defRPr/>
            </a:lvl2pPr>
            <a:lvl3pPr indent="0" lvl="2" marL="0" algn="r">
              <a:spcBef>
                <a:spcPts val="0"/>
              </a:spcBef>
              <a:spcAft>
                <a:spcPts val="0"/>
              </a:spcAft>
              <a:buClr>
                <a:srgbClr val="FFFFFF"/>
              </a:buClr>
              <a:buSzPts val="1000"/>
              <a:buFont typeface="Calibri"/>
              <a:buNone/>
              <a:defRPr/>
            </a:lvl3pPr>
            <a:lvl4pPr indent="0" lvl="3" marL="0" algn="r">
              <a:spcBef>
                <a:spcPts val="0"/>
              </a:spcBef>
              <a:spcAft>
                <a:spcPts val="0"/>
              </a:spcAft>
              <a:buClr>
                <a:srgbClr val="FFFFFF"/>
              </a:buClr>
              <a:buSzPts val="1000"/>
              <a:buFont typeface="Calibri"/>
              <a:buNone/>
              <a:defRPr/>
            </a:lvl4pPr>
            <a:lvl5pPr indent="0" lvl="4" marL="0" algn="r">
              <a:spcBef>
                <a:spcPts val="0"/>
              </a:spcBef>
              <a:spcAft>
                <a:spcPts val="0"/>
              </a:spcAft>
              <a:buClr>
                <a:srgbClr val="FFFFFF"/>
              </a:buClr>
              <a:buSzPts val="1000"/>
              <a:buFont typeface="Calibri"/>
              <a:buNone/>
              <a:defRPr/>
            </a:lvl5pPr>
            <a:lvl6pPr indent="0" lvl="5" marL="0" algn="r">
              <a:spcBef>
                <a:spcPts val="0"/>
              </a:spcBef>
              <a:spcAft>
                <a:spcPts val="0"/>
              </a:spcAft>
              <a:buClr>
                <a:srgbClr val="FFFFFF"/>
              </a:buClr>
              <a:buSzPts val="1000"/>
              <a:buFont typeface="Calibri"/>
              <a:buNone/>
              <a:defRPr/>
            </a:lvl6pPr>
            <a:lvl7pPr indent="0" lvl="6" marL="0" algn="r">
              <a:spcBef>
                <a:spcPts val="0"/>
              </a:spcBef>
              <a:spcAft>
                <a:spcPts val="0"/>
              </a:spcAft>
              <a:buClr>
                <a:srgbClr val="FFFFFF"/>
              </a:buClr>
              <a:buSzPts val="1000"/>
              <a:buFont typeface="Calibri"/>
              <a:buNone/>
              <a:defRPr/>
            </a:lvl7pPr>
            <a:lvl8pPr indent="0" lvl="7" marL="0" algn="r">
              <a:spcBef>
                <a:spcPts val="0"/>
              </a:spcBef>
              <a:spcAft>
                <a:spcPts val="0"/>
              </a:spcAft>
              <a:buClr>
                <a:srgbClr val="FFFFFF"/>
              </a:buClr>
              <a:buSzPts val="1000"/>
              <a:buFont typeface="Calibri"/>
              <a:buNone/>
              <a:defRPr/>
            </a:lvl8pPr>
            <a:lvl9pPr indent="0" lvl="8" marL="0" algn="r">
              <a:spcBef>
                <a:spcPts val="0"/>
              </a:spcBef>
              <a:spcAft>
                <a:spcPts val="0"/>
              </a:spcAft>
              <a:buClr>
                <a:srgbClr val="FFFFFF"/>
              </a:buClr>
              <a:buSzPts val="1000"/>
              <a:buFont typeface="Calibri"/>
              <a:buNone/>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67"/>
          <p:cNvSpPr/>
          <p:nvPr/>
        </p:nvSpPr>
        <p:spPr>
          <a:xfrm>
            <a:off x="0" y="6400800"/>
            <a:ext cx="9144001"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67"/>
          <p:cNvSpPr/>
          <p:nvPr/>
        </p:nvSpPr>
        <p:spPr>
          <a:xfrm>
            <a:off x="0" y="6334315"/>
            <a:ext cx="9144001" cy="65999"/>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67"/>
          <p:cNvSpPr txBox="1"/>
          <p:nvPr>
            <p:ph type="title"/>
          </p:nvPr>
        </p:nvSpPr>
        <p:spPr>
          <a:xfrm>
            <a:off x="822960" y="286604"/>
            <a:ext cx="75438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67"/>
          <p:cNvSpPr txBox="1"/>
          <p:nvPr>
            <p:ph idx="1" type="body"/>
          </p:nvPr>
        </p:nvSpPr>
        <p:spPr>
          <a:xfrm>
            <a:off x="822959" y="1845734"/>
            <a:ext cx="7543801"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67"/>
          <p:cNvSpPr txBox="1"/>
          <p:nvPr>
            <p:ph idx="10" type="dt"/>
          </p:nvPr>
        </p:nvSpPr>
        <p:spPr>
          <a:xfrm>
            <a:off x="822961" y="6459786"/>
            <a:ext cx="185420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67"/>
          <p:cNvSpPr txBox="1"/>
          <p:nvPr>
            <p:ph idx="11" type="ftr"/>
          </p:nvPr>
        </p:nvSpPr>
        <p:spPr>
          <a:xfrm>
            <a:off x="2764639" y="6459786"/>
            <a:ext cx="3617103"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67"/>
          <p:cNvSpPr txBox="1"/>
          <p:nvPr>
            <p:ph idx="12" type="sldNum"/>
          </p:nvPr>
        </p:nvSpPr>
        <p:spPr>
          <a:xfrm>
            <a:off x="7425344" y="6459786"/>
            <a:ext cx="98401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1pPr>
            <a:lvl2pPr indent="0" lvl="1"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2pPr>
            <a:lvl3pPr indent="0" lvl="2"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3pPr>
            <a:lvl4pPr indent="0" lvl="3"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4pPr>
            <a:lvl5pPr indent="0" lvl="4"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5pPr>
            <a:lvl6pPr indent="0" lvl="5"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6pPr>
            <a:lvl7pPr indent="0" lvl="6"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7pPr>
            <a:lvl8pPr indent="0" lvl="7"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8pPr>
            <a:lvl9pPr indent="0" lvl="8" marL="0" marR="0" rtl="0" algn="r">
              <a:spcBef>
                <a:spcPts val="0"/>
              </a:spcBef>
              <a:spcAft>
                <a:spcPts val="0"/>
              </a:spcAft>
              <a:buClr>
                <a:srgbClr val="FFFFFF"/>
              </a:buClr>
              <a:buSzPts val="1050"/>
              <a:buFont typeface="Calibri"/>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cxnSp>
        <p:nvCxnSpPr>
          <p:cNvPr id="13" name="Google Shape;13;p67"/>
          <p:cNvCxnSpPr/>
          <p:nvPr/>
        </p:nvCxnSpPr>
        <p:spPr>
          <a:xfrm>
            <a:off x="895149" y="1737845"/>
            <a:ext cx="747522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
          <p:cNvSpPr txBox="1"/>
          <p:nvPr>
            <p:ph type="ctrTitle"/>
          </p:nvPr>
        </p:nvSpPr>
        <p:spPr>
          <a:xfrm>
            <a:off x="277897" y="114301"/>
            <a:ext cx="8784976" cy="1852942"/>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Times New Roman"/>
              <a:buNone/>
            </a:pPr>
            <a:r>
              <a:rPr b="1" sz="2800" cap="none">
                <a:solidFill>
                  <a:schemeClr val="dk1"/>
                </a:solidFill>
                <a:latin typeface="Times New Roman"/>
                <a:ea typeface="Times New Roman"/>
                <a:cs typeface="Times New Roman"/>
                <a:sym typeface="Times New Roman"/>
              </a:rPr>
              <a:t>TAJIK STATE UNIVERSITY OF COMMERCE </a:t>
            </a:r>
            <a:br>
              <a:rPr b="1" sz="3200" cap="none">
                <a:solidFill>
                  <a:schemeClr val="dk1"/>
                </a:solidFill>
                <a:latin typeface="Times New Roman"/>
                <a:ea typeface="Times New Roman"/>
                <a:cs typeface="Times New Roman"/>
                <a:sym typeface="Times New Roman"/>
              </a:rPr>
            </a:br>
            <a:r>
              <a:rPr b="1" sz="3200" cap="none">
                <a:solidFill>
                  <a:schemeClr val="dk1"/>
                </a:solidFill>
                <a:latin typeface="Times New Roman"/>
                <a:ea typeface="Times New Roman"/>
                <a:cs typeface="Times New Roman"/>
                <a:sym typeface="Times New Roman"/>
              </a:rPr>
              <a:t> </a:t>
            </a:r>
            <a:br>
              <a:rPr b="1" sz="3200" cap="none">
                <a:solidFill>
                  <a:schemeClr val="dk1"/>
                </a:solidFill>
                <a:latin typeface="Times New Roman"/>
                <a:ea typeface="Times New Roman"/>
                <a:cs typeface="Times New Roman"/>
                <a:sym typeface="Times New Roman"/>
              </a:rPr>
            </a:br>
            <a:r>
              <a:rPr b="1" sz="3200" cap="none">
                <a:solidFill>
                  <a:schemeClr val="dk1"/>
                </a:solidFill>
                <a:latin typeface="Times New Roman"/>
                <a:ea typeface="Times New Roman"/>
                <a:cs typeface="Times New Roman"/>
                <a:sym typeface="Times New Roman"/>
              </a:rPr>
              <a:t>Course: </a:t>
            </a:r>
            <a:r>
              <a:rPr b="1" sz="2400">
                <a:solidFill>
                  <a:schemeClr val="dk1"/>
                </a:solidFill>
                <a:latin typeface="Times New Roman"/>
                <a:ea typeface="Times New Roman"/>
                <a:cs typeface="Times New Roman"/>
                <a:sym typeface="Times New Roman"/>
              </a:rPr>
              <a:t>Main directions for the development of human capital in the context of the digital economy in the Republic of Tajikistan</a:t>
            </a:r>
            <a:br>
              <a:rPr b="1" sz="2000" cap="none">
                <a:solidFill>
                  <a:schemeClr val="dk1"/>
                </a:solidFill>
                <a:latin typeface="Times New Roman"/>
                <a:ea typeface="Times New Roman"/>
                <a:cs typeface="Times New Roman"/>
                <a:sym typeface="Times New Roman"/>
              </a:rPr>
            </a:br>
            <a:endParaRPr b="1" sz="3200" cap="none">
              <a:solidFill>
                <a:schemeClr val="dk1"/>
              </a:solidFill>
              <a:latin typeface="Times New Roman"/>
              <a:ea typeface="Times New Roman"/>
              <a:cs typeface="Times New Roman"/>
              <a:sym typeface="Times New Roman"/>
            </a:endParaRPr>
          </a:p>
        </p:txBody>
      </p:sp>
      <p:sp>
        <p:nvSpPr>
          <p:cNvPr id="102" name="Google Shape;102;p1"/>
          <p:cNvSpPr/>
          <p:nvPr>
            <p:ph idx="1" type="subTitle"/>
          </p:nvPr>
        </p:nvSpPr>
        <p:spPr>
          <a:xfrm>
            <a:off x="3771900" y="2198077"/>
            <a:ext cx="5213837" cy="2549770"/>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SzPts val="1960"/>
              <a:buNone/>
            </a:pPr>
            <a:r>
              <a:t/>
            </a:r>
            <a:endParaRPr b="1" i="0" sz="600" u="none" cap="none" strike="noStrike">
              <a:solidFill>
                <a:srgbClr val="FF0000"/>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SzPts val="1960"/>
              <a:buNone/>
            </a:pPr>
            <a:r>
              <a:rPr b="1" i="0" sz="2800" u="none" cap="none" strike="noStrike">
                <a:solidFill>
                  <a:srgbClr val="FF0000"/>
                </a:solidFill>
                <a:latin typeface="Times New Roman"/>
                <a:ea typeface="Times New Roman"/>
                <a:cs typeface="Times New Roman"/>
                <a:sym typeface="Times New Roman"/>
              </a:rPr>
              <a:t>Week: </a:t>
            </a:r>
            <a:r>
              <a:rPr b="1" sz="2800" cap="none">
                <a:solidFill>
                  <a:srgbClr val="FF0000"/>
                </a:solidFill>
                <a:latin typeface="Times New Roman"/>
                <a:ea typeface="Times New Roman"/>
                <a:cs typeface="Times New Roman"/>
                <a:sym typeface="Times New Roman"/>
              </a:rPr>
              <a:t>10</a:t>
            </a:r>
            <a:r>
              <a:rPr b="1" i="0" sz="2800" u="none" cap="none" strike="noStrike">
                <a:solidFill>
                  <a:srgbClr val="FF0000"/>
                </a:solidFill>
                <a:latin typeface="Times New Roman"/>
                <a:ea typeface="Times New Roman"/>
                <a:cs typeface="Times New Roman"/>
                <a:sym typeface="Times New Roman"/>
              </a:rPr>
              <a:t>.</a:t>
            </a:r>
            <a:endParaRPr b="1" i="0" sz="2800" u="none" cap="none" strike="noStrike">
              <a:solidFill>
                <a:srgbClr val="FF0000"/>
              </a:solidFill>
              <a:latin typeface="Times New Roman"/>
              <a:ea typeface="Times New Roman"/>
              <a:cs typeface="Times New Roman"/>
              <a:sym typeface="Times New Roman"/>
            </a:endParaRPr>
          </a:p>
          <a:p>
            <a:pPr indent="0" lvl="0" marL="0" marR="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0" lvl="0" marL="0" rtl="0" algn="ctr">
              <a:lnSpc>
                <a:spcPct val="90000"/>
              </a:lnSpc>
              <a:spcBef>
                <a:spcPts val="0"/>
              </a:spcBef>
              <a:spcAft>
                <a:spcPts val="0"/>
              </a:spcAft>
              <a:buSzPts val="1960"/>
              <a:buNone/>
            </a:pPr>
            <a:r>
              <a:rPr b="1">
                <a:solidFill>
                  <a:schemeClr val="dk1"/>
                </a:solidFill>
                <a:latin typeface="Times New Roman"/>
                <a:ea typeface="Times New Roman"/>
                <a:cs typeface="Times New Roman"/>
                <a:sym typeface="Times New Roman"/>
              </a:rPr>
              <a:t>INSTITUTIONAL CHARACTERISTICS OF HUMAN CAPITAL DEVELOPMENT</a:t>
            </a:r>
            <a:endParaRPr b="1" i="0" sz="3600" u="none" cap="none" strike="noStrike">
              <a:solidFill>
                <a:schemeClr val="dk1"/>
              </a:solidFill>
              <a:latin typeface="Times New Roman"/>
              <a:ea typeface="Times New Roman"/>
              <a:cs typeface="Times New Roman"/>
              <a:sym typeface="Times New Roman"/>
            </a:endParaRPr>
          </a:p>
        </p:txBody>
      </p:sp>
      <p:sp>
        <p:nvSpPr>
          <p:cNvPr id="103" name="Google Shape;103;p1"/>
          <p:cNvSpPr/>
          <p:nvPr/>
        </p:nvSpPr>
        <p:spPr>
          <a:xfrm>
            <a:off x="2365130" y="5136673"/>
            <a:ext cx="5565532" cy="64629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sz="1800" u="none" cap="none" strike="noStrike">
                <a:solidFill>
                  <a:schemeClr val="dk1"/>
                </a:solidFill>
                <a:latin typeface="Times New Roman"/>
                <a:ea typeface="Times New Roman"/>
                <a:cs typeface="Times New Roman"/>
                <a:sym typeface="Times New Roman"/>
              </a:rPr>
              <a:t>Lecturer of: </a:t>
            </a:r>
            <a:r>
              <a:rPr b="0" i="0" sz="1800" u="none" cap="none" strike="noStrike">
                <a:solidFill>
                  <a:schemeClr val="dk1"/>
                </a:solidFill>
                <a:latin typeface="Times New Roman"/>
                <a:ea typeface="Times New Roman"/>
                <a:cs typeface="Times New Roman"/>
                <a:sym typeface="Times New Roman"/>
              </a:rPr>
              <a:t>Institutional characteristics of human </a:t>
            </a:r>
            <a:endParaRPr b="0"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0" sz="1800" u="none" cap="none" strike="noStrike">
                <a:solidFill>
                  <a:schemeClr val="dk1"/>
                </a:solidFill>
                <a:latin typeface="Times New Roman"/>
                <a:ea typeface="Times New Roman"/>
                <a:cs typeface="Times New Roman"/>
                <a:sym typeface="Times New Roman"/>
              </a:rPr>
              <a:t>capital development</a:t>
            </a:r>
            <a:endParaRPr b="0" i="1" sz="1600" u="none" cap="none" strike="noStrike">
              <a:solidFill>
                <a:schemeClr val="dk1"/>
              </a:solidFill>
              <a:latin typeface="Times New Roman"/>
              <a:ea typeface="Times New Roman"/>
              <a:cs typeface="Times New Roman"/>
              <a:sym typeface="Times New Roman"/>
            </a:endParaRPr>
          </a:p>
        </p:txBody>
      </p:sp>
      <p:sp>
        <p:nvSpPr>
          <p:cNvPr id="104" name="Google Shape;104;p1"/>
          <p:cNvSpPr/>
          <p:nvPr/>
        </p:nvSpPr>
        <p:spPr>
          <a:xfrm>
            <a:off x="153992" y="5095005"/>
            <a:ext cx="2845105" cy="8309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rgbClr val="C00000"/>
              </a:buClr>
              <a:buSzPts val="2400"/>
              <a:buFont typeface="Times New Roman"/>
              <a:buNone/>
            </a:pPr>
            <a:r>
              <a:rPr b="1" i="0" sz="2400" u="none" cap="none" strike="noStrike">
                <a:solidFill>
                  <a:srgbClr val="C00000"/>
                </a:solidFill>
                <a:latin typeface="Times New Roman"/>
                <a:ea typeface="Times New Roman"/>
                <a:cs typeface="Times New Roman"/>
                <a:sym typeface="Times New Roman"/>
              </a:rPr>
              <a:t>Rustamzoda Fitrat Muzafar</a:t>
            </a:r>
            <a:endParaRPr b="1" i="0" sz="2400" u="none" cap="none" strike="noStrike">
              <a:solidFill>
                <a:srgbClr val="C00000"/>
              </a:solidFill>
              <a:latin typeface="Times New Roman"/>
              <a:ea typeface="Times New Roman"/>
              <a:cs typeface="Times New Roman"/>
              <a:sym typeface="Times New Roman"/>
            </a:endParaRPr>
          </a:p>
        </p:txBody>
      </p:sp>
      <p:pic>
        <p:nvPicPr>
          <p:cNvPr descr="Picture background" id="105" name="Google Shape;105;p1"/>
          <p:cNvPicPr preferRelativeResize="0"/>
          <p:nvPr/>
        </p:nvPicPr>
        <p:blipFill rotWithShape="1">
          <a:blip r:embed="rId3">
            <a:alphaModFix/>
          </a:blip>
          <a:srcRect b="0" l="0" r="0" t="0"/>
          <a:stretch/>
        </p:blipFill>
        <p:spPr>
          <a:xfrm>
            <a:off x="490137" y="2198076"/>
            <a:ext cx="3171900" cy="2804596"/>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568"/>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
          <p:cNvSpPr/>
          <p:nvPr/>
        </p:nvSpPr>
        <p:spPr>
          <a:xfrm>
            <a:off x="4544378" y="2013439"/>
            <a:ext cx="4392488" cy="2804746"/>
          </a:xfrm>
          <a:prstGeom prst="roundRect">
            <a:avLst>
              <a:gd fmla="val 6141" name="adj"/>
            </a:avLst>
          </a:prstGeom>
          <a:solidFill>
            <a:srgbClr val="F2F2F2"/>
          </a:soli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2100"/>
              <a:buFont typeface="Noto Sans Symbols"/>
              <a:buNone/>
            </a:pPr>
            <a:r>
              <a:t/>
            </a:r>
            <a:endParaRPr b="1" i="0" sz="30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2100"/>
              <a:buFont typeface="Noto Sans Symbols"/>
              <a:buNone/>
            </a:pPr>
            <a:r>
              <a:t/>
            </a:r>
            <a:endParaRPr b="1" i="0" sz="1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2100"/>
              <a:buFont typeface="Noto Sans Symbols"/>
              <a:buNone/>
            </a:pPr>
            <a:r>
              <a:rPr b="1" i="0" sz="3000" u="none" cap="none" strike="noStrike">
                <a:solidFill>
                  <a:srgbClr val="FF0000"/>
                </a:solidFill>
                <a:latin typeface="Times New Roman"/>
                <a:ea typeface="Times New Roman"/>
                <a:cs typeface="Times New Roman"/>
                <a:sym typeface="Times New Roman"/>
              </a:rPr>
              <a:t>Мавзӯъи: 10</a:t>
            </a:r>
            <a:endParaRPr/>
          </a:p>
          <a:p>
            <a:pPr indent="0" lvl="0" marL="0" marR="0" rtl="0" algn="ctr">
              <a:lnSpc>
                <a:spcPct val="100000"/>
              </a:lnSpc>
              <a:spcBef>
                <a:spcPts val="0"/>
              </a:spcBef>
              <a:spcAft>
                <a:spcPts val="0"/>
              </a:spcAft>
              <a:buClr>
                <a:schemeClr val="accent1"/>
              </a:buClr>
              <a:buSzPts val="2100"/>
              <a:buFont typeface="Noto Sans Symbols"/>
              <a:buNone/>
            </a:pPr>
            <a:r>
              <a:rPr b="1" i="0" sz="3000" u="none" cap="none" strike="noStrike">
                <a:solidFill>
                  <a:schemeClr val="dk1"/>
                </a:solidFill>
                <a:latin typeface="Times New Roman"/>
                <a:ea typeface="Times New Roman"/>
                <a:cs typeface="Times New Roman"/>
                <a:sym typeface="Times New Roman"/>
              </a:rPr>
              <a:t>Хусусиятҳои институтсионалии рушди сармояи инсонӣ</a:t>
            </a:r>
            <a:endParaRPr b="1" i="0" sz="30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2100"/>
              <a:buFont typeface="Noto Sans Symbols"/>
              <a:buNone/>
            </a:pPr>
            <a:r>
              <a:t/>
            </a:r>
            <a:endParaRPr b="1" i="0" sz="1000" u="none" cap="none" strike="noStrike">
              <a:solidFill>
                <a:srgbClr val="FF0000"/>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sz="2400" u="none" cap="none" strike="noStrike">
                <a:solidFill>
                  <a:srgbClr val="FF0000"/>
                </a:solidFill>
                <a:latin typeface="Times New Roman"/>
                <a:ea typeface="Times New Roman"/>
                <a:cs typeface="Times New Roman"/>
                <a:sym typeface="Times New Roman"/>
              </a:rPr>
              <a:t>	</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accent1"/>
              </a:buClr>
              <a:buSzPts val="1960"/>
              <a:buFont typeface="Noto Sans Symbols"/>
              <a:buNone/>
            </a:pPr>
            <a:r>
              <a:t/>
            </a:r>
            <a:endParaRPr b="1" i="0" sz="2800" u="none" cap="none" strike="noStrike">
              <a:solidFill>
                <a:srgbClr val="FF0000"/>
              </a:solidFill>
              <a:latin typeface="Times New Roman"/>
              <a:ea typeface="Times New Roman"/>
              <a:cs typeface="Times New Roman"/>
              <a:sym typeface="Times New Roman"/>
            </a:endParaRPr>
          </a:p>
        </p:txBody>
      </p:sp>
      <p:sp>
        <p:nvSpPr>
          <p:cNvPr id="111" name="Google Shape;111;p2"/>
          <p:cNvSpPr/>
          <p:nvPr/>
        </p:nvSpPr>
        <p:spPr>
          <a:xfrm>
            <a:off x="683568" y="5661248"/>
            <a:ext cx="3528392" cy="3692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1800"/>
              <a:buFont typeface="Times New Roman"/>
              <a:buNone/>
            </a:pPr>
            <a:r>
              <a:rPr b="1" i="1" sz="1800" u="none" cap="none" strike="noStrike">
                <a:solidFill>
                  <a:schemeClr val="dk1"/>
                </a:solidFill>
                <a:latin typeface="Times New Roman"/>
                <a:ea typeface="Times New Roman"/>
                <a:cs typeface="Times New Roman"/>
                <a:sym typeface="Times New Roman"/>
              </a:rPr>
              <a:t>Рустамзода Фитрат Музафар </a:t>
            </a:r>
            <a:endParaRPr b="1" i="1" sz="1800" u="none" cap="none" strike="noStrike">
              <a:solidFill>
                <a:schemeClr val="dk1"/>
              </a:solidFill>
              <a:latin typeface="Times New Roman"/>
              <a:ea typeface="Times New Roman"/>
              <a:cs typeface="Times New Roman"/>
              <a:sym typeface="Times New Roman"/>
            </a:endParaRPr>
          </a:p>
        </p:txBody>
      </p:sp>
      <p:pic>
        <p:nvPicPr>
          <p:cNvPr descr="Picture background" id="112" name="Google Shape;112;p2"/>
          <p:cNvPicPr preferRelativeResize="0"/>
          <p:nvPr/>
        </p:nvPicPr>
        <p:blipFill rotWithShape="1">
          <a:blip r:embed="rId3">
            <a:alphaModFix/>
          </a:blip>
          <a:srcRect b="0" l="0" r="0" t="0"/>
          <a:stretch/>
        </p:blipFill>
        <p:spPr>
          <a:xfrm>
            <a:off x="310708" y="2013439"/>
            <a:ext cx="4138200" cy="291025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13" name="Google Shape;113;p2"/>
          <p:cNvSpPr txBox="1"/>
          <p:nvPr>
            <p:ph type="ctrTitle"/>
          </p:nvPr>
        </p:nvSpPr>
        <p:spPr>
          <a:xfrm>
            <a:off x="1017676" y="193281"/>
            <a:ext cx="7543800" cy="507522"/>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262626"/>
              </a:buClr>
              <a:buSzPts val="3200"/>
              <a:buFont typeface="Times New Roman"/>
              <a:buNone/>
            </a:pPr>
            <a:r>
              <a:rPr sz="3200">
                <a:latin typeface="Times New Roman"/>
                <a:ea typeface="Times New Roman"/>
                <a:cs typeface="Times New Roman"/>
                <a:sym typeface="Times New Roman"/>
              </a:rPr>
              <a:t>Донишгоҳи давлатии тиҷорати Тоҷикистон</a:t>
            </a:r>
            <a:endParaRPr sz="3200">
              <a:latin typeface="Times New Roman"/>
              <a:ea typeface="Times New Roman"/>
              <a:cs typeface="Times New Roman"/>
              <a:sym typeface="Times New Roman"/>
            </a:endParaRPr>
          </a:p>
        </p:txBody>
      </p:sp>
      <p:sp>
        <p:nvSpPr>
          <p:cNvPr id="114" name="Google Shape;114;p2"/>
          <p:cNvSpPr txBox="1"/>
          <p:nvPr/>
        </p:nvSpPr>
        <p:spPr>
          <a:xfrm>
            <a:off x="1017676" y="1101769"/>
            <a:ext cx="7543800" cy="660172"/>
          </a:xfrm>
          <a:prstGeom prst="rect">
            <a:avLst/>
          </a:prstGeom>
          <a:noFill/>
          <a:ln>
            <a:noFill/>
          </a:ln>
        </p:spPr>
        <p:txBody>
          <a:bodyPr anchorCtr="0" anchor="b" bIns="45700" lIns="91425" spcFirstLastPara="1" rIns="91425" wrap="square" tIns="45700">
            <a:normAutofit fontScale="25000" lnSpcReduction="20000"/>
          </a:bodyPr>
          <a:lstStyle/>
          <a:p>
            <a:pPr indent="0" lvl="0" marL="0" marR="0" rtl="0" algn="ctr">
              <a:lnSpc>
                <a:spcPct val="170000"/>
              </a:lnSpc>
              <a:spcBef>
                <a:spcPts val="0"/>
              </a:spcBef>
              <a:spcAft>
                <a:spcPts val="0"/>
              </a:spcAft>
              <a:buClr>
                <a:srgbClr val="262626"/>
              </a:buClr>
              <a:buSzPct val="100000"/>
              <a:buFont typeface="Times New Roman"/>
              <a:buNone/>
            </a:pPr>
            <a:r>
              <a:rPr b="1" i="0" sz="8000" u="none" cap="none" strike="noStrike">
                <a:solidFill>
                  <a:srgbClr val="262626"/>
                </a:solidFill>
                <a:latin typeface="Times New Roman"/>
                <a:ea typeface="Times New Roman"/>
                <a:cs typeface="Times New Roman"/>
                <a:sym typeface="Times New Roman"/>
              </a:rPr>
              <a:t>Номи курс: Самтҳои асосии рушди сармояи инсонӣ дар шароити иқтисоди рақамӣ дар Ҷумҳурии Тоҷикистон</a:t>
            </a:r>
            <a:endParaRPr b="1" i="0" sz="3200" u="none" cap="none" strike="noStrike">
              <a:solidFill>
                <a:srgbClr val="262626"/>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3"/>
          <p:cNvSpPr txBox="1"/>
          <p:nvPr>
            <p:ph type="ctrTitle"/>
          </p:nvPr>
        </p:nvSpPr>
        <p:spPr>
          <a:xfrm>
            <a:off x="251520" y="413238"/>
            <a:ext cx="8640960" cy="495482"/>
          </a:xfrm>
          <a:prstGeom prst="rect">
            <a:avLst/>
          </a:prstGeom>
          <a:noFill/>
          <a:ln>
            <a:noFill/>
          </a:ln>
        </p:spPr>
        <p:txBody>
          <a:bodyPr anchorCtr="0" anchor="t" bIns="45700" lIns="91425" spcFirstLastPara="1" rIns="91425" wrap="square" tIns="45700">
            <a:normAutofit fontScale="90000"/>
          </a:bodyPr>
          <a:lstStyle/>
          <a:p>
            <a:pPr indent="0" lvl="0" marL="0" rtl="0" algn="ctr">
              <a:lnSpc>
                <a:spcPct val="85000"/>
              </a:lnSpc>
              <a:spcBef>
                <a:spcPts val="0"/>
              </a:spcBef>
              <a:spcAft>
                <a:spcPts val="0"/>
              </a:spcAft>
              <a:buClr>
                <a:schemeClr val="dk2"/>
              </a:buClr>
              <a:buSzPct val="100000"/>
              <a:buFont typeface="Times New Roman"/>
              <a:buNone/>
            </a:pPr>
            <a:r>
              <a:rPr b="1" sz="3100">
                <a:latin typeface="Times New Roman"/>
                <a:ea typeface="Times New Roman"/>
                <a:cs typeface="Times New Roman"/>
                <a:sym typeface="Times New Roman"/>
              </a:rPr>
              <a:t>НАҚШАИ ЛЕКСИЯ</a:t>
            </a:r>
            <a:br>
              <a:rPr/>
            </a:br>
            <a:endParaRPr>
              <a:latin typeface="Times"/>
              <a:ea typeface="Times"/>
              <a:cs typeface="Times"/>
              <a:sym typeface="Times"/>
            </a:endParaRPr>
          </a:p>
        </p:txBody>
      </p:sp>
      <p:sp>
        <p:nvSpPr>
          <p:cNvPr id="120" name="Google Shape;120;p3"/>
          <p:cNvSpPr/>
          <p:nvPr/>
        </p:nvSpPr>
        <p:spPr>
          <a:xfrm>
            <a:off x="431540" y="817685"/>
            <a:ext cx="8280920" cy="5477607"/>
          </a:xfrm>
          <a:prstGeom prst="rect">
            <a:avLst/>
          </a:prstGeom>
          <a:solidFill>
            <a:srgbClr val="F2F2F2"/>
          </a:solidFill>
          <a:ln cap="flat" cmpd="sng" w="25400">
            <a:solidFill>
              <a:srgbClr val="AF7621"/>
            </a:solidFill>
            <a:prstDash val="solid"/>
            <a:round/>
            <a:headEnd len="sm" w="sm" type="none"/>
            <a:tailEnd len="sm" w="sm" type="none"/>
          </a:ln>
        </p:spPr>
        <p:txBody>
          <a:bodyPr anchorCtr="0" anchor="ctr" bIns="45700" lIns="91425" spcFirstLastPara="1" rIns="91425" wrap="square" tIns="45700">
            <a:noAutofit/>
          </a:bodyPr>
          <a:lstStyle/>
          <a:p>
            <a:pPr indent="-457200" lvl="0" marL="457200" marR="0" rtl="0" algn="ctr">
              <a:lnSpc>
                <a:spcPct val="150000"/>
              </a:lnSpc>
              <a:spcBef>
                <a:spcPts val="0"/>
              </a:spcBef>
              <a:spcAft>
                <a:spcPts val="0"/>
              </a:spcAft>
              <a:buClr>
                <a:srgbClr val="FF0000"/>
              </a:buClr>
              <a:buSzPts val="2400"/>
              <a:buFont typeface="Times New Roman"/>
              <a:buAutoNum type="arabicPeriod"/>
            </a:pPr>
            <a:r>
              <a:rPr b="1" i="0" sz="2400" u="none" cap="none" strike="noStrike">
                <a:solidFill>
                  <a:srgbClr val="FF0000"/>
                </a:solidFill>
                <a:latin typeface="Times New Roman"/>
                <a:ea typeface="Times New Roman"/>
                <a:cs typeface="Times New Roman"/>
                <a:sym typeface="Times New Roman"/>
              </a:rPr>
              <a:t>Муқаддима</a:t>
            </a:r>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10.1. Мафҳум ва моҳияти институтҳо дар шароити муосир</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10.2. Аҳамияти институтҳо дар баланд бардоштани сармояи инсонӣ</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10.3. Хусусиятҳои хосии институтҳо дар рушди сармояи инсонӣ.</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sz="2400" u="none" cap="none" strike="noStrike">
                <a:solidFill>
                  <a:srgbClr val="FF0000"/>
                </a:solidFill>
                <a:latin typeface="Times New Roman"/>
                <a:ea typeface="Times New Roman"/>
                <a:cs typeface="Times New Roman"/>
                <a:sym typeface="Times New Roman"/>
              </a:rPr>
              <a:t>2. Хулоса</a:t>
            </a:r>
            <a:endParaRPr b="0" i="0" sz="2400" u="none" cap="none" strike="noStrike">
              <a:solidFill>
                <a:srgbClr val="FF000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Ҷамъбасти мавзуъ.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4"/>
          <p:cNvSpPr txBox="1"/>
          <p:nvPr>
            <p:ph idx="1" type="body"/>
          </p:nvPr>
        </p:nvSpPr>
        <p:spPr>
          <a:xfrm>
            <a:off x="323528" y="332656"/>
            <a:ext cx="8568952" cy="6336704"/>
          </a:xfrm>
          <a:prstGeom prst="rect">
            <a:avLst/>
          </a:prstGeom>
          <a:noFill/>
          <a:ln>
            <a:noFill/>
          </a:ln>
        </p:spPr>
        <p:txBody>
          <a:bodyPr anchorCtr="0" anchor="t" bIns="45700" lIns="91425" spcFirstLastPara="1" rIns="91425" wrap="square" tIns="45700">
            <a:normAutofit/>
          </a:bodyPr>
          <a:lstStyle/>
          <a:p>
            <a:pPr indent="342900" lvl="0" marL="0" rtl="0" algn="ctr">
              <a:lnSpc>
                <a:spcPct val="90000"/>
              </a:lnSpc>
              <a:spcBef>
                <a:spcPts val="0"/>
              </a:spcBef>
              <a:spcAft>
                <a:spcPts val="0"/>
              </a:spcAft>
              <a:buSzPts val="2240"/>
              <a:buNone/>
            </a:pPr>
            <a:r>
              <a:t/>
            </a:r>
            <a:endParaRPr b="1" sz="1050">
              <a:latin typeface="Times New Roman"/>
              <a:ea typeface="Times New Roman"/>
              <a:cs typeface="Times New Roman"/>
              <a:sym typeface="Times New Roman"/>
            </a:endParaRPr>
          </a:p>
          <a:p>
            <a:pPr indent="342900" lvl="0" marL="0" rtl="0" algn="ctr">
              <a:lnSpc>
                <a:spcPct val="90000"/>
              </a:lnSpc>
              <a:spcBef>
                <a:spcPts val="0"/>
              </a:spcBef>
              <a:spcAft>
                <a:spcPts val="0"/>
              </a:spcAft>
              <a:buSzPts val="2240"/>
              <a:buNone/>
            </a:pPr>
            <a:r>
              <a:t/>
            </a:r>
            <a:endParaRPr b="1" sz="1050">
              <a:latin typeface="Times New Roman"/>
              <a:ea typeface="Times New Roman"/>
              <a:cs typeface="Times New Roman"/>
              <a:sym typeface="Times New Roman"/>
            </a:endParaRPr>
          </a:p>
          <a:p>
            <a:pPr indent="342900" lvl="0" marL="0" rtl="0" algn="ctr">
              <a:lnSpc>
                <a:spcPct val="9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Мақсади лексия:</a:t>
            </a:r>
            <a:endParaRPr/>
          </a:p>
          <a:p>
            <a:pPr indent="342900" lvl="0" marL="0" rtl="0" algn="just">
              <a:lnSpc>
                <a:spcPct val="90000"/>
              </a:lnSpc>
              <a:spcBef>
                <a:spcPts val="0"/>
              </a:spcBef>
              <a:spcAft>
                <a:spcPts val="0"/>
              </a:spcAft>
              <a:buSzPts val="2240"/>
              <a:buNone/>
            </a:pPr>
            <a:r>
              <a:t/>
            </a:r>
            <a:endParaRPr/>
          </a:p>
          <a:p>
            <a:pPr indent="-386500" lvl="0" marL="450000" rtl="0" algn="just">
              <a:lnSpc>
                <a:spcPct val="150000"/>
              </a:lnSpc>
              <a:spcBef>
                <a:spcPts val="0"/>
              </a:spcBef>
              <a:spcAft>
                <a:spcPts val="0"/>
              </a:spcAft>
              <a:buSzPts val="1000"/>
              <a:buNone/>
            </a:pPr>
            <a:r>
              <a:t/>
            </a:r>
            <a:endParaRPr sz="10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Хусусиятҳо, омилҳо ва принсипҳои асосии институтҳо, рушди сармояи инсонӣ ва рушди институтҳо, институтҳо ва хусусиятҳои асосии он, нақши институтҳо дар иқтисодиёт, сармояи инсонӣ ва омилҳои таъсиргузор дар шароити муосир, таҳлили ҳолати воқеии институтҳо дар иқтисодиёти муосир.</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5"/>
          <p:cNvSpPr txBox="1"/>
          <p:nvPr>
            <p:ph idx="1" type="body"/>
          </p:nvPr>
        </p:nvSpPr>
        <p:spPr>
          <a:xfrm>
            <a:off x="177844" y="96714"/>
            <a:ext cx="8884220" cy="6576647"/>
          </a:xfrm>
          <a:prstGeom prst="rect">
            <a:avLst/>
          </a:prstGeom>
          <a:noFill/>
          <a:ln>
            <a:noFill/>
          </a:ln>
        </p:spPr>
        <p:txBody>
          <a:bodyPr anchorCtr="0" anchor="t" bIns="45700" lIns="91425" spcFirstLastPara="1" rIns="91425" wrap="square" tIns="45700">
            <a:normAutofit/>
          </a:bodyPr>
          <a:lstStyle/>
          <a:p>
            <a:pPr indent="-152400" lvl="0" marL="91440" rtl="0" algn="ctr">
              <a:lnSpc>
                <a:spcPct val="15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b="1" sz="2400">
              <a:solidFill>
                <a:srgbClr val="FF0000"/>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Институтҳо дар шароити муосир яке аз унсурҳои калидии ташаккули сохтори иҷтимоӣ, сиёсӣ ва иқтисодӣ ҳисобида мешаванд. Институтҳо ҳамчун низомҳои қоидаҳо, қонунҳо ва расму оинҳое фаҳмида мешаванд, ки рафтори инсонҳоро дар дохили ҷомеа танзим менамоянд. Барои дуруст ва самаранок муайян намудани роҳҳои беҳтарсозии механизмҳои рушди устувори иҷтимоию иқтисодӣ дар мамлакатҳо ин беҳтар оӯхтан ва таҳлили муайян намудани моҳияти институтҳо ба шумор меравад.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6"/>
          <p:cNvSpPr txBox="1"/>
          <p:nvPr>
            <p:ph idx="1" type="body"/>
          </p:nvPr>
        </p:nvSpPr>
        <p:spPr>
          <a:xfrm>
            <a:off x="107504" y="167054"/>
            <a:ext cx="8884220" cy="6128238"/>
          </a:xfrm>
          <a:prstGeom prst="rect">
            <a:avLst/>
          </a:prstGeom>
          <a:noFill/>
          <a:ln>
            <a:noFill/>
          </a:ln>
        </p:spPr>
        <p:txBody>
          <a:bodyPr anchorCtr="0" anchor="t" bIns="45700" lIns="91425" spcFirstLastPara="1" rIns="91425" wrap="square" tIns="45700">
            <a:normAutofit/>
          </a:bodyPr>
          <a:lstStyle/>
          <a:p>
            <a:pPr indent="-152400" lvl="0" marL="91440" rtl="0" algn="ctr">
              <a:lnSpc>
                <a:spcPct val="15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b="1" sz="2400">
              <a:solidFill>
                <a:srgbClr val="FF0000"/>
              </a:solidFill>
              <a:latin typeface="Times New Roman"/>
              <a:ea typeface="Times New Roman"/>
              <a:cs typeface="Times New Roman"/>
              <a:sym typeface="Times New Roman"/>
            </a:endParaRPr>
          </a:p>
          <a:p>
            <a:pPr indent="-152400" lvl="0" marL="91440" rtl="0" algn="ctr">
              <a:lnSpc>
                <a:spcPct val="90000"/>
              </a:lnSpc>
              <a:spcBef>
                <a:spcPts val="1400"/>
              </a:spcBef>
              <a:spcAft>
                <a:spcPts val="0"/>
              </a:spcAft>
              <a:buSzPts val="2400"/>
              <a:buChar char=" "/>
            </a:pPr>
            <a:r>
              <a:rPr sz="2400">
                <a:latin typeface="Times New Roman"/>
                <a:ea typeface="Times New Roman"/>
                <a:cs typeface="Times New Roman"/>
                <a:sym typeface="Times New Roman"/>
              </a:rPr>
              <a:t>	</a:t>
            </a:r>
            <a:endParaRPr/>
          </a:p>
          <a:p>
            <a:pPr indent="-380150" lvl="0" marL="450000" rtl="0" algn="just">
              <a:lnSpc>
                <a:spcPct val="150000"/>
              </a:lnSpc>
              <a:spcBef>
                <a:spcPts val="200"/>
              </a:spcBef>
              <a:spcAft>
                <a:spcPts val="0"/>
              </a:spcAft>
              <a:buSzPts val="1100"/>
              <a:buNone/>
            </a:pPr>
            <a:r>
              <a:t/>
            </a:r>
            <a:endParaRPr sz="11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бахшҳои илмҳои иҷтимоию иқтисодӣ ва сиёсатшиносӣ махсусан институтҳо баъди анҷоми зиёди таҳқиқотҳои илмӣ аз ҷониби олимону муҳақиқон чунин таърифҳоро пешниҳод намуданд. То ба имрӯз нисбат ба институтҳо мафҳуми ягона мавҷуд набуда, ҳар як таҳқиқотчи вобаста ба фаҳмиш ва анҷоми кори илмӣ хеш институтҳоро тавсиф намудааст:</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7"/>
          <p:cNvSpPr txBox="1"/>
          <p:nvPr>
            <p:ph idx="1" type="body"/>
          </p:nvPr>
        </p:nvSpPr>
        <p:spPr>
          <a:xfrm>
            <a:off x="228598" y="158260"/>
            <a:ext cx="8660423" cy="6128239"/>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b="1" sz="2400">
              <a:solidFill>
                <a:srgbClr val="FF0000"/>
              </a:solidFill>
              <a:latin typeface="Times New Roman"/>
              <a:ea typeface="Times New Roman"/>
              <a:cs typeface="Times New Roman"/>
              <a:sym typeface="Times New Roman"/>
            </a:endParaRPr>
          </a:p>
          <a:p>
            <a:pPr indent="457200" lvl="0" marL="0" rtl="0" algn="just">
              <a:lnSpc>
                <a:spcPct val="150000"/>
              </a:lnSpc>
              <a:spcBef>
                <a:spcPts val="200"/>
              </a:spcBef>
              <a:spcAft>
                <a:spcPts val="0"/>
              </a:spcAft>
              <a:buSzPts val="2240"/>
              <a:buNone/>
            </a:pPr>
            <a:r>
              <a:rPr>
                <a:latin typeface="Times New Roman"/>
                <a:ea typeface="Times New Roman"/>
                <a:cs typeface="Times New Roman"/>
                <a:sym typeface="Times New Roman"/>
              </a:rPr>
              <a:t>	</a:t>
            </a:r>
            <a:endParaRPr>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t/>
            </a:r>
            <a:endParaRPr b="1" sz="9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Институтҳо - маҷмӯи қоидаҳо, меъёрҳо ва сохторҳо мебошанд, ки рафтори иштирокчиёни ҷомеаро муайян ва танзим менамоянд.</a:t>
            </a:r>
            <a:endParaRPr/>
          </a:p>
          <a:p>
            <a:pPr indent="4572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Аз ҷониби олими иқтисодшинос ва маъруфи хориҷӣ Дуглас Норт, таърифи чунин баён гардидааст - институтҳо “қоидаҳои бозӣ”-и ҷомеа ба шумор мераванд, ки сохтори ҳавасмандӣ ва муоширати байни инсонҳоро фароҳам меоранд</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 </a:t>
            </a:r>
            <a:endParaRPr/>
          </a:p>
          <a:p>
            <a:pPr indent="457200" lvl="0" marL="0" rtl="0" algn="just">
              <a:lnSpc>
                <a:spcPct val="150000"/>
              </a:lnSpc>
              <a:spcBef>
                <a:spcPts val="0"/>
              </a:spcBef>
              <a:spcAft>
                <a:spcPts val="0"/>
              </a:spcAft>
              <a:buSzPts val="2240"/>
              <a:buNone/>
            </a:pPr>
            <a:r>
              <a:t/>
            </a:r>
            <a:endParaRPr sz="12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240"/>
              <a:buNone/>
            </a:pPr>
            <a:r>
              <a:rPr sz="1600">
                <a:solidFill>
                  <a:schemeClr val="dk1"/>
                </a:solidFill>
                <a:latin typeface="Times New Roman"/>
                <a:ea typeface="Times New Roman"/>
                <a:cs typeface="Times New Roman"/>
                <a:sym typeface="Times New Roman"/>
              </a:rPr>
              <a:t>1. Норт, Дуглас. Институтсионалӣ </a:t>
            </a:r>
            <a:endParaRPr sz="16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240"/>
              <a:buNone/>
            </a:pPr>
            <a:r>
              <a:rPr sz="1600">
                <a:solidFill>
                  <a:schemeClr val="dk1"/>
                </a:solidFill>
                <a:latin typeface="Times New Roman"/>
                <a:ea typeface="Times New Roman"/>
                <a:cs typeface="Times New Roman"/>
                <a:sym typeface="Times New Roman"/>
              </a:rPr>
              <a:t>ва тағйироти иқтисодӣ. (1981)</a:t>
            </a:r>
            <a:endParaRPr sz="1600">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8"/>
          <p:cNvSpPr txBox="1"/>
          <p:nvPr>
            <p:ph idx="1" type="body"/>
          </p:nvPr>
        </p:nvSpPr>
        <p:spPr>
          <a:xfrm>
            <a:off x="107504" y="193431"/>
            <a:ext cx="8884220" cy="6154616"/>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b="1" sz="2400">
              <a:solidFill>
                <a:srgbClr val="FF0000"/>
              </a:solidFill>
              <a:latin typeface="Times New Roman"/>
              <a:ea typeface="Times New Roman"/>
              <a:cs typeface="Times New Roman"/>
              <a:sym typeface="Times New Roman"/>
            </a:endParaRPr>
          </a:p>
          <a:p>
            <a:pPr indent="-127000" lvl="0" marL="91440" rtl="0" algn="ctr">
              <a:lnSpc>
                <a:spcPct val="90000"/>
              </a:lnSpc>
              <a:spcBef>
                <a:spcPts val="1400"/>
              </a:spcBef>
              <a:spcAft>
                <a:spcPts val="0"/>
              </a:spcAft>
              <a:buSzPts val="2000"/>
              <a:buChar char=" "/>
            </a:pPr>
            <a:r>
              <a:rPr>
                <a:latin typeface="Times New Roman"/>
                <a:ea typeface="Times New Roman"/>
                <a:cs typeface="Times New Roman"/>
                <a:sym typeface="Times New Roman"/>
              </a:rPr>
              <a:t>	</a:t>
            </a:r>
            <a:endParaRPr/>
          </a:p>
          <a:p>
            <a:pPr indent="-85090" lvl="0" marL="91440" rtl="0" algn="ctr">
              <a:lnSpc>
                <a:spcPct val="90000"/>
              </a:lnSpc>
              <a:spcBef>
                <a:spcPts val="14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Дар навбати хеш институтҳоро вобаста ба вазифа ва сохти онҳо ба ду гурӯҳи асосӣ ҷудо намудан мумкин аст:</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200"/>
              </a:spcBef>
              <a:spcAft>
                <a:spcPts val="0"/>
              </a:spcAft>
              <a:buSzPts val="2000"/>
              <a:buFont typeface="Noto Sans Symbols"/>
              <a:buChar char="⮚"/>
            </a:pPr>
            <a:r>
              <a:rPr b="1">
                <a:solidFill>
                  <a:schemeClr val="dk1"/>
                </a:solidFill>
                <a:latin typeface="Times New Roman"/>
                <a:ea typeface="Times New Roman"/>
                <a:cs typeface="Times New Roman"/>
                <a:sym typeface="Times New Roman"/>
              </a:rPr>
              <a:t>Институтҳои расмӣ:</a:t>
            </a:r>
            <a:r>
              <a:rPr>
                <a:solidFill>
                  <a:schemeClr val="dk1"/>
                </a:solidFill>
                <a:latin typeface="Times New Roman"/>
                <a:ea typeface="Times New Roman"/>
                <a:cs typeface="Times New Roman"/>
                <a:sym typeface="Times New Roman"/>
              </a:rPr>
              <a:t> Ба чунин иститутҳо дохил мегардад қонунҳо, созишномаҳо, конститутсия ва мақомоти давлатӣ.</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400"/>
              </a:spcBef>
              <a:spcAft>
                <a:spcPts val="200"/>
              </a:spcAft>
              <a:buSzPts val="2000"/>
              <a:buFont typeface="Noto Sans Symbols"/>
              <a:buChar char="⮚"/>
            </a:pPr>
            <a:r>
              <a:rPr b="1">
                <a:solidFill>
                  <a:schemeClr val="dk1"/>
                </a:solidFill>
                <a:latin typeface="Times New Roman"/>
                <a:ea typeface="Times New Roman"/>
                <a:cs typeface="Times New Roman"/>
                <a:sym typeface="Times New Roman"/>
              </a:rPr>
              <a:t>Институтҳои ғайрирасмӣ:</a:t>
            </a:r>
            <a:r>
              <a:rPr>
                <a:solidFill>
                  <a:schemeClr val="dk1"/>
                </a:solidFill>
                <a:latin typeface="Times New Roman"/>
                <a:ea typeface="Times New Roman"/>
                <a:cs typeface="Times New Roman"/>
                <a:sym typeface="Times New Roman"/>
              </a:rPr>
              <a:t> Анъанаҳо, урфу одатҳо, арзишҳои фарҳангӣ ва динӣ.</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50"/>
          <p:cNvSpPr txBox="1"/>
          <p:nvPr>
            <p:ph idx="1" type="body"/>
          </p:nvPr>
        </p:nvSpPr>
        <p:spPr>
          <a:xfrm>
            <a:off x="98711" y="167054"/>
            <a:ext cx="8884220" cy="5969976"/>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b="1" sz="2400">
              <a:solidFill>
                <a:srgbClr val="FF0000"/>
              </a:solidFill>
              <a:latin typeface="Times New Roman"/>
              <a:ea typeface="Times New Roman"/>
              <a:cs typeface="Times New Roman"/>
              <a:sym typeface="Times New Roman"/>
            </a:endParaRPr>
          </a:p>
          <a:p>
            <a:pPr indent="-443650" lvl="0" marL="450000" rtl="0" algn="just">
              <a:lnSpc>
                <a:spcPct val="150000"/>
              </a:lnSpc>
              <a:spcBef>
                <a:spcPts val="2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Институтҳои расмӣ ва ғайрирасмӣ, ки дар низоми мураккаб ва гуногунандешанд, асоси муносибатҳои мутақобилаи шахсони алоҳидаро ташкил медиҳанд. Институтҳои расмиро метавон бо институтҳои ғайрирасмӣ ислоҳ кард ва баръакс, институтҳои ғайрирасмиро бо ёрии институтҳои расмӣ иваз кардан мумкин аст.</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9"/>
          <p:cNvSpPr txBox="1"/>
          <p:nvPr>
            <p:ph idx="1" type="body"/>
          </p:nvPr>
        </p:nvSpPr>
        <p:spPr>
          <a:xfrm>
            <a:off x="107504" y="175846"/>
            <a:ext cx="8884220" cy="6506308"/>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b="1" sz="2400">
              <a:solidFill>
                <a:srgbClr val="FF0000"/>
              </a:solidFill>
              <a:latin typeface="Times New Roman"/>
              <a:ea typeface="Times New Roman"/>
              <a:cs typeface="Times New Roman"/>
              <a:sym typeface="Times New Roman"/>
            </a:endParaRPr>
          </a:p>
          <a:p>
            <a:pPr indent="-383325" lvl="0" marL="450000" rtl="0" algn="just">
              <a:lnSpc>
                <a:spcPct val="150000"/>
              </a:lnSpc>
              <a:spcBef>
                <a:spcPts val="200"/>
              </a:spcBef>
              <a:spcAft>
                <a:spcPts val="0"/>
              </a:spcAft>
              <a:buSzPts val="1050"/>
              <a:buNone/>
            </a:pPr>
            <a:r>
              <a:t/>
            </a:r>
            <a:endParaRPr sz="105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 ин муносибат Р.М.Нуреев чор варианти пайдоиши институтҳоро муайян мекунад: дар натиҷаи бархурди институтҳои нав бо қоидаҳои расмӣ; институтҳои нав бо қоидаҳои ғайрирасмӣ; институтҳои кӯҳна бо қоидаҳои расмӣ ва институтҳои кӯҳна бо қоидаҳои ғайрирасмӣ. Муҳим аст, ки ҳамаи онҳо метавонанд ба тарзи амали ин ё он шахс таъсир расонанд, ба ибораи дигар, ба интихоби нуқтаи оптималии соҳаи афзалиятҳо таъсир расонанд</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a:t>
            </a:r>
            <a:r>
              <a:rPr sz="800">
                <a:solidFill>
                  <a:schemeClr val="dk1"/>
                </a:solidFill>
                <a:latin typeface="Times New Roman"/>
                <a:ea typeface="Times New Roman"/>
                <a:cs typeface="Times New Roman"/>
                <a:sym typeface="Times New Roman"/>
              </a:rPr>
              <a:t> </a:t>
            </a:r>
            <a:endParaRPr/>
          </a:p>
          <a:p>
            <a:pPr indent="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600"/>
              <a:buNone/>
            </a:pPr>
            <a:r>
              <a:rPr sz="1600">
                <a:solidFill>
                  <a:schemeClr val="dk1"/>
                </a:solidFill>
                <a:latin typeface="Times New Roman"/>
                <a:ea typeface="Times New Roman"/>
                <a:cs typeface="Times New Roman"/>
                <a:sym typeface="Times New Roman"/>
              </a:rPr>
              <a:t>1. Одинаев А.М. Такмили механзими </a:t>
            </a:r>
            <a:endParaRPr sz="16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600"/>
              <a:buNone/>
            </a:pPr>
            <a:r>
              <a:rPr sz="1600">
                <a:solidFill>
                  <a:schemeClr val="dk1"/>
                </a:solidFill>
                <a:latin typeface="Times New Roman"/>
                <a:ea typeface="Times New Roman"/>
                <a:cs typeface="Times New Roman"/>
                <a:sym typeface="Times New Roman"/>
              </a:rPr>
              <a:t>рушди сармояи инсонӣ дар шароити </a:t>
            </a:r>
            <a:endParaRPr sz="16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600"/>
              <a:buNone/>
            </a:pPr>
            <a:r>
              <a:rPr sz="1600">
                <a:solidFill>
                  <a:schemeClr val="dk1"/>
                </a:solidFill>
                <a:latin typeface="Times New Roman"/>
                <a:ea typeface="Times New Roman"/>
                <a:cs typeface="Times New Roman"/>
                <a:sym typeface="Times New Roman"/>
              </a:rPr>
              <a:t>ташаккулёбии иқтисодиёти инноватсионӣ. </a:t>
            </a:r>
            <a:endParaRPr sz="16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600"/>
              <a:buNone/>
            </a:pPr>
            <a:r>
              <a:rPr sz="1600">
                <a:solidFill>
                  <a:schemeClr val="dk1"/>
                </a:solidFill>
                <a:latin typeface="Times New Roman"/>
                <a:ea typeface="Times New Roman"/>
                <a:cs typeface="Times New Roman"/>
                <a:sym typeface="Times New Roman"/>
              </a:rPr>
              <a:t>Душанбе 2023. Саҳ. 56.</a:t>
            </a:r>
            <a:endParaRPr sz="1600">
              <a:solidFill>
                <a:schemeClr val="dk1"/>
              </a:solidFill>
              <a:latin typeface="Times New Roman"/>
              <a:ea typeface="Times New Roman"/>
              <a:cs typeface="Times New Roman"/>
              <a:sym typeface="Times New Roman"/>
            </a:endParaRPr>
          </a:p>
          <a:p>
            <a:pPr indent="-424600" lvl="0" marL="450000" rtl="0" algn="just">
              <a:lnSpc>
                <a:spcPct val="150000"/>
              </a:lnSpc>
              <a:spcBef>
                <a:spcPts val="0"/>
              </a:spcBef>
              <a:spcAft>
                <a:spcPts val="0"/>
              </a:spcAft>
              <a:buSzPts val="400"/>
              <a:buNone/>
            </a:pPr>
            <a:r>
              <a:t/>
            </a:r>
            <a:endParaRPr sz="4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0"/>
          <p:cNvSpPr txBox="1"/>
          <p:nvPr>
            <p:ph idx="1" type="body"/>
          </p:nvPr>
        </p:nvSpPr>
        <p:spPr>
          <a:xfrm>
            <a:off x="175845" y="70338"/>
            <a:ext cx="8801101" cy="6488723"/>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100">
              <a:solidFill>
                <a:srgbClr val="FF0000"/>
              </a:solidFill>
              <a:latin typeface="Times New Roman"/>
              <a:ea typeface="Times New Roman"/>
              <a:cs typeface="Times New Roman"/>
              <a:sym typeface="Times New Roman"/>
            </a:endParaRPr>
          </a:p>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b="1" sz="2400">
              <a:solidFill>
                <a:srgbClr val="FF0000"/>
              </a:solidFill>
              <a:latin typeface="Times New Roman"/>
              <a:ea typeface="Times New Roman"/>
              <a:cs typeface="Times New Roman"/>
              <a:sym typeface="Times New Roman"/>
            </a:endParaRPr>
          </a:p>
          <a:p>
            <a:pPr indent="-424600" lvl="0" marL="450000" rtl="0" algn="just">
              <a:lnSpc>
                <a:spcPct val="150000"/>
              </a:lnSpc>
              <a:spcBef>
                <a:spcPts val="200"/>
              </a:spcBef>
              <a:spcAft>
                <a:spcPts val="0"/>
              </a:spcAft>
              <a:buSzPts val="400"/>
              <a:buNone/>
            </a:pPr>
            <a:r>
              <a:t/>
            </a:r>
            <a:endParaRPr sz="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23000" lvl="0" marL="450000" rtl="0" algn="just">
              <a:lnSpc>
                <a:spcPct val="160000"/>
              </a:lnSpc>
              <a:spcBef>
                <a:spcPts val="0"/>
              </a:spcBef>
              <a:spcAft>
                <a:spcPts val="0"/>
              </a:spcAft>
              <a:buSzPts val="2000"/>
              <a:buNone/>
            </a:pPr>
            <a:r>
              <a:t/>
            </a:r>
            <a:endParaRPr/>
          </a:p>
          <a:p>
            <a:pPr indent="-323000" lvl="0" marL="450000" rtl="0" algn="just">
              <a:lnSpc>
                <a:spcPct val="160000"/>
              </a:lnSpc>
              <a:spcBef>
                <a:spcPts val="0"/>
              </a:spcBef>
              <a:spcAft>
                <a:spcPts val="0"/>
              </a:spcAft>
              <a:buSzPts val="2000"/>
              <a:buNone/>
            </a:pPr>
            <a:r>
              <a:t/>
            </a:r>
            <a:endParaRPr/>
          </a:p>
          <a:p>
            <a:pPr indent="-450000" lvl="0" marL="450000" rtl="0" algn="just">
              <a:lnSpc>
                <a:spcPct val="160000"/>
              </a:lnSpc>
              <a:spcBef>
                <a:spcPts val="0"/>
              </a:spcBef>
              <a:spcAft>
                <a:spcPts val="0"/>
              </a:spcAft>
              <a:buSzPts val="2000"/>
              <a:buChar char=" "/>
            </a:pPr>
            <a:r>
              <a:rPr>
                <a:solidFill>
                  <a:schemeClr val="dk1"/>
                </a:solidFill>
                <a:latin typeface="Times New Roman"/>
                <a:ea typeface="Times New Roman"/>
                <a:cs typeface="Times New Roman"/>
                <a:sym typeface="Times New Roman"/>
              </a:rPr>
              <a:t>Ҳарду намуди институтҳо дар ташаккули ҷомеаи устувор нақши муҳим мебозанд. Онҳо барои мустаҳкам намудани рушди ҷомеаи муосир дар шароити муосир нақши калидиро иҷро менамоянд. Инчунин дар шароити муосир нақши институтҳоро метавон чунин тавсиф намуд: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51"/>
          <p:cNvSpPr txBox="1"/>
          <p:nvPr>
            <p:ph idx="1" type="body"/>
          </p:nvPr>
        </p:nvSpPr>
        <p:spPr>
          <a:xfrm>
            <a:off x="140676" y="228600"/>
            <a:ext cx="8801101" cy="6180992"/>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b="1" sz="2400">
              <a:solidFill>
                <a:srgbClr val="FF0000"/>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p>
          <a:p>
            <a:pPr indent="-323000" lvl="0" marL="450000" rtl="0" algn="just">
              <a:lnSpc>
                <a:spcPct val="150000"/>
              </a:lnSpc>
              <a:spcBef>
                <a:spcPts val="0"/>
              </a:spcBef>
              <a:spcAft>
                <a:spcPts val="0"/>
              </a:spcAft>
              <a:buSzPts val="2000"/>
              <a:buNone/>
            </a:pPr>
            <a:r>
              <a:t/>
            </a:r>
            <a:endParaRPr/>
          </a:p>
          <a:p>
            <a:pPr indent="-127000" lvl="0" marL="91440" rtl="0" algn="just">
              <a:lnSpc>
                <a:spcPct val="150000"/>
              </a:lnSpc>
              <a:spcBef>
                <a:spcPts val="1200"/>
              </a:spcBef>
              <a:spcAft>
                <a:spcPts val="0"/>
              </a:spcAft>
              <a:buSzPts val="2000"/>
              <a:buFont typeface="Noto Sans Symbols"/>
              <a:buChar char="⮚"/>
            </a:pPr>
            <a:r>
              <a:rPr b="1">
                <a:solidFill>
                  <a:schemeClr val="dk1"/>
                </a:solidFill>
                <a:latin typeface="Times New Roman"/>
                <a:ea typeface="Times New Roman"/>
                <a:cs typeface="Times New Roman"/>
                <a:sym typeface="Times New Roman"/>
              </a:rPr>
              <a:t>Танзими рафтори иҷтимоӣ:</a:t>
            </a:r>
            <a:r>
              <a:rPr>
                <a:solidFill>
                  <a:schemeClr val="dk1"/>
                </a:solidFill>
                <a:latin typeface="Times New Roman"/>
                <a:ea typeface="Times New Roman"/>
                <a:cs typeface="Times New Roman"/>
                <a:sym typeface="Times New Roman"/>
              </a:rPr>
              <a:t> Институтҳо рафтори шаҳрвандонро бо истифода аз қоидаҳо ва қонунҳо ба низом дароварда онҳоро барои анҷом додани амалҳои муайян равона менамоянд.</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400"/>
              </a:spcBef>
              <a:spcAft>
                <a:spcPts val="200"/>
              </a:spcAft>
              <a:buSzPts val="2000"/>
              <a:buFont typeface="Noto Sans Symbols"/>
              <a:buChar char="⮚"/>
            </a:pPr>
            <a:r>
              <a:rPr b="1">
                <a:solidFill>
                  <a:schemeClr val="dk1"/>
                </a:solidFill>
                <a:latin typeface="Times New Roman"/>
                <a:ea typeface="Times New Roman"/>
                <a:cs typeface="Times New Roman"/>
                <a:sym typeface="Times New Roman"/>
              </a:rPr>
              <a:t>Эҷоди суботи сиёсӣ ва иқтисодӣ:</a:t>
            </a:r>
            <a:r>
              <a:rPr>
                <a:solidFill>
                  <a:schemeClr val="dk1"/>
                </a:solidFill>
                <a:latin typeface="Times New Roman"/>
                <a:ea typeface="Times New Roman"/>
                <a:cs typeface="Times New Roman"/>
                <a:sym typeface="Times New Roman"/>
              </a:rPr>
              <a:t> Бозори шаффоф - бо дастгирии институтҳои қавӣ фаъолият менамоянд. Онҳо дар амали намудани ҳадафҳои гузошта шуда саҳмгузор мегарданд.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1"/>
          <p:cNvSpPr txBox="1"/>
          <p:nvPr>
            <p:ph idx="1" type="body"/>
          </p:nvPr>
        </p:nvSpPr>
        <p:spPr>
          <a:xfrm>
            <a:off x="107504" y="175846"/>
            <a:ext cx="8884220" cy="6559062"/>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sz="200">
              <a:solidFill>
                <a:srgbClr val="FF0000"/>
              </a:solidFill>
              <a:latin typeface="Times New Roman"/>
              <a:ea typeface="Times New Roman"/>
              <a:cs typeface="Times New Roman"/>
              <a:sym typeface="Times New Roman"/>
            </a:endParaRPr>
          </a:p>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a:p>
          <a:p>
            <a:pPr indent="0" lvl="0" marL="0" rtl="0" algn="ctr">
              <a:lnSpc>
                <a:spcPct val="150000"/>
              </a:lnSpc>
              <a:spcBef>
                <a:spcPts val="1400"/>
              </a:spcBef>
              <a:spcAft>
                <a:spcPts val="0"/>
              </a:spcAft>
              <a:buSzPts val="2400"/>
              <a:buNone/>
            </a:pPr>
            <a:r>
              <a:t/>
            </a:r>
            <a:endParaRPr b="1" sz="2400">
              <a:solidFill>
                <a:srgbClr val="FF0000"/>
              </a:solidFill>
              <a:latin typeface="Times New Roman"/>
              <a:ea typeface="Times New Roman"/>
              <a:cs typeface="Times New Roman"/>
              <a:sym typeface="Times New Roman"/>
            </a:endParaRPr>
          </a:p>
          <a:p>
            <a:pPr indent="-127000" lvl="0" marL="91440" rtl="0" algn="just">
              <a:lnSpc>
                <a:spcPct val="150000"/>
              </a:lnSpc>
              <a:spcBef>
                <a:spcPts val="1400"/>
              </a:spcBef>
              <a:spcAft>
                <a:spcPts val="0"/>
              </a:spcAft>
              <a:buSzPts val="2000"/>
              <a:buFont typeface="Noto Sans Symbols"/>
              <a:buChar char="⮚"/>
            </a:pPr>
            <a:r>
              <a:rPr b="1">
                <a:solidFill>
                  <a:schemeClr val="dk1"/>
                </a:solidFill>
                <a:latin typeface="Times New Roman"/>
                <a:ea typeface="Times New Roman"/>
                <a:cs typeface="Times New Roman"/>
                <a:sym typeface="Times New Roman"/>
              </a:rPr>
              <a:t>Таъмини рушди устувор:</a:t>
            </a:r>
            <a:r>
              <a:rPr>
                <a:solidFill>
                  <a:schemeClr val="dk1"/>
                </a:solidFill>
                <a:latin typeface="Times New Roman"/>
                <a:ea typeface="Times New Roman"/>
                <a:cs typeface="Times New Roman"/>
                <a:sym typeface="Times New Roman"/>
              </a:rPr>
              <a:t> Ҷомеаҳои дорои институтҳои муосир одатан сатҳи баланди рушди иқтисодӣ ва сатҳи пасти фасодро доро мебошанд.</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1400"/>
              </a:spcBef>
              <a:spcAft>
                <a:spcPts val="0"/>
              </a:spcAft>
              <a:buSzPts val="2000"/>
              <a:buFont typeface="Noto Sans Symbols"/>
              <a:buChar char="⮚"/>
            </a:pPr>
            <a:r>
              <a:rPr b="1">
                <a:solidFill>
                  <a:schemeClr val="dk1"/>
                </a:solidFill>
                <a:latin typeface="Times New Roman"/>
                <a:ea typeface="Times New Roman"/>
                <a:cs typeface="Times New Roman"/>
                <a:sym typeface="Times New Roman"/>
              </a:rPr>
              <a:t>Муқовимат ба буҳронҳо:</a:t>
            </a:r>
            <a:r>
              <a:rPr>
                <a:solidFill>
                  <a:schemeClr val="dk1"/>
                </a:solidFill>
                <a:latin typeface="Times New Roman"/>
                <a:ea typeface="Times New Roman"/>
                <a:cs typeface="Times New Roman"/>
                <a:sym typeface="Times New Roman"/>
              </a:rPr>
              <a:t> Институтҳои устувор метавонанд дар шароити буҳронӣ - иқтисодӣ, сиёсӣ ва ё иҷтимоӣ - нақши муҳими танзимгар дошта бошанд.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Масъалаҳои асосии институтҳо дар мамлакатҳои ру ба тараққиро дар шароити муосир метавон чунин тавсиф намуд:</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2"/>
          <p:cNvSpPr txBox="1"/>
          <p:nvPr>
            <p:ph idx="1" type="body"/>
          </p:nvPr>
        </p:nvSpPr>
        <p:spPr>
          <a:xfrm>
            <a:off x="107504" y="126506"/>
            <a:ext cx="8884220" cy="6374168"/>
          </a:xfrm>
          <a:prstGeom prst="rect">
            <a:avLst/>
          </a:prstGeom>
          <a:noFill/>
          <a:ln>
            <a:noFill/>
          </a:ln>
        </p:spPr>
        <p:txBody>
          <a:bodyPr anchorCtr="0" anchor="t" bIns="45700" lIns="91425" spcFirstLastPara="1" rIns="91425" wrap="square" tIns="45700">
            <a:normAutofit/>
          </a:bodyPr>
          <a:lstStyle/>
          <a:p>
            <a:pPr indent="-342900" lvl="0" marL="342900" rtl="0" algn="just">
              <a:lnSpc>
                <a:spcPct val="90000"/>
              </a:lnSpc>
              <a:spcBef>
                <a:spcPts val="560"/>
              </a:spcBef>
              <a:spcAft>
                <a:spcPts val="0"/>
              </a:spcAft>
              <a:buSzPts val="1960"/>
              <a:buNone/>
            </a:pPr>
            <a:r>
              <a:t/>
            </a:r>
            <a:endParaRPr sz="100">
              <a:latin typeface="Times"/>
              <a:ea typeface="Times"/>
              <a:cs typeface="Times"/>
              <a:sym typeface="Times"/>
            </a:endParaRPr>
          </a:p>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бисёр кишварҳои рӯ ба рушд, мушкилоти институтсионалӣ ба назар мерасад:</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Норасоии қонунгузории самаранок;</a:t>
            </a:r>
            <a:endParaRPr>
              <a:solidFill>
                <a:schemeClr val="dk1"/>
              </a:solidFill>
              <a:latin typeface="Times New Roman"/>
              <a:ea typeface="Times New Roman"/>
              <a:cs typeface="Times New Roman"/>
              <a:sym typeface="Times New Roman"/>
            </a:endParaRPr>
          </a:p>
          <a:p>
            <a:pPr indent="-127000" lvl="0" marL="91440" rtl="0" algn="just">
              <a:lnSpc>
                <a:spcPct val="150000"/>
              </a:lnSpc>
              <a:spcBef>
                <a:spcPts val="0"/>
              </a:spcBef>
              <a:spcAft>
                <a:spcPts val="0"/>
              </a:spcAft>
              <a:buSzPts val="2000"/>
              <a:buFont typeface="Noto Sans Symbols"/>
              <a:buChar char="⮚"/>
            </a:pPr>
            <a:r>
              <a:rPr>
                <a:solidFill>
                  <a:schemeClr val="dk1"/>
                </a:solidFill>
                <a:latin typeface="Times New Roman"/>
                <a:ea typeface="Times New Roman"/>
                <a:cs typeface="Times New Roman"/>
                <a:sym typeface="Times New Roman"/>
              </a:rPr>
              <a:t>Фосилаи байни институтҳои расмӣ ва ғайрирасмӣ.</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Бартарафсозии ин мушкилот тавассути ислоҳоти институтсионалӣ метавонад барои рушди устувори ҷомеа замина муҳим фароҳам оварада шавад.</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52"/>
          <p:cNvSpPr txBox="1"/>
          <p:nvPr>
            <p:ph idx="1" type="body"/>
          </p:nvPr>
        </p:nvSpPr>
        <p:spPr>
          <a:xfrm>
            <a:off x="107504" y="142981"/>
            <a:ext cx="8884220" cy="6358251"/>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a:p>
          <a:p>
            <a:pPr indent="457200" lvl="0" marL="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Метавон қайд намуд, ки дар замони муосир институтҳо ҳамчун заминаи асосии ташаккули ҷомеаи муназзам ва устувор баромад мекунанд. Таъмини фаъолияти муассири онҳо барои рушди сиёсӣ, иқтисодӣ ва иҷтимоии кишварҳо аҳамияти калон дорад. Дар ин замина, таҳкими қонуният, рушди механизмҳои демократӣ ва дастгирии институтҳои ҷомеаи шаҳрвандӣ бояд дар маркази сиёсати давлатҳо қарор гирад.</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3"/>
          <p:cNvSpPr txBox="1"/>
          <p:nvPr>
            <p:ph idx="1" type="body"/>
          </p:nvPr>
        </p:nvSpPr>
        <p:spPr>
          <a:xfrm>
            <a:off x="133881" y="149468"/>
            <a:ext cx="8884220" cy="6418386"/>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a:p>
          <a:p>
            <a:pPr indent="457200" lvl="0" marL="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Ин вазъият инчунин аз он сабаб аст, ки таҳаввулоти илмию техникии муосир, шаклҳои ташкили истеҳсолот ва раванди ҷаҳонишавӣ хусусияти ҷамъиятии ташаккул ва такрористеҳсолкунии сармояи инсониро бештар инъикос мекунанд. Аҳаммияти аввалиндараҷаи рушди сармояи инсонӣ дар макросатҳ ба далели эътирофи умум гашта истодааст.</a:t>
            </a:r>
            <a:endParaRPr b="1" sz="2400">
              <a:solidFill>
                <a:schemeClr val="dk1"/>
              </a:solidFill>
              <a:latin typeface="Times New Roman"/>
              <a:ea typeface="Times New Roman"/>
              <a:cs typeface="Times New Roman"/>
              <a:sym typeface="Times New Roman"/>
            </a:endParaRPr>
          </a:p>
        </p:txBody>
      </p:sp>
      <p:sp>
        <p:nvSpPr>
          <p:cNvPr id="186" name="Google Shape;186;p13"/>
          <p:cNvSpPr/>
          <p:nvPr/>
        </p:nvSpPr>
        <p:spPr>
          <a:xfrm>
            <a:off x="814754" y="1871785"/>
            <a:ext cx="9144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br>
              <a:rPr b="0" i="0" sz="1800" u="none" cap="none" strike="noStrike">
                <a:solidFill>
                  <a:schemeClr val="dk1"/>
                </a:solidFill>
                <a:latin typeface="Arial"/>
                <a:ea typeface="Arial"/>
                <a:cs typeface="Arial"/>
                <a:sym typeface="Arial"/>
              </a:rPr>
            </a:b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4"/>
          <p:cNvSpPr txBox="1"/>
          <p:nvPr>
            <p:ph idx="1" type="body"/>
          </p:nvPr>
        </p:nvSpPr>
        <p:spPr>
          <a:xfrm>
            <a:off x="169048" y="123091"/>
            <a:ext cx="8884220" cy="6418385"/>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Бино ба ин, тозагии равиши аналитикии назарияи неоклассикӣ хусусияти раванди таҷдиди сармояи инсониро, ки ба он омилҳои институтсионалӣ таъсири ҷиддӣ мерасонад, шарҳ дода натавонист. Асоси назарияи неоклассикӣ амсилаи интихоби оқилона дар доираи маҷмуи маҳдудиятҳо мебошад.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5"/>
          <p:cNvSpPr txBox="1"/>
          <p:nvPr>
            <p:ph idx="1" type="body"/>
          </p:nvPr>
        </p:nvSpPr>
        <p:spPr>
          <a:xfrm>
            <a:off x="107504" y="184638"/>
            <a:ext cx="8884220" cy="6559062"/>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a:p>
          <a:p>
            <a:pPr indent="457200" lvl="0" marL="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Неоинститутсионализм ин амсиларо ҳамчун амсилаи асосӣ қабул мекунад, вале онро аз як қатор шартҳои ёрирасоне, ки одатан ҳамроҳи он буданд, озод мекунад ва онро бо мазмуни нав ғанӣ мегардонад. Неоклассикҳо чунин мешуморанд, ки рафтори инсон аз сохтори институтсионалии ҷомеа вобаста нест ва ангезаи асосии рафтори ӯ принсипи ҳадди аксар расонидани фоида аст.</a:t>
            </a:r>
            <a:endParaRPr b="1" sz="2400">
              <a:solidFill>
                <a:schemeClr val="dk1"/>
              </a:solidFill>
              <a:latin typeface="Times New Roman"/>
              <a:ea typeface="Times New Roman"/>
              <a:cs typeface="Times New Roman"/>
              <a:sym typeface="Times New Roman"/>
            </a:endParaRPr>
          </a:p>
          <a:p>
            <a:pPr indent="-443650" lvl="0" marL="45000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6"/>
          <p:cNvSpPr txBox="1"/>
          <p:nvPr>
            <p:ph idx="1" type="body"/>
          </p:nvPr>
        </p:nvSpPr>
        <p:spPr>
          <a:xfrm>
            <a:off x="89919" y="0"/>
            <a:ext cx="8884220" cy="6594231"/>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a:p>
          <a:p>
            <a:pPr indent="0" lvl="0" marL="0" rtl="0" algn="ctr">
              <a:lnSpc>
                <a:spcPct val="100000"/>
              </a:lnSpc>
              <a:spcBef>
                <a:spcPts val="14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ин замина, муассисаҳо ба ҳеҷ ваҷҳ ба шумораи омилҳои муҳиме, ки рафтори инсонро муайян мекунанд, мувофиқат намекунанд. Аз нуқтаи назари неоинститутсионалистҳо, шахс, гарчанде пурра набошад ҳам, дар зери таъсири ниҳодҳое қарор мегирад, ки рафтори ӯро ислоҳ карда метавонанд. Аз як тараф, муассисаҳо ҳамчун маҳдудият дар рафтори ӯ амал мекунанд, аз тарафи дигар, онҳо самти ин амалҳоро муайян мекунанд.</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7"/>
          <p:cNvSpPr txBox="1"/>
          <p:nvPr>
            <p:ph idx="1" type="body"/>
          </p:nvPr>
        </p:nvSpPr>
        <p:spPr>
          <a:xfrm>
            <a:off x="151465" y="105508"/>
            <a:ext cx="8884220" cy="6277707"/>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1050">
              <a:solidFill>
                <a:srgbClr val="FF0000"/>
              </a:solidFill>
              <a:latin typeface="Times New Roman"/>
              <a:ea typeface="Times New Roman"/>
              <a:cs typeface="Times New Roman"/>
              <a:sym typeface="Times New Roman"/>
            </a:endParaRPr>
          </a:p>
          <a:p>
            <a:pPr indent="0" lvl="0" marL="0" rtl="0" algn="ctr">
              <a:lnSpc>
                <a:spcPct val="15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a:p>
          <a:p>
            <a:pPr indent="450000" lvl="0" marL="0" rtl="0" algn="ctr">
              <a:lnSpc>
                <a:spcPct val="120000"/>
              </a:lnSpc>
              <a:spcBef>
                <a:spcPts val="200"/>
              </a:spcBef>
              <a:spcAft>
                <a:spcPts val="0"/>
              </a:spcAft>
              <a:buSzPts val="2240"/>
              <a:buNone/>
            </a:pPr>
            <a:r>
              <a:t/>
            </a:r>
            <a:endParaRPr b="1" sz="1100">
              <a:solidFill>
                <a:srgbClr val="FF0000"/>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Бар асоси гуфтаҳои боло, нуқтаи назари намояндагони ин ду самт дар бораи ташаккули қобилиятҳои истеҳсолии инсон гуногун аст. Аз нуқтаи назари неоклассикӣ, шахс сармояи инсонии худро дар асоси принсипи ба ҳадди аксар расонидани фоида, яъне дар асоси имконияти дар оянда ба даст овардани даромади зиёд ташаккул медиҳад.</a:t>
            </a:r>
            <a:endParaRPr b="1">
              <a:solidFill>
                <a:schemeClr val="dk1"/>
              </a:solidFill>
              <a:latin typeface="Times New Roman"/>
              <a:ea typeface="Times New Roman"/>
              <a:cs typeface="Times New Roman"/>
              <a:sym typeface="Times New Roman"/>
            </a:endParaRPr>
          </a:p>
          <a:p>
            <a:pPr indent="0" lvl="0" marL="91440" rtl="0" algn="l">
              <a:lnSpc>
                <a:spcPct val="90000"/>
              </a:lnSpc>
              <a:spcBef>
                <a:spcPts val="12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l">
              <a:lnSpc>
                <a:spcPct val="90000"/>
              </a:lnSpc>
              <a:spcBef>
                <a:spcPts val="1400"/>
              </a:spcBef>
              <a:spcAft>
                <a:spcPts val="0"/>
              </a:spcAft>
              <a:buSzPts val="2000"/>
              <a:buNone/>
            </a:pPr>
            <a:r>
              <a:t/>
            </a:r>
            <a:endParaRPr b="1"/>
          </a:p>
          <a:p>
            <a:pPr indent="0" lvl="0" marL="91440" rtl="0" algn="just">
              <a:lnSpc>
                <a:spcPct val="90000"/>
              </a:lnSpc>
              <a:spcBef>
                <a:spcPts val="1400"/>
              </a:spcBef>
              <a:spcAft>
                <a:spcPts val="0"/>
              </a:spcAft>
              <a:buSzPts val="2000"/>
              <a:buNone/>
            </a:pPr>
            <a:r>
              <a:t/>
            </a:r>
            <a:endParaRPr b="1">
              <a:latin typeface="Times New Roman"/>
              <a:ea typeface="Times New Roman"/>
              <a:cs typeface="Times New Roman"/>
              <a:sym typeface="Times New Roman"/>
            </a:endParaRPr>
          </a:p>
          <a:p>
            <a:pPr indent="450000" lvl="0" marL="0" rtl="0" algn="ctr">
              <a:lnSpc>
                <a:spcPct val="100000"/>
              </a:lnSpc>
              <a:spcBef>
                <a:spcPts val="20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t/>
            </a:r>
            <a:endParaRPr sz="2400"/>
          </a:p>
          <a:p>
            <a:pPr indent="0" lvl="0" marL="0" rtl="0" algn="just">
              <a:lnSpc>
                <a:spcPct val="160000"/>
              </a:lnSpc>
              <a:spcBef>
                <a:spcPts val="0"/>
              </a:spcBef>
              <a:spcAft>
                <a:spcPts val="0"/>
              </a:spcAft>
              <a:buSzPts val="1200"/>
              <a:buNone/>
            </a:pPr>
            <a:r>
              <a:t/>
            </a:r>
            <a:endParaRPr sz="12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2400"/>
          </a:p>
          <a:p>
            <a:pPr indent="-218440" lvl="0" marL="342900" rtl="0" algn="just">
              <a:lnSpc>
                <a:spcPct val="90000"/>
              </a:lnSpc>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lnSpc>
                <a:spcPct val="90000"/>
              </a:lnSpc>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lnSpc>
                <a:spcPct val="90000"/>
              </a:lnSpc>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8"/>
          <p:cNvSpPr txBox="1"/>
          <p:nvPr>
            <p:ph idx="1" type="body"/>
          </p:nvPr>
        </p:nvSpPr>
        <p:spPr>
          <a:xfrm>
            <a:off x="142673" y="160479"/>
            <a:ext cx="8884220" cy="6574428"/>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100">
              <a:solidFill>
                <a:srgbClr val="FF0000"/>
              </a:solidFill>
              <a:latin typeface="Times New Roman"/>
              <a:ea typeface="Times New Roman"/>
              <a:cs typeface="Times New Roman"/>
              <a:sym typeface="Times New Roman"/>
            </a:endParaRPr>
          </a:p>
          <a:p>
            <a:pPr indent="0" lvl="0" marL="0" rtl="0" algn="ctr">
              <a:lnSpc>
                <a:spcPct val="150000"/>
              </a:lnSpc>
              <a:spcBef>
                <a:spcPts val="1200"/>
              </a:spcBef>
              <a:spcAft>
                <a:spcPts val="0"/>
              </a:spcAft>
              <a:buSzPts val="2400"/>
              <a:buNone/>
            </a:pPr>
            <a:r>
              <a:rPr b="1" i="1" sz="2400">
                <a:solidFill>
                  <a:srgbClr val="FF0000"/>
                </a:solidFill>
                <a:latin typeface="Times New Roman"/>
                <a:ea typeface="Times New Roman"/>
                <a:cs typeface="Times New Roman"/>
                <a:sym typeface="Times New Roman"/>
              </a:rPr>
              <a:t>  </a:t>
            </a:r>
            <a:r>
              <a:rPr b="1" i="1" sz="3400">
                <a:solidFill>
                  <a:srgbClr val="FF0000"/>
                </a:solidFill>
                <a:latin typeface="Times New Roman"/>
                <a:ea typeface="Times New Roman"/>
                <a:cs typeface="Times New Roman"/>
                <a:sym typeface="Times New Roman"/>
              </a:rPr>
              <a:t> </a:t>
            </a: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a:p>
          <a:p>
            <a:pPr indent="450000" lvl="0" marL="0" rtl="0" algn="ctr">
              <a:lnSpc>
                <a:spcPct val="120000"/>
              </a:lnSpc>
              <a:spcBef>
                <a:spcPts val="200"/>
              </a:spcBef>
              <a:spcAft>
                <a:spcPts val="0"/>
              </a:spcAft>
              <a:buSzPts val="2240"/>
              <a:buNone/>
            </a:pPr>
            <a:r>
              <a:t/>
            </a:r>
            <a:endParaRPr b="1" sz="110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t/>
            </a:r>
            <a:endParaRPr sz="2400">
              <a:solidFill>
                <a:schemeClr val="dk1"/>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sz="6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100"/>
          </a:p>
          <a:p>
            <a:pPr indent="6350" lvl="0" marL="0" rtl="0" algn="just">
              <a:lnSpc>
                <a:spcPct val="150000"/>
              </a:lnSpc>
              <a:spcBef>
                <a:spcPts val="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Институтҳои давлатӣ қариб дар тамоми соҳаҳои ҳаёти инсон мавҷуданд ва инчунин қариб ҳамаи онҳо ба ташаккули сармояи инсонӣ таъсир мерасонанд. Инҳо давлатҳо, хоҷагии хонавода, низоми маориф ва илм, низоми тандурустӣ, корхона, расму оинҳои муқарраршуда мебошанд.</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53"/>
          <p:cNvSpPr txBox="1"/>
          <p:nvPr>
            <p:ph idx="1" type="body"/>
          </p:nvPr>
        </p:nvSpPr>
        <p:spPr>
          <a:xfrm>
            <a:off x="107504" y="228600"/>
            <a:ext cx="8884220" cy="6369348"/>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6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b="1" i="1" sz="200">
              <a:solidFill>
                <a:srgbClr val="FF0000"/>
              </a:solidFill>
              <a:latin typeface="Times New Roman"/>
              <a:ea typeface="Times New Roman"/>
              <a:cs typeface="Times New Roman"/>
              <a:sym typeface="Times New Roman"/>
            </a:endParaRPr>
          </a:p>
          <a:p>
            <a:pPr indent="450000" lvl="0" marL="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А.А.Сиренова қайд мекунад, ки «Раванди такрористеҳсоли сармояи инсонӣ дар марҳилаҳои сармоягузорӣ, ташаккул ва татбиқи онҳо дар доираи ва таҳти таъсири институтҳои расмӣ ва ғайрирасмии иҷтимоию иқтисодӣ: давлат, минтақа, бозорҳо, фирмаҳои алоҳида, оилаҳо, стереотипҳои рафтор ба амал меояд».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9"/>
          <p:cNvSpPr txBox="1"/>
          <p:nvPr>
            <p:ph idx="1" type="body"/>
          </p:nvPr>
        </p:nvSpPr>
        <p:spPr>
          <a:xfrm>
            <a:off x="107504" y="263768"/>
            <a:ext cx="8884220" cy="6334179"/>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10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i="1">
                <a:solidFill>
                  <a:srgbClr val="FF0000"/>
                </a:solidFill>
                <a:latin typeface="Times New Roman"/>
                <a:ea typeface="Times New Roman"/>
                <a:cs typeface="Times New Roman"/>
                <a:sym typeface="Times New Roman"/>
              </a:rPr>
              <a:t> </a:t>
            </a:r>
            <a:r>
              <a:rPr b="1" sz="2400">
                <a:solidFill>
                  <a:srgbClr val="FF0000"/>
                </a:solidFill>
                <a:latin typeface="Times New Roman"/>
                <a:ea typeface="Times New Roman"/>
                <a:cs typeface="Times New Roman"/>
                <a:sym typeface="Times New Roman"/>
              </a:rPr>
              <a:t>Мафҳум ва моҳияти институтҳо дар шароити муосир</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7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600">
              <a:solidFill>
                <a:srgbClr val="FF0000"/>
              </a:solidFill>
              <a:latin typeface="Times New Roman"/>
              <a:ea typeface="Times New Roman"/>
              <a:cs typeface="Times New Roman"/>
              <a:sym typeface="Times New Roman"/>
            </a:endParaRPr>
          </a:p>
          <a:p>
            <a:pPr indent="-342900" lvl="0" marL="342900" rtl="0" algn="ctr">
              <a:lnSpc>
                <a:spcPct val="90000"/>
              </a:lnSpc>
              <a:spcBef>
                <a:spcPts val="0"/>
              </a:spcBef>
              <a:spcAft>
                <a:spcPts val="0"/>
              </a:spcAft>
              <a:buSzPts val="2240"/>
              <a:buNone/>
            </a:pPr>
            <a:r>
              <a:t/>
            </a:r>
            <a:endParaRPr sz="3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 фикри мо, ба он бисёр институтҳои дигарро низ илова кардан мумкин аст, масалан, институтҳои динӣ, сексияҳои варзишӣ, ҷамъиятҳои фарҳангӣ, ҳатто кӯча, умуман ҳамаи он чизе, ки ба ташаккули ҷаҳонбинии инсон ва қобилиятҳои психофизиологии он, дараҷаи маърифатнокӣ, саломатӣ ва ғайра таъсир мерасонанд</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 </a:t>
            </a:r>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95250" lvl="0" marL="91440" rtl="0" algn="l">
              <a:lnSpc>
                <a:spcPct val="90000"/>
              </a:lnSpc>
              <a:spcBef>
                <a:spcPts val="1200"/>
              </a:spcBef>
              <a:spcAft>
                <a:spcPts val="0"/>
              </a:spcAft>
              <a:buSzPts val="1500"/>
              <a:buChar char=" "/>
            </a:pPr>
            <a:r>
              <a:rPr sz="1500">
                <a:solidFill>
                  <a:schemeClr val="dk1"/>
                </a:solidFill>
                <a:latin typeface="Times New Roman"/>
                <a:ea typeface="Times New Roman"/>
                <a:cs typeface="Times New Roman"/>
                <a:sym typeface="Times New Roman"/>
              </a:rPr>
              <a:t>1. Одинаев А.М. Такмили механзими рушди </a:t>
            </a:r>
            <a:endParaRPr sz="1500">
              <a:solidFill>
                <a:schemeClr val="dk1"/>
              </a:solidFill>
              <a:latin typeface="Times New Roman"/>
              <a:ea typeface="Times New Roman"/>
              <a:cs typeface="Times New Roman"/>
              <a:sym typeface="Times New Roman"/>
            </a:endParaRPr>
          </a:p>
          <a:p>
            <a:pPr indent="-95250" lvl="0" marL="91440" rtl="0" algn="l">
              <a:lnSpc>
                <a:spcPct val="90000"/>
              </a:lnSpc>
              <a:spcBef>
                <a:spcPts val="1400"/>
              </a:spcBef>
              <a:spcAft>
                <a:spcPts val="0"/>
              </a:spcAft>
              <a:buSzPts val="1500"/>
              <a:buChar char=" "/>
            </a:pPr>
            <a:r>
              <a:rPr sz="1500">
                <a:solidFill>
                  <a:schemeClr val="dk1"/>
                </a:solidFill>
                <a:latin typeface="Times New Roman"/>
                <a:ea typeface="Times New Roman"/>
                <a:cs typeface="Times New Roman"/>
                <a:sym typeface="Times New Roman"/>
              </a:rPr>
              <a:t>сармояи инсонӣ дар шароити ташаккулёбии</a:t>
            </a:r>
            <a:endParaRPr/>
          </a:p>
          <a:p>
            <a:pPr indent="-95250" lvl="0" marL="91440" rtl="0" algn="l">
              <a:lnSpc>
                <a:spcPct val="90000"/>
              </a:lnSpc>
              <a:spcBef>
                <a:spcPts val="1400"/>
              </a:spcBef>
              <a:spcAft>
                <a:spcPts val="200"/>
              </a:spcAft>
              <a:buSzPts val="1500"/>
              <a:buChar char=" "/>
            </a:pPr>
            <a:r>
              <a:rPr sz="1500">
                <a:solidFill>
                  <a:schemeClr val="dk1"/>
                </a:solidFill>
                <a:latin typeface="Times New Roman"/>
                <a:ea typeface="Times New Roman"/>
                <a:cs typeface="Times New Roman"/>
                <a:sym typeface="Times New Roman"/>
              </a:rPr>
              <a:t> иқтисодиёти инноватсионӣ. Душанбе 2023. Саҳ. 56.</a:t>
            </a:r>
            <a:endParaRPr sz="15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0"/>
          <p:cNvSpPr txBox="1"/>
          <p:nvPr>
            <p:ph idx="1" type="body"/>
          </p:nvPr>
        </p:nvSpPr>
        <p:spPr>
          <a:xfrm>
            <a:off x="107504" y="184638"/>
            <a:ext cx="8884220" cy="6145824"/>
          </a:xfrm>
          <a:prstGeom prst="rect">
            <a:avLst/>
          </a:prstGeom>
          <a:noFill/>
          <a:ln>
            <a:noFill/>
          </a:ln>
        </p:spPr>
        <p:txBody>
          <a:bodyPr anchorCtr="0" anchor="t" bIns="45700" lIns="91425" spcFirstLastPara="1" rIns="91425" wrap="square" tIns="45700">
            <a:normAutofit/>
          </a:bodyPr>
          <a:lstStyle/>
          <a:p>
            <a:pPr indent="-342900" lvl="0" marL="342900" rtl="0" algn="ctr">
              <a:lnSpc>
                <a:spcPct val="90000"/>
              </a:lnSpc>
              <a:spcBef>
                <a:spcPts val="0"/>
              </a:spcBef>
              <a:spcAft>
                <a:spcPts val="0"/>
              </a:spcAft>
              <a:buSzPts val="2240"/>
              <a:buNone/>
            </a:pPr>
            <a:r>
              <a:t/>
            </a:r>
            <a:endParaRPr b="1" i="1" sz="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a:p>
          <a:p>
            <a:pPr indent="450000" lvl="0" marL="0" rtl="0" algn="just">
              <a:lnSpc>
                <a:spcPct val="150000"/>
              </a:lnSpc>
              <a:spcBef>
                <a:spcPts val="0"/>
              </a:spcBef>
              <a:spcAft>
                <a:spcPts val="0"/>
              </a:spcAft>
              <a:buSzPts val="224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2240"/>
              <a:buNone/>
            </a:pPr>
            <a:r>
              <a:rPr>
                <a:solidFill>
                  <a:schemeClr val="dk1"/>
                </a:solidFill>
                <a:latin typeface="Times New Roman"/>
                <a:ea typeface="Times New Roman"/>
                <a:cs typeface="Times New Roman"/>
                <a:sym typeface="Times New Roman"/>
              </a:rPr>
              <a:t>Дар шароити муосир аҳамияти институтҳо дар баланд бардоштани сармояи инсонӣ бениҳоят калон мебошад, зеро ба ттаваҷҷуҳи ба ин соҳа наметавонад ба он ҳадаф ва мақсадҳои гузошта шуда ноил гардид. Қайд намудан зарур аст, ки сармояи инсонӣ, ҳамчун маҷмӯи дониш, малака, қобилият ва сифатҳои иҷтимоии шахс, яке аз омилҳои муҳими рушди устувори иқтисодӣ ва иҷтимоии кишвар ба шумор рафта, аз ҷониби аксарияти мамлакатҳои ҷаҳон ҷиҳати рушд ва тақвият бахшидани соҳаи мазкур якчанд барнома ва чорабиниҳои махсусро роҳандози намуда истодаанд, то дар оянда барои ноил гардидан ба ҳадафҳои гузошта шуда, заминаҳои мусоидро фароҳам оварда истодаанд.</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1"/>
          <p:cNvSpPr txBox="1"/>
          <p:nvPr>
            <p:ph idx="1" type="body"/>
          </p:nvPr>
        </p:nvSpPr>
        <p:spPr>
          <a:xfrm>
            <a:off x="107504" y="228600"/>
            <a:ext cx="8884220" cy="6369348"/>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a:p>
          <a:p>
            <a:pPr indent="1270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Поя ва заминаи рушди сармояи инсонӣ аз тариқи институтҳои устувор, самаранок ва масъул фароҳам оварда шуда, метавон институтҳоро чунин тавсиф намуд. Институтҳо - қоидаҳо, сохторҳо ва механизмҳои расмӣ ва ғайрирасмӣ - метавонанд ба таври мустақим ё ғайримустақим ба тавсеаи имкониятҳои инсонӣ ва рушди онҳо таъсир расонанд.</a:t>
            </a:r>
            <a:endParaRPr sz="1050">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2"/>
          <p:cNvSpPr txBox="1"/>
          <p:nvPr>
            <p:ph idx="1" type="body"/>
          </p:nvPr>
        </p:nvSpPr>
        <p:spPr>
          <a:xfrm>
            <a:off x="123092" y="105508"/>
            <a:ext cx="8884220" cy="6325386"/>
          </a:xfrm>
          <a:prstGeom prst="rect">
            <a:avLst/>
          </a:prstGeom>
          <a:noFill/>
          <a:ln>
            <a:noFill/>
          </a:ln>
        </p:spPr>
        <p:txBody>
          <a:bodyPr anchorCtr="0" anchor="t" bIns="45700" lIns="91425" spcFirstLastPara="1" rIns="91425" wrap="square" tIns="45700">
            <a:normAutofit/>
          </a:bodyPr>
          <a:lstStyle/>
          <a:p>
            <a:pPr indent="-342900" lvl="0" marL="342900" rtl="0" algn="ctr">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sz="24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Яке аз ҳадафҳои асосии ҷомеаи имрӯза рушди сармояи инсонӣ ба шумор меравад, ки аксарияти мамлакатҳо кӯшиш намуда истодаанд, ки вобаста ба рушд ва ташаккули сармояи инсонӣ барнома, чорабинӣ ва стратегияҳои муҳимро роҳандозӣ намоянд то ба натиҷаҳони назаррас ноил гарданд.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Тибқи назарияи иқтисодии сармояи инсонӣ (Gary Becker, 1964), сармояи инсонӣ ба сифати як навъи сармоя баромад мекунад, ки тавассути сармоягузорӣ ба таҳсилот, тандурустӣ, малакаомӯзӣ ва тарбияи иҷтимоӣ шакл мегирад. </a:t>
            </a:r>
            <a:endParaRPr>
              <a:solidFill>
                <a:schemeClr val="dk1"/>
              </a:solidFill>
              <a:latin typeface="Times New Roman"/>
              <a:ea typeface="Times New Roman"/>
              <a:cs typeface="Times New Roman"/>
              <a:sym typeface="Times New Roman"/>
            </a:endParaRPr>
          </a:p>
          <a:p>
            <a:pPr indent="127000" lvl="0" marL="0" rtl="0" algn="just">
              <a:lnSpc>
                <a:spcPct val="150000"/>
              </a:lnSpc>
              <a:spcBef>
                <a:spcPts val="0"/>
              </a:spcBef>
              <a:spcAft>
                <a:spcPts val="0"/>
              </a:spcAft>
              <a:buSzPts val="2000"/>
              <a:buNone/>
            </a:pPr>
            <a:r>
              <a:t/>
            </a:r>
            <a:endParaRPr/>
          </a:p>
          <a:p>
            <a:pPr indent="127000" lvl="0" marL="0" rtl="0" algn="just">
              <a:lnSpc>
                <a:spcPct val="150000"/>
              </a:lnSpc>
              <a:spcBef>
                <a:spcPts val="0"/>
              </a:spcBef>
              <a:spcAft>
                <a:spcPts val="0"/>
              </a:spcAft>
              <a:buSzPts val="2000"/>
              <a:buNone/>
            </a:pPr>
            <a:r>
              <a:t/>
            </a:r>
            <a:endParaRPr/>
          </a:p>
          <a:p>
            <a:pPr indent="-342900" lvl="0" marL="342900" rtl="0" algn="ctr">
              <a:lnSpc>
                <a:spcPct val="90000"/>
              </a:lnSpc>
              <a:spcBef>
                <a:spcPts val="56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54"/>
          <p:cNvSpPr txBox="1"/>
          <p:nvPr>
            <p:ph idx="1" type="body"/>
          </p:nvPr>
        </p:nvSpPr>
        <p:spPr>
          <a:xfrm>
            <a:off x="131884" y="237391"/>
            <a:ext cx="8859839" cy="6479931"/>
          </a:xfrm>
          <a:prstGeom prst="rect">
            <a:avLst/>
          </a:prstGeom>
          <a:noFill/>
          <a:ln>
            <a:noFill/>
          </a:ln>
        </p:spPr>
        <p:txBody>
          <a:bodyPr anchorCtr="0" anchor="t" bIns="45700" lIns="91425" spcFirstLastPara="1" rIns="91425" wrap="square" tIns="45700">
            <a:normAutofit/>
          </a:bodyPr>
          <a:lstStyle/>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sz="2400">
              <a:solidFill>
                <a:schemeClr val="dk1"/>
              </a:solidFill>
              <a:latin typeface="Times New Roman"/>
              <a:ea typeface="Times New Roman"/>
              <a:cs typeface="Times New Roman"/>
              <a:sym typeface="Times New Roman"/>
            </a:endParaRPr>
          </a:p>
          <a:p>
            <a:pPr indent="-297600" lvl="0" marL="450000" rtl="0" algn="just">
              <a:lnSpc>
                <a:spcPct val="150000"/>
              </a:lnSpc>
              <a:spcBef>
                <a:spcPts val="0"/>
              </a:spcBef>
              <a:spcAft>
                <a:spcPts val="0"/>
              </a:spcAft>
              <a:buSzPts val="2400"/>
              <a:buNone/>
            </a:pPr>
            <a:r>
              <a:t/>
            </a:r>
            <a:endParaRPr sz="24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Сармояи инсонӣ на танҳо дар сатҳи шахсӣ, балки дар сатҳи миллию байналмилалӣ низ ҳамчун сарчашмаи асосии рақобатпазирӣ ва навоварӣ баромад менамоянд. Дар ташаккул ва рушди сармояи инсонӣ нақши институтҳо низ калон мебошанд, зеро яке аз омилҳои асосии рушди сармояи инсонӣ дар шароити муосир ин институтҳои амалкунанда ба шумор меравад.</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30950" lvl="0" marL="450000" rtl="0" algn="just">
              <a:lnSpc>
                <a:spcPct val="150000"/>
              </a:lnSpc>
              <a:spcBef>
                <a:spcPts val="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152400" lvl="0" marL="0" rtl="0" algn="just">
              <a:lnSpc>
                <a:spcPct val="150000"/>
              </a:lnSpc>
              <a:spcBef>
                <a:spcPts val="0"/>
              </a:spcBef>
              <a:spcAft>
                <a:spcPts val="0"/>
              </a:spcAft>
              <a:buSzPts val="2400"/>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3"/>
          <p:cNvSpPr txBox="1"/>
          <p:nvPr>
            <p:ph idx="1" type="body"/>
          </p:nvPr>
        </p:nvSpPr>
        <p:spPr>
          <a:xfrm>
            <a:off x="107504" y="184638"/>
            <a:ext cx="8884220" cy="6172200"/>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6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sz="2400">
              <a:solidFill>
                <a:schemeClr val="dk1"/>
              </a:solidFill>
              <a:latin typeface="Times New Roman"/>
              <a:ea typeface="Times New Roman"/>
              <a:cs typeface="Times New Roman"/>
              <a:sym typeface="Times New Roman"/>
            </a:endParaRPr>
          </a:p>
          <a:p>
            <a:pPr indent="-342900" lvl="0" marL="342900" rtl="0" algn="ctr">
              <a:lnSpc>
                <a:spcPct val="90000"/>
              </a:lnSpc>
              <a:spcBef>
                <a:spcPts val="560"/>
              </a:spcBef>
              <a:spcAft>
                <a:spcPts val="0"/>
              </a:spcAft>
              <a:buSzPts val="1960"/>
              <a:buNone/>
            </a:pPr>
            <a:r>
              <a:t/>
            </a:r>
            <a:endParaRPr b="1" i="1" sz="800">
              <a:solidFill>
                <a:srgbClr val="FF0000"/>
              </a:solidFill>
              <a:latin typeface="Times New Roman"/>
              <a:ea typeface="Times New Roman"/>
              <a:cs typeface="Times New Roman"/>
              <a:sym typeface="Times New Roman"/>
            </a:endParaRPr>
          </a:p>
          <a:p>
            <a:pPr indent="-127000" lvl="0" marL="91440" rtl="0" algn="ctr">
              <a:lnSpc>
                <a:spcPct val="90000"/>
              </a:lnSpc>
              <a:spcBef>
                <a:spcPts val="1200"/>
              </a:spcBef>
              <a:spcAft>
                <a:spcPts val="0"/>
              </a:spcAft>
              <a:buSzPts val="2000"/>
              <a:buChar char=" "/>
            </a:pPr>
            <a:r>
              <a:rPr b="1">
                <a:solidFill>
                  <a:schemeClr val="dk1"/>
                </a:solidFill>
                <a:latin typeface="Times New Roman"/>
                <a:ea typeface="Times New Roman"/>
                <a:cs typeface="Times New Roman"/>
                <a:sym typeface="Times New Roman"/>
              </a:rPr>
              <a:t>1. Инсттитутҳои маориф</a:t>
            </a:r>
            <a:endParaRPr b="1">
              <a:solidFill>
                <a:schemeClr val="dk1"/>
              </a:solidFill>
              <a:latin typeface="Times New Roman"/>
              <a:ea typeface="Times New Roman"/>
              <a:cs typeface="Times New Roman"/>
              <a:sym typeface="Times New Roman"/>
            </a:endParaRPr>
          </a:p>
          <a:p>
            <a:pPr indent="0" lvl="0" marL="91440" rtl="0" algn="l">
              <a:lnSpc>
                <a:spcPct val="90000"/>
              </a:lnSpc>
              <a:spcBef>
                <a:spcPts val="1400"/>
              </a:spcBef>
              <a:spcAft>
                <a:spcPts val="0"/>
              </a:spcAft>
              <a:buSzPts val="2000"/>
              <a:buNone/>
            </a:pPr>
            <a:r>
              <a:t/>
            </a:r>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Низоми маориф - яке аз муҳимтарин институтҳое ба шумор мераванд, ки ба баланд бардоштани сатҳи дониш ва малакаҳои аҳолӣ мусоидат мекунад. Муассисаҳои таълимӣ ва сиёсати давлатӣ дар соҳаи маориф метавонанд сатҳи сифати омӯзиш ва дастрасии баробар ба маълумотро танзим намоянд. Аҳолие, ки дорои маълумоти олии мебошанд, метавонанд ба натиҷаҳои назаррас ноил гарданд. Бинобар сабаби доштани маълумот аз камбизоатӣ, бесаводи, нодонӣ ва истифодаи нодурусти технологияҳои муосир мераҳонад.</a:t>
            </a:r>
            <a:endParaRPr sz="3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55"/>
          <p:cNvSpPr txBox="1"/>
          <p:nvPr>
            <p:ph idx="1" type="body"/>
          </p:nvPr>
        </p:nvSpPr>
        <p:spPr>
          <a:xfrm>
            <a:off x="133881" y="87922"/>
            <a:ext cx="8884220" cy="6594232"/>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100">
              <a:solidFill>
                <a:srgbClr val="FF0000"/>
              </a:solidFill>
              <a:latin typeface="Times New Roman"/>
              <a:ea typeface="Times New Roman"/>
              <a:cs typeface="Times New Roman"/>
              <a:sym typeface="Times New Roman"/>
            </a:endParaRPr>
          </a:p>
          <a:p>
            <a:pPr indent="-127000" lvl="0" marL="91440" rtl="0" algn="ctr">
              <a:lnSpc>
                <a:spcPct val="90000"/>
              </a:lnSpc>
              <a:spcBef>
                <a:spcPts val="1200"/>
              </a:spcBef>
              <a:spcAft>
                <a:spcPts val="0"/>
              </a:spcAft>
              <a:buSzPts val="2000"/>
              <a:buChar char=" "/>
            </a:pPr>
            <a:r>
              <a:rPr b="1">
                <a:solidFill>
                  <a:schemeClr val="dk1"/>
                </a:solidFill>
                <a:latin typeface="Times New Roman"/>
                <a:ea typeface="Times New Roman"/>
                <a:cs typeface="Times New Roman"/>
                <a:sym typeface="Times New Roman"/>
              </a:rPr>
              <a:t> 2. Институтҳои тандурустӣ</a:t>
            </a:r>
            <a:endParaRPr b="1">
              <a:solidFill>
                <a:schemeClr val="dk1"/>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Дастрасӣ пайдо намудан ба хизматрасониҳои босифати тиббӣ, солимгардонии оммавӣ ва дастгирии иҷтимоӣ - ҳама аз сиёсати институтсионалии соҳаи тандурустӣ вобастаги зиёдро доро мебошанд. Саломатии инсон як ҷузъи асосии сармояи инсонӣ мебошад. Зеро дар ҳолати баракс шахс инсон наметавонад, ба натиҷаҳои муҳим даст ёбад.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4"/>
          <p:cNvSpPr txBox="1"/>
          <p:nvPr>
            <p:ph idx="1" type="body"/>
          </p:nvPr>
        </p:nvSpPr>
        <p:spPr>
          <a:xfrm>
            <a:off x="116297" y="105506"/>
            <a:ext cx="8884220" cy="628650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b="1" sz="2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a:solidFill>
                <a:schemeClr val="dk1"/>
              </a:solidFill>
              <a:latin typeface="Times New Roman"/>
              <a:ea typeface="Times New Roman"/>
              <a:cs typeface="Times New Roman"/>
              <a:sym typeface="Times New Roman"/>
            </a:endParaRPr>
          </a:p>
          <a:p>
            <a:pPr indent="-127000" lvl="0" marL="91440" rtl="0" algn="ctr">
              <a:lnSpc>
                <a:spcPct val="90000"/>
              </a:lnSpc>
              <a:spcBef>
                <a:spcPts val="1200"/>
              </a:spcBef>
              <a:spcAft>
                <a:spcPts val="0"/>
              </a:spcAft>
              <a:buSzPts val="2000"/>
              <a:buChar char=" "/>
            </a:pPr>
            <a:r>
              <a:rPr b="1">
                <a:solidFill>
                  <a:schemeClr val="dk1"/>
                </a:solidFill>
                <a:latin typeface="Times New Roman"/>
                <a:ea typeface="Times New Roman"/>
                <a:cs typeface="Times New Roman"/>
                <a:sym typeface="Times New Roman"/>
              </a:rPr>
              <a:t>3. Институтҳои бозор ва меҳнат</a:t>
            </a:r>
            <a:endParaRPr b="1">
              <a:solidFill>
                <a:schemeClr val="dk1"/>
              </a:solidFill>
              <a:latin typeface="Times New Roman"/>
              <a:ea typeface="Times New Roman"/>
              <a:cs typeface="Times New Roman"/>
              <a:sym typeface="Times New Roman"/>
            </a:endParaRPr>
          </a:p>
          <a:p>
            <a:pPr indent="0" lvl="0" marL="91440" rtl="0" algn="l">
              <a:lnSpc>
                <a:spcPct val="90000"/>
              </a:lnSpc>
              <a:spcBef>
                <a:spcPts val="1400"/>
              </a:spcBef>
              <a:spcAft>
                <a:spcPts val="0"/>
              </a:spcAft>
              <a:buSzPts val="2000"/>
              <a:buNone/>
            </a:pPr>
            <a:r>
              <a:t/>
            </a:r>
            <a:endParaRPr/>
          </a:p>
          <a:p>
            <a:pPr indent="0" lvl="0" marL="91440" rtl="0" algn="l">
              <a:lnSpc>
                <a:spcPct val="90000"/>
              </a:lnSpc>
              <a:spcBef>
                <a:spcPts val="1400"/>
              </a:spcBef>
              <a:spcAft>
                <a:spcPts val="0"/>
              </a:spcAft>
              <a:buSzPts val="2000"/>
              <a:buNone/>
            </a:pPr>
            <a:r>
              <a:t/>
            </a:r>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Қоидаҳои бозор, сиёсати меҳнатӣ, танзими маош ва ҳифзи ҳуқуқи кормандон аз сӯи институтҳои иқтисодӣ ва меҳнатӣ бояд ба рушди қобилиятҳои касбӣ ва ҳавасмандии аҳолӣ мусоидат намоянд. Дар сурати дуруст ба роҳ мондани фаъолияти чунин институтҳо ҷомеа метавонад, ба натиҷаҳои назаррас ноил гардад.</a:t>
            </a:r>
            <a:endParaRPr b="1">
              <a:solidFill>
                <a:schemeClr val="dk1"/>
              </a:solidFill>
              <a:latin typeface="Times New Roman"/>
              <a:ea typeface="Times New Roman"/>
              <a:cs typeface="Times New Roman"/>
              <a:sym typeface="Times New Roman"/>
            </a:endParaRPr>
          </a:p>
          <a:p>
            <a:pPr indent="-85090" lvl="0" marL="91440" rtl="0" algn="l">
              <a:lnSpc>
                <a:spcPct val="90000"/>
              </a:lnSpc>
              <a:spcBef>
                <a:spcPts val="1200"/>
              </a:spcBef>
              <a:spcAft>
                <a:spcPts val="0"/>
              </a:spcAft>
              <a:buSzPts val="100"/>
              <a:buNone/>
            </a:pPr>
            <a:r>
              <a:t/>
            </a:r>
            <a:endParaRPr b="1" sz="100"/>
          </a:p>
          <a:p>
            <a:pPr indent="-85090" lvl="0" marL="91440" rtl="0" algn="l">
              <a:lnSpc>
                <a:spcPct val="90000"/>
              </a:lnSpc>
              <a:spcBef>
                <a:spcPts val="1400"/>
              </a:spcBef>
              <a:spcAft>
                <a:spcPts val="200"/>
              </a:spcAft>
              <a:buSzPts val="100"/>
              <a:buNone/>
            </a:pPr>
            <a:r>
              <a:t/>
            </a:r>
            <a:endParaRPr b="1" sz="1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5"/>
          <p:cNvSpPr txBox="1"/>
          <p:nvPr>
            <p:ph idx="1" type="body"/>
          </p:nvPr>
        </p:nvSpPr>
        <p:spPr>
          <a:xfrm>
            <a:off x="342899" y="123092"/>
            <a:ext cx="8590085" cy="644476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sz="2400">
              <a:solidFill>
                <a:schemeClr val="dk1"/>
              </a:solidFill>
              <a:latin typeface="Times New Roman"/>
              <a:ea typeface="Times New Roman"/>
              <a:cs typeface="Times New Roman"/>
              <a:sym typeface="Times New Roman"/>
            </a:endParaRPr>
          </a:p>
          <a:p>
            <a:pPr indent="-127000" lvl="0" marL="91440" rtl="0" algn="ctr">
              <a:lnSpc>
                <a:spcPct val="90000"/>
              </a:lnSpc>
              <a:spcBef>
                <a:spcPts val="1200"/>
              </a:spcBef>
              <a:spcAft>
                <a:spcPts val="0"/>
              </a:spcAft>
              <a:buSzPts val="2000"/>
              <a:buChar char=" "/>
            </a:pPr>
            <a:r>
              <a:rPr b="1">
                <a:latin typeface="Times New Roman"/>
                <a:ea typeface="Times New Roman"/>
                <a:cs typeface="Times New Roman"/>
                <a:sym typeface="Times New Roman"/>
              </a:rPr>
              <a:t>4. Институтҳои сиёсӣ ва ҳуқуқӣ</a:t>
            </a:r>
            <a:endParaRPr b="1">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Суботи сиёсӣ, амнияти ҳуқуқӣ ва ҳифзи ҳуқуқи инсон - заминаи эътимод ба система ва ҳавасмандгардонии сармоягузорӣ ба рушди шахсӣ мебошанд.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асоси таҳқиқоти Дуглас Норт (1990) ва Элинор Остром (2009), институтҳои самаранок на танҳо қоидаҳои бозиро муайян мекунанд, балки муҳити рушди иҷтимоиву иқтисодиро низ таъмин мекунанд.</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6"/>
          <p:cNvSpPr txBox="1"/>
          <p:nvPr>
            <p:ph idx="1" type="body"/>
          </p:nvPr>
        </p:nvSpPr>
        <p:spPr>
          <a:xfrm>
            <a:off x="107504" y="140676"/>
            <a:ext cx="8884220" cy="645727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0">
              <a:solidFill>
                <a:srgbClr val="FF0000"/>
              </a:solidFill>
              <a:latin typeface="Times New Roman"/>
              <a:ea typeface="Times New Roman"/>
              <a:cs typeface="Times New Roman"/>
              <a:sym typeface="Times New Roman"/>
            </a:endParaRPr>
          </a:p>
          <a:p>
            <a:pPr indent="630555" lvl="0" marL="342900" rtl="0" algn="l">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b="1">
              <a:solidFill>
                <a:srgbClr val="FF0000"/>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Модели таълим ва бозори меҳнат нишон медиҳад, ки бе институтҳои самараноки маориф, ҳифзи иҷтимоӣ ва бозори меҳнат, сармояи инсонӣ наметавонад ба таври кофӣ рушд кунад</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 </a:t>
            </a:r>
            <a:endParaRPr/>
          </a:p>
          <a:p>
            <a:pPr indent="-373800" lvl="0" marL="450000" rtl="0" algn="just">
              <a:lnSpc>
                <a:spcPct val="150000"/>
              </a:lnSpc>
              <a:spcBef>
                <a:spcPts val="0"/>
              </a:spcBef>
              <a:spcAft>
                <a:spcPts val="0"/>
              </a:spcAft>
              <a:buSzPts val="1200"/>
              <a:buNone/>
            </a:pPr>
            <a:r>
              <a:t/>
            </a:r>
            <a:endParaRPr sz="1200">
              <a:solidFill>
                <a:schemeClr val="dk1"/>
              </a:solidFill>
              <a:latin typeface="Times New Roman"/>
              <a:ea typeface="Times New Roman"/>
              <a:cs typeface="Times New Roman"/>
              <a:sym typeface="Times New Roman"/>
            </a:endParaRPr>
          </a:p>
          <a:p>
            <a:pPr indent="-101600" lvl="0" marL="91440" rtl="0" algn="l">
              <a:lnSpc>
                <a:spcPct val="90000"/>
              </a:lnSpc>
              <a:spcBef>
                <a:spcPts val="1200"/>
              </a:spcBef>
              <a:spcAft>
                <a:spcPts val="0"/>
              </a:spcAft>
              <a:buSzPts val="1600"/>
              <a:buChar char=" "/>
            </a:pPr>
            <a:r>
              <a:rPr sz="1600">
                <a:solidFill>
                  <a:schemeClr val="dk1"/>
                </a:solidFill>
                <a:latin typeface="Times New Roman"/>
                <a:ea typeface="Times New Roman"/>
                <a:cs typeface="Times New Roman"/>
                <a:sym typeface="Times New Roman"/>
              </a:rPr>
              <a:t>1. North, D. (1990). Institutions, </a:t>
            </a:r>
            <a:endParaRPr sz="1600">
              <a:solidFill>
                <a:schemeClr val="dk1"/>
              </a:solidFill>
              <a:latin typeface="Times New Roman"/>
              <a:ea typeface="Times New Roman"/>
              <a:cs typeface="Times New Roman"/>
              <a:sym typeface="Times New Roman"/>
            </a:endParaRPr>
          </a:p>
          <a:p>
            <a:pPr indent="-101600" lvl="0" marL="91440" rtl="0" algn="l">
              <a:lnSpc>
                <a:spcPct val="90000"/>
              </a:lnSpc>
              <a:spcBef>
                <a:spcPts val="1400"/>
              </a:spcBef>
              <a:spcAft>
                <a:spcPts val="200"/>
              </a:spcAft>
              <a:buSzPts val="1600"/>
              <a:buChar char=" "/>
            </a:pPr>
            <a:r>
              <a:rPr sz="1600">
                <a:solidFill>
                  <a:schemeClr val="dk1"/>
                </a:solidFill>
                <a:latin typeface="Times New Roman"/>
                <a:ea typeface="Times New Roman"/>
                <a:cs typeface="Times New Roman"/>
                <a:sym typeface="Times New Roman"/>
              </a:rPr>
              <a:t>Institutional Change and Economic Performance.</a:t>
            </a:r>
            <a:endParaRPr sz="1600">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7"/>
          <p:cNvSpPr txBox="1"/>
          <p:nvPr>
            <p:ph idx="1" type="body"/>
          </p:nvPr>
        </p:nvSpPr>
        <p:spPr>
          <a:xfrm>
            <a:off x="107504" y="202223"/>
            <a:ext cx="8884220" cy="6233746"/>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630555" lvl="0" marL="342900" rtl="0" algn="l">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sz="2400">
              <a:solidFill>
                <a:schemeClr val="dk1"/>
              </a:solidFill>
              <a:latin typeface="Times New Roman"/>
              <a:ea typeface="Times New Roman"/>
              <a:cs typeface="Times New Roman"/>
              <a:sym typeface="Times New Roman"/>
            </a:endParaRPr>
          </a:p>
          <a:p>
            <a:pPr indent="-127000" lvl="0" marL="91440" rtl="0" algn="r">
              <a:lnSpc>
                <a:spcPct val="90000"/>
              </a:lnSpc>
              <a:spcBef>
                <a:spcPts val="1200"/>
              </a:spcBef>
              <a:spcAft>
                <a:spcPts val="0"/>
              </a:spcAft>
              <a:buSzPts val="2000"/>
              <a:buChar char=" "/>
            </a:pPr>
            <a:r>
              <a:rPr b="1">
                <a:solidFill>
                  <a:schemeClr val="dk1"/>
                </a:solidFill>
                <a:latin typeface="Times New Roman"/>
                <a:ea typeface="Times New Roman"/>
                <a:cs typeface="Times New Roman"/>
                <a:sym typeface="Times New Roman"/>
              </a:rPr>
              <a:t>Ҷадвали 1.</a:t>
            </a:r>
            <a:r>
              <a:rPr/>
              <a:t> </a:t>
            </a:r>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Намудҳои институтҳо дар шароити муосир вобаста ба маҳсулот ва таъсири дарозмуддат</a:t>
            </a:r>
            <a:endParaRPr b="1">
              <a:solidFill>
                <a:schemeClr val="dk1"/>
              </a:solidFill>
              <a:latin typeface="Times New Roman"/>
              <a:ea typeface="Times New Roman"/>
              <a:cs typeface="Times New Roman"/>
              <a:sym typeface="Times New Roman"/>
            </a:endParaRPr>
          </a:p>
          <a:p>
            <a:pPr indent="-342900" lvl="0" marL="342900" rtl="0" algn="just">
              <a:lnSpc>
                <a:spcPct val="100000"/>
              </a:lnSpc>
              <a:spcBef>
                <a:spcPts val="0"/>
              </a:spcBef>
              <a:spcAft>
                <a:spcPts val="0"/>
              </a:spcAft>
              <a:buSzPts val="2240"/>
              <a:buNone/>
            </a:pPr>
            <a:r>
              <a:t/>
            </a:r>
            <a:endParaRPr b="1" sz="2400">
              <a:solidFill>
                <a:srgbClr val="FF0000"/>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800"/>
              <a:buNone/>
            </a:pPr>
            <a:r>
              <a:t/>
            </a:r>
            <a:endParaRPr sz="800">
              <a:solidFill>
                <a:schemeClr val="dk1"/>
              </a:solidFill>
              <a:latin typeface="Times New Roman"/>
              <a:ea typeface="Times New Roman"/>
              <a:cs typeface="Times New Roman"/>
              <a:sym typeface="Times New Roman"/>
            </a:endParaRPr>
          </a:p>
        </p:txBody>
      </p:sp>
      <p:graphicFrame>
        <p:nvGraphicFramePr>
          <p:cNvPr id="272" name="Google Shape;272;p27"/>
          <p:cNvGraphicFramePr/>
          <p:nvPr/>
        </p:nvGraphicFramePr>
        <p:xfrm>
          <a:off x="422031" y="2032194"/>
          <a:ext cx="3000000" cy="3000000"/>
        </p:xfrm>
        <a:graphic>
          <a:graphicData uri="http://schemas.openxmlformats.org/drawingml/2006/table">
            <a:tbl>
              <a:tblPr bandRow="1" firstCol="1" firstRow="1">
                <a:noFill/>
                <a:tableStyleId>{019E585B-2905-4F95-B4C2-941C9ED78067}</a:tableStyleId>
              </a:tblPr>
              <a:tblGrid>
                <a:gridCol w="2795950"/>
                <a:gridCol w="2795950"/>
                <a:gridCol w="2795950"/>
              </a:tblGrid>
              <a:tr h="471850">
                <a:tc>
                  <a:txBody>
                    <a:bodyPr/>
                    <a:lstStyle/>
                    <a:p>
                      <a:pPr indent="0" lvl="0" marL="0" marR="0" rtl="0" algn="ctr">
                        <a:spcBef>
                          <a:spcPts val="0"/>
                        </a:spcBef>
                        <a:spcAft>
                          <a:spcPts val="0"/>
                        </a:spcAft>
                        <a:buNone/>
                      </a:pPr>
                      <a:r>
                        <a:rPr sz="1400" u="none" cap="none" strike="noStrike">
                          <a:solidFill>
                            <a:schemeClr val="dk1"/>
                          </a:solidFill>
                          <a:latin typeface="Times New Roman"/>
                          <a:ea typeface="Times New Roman"/>
                          <a:cs typeface="Times New Roman"/>
                          <a:sym typeface="Times New Roman"/>
                        </a:rPr>
                        <a:t>Намуди институт</a:t>
                      </a:r>
                      <a:endParaRPr sz="1400" u="none" cap="none" strike="noStrike">
                        <a:solidFill>
                          <a:schemeClr val="dk1"/>
                        </a:solidFill>
                        <a:latin typeface="Times New Roman"/>
                        <a:ea typeface="Times New Roman"/>
                        <a:cs typeface="Times New Roman"/>
                        <a:sym typeface="Times New Roman"/>
                      </a:endParaRPr>
                    </a:p>
                  </a:txBody>
                  <a:tcPr marT="9525" marB="9525" marR="9525" marL="9525" anchor="ctr">
                    <a:solidFill>
                      <a:srgbClr val="F7CD9C"/>
                    </a:solidFill>
                  </a:tcPr>
                </a:tc>
                <a:tc>
                  <a:txBody>
                    <a:bodyPr/>
                    <a:lstStyle/>
                    <a:p>
                      <a:pPr indent="0" lvl="0" marL="0" marR="0" rtl="0" algn="ctr">
                        <a:spcBef>
                          <a:spcPts val="0"/>
                        </a:spcBef>
                        <a:spcAft>
                          <a:spcPts val="0"/>
                        </a:spcAft>
                        <a:buNone/>
                      </a:pPr>
                      <a:r>
                        <a:rPr sz="1400" u="none" cap="none" strike="noStrike">
                          <a:solidFill>
                            <a:schemeClr val="dk1"/>
                          </a:solidFill>
                          <a:latin typeface="Times New Roman"/>
                          <a:ea typeface="Times New Roman"/>
                          <a:cs typeface="Times New Roman"/>
                          <a:sym typeface="Times New Roman"/>
                        </a:rPr>
                        <a:t>Маҳсули бевосита</a:t>
                      </a:r>
                      <a:endParaRPr sz="1400" u="none" cap="none" strike="noStrike">
                        <a:solidFill>
                          <a:schemeClr val="dk1"/>
                        </a:solidFill>
                        <a:latin typeface="Times New Roman"/>
                        <a:ea typeface="Times New Roman"/>
                        <a:cs typeface="Times New Roman"/>
                        <a:sym typeface="Times New Roman"/>
                      </a:endParaRPr>
                    </a:p>
                  </a:txBody>
                  <a:tcPr marT="9525" marB="9525" marR="9525" marL="9525" anchor="ctr">
                    <a:solidFill>
                      <a:srgbClr val="ACC8DD"/>
                    </a:solidFill>
                  </a:tcPr>
                </a:tc>
                <a:tc>
                  <a:txBody>
                    <a:bodyPr/>
                    <a:lstStyle/>
                    <a:p>
                      <a:pPr indent="0" lvl="0" marL="0" marR="0" rtl="0" algn="ctr">
                        <a:spcBef>
                          <a:spcPts val="0"/>
                        </a:spcBef>
                        <a:spcAft>
                          <a:spcPts val="0"/>
                        </a:spcAft>
                        <a:buNone/>
                      </a:pPr>
                      <a:r>
                        <a:rPr sz="1400" u="none" cap="none" strike="noStrike">
                          <a:solidFill>
                            <a:schemeClr val="dk1"/>
                          </a:solidFill>
                          <a:latin typeface="Times New Roman"/>
                          <a:ea typeface="Times New Roman"/>
                          <a:cs typeface="Times New Roman"/>
                          <a:sym typeface="Times New Roman"/>
                        </a:rPr>
                        <a:t>Таъсири дарозмуддат</a:t>
                      </a:r>
                      <a:endParaRPr sz="1400" u="none" cap="none" strike="noStrike">
                        <a:solidFill>
                          <a:schemeClr val="dk1"/>
                        </a:solidFill>
                        <a:latin typeface="Times New Roman"/>
                        <a:ea typeface="Times New Roman"/>
                        <a:cs typeface="Times New Roman"/>
                        <a:sym typeface="Times New Roman"/>
                      </a:endParaRPr>
                    </a:p>
                  </a:txBody>
                  <a:tcPr marT="9525" marB="9525" marR="9525" marL="9525" anchor="ctr"/>
                </a:tc>
              </a:tr>
              <a:tr h="905025">
                <a:tc>
                  <a:txBody>
                    <a:bodyPr/>
                    <a:lstStyle/>
                    <a:p>
                      <a:pPr indent="0" lvl="0" marL="0" marR="0" rtl="0" algn="l">
                        <a:spcBef>
                          <a:spcPts val="0"/>
                        </a:spcBef>
                        <a:spcAft>
                          <a:spcPts val="0"/>
                        </a:spcAft>
                        <a:buNone/>
                      </a:pPr>
                      <a:r>
                        <a:rPr sz="1400" u="none" cap="none" strike="noStrike">
                          <a:solidFill>
                            <a:schemeClr val="dk1"/>
                          </a:solidFill>
                          <a:latin typeface="Times New Roman"/>
                          <a:ea typeface="Times New Roman"/>
                          <a:cs typeface="Times New Roman"/>
                          <a:sym typeface="Times New Roman"/>
                        </a:rPr>
                        <a:t>Маориф</a:t>
                      </a:r>
                      <a:endParaRPr sz="1400" u="none" cap="none" strike="noStrike">
                        <a:solidFill>
                          <a:schemeClr val="dk1"/>
                        </a:solidFill>
                        <a:latin typeface="Times New Roman"/>
                        <a:ea typeface="Times New Roman"/>
                        <a:cs typeface="Times New Roman"/>
                        <a:sym typeface="Times New Roman"/>
                      </a:endParaRPr>
                    </a:p>
                  </a:txBody>
                  <a:tcPr marT="9525" marB="9525" marR="9525" marL="9525" anchor="ctr">
                    <a:solidFill>
                      <a:srgbClr val="F7CD9C"/>
                    </a:solidFill>
                  </a:tcPr>
                </a:tc>
                <a:tc>
                  <a:txBody>
                    <a:bodyPr/>
                    <a:lstStyle/>
                    <a:p>
                      <a:pPr indent="0" lvl="0" marL="0" marR="0" rtl="0" algn="ctr">
                        <a:spcBef>
                          <a:spcPts val="0"/>
                        </a:spcBef>
                        <a:spcAft>
                          <a:spcPts val="0"/>
                        </a:spcAft>
                        <a:buNone/>
                      </a:pPr>
                      <a:r>
                        <a:rPr sz="1400" u="none" cap="none" strike="noStrike">
                          <a:latin typeface="Times New Roman"/>
                          <a:ea typeface="Times New Roman"/>
                          <a:cs typeface="Times New Roman"/>
                          <a:sym typeface="Times New Roman"/>
                        </a:rPr>
                        <a:t>Дониш, малака, қобилиятҳо</a:t>
                      </a:r>
                      <a:endParaRPr sz="1400" u="none" cap="none" strike="noStrike">
                        <a:latin typeface="Times New Roman"/>
                        <a:ea typeface="Times New Roman"/>
                        <a:cs typeface="Times New Roman"/>
                        <a:sym typeface="Times New Roman"/>
                      </a:endParaRPr>
                    </a:p>
                  </a:txBody>
                  <a:tcPr marT="9525" marB="9525" marR="9525" marL="9525" anchor="ctr">
                    <a:solidFill>
                      <a:srgbClr val="ACC8DD"/>
                    </a:solidFill>
                  </a:tcPr>
                </a:tc>
                <a:tc>
                  <a:txBody>
                    <a:bodyPr/>
                    <a:lstStyle/>
                    <a:p>
                      <a:pPr indent="0" lvl="0" marL="0" marR="0" rtl="0" algn="ctr">
                        <a:spcBef>
                          <a:spcPts val="0"/>
                        </a:spcBef>
                        <a:spcAft>
                          <a:spcPts val="0"/>
                        </a:spcAft>
                        <a:buNone/>
                      </a:pPr>
                      <a:r>
                        <a:rPr sz="1400" u="none" cap="none" strike="noStrike">
                          <a:latin typeface="Times New Roman"/>
                          <a:ea typeface="Times New Roman"/>
                          <a:cs typeface="Times New Roman"/>
                          <a:sym typeface="Times New Roman"/>
                        </a:rPr>
                        <a:t>Истеҳсолот, навоварӣ, рақобатпазирӣ</a:t>
                      </a:r>
                      <a:endParaRPr sz="1400" u="none" cap="none" strike="noStrike">
                        <a:latin typeface="Times New Roman"/>
                        <a:ea typeface="Times New Roman"/>
                        <a:cs typeface="Times New Roman"/>
                        <a:sym typeface="Times New Roman"/>
                      </a:endParaRPr>
                    </a:p>
                  </a:txBody>
                  <a:tcPr marT="9525" marB="9525" marR="9525" marL="9525" anchor="ctr"/>
                </a:tc>
              </a:tr>
              <a:tr h="471850">
                <a:tc>
                  <a:txBody>
                    <a:bodyPr/>
                    <a:lstStyle/>
                    <a:p>
                      <a:pPr indent="0" lvl="0" marL="0" marR="0" rtl="0" algn="l">
                        <a:spcBef>
                          <a:spcPts val="0"/>
                        </a:spcBef>
                        <a:spcAft>
                          <a:spcPts val="0"/>
                        </a:spcAft>
                        <a:buNone/>
                      </a:pPr>
                      <a:r>
                        <a:rPr sz="1400" u="none" cap="none" strike="noStrike">
                          <a:solidFill>
                            <a:schemeClr val="dk1"/>
                          </a:solidFill>
                          <a:latin typeface="Times New Roman"/>
                          <a:ea typeface="Times New Roman"/>
                          <a:cs typeface="Times New Roman"/>
                          <a:sym typeface="Times New Roman"/>
                        </a:rPr>
                        <a:t>Тандурустӣ</a:t>
                      </a:r>
                      <a:endParaRPr sz="1400" u="none" cap="none" strike="noStrike">
                        <a:solidFill>
                          <a:schemeClr val="dk1"/>
                        </a:solidFill>
                        <a:latin typeface="Times New Roman"/>
                        <a:ea typeface="Times New Roman"/>
                        <a:cs typeface="Times New Roman"/>
                        <a:sym typeface="Times New Roman"/>
                      </a:endParaRPr>
                    </a:p>
                  </a:txBody>
                  <a:tcPr marT="9525" marB="9525" marR="9525" marL="9525" anchor="ctr">
                    <a:solidFill>
                      <a:srgbClr val="F7CD9C"/>
                    </a:solidFill>
                  </a:tcPr>
                </a:tc>
                <a:tc>
                  <a:txBody>
                    <a:bodyPr/>
                    <a:lstStyle/>
                    <a:p>
                      <a:pPr indent="0" lvl="0" marL="0" marR="0" rtl="0" algn="ctr">
                        <a:spcBef>
                          <a:spcPts val="0"/>
                        </a:spcBef>
                        <a:spcAft>
                          <a:spcPts val="0"/>
                        </a:spcAft>
                        <a:buNone/>
                      </a:pPr>
                      <a:r>
                        <a:rPr sz="1400" u="none" cap="none" strike="noStrike">
                          <a:latin typeface="Times New Roman"/>
                          <a:ea typeface="Times New Roman"/>
                          <a:cs typeface="Times New Roman"/>
                          <a:sym typeface="Times New Roman"/>
                        </a:rPr>
                        <a:t>Саломатӣ, қобилияти корӣ</a:t>
                      </a:r>
                      <a:endParaRPr sz="1400" u="none" cap="none" strike="noStrike">
                        <a:latin typeface="Times New Roman"/>
                        <a:ea typeface="Times New Roman"/>
                        <a:cs typeface="Times New Roman"/>
                        <a:sym typeface="Times New Roman"/>
                      </a:endParaRPr>
                    </a:p>
                  </a:txBody>
                  <a:tcPr marT="9525" marB="9525" marR="9525" marL="9525" anchor="ctr">
                    <a:solidFill>
                      <a:srgbClr val="ACC8DD"/>
                    </a:solidFill>
                  </a:tcPr>
                </a:tc>
                <a:tc>
                  <a:txBody>
                    <a:bodyPr/>
                    <a:lstStyle/>
                    <a:p>
                      <a:pPr indent="0" lvl="0" marL="0" marR="0" rtl="0" algn="ctr">
                        <a:spcBef>
                          <a:spcPts val="0"/>
                        </a:spcBef>
                        <a:spcAft>
                          <a:spcPts val="0"/>
                        </a:spcAft>
                        <a:buNone/>
                      </a:pPr>
                      <a:r>
                        <a:rPr sz="1400" u="none" cap="none" strike="noStrike">
                          <a:latin typeface="Times New Roman"/>
                          <a:ea typeface="Times New Roman"/>
                          <a:cs typeface="Times New Roman"/>
                          <a:sym typeface="Times New Roman"/>
                        </a:rPr>
                        <a:t>Мӯҳлати умр, самаранокии меҳнат</a:t>
                      </a:r>
                      <a:endParaRPr sz="1400" u="none" cap="none" strike="noStrike">
                        <a:latin typeface="Times New Roman"/>
                        <a:ea typeface="Times New Roman"/>
                        <a:cs typeface="Times New Roman"/>
                        <a:sym typeface="Times New Roman"/>
                      </a:endParaRPr>
                    </a:p>
                  </a:txBody>
                  <a:tcPr marT="9525" marB="9525" marR="9525" marL="9525" anchor="ctr"/>
                </a:tc>
              </a:tr>
              <a:tr h="905025">
                <a:tc>
                  <a:txBody>
                    <a:bodyPr/>
                    <a:lstStyle/>
                    <a:p>
                      <a:pPr indent="0" lvl="0" marL="0" marR="0" rtl="0" algn="l">
                        <a:spcBef>
                          <a:spcPts val="0"/>
                        </a:spcBef>
                        <a:spcAft>
                          <a:spcPts val="0"/>
                        </a:spcAft>
                        <a:buNone/>
                      </a:pPr>
                      <a:r>
                        <a:rPr sz="1400" u="none" cap="none" strike="noStrike">
                          <a:solidFill>
                            <a:schemeClr val="dk1"/>
                          </a:solidFill>
                          <a:latin typeface="Times New Roman"/>
                          <a:ea typeface="Times New Roman"/>
                          <a:cs typeface="Times New Roman"/>
                          <a:sym typeface="Times New Roman"/>
                        </a:rPr>
                        <a:t>Меҳнат ва бозор</a:t>
                      </a:r>
                      <a:endParaRPr sz="1400" u="none" cap="none" strike="noStrike">
                        <a:solidFill>
                          <a:schemeClr val="dk1"/>
                        </a:solidFill>
                        <a:latin typeface="Times New Roman"/>
                        <a:ea typeface="Times New Roman"/>
                        <a:cs typeface="Times New Roman"/>
                        <a:sym typeface="Times New Roman"/>
                      </a:endParaRPr>
                    </a:p>
                  </a:txBody>
                  <a:tcPr marT="9525" marB="9525" marR="9525" marL="9525" anchor="ctr">
                    <a:solidFill>
                      <a:srgbClr val="F7CD9C"/>
                    </a:solidFill>
                  </a:tcPr>
                </a:tc>
                <a:tc>
                  <a:txBody>
                    <a:bodyPr/>
                    <a:lstStyle/>
                    <a:p>
                      <a:pPr indent="0" lvl="0" marL="0" marR="0" rtl="0" algn="ctr">
                        <a:spcBef>
                          <a:spcPts val="0"/>
                        </a:spcBef>
                        <a:spcAft>
                          <a:spcPts val="0"/>
                        </a:spcAft>
                        <a:buNone/>
                      </a:pPr>
                      <a:r>
                        <a:rPr sz="1400" u="none" cap="none" strike="noStrike">
                          <a:latin typeface="Times New Roman"/>
                          <a:ea typeface="Times New Roman"/>
                          <a:cs typeface="Times New Roman"/>
                          <a:sym typeface="Times New Roman"/>
                        </a:rPr>
                        <a:t>Ҳифзи ҳуқуқ, маоши одилона</a:t>
                      </a:r>
                      <a:endParaRPr sz="1400" u="none" cap="none" strike="noStrike">
                        <a:latin typeface="Times New Roman"/>
                        <a:ea typeface="Times New Roman"/>
                        <a:cs typeface="Times New Roman"/>
                        <a:sym typeface="Times New Roman"/>
                      </a:endParaRPr>
                    </a:p>
                  </a:txBody>
                  <a:tcPr marT="9525" marB="9525" marR="9525" marL="9525" anchor="ctr">
                    <a:solidFill>
                      <a:srgbClr val="ACC8DD"/>
                    </a:solidFill>
                  </a:tcPr>
                </a:tc>
                <a:tc>
                  <a:txBody>
                    <a:bodyPr/>
                    <a:lstStyle/>
                    <a:p>
                      <a:pPr indent="0" lvl="0" marL="0" marR="0" rtl="0" algn="ctr">
                        <a:spcBef>
                          <a:spcPts val="0"/>
                        </a:spcBef>
                        <a:spcAft>
                          <a:spcPts val="0"/>
                        </a:spcAft>
                        <a:buNone/>
                      </a:pPr>
                      <a:r>
                        <a:rPr sz="1400" u="none" cap="none" strike="noStrike">
                          <a:latin typeface="Times New Roman"/>
                          <a:ea typeface="Times New Roman"/>
                          <a:cs typeface="Times New Roman"/>
                          <a:sym typeface="Times New Roman"/>
                        </a:rPr>
                        <a:t>Суботи иҷтимоӣ, ҳавасмандии фаъолият</a:t>
                      </a:r>
                      <a:endParaRPr sz="1400" u="none" cap="none" strike="noStrike">
                        <a:latin typeface="Times New Roman"/>
                        <a:ea typeface="Times New Roman"/>
                        <a:cs typeface="Times New Roman"/>
                        <a:sym typeface="Times New Roman"/>
                      </a:endParaRPr>
                    </a:p>
                  </a:txBody>
                  <a:tcPr marT="9525" marB="9525" marR="9525" marL="9525" anchor="ctr"/>
                </a:tc>
              </a:tr>
              <a:tr h="471850">
                <a:tc>
                  <a:txBody>
                    <a:bodyPr/>
                    <a:lstStyle/>
                    <a:p>
                      <a:pPr indent="0" lvl="0" marL="0" marR="0" rtl="0" algn="l">
                        <a:spcBef>
                          <a:spcPts val="0"/>
                        </a:spcBef>
                        <a:spcAft>
                          <a:spcPts val="0"/>
                        </a:spcAft>
                        <a:buNone/>
                      </a:pPr>
                      <a:r>
                        <a:rPr sz="1400" u="none" cap="none" strike="noStrike">
                          <a:solidFill>
                            <a:schemeClr val="dk1"/>
                          </a:solidFill>
                          <a:latin typeface="Times New Roman"/>
                          <a:ea typeface="Times New Roman"/>
                          <a:cs typeface="Times New Roman"/>
                          <a:sym typeface="Times New Roman"/>
                        </a:rPr>
                        <a:t>Институтҳои сиёсӣ</a:t>
                      </a:r>
                      <a:endParaRPr sz="1400" u="none" cap="none" strike="noStrike">
                        <a:solidFill>
                          <a:schemeClr val="dk1"/>
                        </a:solidFill>
                        <a:latin typeface="Times New Roman"/>
                        <a:ea typeface="Times New Roman"/>
                        <a:cs typeface="Times New Roman"/>
                        <a:sym typeface="Times New Roman"/>
                      </a:endParaRPr>
                    </a:p>
                  </a:txBody>
                  <a:tcPr marT="9525" marB="9525" marR="9525" marL="9525" anchor="ctr">
                    <a:solidFill>
                      <a:srgbClr val="F7CD9C"/>
                    </a:solidFill>
                  </a:tcPr>
                </a:tc>
                <a:tc>
                  <a:txBody>
                    <a:bodyPr/>
                    <a:lstStyle/>
                    <a:p>
                      <a:pPr indent="0" lvl="0" marL="0" marR="0" rtl="0" algn="ctr">
                        <a:spcBef>
                          <a:spcPts val="0"/>
                        </a:spcBef>
                        <a:spcAft>
                          <a:spcPts val="0"/>
                        </a:spcAft>
                        <a:buNone/>
                      </a:pPr>
                      <a:r>
                        <a:rPr sz="1400" u="none" cap="none" strike="noStrike">
                          <a:latin typeface="Times New Roman"/>
                          <a:ea typeface="Times New Roman"/>
                          <a:cs typeface="Times New Roman"/>
                          <a:sym typeface="Times New Roman"/>
                        </a:rPr>
                        <a:t>Амният, субот, қонунмандӣ</a:t>
                      </a:r>
                      <a:endParaRPr sz="1400" u="none" cap="none" strike="noStrike">
                        <a:latin typeface="Times New Roman"/>
                        <a:ea typeface="Times New Roman"/>
                        <a:cs typeface="Times New Roman"/>
                        <a:sym typeface="Times New Roman"/>
                      </a:endParaRPr>
                    </a:p>
                  </a:txBody>
                  <a:tcPr marT="9525" marB="9525" marR="9525" marL="9525" anchor="ctr">
                    <a:solidFill>
                      <a:srgbClr val="ACC8DD"/>
                    </a:solidFill>
                  </a:tcPr>
                </a:tc>
                <a:tc>
                  <a:txBody>
                    <a:bodyPr/>
                    <a:lstStyle/>
                    <a:p>
                      <a:pPr indent="0" lvl="0" marL="0" marR="0" rtl="0" algn="ctr">
                        <a:spcBef>
                          <a:spcPts val="0"/>
                        </a:spcBef>
                        <a:spcAft>
                          <a:spcPts val="0"/>
                        </a:spcAft>
                        <a:buNone/>
                      </a:pPr>
                      <a:r>
                        <a:rPr sz="1400" u="none" cap="none" strike="noStrike">
                          <a:latin typeface="Times New Roman"/>
                          <a:ea typeface="Times New Roman"/>
                          <a:cs typeface="Times New Roman"/>
                          <a:sym typeface="Times New Roman"/>
                        </a:rPr>
                        <a:t>Сармоягузорӣ ба таҳсилу худрӯшди</a:t>
                      </a:r>
                      <a:endParaRPr sz="1400" u="none" cap="none" strike="noStrike">
                        <a:latin typeface="Times New Roman"/>
                        <a:ea typeface="Times New Roman"/>
                        <a:cs typeface="Times New Roman"/>
                        <a:sym typeface="Times New Roman"/>
                      </a:endParaRPr>
                    </a:p>
                  </a:txBody>
                  <a:tcPr marT="9525" marB="9525" marR="9525" marL="9525" anchor="ctr"/>
                </a:tc>
              </a:tr>
            </a:tbl>
          </a:graphicData>
        </a:graphic>
      </p:graphicFrame>
      <p:sp>
        <p:nvSpPr>
          <p:cNvPr id="273" name="Google Shape;273;p27"/>
          <p:cNvSpPr/>
          <p:nvPr/>
        </p:nvSpPr>
        <p:spPr>
          <a:xfrm>
            <a:off x="422031" y="5257799"/>
            <a:ext cx="8387862"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sz="1400" u="none" cap="none" strike="noStrike">
                <a:solidFill>
                  <a:schemeClr val="dk1"/>
                </a:solidFill>
                <a:latin typeface="Times New Roman"/>
                <a:ea typeface="Times New Roman"/>
                <a:cs typeface="Times New Roman"/>
                <a:sym typeface="Times New Roman"/>
              </a:rPr>
              <a:t>Сарчашма: аз ҷониби муаллиф дар асоси маълумотҳои мавҷуда тартиби дода шудааст.</a:t>
            </a:r>
            <a:endParaRPr sz="1400">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8"/>
          <p:cNvSpPr txBox="1"/>
          <p:nvPr>
            <p:ph idx="1" type="body"/>
          </p:nvPr>
        </p:nvSpPr>
        <p:spPr>
          <a:xfrm>
            <a:off x="228600" y="246185"/>
            <a:ext cx="8713177" cy="6084278"/>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8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sz="2800">
              <a:solidFill>
                <a:schemeClr val="dk1"/>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t/>
            </a:r>
            <a:endParaRPr sz="11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Ба андешаи Дуглас Норт «институтҳо» аз «ташкилотҳо» куллан фарқ менамояд ва мафҳуми онҳоро аз ҳам ҷудо намуда, якумро қоидаҳои бозӣ ва дуюмиро бозигарон номидааст; ҳамин тариқ, ду тафсири институтҳо дар як формула муттаҳид гардиданд. </a:t>
            </a:r>
            <a:endParaRPr>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9"/>
          <p:cNvSpPr txBox="1"/>
          <p:nvPr>
            <p:ph idx="1" type="body"/>
          </p:nvPr>
        </p:nvSpPr>
        <p:spPr>
          <a:xfrm>
            <a:off x="107504" y="149468"/>
            <a:ext cx="8884220" cy="6448479"/>
          </a:xfrm>
          <a:prstGeom prst="rect">
            <a:avLst/>
          </a:prstGeom>
          <a:noFill/>
          <a:ln>
            <a:noFill/>
          </a:ln>
        </p:spPr>
        <p:txBody>
          <a:bodyPr anchorCtr="0" anchor="t" bIns="45700" lIns="91425" spcFirstLastPara="1" rIns="91425" wrap="square" tIns="45700">
            <a:normAutofit/>
          </a:bodyPr>
          <a:lstStyle/>
          <a:p>
            <a:pPr indent="630555" lvl="0" marL="342900" rtl="0" algn="l">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sz="2400">
              <a:solidFill>
                <a:schemeClr val="dk1"/>
              </a:solidFill>
              <a:latin typeface="Times New Roman"/>
              <a:ea typeface="Times New Roman"/>
              <a:cs typeface="Times New Roman"/>
              <a:sym typeface="Times New Roman"/>
            </a:endParaRPr>
          </a:p>
          <a:p>
            <a:pPr indent="0" lvl="0" marL="0" rtl="0" algn="just">
              <a:lnSpc>
                <a:spcPct val="90000"/>
              </a:lnSpc>
              <a:spcBef>
                <a:spcPts val="1200"/>
              </a:spcBef>
              <a:spcAft>
                <a:spcPts val="0"/>
              </a:spcAft>
              <a:buSzPts val="400"/>
              <a:buNone/>
            </a:pPr>
            <a:r>
              <a:t/>
            </a:r>
            <a:endParaRPr sz="400"/>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Якум институтҳо ҳамчун танзимкунанда, аз тарафи дигар ҳамчун «максимизаторҳо» -и танзимшавандаи фоидаи инфиродӣ ва «минимизаторҳо»-и хароҷоти транзаксия амал менамоянд. Ба «институтҳо-ташкилотҳо»-и такрористеҳсоли сармояи инсонӣ давлат, оила, низоми маориф, низоми тандурустӣ ва корхонаҳое дохил мешаванд, ки аз як тараф ҳамчун танзимкунанда, аз тарафи дигар ҳамчун танзимшаванда, ба сифати объект ва субъекти идоракунии равандҳои иҷтимоию иқтисодӣ баромад мекунанд.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0"/>
          <p:cNvSpPr txBox="1"/>
          <p:nvPr>
            <p:ph idx="1" type="body"/>
          </p:nvPr>
        </p:nvSpPr>
        <p:spPr>
          <a:xfrm>
            <a:off x="107504" y="123092"/>
            <a:ext cx="8904611" cy="6474856"/>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600">
              <a:solidFill>
                <a:srgbClr val="FF0000"/>
              </a:solidFill>
              <a:latin typeface="Times New Roman"/>
              <a:ea typeface="Times New Roman"/>
              <a:cs typeface="Times New Roman"/>
              <a:sym typeface="Times New Roman"/>
            </a:endParaRPr>
          </a:p>
          <a:p>
            <a:pPr indent="-342900" lvl="0" marL="342900" rtl="0" algn="ctr">
              <a:lnSpc>
                <a:spcPct val="100000"/>
              </a:lnSpc>
              <a:spcBef>
                <a:spcPts val="0"/>
              </a:spcBef>
              <a:spcAft>
                <a:spcPts val="0"/>
              </a:spcAft>
              <a:buSzPts val="2240"/>
              <a:buNone/>
            </a:pPr>
            <a:r>
              <a:rPr b="1" sz="2400">
                <a:solidFill>
                  <a:srgbClr val="FF0000"/>
                </a:solidFill>
                <a:latin typeface="Times New Roman"/>
                <a:ea typeface="Times New Roman"/>
                <a:cs typeface="Times New Roman"/>
                <a:sym typeface="Times New Roman"/>
              </a:rPr>
              <a:t>Аҳамияти институтҳо дар баланд бардоштани сармояи инсонӣ</a:t>
            </a:r>
            <a:endParaRPr sz="24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Яке аз хусусиятҳои асосии фарқкунандаи нақши давлат дар иқтисоди бозорӣ ин таваҷҷуҳ ба институтҳои ғайрирасмӣ мебошад, зеро дар ҳолати таъсис додани институтҳои расмӣ ба натиҷаҳои назаррас ноил гардидан қариб ки ғайри имкон мебошад, зеро онҳо танҳо дар сурати пурра шудан ва таҳкими онҳо бо меъёр ва муносибатҳои ғайрирасмӣ ба кор шурӯъ мекунанд. Дар акси ҳол, дар иқтисодиёт ихтилофи институтҳо ва қонунҳо ба амал меояд. Барои ба амал наомадани чунин ихтилофҳо метавонанд аз равиши онҳо ҷудогона истифода намоянд.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56"/>
          <p:cNvSpPr txBox="1"/>
          <p:nvPr>
            <p:ph idx="1" type="body"/>
          </p:nvPr>
        </p:nvSpPr>
        <p:spPr>
          <a:xfrm>
            <a:off x="107504" y="230818"/>
            <a:ext cx="8884220" cy="652167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630555" lvl="0" marL="342900" rtl="0" algn="ctr">
              <a:lnSpc>
                <a:spcPct val="90000"/>
              </a:lnSpc>
              <a:spcBef>
                <a:spcPts val="0"/>
              </a:spcBef>
              <a:spcAft>
                <a:spcPts val="0"/>
              </a:spcAft>
              <a:buSzPts val="1960"/>
              <a:buNone/>
            </a:pPr>
            <a:r>
              <a:t/>
            </a:r>
            <a:endParaRPr b="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solidFill>
                <a:srgbClr val="FF0000"/>
              </a:solidFill>
              <a:latin typeface="Times New Roman"/>
              <a:ea typeface="Times New Roman"/>
              <a:cs typeface="Times New Roman"/>
              <a:sym typeface="Times New Roman"/>
            </a:endParaRPr>
          </a:p>
          <a:p>
            <a:pPr indent="457200" lvl="0" marL="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Афзалиятҳои нақши давлат дар ташкили институтҳои нав, ба фикри мо, имконияти тезтар ҷорӣ намудани институтҳои нави расмӣ дар иқтисодиёт мебошад. Агар ташаккулёбии табиии институтҳо дар натиҷаи селексия муҳлати ба кофӣ дарозро талаб намояд, он гоҳ давлат метавонад дар давоми қариб чанд рӯз институти нави расмиро ҷорӣ намояд, ки ба сифати ташаббускори дигаргунӣ баромад мекунад.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2"/>
          <p:cNvSpPr txBox="1"/>
          <p:nvPr>
            <p:ph idx="1" type="body"/>
          </p:nvPr>
        </p:nvSpPr>
        <p:spPr>
          <a:xfrm>
            <a:off x="107504" y="175846"/>
            <a:ext cx="8884220" cy="6422102"/>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solidFill>
                <a:srgbClr val="FF0000"/>
              </a:solidFill>
              <a:latin typeface="Times New Roman"/>
              <a:ea typeface="Times New Roman"/>
              <a:cs typeface="Times New Roman"/>
              <a:sym typeface="Times New Roman"/>
            </a:endParaRPr>
          </a:p>
          <a:p>
            <a:pPr indent="450000" lvl="0" marL="0" rtl="0" algn="just">
              <a:lnSpc>
                <a:spcPct val="150000"/>
              </a:lnSpc>
              <a:spcBef>
                <a:spcPts val="200"/>
              </a:spcBef>
              <a:spcAft>
                <a:spcPts val="0"/>
              </a:spcAft>
              <a:buSzPts val="1960"/>
              <a:buNone/>
            </a:pPr>
            <a:r>
              <a:t/>
            </a:r>
            <a:endParaRPr sz="1000"/>
          </a:p>
          <a:p>
            <a:pPr indent="450000" lvl="0" marL="0" rtl="0" algn="just">
              <a:lnSpc>
                <a:spcPct val="150000"/>
              </a:lnSpc>
              <a:spcBef>
                <a:spcPts val="0"/>
              </a:spcBef>
              <a:spcAft>
                <a:spcPts val="0"/>
              </a:spcAft>
              <a:buSzPts val="196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t/>
            </a:r>
            <a:endParaRPr>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960"/>
              <a:buNone/>
            </a:pPr>
            <a:r>
              <a:rPr>
                <a:solidFill>
                  <a:schemeClr val="dk1"/>
                </a:solidFill>
                <a:latin typeface="Times New Roman"/>
                <a:ea typeface="Times New Roman"/>
                <a:cs typeface="Times New Roman"/>
                <a:sym typeface="Times New Roman"/>
              </a:rPr>
              <a:t>Мо чунин мешуморем, ки чунин имкониятҳо дар назди давлат дар соҳаи ислоҳоти иқтисодиёти миллӣ, ба эътидол овардани макроиқтисодӣ ва ташаккули самти мусбати рушди иқтисодиёти кишвар, баланд бардоштани сатҳи зиндагии аҳолӣ ва худшиносии он дурнамои номаҳдуд мекушоянд.</a:t>
            </a:r>
            <a:endParaRPr sz="100">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3"/>
          <p:cNvSpPr txBox="1"/>
          <p:nvPr>
            <p:ph idx="1" type="body"/>
          </p:nvPr>
        </p:nvSpPr>
        <p:spPr>
          <a:xfrm>
            <a:off x="107504" y="175846"/>
            <a:ext cx="8884220" cy="613703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i="1" sz="1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solidFill>
                <a:srgbClr val="FF0000"/>
              </a:solidFill>
              <a:latin typeface="Times New Roman"/>
              <a:ea typeface="Times New Roman"/>
              <a:cs typeface="Times New Roman"/>
              <a:sym typeface="Times New Roman"/>
            </a:endParaRPr>
          </a:p>
          <a:p>
            <a:pPr indent="0" lvl="0" marL="0" rtl="0" algn="just">
              <a:lnSpc>
                <a:spcPct val="150000"/>
              </a:lnSpc>
              <a:spcBef>
                <a:spcPts val="200"/>
              </a:spcBef>
              <a:spcAft>
                <a:spcPts val="0"/>
              </a:spcAft>
              <a:buSzPts val="1800"/>
              <a:buNone/>
            </a:pPr>
            <a:r>
              <a:t/>
            </a:r>
            <a:endParaRPr sz="18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Ҳамаи ин аз он гувоҳӣ медиҳад, ки давлат қодир аст ба низоми институтҳои ғайрирасмӣ таъсири ғайримустақим расонад, ки бо ёрии идеологияи иҷтимоӣ амалӣ гардида, аз институтҳои ғайрирасмӣ вобаста буда, масалан, майл ба сарфакорӣ таъсир расонад.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Ҷумҳурии Тоҷикистон раванди институтсионаликунонии иқтисод ҳанӯз дар марҳалаи аввали рушди худ қарор дорад. Аксар муассисаҳо ҳанӯз вазифаҳои худро пурра иҷро карда наметавонанд, баъзеи онҳо нақши боздорандаро мебозанд.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34"/>
          <p:cNvSpPr txBox="1"/>
          <p:nvPr>
            <p:ph idx="1" type="body"/>
          </p:nvPr>
        </p:nvSpPr>
        <p:spPr>
          <a:xfrm>
            <a:off x="141073" y="114758"/>
            <a:ext cx="8884220" cy="6664111"/>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2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solidFill>
                <a:srgbClr val="FF0000"/>
              </a:solidFill>
              <a:latin typeface="Times New Roman"/>
              <a:ea typeface="Times New Roman"/>
              <a:cs typeface="Times New Roman"/>
              <a:sym typeface="Times New Roman"/>
            </a:endParaRPr>
          </a:p>
          <a:p>
            <a:pPr indent="-342900" lvl="0" marL="342900" rtl="0" algn="just">
              <a:lnSpc>
                <a:spcPct val="100000"/>
              </a:lnSpc>
              <a:spcBef>
                <a:spcPts val="200"/>
              </a:spcBef>
              <a:spcAft>
                <a:spcPts val="0"/>
              </a:spcAft>
              <a:buSzPts val="2240"/>
              <a:buNone/>
            </a:pPr>
            <a:r>
              <a:t/>
            </a:r>
            <a:endParaRPr/>
          </a:p>
          <a:p>
            <a:pPr indent="-342900" lvl="0" marL="342900" rtl="0" algn="just">
              <a:lnSpc>
                <a:spcPct val="100000"/>
              </a:lnSpc>
              <a:spcBef>
                <a:spcPts val="0"/>
              </a:spcBef>
              <a:spcAft>
                <a:spcPts val="0"/>
              </a:spcAft>
              <a:buSzPts val="2240"/>
              <a:buNone/>
            </a:pPr>
            <a:r>
              <a:t/>
            </a:r>
            <a:endParaRPr/>
          </a:p>
          <a:p>
            <a:pPr indent="-342900" lvl="0" marL="342900" rtl="0" algn="just">
              <a:lnSpc>
                <a:spcPct val="100000"/>
              </a:lnSpc>
              <a:spcBef>
                <a:spcPts val="0"/>
              </a:spcBef>
              <a:spcAft>
                <a:spcPts val="0"/>
              </a:spcAft>
              <a:buSzPts val="2240"/>
              <a:buNone/>
            </a:pPr>
            <a:r>
              <a:t/>
            </a:r>
            <a:endParaRPr/>
          </a:p>
          <a:p>
            <a:pPr indent="-342900" lvl="0" marL="342900" rtl="0" algn="just">
              <a:lnSpc>
                <a:spcPct val="100000"/>
              </a:lnSpc>
              <a:spcBef>
                <a:spcPts val="0"/>
              </a:spcBef>
              <a:spcAft>
                <a:spcPts val="0"/>
              </a:spcAft>
              <a:buSzPts val="2240"/>
              <a:buNone/>
            </a:pPr>
            <a:r>
              <a:t/>
            </a:r>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Ин, пеш аз ҳама, ба институтҳои ташаккул ва рушди сармояи инсонӣ дахл дорад. Ба кор андохтани муассисаҳо тамаркузи ҷидду ҷаҳди илму амалияро пешбинӣ менамояд. </a:t>
            </a:r>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Айни замон дар сохтори мақомоти идораи давлатии Ҷумҳурии Тоҷикистон шӯъбаҳои ташаккул ва рушди сармояи инсонӣ ҳамчун яке аз омилҳои ҳалкунандаи рушди иқтисодиёт вуҷуд надоранд.</a:t>
            </a:r>
            <a:endParaRPr>
              <a:solidFill>
                <a:schemeClr val="dk1"/>
              </a:solidFill>
              <a:latin typeface="Times New Roman"/>
              <a:ea typeface="Times New Roman"/>
              <a:cs typeface="Times New Roman"/>
              <a:sym typeface="Times New Roman"/>
            </a:endParaRPr>
          </a:p>
          <a:p>
            <a:pPr indent="-297600" lvl="0" marL="450000" rtl="0" algn="just">
              <a:lnSpc>
                <a:spcPct val="150000"/>
              </a:lnSpc>
              <a:spcBef>
                <a:spcPts val="0"/>
              </a:spcBef>
              <a:spcAft>
                <a:spcPts val="0"/>
              </a:spcAft>
              <a:buSzPts val="2400"/>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57"/>
          <p:cNvSpPr txBox="1"/>
          <p:nvPr>
            <p:ph idx="1" type="body"/>
          </p:nvPr>
        </p:nvSpPr>
        <p:spPr>
          <a:xfrm>
            <a:off x="177843" y="131884"/>
            <a:ext cx="8807895"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105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solidFill>
                <a:srgbClr val="FF0000"/>
              </a:solidFill>
              <a:latin typeface="Times New Roman"/>
              <a:ea typeface="Times New Roman"/>
              <a:cs typeface="Times New Roman"/>
              <a:sym typeface="Times New Roman"/>
            </a:endParaRPr>
          </a:p>
          <a:p>
            <a:pPr indent="0" lvl="0" marL="0" rtl="0" algn="just">
              <a:lnSpc>
                <a:spcPct val="150000"/>
              </a:lnSpc>
              <a:spcBef>
                <a:spcPts val="1400"/>
              </a:spcBef>
              <a:spcAft>
                <a:spcPts val="0"/>
              </a:spcAft>
              <a:buSzPts val="100"/>
              <a:buNone/>
            </a:pPr>
            <a:r>
              <a:t/>
            </a:r>
            <a:endParaRPr sz="100">
              <a:solidFill>
                <a:schemeClr val="dk1"/>
              </a:solidFill>
              <a:latin typeface="Times New Roman"/>
              <a:ea typeface="Times New Roman"/>
              <a:cs typeface="Times New Roman"/>
              <a:sym typeface="Times New Roman"/>
            </a:endParaRPr>
          </a:p>
          <a:p>
            <a:pPr indent="0" lvl="0" marL="0" rtl="0" algn="just">
              <a:lnSpc>
                <a:spcPct val="150000"/>
              </a:lnSpc>
              <a:spcBef>
                <a:spcPts val="200"/>
              </a:spcBef>
              <a:spcAft>
                <a:spcPts val="0"/>
              </a:spcAft>
              <a:buSzPts val="100"/>
              <a:buNone/>
            </a:pPr>
            <a:r>
              <a:t/>
            </a:r>
            <a:endParaRPr sz="100"/>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Ҳамчунин механизмҳои танзимшавандаи ҳамоҳангсозии амалиёти мақомоти гуногуни идораи ҳудудӣ вуҷуд надоранд, ки динамикаи афзояндаи сармояи инсониро таъмин мекунанд. То кунун дар бораи раванди мақсадноки идоракунии ташаккул ва рушди сармояи инсонӣ дар Тоҷикистон ҳамчун омили муҳимтарини рушди иқтисоди кишвар сухан гуфтан ғайриимкон аст. Дар баробари ин дар кишварҳои пешрафта тамоюлҳои равшани сиёсати мақсадноки ташаккул ва рушди сармояи инсонӣ мушоҳида мешаванд.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58"/>
          <p:cNvSpPr txBox="1"/>
          <p:nvPr>
            <p:ph idx="1" type="body"/>
          </p:nvPr>
        </p:nvSpPr>
        <p:spPr>
          <a:xfrm>
            <a:off x="107504" y="70338"/>
            <a:ext cx="8884220" cy="6787662"/>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solidFill>
                <a:srgbClr val="FF0000"/>
              </a:solidFill>
              <a:latin typeface="Times New Roman"/>
              <a:ea typeface="Times New Roman"/>
              <a:cs typeface="Times New Roman"/>
              <a:sym typeface="Times New Roman"/>
            </a:endParaRPr>
          </a:p>
          <a:p>
            <a:pPr indent="0" lvl="0" marL="91440" rtl="0" algn="ctr">
              <a:lnSpc>
                <a:spcPct val="90000"/>
              </a:lnSpc>
              <a:spcBef>
                <a:spcPts val="140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Дар ин шароит интихоби равиши институтсионалии баррасӣ ва тавзеҳи динамикаи равандҳои иҷтимоию иқтисодии кишвар бо назардошти тағйироти онҳо имкон медиҳад, ки механизмҳо ва омилҳои таъсиррасонии институтҳо ба истифодаи сармояи миллии инсонӣ ва рушди минбаъдаи он амиқтар омӯхта шавад.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Дар шароити рушди инноватсионии иқтисодиёт таваҷҷуҳ ба сармояи инсонӣ омили муҳимми татбиқи сиёсати оқилонаи иқтисодиву иҷтимоӣ ба ҳисоб меравад. Сармояи инсонӣ - категорияи мураккаби иқтисодӣ мебошад, ки барои расидан ба ҳадафҳои стратегии рушди устувори иқтисоди миллӣ муҳим аст.</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59"/>
          <p:cNvSpPr txBox="1"/>
          <p:nvPr>
            <p:ph idx="1" type="body"/>
          </p:nvPr>
        </p:nvSpPr>
        <p:spPr>
          <a:xfrm>
            <a:off x="107504" y="246184"/>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solidFill>
                <a:srgbClr val="FF0000"/>
              </a:solidFill>
              <a:latin typeface="Times New Roman"/>
              <a:ea typeface="Times New Roman"/>
              <a:cs typeface="Times New Roman"/>
              <a:sym typeface="Times New Roman"/>
            </a:endParaRPr>
          </a:p>
          <a:p>
            <a:pPr indent="0" lvl="0" marL="91440" rtl="0" algn="ctr">
              <a:lnSpc>
                <a:spcPct val="90000"/>
              </a:lnSpc>
              <a:spcBef>
                <a:spcPts val="1400"/>
              </a:spcBef>
              <a:spcAft>
                <a:spcPts val="0"/>
              </a:spcAft>
              <a:buSzPts val="2400"/>
              <a:buNone/>
            </a:pPr>
            <a:r>
              <a:t/>
            </a:r>
            <a:endParaRPr sz="2400">
              <a:solidFill>
                <a:schemeClr val="dk1"/>
              </a:solidFill>
              <a:latin typeface="Times New Roman"/>
              <a:ea typeface="Times New Roman"/>
              <a:cs typeface="Times New Roman"/>
              <a:sym typeface="Times New Roman"/>
            </a:endParaRPr>
          </a:p>
          <a:p>
            <a:pPr indent="-342900" lvl="0" marL="342900" rtl="0" algn="ctr">
              <a:lnSpc>
                <a:spcPct val="100000"/>
              </a:lnSpc>
              <a:spcBef>
                <a:spcPts val="200"/>
              </a:spcBef>
              <a:spcAft>
                <a:spcPts val="0"/>
              </a:spcAft>
              <a:buSzPts val="2240"/>
              <a:buNone/>
            </a:pPr>
            <a:r>
              <a:t/>
            </a:r>
            <a:endParaRPr/>
          </a:p>
          <a:p>
            <a:pPr indent="457200" lvl="0" marL="0" rtl="0" algn="just">
              <a:lnSpc>
                <a:spcPct val="150000"/>
              </a:lnSpc>
              <a:spcBef>
                <a:spcPts val="0"/>
              </a:spcBef>
              <a:spcAft>
                <a:spcPts val="0"/>
              </a:spcAft>
              <a:buSzPts val="2000"/>
              <a:buNone/>
            </a:pPr>
            <a:r>
              <a:rPr>
                <a:solidFill>
                  <a:schemeClr val="dk1"/>
                </a:solidFill>
                <a:latin typeface="Times New Roman"/>
                <a:ea typeface="Times New Roman"/>
                <a:cs typeface="Times New Roman"/>
                <a:sym typeface="Times New Roman"/>
              </a:rPr>
              <a:t>Дар баробари ин, сармояи инсонии баландсифат сармоягузории доимиро ба унсурҳои таркибии он, ба мисли маориф, тандурустӣ ва зудҳаракатӣ талаб мекунад. Асосҳои консептуалии ташаккул ва самараноки сармояи инсонӣ ба фароҳам овардани муҳити муассири институтсионалӣ барои ҳамкории оптималии байни низомҳои маориф, тандурустӣ ва танзими равандҳои муҳоҷират бо назардошти сифат ва нишондиҳандаҳои миқдори иқтидори инсонӣ, ҷиҳати оқилона истифода бурдани иқтидори табиии минтақаҳо мусоидат мекунад.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60"/>
          <p:cNvSpPr txBox="1"/>
          <p:nvPr>
            <p:ph idx="1" type="body"/>
          </p:nvPr>
        </p:nvSpPr>
        <p:spPr>
          <a:xfrm>
            <a:off x="151466" y="158261"/>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solidFill>
                <a:srgbClr val="FF0000"/>
              </a:solidFill>
              <a:latin typeface="Times New Roman"/>
              <a:ea typeface="Times New Roman"/>
              <a:cs typeface="Times New Roman"/>
              <a:sym typeface="Times New Roman"/>
            </a:endParaRPr>
          </a:p>
          <a:p>
            <a:pPr indent="-323000" lvl="0" marL="450000" rtl="0" algn="just">
              <a:lnSpc>
                <a:spcPct val="150000"/>
              </a:lnSpc>
              <a:spcBef>
                <a:spcPts val="20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Механизми сармоягузорӣ ба рушди сармояи инсонӣ ташаккли муҳити ниҳодии самаранокро бо назардошти ҳамкории ниҳодҳои гуногун талаб мекунад. Давлат нақши ҳамоҳангсози тамоми кӯшишҳои ҷамъоварӣ ва рушди сармояи инсониро дар муҳити институтсионалӣ ба худ ихтисос медиҳад. Дар баробари ин хусусиятхои тараққиёти хозираро ба назар гирифтан лозим аст. Дар робита ба Ҷумҳурии Тоҷикистон, ин амиқтар шудани равандҳои ҷаҳонишавӣ, афзоиши ҷараёни муҳоҷират, баланд шудани нақши дониш ҳамчун ядрои муҳимми гузариш ба модели инноватсионии рушд мебошад.</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61"/>
          <p:cNvSpPr txBox="1"/>
          <p:nvPr>
            <p:ph idx="1" type="body"/>
          </p:nvPr>
        </p:nvSpPr>
        <p:spPr>
          <a:xfrm>
            <a:off x="151466" y="158261"/>
            <a:ext cx="8884220" cy="6351763"/>
          </a:xfrm>
          <a:prstGeom prst="rect">
            <a:avLst/>
          </a:prstGeom>
          <a:noFill/>
          <a:ln>
            <a:noFill/>
          </a:ln>
        </p:spPr>
        <p:txBody>
          <a:bodyPr anchorCtr="0" anchor="t" bIns="45700" lIns="91425" spcFirstLastPara="1" rIns="91425" wrap="square" tIns="45700">
            <a:normAutofit/>
          </a:bodyPr>
          <a:lstStyle/>
          <a:p>
            <a:pPr indent="630555" lvl="0" marL="342900" rtl="0" algn="ctr">
              <a:lnSpc>
                <a:spcPct val="90000"/>
              </a:lnSpc>
              <a:spcBef>
                <a:spcPts val="0"/>
              </a:spcBef>
              <a:spcAft>
                <a:spcPts val="0"/>
              </a:spcAft>
              <a:buSzPts val="1960"/>
              <a:buNone/>
            </a:pPr>
            <a:r>
              <a:t/>
            </a:r>
            <a:endParaRPr b="1" sz="400">
              <a:solidFill>
                <a:srgbClr val="FF0000"/>
              </a:solidFill>
              <a:latin typeface="Times New Roman"/>
              <a:ea typeface="Times New Roman"/>
              <a:cs typeface="Times New Roman"/>
              <a:sym typeface="Times New Roman"/>
            </a:endParaRPr>
          </a:p>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solidFill>
                <a:srgbClr val="FF0000"/>
              </a:solidFill>
              <a:latin typeface="Times New Roman"/>
              <a:ea typeface="Times New Roman"/>
              <a:cs typeface="Times New Roman"/>
              <a:sym typeface="Times New Roman"/>
            </a:endParaRPr>
          </a:p>
          <a:p>
            <a:pPr indent="457200" lvl="0" marL="0" rtl="0" algn="just">
              <a:lnSpc>
                <a:spcPct val="150000"/>
              </a:lnSpc>
              <a:spcBef>
                <a:spcPts val="200"/>
              </a:spcBef>
              <a:spcAft>
                <a:spcPts val="0"/>
              </a:spcAft>
              <a:buSzPts val="2240"/>
              <a:buNone/>
            </a:pPr>
            <a:r>
              <a:t/>
            </a:r>
            <a:endParaRPr sz="8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Қобили қайд аст, ки дар сохтори мақомоти идораи давлатии Ҷумҳурии Тоҷикистон шӯъбаҳои ташаккул ва рушди сармояи инсонӣ ҳамчун яке аз омилҳои ҳалкунандаи рушди иқтисодиёт вуҷуд надоранд. Ҳамчунин механизмҳои танзимшавандаи ҳамоҳангсозии амалиёти мақомоти гуногуни идораи ҳудудӣ дар фазоли ниҳодии такорористеҳсоли сармояи иноснӣ вуҷуд надоранд, ки динамикаи афзояндаи сармояи инсониро бо таваҷҷуҳ ба танзими ниҳодҳои марбут таъмин мекунанд.</a:t>
            </a:r>
            <a:endParaRPr b="1">
              <a:solidFill>
                <a:schemeClr val="dk1"/>
              </a:solidFill>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62"/>
          <p:cNvSpPr txBox="1"/>
          <p:nvPr>
            <p:ph idx="1" type="body"/>
          </p:nvPr>
        </p:nvSpPr>
        <p:spPr>
          <a:xfrm>
            <a:off x="133881" y="105508"/>
            <a:ext cx="8856984" cy="6655776"/>
          </a:xfrm>
          <a:prstGeom prst="rect">
            <a:avLst/>
          </a:prstGeom>
          <a:noFill/>
          <a:ln>
            <a:noFill/>
          </a:ln>
        </p:spPr>
        <p:txBody>
          <a:bodyPr anchorCtr="0" anchor="t" bIns="45700" lIns="91425" spcFirstLastPara="1" rIns="91425" wrap="square" tIns="45700">
            <a:normAutofit/>
          </a:bodyPr>
          <a:lstStyle/>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То кунун дар бораи раванди мақсадноки идоракунии ташаккул ва рушди сармояи инсонӣ дар Тоҷикистон ҳамчун омили муҳимтарини рушди иқтисоди кишвар сухан гуфтан ғайриимкон аст. Дар баробари ин дар кишварҳои пешрафта тамоюлҳои равшани сиёсати мақсадноки ташаккул ва рушди сармояи инсонӣ мушоҳида мешаванд. Дар ин шароит интихоби равиши институтсионалии баррасӣ ва тавзеҳи динамикаи равандҳои иҷтимоию иқтисодии кишвар бо назардошти тағйироти онҳо имкон медиҳад, ки механизмҳо ва омилҳои таъсиррасонии ниҳодҳо ба истифодаи сармояи миллии инсонӣ ва рушди минбаъдаи он амиқтар омӯхта шавад</a:t>
            </a:r>
            <a:r>
              <a:rPr baseline="30000">
                <a:solidFill>
                  <a:schemeClr val="dk1"/>
                </a:solidFill>
                <a:latin typeface="Times New Roman"/>
                <a:ea typeface="Times New Roman"/>
                <a:cs typeface="Times New Roman"/>
                <a:sym typeface="Times New Roman"/>
              </a:rPr>
              <a:t>1</a:t>
            </a:r>
            <a:r>
              <a:rPr>
                <a:solidFill>
                  <a:schemeClr val="dk1"/>
                </a:solidFill>
                <a:latin typeface="Times New Roman"/>
                <a:ea typeface="Times New Roman"/>
                <a:cs typeface="Times New Roman"/>
                <a:sym typeface="Times New Roman"/>
              </a:rPr>
              <a:t>. </a:t>
            </a:r>
            <a:endParaRPr/>
          </a:p>
          <a:p>
            <a:pPr indent="-101600" lvl="0" marL="91440" rtl="0" algn="l">
              <a:lnSpc>
                <a:spcPct val="90000"/>
              </a:lnSpc>
              <a:spcBef>
                <a:spcPts val="1200"/>
              </a:spcBef>
              <a:spcAft>
                <a:spcPts val="0"/>
              </a:spcAft>
              <a:buSzPts val="1600"/>
              <a:buChar char=" "/>
            </a:pPr>
            <a:r>
              <a:rPr sz="1600">
                <a:latin typeface="Times New Roman"/>
                <a:ea typeface="Times New Roman"/>
                <a:cs typeface="Times New Roman"/>
                <a:sym typeface="Times New Roman"/>
              </a:rPr>
              <a:t>1.</a:t>
            </a:r>
            <a:r>
              <a:rPr/>
              <a:t> </a:t>
            </a:r>
            <a:r>
              <a:rPr sz="1600">
                <a:solidFill>
                  <a:schemeClr val="dk1"/>
                </a:solidFill>
                <a:latin typeface="Times New Roman"/>
                <a:ea typeface="Times New Roman"/>
                <a:cs typeface="Times New Roman"/>
                <a:sym typeface="Times New Roman"/>
              </a:rPr>
              <a:t>Одинаев А.М. Такмили механзими рушди</a:t>
            </a:r>
            <a:endParaRPr/>
          </a:p>
          <a:p>
            <a:pPr indent="-101600" lvl="0" marL="91440" rtl="0" algn="l">
              <a:lnSpc>
                <a:spcPct val="90000"/>
              </a:lnSpc>
              <a:spcBef>
                <a:spcPts val="1400"/>
              </a:spcBef>
              <a:spcAft>
                <a:spcPts val="0"/>
              </a:spcAft>
              <a:buSzPts val="1600"/>
              <a:buChar char=" "/>
            </a:pPr>
            <a:r>
              <a:rPr sz="1600">
                <a:solidFill>
                  <a:schemeClr val="dk1"/>
                </a:solidFill>
                <a:latin typeface="Times New Roman"/>
                <a:ea typeface="Times New Roman"/>
                <a:cs typeface="Times New Roman"/>
                <a:sym typeface="Times New Roman"/>
              </a:rPr>
              <a:t> сармояи инсонӣ дар шароити ташаккулёбии</a:t>
            </a:r>
            <a:endParaRPr/>
          </a:p>
          <a:p>
            <a:pPr indent="-101600" lvl="0" marL="91440" rtl="0" algn="l">
              <a:lnSpc>
                <a:spcPct val="90000"/>
              </a:lnSpc>
              <a:spcBef>
                <a:spcPts val="1400"/>
              </a:spcBef>
              <a:spcAft>
                <a:spcPts val="200"/>
              </a:spcAft>
              <a:buSzPts val="1600"/>
              <a:buChar char=" "/>
            </a:pPr>
            <a:r>
              <a:rPr sz="1600">
                <a:solidFill>
                  <a:schemeClr val="dk1"/>
                </a:solidFill>
                <a:latin typeface="Times New Roman"/>
                <a:ea typeface="Times New Roman"/>
                <a:cs typeface="Times New Roman"/>
                <a:sym typeface="Times New Roman"/>
              </a:rPr>
              <a:t> иқтисодиёти инноватсионӣ. Душанбе 2023. Саҳ. 62.</a:t>
            </a:r>
            <a:endParaRPr sz="1600">
              <a:solidFill>
                <a:schemeClr val="dk1"/>
              </a:solidFill>
              <a:latin typeface="Times New Roman"/>
              <a:ea typeface="Times New Roman"/>
              <a:cs typeface="Times New Roman"/>
              <a:sym typeface="Times New Roman"/>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63"/>
          <p:cNvSpPr txBox="1"/>
          <p:nvPr>
            <p:ph idx="1" type="body"/>
          </p:nvPr>
        </p:nvSpPr>
        <p:spPr>
          <a:xfrm>
            <a:off x="133881" y="-1"/>
            <a:ext cx="8856984" cy="6761285"/>
          </a:xfrm>
          <a:prstGeom prst="rect">
            <a:avLst/>
          </a:prstGeom>
          <a:noFill/>
          <a:ln>
            <a:noFill/>
          </a:ln>
        </p:spPr>
        <p:txBody>
          <a:bodyPr anchorCtr="0" anchor="t" bIns="45700" lIns="91425" spcFirstLastPara="1" rIns="91425" wrap="square" tIns="45700">
            <a:normAutofit/>
          </a:bodyPr>
          <a:lstStyle/>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p>
          <a:p>
            <a:pPr indent="-72390" lvl="0" marL="91440" rtl="0" algn="ctr">
              <a:lnSpc>
                <a:spcPct val="90000"/>
              </a:lnSpc>
              <a:spcBef>
                <a:spcPts val="1400"/>
              </a:spcBef>
              <a:spcAft>
                <a:spcPts val="0"/>
              </a:spcAft>
              <a:buSzPts val="300"/>
              <a:buNone/>
            </a:pPr>
            <a:r>
              <a:t/>
            </a:r>
            <a:endParaRPr sz="300">
              <a:solidFill>
                <a:schemeClr val="dk1"/>
              </a:solidFill>
              <a:latin typeface="Times New Roman"/>
              <a:ea typeface="Times New Roman"/>
              <a:cs typeface="Times New Roman"/>
              <a:sym typeface="Times New Roman"/>
            </a:endParaRPr>
          </a:p>
          <a:p>
            <a:pPr indent="-450000" lvl="0" marL="450000" rtl="0" algn="just">
              <a:lnSpc>
                <a:spcPct val="150000"/>
              </a:lnSpc>
              <a:spcBef>
                <a:spcPts val="200"/>
              </a:spcBef>
              <a:spcAft>
                <a:spcPts val="0"/>
              </a:spcAft>
              <a:buSzPts val="2000"/>
              <a:buChar char=" "/>
            </a:pPr>
            <a:r>
              <a:rPr>
                <a:solidFill>
                  <a:schemeClr val="dk1"/>
                </a:solidFill>
                <a:latin typeface="Times New Roman"/>
                <a:ea typeface="Times New Roman"/>
                <a:cs typeface="Times New Roman"/>
                <a:sym typeface="Times New Roman"/>
              </a:rPr>
              <a:t>Рушди сармояи инсонӣ на танҳо аз саъю кӯшиши шахсӣ, балки аз сифати институтҳои давлатӣ ва ҷамъиятӣ вобаста аст. Институтҳои қавӣ ва самаранок метавонанд муҳити мусоид барои рушди инсон, баробарии имконот ва инкишофи доимии захираҳои инсониро фароҳам созанд. Барои кишварҳои рӯ ба рушд, тақвияти институтҳо ва мубориза бо фасод аҳамияти калидӣ доранд.</a:t>
            </a:r>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Сармояи инсонӣ яке аз муҳимтарин захираҳоест, ки рушди иқтисодӣ ва иҷтимоии кишварро таъмин мекунад. Дар ин раванд, институтҳо - ҳамчун низомҳои ташкилёфта ва қоидаҳои расмӣ ва ғайрирасмӣ - нақши калидӣ доранд. Мақсади ин мақола таҳлили хусусиятҳои хоси институтҳо дар раванди рушди сармояи инсонӣ мебошад.</a:t>
            </a:r>
            <a:endParaRPr>
              <a:solidFill>
                <a:schemeClr val="dk1"/>
              </a:solidFill>
              <a:latin typeface="Times New Roman"/>
              <a:ea typeface="Times New Roman"/>
              <a:cs typeface="Times New Roman"/>
              <a:sym typeface="Times New Roman"/>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64"/>
          <p:cNvSpPr txBox="1"/>
          <p:nvPr>
            <p:ph idx="1" type="body"/>
          </p:nvPr>
        </p:nvSpPr>
        <p:spPr>
          <a:xfrm>
            <a:off x="133881" y="175846"/>
            <a:ext cx="8856984" cy="6585438"/>
          </a:xfrm>
          <a:prstGeom prst="rect">
            <a:avLst/>
          </a:prstGeom>
          <a:noFill/>
          <a:ln>
            <a:noFill/>
          </a:ln>
        </p:spPr>
        <p:txBody>
          <a:bodyPr anchorCtr="0" anchor="t" bIns="45700" lIns="91425" spcFirstLastPara="1" rIns="91425" wrap="square" tIns="45700">
            <a:normAutofit/>
          </a:bodyPr>
          <a:lstStyle/>
          <a:p>
            <a:pPr indent="-152400" lvl="0" marL="91440" rtl="0" algn="ctr">
              <a:lnSpc>
                <a:spcPct val="90000"/>
              </a:lnSpc>
              <a:spcBef>
                <a:spcPts val="1200"/>
              </a:spcBef>
              <a:spcAft>
                <a:spcPts val="0"/>
              </a:spcAft>
              <a:buSzPts val="2400"/>
              <a:buChar char=" "/>
            </a:pPr>
            <a:r>
              <a:rPr b="1" sz="2400">
                <a:solidFill>
                  <a:srgbClr val="FF0000"/>
                </a:solidFill>
                <a:latin typeface="Times New Roman"/>
                <a:ea typeface="Times New Roman"/>
                <a:cs typeface="Times New Roman"/>
                <a:sym typeface="Times New Roman"/>
              </a:rPr>
              <a:t>Хусусиятҳои хосии институтҳо дар рушди сармояи инсонӣ</a:t>
            </a:r>
            <a:endParaRPr sz="2400"/>
          </a:p>
          <a:p>
            <a:pPr indent="0" lvl="0" marL="0" rtl="0" algn="just">
              <a:lnSpc>
                <a:spcPct val="150000"/>
              </a:lnSpc>
              <a:spcBef>
                <a:spcPts val="200"/>
              </a:spcBef>
              <a:spcAft>
                <a:spcPts val="0"/>
              </a:spcAft>
              <a:buSzPts val="200"/>
              <a:buNone/>
            </a:pPr>
            <a:r>
              <a:t/>
            </a:r>
            <a:endParaRPr sz="200">
              <a:solidFill>
                <a:schemeClr val="dk1"/>
              </a:solidFill>
              <a:latin typeface="Times New Roman"/>
              <a:ea typeface="Times New Roman"/>
              <a:cs typeface="Times New Roman"/>
              <a:sym typeface="Times New Roman"/>
            </a:endParaRPr>
          </a:p>
          <a:p>
            <a:pPr indent="-323000" lvl="0" marL="450000" rtl="0" algn="just">
              <a:lnSpc>
                <a:spcPct val="150000"/>
              </a:lnSpc>
              <a:spcBef>
                <a:spcPts val="0"/>
              </a:spcBef>
              <a:spcAft>
                <a:spcPts val="0"/>
              </a:spcAft>
              <a:buSzPts val="2000"/>
              <a:buNone/>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Сармояи инсонӣ - яке аз захираҳои асосии рушди устувори иқтисодӣ ва иҷтимоӣ ба ҳисоб меравад. Он маҷмӯи дониш, малака, қобилиятҳо ва сифатҳои шахсии афродро дар бар мегирад, ки барои баланд бардоштани маҳсулнокии меҳнат ва инноватсияҳо истифода мешаванд. Ташаккули сармояи инсонӣ на танҳо натиҷаи кӯшиши шахсӣ, балки омили муҳими муҳити иҷтимоӣ ва институтсионалӣ мебошад.</a:t>
            </a:r>
            <a:endParaRPr>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2000"/>
              <a:buChar char=" "/>
            </a:pPr>
            <a:r>
              <a:rPr>
                <a:solidFill>
                  <a:schemeClr val="dk1"/>
                </a:solidFill>
                <a:latin typeface="Times New Roman"/>
                <a:ea typeface="Times New Roman"/>
                <a:cs typeface="Times New Roman"/>
                <a:sym typeface="Times New Roman"/>
              </a:rPr>
              <a:t>Институтҳо, ки қоидаҳо, сохторҳо ва механизмҳои ташкили ҷомеа ва иқтисодро фаро мегиранд, нақши калидиро дар ташаккул ва рушди сармояи инсонӣ мебозанд.</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65"/>
          <p:cNvSpPr txBox="1"/>
          <p:nvPr>
            <p:ph idx="1" type="body"/>
          </p:nvPr>
        </p:nvSpPr>
        <p:spPr>
          <a:xfrm>
            <a:off x="133881" y="175846"/>
            <a:ext cx="8856984" cy="65854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2400"/>
              <a:buNone/>
            </a:pPr>
            <a:r>
              <a:rPr b="1" sz="2400">
                <a:solidFill>
                  <a:srgbClr val="FF0000"/>
                </a:solidFill>
                <a:latin typeface="Times New Roman"/>
                <a:ea typeface="Times New Roman"/>
                <a:cs typeface="Times New Roman"/>
                <a:sym typeface="Times New Roman"/>
              </a:rPr>
              <a:t>ХУЛОСА</a:t>
            </a:r>
            <a:endParaRPr/>
          </a:p>
          <a:p>
            <a:pPr indent="457200" lvl="0" marL="0" rtl="0" algn="just">
              <a:lnSpc>
                <a:spcPct val="150000"/>
              </a:lnSpc>
              <a:spcBef>
                <a:spcPts val="200"/>
              </a:spcBef>
              <a:spcAft>
                <a:spcPts val="0"/>
              </a:spcAft>
              <a:buSzPts val="2000"/>
              <a:buNone/>
            </a:pPr>
            <a:r>
              <a:rPr>
                <a:solidFill>
                  <a:schemeClr val="dk1"/>
                </a:solidFill>
                <a:latin typeface="Times New Roman"/>
                <a:ea typeface="Times New Roman"/>
                <a:cs typeface="Times New Roman"/>
                <a:sym typeface="Times New Roman"/>
              </a:rPr>
              <a:t>Мушкилаҳои рушди низоми маорифи тоҷик истифодаи равишҳои муосири таҳқиқотиро дар таҳлили динамикаи институтсионалӣ талаб мекунанд. Ҳангоми омӯзиши тағйироти институтсионалӣ бояд ба назар гирифта шавад, ки сохтори институтсионалӣ дорои хосияти инерсия мебошад, ки ин маънои онро дорад, ки аксари навовариҳои институтсионалӣ (одатан бо самараи доимӣ ва коҳишёбандаи миқёс) дар раванди таҳаввулоти низоми иқтисодӣ ё иҷтимоӣ рад карда мешаванд. Аз ин рӯ, таҳқиқоти табдили институтсионалӣ ҳатман баррасии заминаи таърихии тағйироти ба амаломадаро дар бар мегирад.</a:t>
            </a:r>
            <a:endParaRPr sz="200">
              <a:solidFill>
                <a:schemeClr val="dk1"/>
              </a:solidFill>
              <a:latin typeface="Times New Roman"/>
              <a:ea typeface="Times New Roman"/>
              <a:cs typeface="Times New Roman"/>
              <a:sym typeface="Times New Roman"/>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66"/>
          <p:cNvSpPr txBox="1"/>
          <p:nvPr>
            <p:ph idx="1" type="body"/>
          </p:nvPr>
        </p:nvSpPr>
        <p:spPr>
          <a:xfrm>
            <a:off x="195427" y="87922"/>
            <a:ext cx="8649635" cy="618978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200"/>
              </a:spcBef>
              <a:spcAft>
                <a:spcPts val="0"/>
              </a:spcAft>
              <a:buSzPts val="2800"/>
              <a:buNone/>
            </a:pPr>
            <a:r>
              <a:rPr b="1" sz="2800">
                <a:solidFill>
                  <a:srgbClr val="FF0000"/>
                </a:solidFill>
                <a:latin typeface="Times New Roman"/>
                <a:ea typeface="Times New Roman"/>
                <a:cs typeface="Times New Roman"/>
                <a:sym typeface="Times New Roman"/>
              </a:rPr>
              <a:t>Адабиёт:</a:t>
            </a:r>
            <a:endParaRPr/>
          </a:p>
          <a:p>
            <a:pPr indent="0" lvl="0" marL="0" rtl="0" algn="ctr">
              <a:lnSpc>
                <a:spcPct val="90000"/>
              </a:lnSpc>
              <a:spcBef>
                <a:spcPts val="1400"/>
              </a:spcBef>
              <a:spcAft>
                <a:spcPts val="0"/>
              </a:spcAft>
              <a:buSzPts val="2800"/>
              <a:buNone/>
            </a:pPr>
            <a:r>
              <a:t/>
            </a:r>
            <a:endParaRPr b="1" sz="2800">
              <a:solidFill>
                <a:srgbClr val="FF0000"/>
              </a:solidFill>
              <a:latin typeface="Times New Roman"/>
              <a:ea typeface="Times New Roman"/>
              <a:cs typeface="Times New Roman"/>
              <a:sym typeface="Times New Roman"/>
            </a:endParaRPr>
          </a:p>
          <a:p>
            <a:pPr indent="0" lvl="0" marL="0" rtl="0" algn="ctr">
              <a:lnSpc>
                <a:spcPct val="90000"/>
              </a:lnSpc>
              <a:spcBef>
                <a:spcPts val="1400"/>
              </a:spcBef>
              <a:spcAft>
                <a:spcPts val="0"/>
              </a:spcAft>
              <a:buSzPts val="2800"/>
              <a:buNone/>
            </a:pPr>
            <a:r>
              <a:t/>
            </a:r>
            <a:endParaRPr b="1" sz="2800">
              <a:solidFill>
                <a:srgbClr val="FF0000"/>
              </a:solidFill>
              <a:latin typeface="Times New Roman"/>
              <a:ea typeface="Times New Roman"/>
              <a:cs typeface="Times New Roman"/>
              <a:sym typeface="Times New Roman"/>
            </a:endParaRPr>
          </a:p>
          <a:p>
            <a:pPr indent="0" lvl="0" marL="0" rtl="0" algn="ctr">
              <a:lnSpc>
                <a:spcPct val="90000"/>
              </a:lnSpc>
              <a:spcBef>
                <a:spcPts val="1400"/>
              </a:spcBef>
              <a:spcAft>
                <a:spcPts val="0"/>
              </a:spcAft>
              <a:buSzPts val="200"/>
              <a:buNone/>
            </a:pPr>
            <a:r>
              <a:t/>
            </a:r>
            <a:endParaRPr sz="200">
              <a:solidFill>
                <a:schemeClr val="dk1"/>
              </a:solidFill>
              <a:latin typeface="Times New Roman"/>
              <a:ea typeface="Times New Roman"/>
              <a:cs typeface="Times New Roman"/>
              <a:sym typeface="Times New Roman"/>
            </a:endParaRPr>
          </a:p>
          <a:p>
            <a:pPr indent="0" lvl="0" marL="0" rtl="0" algn="just">
              <a:lnSpc>
                <a:spcPct val="150000"/>
              </a:lnSpc>
              <a:spcBef>
                <a:spcPts val="200"/>
              </a:spcBef>
              <a:spcAft>
                <a:spcPts val="0"/>
              </a:spcAft>
              <a:buSzPts val="2240"/>
              <a:buNone/>
            </a:pPr>
            <a:r>
              <a:rPr sz="1800">
                <a:solidFill>
                  <a:schemeClr val="dk1"/>
                </a:solidFill>
                <a:latin typeface="Times New Roman"/>
                <a:ea typeface="Times New Roman"/>
                <a:cs typeface="Times New Roman"/>
                <a:sym typeface="Times New Roman"/>
              </a:rPr>
              <a:t>1.   Норт, Дуглас. Институтсионалӣ ва тағйироти иқтисодӣ. (1981)</a:t>
            </a:r>
            <a:endParaRPr sz="18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SzPts val="1800"/>
              <a:buNone/>
            </a:pPr>
            <a:r>
              <a:rPr sz="1800">
                <a:solidFill>
                  <a:schemeClr val="dk1"/>
                </a:solidFill>
                <a:latin typeface="Times New Roman"/>
                <a:ea typeface="Times New Roman"/>
                <a:cs typeface="Times New Roman"/>
                <a:sym typeface="Times New Roman"/>
              </a:rPr>
              <a:t>2. Одинаев А.М. – Такмили механизми рушди сармояи инсонӣ дар шароити ташаккулёбии иқтисодиёти инноватсионӣ, Душанбе 2023, саҳ. 56-66</a:t>
            </a:r>
            <a:endParaRPr sz="1800">
              <a:solidFill>
                <a:schemeClr val="dk1"/>
              </a:solidFill>
              <a:latin typeface="Times New Roman"/>
              <a:ea typeface="Times New Roman"/>
              <a:cs typeface="Times New Roman"/>
              <a:sym typeface="Times New Roman"/>
            </a:endParaRPr>
          </a:p>
          <a:p>
            <a:pPr indent="0" lvl="0" marL="0" rtl="0" algn="l">
              <a:lnSpc>
                <a:spcPct val="90000"/>
              </a:lnSpc>
              <a:spcBef>
                <a:spcPts val="1200"/>
              </a:spcBef>
              <a:spcAft>
                <a:spcPts val="0"/>
              </a:spcAft>
              <a:buSzPts val="1800"/>
              <a:buNone/>
            </a:pPr>
            <a:r>
              <a:rPr sz="1800">
                <a:solidFill>
                  <a:schemeClr val="dk1"/>
                </a:solidFill>
                <a:latin typeface="Times New Roman"/>
                <a:ea typeface="Times New Roman"/>
                <a:cs typeface="Times New Roman"/>
                <a:sym typeface="Times New Roman"/>
              </a:rPr>
              <a:t>3. North, D. (1990). Institutions, Institutional Change and Economic Performance.</a:t>
            </a:r>
            <a:endParaRPr/>
          </a:p>
          <a:p>
            <a:pPr indent="0" lvl="0" marL="0" rtl="0" algn="l">
              <a:lnSpc>
                <a:spcPct val="90000"/>
              </a:lnSpc>
              <a:spcBef>
                <a:spcPts val="1400"/>
              </a:spcBef>
              <a:spcAft>
                <a:spcPts val="0"/>
              </a:spcAft>
              <a:buSzPts val="1800"/>
              <a:buNone/>
            </a:pPr>
            <a:r>
              <a:rPr sz="1800">
                <a:solidFill>
                  <a:schemeClr val="dk1"/>
                </a:solidFill>
                <a:latin typeface="Times New Roman"/>
                <a:ea typeface="Times New Roman"/>
                <a:cs typeface="Times New Roman"/>
                <a:sym typeface="Times New Roman"/>
              </a:rPr>
              <a:t>4. Рустамзода Ф.М. Рушди сармояи инсонӣ дар шароити муосир, Душанбе 2023. </a:t>
            </a:r>
            <a:endParaRPr/>
          </a:p>
          <a:p>
            <a:pPr indent="0" lvl="0" marL="91440" rtl="0" algn="l">
              <a:lnSpc>
                <a:spcPct val="90000"/>
              </a:lnSpc>
              <a:spcBef>
                <a:spcPts val="1400"/>
              </a:spcBef>
              <a:spcAft>
                <a:spcPts val="0"/>
              </a:spcAft>
              <a:buSzPts val="1800"/>
              <a:buNone/>
            </a:pPr>
            <a:r>
              <a:t/>
            </a:r>
            <a:endParaRPr sz="1800">
              <a:solidFill>
                <a:schemeClr val="dk1"/>
              </a:solidFill>
              <a:latin typeface="Times New Roman"/>
              <a:ea typeface="Times New Roman"/>
              <a:cs typeface="Times New Roman"/>
              <a:sym typeface="Times New Roman"/>
            </a:endParaRPr>
          </a:p>
          <a:p>
            <a:pPr indent="0" lvl="0" marL="91440" rtl="0" algn="l">
              <a:lnSpc>
                <a:spcPct val="90000"/>
              </a:lnSpc>
              <a:spcBef>
                <a:spcPts val="1400"/>
              </a:spcBef>
              <a:spcAft>
                <a:spcPts val="0"/>
              </a:spcAft>
              <a:buSzPts val="1800"/>
              <a:buNone/>
            </a:pPr>
            <a:r>
              <a:t/>
            </a:r>
            <a:endParaRPr sz="1800">
              <a:solidFill>
                <a:schemeClr val="dk1"/>
              </a:solidFill>
              <a:latin typeface="Times New Roman"/>
              <a:ea typeface="Times New Roman"/>
              <a:cs typeface="Times New Roman"/>
              <a:sym typeface="Times New Roman"/>
            </a:endParaRPr>
          </a:p>
          <a:p>
            <a:pPr indent="0" lvl="0" marL="91440" rtl="0" algn="l">
              <a:lnSpc>
                <a:spcPct val="90000"/>
              </a:lnSpc>
              <a:spcBef>
                <a:spcPts val="1400"/>
              </a:spcBef>
              <a:spcAft>
                <a:spcPts val="0"/>
              </a:spcAft>
              <a:buSzPts val="1800"/>
              <a:buNone/>
            </a:pPr>
            <a:r>
              <a:t/>
            </a:r>
            <a:endParaRPr sz="1800">
              <a:solidFill>
                <a:schemeClr val="dk1"/>
              </a:solidFill>
              <a:latin typeface="Times New Roman"/>
              <a:ea typeface="Times New Roman"/>
              <a:cs typeface="Times New Roman"/>
              <a:sym typeface="Times New Roman"/>
            </a:endParaRPr>
          </a:p>
          <a:p>
            <a:pPr indent="0" lvl="0" marL="0" rtl="0" algn="just">
              <a:lnSpc>
                <a:spcPct val="150000"/>
              </a:lnSpc>
              <a:spcBef>
                <a:spcPts val="200"/>
              </a:spcBef>
              <a:spcAft>
                <a:spcPts val="0"/>
              </a:spcAft>
              <a:buSzPts val="1800"/>
              <a:buNone/>
            </a:pPr>
            <a:r>
              <a:t/>
            </a:r>
            <a:endParaRPr sz="1800">
              <a:solidFill>
                <a:schemeClr val="dk1"/>
              </a:solidFill>
              <a:latin typeface="Times New Roman"/>
              <a:ea typeface="Times New Roman"/>
              <a:cs typeface="Times New Roman"/>
              <a:sym typeface="Times New Roman"/>
            </a:endParaRPr>
          </a:p>
          <a:p>
            <a:pPr indent="0" lvl="0" marL="91440" rtl="0" algn="l">
              <a:lnSpc>
                <a:spcPct val="90000"/>
              </a:lnSpc>
              <a:spcBef>
                <a:spcPts val="1200"/>
              </a:spcBef>
              <a:spcAft>
                <a:spcPts val="200"/>
              </a:spcAft>
              <a:buSzPts val="2000"/>
              <a:buNone/>
            </a:pPr>
            <a:r>
              <a:t/>
            </a:r>
            <a:endParaRPr>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Ретро">
  <a:themeElements>
    <a:clrScheme name="Ретро">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2018-06-24T18:21:52Z</dcterms:created>
  <dc:creator>фитрат</dc:creator>
</cp:coreProperties>
</file>