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50"/>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302" r:id="rId38"/>
    <p:sldId id="287" r:id="rId39"/>
    <p:sldId id="288" r:id="rId40"/>
    <p:sldId id="289" r:id="rId41"/>
    <p:sldId id="304" r:id="rId42"/>
    <p:sldId id="305" r:id="rId43"/>
    <p:sldId id="306" r:id="rId44"/>
    <p:sldId id="307" r:id="rId45"/>
    <p:sldId id="311" r:id="rId46"/>
    <p:sldId id="310" r:id="rId47"/>
    <p:sldId id="312" r:id="rId48"/>
    <p:sldId id="295" r:id="rId49"/>
  </p:sldIdLst>
  <p:sldSz cx="9144000" cy="6858000" type="screen4x3"/>
  <p:notesSz cx="6858000" cy="9144000"/>
  <p:embeddedFontLst>
    <p:embeddedFont>
      <p:font typeface="Calibri Light" panose="020F0302020204030204" pitchFamily="34" charset="0"/>
      <p:regular r:id="rId51"/>
      <p:italic r:id="rId52"/>
    </p:embeddedFont>
    <p:embeddedFont>
      <p:font typeface="Times" panose="02020603050405020304" pitchFamily="18" charset="0"/>
      <p:regular r:id="rId53"/>
      <p:bold r:id="rId54"/>
      <p:italic r:id="rId55"/>
      <p:boldItalic r:id="rId56"/>
    </p:embeddedFont>
    <p:embeddedFont>
      <p:font typeface="Calibri" panose="020F0502020204030204" pitchFamily="34" charset="0"/>
      <p:regular r:id="rId57"/>
      <p:bold r:id="rId58"/>
      <p:italic r:id="rId59"/>
      <p:boldItalic r:id="rId60"/>
    </p:embeddedFont>
    <p:embeddedFont>
      <p:font typeface="Times New Roman Tj" panose="02020603050405020304" pitchFamily="18" charset="-52"/>
      <p:regular r:id="rId61"/>
      <p:bold r:id="rId62"/>
      <p:italic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7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A7255E-3545-4631-8D0B-91176F2ADB4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8FC23E46-00FA-4B8C-88C8-E17E81661B66}">
      <dgm:prSet phldrT="[Текст]" custT="1"/>
      <dgm:spPr/>
      <dgm:t>
        <a:bodyPr/>
        <a:lstStyle/>
        <a:p>
          <a:r>
            <a:rPr lang="tg-Cyrl-TJ" sz="1400">
              <a:latin typeface="Times New Roman" panose="02020603050405020304" pitchFamily="18" charset="0"/>
              <a:cs typeface="Times New Roman" panose="02020603050405020304" pitchFamily="18" charset="0"/>
            </a:rPr>
            <a:t>Сохтори сармояи инсонӣ</a:t>
          </a:r>
          <a:endParaRPr lang="ru-RU" sz="1400">
            <a:latin typeface="Times New Roman" panose="02020603050405020304" pitchFamily="18" charset="0"/>
            <a:cs typeface="Times New Roman" panose="02020603050405020304" pitchFamily="18" charset="0"/>
          </a:endParaRPr>
        </a:p>
      </dgm:t>
    </dgm:pt>
    <dgm:pt modelId="{BB4D1DD4-5C6B-4E60-BB4C-AB38448DCEC5}" type="parTrans" cxnId="{FCFDA1E1-97BC-48AB-9DA4-1B7275316D03}">
      <dgm:prSet/>
      <dgm:spPr/>
      <dgm:t>
        <a:bodyPr/>
        <a:lstStyle/>
        <a:p>
          <a:endParaRPr lang="ru-RU"/>
        </a:p>
      </dgm:t>
    </dgm:pt>
    <dgm:pt modelId="{FFBA9B1B-B5A7-4953-8298-749B60FD2BD4}" type="sibTrans" cxnId="{FCFDA1E1-97BC-48AB-9DA4-1B7275316D03}">
      <dgm:prSet/>
      <dgm:spPr/>
      <dgm:t>
        <a:bodyPr/>
        <a:lstStyle/>
        <a:p>
          <a:endParaRPr lang="ru-RU"/>
        </a:p>
      </dgm:t>
    </dgm:pt>
    <dgm:pt modelId="{0838CF2D-7D2F-4730-B21E-9B1B33C44B1B}">
      <dgm:prSet phldrT="[Текст]" custT="1"/>
      <dgm:spPr/>
      <dgm:t>
        <a:bodyPr/>
        <a:lstStyle/>
        <a:p>
          <a:r>
            <a:rPr lang="tg-Cyrl-TJ" sz="1400">
              <a:latin typeface="Times New Roman" panose="02020603050405020304" pitchFamily="18" charset="0"/>
              <a:cs typeface="Times New Roman" panose="02020603050405020304" pitchFamily="18" charset="0"/>
            </a:rPr>
            <a:t>Сармояи таълимӣ</a:t>
          </a:r>
          <a:endParaRPr lang="ru-RU" sz="1400">
            <a:latin typeface="Times New Roman" panose="02020603050405020304" pitchFamily="18" charset="0"/>
            <a:cs typeface="Times New Roman" panose="02020603050405020304" pitchFamily="18" charset="0"/>
          </a:endParaRPr>
        </a:p>
      </dgm:t>
    </dgm:pt>
    <dgm:pt modelId="{5C454BEB-1E98-4F6C-B8FA-2E84DD38F219}" type="parTrans" cxnId="{8880AF67-DE80-4C1F-86C8-838B6F302276}">
      <dgm:prSet/>
      <dgm:spPr/>
      <dgm:t>
        <a:bodyPr/>
        <a:lstStyle/>
        <a:p>
          <a:endParaRPr lang="ru-RU"/>
        </a:p>
      </dgm:t>
    </dgm:pt>
    <dgm:pt modelId="{AF6C6C58-33F7-4D64-896D-40F28BDF8B95}" type="sibTrans" cxnId="{8880AF67-DE80-4C1F-86C8-838B6F302276}">
      <dgm:prSet/>
      <dgm:spPr/>
      <dgm:t>
        <a:bodyPr/>
        <a:lstStyle/>
        <a:p>
          <a:endParaRPr lang="ru-RU"/>
        </a:p>
      </dgm:t>
    </dgm:pt>
    <dgm:pt modelId="{17B692D9-192A-469A-9735-A82F81B6D5D9}">
      <dgm:prSet phldrT="[Текст]" custT="1"/>
      <dgm:spPr/>
      <dgm:t>
        <a:bodyPr/>
        <a:lstStyle/>
        <a:p>
          <a:r>
            <a:rPr lang="tg-Cyrl-TJ" sz="1400">
              <a:latin typeface="Times New Roman" panose="02020603050405020304" pitchFamily="18" charset="0"/>
              <a:cs typeface="Times New Roman" panose="02020603050405020304" pitchFamily="18" charset="0"/>
            </a:rPr>
            <a:t>Сармояи таълимии касбӣ</a:t>
          </a:r>
          <a:endParaRPr lang="ru-RU" sz="1400">
            <a:latin typeface="Times New Roman" panose="02020603050405020304" pitchFamily="18" charset="0"/>
            <a:cs typeface="Times New Roman" panose="02020603050405020304" pitchFamily="18" charset="0"/>
          </a:endParaRPr>
        </a:p>
      </dgm:t>
    </dgm:pt>
    <dgm:pt modelId="{859F21CC-4A07-4412-BFC3-D3748EBABBBE}" type="parTrans" cxnId="{F7B6D242-5250-46F5-99E5-F189013A1E30}">
      <dgm:prSet/>
      <dgm:spPr/>
      <dgm:t>
        <a:bodyPr/>
        <a:lstStyle/>
        <a:p>
          <a:endParaRPr lang="ru-RU"/>
        </a:p>
      </dgm:t>
    </dgm:pt>
    <dgm:pt modelId="{FF8F956F-8782-46AF-81B3-5C5C733AA035}" type="sibTrans" cxnId="{F7B6D242-5250-46F5-99E5-F189013A1E30}">
      <dgm:prSet/>
      <dgm:spPr/>
      <dgm:t>
        <a:bodyPr/>
        <a:lstStyle/>
        <a:p>
          <a:endParaRPr lang="ru-RU"/>
        </a:p>
      </dgm:t>
    </dgm:pt>
    <dgm:pt modelId="{E3DB0DCC-A7BA-419A-B1B8-42711E4A6F79}">
      <dgm:prSet phldrT="[Текст]" custT="1"/>
      <dgm:spPr/>
      <dgm:t>
        <a:bodyPr/>
        <a:lstStyle/>
        <a:p>
          <a:r>
            <a:rPr lang="tg-Cyrl-TJ" sz="1400">
              <a:latin typeface="Times New Roman" panose="02020603050405020304" pitchFamily="18" charset="0"/>
              <a:cs typeface="Times New Roman" panose="02020603050405020304" pitchFamily="18" charset="0"/>
            </a:rPr>
            <a:t>Сармояи иттилоотӣ</a:t>
          </a:r>
          <a:endParaRPr lang="ru-RU" sz="1400">
            <a:latin typeface="Times New Roman" panose="02020603050405020304" pitchFamily="18" charset="0"/>
            <a:cs typeface="Times New Roman" panose="02020603050405020304" pitchFamily="18" charset="0"/>
          </a:endParaRPr>
        </a:p>
      </dgm:t>
    </dgm:pt>
    <dgm:pt modelId="{382ADB93-5389-4A58-8E3C-7A5EFA92AB3C}" type="parTrans" cxnId="{994452CF-877C-4BB5-B713-8F5B4924FF3A}">
      <dgm:prSet/>
      <dgm:spPr/>
      <dgm:t>
        <a:bodyPr/>
        <a:lstStyle/>
        <a:p>
          <a:endParaRPr lang="ru-RU"/>
        </a:p>
      </dgm:t>
    </dgm:pt>
    <dgm:pt modelId="{2F7BE939-F502-47B0-A29B-56463C21BD36}" type="sibTrans" cxnId="{994452CF-877C-4BB5-B713-8F5B4924FF3A}">
      <dgm:prSet/>
      <dgm:spPr/>
      <dgm:t>
        <a:bodyPr/>
        <a:lstStyle/>
        <a:p>
          <a:endParaRPr lang="ru-RU"/>
        </a:p>
      </dgm:t>
    </dgm:pt>
    <dgm:pt modelId="{1DB47D3E-E012-418D-8256-89EC75364A9C}">
      <dgm:prSet phldrT="[Текст]" custT="1"/>
      <dgm:spPr/>
      <dgm:t>
        <a:bodyPr/>
        <a:lstStyle/>
        <a:p>
          <a:r>
            <a:rPr lang="tg-Cyrl-TJ" sz="1400">
              <a:latin typeface="Times New Roman" panose="02020603050405020304" pitchFamily="18" charset="0"/>
              <a:cs typeface="Times New Roman" panose="02020603050405020304" pitchFamily="18" charset="0"/>
            </a:rPr>
            <a:t>Сармояи тандурустӣ</a:t>
          </a:r>
          <a:endParaRPr lang="ru-RU" sz="1400">
            <a:latin typeface="Times New Roman" panose="02020603050405020304" pitchFamily="18" charset="0"/>
            <a:cs typeface="Times New Roman" panose="02020603050405020304" pitchFamily="18" charset="0"/>
          </a:endParaRPr>
        </a:p>
      </dgm:t>
    </dgm:pt>
    <dgm:pt modelId="{1CDD5A16-9087-428B-8BCE-6A30E699E165}" type="parTrans" cxnId="{D3C1694D-DA8B-49FE-88C6-4F29DF1DA184}">
      <dgm:prSet/>
      <dgm:spPr/>
      <dgm:t>
        <a:bodyPr/>
        <a:lstStyle/>
        <a:p>
          <a:endParaRPr lang="ru-RU"/>
        </a:p>
      </dgm:t>
    </dgm:pt>
    <dgm:pt modelId="{FE41BB8D-BC8B-4841-AA28-920F320843FE}" type="sibTrans" cxnId="{D3C1694D-DA8B-49FE-88C6-4F29DF1DA184}">
      <dgm:prSet/>
      <dgm:spPr/>
      <dgm:t>
        <a:bodyPr/>
        <a:lstStyle/>
        <a:p>
          <a:endParaRPr lang="ru-RU"/>
        </a:p>
      </dgm:t>
    </dgm:pt>
    <dgm:pt modelId="{89BBFE95-4707-4CDA-8546-FBF4F83DA113}">
      <dgm:prSet phldrT="[Текст]" custT="1"/>
      <dgm:spPr/>
      <dgm:t>
        <a:bodyPr/>
        <a:lstStyle/>
        <a:p>
          <a:r>
            <a:rPr lang="tg-Cyrl-TJ" sz="1400">
              <a:latin typeface="Times New Roman" panose="02020603050405020304" pitchFamily="18" charset="0"/>
              <a:cs typeface="Times New Roman" panose="02020603050405020304" pitchFamily="18" charset="0"/>
            </a:rPr>
            <a:t>Сармояи муҳоҷират</a:t>
          </a:r>
          <a:endParaRPr lang="ru-RU" sz="1400">
            <a:latin typeface="Times New Roman" panose="02020603050405020304" pitchFamily="18" charset="0"/>
            <a:cs typeface="Times New Roman" panose="02020603050405020304" pitchFamily="18" charset="0"/>
          </a:endParaRPr>
        </a:p>
      </dgm:t>
    </dgm:pt>
    <dgm:pt modelId="{FECF2DCE-5C25-4C9F-88C8-DB8B9506D6E9}" type="parTrans" cxnId="{A59512D6-AF08-4D6C-92FC-F1C7793301C5}">
      <dgm:prSet/>
      <dgm:spPr/>
      <dgm:t>
        <a:bodyPr/>
        <a:lstStyle/>
        <a:p>
          <a:endParaRPr lang="ru-RU"/>
        </a:p>
      </dgm:t>
    </dgm:pt>
    <dgm:pt modelId="{0C0E2A60-16DA-45B6-8801-B73118F255CF}" type="sibTrans" cxnId="{A59512D6-AF08-4D6C-92FC-F1C7793301C5}">
      <dgm:prSet/>
      <dgm:spPr/>
      <dgm:t>
        <a:bodyPr/>
        <a:lstStyle/>
        <a:p>
          <a:endParaRPr lang="ru-RU"/>
        </a:p>
      </dgm:t>
    </dgm:pt>
    <dgm:pt modelId="{082C8C7C-94A3-41E8-B474-7F2DE232E233}" type="pres">
      <dgm:prSet presAssocID="{85A7255E-3545-4631-8D0B-91176F2ADB41}" presName="hierChild1" presStyleCnt="0">
        <dgm:presLayoutVars>
          <dgm:chPref val="1"/>
          <dgm:dir/>
          <dgm:animOne val="branch"/>
          <dgm:animLvl val="lvl"/>
          <dgm:resizeHandles/>
        </dgm:presLayoutVars>
      </dgm:prSet>
      <dgm:spPr/>
      <dgm:t>
        <a:bodyPr/>
        <a:lstStyle/>
        <a:p>
          <a:endParaRPr lang="ru-RU"/>
        </a:p>
      </dgm:t>
    </dgm:pt>
    <dgm:pt modelId="{39726077-6C6D-49CD-9DDD-BA71FBB09FB2}" type="pres">
      <dgm:prSet presAssocID="{8FC23E46-00FA-4B8C-88C8-E17E81661B66}" presName="hierRoot1" presStyleCnt="0"/>
      <dgm:spPr/>
    </dgm:pt>
    <dgm:pt modelId="{97C8A3FB-B8FA-46F6-B1D1-BEC59F74FA4C}" type="pres">
      <dgm:prSet presAssocID="{8FC23E46-00FA-4B8C-88C8-E17E81661B66}" presName="composite" presStyleCnt="0"/>
      <dgm:spPr/>
    </dgm:pt>
    <dgm:pt modelId="{3C58EC2D-F804-4EB9-8B07-B9A7B7CC6222}" type="pres">
      <dgm:prSet presAssocID="{8FC23E46-00FA-4B8C-88C8-E17E81661B66}" presName="background" presStyleLbl="node0" presStyleIdx="0" presStyleCnt="1"/>
      <dgm:spPr/>
    </dgm:pt>
    <dgm:pt modelId="{1BD8CC8E-F58D-4E76-B159-8E1CFA6FCBEC}" type="pres">
      <dgm:prSet presAssocID="{8FC23E46-00FA-4B8C-88C8-E17E81661B66}" presName="text" presStyleLbl="fgAcc0" presStyleIdx="0" presStyleCnt="1" custScaleX="154000">
        <dgm:presLayoutVars>
          <dgm:chPref val="3"/>
        </dgm:presLayoutVars>
      </dgm:prSet>
      <dgm:spPr/>
      <dgm:t>
        <a:bodyPr/>
        <a:lstStyle/>
        <a:p>
          <a:endParaRPr lang="ru-RU"/>
        </a:p>
      </dgm:t>
    </dgm:pt>
    <dgm:pt modelId="{A14BADF3-F7DD-4114-B30D-054B7490FEF3}" type="pres">
      <dgm:prSet presAssocID="{8FC23E46-00FA-4B8C-88C8-E17E81661B66}" presName="hierChild2" presStyleCnt="0"/>
      <dgm:spPr/>
    </dgm:pt>
    <dgm:pt modelId="{502DA0B1-489A-406B-ACD9-207FF6014145}" type="pres">
      <dgm:prSet presAssocID="{5C454BEB-1E98-4F6C-B8FA-2E84DD38F219}" presName="Name10" presStyleLbl="parChTrans1D2" presStyleIdx="0" presStyleCnt="2"/>
      <dgm:spPr/>
      <dgm:t>
        <a:bodyPr/>
        <a:lstStyle/>
        <a:p>
          <a:endParaRPr lang="ru-RU"/>
        </a:p>
      </dgm:t>
    </dgm:pt>
    <dgm:pt modelId="{B53BD661-14A3-4B85-873F-D1A5AC54FA25}" type="pres">
      <dgm:prSet presAssocID="{0838CF2D-7D2F-4730-B21E-9B1B33C44B1B}" presName="hierRoot2" presStyleCnt="0"/>
      <dgm:spPr/>
    </dgm:pt>
    <dgm:pt modelId="{FCB75342-A223-420C-BC9B-0667BB75A51F}" type="pres">
      <dgm:prSet presAssocID="{0838CF2D-7D2F-4730-B21E-9B1B33C44B1B}" presName="composite2" presStyleCnt="0"/>
      <dgm:spPr/>
    </dgm:pt>
    <dgm:pt modelId="{5BF3521B-B4B3-4C68-B186-D1113229C332}" type="pres">
      <dgm:prSet presAssocID="{0838CF2D-7D2F-4730-B21E-9B1B33C44B1B}" presName="background2" presStyleLbl="node2" presStyleIdx="0" presStyleCnt="2"/>
      <dgm:spPr/>
    </dgm:pt>
    <dgm:pt modelId="{474DCF8E-3F43-4C5F-8784-2F4C7121AF5D}" type="pres">
      <dgm:prSet presAssocID="{0838CF2D-7D2F-4730-B21E-9B1B33C44B1B}" presName="text2" presStyleLbl="fgAcc2" presStyleIdx="0" presStyleCnt="2" custScaleX="155555">
        <dgm:presLayoutVars>
          <dgm:chPref val="3"/>
        </dgm:presLayoutVars>
      </dgm:prSet>
      <dgm:spPr/>
      <dgm:t>
        <a:bodyPr/>
        <a:lstStyle/>
        <a:p>
          <a:endParaRPr lang="ru-RU"/>
        </a:p>
      </dgm:t>
    </dgm:pt>
    <dgm:pt modelId="{19A1C4D7-CA46-404E-915C-BCD154FE98B0}" type="pres">
      <dgm:prSet presAssocID="{0838CF2D-7D2F-4730-B21E-9B1B33C44B1B}" presName="hierChild3" presStyleCnt="0"/>
      <dgm:spPr/>
    </dgm:pt>
    <dgm:pt modelId="{D46AB469-BB76-4227-97EE-BEBFDFCD0217}" type="pres">
      <dgm:prSet presAssocID="{859F21CC-4A07-4412-BFC3-D3748EBABBBE}" presName="Name17" presStyleLbl="parChTrans1D3" presStyleIdx="0" presStyleCnt="3"/>
      <dgm:spPr/>
      <dgm:t>
        <a:bodyPr/>
        <a:lstStyle/>
        <a:p>
          <a:endParaRPr lang="ru-RU"/>
        </a:p>
      </dgm:t>
    </dgm:pt>
    <dgm:pt modelId="{DDDA1EEF-AFBF-4F38-8C4E-042A40A89BB1}" type="pres">
      <dgm:prSet presAssocID="{17B692D9-192A-469A-9735-A82F81B6D5D9}" presName="hierRoot3" presStyleCnt="0"/>
      <dgm:spPr/>
    </dgm:pt>
    <dgm:pt modelId="{89D7A5D8-8FA5-462D-8C6B-2EB6D99E9127}" type="pres">
      <dgm:prSet presAssocID="{17B692D9-192A-469A-9735-A82F81B6D5D9}" presName="composite3" presStyleCnt="0"/>
      <dgm:spPr/>
    </dgm:pt>
    <dgm:pt modelId="{2057B751-A358-4407-A0A2-0017E416D789}" type="pres">
      <dgm:prSet presAssocID="{17B692D9-192A-469A-9735-A82F81B6D5D9}" presName="background3" presStyleLbl="node3" presStyleIdx="0" presStyleCnt="3"/>
      <dgm:spPr/>
    </dgm:pt>
    <dgm:pt modelId="{6C62A087-C2CB-4747-98EB-ACD139DE97A1}" type="pres">
      <dgm:prSet presAssocID="{17B692D9-192A-469A-9735-A82F81B6D5D9}" presName="text3" presStyleLbl="fgAcc3" presStyleIdx="0" presStyleCnt="3" custScaleX="169929">
        <dgm:presLayoutVars>
          <dgm:chPref val="3"/>
        </dgm:presLayoutVars>
      </dgm:prSet>
      <dgm:spPr/>
      <dgm:t>
        <a:bodyPr/>
        <a:lstStyle/>
        <a:p>
          <a:endParaRPr lang="ru-RU"/>
        </a:p>
      </dgm:t>
    </dgm:pt>
    <dgm:pt modelId="{8380B086-BD87-418A-9D07-0F8E2865AD97}" type="pres">
      <dgm:prSet presAssocID="{17B692D9-192A-469A-9735-A82F81B6D5D9}" presName="hierChild4" presStyleCnt="0"/>
      <dgm:spPr/>
    </dgm:pt>
    <dgm:pt modelId="{AE19BB4D-305E-4F15-86AA-4FA715004A76}" type="pres">
      <dgm:prSet presAssocID="{382ADB93-5389-4A58-8E3C-7A5EFA92AB3C}" presName="Name17" presStyleLbl="parChTrans1D3" presStyleIdx="1" presStyleCnt="3"/>
      <dgm:spPr/>
      <dgm:t>
        <a:bodyPr/>
        <a:lstStyle/>
        <a:p>
          <a:endParaRPr lang="ru-RU"/>
        </a:p>
      </dgm:t>
    </dgm:pt>
    <dgm:pt modelId="{D0AD49A9-CE99-4702-B295-53354F409D57}" type="pres">
      <dgm:prSet presAssocID="{E3DB0DCC-A7BA-419A-B1B8-42711E4A6F79}" presName="hierRoot3" presStyleCnt="0"/>
      <dgm:spPr/>
    </dgm:pt>
    <dgm:pt modelId="{AEA57F20-86B1-4E25-B663-1B9ED1B857B8}" type="pres">
      <dgm:prSet presAssocID="{E3DB0DCC-A7BA-419A-B1B8-42711E4A6F79}" presName="composite3" presStyleCnt="0"/>
      <dgm:spPr/>
    </dgm:pt>
    <dgm:pt modelId="{D5446999-F5A1-4849-AE2F-D01928C51277}" type="pres">
      <dgm:prSet presAssocID="{E3DB0DCC-A7BA-419A-B1B8-42711E4A6F79}" presName="background3" presStyleLbl="node3" presStyleIdx="1" presStyleCnt="3"/>
      <dgm:spPr/>
    </dgm:pt>
    <dgm:pt modelId="{7CA8FCA4-2C67-4717-9870-FB08C93128C1}" type="pres">
      <dgm:prSet presAssocID="{E3DB0DCC-A7BA-419A-B1B8-42711E4A6F79}" presName="text3" presStyleLbl="fgAcc3" presStyleIdx="1" presStyleCnt="3" custScaleX="133677">
        <dgm:presLayoutVars>
          <dgm:chPref val="3"/>
        </dgm:presLayoutVars>
      </dgm:prSet>
      <dgm:spPr/>
      <dgm:t>
        <a:bodyPr/>
        <a:lstStyle/>
        <a:p>
          <a:endParaRPr lang="ru-RU"/>
        </a:p>
      </dgm:t>
    </dgm:pt>
    <dgm:pt modelId="{B49A30EC-BB81-4736-9353-D74F4C9CE514}" type="pres">
      <dgm:prSet presAssocID="{E3DB0DCC-A7BA-419A-B1B8-42711E4A6F79}" presName="hierChild4" presStyleCnt="0"/>
      <dgm:spPr/>
    </dgm:pt>
    <dgm:pt modelId="{86E937D9-EB46-4A24-8ACA-65EA6B11E4B6}" type="pres">
      <dgm:prSet presAssocID="{1CDD5A16-9087-428B-8BCE-6A30E699E165}" presName="Name10" presStyleLbl="parChTrans1D2" presStyleIdx="1" presStyleCnt="2"/>
      <dgm:spPr/>
      <dgm:t>
        <a:bodyPr/>
        <a:lstStyle/>
        <a:p>
          <a:endParaRPr lang="ru-RU"/>
        </a:p>
      </dgm:t>
    </dgm:pt>
    <dgm:pt modelId="{DB923F8A-23B8-4E74-A644-6E01AEF3069A}" type="pres">
      <dgm:prSet presAssocID="{1DB47D3E-E012-418D-8256-89EC75364A9C}" presName="hierRoot2" presStyleCnt="0"/>
      <dgm:spPr/>
    </dgm:pt>
    <dgm:pt modelId="{06A0F50E-6326-4F84-B234-4393E6892EF3}" type="pres">
      <dgm:prSet presAssocID="{1DB47D3E-E012-418D-8256-89EC75364A9C}" presName="composite2" presStyleCnt="0"/>
      <dgm:spPr/>
    </dgm:pt>
    <dgm:pt modelId="{D089A642-1090-4CF1-B125-90618062402E}" type="pres">
      <dgm:prSet presAssocID="{1DB47D3E-E012-418D-8256-89EC75364A9C}" presName="background2" presStyleLbl="node2" presStyleIdx="1" presStyleCnt="2"/>
      <dgm:spPr/>
    </dgm:pt>
    <dgm:pt modelId="{A4397726-FB94-49CD-B343-1D4B0C0C9929}" type="pres">
      <dgm:prSet presAssocID="{1DB47D3E-E012-418D-8256-89EC75364A9C}" presName="text2" presStyleLbl="fgAcc2" presStyleIdx="1" presStyleCnt="2" custScaleX="157185">
        <dgm:presLayoutVars>
          <dgm:chPref val="3"/>
        </dgm:presLayoutVars>
      </dgm:prSet>
      <dgm:spPr/>
      <dgm:t>
        <a:bodyPr/>
        <a:lstStyle/>
        <a:p>
          <a:endParaRPr lang="ru-RU"/>
        </a:p>
      </dgm:t>
    </dgm:pt>
    <dgm:pt modelId="{2A2EEF73-21A1-421A-9260-CF9BF6F322A5}" type="pres">
      <dgm:prSet presAssocID="{1DB47D3E-E012-418D-8256-89EC75364A9C}" presName="hierChild3" presStyleCnt="0"/>
      <dgm:spPr/>
    </dgm:pt>
    <dgm:pt modelId="{FE660893-B6A8-4AEE-906C-6979B9408040}" type="pres">
      <dgm:prSet presAssocID="{FECF2DCE-5C25-4C9F-88C8-DB8B9506D6E9}" presName="Name17" presStyleLbl="parChTrans1D3" presStyleIdx="2" presStyleCnt="3"/>
      <dgm:spPr/>
      <dgm:t>
        <a:bodyPr/>
        <a:lstStyle/>
        <a:p>
          <a:endParaRPr lang="ru-RU"/>
        </a:p>
      </dgm:t>
    </dgm:pt>
    <dgm:pt modelId="{5237063C-82B3-4384-A60F-B89750E9D852}" type="pres">
      <dgm:prSet presAssocID="{89BBFE95-4707-4CDA-8546-FBF4F83DA113}" presName="hierRoot3" presStyleCnt="0"/>
      <dgm:spPr/>
    </dgm:pt>
    <dgm:pt modelId="{1645CAC1-769C-468D-87CE-E8A1B3248D49}" type="pres">
      <dgm:prSet presAssocID="{89BBFE95-4707-4CDA-8546-FBF4F83DA113}" presName="composite3" presStyleCnt="0"/>
      <dgm:spPr/>
    </dgm:pt>
    <dgm:pt modelId="{8634FB99-E4C0-4820-80F9-9E7E3EB9BE87}" type="pres">
      <dgm:prSet presAssocID="{89BBFE95-4707-4CDA-8546-FBF4F83DA113}" presName="background3" presStyleLbl="node3" presStyleIdx="2" presStyleCnt="3"/>
      <dgm:spPr/>
    </dgm:pt>
    <dgm:pt modelId="{4ECE7C8B-60EC-4CF1-8754-DE1F5D8CE793}" type="pres">
      <dgm:prSet presAssocID="{89BBFE95-4707-4CDA-8546-FBF4F83DA113}" presName="text3" presStyleLbl="fgAcc3" presStyleIdx="2" presStyleCnt="3" custScaleX="144629">
        <dgm:presLayoutVars>
          <dgm:chPref val="3"/>
        </dgm:presLayoutVars>
      </dgm:prSet>
      <dgm:spPr/>
      <dgm:t>
        <a:bodyPr/>
        <a:lstStyle/>
        <a:p>
          <a:endParaRPr lang="ru-RU"/>
        </a:p>
      </dgm:t>
    </dgm:pt>
    <dgm:pt modelId="{22099902-3663-43DC-B93C-9A094CDA5916}" type="pres">
      <dgm:prSet presAssocID="{89BBFE95-4707-4CDA-8546-FBF4F83DA113}" presName="hierChild4" presStyleCnt="0"/>
      <dgm:spPr/>
    </dgm:pt>
  </dgm:ptLst>
  <dgm:cxnLst>
    <dgm:cxn modelId="{FCFDA1E1-97BC-48AB-9DA4-1B7275316D03}" srcId="{85A7255E-3545-4631-8D0B-91176F2ADB41}" destId="{8FC23E46-00FA-4B8C-88C8-E17E81661B66}" srcOrd="0" destOrd="0" parTransId="{BB4D1DD4-5C6B-4E60-BB4C-AB38448DCEC5}" sibTransId="{FFBA9B1B-B5A7-4953-8298-749B60FD2BD4}"/>
    <dgm:cxn modelId="{F7C46374-7F27-4126-AF9F-A8DC1D8613BA}" type="presOf" srcId="{5C454BEB-1E98-4F6C-B8FA-2E84DD38F219}" destId="{502DA0B1-489A-406B-ACD9-207FF6014145}" srcOrd="0" destOrd="0" presId="urn:microsoft.com/office/officeart/2005/8/layout/hierarchy1"/>
    <dgm:cxn modelId="{8880AF67-DE80-4C1F-86C8-838B6F302276}" srcId="{8FC23E46-00FA-4B8C-88C8-E17E81661B66}" destId="{0838CF2D-7D2F-4730-B21E-9B1B33C44B1B}" srcOrd="0" destOrd="0" parTransId="{5C454BEB-1E98-4F6C-B8FA-2E84DD38F219}" sibTransId="{AF6C6C58-33F7-4D64-896D-40F28BDF8B95}"/>
    <dgm:cxn modelId="{46B69F87-D28F-4584-835B-FD50A1EC04B1}" type="presOf" srcId="{1CDD5A16-9087-428B-8BCE-6A30E699E165}" destId="{86E937D9-EB46-4A24-8ACA-65EA6B11E4B6}" srcOrd="0" destOrd="0" presId="urn:microsoft.com/office/officeart/2005/8/layout/hierarchy1"/>
    <dgm:cxn modelId="{F7B6D242-5250-46F5-99E5-F189013A1E30}" srcId="{0838CF2D-7D2F-4730-B21E-9B1B33C44B1B}" destId="{17B692D9-192A-469A-9735-A82F81B6D5D9}" srcOrd="0" destOrd="0" parTransId="{859F21CC-4A07-4412-BFC3-D3748EBABBBE}" sibTransId="{FF8F956F-8782-46AF-81B3-5C5C733AA035}"/>
    <dgm:cxn modelId="{34822D30-BF8B-4C15-84E3-174C6C424AB7}" type="presOf" srcId="{8FC23E46-00FA-4B8C-88C8-E17E81661B66}" destId="{1BD8CC8E-F58D-4E76-B159-8E1CFA6FCBEC}" srcOrd="0" destOrd="0" presId="urn:microsoft.com/office/officeart/2005/8/layout/hierarchy1"/>
    <dgm:cxn modelId="{038BD3E5-D35F-41F8-9A63-A30FF40D4088}" type="presOf" srcId="{382ADB93-5389-4A58-8E3C-7A5EFA92AB3C}" destId="{AE19BB4D-305E-4F15-86AA-4FA715004A76}" srcOrd="0" destOrd="0" presId="urn:microsoft.com/office/officeart/2005/8/layout/hierarchy1"/>
    <dgm:cxn modelId="{A61DBFB2-1067-4416-AF02-D00F201CBDB3}" type="presOf" srcId="{E3DB0DCC-A7BA-419A-B1B8-42711E4A6F79}" destId="{7CA8FCA4-2C67-4717-9870-FB08C93128C1}" srcOrd="0" destOrd="0" presId="urn:microsoft.com/office/officeart/2005/8/layout/hierarchy1"/>
    <dgm:cxn modelId="{F04C8C48-D966-4AF6-9F45-0354C1CAA8ED}" type="presOf" srcId="{FECF2DCE-5C25-4C9F-88C8-DB8B9506D6E9}" destId="{FE660893-B6A8-4AEE-906C-6979B9408040}" srcOrd="0" destOrd="0" presId="urn:microsoft.com/office/officeart/2005/8/layout/hierarchy1"/>
    <dgm:cxn modelId="{75931D1D-A788-4FAE-8032-A087AEACCE75}" type="presOf" srcId="{1DB47D3E-E012-418D-8256-89EC75364A9C}" destId="{A4397726-FB94-49CD-B343-1D4B0C0C9929}" srcOrd="0" destOrd="0" presId="urn:microsoft.com/office/officeart/2005/8/layout/hierarchy1"/>
    <dgm:cxn modelId="{1923DB1C-7649-43F8-9264-F508A03C6CEF}" type="presOf" srcId="{859F21CC-4A07-4412-BFC3-D3748EBABBBE}" destId="{D46AB469-BB76-4227-97EE-BEBFDFCD0217}" srcOrd="0" destOrd="0" presId="urn:microsoft.com/office/officeart/2005/8/layout/hierarchy1"/>
    <dgm:cxn modelId="{8F157994-6FB0-47FF-AB64-F22C205D676E}" type="presOf" srcId="{85A7255E-3545-4631-8D0B-91176F2ADB41}" destId="{082C8C7C-94A3-41E8-B474-7F2DE232E233}" srcOrd="0" destOrd="0" presId="urn:microsoft.com/office/officeart/2005/8/layout/hierarchy1"/>
    <dgm:cxn modelId="{68C6878C-05B4-41B5-B7A8-A99F99D968F6}" type="presOf" srcId="{89BBFE95-4707-4CDA-8546-FBF4F83DA113}" destId="{4ECE7C8B-60EC-4CF1-8754-DE1F5D8CE793}" srcOrd="0" destOrd="0" presId="urn:microsoft.com/office/officeart/2005/8/layout/hierarchy1"/>
    <dgm:cxn modelId="{A59512D6-AF08-4D6C-92FC-F1C7793301C5}" srcId="{1DB47D3E-E012-418D-8256-89EC75364A9C}" destId="{89BBFE95-4707-4CDA-8546-FBF4F83DA113}" srcOrd="0" destOrd="0" parTransId="{FECF2DCE-5C25-4C9F-88C8-DB8B9506D6E9}" sibTransId="{0C0E2A60-16DA-45B6-8801-B73118F255CF}"/>
    <dgm:cxn modelId="{D3C1694D-DA8B-49FE-88C6-4F29DF1DA184}" srcId="{8FC23E46-00FA-4B8C-88C8-E17E81661B66}" destId="{1DB47D3E-E012-418D-8256-89EC75364A9C}" srcOrd="1" destOrd="0" parTransId="{1CDD5A16-9087-428B-8BCE-6A30E699E165}" sibTransId="{FE41BB8D-BC8B-4841-AA28-920F320843FE}"/>
    <dgm:cxn modelId="{FCAE7A4E-7BE7-4AE8-9A99-08F7D1B99DBB}" type="presOf" srcId="{17B692D9-192A-469A-9735-A82F81B6D5D9}" destId="{6C62A087-C2CB-4747-98EB-ACD139DE97A1}" srcOrd="0" destOrd="0" presId="urn:microsoft.com/office/officeart/2005/8/layout/hierarchy1"/>
    <dgm:cxn modelId="{00267C1A-233D-4209-84F9-2B73E1D2137B}" type="presOf" srcId="{0838CF2D-7D2F-4730-B21E-9B1B33C44B1B}" destId="{474DCF8E-3F43-4C5F-8784-2F4C7121AF5D}" srcOrd="0" destOrd="0" presId="urn:microsoft.com/office/officeart/2005/8/layout/hierarchy1"/>
    <dgm:cxn modelId="{994452CF-877C-4BB5-B713-8F5B4924FF3A}" srcId="{0838CF2D-7D2F-4730-B21E-9B1B33C44B1B}" destId="{E3DB0DCC-A7BA-419A-B1B8-42711E4A6F79}" srcOrd="1" destOrd="0" parTransId="{382ADB93-5389-4A58-8E3C-7A5EFA92AB3C}" sibTransId="{2F7BE939-F502-47B0-A29B-56463C21BD36}"/>
    <dgm:cxn modelId="{721A9E09-B915-4F2F-9ADA-3BA2F1CE2041}" type="presParOf" srcId="{082C8C7C-94A3-41E8-B474-7F2DE232E233}" destId="{39726077-6C6D-49CD-9DDD-BA71FBB09FB2}" srcOrd="0" destOrd="0" presId="urn:microsoft.com/office/officeart/2005/8/layout/hierarchy1"/>
    <dgm:cxn modelId="{C75B5456-6FC8-4D13-9A1D-2DB45B0E3EE8}" type="presParOf" srcId="{39726077-6C6D-49CD-9DDD-BA71FBB09FB2}" destId="{97C8A3FB-B8FA-46F6-B1D1-BEC59F74FA4C}" srcOrd="0" destOrd="0" presId="urn:microsoft.com/office/officeart/2005/8/layout/hierarchy1"/>
    <dgm:cxn modelId="{34C968D0-01BA-460C-A996-F03986FECF44}" type="presParOf" srcId="{97C8A3FB-B8FA-46F6-B1D1-BEC59F74FA4C}" destId="{3C58EC2D-F804-4EB9-8B07-B9A7B7CC6222}" srcOrd="0" destOrd="0" presId="urn:microsoft.com/office/officeart/2005/8/layout/hierarchy1"/>
    <dgm:cxn modelId="{8754113F-F5AB-4679-9B3E-BA2C629046E6}" type="presParOf" srcId="{97C8A3FB-B8FA-46F6-B1D1-BEC59F74FA4C}" destId="{1BD8CC8E-F58D-4E76-B159-8E1CFA6FCBEC}" srcOrd="1" destOrd="0" presId="urn:microsoft.com/office/officeart/2005/8/layout/hierarchy1"/>
    <dgm:cxn modelId="{A6C3A85E-C6B7-44D9-9249-485C392C1FB6}" type="presParOf" srcId="{39726077-6C6D-49CD-9DDD-BA71FBB09FB2}" destId="{A14BADF3-F7DD-4114-B30D-054B7490FEF3}" srcOrd="1" destOrd="0" presId="urn:microsoft.com/office/officeart/2005/8/layout/hierarchy1"/>
    <dgm:cxn modelId="{DAE22817-8CB8-4C6E-96D8-DA3498B4B5A6}" type="presParOf" srcId="{A14BADF3-F7DD-4114-B30D-054B7490FEF3}" destId="{502DA0B1-489A-406B-ACD9-207FF6014145}" srcOrd="0" destOrd="0" presId="urn:microsoft.com/office/officeart/2005/8/layout/hierarchy1"/>
    <dgm:cxn modelId="{541AD02A-B726-4744-8520-996E0745D96C}" type="presParOf" srcId="{A14BADF3-F7DD-4114-B30D-054B7490FEF3}" destId="{B53BD661-14A3-4B85-873F-D1A5AC54FA25}" srcOrd="1" destOrd="0" presId="urn:microsoft.com/office/officeart/2005/8/layout/hierarchy1"/>
    <dgm:cxn modelId="{954D85B6-0CC3-408E-920D-3E4E8101EBE2}" type="presParOf" srcId="{B53BD661-14A3-4B85-873F-D1A5AC54FA25}" destId="{FCB75342-A223-420C-BC9B-0667BB75A51F}" srcOrd="0" destOrd="0" presId="urn:microsoft.com/office/officeart/2005/8/layout/hierarchy1"/>
    <dgm:cxn modelId="{51C41B2A-820F-46A0-B8D4-89CB4BF1CEA0}" type="presParOf" srcId="{FCB75342-A223-420C-BC9B-0667BB75A51F}" destId="{5BF3521B-B4B3-4C68-B186-D1113229C332}" srcOrd="0" destOrd="0" presId="urn:microsoft.com/office/officeart/2005/8/layout/hierarchy1"/>
    <dgm:cxn modelId="{8BE77391-79B2-401A-8A73-506F53BD9C49}" type="presParOf" srcId="{FCB75342-A223-420C-BC9B-0667BB75A51F}" destId="{474DCF8E-3F43-4C5F-8784-2F4C7121AF5D}" srcOrd="1" destOrd="0" presId="urn:microsoft.com/office/officeart/2005/8/layout/hierarchy1"/>
    <dgm:cxn modelId="{5238544D-1D62-4417-899B-DCE083AA6611}" type="presParOf" srcId="{B53BD661-14A3-4B85-873F-D1A5AC54FA25}" destId="{19A1C4D7-CA46-404E-915C-BCD154FE98B0}" srcOrd="1" destOrd="0" presId="urn:microsoft.com/office/officeart/2005/8/layout/hierarchy1"/>
    <dgm:cxn modelId="{5AD34B0F-0A82-4B46-96F4-59A95503E7C4}" type="presParOf" srcId="{19A1C4D7-CA46-404E-915C-BCD154FE98B0}" destId="{D46AB469-BB76-4227-97EE-BEBFDFCD0217}" srcOrd="0" destOrd="0" presId="urn:microsoft.com/office/officeart/2005/8/layout/hierarchy1"/>
    <dgm:cxn modelId="{28783EA5-5EE2-44C5-8A47-2480F22F91CA}" type="presParOf" srcId="{19A1C4D7-CA46-404E-915C-BCD154FE98B0}" destId="{DDDA1EEF-AFBF-4F38-8C4E-042A40A89BB1}" srcOrd="1" destOrd="0" presId="urn:microsoft.com/office/officeart/2005/8/layout/hierarchy1"/>
    <dgm:cxn modelId="{69A96F09-BE20-41DB-BACA-883863DE7558}" type="presParOf" srcId="{DDDA1EEF-AFBF-4F38-8C4E-042A40A89BB1}" destId="{89D7A5D8-8FA5-462D-8C6B-2EB6D99E9127}" srcOrd="0" destOrd="0" presId="urn:microsoft.com/office/officeart/2005/8/layout/hierarchy1"/>
    <dgm:cxn modelId="{A302DAC3-6E1E-466A-B8F5-34577E44E901}" type="presParOf" srcId="{89D7A5D8-8FA5-462D-8C6B-2EB6D99E9127}" destId="{2057B751-A358-4407-A0A2-0017E416D789}" srcOrd="0" destOrd="0" presId="urn:microsoft.com/office/officeart/2005/8/layout/hierarchy1"/>
    <dgm:cxn modelId="{AEF945DD-ACAD-4349-8082-C53D4E1ADC53}" type="presParOf" srcId="{89D7A5D8-8FA5-462D-8C6B-2EB6D99E9127}" destId="{6C62A087-C2CB-4747-98EB-ACD139DE97A1}" srcOrd="1" destOrd="0" presId="urn:microsoft.com/office/officeart/2005/8/layout/hierarchy1"/>
    <dgm:cxn modelId="{09BB7FE6-11FF-4B4E-9847-1183E459781C}" type="presParOf" srcId="{DDDA1EEF-AFBF-4F38-8C4E-042A40A89BB1}" destId="{8380B086-BD87-418A-9D07-0F8E2865AD97}" srcOrd="1" destOrd="0" presId="urn:microsoft.com/office/officeart/2005/8/layout/hierarchy1"/>
    <dgm:cxn modelId="{73C272F2-E0D9-49FF-9DCC-2FE2B9175888}" type="presParOf" srcId="{19A1C4D7-CA46-404E-915C-BCD154FE98B0}" destId="{AE19BB4D-305E-4F15-86AA-4FA715004A76}" srcOrd="2" destOrd="0" presId="urn:microsoft.com/office/officeart/2005/8/layout/hierarchy1"/>
    <dgm:cxn modelId="{E9390DAE-2A24-4564-A716-F0A74D27493A}" type="presParOf" srcId="{19A1C4D7-CA46-404E-915C-BCD154FE98B0}" destId="{D0AD49A9-CE99-4702-B295-53354F409D57}" srcOrd="3" destOrd="0" presId="urn:microsoft.com/office/officeart/2005/8/layout/hierarchy1"/>
    <dgm:cxn modelId="{7C8ED50D-2776-4F1A-9142-DA91A8E4F039}" type="presParOf" srcId="{D0AD49A9-CE99-4702-B295-53354F409D57}" destId="{AEA57F20-86B1-4E25-B663-1B9ED1B857B8}" srcOrd="0" destOrd="0" presId="urn:microsoft.com/office/officeart/2005/8/layout/hierarchy1"/>
    <dgm:cxn modelId="{724CA582-720E-4637-8B11-9AC9F02C1278}" type="presParOf" srcId="{AEA57F20-86B1-4E25-B663-1B9ED1B857B8}" destId="{D5446999-F5A1-4849-AE2F-D01928C51277}" srcOrd="0" destOrd="0" presId="urn:microsoft.com/office/officeart/2005/8/layout/hierarchy1"/>
    <dgm:cxn modelId="{2C1E34E9-34E0-46F5-81E2-00691FD40C0C}" type="presParOf" srcId="{AEA57F20-86B1-4E25-B663-1B9ED1B857B8}" destId="{7CA8FCA4-2C67-4717-9870-FB08C93128C1}" srcOrd="1" destOrd="0" presId="urn:microsoft.com/office/officeart/2005/8/layout/hierarchy1"/>
    <dgm:cxn modelId="{E7064249-A568-41CA-86B1-0C4137E560F5}" type="presParOf" srcId="{D0AD49A9-CE99-4702-B295-53354F409D57}" destId="{B49A30EC-BB81-4736-9353-D74F4C9CE514}" srcOrd="1" destOrd="0" presId="urn:microsoft.com/office/officeart/2005/8/layout/hierarchy1"/>
    <dgm:cxn modelId="{D145DF6B-B53C-4256-AA08-022C43C5DDFA}" type="presParOf" srcId="{A14BADF3-F7DD-4114-B30D-054B7490FEF3}" destId="{86E937D9-EB46-4A24-8ACA-65EA6B11E4B6}" srcOrd="2" destOrd="0" presId="urn:microsoft.com/office/officeart/2005/8/layout/hierarchy1"/>
    <dgm:cxn modelId="{CC507338-3ADF-438C-995E-89949DB60FA1}" type="presParOf" srcId="{A14BADF3-F7DD-4114-B30D-054B7490FEF3}" destId="{DB923F8A-23B8-4E74-A644-6E01AEF3069A}" srcOrd="3" destOrd="0" presId="urn:microsoft.com/office/officeart/2005/8/layout/hierarchy1"/>
    <dgm:cxn modelId="{FC5A33CB-4C94-441D-AA35-BB097DFDDD60}" type="presParOf" srcId="{DB923F8A-23B8-4E74-A644-6E01AEF3069A}" destId="{06A0F50E-6326-4F84-B234-4393E6892EF3}" srcOrd="0" destOrd="0" presId="urn:microsoft.com/office/officeart/2005/8/layout/hierarchy1"/>
    <dgm:cxn modelId="{C0A54ED1-935C-42BC-8234-77094DE26EFE}" type="presParOf" srcId="{06A0F50E-6326-4F84-B234-4393E6892EF3}" destId="{D089A642-1090-4CF1-B125-90618062402E}" srcOrd="0" destOrd="0" presId="urn:microsoft.com/office/officeart/2005/8/layout/hierarchy1"/>
    <dgm:cxn modelId="{CD8ECE57-A139-43CD-8ECE-66048A1BE38B}" type="presParOf" srcId="{06A0F50E-6326-4F84-B234-4393E6892EF3}" destId="{A4397726-FB94-49CD-B343-1D4B0C0C9929}" srcOrd="1" destOrd="0" presId="urn:microsoft.com/office/officeart/2005/8/layout/hierarchy1"/>
    <dgm:cxn modelId="{5C0CAA4F-7AB6-490D-B1EB-64A4A0E93FD9}" type="presParOf" srcId="{DB923F8A-23B8-4E74-A644-6E01AEF3069A}" destId="{2A2EEF73-21A1-421A-9260-CF9BF6F322A5}" srcOrd="1" destOrd="0" presId="urn:microsoft.com/office/officeart/2005/8/layout/hierarchy1"/>
    <dgm:cxn modelId="{2439EE1C-9240-40A9-BA6C-4C7CA93424B6}" type="presParOf" srcId="{2A2EEF73-21A1-421A-9260-CF9BF6F322A5}" destId="{FE660893-B6A8-4AEE-906C-6979B9408040}" srcOrd="0" destOrd="0" presId="urn:microsoft.com/office/officeart/2005/8/layout/hierarchy1"/>
    <dgm:cxn modelId="{E5721569-0A0F-40AC-ADAF-B933C7DD86AA}" type="presParOf" srcId="{2A2EEF73-21A1-421A-9260-CF9BF6F322A5}" destId="{5237063C-82B3-4384-A60F-B89750E9D852}" srcOrd="1" destOrd="0" presId="urn:microsoft.com/office/officeart/2005/8/layout/hierarchy1"/>
    <dgm:cxn modelId="{114F86D6-0A34-4566-B361-B7BAB5C98381}" type="presParOf" srcId="{5237063C-82B3-4384-A60F-B89750E9D852}" destId="{1645CAC1-769C-468D-87CE-E8A1B3248D49}" srcOrd="0" destOrd="0" presId="urn:microsoft.com/office/officeart/2005/8/layout/hierarchy1"/>
    <dgm:cxn modelId="{A365E4B3-2F43-4A23-9B1E-F7E2867C9E99}" type="presParOf" srcId="{1645CAC1-769C-468D-87CE-E8A1B3248D49}" destId="{8634FB99-E4C0-4820-80F9-9E7E3EB9BE87}" srcOrd="0" destOrd="0" presId="urn:microsoft.com/office/officeart/2005/8/layout/hierarchy1"/>
    <dgm:cxn modelId="{34A672BD-6201-4FF5-9AB6-782D040EE777}" type="presParOf" srcId="{1645CAC1-769C-468D-87CE-E8A1B3248D49}" destId="{4ECE7C8B-60EC-4CF1-8754-DE1F5D8CE793}" srcOrd="1" destOrd="0" presId="urn:microsoft.com/office/officeart/2005/8/layout/hierarchy1"/>
    <dgm:cxn modelId="{E50F056F-DD38-4D82-847B-FF9BB7C4E340}" type="presParOf" srcId="{5237063C-82B3-4384-A60F-B89750E9D852}" destId="{22099902-3663-43DC-B93C-9A094CDA591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8A0005-9406-4FBF-AD82-7345193999DF}" type="doc">
      <dgm:prSet loTypeId="urn:microsoft.com/office/officeart/2005/8/layout/radial5" loCatId="cycle" qsTypeId="urn:microsoft.com/office/officeart/2005/8/quickstyle/simple1" qsCatId="simple" csTypeId="urn:microsoft.com/office/officeart/2005/8/colors/colorful1" csCatId="colorful" phldr="1"/>
      <dgm:spPr/>
      <dgm:t>
        <a:bodyPr/>
        <a:lstStyle/>
        <a:p>
          <a:endParaRPr lang="ru-RU"/>
        </a:p>
      </dgm:t>
    </dgm:pt>
    <dgm:pt modelId="{005B78DD-79C0-432B-99E0-E41B2F22B894}">
      <dgm:prSet phldrT="[Текст]" custT="1"/>
      <dgm:spPr/>
      <dgm:t>
        <a:bodyPr/>
        <a:lstStyle/>
        <a:p>
          <a:r>
            <a:rPr lang="tg-Cyrl-TJ" sz="1200" b="1">
              <a:solidFill>
                <a:srgbClr val="FFFF00"/>
              </a:solidFill>
              <a:latin typeface="Times New Roman" panose="02020603050405020304" pitchFamily="18" charset="0"/>
              <a:cs typeface="Times New Roman" panose="02020603050405020304" pitchFamily="18" charset="0"/>
            </a:rPr>
            <a:t>Таъсири асосии институтҳо</a:t>
          </a:r>
          <a:endParaRPr lang="ru-RU" sz="1200" b="1">
            <a:solidFill>
              <a:srgbClr val="FFFF00"/>
            </a:solidFill>
            <a:latin typeface="Times New Roman" panose="02020603050405020304" pitchFamily="18" charset="0"/>
            <a:cs typeface="Times New Roman" panose="02020603050405020304" pitchFamily="18" charset="0"/>
          </a:endParaRPr>
        </a:p>
      </dgm:t>
    </dgm:pt>
    <dgm:pt modelId="{5387E4A8-7642-4667-ADB0-D7E3A1768E66}" type="parTrans" cxnId="{934E4960-EE22-4764-A27D-D37704A2DFA8}">
      <dgm:prSet/>
      <dgm:spPr/>
      <dgm:t>
        <a:bodyPr/>
        <a:lstStyle/>
        <a:p>
          <a:endParaRPr lang="ru-RU"/>
        </a:p>
      </dgm:t>
    </dgm:pt>
    <dgm:pt modelId="{F142DFFE-FBDD-45F5-9DFA-29316C3F74E1}" type="sibTrans" cxnId="{934E4960-EE22-4764-A27D-D37704A2DFA8}">
      <dgm:prSet/>
      <dgm:spPr/>
      <dgm:t>
        <a:bodyPr/>
        <a:lstStyle/>
        <a:p>
          <a:endParaRPr lang="ru-RU"/>
        </a:p>
      </dgm:t>
    </dgm:pt>
    <dgm:pt modelId="{57418260-3369-4BC3-B740-0AC3F5DAFF8A}">
      <dgm:prSet phldrT="[Текст]" custT="1"/>
      <dgm:spPr/>
      <dgm:t>
        <a:bodyPr/>
        <a:lstStyle/>
        <a:p>
          <a:r>
            <a:rPr lang="tg-Cyrl-TJ" sz="1400">
              <a:solidFill>
                <a:sysClr val="windowText" lastClr="000000"/>
              </a:solidFill>
              <a:latin typeface="Times New Roman" panose="02020603050405020304" pitchFamily="18" charset="0"/>
              <a:cs typeface="Times New Roman" panose="02020603050405020304" pitchFamily="18" charset="0"/>
            </a:rPr>
            <a:t>Нақшҳои мушахассро барои аъзоёни ҷомеа муайян намоед</a:t>
          </a:r>
          <a:endParaRPr lang="ru-RU" sz="1400">
            <a:solidFill>
              <a:sysClr val="windowText" lastClr="000000"/>
            </a:solidFill>
            <a:latin typeface="Times New Roman" panose="02020603050405020304" pitchFamily="18" charset="0"/>
            <a:cs typeface="Times New Roman" panose="02020603050405020304" pitchFamily="18" charset="0"/>
          </a:endParaRPr>
        </a:p>
      </dgm:t>
    </dgm:pt>
    <dgm:pt modelId="{251B0A16-939B-489D-B957-86A4EC629117}" type="parTrans" cxnId="{C1292052-326D-4AEB-8F31-8C195A9885B1}">
      <dgm:prSet/>
      <dgm:spPr/>
      <dgm:t>
        <a:bodyPr/>
        <a:lstStyle/>
        <a:p>
          <a:endParaRPr lang="ru-RU"/>
        </a:p>
      </dgm:t>
    </dgm:pt>
    <dgm:pt modelId="{E305AE50-2DE9-4375-B01A-073781855C10}" type="sibTrans" cxnId="{C1292052-326D-4AEB-8F31-8C195A9885B1}">
      <dgm:prSet/>
      <dgm:spPr/>
      <dgm:t>
        <a:bodyPr/>
        <a:lstStyle/>
        <a:p>
          <a:endParaRPr lang="ru-RU"/>
        </a:p>
      </dgm:t>
    </dgm:pt>
    <dgm:pt modelId="{FBB3D45C-0037-40E9-A371-4718DD8AA293}">
      <dgm:prSet phldrT="[Текст]" custT="1"/>
      <dgm:spPr/>
      <dgm:t>
        <a:bodyPr/>
        <a:lstStyle/>
        <a:p>
          <a:r>
            <a:rPr lang="tg-Cyrl-TJ" sz="1400">
              <a:solidFill>
                <a:sysClr val="windowText" lastClr="000000"/>
              </a:solidFill>
              <a:latin typeface="Times New Roman" panose="02020603050405020304" pitchFamily="18" charset="0"/>
              <a:cs typeface="Times New Roman" panose="02020603050405020304" pitchFamily="18" charset="0"/>
            </a:rPr>
            <a:t>Танзим ва назорат кардани рафтори аъзоёни ҷомеаро идора менамояд</a:t>
          </a:r>
          <a:endParaRPr lang="ru-RU" sz="1400">
            <a:solidFill>
              <a:sysClr val="windowText" lastClr="000000"/>
            </a:solidFill>
            <a:latin typeface="Times New Roman" panose="02020603050405020304" pitchFamily="18" charset="0"/>
            <a:cs typeface="Times New Roman" panose="02020603050405020304" pitchFamily="18" charset="0"/>
          </a:endParaRPr>
        </a:p>
      </dgm:t>
    </dgm:pt>
    <dgm:pt modelId="{8492945B-6719-4C36-947C-2ABFDA8DF133}" type="parTrans" cxnId="{1D72102B-2D46-417F-8736-5B95EA842439}">
      <dgm:prSet/>
      <dgm:spPr/>
      <dgm:t>
        <a:bodyPr/>
        <a:lstStyle/>
        <a:p>
          <a:endParaRPr lang="ru-RU"/>
        </a:p>
      </dgm:t>
    </dgm:pt>
    <dgm:pt modelId="{282C8B43-77CF-49C2-AEEB-69F2C5ED52C0}" type="sibTrans" cxnId="{1D72102B-2D46-417F-8736-5B95EA842439}">
      <dgm:prSet/>
      <dgm:spPr/>
      <dgm:t>
        <a:bodyPr/>
        <a:lstStyle/>
        <a:p>
          <a:endParaRPr lang="ru-RU"/>
        </a:p>
      </dgm:t>
    </dgm:pt>
    <dgm:pt modelId="{008AA298-1DA3-4C64-A127-26EE7B373B82}">
      <dgm:prSet phldrT="[Текст]" custT="1"/>
      <dgm:spPr/>
      <dgm:t>
        <a:bodyPr/>
        <a:lstStyle/>
        <a:p>
          <a:r>
            <a:rPr lang="tg-Cyrl-TJ" sz="1400">
              <a:solidFill>
                <a:sysClr val="windowText" lastClr="000000"/>
              </a:solidFill>
              <a:latin typeface="Times New Roman" panose="02020603050405020304" pitchFamily="18" charset="0"/>
              <a:cs typeface="Times New Roman" panose="02020603050405020304" pitchFamily="18" charset="0"/>
            </a:rPr>
            <a:t>Онҳо бо ташаккул додани фарҳанги доимӣ дар аъзоёни ҷомеа модели институтсионалии рафторро меоранд</a:t>
          </a:r>
          <a:endParaRPr lang="ru-RU" sz="1400">
            <a:solidFill>
              <a:sysClr val="windowText" lastClr="000000"/>
            </a:solidFill>
            <a:latin typeface="Times New Roman" panose="02020603050405020304" pitchFamily="18" charset="0"/>
            <a:cs typeface="Times New Roman" panose="02020603050405020304" pitchFamily="18" charset="0"/>
          </a:endParaRPr>
        </a:p>
      </dgm:t>
    </dgm:pt>
    <dgm:pt modelId="{A374C460-BD0B-417D-8732-481F752A954C}" type="parTrans" cxnId="{B8DBBC6A-B8F2-4989-91BB-2BF544A83D81}">
      <dgm:prSet/>
      <dgm:spPr/>
      <dgm:t>
        <a:bodyPr/>
        <a:lstStyle/>
        <a:p>
          <a:endParaRPr lang="ru-RU"/>
        </a:p>
      </dgm:t>
    </dgm:pt>
    <dgm:pt modelId="{A56A658F-F2E2-4F02-B8D4-577B941553D6}" type="sibTrans" cxnId="{B8DBBC6A-B8F2-4989-91BB-2BF544A83D81}">
      <dgm:prSet/>
      <dgm:spPr/>
      <dgm:t>
        <a:bodyPr/>
        <a:lstStyle/>
        <a:p>
          <a:endParaRPr lang="ru-RU"/>
        </a:p>
      </dgm:t>
    </dgm:pt>
    <dgm:pt modelId="{8CE45CBA-D14F-4105-9B17-5CC92BCAC1BC}">
      <dgm:prSet phldrT="[Текст]" custT="1"/>
      <dgm:spPr/>
      <dgm:t>
        <a:bodyPr/>
        <a:lstStyle/>
        <a:p>
          <a:r>
            <a:rPr lang="tg-Cyrl-TJ" sz="1400">
              <a:solidFill>
                <a:sysClr val="windowText" lastClr="000000"/>
              </a:solidFill>
              <a:latin typeface="Times New Roman" panose="02020603050405020304" pitchFamily="18" charset="0"/>
              <a:cs typeface="Times New Roman" panose="02020603050405020304" pitchFamily="18" charset="0"/>
            </a:rPr>
            <a:t>Ба одамон моделҳои рафтори иҷтимоиро омӯзед</a:t>
          </a:r>
          <a:endParaRPr lang="ru-RU" sz="1400">
            <a:solidFill>
              <a:sysClr val="windowText" lastClr="000000"/>
            </a:solidFill>
            <a:latin typeface="Times New Roman" panose="02020603050405020304" pitchFamily="18" charset="0"/>
            <a:cs typeface="Times New Roman" panose="02020603050405020304" pitchFamily="18" charset="0"/>
          </a:endParaRPr>
        </a:p>
      </dgm:t>
    </dgm:pt>
    <dgm:pt modelId="{52547268-04BC-4B7E-A68C-9956B1BFC02C}" type="parTrans" cxnId="{0FB2A11A-DA1C-4F71-A779-62C7E9C74D60}">
      <dgm:prSet/>
      <dgm:spPr/>
      <dgm:t>
        <a:bodyPr/>
        <a:lstStyle/>
        <a:p>
          <a:endParaRPr lang="ru-RU"/>
        </a:p>
      </dgm:t>
    </dgm:pt>
    <dgm:pt modelId="{C3EF771D-71B4-455E-95C7-8D33593DC39F}" type="sibTrans" cxnId="{0FB2A11A-DA1C-4F71-A779-62C7E9C74D60}">
      <dgm:prSet/>
      <dgm:spPr/>
      <dgm:t>
        <a:bodyPr/>
        <a:lstStyle/>
        <a:p>
          <a:endParaRPr lang="ru-RU"/>
        </a:p>
      </dgm:t>
    </dgm:pt>
    <dgm:pt modelId="{CE8E55ED-13E8-4DD5-A8F1-EE090EF16858}" type="pres">
      <dgm:prSet presAssocID="{F98A0005-9406-4FBF-AD82-7345193999DF}" presName="Name0" presStyleCnt="0">
        <dgm:presLayoutVars>
          <dgm:chMax val="1"/>
          <dgm:dir/>
          <dgm:animLvl val="ctr"/>
          <dgm:resizeHandles val="exact"/>
        </dgm:presLayoutVars>
      </dgm:prSet>
      <dgm:spPr/>
      <dgm:t>
        <a:bodyPr/>
        <a:lstStyle/>
        <a:p>
          <a:endParaRPr lang="ru-RU"/>
        </a:p>
      </dgm:t>
    </dgm:pt>
    <dgm:pt modelId="{481C2130-B571-4791-8734-196B2A73392C}" type="pres">
      <dgm:prSet presAssocID="{005B78DD-79C0-432B-99E0-E41B2F22B894}" presName="centerShape" presStyleLbl="node0" presStyleIdx="0" presStyleCnt="1" custScaleX="148256"/>
      <dgm:spPr/>
      <dgm:t>
        <a:bodyPr/>
        <a:lstStyle/>
        <a:p>
          <a:endParaRPr lang="ru-RU"/>
        </a:p>
      </dgm:t>
    </dgm:pt>
    <dgm:pt modelId="{51E6CA55-DFFE-4C72-BDA2-36E5E3BE4D6B}" type="pres">
      <dgm:prSet presAssocID="{251B0A16-939B-489D-B957-86A4EC629117}" presName="parTrans" presStyleLbl="sibTrans2D1" presStyleIdx="0" presStyleCnt="4" custScaleX="209623"/>
      <dgm:spPr/>
      <dgm:t>
        <a:bodyPr/>
        <a:lstStyle/>
        <a:p>
          <a:endParaRPr lang="ru-RU"/>
        </a:p>
      </dgm:t>
    </dgm:pt>
    <dgm:pt modelId="{8FDC160D-4292-47C4-80A4-32E2F6DFEFE9}" type="pres">
      <dgm:prSet presAssocID="{251B0A16-939B-489D-B957-86A4EC629117}" presName="connectorText" presStyleLbl="sibTrans2D1" presStyleIdx="0" presStyleCnt="4"/>
      <dgm:spPr/>
      <dgm:t>
        <a:bodyPr/>
        <a:lstStyle/>
        <a:p>
          <a:endParaRPr lang="ru-RU"/>
        </a:p>
      </dgm:t>
    </dgm:pt>
    <dgm:pt modelId="{FE22B858-D93A-4879-82D0-984047928D95}" type="pres">
      <dgm:prSet presAssocID="{57418260-3369-4BC3-B740-0AC3F5DAFF8A}" presName="node" presStyleLbl="node1" presStyleIdx="0" presStyleCnt="4" custScaleX="255604">
        <dgm:presLayoutVars>
          <dgm:bulletEnabled val="1"/>
        </dgm:presLayoutVars>
      </dgm:prSet>
      <dgm:spPr/>
      <dgm:t>
        <a:bodyPr/>
        <a:lstStyle/>
        <a:p>
          <a:endParaRPr lang="ru-RU"/>
        </a:p>
      </dgm:t>
    </dgm:pt>
    <dgm:pt modelId="{53C7EBCF-F522-4F52-93E5-A6CD413F4376}" type="pres">
      <dgm:prSet presAssocID="{8492945B-6719-4C36-947C-2ABFDA8DF133}" presName="parTrans" presStyleLbl="sibTrans2D1" presStyleIdx="1" presStyleCnt="4" custScaleX="283462"/>
      <dgm:spPr/>
      <dgm:t>
        <a:bodyPr/>
        <a:lstStyle/>
        <a:p>
          <a:endParaRPr lang="ru-RU"/>
        </a:p>
      </dgm:t>
    </dgm:pt>
    <dgm:pt modelId="{F2A2DE85-BB98-4514-9381-21933F35541F}" type="pres">
      <dgm:prSet presAssocID="{8492945B-6719-4C36-947C-2ABFDA8DF133}" presName="connectorText" presStyleLbl="sibTrans2D1" presStyleIdx="1" presStyleCnt="4"/>
      <dgm:spPr/>
      <dgm:t>
        <a:bodyPr/>
        <a:lstStyle/>
        <a:p>
          <a:endParaRPr lang="ru-RU"/>
        </a:p>
      </dgm:t>
    </dgm:pt>
    <dgm:pt modelId="{78F25E11-1135-4C79-8855-970AD7D1ED6E}" type="pres">
      <dgm:prSet presAssocID="{FBB3D45C-0037-40E9-A371-4718DD8AA293}" presName="node" presStyleLbl="node1" presStyleIdx="1" presStyleCnt="4" custScaleX="203123" custScaleY="147436" custRadScaleRad="140494" custRadScaleInc="-503">
        <dgm:presLayoutVars>
          <dgm:bulletEnabled val="1"/>
        </dgm:presLayoutVars>
      </dgm:prSet>
      <dgm:spPr/>
      <dgm:t>
        <a:bodyPr/>
        <a:lstStyle/>
        <a:p>
          <a:endParaRPr lang="ru-RU"/>
        </a:p>
      </dgm:t>
    </dgm:pt>
    <dgm:pt modelId="{00BF4236-684A-4BD4-8C20-8D86A1FDAEC6}" type="pres">
      <dgm:prSet presAssocID="{A374C460-BD0B-417D-8732-481F752A954C}" presName="parTrans" presStyleLbl="sibTrans2D1" presStyleIdx="2" presStyleCnt="4" custScaleX="227266"/>
      <dgm:spPr/>
      <dgm:t>
        <a:bodyPr/>
        <a:lstStyle/>
        <a:p>
          <a:endParaRPr lang="ru-RU"/>
        </a:p>
      </dgm:t>
    </dgm:pt>
    <dgm:pt modelId="{DD2D1799-6388-4FA7-9D81-79E8E2AC3203}" type="pres">
      <dgm:prSet presAssocID="{A374C460-BD0B-417D-8732-481F752A954C}" presName="connectorText" presStyleLbl="sibTrans2D1" presStyleIdx="2" presStyleCnt="4"/>
      <dgm:spPr/>
      <dgm:t>
        <a:bodyPr/>
        <a:lstStyle/>
        <a:p>
          <a:endParaRPr lang="ru-RU"/>
        </a:p>
      </dgm:t>
    </dgm:pt>
    <dgm:pt modelId="{BBC7F968-78C7-455B-9881-D76AF9FACC68}" type="pres">
      <dgm:prSet presAssocID="{008AA298-1DA3-4C64-A127-26EE7B373B82}" presName="node" presStyleLbl="node1" presStyleIdx="2" presStyleCnt="4" custScaleX="361387">
        <dgm:presLayoutVars>
          <dgm:bulletEnabled val="1"/>
        </dgm:presLayoutVars>
      </dgm:prSet>
      <dgm:spPr/>
      <dgm:t>
        <a:bodyPr/>
        <a:lstStyle/>
        <a:p>
          <a:endParaRPr lang="ru-RU"/>
        </a:p>
      </dgm:t>
    </dgm:pt>
    <dgm:pt modelId="{192C1BE6-E9CD-4882-B2B3-8B33F0A6790D}" type="pres">
      <dgm:prSet presAssocID="{52547268-04BC-4B7E-A68C-9956B1BFC02C}" presName="parTrans" presStyleLbl="sibTrans2D1" presStyleIdx="3" presStyleCnt="4" custScaleX="233779" custLinFactNeighborX="-21222" custLinFactNeighborY="-9132"/>
      <dgm:spPr/>
      <dgm:t>
        <a:bodyPr/>
        <a:lstStyle/>
        <a:p>
          <a:endParaRPr lang="ru-RU"/>
        </a:p>
      </dgm:t>
    </dgm:pt>
    <dgm:pt modelId="{7A8D67EA-5DCB-409C-8E77-E06643C384DB}" type="pres">
      <dgm:prSet presAssocID="{52547268-04BC-4B7E-A68C-9956B1BFC02C}" presName="connectorText" presStyleLbl="sibTrans2D1" presStyleIdx="3" presStyleCnt="4"/>
      <dgm:spPr/>
      <dgm:t>
        <a:bodyPr/>
        <a:lstStyle/>
        <a:p>
          <a:endParaRPr lang="ru-RU"/>
        </a:p>
      </dgm:t>
    </dgm:pt>
    <dgm:pt modelId="{6EFDBF4B-9279-432C-823A-D6CBC1DA1263}" type="pres">
      <dgm:prSet presAssocID="{8CE45CBA-D14F-4105-9B17-5CC92BCAC1BC}" presName="node" presStyleLbl="node1" presStyleIdx="3" presStyleCnt="4" custScaleX="171124" custScaleY="144477" custRadScaleRad="141072" custRadScaleInc="-2503">
        <dgm:presLayoutVars>
          <dgm:bulletEnabled val="1"/>
        </dgm:presLayoutVars>
      </dgm:prSet>
      <dgm:spPr/>
      <dgm:t>
        <a:bodyPr/>
        <a:lstStyle/>
        <a:p>
          <a:endParaRPr lang="ru-RU"/>
        </a:p>
      </dgm:t>
    </dgm:pt>
  </dgm:ptLst>
  <dgm:cxnLst>
    <dgm:cxn modelId="{BC1DAA33-3E0F-406A-97DF-5F5D4CF2EF76}" type="presOf" srcId="{52547268-04BC-4B7E-A68C-9956B1BFC02C}" destId="{192C1BE6-E9CD-4882-B2B3-8B33F0A6790D}" srcOrd="0" destOrd="0" presId="urn:microsoft.com/office/officeart/2005/8/layout/radial5"/>
    <dgm:cxn modelId="{50985D0A-943D-4CAB-AAF8-97304E4E21F9}" type="presOf" srcId="{52547268-04BC-4B7E-A68C-9956B1BFC02C}" destId="{7A8D67EA-5DCB-409C-8E77-E06643C384DB}" srcOrd="1" destOrd="0" presId="urn:microsoft.com/office/officeart/2005/8/layout/radial5"/>
    <dgm:cxn modelId="{A550DE21-D1F6-46BB-904B-A53323E7D95A}" type="presOf" srcId="{8492945B-6719-4C36-947C-2ABFDA8DF133}" destId="{53C7EBCF-F522-4F52-93E5-A6CD413F4376}" srcOrd="0" destOrd="0" presId="urn:microsoft.com/office/officeart/2005/8/layout/radial5"/>
    <dgm:cxn modelId="{E83053A6-2B9F-4A63-9E36-28AB5F8E5938}" type="presOf" srcId="{005B78DD-79C0-432B-99E0-E41B2F22B894}" destId="{481C2130-B571-4791-8734-196B2A73392C}" srcOrd="0" destOrd="0" presId="urn:microsoft.com/office/officeart/2005/8/layout/radial5"/>
    <dgm:cxn modelId="{C1292052-326D-4AEB-8F31-8C195A9885B1}" srcId="{005B78DD-79C0-432B-99E0-E41B2F22B894}" destId="{57418260-3369-4BC3-B740-0AC3F5DAFF8A}" srcOrd="0" destOrd="0" parTransId="{251B0A16-939B-489D-B957-86A4EC629117}" sibTransId="{E305AE50-2DE9-4375-B01A-073781855C10}"/>
    <dgm:cxn modelId="{E9C58FAC-09EF-46A9-B39C-B2C5775B97DA}" type="presOf" srcId="{008AA298-1DA3-4C64-A127-26EE7B373B82}" destId="{BBC7F968-78C7-455B-9881-D76AF9FACC68}" srcOrd="0" destOrd="0" presId="urn:microsoft.com/office/officeart/2005/8/layout/radial5"/>
    <dgm:cxn modelId="{35502A78-8C88-4574-8DA2-367CD9BF0220}" type="presOf" srcId="{F98A0005-9406-4FBF-AD82-7345193999DF}" destId="{CE8E55ED-13E8-4DD5-A8F1-EE090EF16858}" srcOrd="0" destOrd="0" presId="urn:microsoft.com/office/officeart/2005/8/layout/radial5"/>
    <dgm:cxn modelId="{1D72102B-2D46-417F-8736-5B95EA842439}" srcId="{005B78DD-79C0-432B-99E0-E41B2F22B894}" destId="{FBB3D45C-0037-40E9-A371-4718DD8AA293}" srcOrd="1" destOrd="0" parTransId="{8492945B-6719-4C36-947C-2ABFDA8DF133}" sibTransId="{282C8B43-77CF-49C2-AEEB-69F2C5ED52C0}"/>
    <dgm:cxn modelId="{19ADAB81-CC96-47BD-9D98-A10AB67E2EC6}" type="presOf" srcId="{A374C460-BD0B-417D-8732-481F752A954C}" destId="{00BF4236-684A-4BD4-8C20-8D86A1FDAEC6}" srcOrd="0" destOrd="0" presId="urn:microsoft.com/office/officeart/2005/8/layout/radial5"/>
    <dgm:cxn modelId="{E02D0AC1-8A4A-4F72-BF68-314F32D3BE68}" type="presOf" srcId="{A374C460-BD0B-417D-8732-481F752A954C}" destId="{DD2D1799-6388-4FA7-9D81-79E8E2AC3203}" srcOrd="1" destOrd="0" presId="urn:microsoft.com/office/officeart/2005/8/layout/radial5"/>
    <dgm:cxn modelId="{B18E9432-4F8D-4262-9629-A5E4BE9C7B03}" type="presOf" srcId="{8CE45CBA-D14F-4105-9B17-5CC92BCAC1BC}" destId="{6EFDBF4B-9279-432C-823A-D6CBC1DA1263}" srcOrd="0" destOrd="0" presId="urn:microsoft.com/office/officeart/2005/8/layout/radial5"/>
    <dgm:cxn modelId="{EA72892A-58F7-4D76-B492-2D48906C4BD9}" type="presOf" srcId="{8492945B-6719-4C36-947C-2ABFDA8DF133}" destId="{F2A2DE85-BB98-4514-9381-21933F35541F}" srcOrd="1" destOrd="0" presId="urn:microsoft.com/office/officeart/2005/8/layout/radial5"/>
    <dgm:cxn modelId="{4EFC0C3B-1F30-4406-B931-18B577A30248}" type="presOf" srcId="{251B0A16-939B-489D-B957-86A4EC629117}" destId="{51E6CA55-DFFE-4C72-BDA2-36E5E3BE4D6B}" srcOrd="0" destOrd="0" presId="urn:microsoft.com/office/officeart/2005/8/layout/radial5"/>
    <dgm:cxn modelId="{934E4960-EE22-4764-A27D-D37704A2DFA8}" srcId="{F98A0005-9406-4FBF-AD82-7345193999DF}" destId="{005B78DD-79C0-432B-99E0-E41B2F22B894}" srcOrd="0" destOrd="0" parTransId="{5387E4A8-7642-4667-ADB0-D7E3A1768E66}" sibTransId="{F142DFFE-FBDD-45F5-9DFA-29316C3F74E1}"/>
    <dgm:cxn modelId="{594CC490-DE7A-4C8F-9F15-15E92AAD0B61}" type="presOf" srcId="{57418260-3369-4BC3-B740-0AC3F5DAFF8A}" destId="{FE22B858-D93A-4879-82D0-984047928D95}" srcOrd="0" destOrd="0" presId="urn:microsoft.com/office/officeart/2005/8/layout/radial5"/>
    <dgm:cxn modelId="{D2DF7EAD-562E-4EB6-99C4-9FEFDEF46B31}" type="presOf" srcId="{251B0A16-939B-489D-B957-86A4EC629117}" destId="{8FDC160D-4292-47C4-80A4-32E2F6DFEFE9}" srcOrd="1" destOrd="0" presId="urn:microsoft.com/office/officeart/2005/8/layout/radial5"/>
    <dgm:cxn modelId="{B8DBBC6A-B8F2-4989-91BB-2BF544A83D81}" srcId="{005B78DD-79C0-432B-99E0-E41B2F22B894}" destId="{008AA298-1DA3-4C64-A127-26EE7B373B82}" srcOrd="2" destOrd="0" parTransId="{A374C460-BD0B-417D-8732-481F752A954C}" sibTransId="{A56A658F-F2E2-4F02-B8D4-577B941553D6}"/>
    <dgm:cxn modelId="{0FB2A11A-DA1C-4F71-A779-62C7E9C74D60}" srcId="{005B78DD-79C0-432B-99E0-E41B2F22B894}" destId="{8CE45CBA-D14F-4105-9B17-5CC92BCAC1BC}" srcOrd="3" destOrd="0" parTransId="{52547268-04BC-4B7E-A68C-9956B1BFC02C}" sibTransId="{C3EF771D-71B4-455E-95C7-8D33593DC39F}"/>
    <dgm:cxn modelId="{4093DF6C-88B5-4F95-A0CF-AC07270D552B}" type="presOf" srcId="{FBB3D45C-0037-40E9-A371-4718DD8AA293}" destId="{78F25E11-1135-4C79-8855-970AD7D1ED6E}" srcOrd="0" destOrd="0" presId="urn:microsoft.com/office/officeart/2005/8/layout/radial5"/>
    <dgm:cxn modelId="{8D19E9BB-8A49-4C00-85AE-912DC2936771}" type="presParOf" srcId="{CE8E55ED-13E8-4DD5-A8F1-EE090EF16858}" destId="{481C2130-B571-4791-8734-196B2A73392C}" srcOrd="0" destOrd="0" presId="urn:microsoft.com/office/officeart/2005/8/layout/radial5"/>
    <dgm:cxn modelId="{2E8D7221-811D-4B9B-A378-D43BBD63C735}" type="presParOf" srcId="{CE8E55ED-13E8-4DD5-A8F1-EE090EF16858}" destId="{51E6CA55-DFFE-4C72-BDA2-36E5E3BE4D6B}" srcOrd="1" destOrd="0" presId="urn:microsoft.com/office/officeart/2005/8/layout/radial5"/>
    <dgm:cxn modelId="{24F6B7D3-AE74-4CA5-A2BD-EC36D26ECFC4}" type="presParOf" srcId="{51E6CA55-DFFE-4C72-BDA2-36E5E3BE4D6B}" destId="{8FDC160D-4292-47C4-80A4-32E2F6DFEFE9}" srcOrd="0" destOrd="0" presId="urn:microsoft.com/office/officeart/2005/8/layout/radial5"/>
    <dgm:cxn modelId="{E812E857-CCF3-4390-BE1C-013101F4A33C}" type="presParOf" srcId="{CE8E55ED-13E8-4DD5-A8F1-EE090EF16858}" destId="{FE22B858-D93A-4879-82D0-984047928D95}" srcOrd="2" destOrd="0" presId="urn:microsoft.com/office/officeart/2005/8/layout/radial5"/>
    <dgm:cxn modelId="{DB385B91-D471-414C-948B-1C8FCAE7708D}" type="presParOf" srcId="{CE8E55ED-13E8-4DD5-A8F1-EE090EF16858}" destId="{53C7EBCF-F522-4F52-93E5-A6CD413F4376}" srcOrd="3" destOrd="0" presId="urn:microsoft.com/office/officeart/2005/8/layout/radial5"/>
    <dgm:cxn modelId="{5618FD62-9006-452A-96C4-9722239458B1}" type="presParOf" srcId="{53C7EBCF-F522-4F52-93E5-A6CD413F4376}" destId="{F2A2DE85-BB98-4514-9381-21933F35541F}" srcOrd="0" destOrd="0" presId="urn:microsoft.com/office/officeart/2005/8/layout/radial5"/>
    <dgm:cxn modelId="{E8E89CEE-E3A4-4EDC-8BA3-09570D1E09B6}" type="presParOf" srcId="{CE8E55ED-13E8-4DD5-A8F1-EE090EF16858}" destId="{78F25E11-1135-4C79-8855-970AD7D1ED6E}" srcOrd="4" destOrd="0" presId="urn:microsoft.com/office/officeart/2005/8/layout/radial5"/>
    <dgm:cxn modelId="{C7AB5E9C-557D-4E98-AD29-C2CD82DBE4DE}" type="presParOf" srcId="{CE8E55ED-13E8-4DD5-A8F1-EE090EF16858}" destId="{00BF4236-684A-4BD4-8C20-8D86A1FDAEC6}" srcOrd="5" destOrd="0" presId="urn:microsoft.com/office/officeart/2005/8/layout/radial5"/>
    <dgm:cxn modelId="{5196F28C-ADE2-4BA9-BF10-445BB80D985A}" type="presParOf" srcId="{00BF4236-684A-4BD4-8C20-8D86A1FDAEC6}" destId="{DD2D1799-6388-4FA7-9D81-79E8E2AC3203}" srcOrd="0" destOrd="0" presId="urn:microsoft.com/office/officeart/2005/8/layout/radial5"/>
    <dgm:cxn modelId="{986EE699-BD75-42C4-8ACD-EE5C66F57810}" type="presParOf" srcId="{CE8E55ED-13E8-4DD5-A8F1-EE090EF16858}" destId="{BBC7F968-78C7-455B-9881-D76AF9FACC68}" srcOrd="6" destOrd="0" presId="urn:microsoft.com/office/officeart/2005/8/layout/radial5"/>
    <dgm:cxn modelId="{8B71C8F5-3F26-4F8C-8BB2-6258780B0C27}" type="presParOf" srcId="{CE8E55ED-13E8-4DD5-A8F1-EE090EF16858}" destId="{192C1BE6-E9CD-4882-B2B3-8B33F0A6790D}" srcOrd="7" destOrd="0" presId="urn:microsoft.com/office/officeart/2005/8/layout/radial5"/>
    <dgm:cxn modelId="{215ED60B-BBF5-4EAB-A6F7-D6EF2140D742}" type="presParOf" srcId="{192C1BE6-E9CD-4882-B2B3-8B33F0A6790D}" destId="{7A8D67EA-5DCB-409C-8E77-E06643C384DB}" srcOrd="0" destOrd="0" presId="urn:microsoft.com/office/officeart/2005/8/layout/radial5"/>
    <dgm:cxn modelId="{3B484085-DA55-44E4-890A-2240DA5A3106}" type="presParOf" srcId="{CE8E55ED-13E8-4DD5-A8F1-EE090EF16858}" destId="{6EFDBF4B-9279-432C-823A-D6CBC1DA1263}"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660893-B6A8-4AEE-906C-6979B9408040}">
      <dsp:nvSpPr>
        <dsp:cNvPr id="0" name=""/>
        <dsp:cNvSpPr/>
      </dsp:nvSpPr>
      <dsp:spPr>
        <a:xfrm>
          <a:off x="6836884" y="2798483"/>
          <a:ext cx="91440" cy="476096"/>
        </a:xfrm>
        <a:custGeom>
          <a:avLst/>
          <a:gdLst/>
          <a:ahLst/>
          <a:cxnLst/>
          <a:rect l="0" t="0" r="0" b="0"/>
          <a:pathLst>
            <a:path>
              <a:moveTo>
                <a:pt x="45720" y="0"/>
              </a:moveTo>
              <a:lnTo>
                <a:pt x="45720" y="47609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6E937D9-EB46-4A24-8ACA-65EA6B11E4B6}">
      <dsp:nvSpPr>
        <dsp:cNvPr id="0" name=""/>
        <dsp:cNvSpPr/>
      </dsp:nvSpPr>
      <dsp:spPr>
        <a:xfrm>
          <a:off x="4782028" y="1282885"/>
          <a:ext cx="2100575" cy="476096"/>
        </a:xfrm>
        <a:custGeom>
          <a:avLst/>
          <a:gdLst/>
          <a:ahLst/>
          <a:cxnLst/>
          <a:rect l="0" t="0" r="0" b="0"/>
          <a:pathLst>
            <a:path>
              <a:moveTo>
                <a:pt x="0" y="0"/>
              </a:moveTo>
              <a:lnTo>
                <a:pt x="0" y="324446"/>
              </a:lnTo>
              <a:lnTo>
                <a:pt x="2100575" y="324446"/>
              </a:lnTo>
              <a:lnTo>
                <a:pt x="2100575" y="47609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19BB4D-305E-4F15-86AA-4FA715004A76}">
      <dsp:nvSpPr>
        <dsp:cNvPr id="0" name=""/>
        <dsp:cNvSpPr/>
      </dsp:nvSpPr>
      <dsp:spPr>
        <a:xfrm>
          <a:off x="2668111" y="2798483"/>
          <a:ext cx="1572766" cy="476096"/>
        </a:xfrm>
        <a:custGeom>
          <a:avLst/>
          <a:gdLst/>
          <a:ahLst/>
          <a:cxnLst/>
          <a:rect l="0" t="0" r="0" b="0"/>
          <a:pathLst>
            <a:path>
              <a:moveTo>
                <a:pt x="0" y="0"/>
              </a:moveTo>
              <a:lnTo>
                <a:pt x="0" y="324446"/>
              </a:lnTo>
              <a:lnTo>
                <a:pt x="1572766" y="324446"/>
              </a:lnTo>
              <a:lnTo>
                <a:pt x="1572766" y="47609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6AB469-BB76-4227-97EE-BEBFDFCD0217}">
      <dsp:nvSpPr>
        <dsp:cNvPr id="0" name=""/>
        <dsp:cNvSpPr/>
      </dsp:nvSpPr>
      <dsp:spPr>
        <a:xfrm>
          <a:off x="1392068" y="2798483"/>
          <a:ext cx="1276042" cy="476096"/>
        </a:xfrm>
        <a:custGeom>
          <a:avLst/>
          <a:gdLst/>
          <a:ahLst/>
          <a:cxnLst/>
          <a:rect l="0" t="0" r="0" b="0"/>
          <a:pathLst>
            <a:path>
              <a:moveTo>
                <a:pt x="1276042" y="0"/>
              </a:moveTo>
              <a:lnTo>
                <a:pt x="1276042" y="324446"/>
              </a:lnTo>
              <a:lnTo>
                <a:pt x="0" y="324446"/>
              </a:lnTo>
              <a:lnTo>
                <a:pt x="0" y="47609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2DA0B1-489A-406B-ACD9-207FF6014145}">
      <dsp:nvSpPr>
        <dsp:cNvPr id="0" name=""/>
        <dsp:cNvSpPr/>
      </dsp:nvSpPr>
      <dsp:spPr>
        <a:xfrm>
          <a:off x="2668111" y="1282885"/>
          <a:ext cx="2113917" cy="476096"/>
        </a:xfrm>
        <a:custGeom>
          <a:avLst/>
          <a:gdLst/>
          <a:ahLst/>
          <a:cxnLst/>
          <a:rect l="0" t="0" r="0" b="0"/>
          <a:pathLst>
            <a:path>
              <a:moveTo>
                <a:pt x="2113917" y="0"/>
              </a:moveTo>
              <a:lnTo>
                <a:pt x="2113917" y="324446"/>
              </a:lnTo>
              <a:lnTo>
                <a:pt x="0" y="324446"/>
              </a:lnTo>
              <a:lnTo>
                <a:pt x="0" y="47609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58EC2D-F804-4EB9-8B07-B9A7B7CC6222}">
      <dsp:nvSpPr>
        <dsp:cNvPr id="0" name=""/>
        <dsp:cNvSpPr/>
      </dsp:nvSpPr>
      <dsp:spPr>
        <a:xfrm>
          <a:off x="3521531" y="243384"/>
          <a:ext cx="2520993" cy="103950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D8CC8E-F58D-4E76-B159-8E1CFA6FCBEC}">
      <dsp:nvSpPr>
        <dsp:cNvPr id="0" name=""/>
        <dsp:cNvSpPr/>
      </dsp:nvSpPr>
      <dsp:spPr>
        <a:xfrm>
          <a:off x="3703421" y="416180"/>
          <a:ext cx="2520993" cy="103950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g-Cyrl-TJ" sz="1400" kern="1200">
              <a:latin typeface="Times New Roman" panose="02020603050405020304" pitchFamily="18" charset="0"/>
              <a:cs typeface="Times New Roman" panose="02020603050405020304" pitchFamily="18" charset="0"/>
            </a:rPr>
            <a:t>Сохтори сармояи инсонӣ</a:t>
          </a:r>
          <a:endParaRPr lang="ru-RU" sz="1400" kern="1200">
            <a:latin typeface="Times New Roman" panose="02020603050405020304" pitchFamily="18" charset="0"/>
            <a:cs typeface="Times New Roman" panose="02020603050405020304" pitchFamily="18" charset="0"/>
          </a:endParaRPr>
        </a:p>
      </dsp:txBody>
      <dsp:txXfrm>
        <a:off x="3733867" y="446626"/>
        <a:ext cx="2460101" cy="978608"/>
      </dsp:txXfrm>
    </dsp:sp>
    <dsp:sp modelId="{5BF3521B-B4B3-4C68-B186-D1113229C332}">
      <dsp:nvSpPr>
        <dsp:cNvPr id="0" name=""/>
        <dsp:cNvSpPr/>
      </dsp:nvSpPr>
      <dsp:spPr>
        <a:xfrm>
          <a:off x="1394886" y="1758982"/>
          <a:ext cx="2546449" cy="103950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4DCF8E-3F43-4C5F-8784-2F4C7121AF5D}">
      <dsp:nvSpPr>
        <dsp:cNvPr id="0" name=""/>
        <dsp:cNvSpPr/>
      </dsp:nvSpPr>
      <dsp:spPr>
        <a:xfrm>
          <a:off x="1576776" y="1931777"/>
          <a:ext cx="2546449" cy="103950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g-Cyrl-TJ" sz="1400" kern="1200">
              <a:latin typeface="Times New Roman" panose="02020603050405020304" pitchFamily="18" charset="0"/>
              <a:cs typeface="Times New Roman" panose="02020603050405020304" pitchFamily="18" charset="0"/>
            </a:rPr>
            <a:t>Сармояи таълимӣ</a:t>
          </a:r>
          <a:endParaRPr lang="ru-RU" sz="1400" kern="1200">
            <a:latin typeface="Times New Roman" panose="02020603050405020304" pitchFamily="18" charset="0"/>
            <a:cs typeface="Times New Roman" panose="02020603050405020304" pitchFamily="18" charset="0"/>
          </a:endParaRPr>
        </a:p>
      </dsp:txBody>
      <dsp:txXfrm>
        <a:off x="1607222" y="1962223"/>
        <a:ext cx="2485557" cy="978608"/>
      </dsp:txXfrm>
    </dsp:sp>
    <dsp:sp modelId="{2057B751-A358-4407-A0A2-0017E416D789}">
      <dsp:nvSpPr>
        <dsp:cNvPr id="0" name=""/>
        <dsp:cNvSpPr/>
      </dsp:nvSpPr>
      <dsp:spPr>
        <a:xfrm>
          <a:off x="1192" y="3274579"/>
          <a:ext cx="2781752" cy="103950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62A087-C2CB-4747-98EB-ACD139DE97A1}">
      <dsp:nvSpPr>
        <dsp:cNvPr id="0" name=""/>
        <dsp:cNvSpPr/>
      </dsp:nvSpPr>
      <dsp:spPr>
        <a:xfrm>
          <a:off x="183082" y="3447375"/>
          <a:ext cx="2781752" cy="103950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g-Cyrl-TJ" sz="1400" kern="1200">
              <a:latin typeface="Times New Roman" panose="02020603050405020304" pitchFamily="18" charset="0"/>
              <a:cs typeface="Times New Roman" panose="02020603050405020304" pitchFamily="18" charset="0"/>
            </a:rPr>
            <a:t>Сармояи таълимии касбӣ</a:t>
          </a:r>
          <a:endParaRPr lang="ru-RU" sz="1400" kern="1200">
            <a:latin typeface="Times New Roman" panose="02020603050405020304" pitchFamily="18" charset="0"/>
            <a:cs typeface="Times New Roman" panose="02020603050405020304" pitchFamily="18" charset="0"/>
          </a:endParaRPr>
        </a:p>
      </dsp:txBody>
      <dsp:txXfrm>
        <a:off x="213528" y="3477821"/>
        <a:ext cx="2720860" cy="978608"/>
      </dsp:txXfrm>
    </dsp:sp>
    <dsp:sp modelId="{D5446999-F5A1-4849-AE2F-D01928C51277}">
      <dsp:nvSpPr>
        <dsp:cNvPr id="0" name=""/>
        <dsp:cNvSpPr/>
      </dsp:nvSpPr>
      <dsp:spPr>
        <a:xfrm>
          <a:off x="3146725" y="3274579"/>
          <a:ext cx="2188304" cy="103950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8FCA4-2C67-4717-9870-FB08C93128C1}">
      <dsp:nvSpPr>
        <dsp:cNvPr id="0" name=""/>
        <dsp:cNvSpPr/>
      </dsp:nvSpPr>
      <dsp:spPr>
        <a:xfrm>
          <a:off x="3328615" y="3447375"/>
          <a:ext cx="2188304" cy="103950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g-Cyrl-TJ" sz="1400" kern="1200">
              <a:latin typeface="Times New Roman" panose="02020603050405020304" pitchFamily="18" charset="0"/>
              <a:cs typeface="Times New Roman" panose="02020603050405020304" pitchFamily="18" charset="0"/>
            </a:rPr>
            <a:t>Сармояи иттилоотӣ</a:t>
          </a:r>
          <a:endParaRPr lang="ru-RU" sz="1400" kern="1200">
            <a:latin typeface="Times New Roman" panose="02020603050405020304" pitchFamily="18" charset="0"/>
            <a:cs typeface="Times New Roman" panose="02020603050405020304" pitchFamily="18" charset="0"/>
          </a:endParaRPr>
        </a:p>
      </dsp:txBody>
      <dsp:txXfrm>
        <a:off x="3359061" y="3477821"/>
        <a:ext cx="2127412" cy="978608"/>
      </dsp:txXfrm>
    </dsp:sp>
    <dsp:sp modelId="{D089A642-1090-4CF1-B125-90618062402E}">
      <dsp:nvSpPr>
        <dsp:cNvPr id="0" name=""/>
        <dsp:cNvSpPr/>
      </dsp:nvSpPr>
      <dsp:spPr>
        <a:xfrm>
          <a:off x="5596038" y="1758982"/>
          <a:ext cx="2573132" cy="103950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397726-FB94-49CD-B343-1D4B0C0C9929}">
      <dsp:nvSpPr>
        <dsp:cNvPr id="0" name=""/>
        <dsp:cNvSpPr/>
      </dsp:nvSpPr>
      <dsp:spPr>
        <a:xfrm>
          <a:off x="5777927" y="1931777"/>
          <a:ext cx="2573132" cy="103950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g-Cyrl-TJ" sz="1400" kern="1200">
              <a:latin typeface="Times New Roman" panose="02020603050405020304" pitchFamily="18" charset="0"/>
              <a:cs typeface="Times New Roman" panose="02020603050405020304" pitchFamily="18" charset="0"/>
            </a:rPr>
            <a:t>Сармояи тандурустӣ</a:t>
          </a:r>
          <a:endParaRPr lang="ru-RU" sz="1400" kern="1200">
            <a:latin typeface="Times New Roman" panose="02020603050405020304" pitchFamily="18" charset="0"/>
            <a:cs typeface="Times New Roman" panose="02020603050405020304" pitchFamily="18" charset="0"/>
          </a:endParaRPr>
        </a:p>
      </dsp:txBody>
      <dsp:txXfrm>
        <a:off x="5808373" y="1962223"/>
        <a:ext cx="2512240" cy="978608"/>
      </dsp:txXfrm>
    </dsp:sp>
    <dsp:sp modelId="{8634FB99-E4C0-4820-80F9-9E7E3EB9BE87}">
      <dsp:nvSpPr>
        <dsp:cNvPr id="0" name=""/>
        <dsp:cNvSpPr/>
      </dsp:nvSpPr>
      <dsp:spPr>
        <a:xfrm>
          <a:off x="5698809" y="3274579"/>
          <a:ext cx="2367589" cy="103950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CE7C8B-60EC-4CF1-8754-DE1F5D8CE793}">
      <dsp:nvSpPr>
        <dsp:cNvPr id="0" name=""/>
        <dsp:cNvSpPr/>
      </dsp:nvSpPr>
      <dsp:spPr>
        <a:xfrm>
          <a:off x="5880699" y="3447375"/>
          <a:ext cx="2367589" cy="103950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g-Cyrl-TJ" sz="1400" kern="1200">
              <a:latin typeface="Times New Roman" panose="02020603050405020304" pitchFamily="18" charset="0"/>
              <a:cs typeface="Times New Roman" panose="02020603050405020304" pitchFamily="18" charset="0"/>
            </a:rPr>
            <a:t>Сармояи муҳоҷират</a:t>
          </a:r>
          <a:endParaRPr lang="ru-RU" sz="1400" kern="1200">
            <a:latin typeface="Times New Roman" panose="02020603050405020304" pitchFamily="18" charset="0"/>
            <a:cs typeface="Times New Roman" panose="02020603050405020304" pitchFamily="18" charset="0"/>
          </a:endParaRPr>
        </a:p>
      </dsp:txBody>
      <dsp:txXfrm>
        <a:off x="5911145" y="3477821"/>
        <a:ext cx="2306697" cy="9786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C2130-B571-4791-8734-196B2A73392C}">
      <dsp:nvSpPr>
        <dsp:cNvPr id="0" name=""/>
        <dsp:cNvSpPr/>
      </dsp:nvSpPr>
      <dsp:spPr>
        <a:xfrm>
          <a:off x="2877483" y="1433851"/>
          <a:ext cx="1507157" cy="101659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tg-Cyrl-TJ" sz="1200" b="1" kern="1200">
              <a:solidFill>
                <a:srgbClr val="FFFF00"/>
              </a:solidFill>
              <a:latin typeface="Times New Roman" panose="02020603050405020304" pitchFamily="18" charset="0"/>
              <a:cs typeface="Times New Roman" panose="02020603050405020304" pitchFamily="18" charset="0"/>
            </a:rPr>
            <a:t>Таъсири асосии институтҳо</a:t>
          </a:r>
          <a:endParaRPr lang="ru-RU" sz="1200" b="1" kern="1200">
            <a:solidFill>
              <a:srgbClr val="FFFF00"/>
            </a:solidFill>
            <a:latin typeface="Times New Roman" panose="02020603050405020304" pitchFamily="18" charset="0"/>
            <a:cs typeface="Times New Roman" panose="02020603050405020304" pitchFamily="18" charset="0"/>
          </a:endParaRPr>
        </a:p>
      </dsp:txBody>
      <dsp:txXfrm>
        <a:off x="3098201" y="1582727"/>
        <a:ext cx="1065721" cy="718839"/>
      </dsp:txXfrm>
    </dsp:sp>
    <dsp:sp modelId="{51E6CA55-DFFE-4C72-BDA2-36E5E3BE4D6B}">
      <dsp:nvSpPr>
        <dsp:cNvPr id="0" name=""/>
        <dsp:cNvSpPr/>
      </dsp:nvSpPr>
      <dsp:spPr>
        <a:xfrm rot="16200000">
          <a:off x="3403162" y="1061367"/>
          <a:ext cx="455800" cy="34701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3455214" y="1182822"/>
        <a:ext cx="351696" cy="208209"/>
      </dsp:txXfrm>
    </dsp:sp>
    <dsp:sp modelId="{FE22B858-D93A-4879-82D0-984047928D95}">
      <dsp:nvSpPr>
        <dsp:cNvPr id="0" name=""/>
        <dsp:cNvSpPr/>
      </dsp:nvSpPr>
      <dsp:spPr>
        <a:xfrm>
          <a:off x="2326673" y="2957"/>
          <a:ext cx="2608778" cy="102063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tg-Cyrl-TJ" sz="1400" kern="1200">
              <a:solidFill>
                <a:sysClr val="windowText" lastClr="000000"/>
              </a:solidFill>
              <a:latin typeface="Times New Roman" panose="02020603050405020304" pitchFamily="18" charset="0"/>
              <a:cs typeface="Times New Roman" panose="02020603050405020304" pitchFamily="18" charset="0"/>
            </a:rPr>
            <a:t>Нақшҳои мушахассро барои аъзоёни ҷомеа муайян намоед</a:t>
          </a:r>
          <a:endParaRPr lang="ru-RU" sz="1400" kern="1200">
            <a:solidFill>
              <a:sysClr val="windowText" lastClr="000000"/>
            </a:solidFill>
            <a:latin typeface="Times New Roman" panose="02020603050405020304" pitchFamily="18" charset="0"/>
            <a:cs typeface="Times New Roman" panose="02020603050405020304" pitchFamily="18" charset="0"/>
          </a:endParaRPr>
        </a:p>
      </dsp:txBody>
      <dsp:txXfrm>
        <a:off x="2708720" y="152425"/>
        <a:ext cx="1844684" cy="721696"/>
      </dsp:txXfrm>
    </dsp:sp>
    <dsp:sp modelId="{53C7EBCF-F522-4F52-93E5-A6CD413F4376}">
      <dsp:nvSpPr>
        <dsp:cNvPr id="0" name=""/>
        <dsp:cNvSpPr/>
      </dsp:nvSpPr>
      <dsp:spPr>
        <a:xfrm rot="21586419">
          <a:off x="4326776" y="1765246"/>
          <a:ext cx="326530" cy="34701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4326776" y="1834842"/>
        <a:ext cx="228571" cy="208209"/>
      </dsp:txXfrm>
    </dsp:sp>
    <dsp:sp modelId="{78F25E11-1135-4C79-8855-970AD7D1ED6E}">
      <dsp:nvSpPr>
        <dsp:cNvPr id="0" name=""/>
        <dsp:cNvSpPr/>
      </dsp:nvSpPr>
      <dsp:spPr>
        <a:xfrm>
          <a:off x="4601958" y="1181826"/>
          <a:ext cx="2073140" cy="1504780"/>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tg-Cyrl-TJ" sz="1400" kern="1200">
              <a:solidFill>
                <a:sysClr val="windowText" lastClr="000000"/>
              </a:solidFill>
              <a:latin typeface="Times New Roman" panose="02020603050405020304" pitchFamily="18" charset="0"/>
              <a:cs typeface="Times New Roman" panose="02020603050405020304" pitchFamily="18" charset="0"/>
            </a:rPr>
            <a:t>Танзим ва назорат кардани рафтори аъзоёни ҷомеаро идора менамояд</a:t>
          </a:r>
          <a:endParaRPr lang="ru-RU" sz="1400" kern="1200">
            <a:solidFill>
              <a:sysClr val="windowText" lastClr="000000"/>
            </a:solidFill>
            <a:latin typeface="Times New Roman" panose="02020603050405020304" pitchFamily="18" charset="0"/>
            <a:cs typeface="Times New Roman" panose="02020603050405020304" pitchFamily="18" charset="0"/>
          </a:endParaRPr>
        </a:p>
      </dsp:txBody>
      <dsp:txXfrm>
        <a:off x="4905562" y="1402196"/>
        <a:ext cx="1465932" cy="1064040"/>
      </dsp:txXfrm>
    </dsp:sp>
    <dsp:sp modelId="{00BF4236-684A-4BD4-8C20-8D86A1FDAEC6}">
      <dsp:nvSpPr>
        <dsp:cNvPr id="0" name=""/>
        <dsp:cNvSpPr/>
      </dsp:nvSpPr>
      <dsp:spPr>
        <a:xfrm rot="5400000">
          <a:off x="3383981" y="2475912"/>
          <a:ext cx="494163" cy="34701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3436033" y="2493263"/>
        <a:ext cx="390059" cy="208209"/>
      </dsp:txXfrm>
    </dsp:sp>
    <dsp:sp modelId="{BBC7F968-78C7-455B-9881-D76AF9FACC68}">
      <dsp:nvSpPr>
        <dsp:cNvPr id="0" name=""/>
        <dsp:cNvSpPr/>
      </dsp:nvSpPr>
      <dsp:spPr>
        <a:xfrm>
          <a:off x="1786845" y="2860704"/>
          <a:ext cx="3688434" cy="1020632"/>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tg-Cyrl-TJ" sz="1400" kern="1200">
              <a:solidFill>
                <a:sysClr val="windowText" lastClr="000000"/>
              </a:solidFill>
              <a:latin typeface="Times New Roman" panose="02020603050405020304" pitchFamily="18" charset="0"/>
              <a:cs typeface="Times New Roman" panose="02020603050405020304" pitchFamily="18" charset="0"/>
            </a:rPr>
            <a:t>Онҳо бо ташаккул додани фарҳанги доимӣ дар аъзоёни ҷомеа модели институтсионалии рафторро меоранд</a:t>
          </a:r>
          <a:endParaRPr lang="ru-RU" sz="1400" kern="1200">
            <a:solidFill>
              <a:sysClr val="windowText" lastClr="000000"/>
            </a:solidFill>
            <a:latin typeface="Times New Roman" panose="02020603050405020304" pitchFamily="18" charset="0"/>
            <a:cs typeface="Times New Roman" panose="02020603050405020304" pitchFamily="18" charset="0"/>
          </a:endParaRPr>
        </a:p>
      </dsp:txBody>
      <dsp:txXfrm>
        <a:off x="2327004" y="3010172"/>
        <a:ext cx="2608116" cy="721696"/>
      </dsp:txXfrm>
    </dsp:sp>
    <dsp:sp modelId="{192C1BE6-E9CD-4882-B2B3-8B33F0A6790D}">
      <dsp:nvSpPr>
        <dsp:cNvPr id="0" name=""/>
        <dsp:cNvSpPr/>
      </dsp:nvSpPr>
      <dsp:spPr>
        <a:xfrm rot="10732419">
          <a:off x="2404273" y="1755470"/>
          <a:ext cx="482142" cy="34701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rot="10800000">
        <a:off x="2508367" y="1823850"/>
        <a:ext cx="378038" cy="208209"/>
      </dsp:txXfrm>
    </dsp:sp>
    <dsp:sp modelId="{6EFDBF4B-9279-432C-823A-D6CBC1DA1263}">
      <dsp:nvSpPr>
        <dsp:cNvPr id="0" name=""/>
        <dsp:cNvSpPr/>
      </dsp:nvSpPr>
      <dsp:spPr>
        <a:xfrm>
          <a:off x="742438" y="1244481"/>
          <a:ext cx="1746547" cy="1474579"/>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tg-Cyrl-TJ" sz="1400" kern="1200">
              <a:solidFill>
                <a:sysClr val="windowText" lastClr="000000"/>
              </a:solidFill>
              <a:latin typeface="Times New Roman" panose="02020603050405020304" pitchFamily="18" charset="0"/>
              <a:cs typeface="Times New Roman" panose="02020603050405020304" pitchFamily="18" charset="0"/>
            </a:rPr>
            <a:t>Ба одамон моделҳои рафтори иҷтимоиро омӯзед</a:t>
          </a:r>
          <a:endParaRPr lang="ru-RU" sz="1400" kern="1200">
            <a:solidFill>
              <a:sysClr val="windowText" lastClr="000000"/>
            </a:solidFill>
            <a:latin typeface="Times New Roman" panose="02020603050405020304" pitchFamily="18" charset="0"/>
            <a:cs typeface="Times New Roman" panose="02020603050405020304" pitchFamily="18" charset="0"/>
          </a:endParaRPr>
        </a:p>
      </dsp:txBody>
      <dsp:txXfrm>
        <a:off x="998214" y="1460428"/>
        <a:ext cx="1234995" cy="104268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83882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25382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3253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60924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r>
              <a:rPr lang="tg-Cyrl-TJ" sz="3200" b="1" cap="none" dirty="0">
                <a:solidFill>
                  <a:schemeClr val="dk1"/>
                </a:solidFill>
                <a:latin typeface="Times New Roman"/>
                <a:ea typeface="Times New Roman"/>
                <a:cs typeface="Times New Roman"/>
                <a:sym typeface="Times New Roman"/>
              </a:rPr>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11</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r>
              <a:rPr lang="tg-Cyrl-TJ" b="1" dirty="0">
                <a:solidFill>
                  <a:schemeClr val="tx1"/>
                </a:solidFill>
                <a:latin typeface="Times New Roman" panose="02020603050405020304" pitchFamily="18" charset="0"/>
                <a:cs typeface="Times New Roman" panose="02020603050405020304" pitchFamily="18" charset="0"/>
              </a:rPr>
              <a:t>Institutional analysis of factors influencing human capital development</a:t>
            </a:r>
            <a:endParaRPr lang="tg-Cyrl-TJ" sz="28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p:txBody>
      </p:sp>
      <p:sp>
        <p:nvSpPr>
          <p:cNvPr id="93" name="Google Shape;93;p1"/>
          <p:cNvSpPr/>
          <p:nvPr/>
        </p:nvSpPr>
        <p:spPr>
          <a:xfrm>
            <a:off x="2803977" y="5095005"/>
            <a:ext cx="4528039" cy="646290"/>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Lecturer of: </a:t>
            </a:r>
            <a:r>
              <a:rPr lang="tg-Cyrl-TJ" dirty="0">
                <a:latin typeface="Times New Roman" panose="02020603050405020304" pitchFamily="18" charset="0"/>
                <a:cs typeface="Times New Roman" panose="02020603050405020304" pitchFamily="18" charset="0"/>
              </a:rPr>
              <a:t>Institutional analysis of factors influencing human capital development</a:t>
            </a:r>
            <a:endParaRPr sz="1600"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5301"/>
    </mc:Choice>
    <mc:Fallback xmlns="">
      <p:transition advTm="1530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10455" y="2013439"/>
            <a:ext cx="4501660"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endParaRPr lang="tg-Cyrl-TJ" sz="1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1</a:t>
            </a:r>
            <a:r>
              <a:rPr lang="en-US" sz="3000" b="1" dirty="0">
                <a:solidFill>
                  <a:srgbClr val="FF0000"/>
                </a:solidFill>
                <a:latin typeface="Times New Roman"/>
                <a:ea typeface="Times New Roman"/>
                <a:cs typeface="Times New Roman"/>
                <a:sym typeface="Times New Roman"/>
              </a:rPr>
              <a:t>1</a:t>
            </a:r>
            <a:endParaRPr lang="tg-Cyrl-TJ" sz="3000" b="1" dirty="0">
              <a:solidFill>
                <a:srgbClr val="FF0000"/>
              </a:solidFill>
              <a:latin typeface="Times New Roman"/>
              <a:ea typeface="Times New Roman"/>
              <a:cs typeface="Times New Roman"/>
              <a:sym typeface="Times New Roman"/>
            </a:endParaRPr>
          </a:p>
          <a:p>
            <a:pPr lvl="0" algn="ctr">
              <a:buClr>
                <a:schemeClr val="accent1"/>
              </a:buClr>
              <a:buSzPts val="2100"/>
            </a:pPr>
            <a:r>
              <a:rPr lang="tg-Cyrl-TJ" sz="2000" b="1" dirty="0">
                <a:latin typeface="Times New Roman" panose="02020603050405020304" pitchFamily="18" charset="0"/>
                <a:cs typeface="Times New Roman" panose="02020603050405020304" pitchFamily="18" charset="0"/>
              </a:rPr>
              <a:t>ТАҲЛИЛИ ИНСТИТУТСИОНАЛИИ ОМИЛҲОИ БА РУШДИ САРМОЯИ ИНСОНӢ ТАЪСИРРАСОН</a:t>
            </a:r>
            <a:endParaRPr lang="tg-Cyrl-TJ" sz="2000" b="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lvl="0" algn="ctr">
              <a:lnSpc>
                <a:spcPct val="150000"/>
              </a:lnSpc>
              <a:buClr>
                <a:schemeClr val="accent1"/>
              </a:buClr>
              <a:buSzPts val="2100"/>
            </a:pPr>
            <a:r>
              <a:rPr lang="tg-Cyrl-TJ" sz="24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6768"/>
    </mc:Choice>
    <mc:Fallback xmlns="">
      <p:transition advTm="10676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r>
              <a:rPr lang="tg-Cyrl-TJ" dirty="0"/>
              <a:t/>
            </a:r>
            <a:br>
              <a:rPr lang="tg-Cyrl-TJ" dirty="0"/>
            </a:br>
            <a:endParaRPr dirty="0">
              <a:latin typeface="Times"/>
              <a:ea typeface="Times"/>
              <a:cs typeface="Times"/>
              <a:sym typeface="Times"/>
            </a:endParaRPr>
          </a:p>
        </p:txBody>
      </p:sp>
      <p:sp>
        <p:nvSpPr>
          <p:cNvPr id="109" name="Google Shape;109;p3"/>
          <p:cNvSpPr/>
          <p:nvPr/>
        </p:nvSpPr>
        <p:spPr>
          <a:xfrm>
            <a:off x="431540" y="817685"/>
            <a:ext cx="8280920" cy="5477607"/>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11.1. Моҳияти асосии таҳлили институтсионалӣ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11.2. Омилҳои асосии ба рушди сармояи инсонӣ таъсиррасон</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11.3. Самтҳои асосии фаъолияти институтҳо дар шароити муосир</a:t>
            </a:r>
            <a:endParaRPr lang="ru-RU" sz="24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133210"/>
    </mc:Choice>
    <mc:Fallback xmlns="">
      <p:transition advTm="13321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8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9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Таҳлил, хусусиятҳо, рушди сармояи инсонӣ, омилҳо ва принсипҳои асосии институтҳо, принсипҳои асосии таъсиррасон, рушди сармояи инсонӣ ва рушди институтҳо, институтҳо ва хусусиятҳои асосии он, нақши институтҳо дар иқтисодиёт, сармояи инсонӣ ва омилҳои таъсиргузор дар шароити муосир, таҳлили ҳолати воқеии институтҳо дар иқтисодиёти муосир.</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1444"/>
    </mc:Choice>
    <mc:Fallback xmlns="">
      <p:transition advTm="7144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77844" y="96714"/>
            <a:ext cx="8884220" cy="6576647"/>
          </a:xfrm>
          <a:prstGeom prst="rect">
            <a:avLst/>
          </a:prstGeom>
          <a:noFill/>
          <a:ln>
            <a:noFill/>
          </a:ln>
        </p:spPr>
        <p:txBody>
          <a:bodyPr spcFirstLastPara="1" wrap="square" lIns="91425" tIns="45700" rIns="91425" bIns="45700" anchor="t" anchorCtr="0">
            <a:normAutofit/>
          </a:bodyPr>
          <a:lstStyle/>
          <a:p>
            <a:pPr algn="ctr"/>
            <a:r>
              <a:rPr lang="tg-Cyrl-TJ" sz="28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8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Амсилаҳои гуногун доир ба омӯзиш ва таҳлили мушкилотҳои ташкилӣ, инчунин масъалаҳои захираҳои инсонӣ ва омилҳои ба рушди онҳо таъсиркунанда дар шароити муосир мавҷуданд. Дар ин раванд таваҷҷӯҳ ба амсилаҳои гуногун равона гардид: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А) Сохторӣ,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Б) Рафторӣ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В) Бунёдӣ</a:t>
            </a:r>
          </a:p>
        </p:txBody>
      </p:sp>
    </p:spTree>
  </p:cSld>
  <p:clrMapOvr>
    <a:masterClrMapping/>
  </p:clrMapOvr>
  <mc:AlternateContent xmlns:mc="http://schemas.openxmlformats.org/markup-compatibility/2006" xmlns:p14="http://schemas.microsoft.com/office/powerpoint/2010/main">
    <mc:Choice Requires="p14">
      <p:transition p14:dur="0" advTm="95680"/>
    </mc:Choice>
    <mc:Fallback xmlns="">
      <p:transition advTm="9568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167054"/>
            <a:ext cx="8884220" cy="6128238"/>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algn="ctr"/>
            <a:r>
              <a:rPr lang="tg-Cyrl-TJ" sz="2400" dirty="0">
                <a:latin typeface="Times New Roman"/>
                <a:ea typeface="Times New Roman"/>
                <a:cs typeface="Times New Roman"/>
                <a:sym typeface="Times New Roman"/>
              </a:rPr>
              <a:t>	</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ҷараёни омӯзиш чунин равандҳоро ба инобат гирифтем, зеро онҳо ба ташаккул ва рушди сармояи инсонӣ таъсиргузоранд. Дар шароити муосир рушди сармояи инсонӣ аз ташаккули чунин равандҳо манша мегиранд.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нишондиҳандаҳои сохторӣ метавон дохил намуд - сохтор тамоми унсурҳо, омилҳо ва шартҳои физикӣ ва омилҳои ғайриинсонӣ ки бо ҳамдигар таҳти тартиби муайян қарор мегиранд, дорои қоидаҳо ва таркиби махсус ҳамкорӣ мебошанд.</a:t>
            </a:r>
            <a:endParaRPr lang="tg-Cyrl-TJ" sz="1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35148"/>
    </mc:Choice>
    <mc:Fallback xmlns="">
      <p:transition advTm="13514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158260"/>
            <a:ext cx="8660423" cy="6128239"/>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endParaRPr lang="tg-Cyrl-TJ" sz="900" b="1"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ҳамбастагӣ онҳо метавонанд зинаи асосии созмонро ташаккул диҳанд. Қайд намудан зарур аст, ки чунин нишондиҳандаҳои сохторӣ метавонад, дар асоси усули вазифавӣ ва ҷараёни идоракуниро таъмин 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нишондиҳандаҳои рафторӣ метавон муносибатҳо ва рафтори шахсро дохил намуд, ки онҳо бо моделҳои рафтор ба ҳам тавъаманд ва қувваи асосси созмонро ташкил медиҳанд.</a:t>
            </a:r>
          </a:p>
        </p:txBody>
      </p:sp>
    </p:spTree>
  </p:cSld>
  <p:clrMapOvr>
    <a:masterClrMapping/>
  </p:clrMapOvr>
  <mc:AlternateContent xmlns:mc="http://schemas.openxmlformats.org/markup-compatibility/2006" xmlns:p14="http://schemas.microsoft.com/office/powerpoint/2010/main">
    <mc:Choice Requires="p14">
      <p:transition p14:dur="0" advTm="120309"/>
    </mc:Choice>
    <mc:Fallback xmlns="">
      <p:transition advTm="12030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algn="ctr"/>
            <a:r>
              <a:rPr lang="tg-Cyrl-TJ" dirty="0">
                <a:latin typeface="Times New Roman"/>
                <a:ea typeface="Times New Roman"/>
                <a:cs typeface="Times New Roman"/>
                <a:sym typeface="Times New Roman"/>
              </a:rPr>
              <a:t>	</a:t>
            </a:r>
          </a:p>
          <a:p>
            <a:pPr algn="ctr"/>
            <a:endParaRPr lang="tg-Cyrl-TJ" sz="100"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моҳиятҳои асосии ин созмон рафтори шахс ҳисобида мешавад ва дар созмон барои ноил гардидан ба ҳадафҳои гузошта шуда, созмон тамоми чораҳоро роҳандозӣ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нишондиҳандаҳои бунёдӣ метавон ҳаминро қайд намуд, ки дар тули солҳо таҳқиқотчиён ва олимони соҳаи мазкур дар асоси нишондиҳандаи мазкур назарияҳои гуногунро ҳаматарафа таҳия намудаанд.</a:t>
            </a:r>
          </a:p>
        </p:txBody>
      </p:sp>
    </p:spTree>
  </p:cSld>
  <p:clrMapOvr>
    <a:masterClrMapping/>
  </p:clrMapOvr>
  <mc:AlternateContent xmlns:mc="http://schemas.openxmlformats.org/markup-compatibility/2006" xmlns:p14="http://schemas.microsoft.com/office/powerpoint/2010/main">
    <mc:Choice Requires="p14">
      <p:transition p14:dur="0" advTm="127443"/>
    </mc:Choice>
    <mc:Fallback xmlns="">
      <p:transition advTm="12744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167054"/>
            <a:ext cx="8884220" cy="5969976"/>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Таоми шароитҳои мавҷударо ки барои муҳити зист ва омилҳои экзогенӣ ки манзараи муҳити берунаи созмонро иникос менамояд. Нишондиҳандаҳои бунёдӣ муҳимтарин ва асоситарин нишондиҳанда ба шумор меравад, ки рушди ду нишондиҳандаҳи дар боло зикр гардида аз ин нишондиҳанда вобастагӣ зичро доро мебошад. Ташаккул ва рушди ду омили дар боло буда аз рушди ин нишондиҳандаи бунёдӣ манша мегиранд.</a:t>
            </a: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125162"/>
    </mc:Choice>
    <mc:Fallback xmlns="">
      <p:transition spd="slow" advTm="12516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506308"/>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яке аз роҳҳои беҳтари эъҷодӣ некӯаҳволии иқтисодӣ, ташаккул ва рушди сармояи инсонӣ, баланд бардоштани сатҳ ва сифати захираҳои инсонӣ ва ташаккул ва рушди малакаҳои касбӣ аз захираҳои инсонӣ вобаста мебошанд. Яке аз роҳҳои асосии омӯзиш ва рушд ин омӯзиши захираҳои инсонӣ ба шумор меравад.</a:t>
            </a:r>
            <a:endParaRPr lang="tg-Cyrl-TJ" sz="105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51865"/>
    </mc:Choice>
    <mc:Fallback xmlns="">
      <p:transition advTm="15186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70338"/>
            <a:ext cx="8801101" cy="6488723"/>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dirty="0"/>
          </a:p>
          <a:p>
            <a:pPr marL="0" indent="450000" algn="just">
              <a:lnSpc>
                <a:spcPct val="160000"/>
              </a:lnSpc>
              <a:spcBef>
                <a:spcPts val="0"/>
              </a:spcBef>
              <a:spcAft>
                <a:spcPts val="0"/>
              </a:spcAft>
            </a:pPr>
            <a:endParaRPr lang="tg-Cyrl-TJ"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таҳқиқотчиёни соҳаи мазкур ташаккул ва рушди иқтисодиёт аз ҷалби сармоягузорӣ ба соҳаи маориф манша мегирад, зеро дар ин соҳа мутахассисони баландихтисос омода мегарданд, ки онҳо дар оянда барои ташаккул ва рушди соҳаи мазкур саҳми беандозаи хешро мегузоранд.</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2047"/>
    </mc:Choice>
    <mc:Fallback xmlns="">
      <p:transition advTm="12204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40676" y="228600"/>
            <a:ext cx="8801101" cy="6180992"/>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600" dirty="0"/>
          </a:p>
          <a:p>
            <a:pPr marL="0" indent="450000" algn="just">
              <a:lnSpc>
                <a:spcPct val="150000"/>
              </a:lnSpc>
              <a:spcBef>
                <a:spcPts val="0"/>
              </a:spcBef>
              <a:spcAft>
                <a:spcPts val="0"/>
              </a:spcAft>
            </a:pPr>
            <a:endParaRPr lang="tg-Cyrl-TJ" dirty="0"/>
          </a:p>
          <a:p>
            <a:pPr marL="0" lv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Рақобаттавоноии ва устувории иқтидори инсонӣ метавонад, муносибатҳои идоракуниро мустаҳкамтар гардонад, ки дар асоси он дар рафти қабули қарорҳои зарурӣ ба кормандон вазифаҳои муайянро муҳаё намоянд. Метавон чунин қайд намуд, ки додани вазифаҳо ба корманд маънои додани тамоми имкониятҳои заруриро ба мисоли ба кор қабул кардан, аз кор озод кардан, омӯзиши одамон ва арзёбии натиҷаҳо дорад.</a:t>
            </a: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70979"/>
    </mc:Choice>
    <mc:Fallback xmlns="">
      <p:transition spd="slow" advTm="7097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55906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p>
          <a:p>
            <a:pPr marL="0" indent="0" algn="ctr">
              <a:lnSpc>
                <a:spcPct val="150000"/>
              </a:lnSpc>
              <a:buNone/>
            </a:pPr>
            <a:endParaRPr lang="ru-RU" sz="1200" b="1" dirty="0">
              <a:solidFill>
                <a:srgbClr val="FF0000"/>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Дар ҳолати дар ҳамбастагӣ фаъолият намудани кормандон онҳо метавонанд, дар якҷоягӣ қарорҳои заруриро бо роҳбарии роҳбар қабул намоянд. </a:t>
            </a:r>
          </a:p>
          <a:p>
            <a:pPr marL="0" lv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То дар оянда чунин қабулии қарорҳо тавонад ба баланд гардидани рушди иқтисоди корхона ё ташкилот манфиатовар гардад. Дар рушд ва ташаккули сармояи инсонӣ нақши муассир гузорад.</a:t>
            </a:r>
          </a:p>
        </p:txBody>
      </p:sp>
    </p:spTree>
  </p:cSld>
  <p:clrMapOvr>
    <a:masterClrMapping/>
  </p:clrMapOvr>
  <mc:AlternateContent xmlns:mc="http://schemas.openxmlformats.org/markup-compatibility/2006" xmlns:p14="http://schemas.microsoft.com/office/powerpoint/2010/main">
    <mc:Choice Requires="p14">
      <p:transition p14:dur="0" advTm="89619"/>
    </mc:Choice>
    <mc:Fallback xmlns="">
      <p:transition advTm="8961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p:nvPr/>
        </p:nvGrpSpPr>
        <p:grpSpPr>
          <a:xfrm>
            <a:off x="127494" y="835268"/>
            <a:ext cx="8796697" cy="4712678"/>
            <a:chOff x="0" y="0"/>
            <a:chExt cx="6452007" cy="2413508"/>
          </a:xfrm>
        </p:grpSpPr>
        <p:sp>
          <p:nvSpPr>
            <p:cNvPr id="4" name="Прямоугольник 3"/>
            <p:cNvSpPr/>
            <p:nvPr/>
          </p:nvSpPr>
          <p:spPr>
            <a:xfrm>
              <a:off x="980237" y="0"/>
              <a:ext cx="4864608" cy="570586"/>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Нишондиҳандаҳои асосии рақобаттавоноии захираҳои инсонӣ</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Скругленный прямоугольник 4"/>
            <p:cNvSpPr/>
            <p:nvPr/>
          </p:nvSpPr>
          <p:spPr>
            <a:xfrm>
              <a:off x="1587399" y="680314"/>
              <a:ext cx="1572768" cy="811987"/>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Мутобиқ будани касбии кормандон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14631" y="760781"/>
              <a:ext cx="1455725" cy="658368"/>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Стратегияҳои идоракунӣ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3240634" y="1697127"/>
              <a:ext cx="1528572" cy="657860"/>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Эҳсоси самаранокӣ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1623975" y="1697127"/>
              <a:ext cx="1455725" cy="716381"/>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Доштани ҳуқуқи интихоб</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4915815" y="1675181"/>
              <a:ext cx="1535887" cy="657860"/>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Худро муҳим донистан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0" name="Скругленный прямоугольник 9"/>
            <p:cNvSpPr/>
            <p:nvPr/>
          </p:nvSpPr>
          <p:spPr>
            <a:xfrm>
              <a:off x="0" y="1689812"/>
              <a:ext cx="1455420" cy="702259"/>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Эътимод доштан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Скругленный прямоугольник 10"/>
            <p:cNvSpPr/>
            <p:nvPr/>
          </p:nvSpPr>
          <p:spPr>
            <a:xfrm>
              <a:off x="3269689" y="680314"/>
              <a:ext cx="1623974" cy="811987"/>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Фароҳам овардани шароитҳои ташкилӣ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4996282" y="775412"/>
              <a:ext cx="1455725" cy="658368"/>
            </a:xfrm>
            <a:prstGeom prst="round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Масъулият ҳис кардан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3" name="Прямая со стрелкой 12"/>
            <p:cNvCxnSpPr/>
            <p:nvPr/>
          </p:nvCxnSpPr>
          <p:spPr>
            <a:xfrm flipH="1">
              <a:off x="599847" y="570586"/>
              <a:ext cx="380390" cy="18323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Прямая со стрелкой 13"/>
            <p:cNvCxnSpPr/>
            <p:nvPr/>
          </p:nvCxnSpPr>
          <p:spPr>
            <a:xfrm>
              <a:off x="5852160" y="570586"/>
              <a:ext cx="307239" cy="2051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Прямая соединительная линия 14"/>
            <p:cNvCxnSpPr/>
            <p:nvPr/>
          </p:nvCxnSpPr>
          <p:spPr>
            <a:xfrm flipH="1">
              <a:off x="702259" y="1419149"/>
              <a:ext cx="7316" cy="256540"/>
            </a:xfrm>
            <a:prstGeom prst="line">
              <a:avLst/>
            </a:prstGeom>
          </p:spPr>
          <p:style>
            <a:lnRef idx="1">
              <a:schemeClr val="dk1"/>
            </a:lnRef>
            <a:fillRef idx="0">
              <a:schemeClr val="dk1"/>
            </a:fillRef>
            <a:effectRef idx="0">
              <a:schemeClr val="dk1"/>
            </a:effectRef>
            <a:fontRef idx="minor">
              <a:schemeClr val="tx1"/>
            </a:fontRef>
          </p:style>
        </p:cxnSp>
        <p:cxnSp>
          <p:nvCxnSpPr>
            <p:cNvPr id="16" name="Прямая соединительная линия 15"/>
            <p:cNvCxnSpPr>
              <a:stCxn id="11" idx="2"/>
            </p:cNvCxnSpPr>
            <p:nvPr/>
          </p:nvCxnSpPr>
          <p:spPr>
            <a:xfrm flipH="1">
              <a:off x="4052366" y="1492301"/>
              <a:ext cx="29053" cy="190702"/>
            </a:xfrm>
            <a:prstGeom prst="line">
              <a:avLst/>
            </a:prstGeom>
          </p:spPr>
          <p:style>
            <a:lnRef idx="1">
              <a:schemeClr val="dk1"/>
            </a:lnRef>
            <a:fillRef idx="0">
              <a:schemeClr val="dk1"/>
            </a:fillRef>
            <a:effectRef idx="0">
              <a:schemeClr val="dk1"/>
            </a:effectRef>
            <a:fontRef idx="minor">
              <a:schemeClr val="tx1"/>
            </a:fontRef>
          </p:style>
        </p:cxnSp>
        <p:cxnSp>
          <p:nvCxnSpPr>
            <p:cNvPr id="17" name="Прямая соединительная линия 16"/>
            <p:cNvCxnSpPr>
              <a:endCxn id="8" idx="0"/>
            </p:cNvCxnSpPr>
            <p:nvPr/>
          </p:nvCxnSpPr>
          <p:spPr>
            <a:xfrm flipH="1">
              <a:off x="2351690" y="1492301"/>
              <a:ext cx="32586" cy="204827"/>
            </a:xfrm>
            <a:prstGeom prst="line">
              <a:avLst/>
            </a:prstGeom>
          </p:spPr>
          <p:style>
            <a:lnRef idx="1">
              <a:schemeClr val="dk1"/>
            </a:lnRef>
            <a:fillRef idx="0">
              <a:schemeClr val="dk1"/>
            </a:fillRef>
            <a:effectRef idx="0">
              <a:schemeClr val="dk1"/>
            </a:effectRef>
            <a:fontRef idx="minor">
              <a:schemeClr val="tx1"/>
            </a:fontRef>
          </p:style>
        </p:cxnSp>
        <p:cxnSp>
          <p:nvCxnSpPr>
            <p:cNvPr id="18" name="Прямая соединительная линия 17"/>
            <p:cNvCxnSpPr/>
            <p:nvPr/>
          </p:nvCxnSpPr>
          <p:spPr>
            <a:xfrm flipH="1">
              <a:off x="5742432" y="1411834"/>
              <a:ext cx="6985" cy="256540"/>
            </a:xfrm>
            <a:prstGeom prst="line">
              <a:avLst/>
            </a:prstGeom>
          </p:spPr>
          <p:style>
            <a:lnRef idx="1">
              <a:schemeClr val="dk1"/>
            </a:lnRef>
            <a:fillRef idx="0">
              <a:schemeClr val="dk1"/>
            </a:fillRef>
            <a:effectRef idx="0">
              <a:schemeClr val="dk1"/>
            </a:effectRef>
            <a:fontRef idx="minor">
              <a:schemeClr val="tx1"/>
            </a:fontRef>
          </p:style>
        </p:cxnSp>
      </p:grpSp>
      <p:sp>
        <p:nvSpPr>
          <p:cNvPr id="2" name="Прямоугольник 1"/>
          <p:cNvSpPr/>
          <p:nvPr/>
        </p:nvSpPr>
        <p:spPr>
          <a:xfrm>
            <a:off x="127494" y="5470103"/>
            <a:ext cx="8068820" cy="923330"/>
          </a:xfrm>
          <a:prstGeom prst="rect">
            <a:avLst/>
          </a:prstGeom>
        </p:spPr>
        <p:txBody>
          <a:bodyPr wrap="square">
            <a:spAutoFit/>
          </a:bodyPr>
          <a:lstStyle/>
          <a:p>
            <a:pPr indent="-90170" algn="just">
              <a:lnSpc>
                <a:spcPct val="150000"/>
              </a:lnSpc>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1. Нишондиҳандаҳои асосии рақобаттавонии захираҳои инсонӣ</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a:p>
            <a:pPr indent="-90170" algn="just">
              <a:lnSpc>
                <a:spcPct val="150000"/>
              </a:lnSpc>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Сарчашма: аз ҷониби муаллиф тартиб дода шудааст.</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31515"/>
    </mc:Choice>
    <mc:Fallback xmlns="">
      <p:transition advTm="13151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42981"/>
            <a:ext cx="8884220" cy="6358251"/>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Ин нишондиҳандаҳои расми 1 метавонанд дар баланд бардоштани малакаи касбии кормандон нақши муҳимро иҷро намоянд. Дар сурати самаранок истифода намудани чунин омилҳо дилхоҳ корхона ё ташкилот метавонанд ба натиҷаҳои назаррас ноил гарданд. Зеро чунин омилҳо дар баланд бардоштани иқтисодиёти мамлакат ва ташаккул ва рушди сармояи инсонӣ нақши муҳимро доро мебошад.</a:t>
            </a: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62348"/>
    </mc:Choice>
    <mc:Fallback xmlns="">
      <p:transition spd="slow" advTm="6234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33881" y="149468"/>
            <a:ext cx="8884220" cy="6418386"/>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Тарбия ба мафҳумҳо ва падидаҳое муталлиқ аст, ки дар бораи моҳият ва маъно фаҳмиши ягона вуҷуд надорад. Ҳар як мактаби илмӣ бар асоси натиҷаҳои таҳқиқотҳои хеш таърифи муайянеро доир ба тарбия пешниҳод намудаанд. Оид ба таърифи тарбия Афлотуни бузург чунин таъриф додааст, «тарбияро зеботарин чиз медонанд, ки дар зеботарин одамон зоҳир мешавад».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Омӯзиши захираҳои инсонӣ аз кӯмак ба одамон дар пайдо кардани салоҳият иборат аст.</a:t>
            </a: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a:ln>
                  <a:noFill/>
                </a:ln>
                <a:solidFill>
                  <a:schemeClr val="tx1"/>
                </a:solidFill>
                <a:effectLst/>
                <a:latin typeface="Arial" panose="020B0604020202020204" pitchFamily="34" charset="0"/>
              </a:rPr>
              <a:t/>
            </a: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64288"/>
    </mc:Choice>
    <mc:Fallback xmlns="">
      <p:transition advTm="6428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69048" y="123091"/>
            <a:ext cx="8884220" cy="6418385"/>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Институт ва институтсионализм. Институт дар ташкилот ва идора сохтори мутобиқшавиро дар назар дорад, ки параметрҳои хеле баланди нарх дорад, вақте он ҳангоми пешниҳоди моли имтиёзнок чунин аъзо дорад, ки фаъолияти ҳаётии худро дар асоси фаъолияти зиндагӣ ва нигоҳдории муассиса асос ёфта, зери таъсири ҳар кадоме тағйир меёбад. Институтҳои асосии истеҳсолӣ аз инҳо иборатанд:</a:t>
            </a:r>
          </a:p>
        </p:txBody>
      </p:sp>
    </p:spTree>
  </p:cSld>
  <p:clrMapOvr>
    <a:masterClrMapping/>
  </p:clrMapOvr>
  <mc:AlternateContent xmlns:mc="http://schemas.openxmlformats.org/markup-compatibility/2006" xmlns:p14="http://schemas.microsoft.com/office/powerpoint/2010/main">
    <mc:Choice Requires="p14">
      <p:transition p14:dur="0" advTm="63065"/>
    </mc:Choice>
    <mc:Fallback xmlns="">
      <p:transition advTm="6306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A</a:t>
            </a:r>
            <a:r>
              <a:rPr lang="tg-Cyrl-TJ" dirty="0">
                <a:solidFill>
                  <a:schemeClr val="tx1"/>
                </a:solidFill>
                <a:latin typeface="Times New Roman" panose="02020603050405020304" pitchFamily="18" charset="0"/>
                <a:cs typeface="Times New Roman" panose="02020603050405020304" pitchFamily="18" charset="0"/>
              </a:rPr>
              <a:t>) институтҳо намунаҳои рафтори иҷтимоиро дар одамон ҷорӣ мекунанд. Яъне, одамон ба воситаи институтҳо дарк мекунанд, ки дар вазъиятҳои гуногун ҳамин тавр амал кардан лозим аст. Дар воқеъ, муассисаҳо рафторро ба одамон тавассути раванди ҷомеасозӣ интиқол медиҳанд.</a:t>
            </a:r>
          </a:p>
        </p:txBody>
      </p:sp>
    </p:spTree>
  </p:cSld>
  <p:clrMapOvr>
    <a:masterClrMapping/>
  </p:clrMapOvr>
  <mc:AlternateContent xmlns:mc="http://schemas.openxmlformats.org/markup-compatibility/2006" xmlns:p14="http://schemas.microsoft.com/office/powerpoint/2010/main">
    <mc:Choice Requires="p14">
      <p:transition p14:dur="0" advTm="63855"/>
    </mc:Choice>
    <mc:Fallback xmlns="">
      <p:transition advTm="6385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89919" y="184638"/>
            <a:ext cx="8884220" cy="6409593"/>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 институтҳои аъзои ҷомеа нақшҳо ва интизориҳои гуногунро аз фаъолияти онҳо муайян ва мушаххас мекунанд. Вақте ки интизориҳо аз як нақш мушаххас мешаванд, шахс дар асоси қобилиятҳои худ метавонад қарор қабул кунад, ки дар ҳолатҳои муайян кадом нақшҳоро иҷро кунад.</a:t>
            </a:r>
          </a:p>
        </p:txBody>
      </p:sp>
    </p:spTree>
  </p:cSld>
  <p:clrMapOvr>
    <a:masterClrMapping/>
  </p:clrMapOvr>
  <mc:AlternateContent xmlns:mc="http://schemas.openxmlformats.org/markup-compatibility/2006" xmlns:p14="http://schemas.microsoft.com/office/powerpoint/2010/main">
    <mc:Choice Requires="p14">
      <p:transition p14:dur="0" advTm="64331"/>
    </mc:Choice>
    <mc:Fallback xmlns="">
      <p:transition advTm="643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42673" y="87924"/>
            <a:ext cx="8884220" cy="627770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algn="ctr"/>
            <a:r>
              <a:rPr lang="tg-Cyrl-TJ" sz="2600" b="1" dirty="0">
                <a:solidFill>
                  <a:srgbClr val="FF0000"/>
                </a:solidFill>
                <a:latin typeface="Times New Roman" panose="02020603050405020304" pitchFamily="18" charset="0"/>
                <a:cs typeface="Times New Roman" panose="02020603050405020304" pitchFamily="18" charset="0"/>
              </a:rPr>
              <a:t>Моҳияти асосии таҳлили институтсионалӣ</a:t>
            </a:r>
            <a:endParaRPr lang="ru-RU"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ru-RU" dirty="0">
                <a:solidFill>
                  <a:schemeClr val="tx1"/>
                </a:solidFill>
                <a:latin typeface="Times New Roman" panose="02020603050405020304" pitchFamily="18" charset="0"/>
                <a:cs typeface="Times New Roman" panose="02020603050405020304" pitchFamily="18" charset="0"/>
              </a:rPr>
              <a:t>В) </a:t>
            </a:r>
            <a:r>
              <a:rPr lang="ru-RU" dirty="0" err="1">
                <a:solidFill>
                  <a:schemeClr val="tx1"/>
                </a:solidFill>
                <a:latin typeface="Times New Roman" panose="02020603050405020304" pitchFamily="18" charset="0"/>
                <a:cs typeface="Times New Roman" panose="02020603050405020304" pitchFamily="18" charset="0"/>
              </a:rPr>
              <a:t>институтҳо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тавассути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устуворӣ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ирсиятнокии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фарҳанг</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одамонро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бо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намунаҳои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рафтори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институтсионалӣ</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илҳом</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мебахшанд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Одамон</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чунин</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амсилаҳо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тавассути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институтҳо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ки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рафтори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мушаххас</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доранд</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одат</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мекунанд</a:t>
            </a:r>
            <a:r>
              <a:rPr lang="ru-RU" dirty="0">
                <a:solidFill>
                  <a:schemeClr val="tx1"/>
                </a:solidFill>
                <a:latin typeface="Times New Roman" panose="02020603050405020304" pitchFamily="18" charset="0"/>
                <a:cs typeface="Times New Roman" panose="02020603050405020304" pitchFamily="18" charset="0"/>
              </a:rPr>
              <a:t>. </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Г) институтҳо рафтори аъзоёни ҷамъиятро танзим ва назорат мекунанд. Воқеан, азбаски институтҳо мунтазириҳои қобили қабули ҷомеаро инъикос мекунанд, беэътиноӣ ба ин интизориҳо метавонад боиси муҷозоти фард гардад. Одамон ба интизориҳои ҷомеа мувофиқат карданро афзалтар медонанд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p>
          <a:p>
            <a:endParaRPr lang="tg-Cyrl-TJ" sz="1400" dirty="0">
              <a:solidFill>
                <a:schemeClr val="tx1"/>
              </a:solidFill>
              <a:latin typeface="Times New Roman" panose="02020603050405020304" pitchFamily="18" charset="0"/>
              <a:cs typeface="Times New Roman" panose="02020603050405020304" pitchFamily="18" charset="0"/>
            </a:endParaRPr>
          </a:p>
          <a:p>
            <a:r>
              <a:rPr lang="tg-Cyrl-TJ" sz="1400" dirty="0">
                <a:solidFill>
                  <a:schemeClr val="tx1"/>
                </a:solidFill>
                <a:latin typeface="Times New Roman" panose="02020603050405020304" pitchFamily="18" charset="0"/>
                <a:cs typeface="Times New Roman" panose="02020603050405020304" pitchFamily="18" charset="0"/>
              </a:rPr>
              <a:t>1. Одинаев А.М. Такмили механизми </a:t>
            </a:r>
          </a:p>
          <a:p>
            <a:r>
              <a:rPr lang="tg-Cyrl-TJ" sz="1400" dirty="0">
                <a:solidFill>
                  <a:schemeClr val="tx1"/>
                </a:solidFill>
                <a:latin typeface="Times New Roman" panose="02020603050405020304" pitchFamily="18" charset="0"/>
                <a:cs typeface="Times New Roman" panose="02020603050405020304" pitchFamily="18" charset="0"/>
              </a:rPr>
              <a:t>рушди сармояи инсонӣ дар шароити</a:t>
            </a:r>
          </a:p>
          <a:p>
            <a:r>
              <a:rPr lang="tg-Cyrl-TJ" sz="1400" dirty="0">
                <a:solidFill>
                  <a:schemeClr val="tx1"/>
                </a:solidFill>
                <a:latin typeface="Times New Roman" panose="02020603050405020304" pitchFamily="18" charset="0"/>
                <a:cs typeface="Times New Roman" panose="02020603050405020304" pitchFamily="18" charset="0"/>
              </a:rPr>
              <a:t> ташаккулёбии иқтисодиёти инноватсионӣ. </a:t>
            </a:r>
          </a:p>
          <a:p>
            <a:r>
              <a:rPr lang="tg-Cyrl-TJ" sz="1400" dirty="0">
                <a:solidFill>
                  <a:schemeClr val="tx1"/>
                </a:solidFill>
                <a:latin typeface="Times New Roman" panose="02020603050405020304" pitchFamily="18" charset="0"/>
                <a:cs typeface="Times New Roman" panose="02020603050405020304" pitchFamily="18" charset="0"/>
              </a:rPr>
              <a:t>Душанбе 2023. Саҳ. 94-111</a:t>
            </a:r>
            <a:endParaRPr lang="ru-RU" sz="1400"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b="1" dirty="0"/>
          </a:p>
          <a:p>
            <a:endParaRPr lang="tg-Cyrl-TJ" b="1" dirty="0"/>
          </a:p>
          <a:p>
            <a:pPr algn="just"/>
            <a:endParaRPr lang="tg-Cyrl-TJ" b="1" dirty="0">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82092"/>
    </mc:Choice>
    <mc:Fallback xmlns="">
      <p:transition advTm="8209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42673" y="160479"/>
            <a:ext cx="8884220" cy="657442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i="1" dirty="0">
              <a:solidFill>
                <a:srgbClr val="FF0000"/>
              </a:solidFill>
              <a:latin typeface="Times New Roman"/>
              <a:ea typeface="Times New Roman"/>
              <a:cs typeface="Times New Roman"/>
              <a:sym typeface="Times New Roman"/>
            </a:endParaRPr>
          </a:p>
          <a:p>
            <a:pPr marL="0" indent="0" algn="ctr">
              <a:lnSpc>
                <a:spcPct val="150000"/>
              </a:lnSpc>
              <a:buNone/>
            </a:pPr>
            <a:r>
              <a:rPr lang="tg-Cyrl-TJ" sz="2400" b="1" i="1" dirty="0">
                <a:solidFill>
                  <a:srgbClr val="FF0000"/>
                </a:solidFill>
                <a:latin typeface="Times New Roman"/>
                <a:ea typeface="Times New Roman"/>
                <a:cs typeface="Times New Roman"/>
                <a:sym typeface="Times New Roman"/>
              </a:rPr>
              <a:t>  </a:t>
            </a:r>
            <a:r>
              <a:rPr lang="tg-Cyrl-TJ" sz="3400" b="1" i="1" dirty="0">
                <a:solidFill>
                  <a:srgbClr val="FF0000"/>
                </a:solidFill>
                <a:latin typeface="Times New Roman"/>
                <a:ea typeface="Times New Roman"/>
                <a:cs typeface="Times New Roman"/>
                <a:sym typeface="Times New Roman"/>
              </a:rPr>
              <a:t> </a:t>
            </a: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450000" algn="ctr">
              <a:lnSpc>
                <a:spcPct val="120000"/>
              </a:lnSpc>
              <a:spcBef>
                <a:spcPts val="0"/>
              </a:spcBef>
              <a:spcAft>
                <a:spcPts val="0"/>
              </a:spcAft>
              <a:buSzPts val="2240"/>
              <a:buNone/>
            </a:pPr>
            <a:endParaRPr lang="tg-Cyrl-TJ" sz="1100"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кишварҳои пешрафтаи ҷаҳон имрӯзҳо рушди инноватсионии иқтисодиёти муосир, ташаккули иқтисодиёти дониш боиси тағйир ёфтани мавқеи шахс дар низоми муносибатҳои иҷтимоӣ ва табдил ёфтани донишҳои расмӣ ба сармояи ғайримоддӣ мегардад. Мустаҳкам намудани модели антропосентрикии ташкили меҳнат ба фаъол гардондани неруи эҷодии шахс, баланд бардоштани аҳамияти сармояи инсонӣ дар ҷараёнҳои иқтисодӣ ва иҷтимоӣ нигаронида шудааст.</a:t>
            </a:r>
          </a:p>
          <a:p>
            <a:pPr marL="342900" indent="-342900" algn="ctr">
              <a:spcBef>
                <a:spcPts val="0"/>
              </a:spcBef>
              <a:spcAft>
                <a:spcPts val="0"/>
              </a:spcAft>
              <a:buSzPts val="2240"/>
              <a:buNone/>
            </a:pPr>
            <a:endParaRPr lang="tg-Cyrl-TJ" sz="6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4199"/>
    </mc:Choice>
    <mc:Fallback xmlns="">
      <p:transition advTm="741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Ҳамчун </a:t>
            </a:r>
            <a:r>
              <a:rPr lang="tg-Cyrl-TJ" dirty="0">
                <a:solidFill>
                  <a:schemeClr val="tx1"/>
                </a:solidFill>
                <a:latin typeface="Times New Roman" panose="02020603050405020304" pitchFamily="18" charset="0"/>
                <a:cs typeface="Times New Roman" panose="02020603050405020304" pitchFamily="18" charset="0"/>
              </a:rPr>
              <a:t>омили пешбарандаи эҷодии ҷамъият такрористеҳсолкунӣ дар шакли умумӣ, сармояи инсонӣ ҳамчун маҷмӯи захираҳои зеҳнӣ фаҳмида мешавад, ки аз ҷониби шахс ё ташкилот барои ба даст овардани даромад истифода мешавад, ки дар шароити инкишофи ҷамъияти баъдииндустриалӣ ба вуҷуд омада, «маҷмуи тамоми сифатҳо ва хосиятҳои аттрибутивӣ, қобилиятҳо ва қувваҳои истеҳсолкунанда, нақш ва шаклҳои функсионалиро дар бар мегирад.</a:t>
            </a: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70584"/>
    </mc:Choice>
    <mc:Fallback xmlns="">
      <p:transition spd="slow" advTm="705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4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Ба </a:t>
            </a:r>
            <a:r>
              <a:rPr lang="tg-Cyrl-TJ" dirty="0">
                <a:solidFill>
                  <a:schemeClr val="tx1"/>
                </a:solidFill>
                <a:latin typeface="Times New Roman" panose="02020603050405020304" pitchFamily="18" charset="0"/>
                <a:cs typeface="Times New Roman" panose="02020603050405020304" pitchFamily="18" charset="0"/>
              </a:rPr>
              <a:t>ин захираи ҷамъшуда - саломатӣ, дониш, салоҳияти касбӣ, қобилият, ҳавасмандии шахс дохил мешавад, ки барои фаъолияти меҳнатии корманд оид ба эҷоди маҳсулот ва хизматрасонӣ, баланд бардоштани ҳосилнокии меҳнат ва фароҳам овардани шароит барои баланд бардоштани даромад ва сифати зиндагии ӯ асос мегардад.</a:t>
            </a:r>
          </a:p>
        </p:txBody>
      </p:sp>
    </p:spTree>
  </p:cSld>
  <p:clrMapOvr>
    <a:masterClrMapping/>
  </p:clrMapOvr>
  <mc:AlternateContent xmlns:mc="http://schemas.openxmlformats.org/markup-compatibility/2006" xmlns:p14="http://schemas.microsoft.com/office/powerpoint/2010/main">
    <mc:Choice Requires="p14">
      <p:transition p14:dur="0" advTm="62934"/>
    </mc:Choice>
    <mc:Fallback xmlns="">
      <p:transition advTm="6293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4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Дар </a:t>
            </a:r>
            <a:r>
              <a:rPr lang="tg-Cyrl-TJ" dirty="0">
                <a:solidFill>
                  <a:schemeClr val="tx1"/>
                </a:solidFill>
                <a:latin typeface="Times New Roman" panose="02020603050405020304" pitchFamily="18" charset="0"/>
                <a:cs typeface="Times New Roman" panose="02020603050405020304" pitchFamily="18" charset="0"/>
              </a:rPr>
              <a:t>соҳаи иқтисодиёт сармояи инсонӣ хусусияти бисёрҷабҳагӣ дошта, ҳамчун ниҳоди мушаххасе амал мекунад, ки он самти созандаи фаъолияти инсон, модернизатсияи баъдииндустриалӣ ва рушди инноватсиониро таъмин менамояд.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Он аз дигар намудҳои сармоя бо нишонаҳои зерин: давраи муайяннамои сармоягузорӣ, гуногунии шаклҳои баргардонидан, дараҷаи баланди таваккал, маблағгузории назарраси молиявӣ ва соҳиби дониши касбӣ, малакаҳои амалӣ, қобилиятҳои эҷодӣ ва аз равонии кормандони ширкат фарқ мекунад.</a:t>
            </a:r>
          </a:p>
        </p:txBody>
      </p:sp>
    </p:spTree>
  </p:cSld>
  <p:clrMapOvr>
    <a:masterClrMapping/>
  </p:clrMapOvr>
  <mc:AlternateContent xmlns:mc="http://schemas.openxmlformats.org/markup-compatibility/2006" xmlns:p14="http://schemas.microsoft.com/office/powerpoint/2010/main">
    <mc:Choice Requires="p14">
      <p:transition p14:dur="0" advTm="57562"/>
    </mc:Choice>
    <mc:Fallback xmlns="">
      <p:transition advTm="5756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89920" y="149469"/>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445188340"/>
              </p:ext>
            </p:extLst>
          </p:nvPr>
        </p:nvGraphicFramePr>
        <p:xfrm>
          <a:off x="413677" y="808892"/>
          <a:ext cx="8352253" cy="47302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Прямоугольник 1"/>
          <p:cNvSpPr/>
          <p:nvPr/>
        </p:nvSpPr>
        <p:spPr>
          <a:xfrm>
            <a:off x="205466" y="5442439"/>
            <a:ext cx="5395233" cy="878895"/>
          </a:xfrm>
          <a:prstGeom prst="rect">
            <a:avLst/>
          </a:prstGeom>
        </p:spPr>
        <p:txBody>
          <a:bodyPr wrap="square">
            <a:spAutoFit/>
          </a:bodyPr>
          <a:lstStyle/>
          <a:p>
            <a:pPr algn="just">
              <a:lnSpc>
                <a:spcPct val="150000"/>
              </a:lnSpc>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1. Сохтори сармояи инсонӣ</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a:p>
            <a:pPr>
              <a:lnSpc>
                <a:spcPct val="150000"/>
              </a:lnSpc>
            </a:pPr>
            <a:r>
              <a:rPr lang="tg-Cyrl-TJ" b="1" dirty="0">
                <a:latin typeface="Times New Roman" panose="02020603050405020304" pitchFamily="18" charset="0"/>
                <a:ea typeface="Times New Roman" panose="02020603050405020304" pitchFamily="18" charset="0"/>
              </a:rPr>
              <a:t>Сарчашма: аз ҷониби муаллиф</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68135"/>
    </mc:Choice>
    <mc:Fallback xmlns="">
      <p:transition advTm="6813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342900" indent="-3429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Самаранокии баррасии илмӣ ва дарки хусусиятҳои асосии сармояи инсонӣ зарурати омӯзиши онро тавассути призмаи равиши институтсионалӣ пешбинӣ мекунад, ки барои таҳлили ҳамаҷонибаи равандҳои гуногуни иҷтимоӣ-иқтисодӣ, ки дар ҷомеаи ташаккулёбандаи дониш ба амал меоянд, шароити мусоид фароҳам меорад.</a:t>
            </a:r>
          </a:p>
          <a:p>
            <a:pPr marL="0" indent="-450000" algn="just">
              <a:lnSpc>
                <a:spcPct val="150000"/>
              </a:lnSpc>
              <a:spcBef>
                <a:spcPts val="0"/>
              </a:spcBef>
              <a:spcAft>
                <a:spcPts val="0"/>
              </a:spcAft>
            </a:pPr>
            <a:endParaRPr lang="tg-Cyrl-TJ" dirty="0"/>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8709"/>
    </mc:Choice>
    <mc:Fallback xmlns="">
      <p:transition advTm="6870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1"/>
            <a:ext cx="8859839" cy="6479931"/>
          </a:xfrm>
          <a:prstGeom prst="rect">
            <a:avLst/>
          </a:prstGeom>
          <a:noFill/>
          <a:ln>
            <a:noFill/>
          </a:ln>
        </p:spPr>
        <p:txBody>
          <a:bodyPr spcFirstLastPara="1" wrap="square" lIns="91425" tIns="45700" rIns="91425" bIns="45700" anchor="t" anchorCtr="0">
            <a:normAutofit/>
          </a:bodyPr>
          <a:lstStyle/>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Самаранокии </a:t>
            </a:r>
            <a:r>
              <a:rPr lang="tg-Cyrl-TJ" dirty="0">
                <a:solidFill>
                  <a:schemeClr val="tx1"/>
                </a:solidFill>
                <a:latin typeface="Times New Roman" panose="02020603050405020304" pitchFamily="18" charset="0"/>
                <a:cs typeface="Times New Roman" panose="02020603050405020304" pitchFamily="18" charset="0"/>
              </a:rPr>
              <a:t>баррасии илмӣ ва дарки хусусиятҳои асосии сармояи инсонӣ зарурати омӯзиши онро тавассути призмаи равиши институтсионалӣ пешбинӣ мекунад, он барои таҳлили ҳамаҷонибаи равандҳои гуногуни иҷтимоӣ-иқтисодӣ, ки дар ҷомеаи ташаккулёбандаи дониш ба амал меоянд, имконият медиҳад.</a:t>
            </a: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61039"/>
    </mc:Choice>
    <mc:Fallback xmlns="">
      <p:transition spd="slow" advTm="6103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dirty="0"/>
          </a:p>
          <a:p>
            <a:pPr marL="0" lvl="0" indent="450000" algn="just">
              <a:lnSpc>
                <a:spcPct val="150000"/>
              </a:lnSpc>
              <a:spcBef>
                <a:spcPts val="0"/>
              </a:spcBef>
              <a:spcAft>
                <a:spcPts val="0"/>
              </a:spcAft>
              <a:buSzPts val="1960"/>
              <a:buNone/>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smtClean="0">
                <a:solidFill>
                  <a:schemeClr val="tx1"/>
                </a:solidFill>
                <a:latin typeface="Times New Roman" panose="02020603050405020304" pitchFamily="18" charset="0"/>
                <a:cs typeface="Times New Roman" panose="02020603050405020304" pitchFamily="18" charset="0"/>
              </a:rPr>
              <a:t>Асосҳои </a:t>
            </a:r>
            <a:r>
              <a:rPr lang="tg-Cyrl-TJ" dirty="0">
                <a:solidFill>
                  <a:schemeClr val="tx1"/>
                </a:solidFill>
                <a:latin typeface="Times New Roman" panose="02020603050405020304" pitchFamily="18" charset="0"/>
                <a:cs typeface="Times New Roman" panose="02020603050405020304" pitchFamily="18" charset="0"/>
              </a:rPr>
              <a:t>консептуалии таҳлили институтсионалӣ дар асарҳои Т.Веблен гузошта шудаанд, ки институтҳоро ҳамчун роҳҳои одатии «ба амал баровардани ҷараёни ҳаёти ҷамъияти дар робитаи он бо муҳити моддие, ки ҷамъият дар он зиндагӣ мекунад» меомӯзад. Ин ниҳодҳо аз нигоҳи Т.Веблен ҳамчун танзимкунандаи муносибатҳои ҷамъиятӣ вуҷуд доранд ва амал мекунанд, ки маҷмӯи қоидаву созишномаҳои иҷтимоиро дар шакли забони муошират, пул, қонун, низоми вазн ва ченак, инчунин фирмаҳо (ва дигар намудҳои ташкилотҳо), ки дар натиҷаи одатҳои рафтор ба вуҷуд меоянд фаҳмида мешавад.</a:t>
            </a:r>
            <a:endParaRPr lang="ru-RU" sz="800" b="1" i="1"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4646"/>
    </mc:Choice>
    <mc:Fallback xmlns="">
      <p:transition advTm="6464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33881" y="87922"/>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1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700"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b="1"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b="1" dirty="0" smtClean="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Т.Шулс институтҳоро ҳамчун қоидаҳо, аз ҷумла муносибатҳои пулӣ, сохторҳои ташкилӣ, ҳуқуқи моликият, шаклҳои сармояи инсонӣ, инфрасохтори моддию техникӣ шарҳ медиҳад.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Консепсияи рушди институтсионалӣ, ки аз ҷониби Д.Норт таҳия шудааст, таваҷҷӯҳи зиёд дорад, ки дар он ғояи нақши созандаи сармояи инсонӣ дар раванди табдили муҳити институтсионалӣ мавҷуд аст. Ба андешаи Д.Норт, институт «маҷмӯи маҳдудиятҳое мебошад, ки сунъӣ сохта шудаанд, ки ҳамкории сиёсӣ, иқтисодӣ ва иҷтимоиро сохторбандӣ мекунанд».</a:t>
            </a: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75128"/>
    </mc:Choice>
    <mc:Fallback xmlns="">
      <p:transition spd="slow" advTm="7512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550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endParaRPr lang="tg-Cyrl-TJ" sz="26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1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700" b="1"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Институт </a:t>
            </a:r>
            <a:r>
              <a:rPr lang="tg-Cyrl-TJ" dirty="0">
                <a:solidFill>
                  <a:schemeClr val="tx1"/>
                </a:solidFill>
                <a:latin typeface="Times New Roman" panose="02020603050405020304" pitchFamily="18" charset="0"/>
                <a:cs typeface="Times New Roman" panose="02020603050405020304" pitchFamily="18" charset="0"/>
              </a:rPr>
              <a:t>дар ташкилот ва идора сохтори мутобиқшавиро дар бар мегирад, ки нишонидаҳандаҳои хеле баланди нархро доро буда, ҳангоми пешниҳоди моли имтиёзнок чунин аъзо дорад, ки фаъолияти ҳаётии хешро дар асоси фаъолияти зиндагӣ ва нигоҳдории муассиса сарчашма ёфта, зери таъсири ҳар кадоме тағйир менамояд. Институтҳои асосии истеҳсолӣ аз инҳо иборатанд:</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намунаҳои рафтори иҷтимоиро институтҳо дар одамон ҷорӣ менамоянд. Инчунин, одамон ба воситаи институтҳо дарк менамоянд, ки дар вазъиятҳои гуногун ҳамин тавр амал намудан зарур аст. Дар навбати хеш муассисаҳо бошад рафторро ба одамон тавассути раванди ҷомеасозӣ амалӣ менамоянд.</a:t>
            </a:r>
            <a:endParaRPr lang="tg-Cyrl-TJ" sz="100" b="1" dirty="0">
              <a:solidFill>
                <a:schemeClr val="tx1"/>
              </a:solidFill>
              <a:latin typeface="Times New Roman" panose="02020603050405020304" pitchFamily="18" charset="0"/>
              <a:cs typeface="Times New Roman" panose="02020603050405020304" pitchFamily="18" charset="0"/>
            </a:endParaRPr>
          </a:p>
          <a:p>
            <a:endParaRPr lang="tg-Cyrl-TJ" sz="100" b="1" dirty="0"/>
          </a:p>
        </p:txBody>
      </p:sp>
    </p:spTree>
  </p:cSld>
  <p:clrMapOvr>
    <a:masterClrMapping/>
  </p:clrMapOvr>
  <mc:AlternateContent xmlns:mc="http://schemas.openxmlformats.org/markup-compatibility/2006" xmlns:p14="http://schemas.microsoft.com/office/powerpoint/2010/main">
    <mc:Choice Requires="p14">
      <p:transition p14:dur="0" advTm="73488"/>
    </mc:Choice>
    <mc:Fallback xmlns="">
      <p:transition advTm="7348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2"/>
            <a:ext cx="8590085" cy="644476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just">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Б</a:t>
            </a:r>
            <a:r>
              <a:rPr lang="tg-Cyrl-TJ" dirty="0">
                <a:solidFill>
                  <a:schemeClr val="tx1"/>
                </a:solidFill>
                <a:latin typeface="Times New Roman" panose="02020603050405020304" pitchFamily="18" charset="0"/>
                <a:cs typeface="Times New Roman" panose="02020603050405020304" pitchFamily="18" charset="0"/>
              </a:rPr>
              <a:t>) институтҳои аъзои ҷомеа нақшҳо ва интизориҳои гуногунро аз фаъолияти онҳо муайян менамояд. Дар ҳолате ки интизориҳо аз як нақш муайян мегардад, шахс дар асоси малакаву қобилиятҳои хеш метавонад мустақилона қарор қабул намояд, ки дар ҳолатҳои мушаххас кадом нақшҳоро амалӣ 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 институтҳо дар навбати хеш бошад тавассути устуворӣ ва ирсиятнокии фарҳанг одамонро бо намунаҳои рафтори институтсионалӣ илҳом мебахшанд. Одамон ба чунин амсилаҳо тавассути институтҳо, ки рафтори мушаххас доранд, одат менамоянд.</a:t>
            </a:r>
            <a:endParaRPr lang="tg-Cyrl-TJ" sz="26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2556"/>
    </mc:Choice>
    <mc:Fallback xmlns="">
      <p:transition advTm="6255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342900" indent="-342900" algn="ctr">
              <a:lnSpc>
                <a:spcPct val="100000"/>
              </a:lnSpc>
              <a:spcBef>
                <a:spcPts val="0"/>
              </a:spcBef>
              <a:spcAft>
                <a:spcPts val="0"/>
              </a:spcAft>
              <a:buSzPts val="2240"/>
              <a:buNone/>
            </a:pPr>
            <a:endParaRPr lang="en-US"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Г) рафтори аъзоёни ҷамъиятро институтҳо танзим ва назорат мекунанд. Қайд намудан зарур аст, ки институтҳо мунтазириҳои қобили қабули ҷомеаро инъикос мекунанд, беаҳамиятӣ ба ин интизориҳо метавонад боиси муҷозоти шахс гардад. Одамон ба интизориҳои ҷомеа мувофиқат карданро қабул менамоянд.</a:t>
            </a:r>
          </a:p>
        </p:txBody>
      </p:sp>
    </p:spTree>
  </p:cSld>
  <p:clrMapOvr>
    <a:masterClrMapping/>
  </p:clrMapOvr>
  <mc:AlternateContent xmlns:mc="http://schemas.openxmlformats.org/markup-compatibility/2006" xmlns:p14="http://schemas.microsoft.com/office/powerpoint/2010/main">
    <mc:Choice Requires="p14">
      <p:transition p14:dur="0" advTm="68319"/>
    </mc:Choice>
    <mc:Fallback xmlns="">
      <p:transition advTm="6831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202223"/>
            <a:ext cx="8884220" cy="6233746"/>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342900" indent="-342900" algn="ctr">
              <a:lnSpc>
                <a:spcPct val="100000"/>
              </a:lnSpc>
              <a:spcBef>
                <a:spcPts val="0"/>
              </a:spcBef>
              <a:spcAft>
                <a:spcPts val="0"/>
              </a:spcAft>
              <a:buSzPts val="2240"/>
              <a:buNone/>
            </a:pPr>
            <a:endParaRPr lang="tg-Cyrl-TJ" sz="26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1535387702"/>
              </p:ext>
            </p:extLst>
          </p:nvPr>
        </p:nvGraphicFramePr>
        <p:xfrm>
          <a:off x="1059155" y="836222"/>
          <a:ext cx="7425422" cy="38842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Прямоугольник 3"/>
          <p:cNvSpPr/>
          <p:nvPr/>
        </p:nvSpPr>
        <p:spPr>
          <a:xfrm>
            <a:off x="177843" y="5231313"/>
            <a:ext cx="6530688" cy="878895"/>
          </a:xfrm>
          <a:prstGeom prst="rect">
            <a:avLst/>
          </a:prstGeom>
        </p:spPr>
        <p:txBody>
          <a:bodyPr wrap="square">
            <a:spAutoFit/>
          </a:bodyPr>
          <a:lstStyle/>
          <a:p>
            <a:pPr algn="just">
              <a:lnSpc>
                <a:spcPct val="150000"/>
              </a:lnSpc>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1. Фаъолияти асосии институтҳо </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a:p>
            <a:pPr>
              <a:lnSpc>
                <a:spcPct val="150000"/>
              </a:lnSpc>
            </a:pPr>
            <a:r>
              <a:rPr lang="tg-Cyrl-TJ" b="1" dirty="0">
                <a:latin typeface="Times New Roman" panose="02020603050405020304" pitchFamily="18" charset="0"/>
                <a:ea typeface="Times New Roman" panose="02020603050405020304" pitchFamily="18" charset="0"/>
              </a:rPr>
              <a:t>Сарчашма:</a:t>
            </a:r>
            <a:r>
              <a:rPr lang="tg-Cyrl-TJ" dirty="0">
                <a:latin typeface="Times New Roman" panose="02020603050405020304" pitchFamily="18" charset="0"/>
                <a:ea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rPr>
              <a:t>аз ҷониби муаллиф дар асоси таҳқиқотҳои илмӣ</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72809"/>
    </mc:Choice>
    <mc:Fallback xmlns="">
      <p:transition advTm="7280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4008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342900" indent="-342900" algn="ctr">
              <a:lnSpc>
                <a:spcPct val="100000"/>
              </a:lnSpc>
              <a:spcBef>
                <a:spcPts val="0"/>
              </a:spcBef>
              <a:spcAft>
                <a:spcPts val="0"/>
              </a:spcAft>
              <a:buSzPts val="2240"/>
              <a:buNone/>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Таъсири ин муассисаҳо тавассути татбиқи сармояи инсонӣ дар сохторҳои ташкилӣ дар шакли навовариҳои институтсионалӣ сурат мегирад, ки тағйироти шуури шахсро дар раванди омӯзиш ва гирифтани донишҳои нав дар бораи ҷаҳон таъмин мекунанд.</a:t>
            </a:r>
            <a:r>
              <a:rPr lang="tg-Cyrl-TJ" dirty="0"/>
              <a:t> </a:t>
            </a:r>
            <a:endParaRPr lang="ru-RU" dirty="0"/>
          </a:p>
          <a:p>
            <a:pPr algn="ctr"/>
            <a:r>
              <a:rPr lang="tg-Cyrl-TJ" b="1" dirty="0">
                <a:solidFill>
                  <a:schemeClr val="tx1"/>
                </a:solidFill>
                <a:latin typeface="Times New Roman" panose="02020603050405020304" pitchFamily="18" charset="0"/>
                <a:cs typeface="Times New Roman" panose="02020603050405020304" pitchFamily="18" charset="0"/>
              </a:rPr>
              <a:t>Дар байни институт ва ташкилот фарқияти зиёде вуҷуд дорад, аз ҷумла:</a:t>
            </a:r>
            <a:endParaRPr lang="ru-RU" b="1"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Дар натиҷаи эҳтиёҷоти иҷтимоии шахсони алоҳида ҳарду пайдо мегарданд;</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Тартиби муайянеро барои муносибат ва ҳамкории аъзои ҷомеа ҳарду сохтор танзим мекунанд;</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Ҳардуи сохтор асос ва барномаи худро доро мебошанд;</a:t>
            </a:r>
            <a:endParaRPr lang="ru-RU"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Зарурати риояи иерархия дар ҳарду ҳатмӣ ҳисобида мешавад.</a:t>
            </a:r>
          </a:p>
          <a:p>
            <a:pPr marL="0" indent="0" algn="just">
              <a:lnSpc>
                <a:spcPct val="150000"/>
              </a:lnSpc>
              <a:spcBef>
                <a:spcPts val="0"/>
              </a:spcBef>
              <a:spcAft>
                <a:spcPts val="0"/>
              </a:spcAft>
              <a:buNone/>
            </a:pP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0703"/>
    </mc:Choice>
    <mc:Fallback xmlns="">
      <p:transition advTm="6070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0" algn="just">
              <a:buNone/>
            </a:pPr>
            <a:endParaRPr lang="tg-Cyrl-TJ" sz="4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Сохторҳои ташкилӣ ба монанди дигар омилҳо дар институтҳо ва ташкилотҳо хусусиятҳои мухталиф доранд. Умуман, институтҳо сохтори органикӣ доранд, дар ҳоле ки ташкилотҳо сохтори механикӣ доранд.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Хусусиятҳои ташкилотҳое, ки сохтори содда ва шаффоф, мураккаб ва ношаффофро истифода мебаранд, бо назардошти дараҷаи институтсионаликунонӣ оварда шудаанд.</a:t>
            </a:r>
          </a:p>
        </p:txBody>
      </p:sp>
    </p:spTree>
  </p:cSld>
  <p:clrMapOvr>
    <a:masterClrMapping/>
  </p:clrMapOvr>
  <mc:AlternateContent xmlns:mc="http://schemas.openxmlformats.org/markup-compatibility/2006" xmlns:p14="http://schemas.microsoft.com/office/powerpoint/2010/main">
    <mc:Choice Requires="p14">
      <p:transition p14:dur="0" advTm="36186"/>
    </mc:Choice>
    <mc:Fallback xmlns="">
      <p:transition advTm="3618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Мутобиқи </a:t>
            </a:r>
            <a:r>
              <a:rPr lang="tg-Cyrl-TJ" dirty="0">
                <a:solidFill>
                  <a:schemeClr val="tx1"/>
                </a:solidFill>
                <a:latin typeface="Times New Roman" panose="02020603050405020304" pitchFamily="18" charset="0"/>
                <a:cs typeface="Times New Roman" panose="02020603050405020304" pitchFamily="18" charset="0"/>
              </a:rPr>
              <a:t>ин андешаи олим муассисаҳоро ба расмӣ ва ғайрирасмӣ ҷудо мекунад. Муассисаҳои расмӣ, аз нуқтаи назари ӯ, танҳо қисми намоёни системаи институтсионалӣ мебошанд. Дар баробари ин, дар ин система қисми назаррасро институтҳои ғайрирасмӣ ишғол мекунанд, ки дар натиҷаи раванди дуру дарози рушди таърихӣ ташаккул ёфта, ба сармояи инсонӣ тавассути фарҳанг, анъана ва қолабҳои рафтор таъсир мерасонанд.</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8259"/>
    </mc:Choice>
    <mc:Fallback xmlns="">
      <p:transition advTm="6825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Ҳамин тариқ, баррасӣ намудани хусусиятҳои асосӣ ва сохтории сармояи инсонӣ имкон медиҳад, ки тавассути сохторҳои ташкилӣ ва созишномаҳои институтсионалӣ таъсири муҳити институтсионалӣ ба сармояи инсонӣ муайян карда, институтҳои расмӣ ва ғайрирасмӣ, ки дар ташаккул ва рушди он иштирок доранд, муайян карда шавад.</a:t>
            </a:r>
            <a:endParaRPr lang="tg-Cyrl-TJ"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61875"/>
    </mc:Choice>
    <mc:Fallback xmlns="">
      <p:transition spd="slow" advTm="6187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smtClean="0">
                <a:solidFill>
                  <a:schemeClr val="tx1"/>
                </a:solidFill>
                <a:latin typeface="Times New Roman" panose="02020603050405020304" pitchFamily="18" charset="0"/>
                <a:cs typeface="Times New Roman" panose="02020603050405020304" pitchFamily="18" charset="0"/>
              </a:rPr>
              <a:t>Ба </a:t>
            </a:r>
            <a:r>
              <a:rPr lang="tg-Cyrl-TJ" dirty="0">
                <a:solidFill>
                  <a:schemeClr val="tx1"/>
                </a:solidFill>
                <a:latin typeface="Times New Roman" panose="02020603050405020304" pitchFamily="18" charset="0"/>
                <a:cs typeface="Times New Roman" panose="02020603050405020304" pitchFamily="18" charset="0"/>
              </a:rPr>
              <a:t>муассисаҳои расмӣ инҳо дохил мешаванд: заминаи қонунгузорӣ, ки фаъолияти кормандро дар меҳнат, гирифтани маълумот, нигоҳдорӣ ва таҳкими саломатӣ ва ғайра муайян мекунад, инчунин маҷмӯи муассисаҳои дахлдори инфрасохтори истеҳсолӣ, таълимӣ, илмӣ, тандурустӣ, фарҳангию маърифатӣ, фаъолияти ҷамъиятии меҳнаткашон.</a:t>
            </a: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7113"/>
    </mc:Choice>
    <mc:Fallback xmlns="">
      <p:transition advTm="6711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0" algn="just">
              <a:lnSpc>
                <a:spcPct val="150000"/>
              </a:lnSpc>
              <a:spcBef>
                <a:spcPts val="0"/>
              </a:spcBef>
              <a:spcAft>
                <a:spcPts val="0"/>
              </a:spcAft>
              <a:buNone/>
            </a:pPr>
            <a:endParaRPr lang="tg-Cyrl-TJ" sz="2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институтҳои ғайрирасмӣ, дар навбати худ, инҳо дохил мешаванд: институти оила, муҳити иҷтимоӣ, дин, фарҳанг, идеология, менталитет, анъанаҳои миллӣ ва ғайра. Чун қоида, таъсири институтҳои расмӣ нисбат ба объектҳои сармояи инсонӣ равона ва мақсаднок аст, дар ҳоле ки таъсири институтҳои ғайрирасмӣ бештар паҳн мешавад, гарчанде ки он қариб дар тамоми ҷанбаҳои фаъолияти инсонӣ зуҳур мекунад.</a:t>
            </a:r>
          </a:p>
        </p:txBody>
      </p:sp>
    </p:spTree>
  </p:cSld>
  <p:clrMapOvr>
    <a:masterClrMapping/>
  </p:clrMapOvr>
  <mc:AlternateContent xmlns:mc="http://schemas.openxmlformats.org/markup-compatibility/2006" xmlns:p14="http://schemas.microsoft.com/office/powerpoint/2010/main">
    <mc:Choice Requires="p14">
      <p:transition p14:dur="0" advTm="63802"/>
    </mc:Choice>
    <mc:Fallback xmlns="">
      <p:transition advTm="6380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342900" indent="-342900" algn="just">
              <a:lnSpc>
                <a:spcPct val="100000"/>
              </a:lnSpc>
              <a:spcBef>
                <a:spcPts val="0"/>
              </a:spcBef>
              <a:spcAft>
                <a:spcPts val="0"/>
              </a:spcAft>
              <a:buSzPts val="2240"/>
              <a:buNone/>
            </a:pPr>
            <a:endParaRPr lang="tg-Cyrl-TJ" sz="2600"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Таҷрибаи </a:t>
            </a:r>
            <a:r>
              <a:rPr lang="tg-Cyrl-TJ" dirty="0">
                <a:solidFill>
                  <a:schemeClr val="tx1"/>
                </a:solidFill>
                <a:latin typeface="Times New Roman" panose="02020603050405020304" pitchFamily="18" charset="0"/>
                <a:cs typeface="Times New Roman" panose="02020603050405020304" pitchFamily="18" charset="0"/>
              </a:rPr>
              <a:t>таърихии рушди кишварҳои гуногун нишон медиҳад, ки модели иқтисодии ташаккулёфтаи фаъолияти ҷомеа маҷмӯи муайяни институтҳои расмӣ ва ғайрирасмиро дар бар мегирад, ки аз дигар моделҳо бо хусусиятҳои вақт ва мундариҷа фарқ мекунанд ва модели мавҷуда ба дигаргуниҳои институтсионалӣ хеле ҳассос 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Бинобар ин, истифода бурдани таҷрибаи давлатҳои пешқадами ҷаҳон дар тараққиёти системаҳои иқтисодии онҳо ба хусусиятҳои миллии тараққиёти мамлакатҳо ва халқҳо мувофиқ кунондани онро талаб мекунад.</a:t>
            </a:r>
          </a:p>
          <a:p>
            <a:pPr marL="342900" indent="-342900" algn="just">
              <a:lnSpc>
                <a:spcPct val="100000"/>
              </a:lnSpc>
              <a:spcBef>
                <a:spcPts val="0"/>
              </a:spcBef>
              <a:spcAft>
                <a:spcPts val="0"/>
              </a:spcAft>
              <a:buSzPts val="2240"/>
              <a:buNone/>
            </a:pPr>
            <a:endParaRPr lang="tg-Cyrl-TJ" dirty="0"/>
          </a:p>
          <a:p>
            <a:pPr marL="342900" indent="-342900" algn="just">
              <a:lnSpc>
                <a:spcPct val="100000"/>
              </a:lnSpc>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6688"/>
    </mc:Choice>
    <mc:Fallback xmlns="">
      <p:transition advTm="5668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77843" y="131884"/>
            <a:ext cx="8807895"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r>
              <a:rPr lang="tg-Cyrl-TJ" sz="2600" b="1" dirty="0">
                <a:solidFill>
                  <a:srgbClr val="FF0000"/>
                </a:solidFill>
                <a:latin typeface="Times New Roman" panose="02020603050405020304" pitchFamily="18" charset="0"/>
                <a:cs typeface="Times New Roman" panose="02020603050405020304" pitchFamily="18" charset="0"/>
              </a:rPr>
              <a:t>Омилҳои асосии ба рушди сармояи инсонӣ таъсиррасон</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Дигаргуниҳои </a:t>
            </a:r>
            <a:r>
              <a:rPr lang="tg-Cyrl-TJ" dirty="0">
                <a:solidFill>
                  <a:schemeClr val="tx1"/>
                </a:solidFill>
                <a:latin typeface="Times New Roman" panose="02020603050405020304" pitchFamily="18" charset="0"/>
                <a:cs typeface="Times New Roman" panose="02020603050405020304" pitchFamily="18" charset="0"/>
              </a:rPr>
              <a:t>тамаддунии ҷаҳони муосир бо ташаккул ва рушди ҷомеаи дониш алоқаманданд, ки дар асоси модели нави иқтисодӣ – иқтисоди дониш ҷойгузини иқтисоди индустриалӣ мебошад. Гузариш ба иқтисодиёти дониш модели антропосентрикии ташкили меҳнатро фаъол месозад, ки зарурати васеъ намудани миқёси сармоягузорӣ ба сармояи инсониро пешбинӣ намуда, имкон медиҳад, ки ин сармоя ба омили пешбарандаи дигаргуниҳои инноватсионии иқтисодӣ ва рушди созандаи иқтисоди муосир табдил дода шавад.</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57759"/>
    </mc:Choice>
    <mc:Fallback xmlns="">
      <p:transition advTm="5775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70338"/>
            <a:ext cx="8884220" cy="67876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algn="ctr"/>
            <a:r>
              <a:rPr lang="tg-Cyrl-TJ" sz="2600" b="1" dirty="0">
                <a:solidFill>
                  <a:srgbClr val="FF0000"/>
                </a:solidFill>
                <a:latin typeface="Times New Roman" panose="02020603050405020304" pitchFamily="18" charset="0"/>
                <a:cs typeface="Times New Roman" panose="02020603050405020304" pitchFamily="18" charset="0"/>
              </a:rPr>
              <a:t>Самтҳои асосии фаъолияти институтҳо дар шароити муосир</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Ҷомеаи донишҳои муосир бо табдил додани дониш ба манбаи асосии ҷамъкунии сармояи инсонӣ, захираи асосии истеҳсолот, тағирёбии хусусият ва мазмуни меҳнати коргарон, такмили табиати эҷодӣ, зеҳнии он, эҷоди иттилоот ва захираҳои коммуникатсионӣ ва имкониятҳои шабакавӣ барои рушди институтсионалӣ, ҷаҳонишавӣ ва ҳамгироии ҷаҳонии равандҳои иқтисодӣ ва иҷтимоӣ, ки шароити фаъолияти иқтисоди миллӣ ва моделҳои бизнесро ба таври назаррас тағйир медиҳанд.</a:t>
            </a:r>
            <a:endParaRPr lang="tg-Cyrl-TJ" sz="2600" b="1" dirty="0">
              <a:solidFill>
                <a:schemeClr val="tx1"/>
              </a:solidFill>
              <a:latin typeface="Times New Roman" panose="02020603050405020304" pitchFamily="18" charset="0"/>
              <a:cs typeface="Times New Roman" panose="02020603050405020304" pitchFamily="18" charset="0"/>
            </a:endParaRPr>
          </a:p>
          <a:p>
            <a:pPr algn="ctr"/>
            <a:endParaRPr lang="tg-Cyrl-TJ" sz="26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175210"/>
    </mc:Choice>
    <mc:Fallback xmlns="">
      <p:transition advTm="17521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algn="ctr"/>
            <a:r>
              <a:rPr lang="tg-Cyrl-TJ" sz="2600" b="1" dirty="0">
                <a:solidFill>
                  <a:srgbClr val="FF0000"/>
                </a:solidFill>
                <a:latin typeface="Times New Roman" panose="02020603050405020304" pitchFamily="18" charset="0"/>
                <a:cs typeface="Times New Roman" panose="02020603050405020304" pitchFamily="18" charset="0"/>
              </a:rPr>
              <a:t>Самтҳои асосии фаъолияти институтҳо дар шароити муосир</a:t>
            </a:r>
          </a:p>
          <a:p>
            <a:pPr algn="just"/>
            <a:endParaRPr lang="tg-Cyrl-TJ" sz="2400"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p:nvPr/>
        </p:nvGrpSpPr>
        <p:grpSpPr>
          <a:xfrm>
            <a:off x="536330" y="1359021"/>
            <a:ext cx="8308731" cy="3758101"/>
            <a:chOff x="0" y="0"/>
            <a:chExt cx="5537607" cy="4403750"/>
          </a:xfrm>
        </p:grpSpPr>
        <p:sp>
          <p:nvSpPr>
            <p:cNvPr id="4" name="Блок-схема: альтернативный процесс 3"/>
            <p:cNvSpPr/>
            <p:nvPr/>
          </p:nvSpPr>
          <p:spPr>
            <a:xfrm>
              <a:off x="1024128" y="0"/>
              <a:ext cx="3379623" cy="672998"/>
            </a:xfrm>
            <a:prstGeom prst="flowChartAlternateProcess">
              <a:avLst/>
            </a:prstGeom>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b="1">
                  <a:effectLst/>
                  <a:latin typeface="Times New Roman" panose="02020603050405020304" pitchFamily="18" charset="0"/>
                  <a:ea typeface="Times New Roman" panose="02020603050405020304" pitchFamily="18" charset="0"/>
                  <a:cs typeface="Times New Roman" panose="02020603050405020304" pitchFamily="18" charset="0"/>
                </a:rPr>
                <a:t>Хусусиятҳои фарқкунандаи фаъолияти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Блок-схема: альтернативный процесс 4"/>
            <p:cNvSpPr/>
            <p:nvPr/>
          </p:nvSpPr>
          <p:spPr>
            <a:xfrm>
              <a:off x="117044" y="1038758"/>
              <a:ext cx="1645920" cy="885139"/>
            </a:xfrm>
            <a:prstGeom prst="flowChartAlternateProcess">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b="1">
                  <a:effectLst/>
                  <a:latin typeface="Times New Roman" panose="02020603050405020304" pitchFamily="18" charset="0"/>
                  <a:ea typeface="Times New Roman" panose="02020603050405020304" pitchFamily="18" charset="0"/>
                  <a:cs typeface="Times New Roman" panose="02020603050405020304" pitchFamily="18" charset="0"/>
                </a:rPr>
                <a:t>Меъёр</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Блок-схема: альтернативный процесс 5"/>
            <p:cNvSpPr/>
            <p:nvPr/>
          </p:nvSpPr>
          <p:spPr>
            <a:xfrm>
              <a:off x="1945844" y="1016813"/>
              <a:ext cx="1697126" cy="884555"/>
            </a:xfrm>
            <a:prstGeom prst="flowChartAlternateProcess">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b="1">
                  <a:effectLst/>
                  <a:latin typeface="Times New Roman" panose="02020603050405020304" pitchFamily="18" charset="0"/>
                  <a:ea typeface="Times New Roman" panose="02020603050405020304" pitchFamily="18" charset="0"/>
                  <a:cs typeface="Times New Roman" panose="02020603050405020304" pitchFamily="18" charset="0"/>
                </a:rPr>
                <a:t>Иқтисодиёти саноатӣ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Блок-схема: альтернативный процесс 6"/>
            <p:cNvSpPr/>
            <p:nvPr/>
          </p:nvSpPr>
          <p:spPr>
            <a:xfrm>
              <a:off x="3891687" y="987552"/>
              <a:ext cx="1645920" cy="885139"/>
            </a:xfrm>
            <a:prstGeom prst="flowChartAlternateProcess">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b="1">
                  <a:effectLst/>
                  <a:latin typeface="Times New Roman" panose="02020603050405020304" pitchFamily="18" charset="0"/>
                  <a:ea typeface="Times New Roman" panose="02020603050405020304" pitchFamily="18" charset="0"/>
                  <a:cs typeface="Times New Roman" panose="02020603050405020304" pitchFamily="18" charset="0"/>
                </a:rPr>
                <a:t>Ҷамъияти дониш</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8" name="Прямая со стрелкой 7"/>
            <p:cNvCxnSpPr/>
            <p:nvPr/>
          </p:nvCxnSpPr>
          <p:spPr>
            <a:xfrm flipH="1">
              <a:off x="577901" y="453542"/>
              <a:ext cx="446227" cy="57739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Прямая со стрелкой 8"/>
            <p:cNvCxnSpPr/>
            <p:nvPr/>
          </p:nvCxnSpPr>
          <p:spPr>
            <a:xfrm>
              <a:off x="4403751" y="460858"/>
              <a:ext cx="627584" cy="526237"/>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cxnSp>
          <p:nvCxnSpPr>
            <p:cNvPr id="10" name="Прямая со стрелкой 9"/>
            <p:cNvCxnSpPr/>
            <p:nvPr/>
          </p:nvCxnSpPr>
          <p:spPr>
            <a:xfrm>
              <a:off x="2794407" y="672998"/>
              <a:ext cx="7316" cy="351130"/>
            </a:xfrm>
            <a:prstGeom prst="straightConnector1">
              <a:avLst/>
            </a:prstGeom>
            <a:ln>
              <a:tailEnd type="triangle"/>
            </a:ln>
          </p:spPr>
          <p:style>
            <a:lnRef idx="2">
              <a:schemeClr val="accent3"/>
            </a:lnRef>
            <a:fillRef idx="0">
              <a:schemeClr val="accent3"/>
            </a:fillRef>
            <a:effectRef idx="1">
              <a:schemeClr val="accent3"/>
            </a:effectRef>
            <a:fontRef idx="minor">
              <a:schemeClr val="tx1"/>
            </a:fontRef>
          </p:style>
        </p:cxnSp>
        <p:sp>
          <p:nvSpPr>
            <p:cNvPr id="11" name="Прямоугольник 10"/>
            <p:cNvSpPr/>
            <p:nvPr/>
          </p:nvSpPr>
          <p:spPr>
            <a:xfrm>
              <a:off x="65837" y="2362810"/>
              <a:ext cx="1660093" cy="767715"/>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Такия ба сармоягузорӣ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Прямоугольник 11"/>
            <p:cNvSpPr/>
            <p:nvPr/>
          </p:nvSpPr>
          <p:spPr>
            <a:xfrm>
              <a:off x="1953159" y="2355494"/>
              <a:ext cx="1711299" cy="767715"/>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Сармоягузорӣ ба афзоиши дороиҳои худи ширкат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3" name="Прямоугольник 12"/>
            <p:cNvSpPr/>
            <p:nvPr/>
          </p:nvSpPr>
          <p:spPr>
            <a:xfrm>
              <a:off x="3833165" y="2333549"/>
              <a:ext cx="1704442" cy="767715"/>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Сармоягузорӣ ба сармояи зеҳнии кормандони ширкат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4" name="Прямоугольник 13"/>
            <p:cNvSpPr/>
            <p:nvPr/>
          </p:nvSpPr>
          <p:spPr>
            <a:xfrm>
              <a:off x="1931213" y="3577133"/>
              <a:ext cx="1755140" cy="804672"/>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Махсусгардонии тахассус ва стандартикунонии ҷараён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5" name="Прямоугольник 14"/>
            <p:cNvSpPr/>
            <p:nvPr/>
          </p:nvSpPr>
          <p:spPr>
            <a:xfrm>
              <a:off x="3847796" y="3562502"/>
              <a:ext cx="1674495" cy="790042"/>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Омӯзиши доимӣ дар тӯли фаъолияти худ</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6" name="Прямоугольник 15"/>
            <p:cNvSpPr/>
            <p:nvPr/>
          </p:nvSpPr>
          <p:spPr>
            <a:xfrm>
              <a:off x="0" y="3569818"/>
              <a:ext cx="1725930" cy="833932"/>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50000"/>
                </a:lnSpc>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Малакаву маҳорат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7" name="Прямая со стрелкой 16"/>
            <p:cNvCxnSpPr/>
            <p:nvPr/>
          </p:nvCxnSpPr>
          <p:spPr>
            <a:xfrm flipH="1">
              <a:off x="877824" y="1931213"/>
              <a:ext cx="7316" cy="4462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8" name="Прямая со стрелкой 17"/>
            <p:cNvCxnSpPr/>
            <p:nvPr/>
          </p:nvCxnSpPr>
          <p:spPr>
            <a:xfrm flipH="1">
              <a:off x="2816352" y="1901952"/>
              <a:ext cx="7316" cy="4462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9" name="Прямая со стрелкой 18"/>
            <p:cNvCxnSpPr/>
            <p:nvPr/>
          </p:nvCxnSpPr>
          <p:spPr>
            <a:xfrm flipH="1">
              <a:off x="4754880" y="1872691"/>
              <a:ext cx="7316" cy="4462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0" name="Прямая со стрелкой 19"/>
            <p:cNvCxnSpPr/>
            <p:nvPr/>
          </p:nvCxnSpPr>
          <p:spPr>
            <a:xfrm flipH="1">
              <a:off x="855879" y="3123590"/>
              <a:ext cx="7316" cy="4462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1" name="Прямая со стрелкой 20"/>
            <p:cNvCxnSpPr/>
            <p:nvPr/>
          </p:nvCxnSpPr>
          <p:spPr>
            <a:xfrm flipH="1">
              <a:off x="2765146" y="3123590"/>
              <a:ext cx="7316" cy="4462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2" name="Прямая со стрелкой 21"/>
            <p:cNvCxnSpPr/>
            <p:nvPr/>
          </p:nvCxnSpPr>
          <p:spPr>
            <a:xfrm flipH="1">
              <a:off x="4740250" y="3108960"/>
              <a:ext cx="7316" cy="446227"/>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grpSp>
      <p:sp>
        <p:nvSpPr>
          <p:cNvPr id="2" name="Прямоугольник 1"/>
          <p:cNvSpPr/>
          <p:nvPr/>
        </p:nvSpPr>
        <p:spPr>
          <a:xfrm>
            <a:off x="107504" y="5062575"/>
            <a:ext cx="8884220" cy="1300356"/>
          </a:xfrm>
          <a:prstGeom prst="rect">
            <a:avLst/>
          </a:prstGeom>
        </p:spPr>
        <p:txBody>
          <a:bodyPr wrap="square">
            <a:spAutoFit/>
          </a:bodyPr>
          <a:lstStyle/>
          <a:p>
            <a:pPr indent="90170" algn="just">
              <a:lnSpc>
                <a:spcPct val="150000"/>
              </a:lnSpc>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1. Хусусиятҳои фарқкунандаи фаъолияти сармояи </a:t>
            </a:r>
          </a:p>
          <a:p>
            <a:pPr indent="90170" algn="just">
              <a:lnSpc>
                <a:spcPct val="150000"/>
              </a:lnSpc>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инсонӣ дар иқтисоди индустриалӣ ва ҷомеаи дониш асосёфта</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a:p>
            <a:pPr indent="90170" algn="just">
              <a:lnSpc>
                <a:spcPct val="150000"/>
              </a:lnSpc>
              <a:spcAft>
                <a:spcPts val="0"/>
              </a:spcAft>
            </a:pPr>
            <a:r>
              <a:rPr lang="tg-Cyrl-TJ" sz="3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a:p>
            <a:r>
              <a:rPr lang="tg-Cyrl-TJ" b="1" dirty="0">
                <a:latin typeface="Times New Roman" panose="02020603050405020304" pitchFamily="18" charset="0"/>
                <a:ea typeface="Times New Roman" panose="02020603050405020304" pitchFamily="18" charset="0"/>
              </a:rPr>
              <a:t>Сарчашма:</a:t>
            </a:r>
            <a:r>
              <a:rPr lang="tg-Cyrl-TJ" sz="2000" b="1" dirty="0">
                <a:latin typeface="Times New Roman" panose="02020603050405020304" pitchFamily="18" charset="0"/>
                <a:ea typeface="Times New Roman" panose="02020603050405020304" pitchFamily="18" charset="0"/>
              </a:rPr>
              <a:t> </a:t>
            </a:r>
            <a:r>
              <a:rPr lang="tg-Cyrl-TJ" b="1" dirty="0">
                <a:latin typeface="Times New Roman" panose="02020603050405020304" pitchFamily="18" charset="0"/>
                <a:ea typeface="Times New Roman" panose="02020603050405020304" pitchFamily="18" charset="0"/>
              </a:rPr>
              <a:t>Аз ҷониби муаллиф тартиб дода шудааст.</a:t>
            </a:r>
            <a:endParaRPr lang="ru-RU" dirty="0"/>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176283"/>
    </mc:Choice>
    <mc:Fallback xmlns="">
      <p:transition advTm="17628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51466" y="158261"/>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algn="ctr"/>
            <a:r>
              <a:rPr lang="tg-Cyrl-TJ" sz="2600" b="1" dirty="0">
                <a:solidFill>
                  <a:srgbClr val="FF0000"/>
                </a:solidFill>
                <a:latin typeface="Times New Roman" panose="02020603050405020304" pitchFamily="18" charset="0"/>
                <a:cs typeface="Times New Roman" panose="02020603050405020304" pitchFamily="18" charset="0"/>
              </a:rPr>
              <a:t>Самтҳои асосии фаъолияти институтҳо дар шароити муосир</a:t>
            </a: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аз сабаби истифодаи бесамари захираҳои дониш дар фаъолияти инсон, номуайянии оқибатҳои қарорҳои идоракунӣ дар шароити дониши нопурра, рушди сусти инфрасохтори институтсионалӣ, ки имкони навсозии технологиро коҳиш медиҳад, суст мешавад, корхонаю фирмаҳо, тамаркузи фаъолияти сармоягузориро ба инкишофи захираҳои инсонӣ, ба вуҷуд овардани истеҳсолоти инноватсионии баландтехнологи дар асоси рушди кластерҳои илмию таълимӣ бадтар мекунад.</a:t>
            </a:r>
            <a:endParaRPr lang="tg-Cyrl-TJ" sz="2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584502"/>
      </p:ext>
    </p:extLst>
  </p:cSld>
  <p:clrMapOvr>
    <a:masterClrMapping/>
  </p:clrMapOvr>
  <mc:AlternateContent xmlns:mc="http://schemas.openxmlformats.org/markup-compatibility/2006" xmlns:p14="http://schemas.microsoft.com/office/powerpoint/2010/main">
    <mc:Choice Requires="p14">
      <p:transition p14:dur="0" advTm="44423"/>
    </mc:Choice>
    <mc:Fallback xmlns="">
      <p:transition advTm="444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51466" y="158261"/>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algn="ctr"/>
            <a:r>
              <a:rPr lang="tg-Cyrl-TJ" sz="2600" b="1" dirty="0">
                <a:solidFill>
                  <a:srgbClr val="FF0000"/>
                </a:solidFill>
                <a:latin typeface="Times New Roman" panose="02020603050405020304" pitchFamily="18" charset="0"/>
                <a:cs typeface="Times New Roman" panose="02020603050405020304" pitchFamily="18" charset="0"/>
              </a:rPr>
              <a:t>Самтҳои асосии фаъолияти институтҳо дар шароити муосир</a:t>
            </a:r>
          </a:p>
          <a:p>
            <a:pPr marL="0" indent="4572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Ташаккули иқтисодиёти дониш дар Ҷумҳурии Тоҷикистон муайян намудани ҷузъҳои институтсионалии зеринро дар бар мегирад, ки имкон медиҳанд сармояи инсониро такмил диҳанд:</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tg-Cyrl-TJ" smtClean="0">
                <a:solidFill>
                  <a:schemeClr val="tx1"/>
                </a:solidFill>
                <a:latin typeface="Times New Roman" panose="02020603050405020304" pitchFamily="18" charset="0"/>
                <a:cs typeface="Times New Roman" panose="02020603050405020304" pitchFamily="18" charset="0"/>
              </a:rPr>
              <a:t>таҳияи </a:t>
            </a:r>
            <a:r>
              <a:rPr lang="tg-Cyrl-TJ" dirty="0">
                <a:solidFill>
                  <a:schemeClr val="tx1"/>
                </a:solidFill>
                <a:latin typeface="Times New Roman" panose="02020603050405020304" pitchFamily="18" charset="0"/>
                <a:cs typeface="Times New Roman" panose="02020603050405020304" pitchFamily="18" charset="0"/>
              </a:rPr>
              <a:t>модели нави таҳсилот, ки системаи институтсионалии таҳсилоти муттасилро таъмин менамояд, ки ба ташаккули шахсияти эҷодкор нигаронида шудааст, барои амалӣ намудани фаъолияти инноватсионии созанда омода аст;</a:t>
            </a:r>
          </a:p>
        </p:txBody>
      </p:sp>
    </p:spTree>
    <p:extLst>
      <p:ext uri="{BB962C8B-B14F-4D97-AF65-F5344CB8AC3E}">
        <p14:creationId xmlns:p14="http://schemas.microsoft.com/office/powerpoint/2010/main" val="2877087978"/>
      </p:ext>
    </p:extLst>
  </p:cSld>
  <p:clrMapOvr>
    <a:masterClrMapping/>
  </p:clrMapOvr>
  <mc:AlternateContent xmlns:mc="http://schemas.openxmlformats.org/markup-compatibility/2006" xmlns:p14="http://schemas.microsoft.com/office/powerpoint/2010/main">
    <mc:Choice Requires="p14">
      <p:transition p14:dur="0" advTm="38899"/>
    </mc:Choice>
    <mc:Fallback xmlns="">
      <p:transition advTm="3889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05508"/>
            <a:ext cx="8856984" cy="6655776"/>
          </a:xfrm>
          <a:prstGeom prst="rect">
            <a:avLst/>
          </a:prstGeom>
          <a:noFill/>
          <a:ln>
            <a:noFill/>
          </a:ln>
        </p:spPr>
        <p:txBody>
          <a:bodyPr spcFirstLastPara="1" wrap="square" lIns="91425" tIns="45700" rIns="91425" bIns="45700" anchor="t" anchorCtr="0">
            <a:normAutofit/>
          </a:bodyPr>
          <a:lstStyle/>
          <a:p>
            <a:pPr algn="ctr"/>
            <a:r>
              <a:rPr lang="tg-Cyrl-TJ" sz="2600" b="1" dirty="0">
                <a:solidFill>
                  <a:srgbClr val="FF0000"/>
                </a:solidFill>
                <a:latin typeface="Times New Roman" panose="02020603050405020304" pitchFamily="18" charset="0"/>
                <a:cs typeface="Times New Roman" panose="02020603050405020304" pitchFamily="18" charset="0"/>
              </a:rPr>
              <a:t>Самтҳои асосии фаъолияти институтҳо дар шароити муосир</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7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algn="just">
              <a:lnSpc>
                <a:spcPct val="150000"/>
              </a:lnSpc>
              <a:spcBef>
                <a:spcPts val="0"/>
              </a:spcBef>
              <a:spcAft>
                <a:spcPts val="0"/>
              </a:spcAft>
              <a:buFont typeface="Wingdings" panose="05000000000000000000" pitchFamily="2" charset="2"/>
              <a:buChar char="Ø"/>
            </a:pPr>
            <a:r>
              <a:rPr lang="tg-Cyrl-TJ" dirty="0" smtClean="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таъмини тамоюли устувори рушди илми фундаменталӣ ва амалӣ, пурзӯр намудани рушд ва татбиқи дастовардҳои илмӣ тавассути ташкили кластерҳои инноватсионӣ ва таълимӣ, паркҳои технологӣ ва марказҳои интиқоли технологияҳо, маблағгузории муштараки тадқиқоти илмӣ-таҳқиқотӣ бо иштироки якҷояи намояндагони давлат, илм ва тиҷорат ва тиҷоратикунонии ҳатмии натиҷаҳои ихтироот;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фарҷом барои баланд бардоштани муҳити институтсионалӣ ин ташаккули самарабахши иқтисодиётии дониш шуморида мешавад.</a:t>
            </a:r>
            <a:endParaRPr lang="tg-Cyrl-TJ" sz="2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5594836"/>
      </p:ext>
    </p:extLst>
  </p:cSld>
  <p:clrMapOvr>
    <a:masterClrMapping/>
  </p:clrMapOvr>
  <mc:AlternateContent xmlns:mc="http://schemas.openxmlformats.org/markup-compatibility/2006" xmlns:p14="http://schemas.microsoft.com/office/powerpoint/2010/main">
    <mc:Choice Requires="p14">
      <p:transition p14:dur="0" advTm="49537"/>
    </mc:Choice>
    <mc:Fallback xmlns="">
      <p:transition advTm="4953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211015"/>
            <a:ext cx="8856984" cy="6550269"/>
          </a:xfrm>
          <a:prstGeom prst="rect">
            <a:avLst/>
          </a:prstGeom>
          <a:noFill/>
          <a:ln>
            <a:noFill/>
          </a:ln>
        </p:spPr>
        <p:txBody>
          <a:bodyPr spcFirstLastPara="1" wrap="square" lIns="91425" tIns="45700" rIns="91425" bIns="45700" anchor="t" anchorCtr="0">
            <a:normAutofit/>
          </a:bodyPr>
          <a:lstStyle/>
          <a:p>
            <a:pPr marL="0" indent="0" algn="ctr">
              <a:buNone/>
            </a:pPr>
            <a:r>
              <a:rPr lang="tg-Cyrl-TJ" sz="2800" b="1" dirty="0">
                <a:solidFill>
                  <a:srgbClr val="FF0000"/>
                </a:solidFill>
                <a:latin typeface="Times New Roman" panose="02020603050405020304" pitchFamily="18" charset="0"/>
                <a:cs typeface="Times New Roman" panose="02020603050405020304" pitchFamily="18" charset="0"/>
              </a:rPr>
              <a:t>ХУЛОСА</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Такрористеҳсоли </a:t>
            </a:r>
            <a:r>
              <a:rPr lang="tg-Cyrl-TJ" dirty="0">
                <a:solidFill>
                  <a:schemeClr val="tx1"/>
                </a:solidFill>
                <a:latin typeface="Times New Roman" panose="02020603050405020304" pitchFamily="18" charset="0"/>
                <a:cs typeface="Times New Roman" panose="02020603050405020304" pitchFamily="18" charset="0"/>
              </a:rPr>
              <a:t>пурраи сармояи инсониро дар асоси тағйироти сифатӣ дар ҳаёти инсон, муносибати ӯ ба худ ва ҷаҳони гирду атроф таъмин менамояд, ки тамоми иқтисодиётро ба шароити мусоиди такрористеҳсолкунии васеъи илм ва маданият табдил дода, ҳамчун такягоҳи давлатдории Ҷумҳурии Тоҷикистон имконпазир аст.</a:t>
            </a:r>
            <a:endParaRPr lang="tg-Cyrl-TJ" sz="2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2893899"/>
      </p:ext>
    </p:extLst>
  </p:cSld>
  <p:clrMapOvr>
    <a:masterClrMapping/>
  </p:clrMapOvr>
  <mc:AlternateContent xmlns:mc="http://schemas.openxmlformats.org/markup-compatibility/2006" xmlns:p14="http://schemas.microsoft.com/office/powerpoint/2010/main">
    <mc:Choice Requires="p14">
      <p:transition p14:dur="0" advTm="36804"/>
    </mc:Choice>
    <mc:Fallback xmlns="">
      <p:transition advTm="3680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95427" y="87922"/>
            <a:ext cx="8649635" cy="6189786"/>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endParaRPr lang="tg-Cyrl-TJ" sz="2800" b="1" dirty="0">
              <a:solidFill>
                <a:srgbClr val="FF0000"/>
              </a:solidFill>
              <a:latin typeface="Times New Roman" panose="02020603050405020304" pitchFamily="18" charset="0"/>
              <a:cs typeface="Times New Roman" panose="02020603050405020304" pitchFamily="18" charset="0"/>
            </a:endParaRPr>
          </a:p>
          <a:p>
            <a:pPr marL="0" indent="0" algn="ctr">
              <a:buNone/>
            </a:pPr>
            <a:endParaRPr lang="tg-Cyrl-TJ" sz="1000" b="1" dirty="0">
              <a:solidFill>
                <a:srgbClr val="FF0000"/>
              </a:solidFill>
              <a:latin typeface="Times New Roman" panose="02020603050405020304" pitchFamily="18" charset="0"/>
              <a:cs typeface="Times New Roman" panose="02020603050405020304" pitchFamily="18" charset="0"/>
            </a:endParaRPr>
          </a:p>
          <a:p>
            <a:pPr marL="0" indent="0" algn="ctr">
              <a:buNone/>
            </a:pPr>
            <a:endParaRPr lang="tg-Cyrl-TJ" sz="1000" b="1" dirty="0">
              <a:solidFill>
                <a:srgbClr val="FF0000"/>
              </a:solidFill>
              <a:latin typeface="Times New Roman" panose="02020603050405020304" pitchFamily="18" charset="0"/>
              <a:cs typeface="Times New Roman" panose="02020603050405020304" pitchFamily="18" charset="0"/>
            </a:endParaRPr>
          </a:p>
          <a:p>
            <a:pPr marL="0" indent="0" algn="ctr">
              <a:buNone/>
            </a:pPr>
            <a:endParaRPr lang="ru-RU" sz="1000" b="1" dirty="0">
              <a:solidFill>
                <a:srgbClr val="FF0000"/>
              </a:solidFill>
              <a:latin typeface="Times New Roman" panose="02020603050405020304" pitchFamily="18" charset="0"/>
              <a:cs typeface="Times New Roman" panose="02020603050405020304" pitchFamily="18" charset="0"/>
            </a:endParaRPr>
          </a:p>
          <a:p>
            <a:pPr marL="0" indent="0" algn="ctr">
              <a:buNone/>
            </a:pPr>
            <a:endParaRPr lang="ru-RU" sz="2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SzPts val="2240"/>
              <a:buNone/>
            </a:pPr>
            <a:r>
              <a:rPr lang="tg-Cyrl-TJ" sz="1800" dirty="0">
                <a:solidFill>
                  <a:schemeClr val="tx1"/>
                </a:solidFill>
                <a:latin typeface="Times New Roman" panose="02020603050405020304" pitchFamily="18" charset="0"/>
                <a:cs typeface="Times New Roman" panose="02020603050405020304" pitchFamily="18" charset="0"/>
              </a:rPr>
              <a:t>1.Одинаев А.М. – Такмили механизми рушди сармояи инсонӣ дар шароити ташаккулёбии иқтисодиёти инноватсионӣ, Душанбе 2023, саҳ. 56-66.</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2. Рустамзода Ф.М. Рушди сармояи инсонӣ дар шароити муосир, Душанбе 2023.</a:t>
            </a: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3. </a:t>
            </a:r>
            <a:r>
              <a:rPr lang="en-US" sz="1800" dirty="0">
                <a:solidFill>
                  <a:schemeClr val="tx1"/>
                </a:solidFill>
                <a:latin typeface="Times New Roman" panose="02020603050405020304" pitchFamily="18" charset="0"/>
                <a:cs typeface="Times New Roman" panose="02020603050405020304" pitchFamily="18" charset="0"/>
              </a:rPr>
              <a:t>Mincer J. The Production of Human Capital and the Lifecycle of Earnings: Variations on a </a:t>
            </a:r>
            <a:r>
              <a:rPr lang="tg-Cyrl-TJ" sz="1800" dirty="0">
                <a:solidFill>
                  <a:schemeClr val="tx1"/>
                </a:solidFill>
                <a:latin typeface="Times New Roman" panose="02020603050405020304" pitchFamily="18" charset="0"/>
                <a:cs typeface="Times New Roman" panose="02020603050405020304" pitchFamily="18" charset="0"/>
              </a:rPr>
              <a:t> </a:t>
            </a:r>
            <a:r>
              <a:rPr lang="en-US" sz="1800" dirty="0">
                <a:solidFill>
                  <a:schemeClr val="tx1"/>
                </a:solidFill>
                <a:latin typeface="Times New Roman" panose="02020603050405020304" pitchFamily="18" charset="0"/>
                <a:cs typeface="Times New Roman" panose="02020603050405020304" pitchFamily="18" charset="0"/>
              </a:rPr>
              <a:t>Theme. - Working Paper of the NBER, 1994, </a:t>
            </a:r>
            <a:r>
              <a:rPr lang="tg-Cyrl-TJ" sz="1800" dirty="0">
                <a:solidFill>
                  <a:schemeClr val="tx1"/>
                </a:solidFill>
                <a:latin typeface="Times New Roman" panose="02020603050405020304" pitchFamily="18" charset="0"/>
                <a:cs typeface="Times New Roman" panose="02020603050405020304" pitchFamily="18" charset="0"/>
              </a:rPr>
              <a:t>ст</a:t>
            </a:r>
            <a:r>
              <a:rPr lang="en-US" sz="1800" dirty="0">
                <a:solidFill>
                  <a:schemeClr val="tx1"/>
                </a:solidFill>
                <a:latin typeface="Times New Roman" panose="02020603050405020304" pitchFamily="18" charset="0"/>
                <a:cs typeface="Times New Roman" panose="02020603050405020304" pitchFamily="18" charset="0"/>
              </a:rPr>
              <a:t>.61.</a:t>
            </a:r>
            <a:endParaRPr lang="tg-Cyrl-TJ"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4. Фишер С., Дорнбуш Р., Шмалензи Р.  Экономическая теория. - М., Юнити, 2002, ст.98.</a:t>
            </a:r>
          </a:p>
          <a:p>
            <a:pPr marL="0" indent="0">
              <a:buNone/>
            </a:pPr>
            <a:endParaRPr lang="tg-Cyrl-TJ" sz="1800" dirty="0">
              <a:solidFill>
                <a:schemeClr val="tx1"/>
              </a:solidFill>
              <a:latin typeface="Times New Roman" panose="02020603050405020304" pitchFamily="18" charset="0"/>
              <a:cs typeface="Times New Roman" panose="02020603050405020304" pitchFamily="18" charset="0"/>
            </a:endParaRPr>
          </a:p>
          <a:p>
            <a:pPr marL="0" indent="0">
              <a:buNone/>
            </a:pPr>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19242"/>
    </mc:Choice>
    <mc:Fallback xmlns="">
      <p:transition advTm="19242"/>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2012</TotalTime>
  <Words>2879</Words>
  <Application>Microsoft Office PowerPoint</Application>
  <PresentationFormat>Экран (4:3)</PresentationFormat>
  <Paragraphs>350</Paragraphs>
  <Slides>48</Slides>
  <Notes>48</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48</vt:i4>
      </vt:variant>
    </vt:vector>
  </HeadingPairs>
  <TitlesOfParts>
    <vt:vector size="57" baseType="lpstr">
      <vt:lpstr>Noto Sans Symbols</vt:lpstr>
      <vt:lpstr>Calibri Light</vt:lpstr>
      <vt:lpstr>Times</vt:lpstr>
      <vt:lpstr>Calibri</vt:lpstr>
      <vt:lpstr>Arial</vt:lpstr>
      <vt:lpstr>Wingdings</vt:lpstr>
      <vt:lpstr>Times New Roman Tj</vt:lpstr>
      <vt:lpstr>Times New Roman</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cp:lastModifiedBy>
  <cp:revision>141</cp:revision>
  <dcterms:created xsi:type="dcterms:W3CDTF">2018-06-24T18:21:52Z</dcterms:created>
  <dcterms:modified xsi:type="dcterms:W3CDTF">2025-11-02T09:29:10Z</dcterms:modified>
</cp:coreProperties>
</file>