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47"/>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302" r:id="rId38"/>
    <p:sldId id="287" r:id="rId39"/>
    <p:sldId id="288" r:id="rId40"/>
    <p:sldId id="289" r:id="rId41"/>
    <p:sldId id="304" r:id="rId42"/>
    <p:sldId id="305" r:id="rId43"/>
    <p:sldId id="306" r:id="rId44"/>
    <p:sldId id="315" r:id="rId45"/>
    <p:sldId id="295" r:id="rId46"/>
  </p:sldIdLst>
  <p:sldSz cx="9144000" cy="6858000" type="screen4x3"/>
  <p:notesSz cx="6858000" cy="9144000"/>
  <p:embeddedFontLs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Times" panose="02020603050405020304" pitchFamily="18" charset="0"/>
      <p:regular r:id="rId54"/>
      <p:bold r:id="rId55"/>
      <p:italic r:id="rId56"/>
      <p:boldItalic r:id="rId57"/>
    </p:embeddedFont>
    <p:embeddedFont>
      <p:font typeface="Times New Roman Tj" panose="02020603050405020304" pitchFamily="18" charset="-52"/>
      <p:regular r:id="rId58"/>
      <p:bold r:id="rId59"/>
      <p:italic r:id="rId60"/>
      <p:boldItalic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font" Target="fonts/font13.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177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12</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sz="2800" b="1" dirty="0">
                <a:solidFill>
                  <a:schemeClr val="tx1"/>
                </a:solidFill>
                <a:latin typeface="Times New Roman" panose="02020603050405020304" pitchFamily="18" charset="0"/>
                <a:cs typeface="Times New Roman" panose="02020603050405020304" pitchFamily="18" charset="0"/>
              </a:rPr>
              <a:t>Main directions of human capital formation</a:t>
            </a:r>
            <a:endParaRPr sz="40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303584" y="5187338"/>
            <a:ext cx="5565532" cy="646290"/>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Lecturer of: </a:t>
            </a:r>
            <a:r>
              <a:rPr lang="tg-Cyrl-TJ" dirty="0">
                <a:latin typeface="Times New Roman" panose="02020603050405020304" pitchFamily="18" charset="0"/>
                <a:cs typeface="Times New Roman" panose="02020603050405020304" pitchFamily="18" charset="0"/>
              </a:rPr>
              <a:t>Main directions of human </a:t>
            </a:r>
          </a:p>
          <a:p>
            <a:pPr lvl="0" algn="ctr"/>
            <a:r>
              <a:rPr lang="tg-Cyrl-TJ" dirty="0">
                <a:latin typeface="Times New Roman" panose="02020603050405020304" pitchFamily="18" charset="0"/>
                <a:cs typeface="Times New Roman" panose="02020603050405020304" pitchFamily="18" charset="0"/>
              </a:rPr>
              <a:t>capital formation</a:t>
            </a:r>
            <a:endParaRPr sz="1600" i="1"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7919"/>
    </mc:Choice>
    <mc:Fallback xmlns="">
      <p:transition advTm="1791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1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12</a:t>
            </a:r>
            <a:endParaRPr lang="tg-Cyrl-TJ" sz="2400" b="1" dirty="0">
              <a:latin typeface="Times New Roman" panose="02020603050405020304" pitchFamily="18" charset="0"/>
              <a:cs typeface="Times New Roman" panose="02020603050405020304" pitchFamily="18" charset="0"/>
            </a:endParaRPr>
          </a:p>
          <a:p>
            <a:pPr lvl="0" algn="ctr">
              <a:lnSpc>
                <a:spcPct val="150000"/>
              </a:lnSpc>
              <a:buClr>
                <a:schemeClr val="accent1"/>
              </a:buClr>
              <a:buSzPts val="2100"/>
            </a:pPr>
            <a:r>
              <a:rPr lang="tg-Cyrl-TJ" sz="2400" b="1" dirty="0">
                <a:latin typeface="Times New Roman" panose="02020603050405020304" pitchFamily="18" charset="0"/>
                <a:cs typeface="Times New Roman" panose="02020603050405020304" pitchFamily="18" charset="0"/>
              </a:rPr>
              <a:t>САМТҲОИ АСОСИИ ТАШАККУЛИ САРМОЯИ ИНСОНӢ</a:t>
            </a:r>
            <a:endParaRPr lang="tg-Cyrl-TJ" sz="2400" b="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lvl="0" algn="ctr">
              <a:lnSpc>
                <a:spcPct val="150000"/>
              </a:lnSpc>
              <a:buClr>
                <a:schemeClr val="accent1"/>
              </a:buClr>
              <a:buSzPts val="2100"/>
            </a:pPr>
            <a:r>
              <a:rPr lang="tg-Cyrl-TJ" sz="24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solidFill>
                  <a:schemeClr val="tx1"/>
                </a:solidFill>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solidFill>
                  <a:schemeClr val="tx1"/>
                </a:solidFill>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54347"/>
    </mc:Choice>
    <mc:Fallback xmlns="">
      <p:transition advTm="1543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br>
              <a:rPr lang="tg-Cyrl-TJ" dirty="0"/>
            </a:br>
            <a:endParaRPr dirty="0">
              <a:latin typeface="Times"/>
              <a:ea typeface="Times"/>
              <a:cs typeface="Times"/>
              <a:sym typeface="Times"/>
            </a:endParaRPr>
          </a:p>
        </p:txBody>
      </p:sp>
      <p:sp>
        <p:nvSpPr>
          <p:cNvPr id="109" name="Google Shape;109;p3"/>
          <p:cNvSpPr/>
          <p:nvPr/>
        </p:nvSpPr>
        <p:spPr>
          <a:xfrm>
            <a:off x="431540" y="817685"/>
            <a:ext cx="8280920" cy="5477607"/>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500" dirty="0">
                <a:latin typeface="Times New Roman" panose="02020603050405020304" pitchFamily="18" charset="0"/>
                <a:cs typeface="Times New Roman" panose="02020603050405020304" pitchFamily="18" charset="0"/>
              </a:rPr>
              <a:t>12.1. </a:t>
            </a:r>
            <a:r>
              <a:rPr lang="ru-RU" sz="2500" dirty="0" err="1">
                <a:latin typeface="Times New Roman" panose="02020603050405020304" pitchFamily="18" charset="0"/>
                <a:cs typeface="Times New Roman" panose="02020603050405020304" pitchFamily="18" charset="0"/>
              </a:rPr>
              <a:t>Маф</a:t>
            </a:r>
            <a:r>
              <a:rPr lang="tg-Cyrl-TJ" sz="2500" dirty="0">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500" dirty="0">
              <a:latin typeface="Times New Roman" panose="02020603050405020304" pitchFamily="18" charset="0"/>
              <a:cs typeface="Times New Roman" panose="02020603050405020304" pitchFamily="18" charset="0"/>
            </a:endParaRPr>
          </a:p>
          <a:p>
            <a:pPr algn="just">
              <a:lnSpc>
                <a:spcPct val="150000"/>
              </a:lnSpc>
            </a:pPr>
            <a:r>
              <a:rPr lang="tg-Cyrl-TJ" sz="2500" dirty="0">
                <a:latin typeface="Times New Roman" panose="02020603050405020304" pitchFamily="18" charset="0"/>
                <a:cs typeface="Times New Roman" panose="02020603050405020304" pitchFamily="18" charset="0"/>
              </a:rPr>
              <a:t>12.2. Хусусиятҳои хоси рушди сармояи инсонӣ ва ташаккули он</a:t>
            </a:r>
            <a:endParaRPr lang="ru-RU" sz="2500" dirty="0">
              <a:latin typeface="Times New Roman" panose="02020603050405020304" pitchFamily="18" charset="0"/>
              <a:cs typeface="Times New Roman" panose="02020603050405020304" pitchFamily="18" charset="0"/>
            </a:endParaRPr>
          </a:p>
          <a:p>
            <a:pPr algn="just">
              <a:lnSpc>
                <a:spcPct val="150000"/>
              </a:lnSpc>
            </a:pPr>
            <a:r>
              <a:rPr lang="tg-Cyrl-TJ" sz="2500" dirty="0">
                <a:latin typeface="Times New Roman" panose="02020603050405020304" pitchFamily="18" charset="0"/>
                <a:cs typeface="Times New Roman" panose="02020603050405020304" pitchFamily="18" charset="0"/>
              </a:rPr>
              <a:t>12.3. Самтҳои асосии фаъолияти сармояи инсонӣ дар шароити муосир</a:t>
            </a:r>
            <a:endParaRPr lang="ru-RU" sz="25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86720"/>
    </mc:Choice>
    <mc:Fallback xmlns="">
      <p:transition advTm="8672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Самтҳо, самтҳои асосии ташаккул, хусусиятҳо, рушди сармояи инсонӣ, принсипҳои асосии таъсиррасон, рушди сармояи инсонӣ ва рушди он, сармояи инсонӣ ва омилҳои таъсиргузор дар шароити муосир, таҳлили ҳолати воқеии самтҳои ташаккул ва рушди сармояи инсонӣ дар иқтисодиёти муосир.</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6401"/>
    </mc:Choice>
    <mc:Fallback xmlns="">
      <p:transition advTm="8640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77844" y="96714"/>
            <a:ext cx="8884220" cy="6576647"/>
          </a:xfrm>
          <a:prstGeom prst="rect">
            <a:avLst/>
          </a:prstGeom>
          <a:noFill/>
          <a:ln>
            <a:noFill/>
          </a:ln>
        </p:spPr>
        <p:txBody>
          <a:bodyPr spcFirstLastPara="1" wrap="square" lIns="91425" tIns="45700" rIns="91425" bIns="45700" anchor="t" anchorCtr="0">
            <a:normAutofit/>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Меъёри асосии пешрафти иҷтимоию иқтисодӣ ҳар як ҷамъият, сармояи инсонӣ башумор рафта, масъалаи омӯзиши инсон, сифатҳо ва қобилиятҳои куллии эҷодии ӯ, муҳим арзёбӣ мегардад.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Дурнамои рушди минбаъдаи иҷтимоию иқтисодии Ҷумҳурии Тоҷикистон бо рушди сифатан қобилиятҳои эҷодии инсон, ки омили асосии рушди иқтисодиёти донишандӯзӣ мегарданд, алоқаманд аст. Сармояи инсонии миллат яке аз ҷузъҳои асосии сарвати миллии ҷамъиятро ташкил медиҳад.</a:t>
            </a:r>
          </a:p>
        </p:txBody>
      </p:sp>
    </p:spTree>
  </p:cSld>
  <p:clrMapOvr>
    <a:masterClrMapping/>
  </p:clrMapOvr>
  <mc:AlternateContent xmlns:mc="http://schemas.openxmlformats.org/markup-compatibility/2006" xmlns:p14="http://schemas.microsoft.com/office/powerpoint/2010/main">
    <mc:Choice Requires="p14">
      <p:transition p14:dur="0" advTm="145826"/>
    </mc:Choice>
    <mc:Fallback xmlns="">
      <p:transition advTm="1458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167054"/>
            <a:ext cx="8884220" cy="6128238"/>
          </a:xfrm>
          <a:prstGeom prst="rect">
            <a:avLst/>
          </a:prstGeom>
          <a:noFill/>
          <a:ln>
            <a:noFill/>
          </a:ln>
        </p:spPr>
        <p:txBody>
          <a:bodyPr spcFirstLastPara="1" wrap="square" lIns="91425" tIns="45700" rIns="91425" bIns="45700" anchor="t" anchorCtr="0">
            <a:normAutofit/>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algn="ct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Самтҳои асосии ташаккули сармояи инсонӣ дар корҳои сершумори олимони хориҷию ватанӣ доир ба назария ва амалияи ташаккули сармояи инсонӣ асос ёфтааст.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таҳлили равандҳои воқеии рушд ва афзоиш боиси тасдиқи сармояи инсонӣ ба сифати омили асосии истеҳсолӣ ва иҷтимоии рушди иқтисоди муосир ва ҷомеа гардид. Мафҳуми сармояи инсонӣ рушди табиӣ ва умумисозии мафҳумҳои омили инсонӣ ва захираҳо мебошад, аммо сармояи инсонӣ категорияи васеътари иқтисодӣ башумор меравад.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5098"/>
    </mc:Choice>
    <mc:Fallback xmlns="">
      <p:transition advTm="650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158260"/>
            <a:ext cx="8660423" cy="6128239"/>
          </a:xfrm>
          <a:prstGeom prst="rect">
            <a:avLst/>
          </a:prstGeom>
          <a:noFill/>
          <a:ln>
            <a:noFill/>
          </a:ln>
        </p:spPr>
        <p:txBody>
          <a:bodyPr spcFirstLastPara="1" wrap="square" lIns="91425" tIns="45700" rIns="91425" bIns="45700" anchor="t" anchorCtr="0">
            <a:normAutofit/>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algn="ct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Категорияи иқтисодии «сармояи инсонӣ» тадриҷан рушд менамуд ва дар марҳилаи аввал бо донишу қобилияти меҳнати инсон маҳдуд мегардид. Аксари олимони хориҷӣ муддати тӯлонӣ сармояи инсониро аз нуқтаи назарияи иқтисодӣ танҳо як омили иҷтимоии рушд, яъне омили хароҷот меҳисобиданд. Ба ақидаи онҳо маблағгузорӣ ба тарбия ва таълим бесамар ва гарон 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endParaRPr lang="tg-Cyrl-TJ" sz="900" b="1" dirty="0">
              <a:solidFill>
                <a:schemeClr val="tx1"/>
              </a:solidFill>
              <a:latin typeface="Times New Roman"/>
              <a:cs typeface="Times New Roman"/>
              <a:sym typeface="Times New Roman"/>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43724"/>
    </mc:Choice>
    <mc:Fallback xmlns="">
      <p:transition advTm="14372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algn="ctr"/>
            <a:r>
              <a:rPr lang="tg-Cyrl-TJ" dirty="0">
                <a:latin typeface="Times New Roman"/>
                <a:ea typeface="Times New Roman"/>
                <a:cs typeface="Times New Roman"/>
                <a:sym typeface="Times New Roman"/>
              </a:rPr>
              <a:t>	</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Дараҷа ва сифати баланди сармояи инсонии ҷамъшуда барои босуръат татбиқи ислоҳоти институтсионалӣ, дигаргунсозии ҳолати иқтисодӣ давлат, навсозии технологии истеҳсолот, дигаргуниҳои бозории фаъолияти муҳим арзёбӣ мегардид. Дар натиҷа, маҳз баланд будани рушди сармояи инсонии кишварҳои дорои иқтисодиёти пешрафта, ба даст овардани афзоиши устувори ММД ба ҳар сари аҳолӣ ва баланд шудани сатҳу сифати зиндагии аҳолии кишварро таъмин менамояд.</a:t>
            </a:r>
            <a:endParaRPr lang="tg-Cyrl-TJ" sz="100"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05879"/>
    </mc:Choice>
    <mc:Fallback xmlns="">
      <p:transition advTm="20587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167054"/>
            <a:ext cx="8884220" cy="6242538"/>
          </a:xfrm>
          <a:prstGeom prst="rect">
            <a:avLst/>
          </a:prstGeom>
          <a:noFill/>
          <a:ln>
            <a:noFill/>
          </a:ln>
        </p:spPr>
        <p:txBody>
          <a:bodyPr spcFirstLastPara="1" wrap="square" lIns="91425" tIns="45700" rIns="91425" bIns="45700" anchor="t" anchorCtr="0">
            <a:normAutofit/>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Инчунн ба андешаи Саймон Кузнес, сармояи инсонӣ, яке аз омили асосии афзоиши эҳтимолии мӯътадили иқтисоди кишварҳои рӯ ба тараққӣ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саломатӣ қисми ҷудонашавандаи сармояи инсонӣ мебошад, ки сармоягузорӣ дар он барои нигоҳ доштани қобилияти корӣ тавассути коҳиш додани бемориҳо ва зиёд намудани давраи истеҳсолии ҳаёт ифода меёбад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algn="just"/>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tg-Cyrl-TJ" sz="1400" dirty="0">
                <a:solidFill>
                  <a:schemeClr val="tx1"/>
                </a:solidFill>
                <a:latin typeface="Times New Roman" panose="02020603050405020304" pitchFamily="18" charset="0"/>
                <a:cs typeface="Times New Roman" panose="02020603050405020304" pitchFamily="18" charset="0"/>
              </a:rPr>
              <a:t>1. </a:t>
            </a:r>
            <a:r>
              <a:rPr lang="en-US" sz="1400" dirty="0">
                <a:solidFill>
                  <a:schemeClr val="tx1"/>
                </a:solidFill>
                <a:latin typeface="Times New Roman" panose="02020603050405020304" pitchFamily="18" charset="0"/>
                <a:cs typeface="Times New Roman" panose="02020603050405020304" pitchFamily="18" charset="0"/>
              </a:rPr>
              <a:t>Mincer J. The Production of Human Capital and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the Lifecycle of Earnings: Variations on a Theme.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 Working Paper of the NBER, 1994, </a:t>
            </a:r>
            <a:r>
              <a:rPr lang="tg-Cyrl-TJ" sz="1400" dirty="0">
                <a:solidFill>
                  <a:schemeClr val="tx1"/>
                </a:solidFill>
                <a:latin typeface="Times New Roman" panose="02020603050405020304" pitchFamily="18" charset="0"/>
                <a:cs typeface="Times New Roman" panose="02020603050405020304" pitchFamily="18" charset="0"/>
              </a:rPr>
              <a:t>ст</a:t>
            </a:r>
            <a:r>
              <a:rPr lang="en-US" sz="1400" dirty="0">
                <a:solidFill>
                  <a:schemeClr val="tx1"/>
                </a:solidFill>
                <a:latin typeface="Times New Roman" panose="02020603050405020304" pitchFamily="18" charset="0"/>
                <a:cs typeface="Times New Roman" panose="02020603050405020304" pitchFamily="18" charset="0"/>
              </a:rPr>
              <a:t>.61.</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89453"/>
    </mc:Choice>
    <mc:Fallback xmlns="">
      <p:transition spd="slow" advTm="894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506308"/>
          </a:xfrm>
          <a:prstGeom prst="rect">
            <a:avLst/>
          </a:prstGeom>
          <a:noFill/>
          <a:ln>
            <a:noFill/>
          </a:ln>
        </p:spPr>
        <p:txBody>
          <a:bodyPr spcFirstLastPara="1" wrap="square" lIns="91425" tIns="45700" rIns="91425" bIns="45700" anchor="t" anchorCtr="0">
            <a:normAutofit/>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Стратегияи миллии рушди Ҷумҳурии Тоҷикистон барои давраи то соли 2030</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вобаста ба масъалаи мазкур чунин таълиф гардидааст,</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ислоҳот дар низоми тандурустӣ ба таъмини дастрасии аҳолӣ ба хизматрасониҳои тандурустӣ ва ғизохӯрӣ равона шудааcт. Барои ҷорӣ намудани хизматрасониҳои нави технологӣ ҷаҳду кӯшишҳои зиёд сарф шуда истодаанд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sz="800"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давоми соли 2025 барои соҳаи тандурустӣ аз ҳисоби буҷети давлатӣ 4,3 миллиард сомонӣ пешбини гардидааст, ки нисбат ба соли 2024-ум 840 миллион сомонӣ афзоиш ёфт.</a:t>
            </a:r>
            <a:endParaRPr lang="ru-RU" sz="1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sz="1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ru-RU" sz="1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ru-RU" sz="1400" dirty="0">
                <a:solidFill>
                  <a:schemeClr val="tx1"/>
                </a:solidFill>
                <a:latin typeface="Times New Roman" panose="02020603050405020304" pitchFamily="18" charset="0"/>
                <a:cs typeface="Times New Roman" panose="02020603050405020304" pitchFamily="18" charset="0"/>
              </a:rPr>
              <a:t>1. </a:t>
            </a:r>
            <a:r>
              <a:rPr lang="tg-Cyrl-TJ" sz="1400" dirty="0">
                <a:solidFill>
                  <a:schemeClr val="tx1"/>
                </a:solidFill>
                <a:latin typeface="Times New Roman" panose="02020603050405020304" pitchFamily="18" charset="0"/>
                <a:cs typeface="Times New Roman" panose="02020603050405020304" pitchFamily="18" charset="0"/>
              </a:rPr>
              <a:t>Стратегияи миллии рушди Ҷумҳурии Тоҷикистон </a:t>
            </a:r>
          </a:p>
          <a:p>
            <a:pPr marL="0" indent="0" algn="just">
              <a:lnSpc>
                <a:spcPct val="150000"/>
              </a:lnSpc>
              <a:spcBef>
                <a:spcPts val="0"/>
              </a:spcBef>
              <a:spcAft>
                <a:spcPts val="0"/>
              </a:spcAft>
              <a:buNone/>
            </a:pPr>
            <a:r>
              <a:rPr lang="tg-Cyrl-TJ" sz="1400" dirty="0">
                <a:solidFill>
                  <a:schemeClr val="tx1"/>
                </a:solidFill>
                <a:latin typeface="Times New Roman" panose="02020603050405020304" pitchFamily="18" charset="0"/>
                <a:cs typeface="Times New Roman" panose="02020603050405020304" pitchFamily="18" charset="0"/>
              </a:rPr>
              <a:t>барои давраи то соли 2030, саҳ 54</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7969"/>
    </mc:Choice>
    <mc:Fallback xmlns="">
      <p:transition advTm="979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175846"/>
            <a:ext cx="8801101" cy="646234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dirty="0"/>
          </a:p>
          <a:p>
            <a:pPr marL="0" indent="450000" algn="just">
              <a:lnSpc>
                <a:spcPct val="160000"/>
              </a:lnSpc>
              <a:spcBef>
                <a:spcPts val="0"/>
              </a:spcBef>
              <a:spcAft>
                <a:spcPts val="0"/>
              </a:spcAft>
            </a:pPr>
            <a:endParaRPr lang="tg-Cyrl-TJ" dirty="0"/>
          </a:p>
        </p:txBody>
      </p:sp>
      <p:grpSp>
        <p:nvGrpSpPr>
          <p:cNvPr id="3" name="Группа 2"/>
          <p:cNvGrpSpPr/>
          <p:nvPr/>
        </p:nvGrpSpPr>
        <p:grpSpPr>
          <a:xfrm>
            <a:off x="756138" y="1762570"/>
            <a:ext cx="8088923" cy="3991708"/>
            <a:chOff x="0" y="0"/>
            <a:chExt cx="5716435" cy="4086971"/>
          </a:xfrm>
        </p:grpSpPr>
        <p:sp>
          <p:nvSpPr>
            <p:cNvPr id="4" name="Прямоугольник 3"/>
            <p:cNvSpPr/>
            <p:nvPr/>
          </p:nvSpPr>
          <p:spPr>
            <a:xfrm>
              <a:off x="0" y="87464"/>
              <a:ext cx="683812" cy="3943847"/>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vert270"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b="1">
                  <a:effectLst/>
                  <a:latin typeface="Times New Roman" panose="02020603050405020304" pitchFamily="18" charset="0"/>
                  <a:ea typeface="Times New Roman" panose="02020603050405020304" pitchFamily="18" charset="0"/>
                  <a:cs typeface="Times New Roman" panose="02020603050405020304" pitchFamily="18" charset="0"/>
                </a:rPr>
                <a:t>Ташаккули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Стрелка вправо 4"/>
            <p:cNvSpPr/>
            <p:nvPr/>
          </p:nvSpPr>
          <p:spPr>
            <a:xfrm>
              <a:off x="683812" y="922351"/>
              <a:ext cx="1971978" cy="1725433"/>
            </a:xfrm>
            <a:prstGeom prst="rightArrow">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b="1">
                  <a:effectLst/>
                  <a:latin typeface="Times New Roman" panose="02020603050405020304" pitchFamily="18" charset="0"/>
                  <a:ea typeface="Times New Roman" panose="02020603050405020304" pitchFamily="18" charset="0"/>
                  <a:cs typeface="Times New Roman" panose="02020603050405020304" pitchFamily="18" charset="0"/>
                </a:rPr>
                <a:t>Сармоягузорӣ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3156667" y="1836751"/>
              <a:ext cx="2559768" cy="381635"/>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фарҳангӣ ва маънавӣ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3045349" y="1375576"/>
              <a:ext cx="2655736" cy="381635"/>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ташкилӣ ва соҳибкорӣ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3013544" y="461176"/>
              <a:ext cx="1486894" cy="381635"/>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зеҳнӣ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2663687" y="0"/>
              <a:ext cx="1653871" cy="381663"/>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0" name="Скругленный прямоугольник 9"/>
            <p:cNvSpPr/>
            <p:nvPr/>
          </p:nvSpPr>
          <p:spPr>
            <a:xfrm>
              <a:off x="3880236" y="3255111"/>
              <a:ext cx="1558456" cy="37807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сохторӣ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Скругленный прямоугольник 10"/>
            <p:cNvSpPr/>
            <p:nvPr/>
          </p:nvSpPr>
          <p:spPr>
            <a:xfrm>
              <a:off x="3633746" y="3705308"/>
              <a:ext cx="1614114" cy="381663"/>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ташкилӣ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4102873" y="2814762"/>
              <a:ext cx="1391478" cy="381635"/>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бренд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3" name="Скругленный прямоугольник 12"/>
            <p:cNvSpPr/>
            <p:nvPr/>
          </p:nvSpPr>
          <p:spPr>
            <a:xfrm>
              <a:off x="3967700" y="2329732"/>
              <a:ext cx="1622067" cy="381635"/>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иҷтимоӣ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4" name="Скругленный прямоугольник 13"/>
            <p:cNvSpPr/>
            <p:nvPr/>
          </p:nvSpPr>
          <p:spPr>
            <a:xfrm>
              <a:off x="3315693" y="914400"/>
              <a:ext cx="1526347" cy="381635"/>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Банки донишҳо</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5" name="Прямая со стрелкой 14"/>
            <p:cNvCxnSpPr>
              <a:cxnSpLocks/>
            </p:cNvCxnSpPr>
            <p:nvPr/>
          </p:nvCxnSpPr>
          <p:spPr>
            <a:xfrm flipV="1">
              <a:off x="2106262" y="318007"/>
              <a:ext cx="548893" cy="604344"/>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16" name="Прямая со стрелкой 15"/>
            <p:cNvCxnSpPr>
              <a:cxnSpLocks/>
            </p:cNvCxnSpPr>
            <p:nvPr/>
          </p:nvCxnSpPr>
          <p:spPr>
            <a:xfrm flipV="1">
              <a:off x="2214337" y="699612"/>
              <a:ext cx="799207" cy="389559"/>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17" name="Прямая со стрелкой 16"/>
            <p:cNvCxnSpPr>
              <a:cxnSpLocks/>
            </p:cNvCxnSpPr>
            <p:nvPr/>
          </p:nvCxnSpPr>
          <p:spPr>
            <a:xfrm flipV="1">
              <a:off x="2376036" y="1089171"/>
              <a:ext cx="931705" cy="286405"/>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18" name="Прямая со стрелкой 17"/>
            <p:cNvCxnSpPr/>
            <p:nvPr/>
          </p:nvCxnSpPr>
          <p:spPr>
            <a:xfrm flipV="1">
              <a:off x="2544417" y="1598212"/>
              <a:ext cx="500932" cy="45719"/>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19" name="Прямая со стрелкой 18"/>
            <p:cNvCxnSpPr>
              <a:endCxn id="6" idx="1"/>
            </p:cNvCxnSpPr>
            <p:nvPr/>
          </p:nvCxnSpPr>
          <p:spPr>
            <a:xfrm>
              <a:off x="2631805" y="1773093"/>
              <a:ext cx="524771" cy="254421"/>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20" name="Прямая со стрелкой 19"/>
            <p:cNvCxnSpPr/>
            <p:nvPr/>
          </p:nvCxnSpPr>
          <p:spPr>
            <a:xfrm>
              <a:off x="2520636" y="1944024"/>
              <a:ext cx="1438921" cy="544261"/>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21" name="Прямая со стрелкой 20"/>
            <p:cNvCxnSpPr>
              <a:cxnSpLocks/>
            </p:cNvCxnSpPr>
            <p:nvPr/>
          </p:nvCxnSpPr>
          <p:spPr>
            <a:xfrm>
              <a:off x="2426228" y="2127476"/>
              <a:ext cx="1660742" cy="886067"/>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22" name="Прямая со стрелкой 21"/>
            <p:cNvCxnSpPr>
              <a:cxnSpLocks/>
            </p:cNvCxnSpPr>
            <p:nvPr/>
          </p:nvCxnSpPr>
          <p:spPr>
            <a:xfrm>
              <a:off x="2242332" y="2329732"/>
              <a:ext cx="1613331" cy="1151686"/>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23" name="Прямая со стрелкой 22"/>
            <p:cNvCxnSpPr>
              <a:cxnSpLocks/>
              <a:stCxn id="5" idx="2"/>
            </p:cNvCxnSpPr>
            <p:nvPr/>
          </p:nvCxnSpPr>
          <p:spPr>
            <a:xfrm>
              <a:off x="2060321" y="2647784"/>
              <a:ext cx="1565473" cy="1208037"/>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grpSp>
      <p:sp>
        <p:nvSpPr>
          <p:cNvPr id="2" name="Прямоугольник 1"/>
          <p:cNvSpPr/>
          <p:nvPr/>
        </p:nvSpPr>
        <p:spPr>
          <a:xfrm>
            <a:off x="192371" y="5719515"/>
            <a:ext cx="7473463" cy="837665"/>
          </a:xfrm>
          <a:prstGeom prst="rect">
            <a:avLst/>
          </a:prstGeom>
        </p:spPr>
        <p:txBody>
          <a:bodyPr wrap="square">
            <a:spAutoFit/>
          </a:bodyPr>
          <a:lstStyle/>
          <a:p>
            <a:pPr algn="just">
              <a:lnSpc>
                <a:spcPct val="150000"/>
              </a:lnSpc>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1.</a:t>
            </a:r>
            <a:r>
              <a:rPr lang="tg-Cyrl-TJ"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cs typeface="Times New Roman" panose="02020603050405020304" pitchFamily="18" charset="0"/>
              </a:rPr>
              <a:t>Ташаккули сармояи инсонӣ ва сармоягузори ба он</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a:p>
            <a:pPr>
              <a:lnSpc>
                <a:spcPct val="150000"/>
              </a:lnSpc>
            </a:pPr>
            <a:r>
              <a:rPr lang="tg-Cyrl-TJ" sz="1600" b="1" dirty="0">
                <a:latin typeface="Times New Roman" panose="02020603050405020304" pitchFamily="18" charset="0"/>
                <a:ea typeface="Times New Roman" panose="02020603050405020304" pitchFamily="18" charset="0"/>
              </a:rPr>
              <a:t>Сарчашма: аз ҷониби муаллиф тартиб дода шудааст.</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110848"/>
    </mc:Choice>
    <mc:Fallback xmlns="">
      <p:transition advTm="11084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40676" y="228600"/>
            <a:ext cx="8801101" cy="6180992"/>
          </a:xfrm>
          <a:prstGeom prst="rect">
            <a:avLst/>
          </a:prstGeom>
          <a:noFill/>
          <a:ln>
            <a:noFill/>
          </a:ln>
        </p:spPr>
        <p:txBody>
          <a:bodyPr spcFirstLastPara="1" wrap="square" lIns="91425" tIns="45700" rIns="91425" bIns="45700" anchor="t" anchorCtr="0">
            <a:normAutofit lnSpcReduction="10000"/>
          </a:bodyPr>
          <a:lstStyle/>
          <a:p>
            <a:pPr algn="ctr">
              <a:lnSpc>
                <a:spcPct val="15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ҳуми самтҳои асосии ташаккули сармояи инсонӣ</a:t>
            </a:r>
            <a:endParaRPr lang="ru-RU" sz="24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Ҳамон қадаре, ки кор мураккаб бошад, талабот нисбат ба ихтисос, дониш, таҷриба ва масъулияти коркун ҳамон қадар баландтар мешавад. «Савдо ин худ ташкилотест, ки мавҷудият ё нобудшавии он бо тахассуси кормандони он муайян мегардад. Аммо дониш захираи мушаххаси инсонист. Донишро аз китобҳо ҷустан номумкин аст. Дар он ҷо танҳо маълумот пайдо намудан мумкин аст; дониш ин қобилияти татбиқи маълумот дар соҳаи мушаххаси фаъолият мебошад»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endParaRPr lang="tg-Cyrl-TJ" sz="16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6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1. Денисон Э.Анализэкономическогороста</a:t>
            </a:r>
          </a:p>
          <a:p>
            <a:pPr marL="0" indent="0" algn="just">
              <a:lnSpc>
                <a:spcPct val="150000"/>
              </a:lnSpc>
              <a:spcBef>
                <a:spcPts val="0"/>
              </a:spcBef>
              <a:spcAft>
                <a:spcPts val="0"/>
              </a:spcAft>
            </a:pPr>
            <a:r>
              <a:rPr lang="tg-Cyrl-TJ" sz="1400" dirty="0">
                <a:solidFill>
                  <a:schemeClr val="tx1"/>
                </a:solidFill>
                <a:latin typeface="Times New Roman" panose="02020603050405020304" pitchFamily="18" charset="0"/>
                <a:cs typeface="Times New Roman" panose="02020603050405020304" pitchFamily="18" charset="0"/>
              </a:rPr>
              <a:t>СШАс 1929 по 1969, 1974, ст.193</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52328"/>
    </mc:Choice>
    <mc:Fallback xmlns="">
      <p:transition spd="slow" advTm="1523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55906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Мафҳуми сармояи зеҳнӣ ва мафҳуми марбут ба моликияти зеҳнӣ аз иқтисоди нав ҷудонашавандаанд. Инҳо ҷузъҳои муҳимтарине мебошанд, ки бештари иқтисоди навро муайян мекунанд.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Мафҳуми «сармояи зеҳнӣ» хеле умумӣ буда, одатан маҷмӯи донишҳои ҳамаи кормандони ширкатро дар назар дорад, ки рақобатпазирии онро таъмин менамояд. Ба даст овардани бартариҳои мухталифи технологӣ ва ташкилӣ нисбат ба рақибон вазифаи асосии сармояи зеҳнӣ мебошад.</a:t>
            </a:r>
            <a:endParaRPr lang="ru-RU" sz="28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57507"/>
    </mc:Choice>
    <mc:Fallback xmlns="">
      <p:transition advTm="15750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Меҳнати соҳибкор ва менеҷер дар муқоиса бо дигар намудҳои кор дорои хусусияти назаррас 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Соҳибкорӣ ва навоварӣ, маҳорати ташкилотчигӣ ва масъулияти баланд, эҳсоси сарфакорӣ ва қобилияти ба даст овардани таваккалҳои оқилона, нерӯ ва ирода барои пешбурди тиҷорат ё идора карданро зарур мешуморад. Ахамият ва нотакрор будани ин қобилиятҳои соҳибкориро аксари иктисодчиён аз Ҷ. Шумпетер сар намуда, то назариячиёни муосири неоинститусионализм эътироф намудаанд.</a:t>
            </a:r>
          </a:p>
        </p:txBody>
      </p:sp>
    </p:spTree>
  </p:cSld>
  <p:clrMapOvr>
    <a:masterClrMapping/>
  </p:clrMapOvr>
  <mc:AlternateContent xmlns:mc="http://schemas.openxmlformats.org/markup-compatibility/2006" xmlns:p14="http://schemas.microsoft.com/office/powerpoint/2010/main">
    <mc:Choice Requires="p14">
      <p:transition p14:dur="0" advTm="139911"/>
    </mc:Choice>
    <mc:Fallback xmlns="">
      <p:transition advTm="13991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42981"/>
            <a:ext cx="8884220" cy="6358251"/>
          </a:xfrm>
          <a:prstGeom prst="rect">
            <a:avLst/>
          </a:prstGeom>
          <a:noFill/>
          <a:ln>
            <a:noFill/>
          </a:ln>
        </p:spPr>
        <p:txBody>
          <a:bodyPr spcFirstLastPara="1" wrap="square" lIns="91425" tIns="45700" rIns="91425" bIns="45700" anchor="t" anchorCtr="0">
            <a:normAutofit/>
          </a:bodyPr>
          <a:lstStyle/>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Ҳамаи ин аз он гувоҳӣ медиҳад, ки қобилиятҳои соҳибкориро на танҳо табақаҳои маҳдуди элитаи соҳибони фирмаҳо, балки роҳбарон, мутахассисон ва коргарони кироя ҳам доро мебошанд. Дараҷаи қобилиятҳои соҳибкорӣ дар ҳаҷми сармояи худӣ ва идорашаванда таҷассум меёбад, ки ин имкон медиҳад, ки тиҷорати хурд, миёна ва калон фарқ карда шавад.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37158"/>
    </mc:Choice>
    <mc:Fallback xmlns="">
      <p:transition spd="slow" advTm="3715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33881" y="149468"/>
            <a:ext cx="8884220" cy="6418386"/>
          </a:xfrm>
          <a:prstGeom prst="rect">
            <a:avLst/>
          </a:prstGeom>
          <a:noFill/>
          <a:ln>
            <a:noFill/>
          </a:ln>
        </p:spPr>
        <p:txBody>
          <a:bodyPr spcFirstLastPara="1" wrap="square" lIns="91425" tIns="45700" rIns="91425" bIns="45700" anchor="t" anchorCtr="0">
            <a:normAutofit/>
          </a:bodyPr>
          <a:lstStyle/>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7200" algn="just">
              <a:lnSpc>
                <a:spcPct val="15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Сифати қобилиятҳои соҳибкорӣ бо самаранокии истифодаи сармоя ва устувории рушди соҳибкорӣ баҳо дода мешавад. Фосилаи даромаднокии маблағгузориҳои асосӣ ва суръати рушди иқтисодии ширкатҳо аз сармояи воқеии қобилиятҳои ташкилотчигӣ ва соҳибкорӣ кормандон нишон медиҳанд.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Миқдори коре, ки ба шумо вогузор менамоянд, ба муваффақияти шумо баръакс мутаносиб аст. Агар шумо дар корманди одӣ бошед, фурӯшанда ё коргар муваффақияти шумо бевосита аз миқдори меҳнати сарфкардаатон вобаста аст.</a:t>
            </a:r>
            <a:endParaRPr lang="tg-Cyrl-TJ" sz="2400" b="1" dirty="0">
              <a:solidFill>
                <a:schemeClr val="tx1"/>
              </a:solidFill>
              <a:latin typeface="Times New Roman" panose="02020603050405020304" pitchFamily="18" charset="0"/>
              <a:cs typeface="Times New Roman" panose="02020603050405020304" pitchFamily="18" charset="0"/>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13338"/>
    </mc:Choice>
    <mc:Fallback xmlns="">
      <p:transition advTm="11333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69048" y="123091"/>
            <a:ext cx="8884220" cy="6418385"/>
          </a:xfrm>
          <a:prstGeom prst="rect">
            <a:avLst/>
          </a:prstGeom>
          <a:noFill/>
          <a:ln>
            <a:noFill/>
          </a:ln>
        </p:spPr>
        <p:txBody>
          <a:bodyPr spcFirstLastPara="1" wrap="square" lIns="91425" tIns="45700" rIns="91425" bIns="45700" anchor="t" anchorCtr="0">
            <a:normAutofit/>
          </a:bodyPr>
          <a:lstStyle/>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Ҳар қадар бештар меҳнат кунед, ҳамон қадар бисёртар маҳсулот истеҳсол мекунед; Вақте ки шумо таваккал мекунед ва қарори дуруст қабул мекунед, агар вазъиятро дуруст баҳо диҳед, ба шумо лозим намеояд, ки аз ҳад зиёд кор кунед.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ин рӯ, сармояи фарҳангӣ ва маънавӣ ҳамчун як намуди махсуси сармояи инсонӣ дар ҳама бахшҳои фаъолият ба назар гирифта мешавад.</a:t>
            </a:r>
          </a:p>
        </p:txBody>
      </p:sp>
    </p:spTree>
  </p:cSld>
  <p:clrMapOvr>
    <a:masterClrMapping/>
  </p:clrMapOvr>
  <mc:AlternateContent xmlns:mc="http://schemas.openxmlformats.org/markup-compatibility/2006" xmlns:p14="http://schemas.microsoft.com/office/powerpoint/2010/main">
    <mc:Choice Requires="p14">
      <p:transition p14:dur="0" advTm="38929"/>
    </mc:Choice>
    <mc:Fallback xmlns="">
      <p:transition advTm="3892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7200" algn="just">
              <a:lnSpc>
                <a:spcPct val="15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Категорияи сармояи фарҳангӣ ва ахлоқӣ дар доираи илмҳои ҷомеашиносӣ маҷмўи қобилиятҳои зеҳнӣ, маълумот, қобилият, маҳорат, сифатҳои ахлоқӣ ва тахассуси шахсро ифода мекунад, ки дар ҷараёни амалисозии фаъолияти иҷтимоӣ истифода мегарданд. Сармояи фарҳангӣ салоҳияти забонӣ ва фарҳангии шахс, сарват дар шакли дониш ё ғояҳое мебошад, ки мақом ва қудратро қонунӣ мегардонанд, низоми муқарраршудаи иҷтимоӣ, зинанизоми дар ҷомеа мавҷудбударо дастгирӣ мекунанд.</a:t>
            </a: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40306"/>
    </mc:Choice>
    <mc:Fallback xmlns="">
      <p:transition advTm="1403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89919" y="202223"/>
            <a:ext cx="8884220" cy="6392008"/>
          </a:xfrm>
          <a:prstGeom prst="rect">
            <a:avLst/>
          </a:prstGeom>
          <a:noFill/>
          <a:ln>
            <a:noFill/>
          </a:ln>
        </p:spPr>
        <p:txBody>
          <a:bodyPr spcFirstLastPara="1" wrap="square" lIns="91425" tIns="45700" rIns="91425" bIns="45700" anchor="t" anchorCtr="0">
            <a:normAutofit/>
          </a:bodyPr>
          <a:lstStyle/>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Хусусиятҳои фарҳангии шахс дорои арзёбии арзишӣ мебошанд: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иҷтимоӣ - хусусиятҳои сифатӣ ва миқдории дониш, малака, маҳорат, сифатҳои ахлоқӣ, қобилият, тарзи зиндагӣ, симои, робитаҳои иҷтимоии шахс;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иқтисодӣ - маҷмӯи хароҷоте, ки бо рушди хусусиятҳои фарҳангии шахс алоқаманд аст. Худи арзишҳои фарҳангӣ, ки дар шуури одамон таҷассум ёфтаанд, инчунин (маҷмӯи шаклҳои устувори ҳамкории иҷтимоӣ) сармояи инсониро ифода намекунанд.</a:t>
            </a:r>
          </a:p>
        </p:txBody>
      </p:sp>
    </p:spTree>
  </p:cSld>
  <p:clrMapOvr>
    <a:masterClrMapping/>
  </p:clrMapOvr>
  <mc:AlternateContent xmlns:mc="http://schemas.openxmlformats.org/markup-compatibility/2006" xmlns:p14="http://schemas.microsoft.com/office/powerpoint/2010/main">
    <mc:Choice Requires="p14">
      <p:transition p14:dur="0" advTm="62948"/>
    </mc:Choice>
    <mc:Fallback xmlns="">
      <p:transition advTm="6294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05508"/>
            <a:ext cx="8884220" cy="627770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algn="ctr">
              <a:lnSpc>
                <a:spcPct val="15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ctr">
              <a:lnSpc>
                <a:spcPct val="120000"/>
              </a:lnSpc>
              <a:spcBef>
                <a:spcPts val="0"/>
              </a:spcBef>
              <a:spcAft>
                <a:spcPts val="0"/>
              </a:spcAft>
              <a:buSzPts val="2240"/>
              <a:buNone/>
            </a:pPr>
            <a:endParaRPr lang="tg-Cyrl-TJ" sz="11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иҷтимоӣ ҳоло дар адабиёти иқтисодӣ торафт бештар эътироф карда мешавад. Сармояи иҷтимоиро метавон ҳамчун маҷмӯи муайяни муносибатҳои иҷтимоӣ муайян намуд, ки хароҷоти муомилоти иттилоотро дар тамоми соҳаҳои иқтисодиёт коҳиш медиҳад. Дар адабиёти ғарбӣ сармояи иҷтимоӣ ҳамчун аломатҳои хоси ҳаёти иҷтимоӣ – муносибатҳои мутақобила, меъёрҳо ва эътимод муайян менамоянд, ки ба иштирокчиён имкон медиҳанд, ки барои ноил шудан ба ҳадафҳои умумӣ самараноктар амал намоянд.</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b="1" dirty="0"/>
          </a:p>
          <a:p>
            <a:pPr algn="just"/>
            <a:endParaRPr lang="tg-Cyrl-TJ" b="1" dirty="0">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30100"/>
    </mc:Choice>
    <mc:Fallback xmlns="">
      <p:transition advTm="1301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42673" y="160479"/>
            <a:ext cx="8884220" cy="657442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i="1" dirty="0">
              <a:solidFill>
                <a:srgbClr val="FF0000"/>
              </a:solidFill>
              <a:latin typeface="Times New Roman"/>
              <a:ea typeface="Times New Roman"/>
              <a:cs typeface="Times New Roman"/>
              <a:sym typeface="Times New Roman"/>
            </a:endParaRPr>
          </a:p>
          <a:p>
            <a:pPr marL="0" indent="0" algn="ctr">
              <a:lnSpc>
                <a:spcPct val="150000"/>
              </a:lnSpc>
              <a:buNone/>
            </a:pPr>
            <a:r>
              <a:rPr lang="tg-Cyrl-TJ" sz="2400" b="1" i="1" dirty="0">
                <a:solidFill>
                  <a:srgbClr val="FF0000"/>
                </a:solidFill>
                <a:latin typeface="Times New Roman"/>
                <a:ea typeface="Times New Roman"/>
                <a:cs typeface="Times New Roman"/>
                <a:sym typeface="Times New Roman"/>
              </a:rPr>
              <a:t>  </a:t>
            </a:r>
            <a:r>
              <a:rPr lang="tg-Cyrl-TJ" sz="3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Бонки Ҷаҳонӣ сармояи иҷтимоиро чунин шаҳр медиҳад: «Сармояи иҷтимоӣ ба институтҳои иҷтимоӣ, муносибатҳо ва меъёрҳое таъллуқ дорад, ки сифат ва миқдори муносибатҳои байни одамонро дар ҷомеа ташаккул медиҳанд.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иҷтимоӣ на танҳо маҷмӯи ин ниҳодҳост, ки пояи ҷомеа мебошанд, балки омиле аст, ки онҳоро бо ҳам алоқаманд менамояд».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2614"/>
    </mc:Choice>
    <mc:Fallback xmlns="">
      <p:transition advTm="10261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Бонки Ҷаҳонӣ сармояи иҷтимоиро метавон ҳамчун маҷмӯи робитаҳои уфуқӣ байни одамон баррасӣ намуд. Онҳо алоқаҳои иҷтимоӣ ва меъёрҳои алоқамандро дар бар мегиранд, ки ба ҷомеа, самаранокӣ ва некӯаҳволӣ таъсир мерасонанд.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 намуди ҷудошавандаи сармояи инсониро метавон сармояи муштарӣ ё бренд ҳисоб намуд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pPr marL="0" indent="0" algn="just">
              <a:lnSpc>
                <a:spcPct val="150000"/>
              </a:lnSpc>
              <a:spcBef>
                <a:spcPts val="0"/>
              </a:spcBef>
              <a:spcAft>
                <a:spcPts val="0"/>
              </a:spcAft>
              <a:buNone/>
            </a:pPr>
            <a:endParaRPr lang="ru-RU" sz="1200" dirty="0">
              <a:solidFill>
                <a:schemeClr val="tx1"/>
              </a:solidFill>
              <a:latin typeface="Times New Roman" panose="02020603050405020304" pitchFamily="18" charset="0"/>
              <a:cs typeface="Times New Roman" panose="02020603050405020304" pitchFamily="18" charset="0"/>
            </a:endParaRPr>
          </a:p>
          <a:p>
            <a:pPr algn="just"/>
            <a:r>
              <a:rPr lang="tg-Cyrl-TJ" sz="1400" dirty="0">
                <a:solidFill>
                  <a:schemeClr val="tx1"/>
                </a:solidFill>
                <a:latin typeface="Times New Roman" panose="02020603050405020304" pitchFamily="18" charset="0"/>
                <a:cs typeface="Times New Roman" panose="02020603050405020304" pitchFamily="18" charset="0"/>
              </a:rPr>
              <a:t>1. </a:t>
            </a:r>
            <a:r>
              <a:rPr lang="en-US" sz="1400" dirty="0">
                <a:solidFill>
                  <a:schemeClr val="tx1"/>
                </a:solidFill>
                <a:latin typeface="Times New Roman" panose="02020603050405020304" pitchFamily="18" charset="0"/>
                <a:cs typeface="Times New Roman" panose="02020603050405020304" pitchFamily="18" charset="0"/>
              </a:rPr>
              <a:t>Mulligan C.B. X. Sala-</a:t>
            </a:r>
            <a:r>
              <a:rPr lang="en-US" sz="1400" dirty="0" err="1">
                <a:solidFill>
                  <a:schemeClr val="tx1"/>
                </a:solidFill>
                <a:latin typeface="Times New Roman" panose="02020603050405020304" pitchFamily="18" charset="0"/>
                <a:cs typeface="Times New Roman" panose="02020603050405020304" pitchFamily="18" charset="0"/>
              </a:rPr>
              <a:t>i</a:t>
            </a:r>
            <a:r>
              <a:rPr lang="en-US" sz="1400" dirty="0">
                <a:solidFill>
                  <a:schemeClr val="tx1"/>
                </a:solidFill>
                <a:latin typeface="Times New Roman" panose="02020603050405020304" pitchFamily="18" charset="0"/>
                <a:cs typeface="Times New Roman" panose="02020603050405020304" pitchFamily="18" charset="0"/>
              </a:rPr>
              <a:t>-Martin. Measuring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Aggregate Human Capital. - Working Paper of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the NBER, No 5016 (Feb. 1995)., </a:t>
            </a:r>
            <a:r>
              <a:rPr lang="tg-Cyrl-TJ" sz="1400" dirty="0">
                <a:solidFill>
                  <a:schemeClr val="tx1"/>
                </a:solidFill>
                <a:latin typeface="Times New Roman" panose="02020603050405020304" pitchFamily="18" charset="0"/>
                <a:cs typeface="Times New Roman" panose="02020603050405020304" pitchFamily="18" charset="0"/>
              </a:rPr>
              <a:t>ст</a:t>
            </a:r>
            <a:r>
              <a:rPr lang="en-US" sz="1400" dirty="0">
                <a:solidFill>
                  <a:schemeClr val="tx1"/>
                </a:solidFill>
                <a:latin typeface="Times New Roman" panose="02020603050405020304" pitchFamily="18" charset="0"/>
                <a:cs typeface="Times New Roman" panose="02020603050405020304" pitchFamily="18" charset="0"/>
              </a:rPr>
              <a:t>.19</a:t>
            </a:r>
            <a:endParaRPr lang="ru-RU" sz="14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124685"/>
    </mc:Choice>
    <mc:Fallback xmlns="">
      <p:transition spd="slow" advTm="1246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Фаъолияти ширкат бо сармояи муштарӣ ба фаъолияти иҷтимоӣ-иқтисодӣ табдил меёбад ва худи ширкатро мета-корхона номидан мумкин аст, ки истифодабарандаро ба эҷод ва такмили муштараки арзишҳои истеъмолӣ ҷалб менамояд, зеро харидор ҳамчун довари ниҳоии дар ҳама хидматҳои аз ҷониби ширкат офаридашуда баромад мекунад.</a:t>
            </a:r>
          </a:p>
          <a:p>
            <a:pPr marL="342900" indent="-342900" algn="ctr">
              <a:lnSpc>
                <a:spcPct val="100000"/>
              </a:lnSpc>
              <a:spcBef>
                <a:spcPts val="0"/>
              </a:spcBef>
              <a:spcAft>
                <a:spcPts val="0"/>
              </a:spcAft>
              <a:buSzPts val="2240"/>
              <a:buNone/>
            </a:pPr>
            <a:endParaRPr lang="tg-Cyrl-TJ" sz="600"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3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6324"/>
    </mc:Choice>
    <mc:Fallback xmlns="">
      <p:transition advTm="663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4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Корпоратсияҳои пешқадам ва баъд аз онҳо дигар ширкатҳо дар шароити рақобати номукаммал маҷбур мегарданд, ки на танҳо молу хидматҳои мушаххас, балки комплексҳои мураккаби иҷтимоӣ, аз қабили маҳсулоти моддӣ ва хизматрасонӣ ва афзалиятҳои онҳоро истеҳсол намоянд.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Мавҷудияти категорияи сармояи муштарӣ махсусан барои ширкатҳои суғуртавӣ ва дигар корхонаҳои молиявие, ки асоси фаъолияти онҳо портфели шартномаҳо бо мизоҷон мебошад, ки миқёс, сохтор ва динамикаи фаъолиятро муайян мекунад, алоқаманд мебошад.</a:t>
            </a:r>
          </a:p>
        </p:txBody>
      </p:sp>
    </p:spTree>
  </p:cSld>
  <p:clrMapOvr>
    <a:masterClrMapping/>
  </p:clrMapOvr>
  <mc:AlternateContent xmlns:mc="http://schemas.openxmlformats.org/markup-compatibility/2006" xmlns:p14="http://schemas.microsoft.com/office/powerpoint/2010/main">
    <mc:Choice Requires="p14">
      <p:transition p14:dur="0" advTm="62074"/>
    </mc:Choice>
    <mc:Fallback xmlns="">
      <p:transition advTm="6207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Муҳити рақобате, ки дар он ширкатҳо дар иқтисодиёти муосир фаъолият мекунанд, дар натиҷаи навовариҳо пайваста тағйир меёбанд. Дар ҳолати босурат рушд намудани навовариҳо аксарияти ширкатҳо барои муваффақ гардидан душвори мекашанд. Барои муваффақ гардидани ширкатҳо онҳоро зарур меояд, ки дорои сармояи зиёди сохторӣ бошанд.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ҳолати доштани сармояи сохторӣ қобилияти ширкатро дар идоранамоӣ, мутобиқ гардидан ба шароити тағирёбандаи бозор афзун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3794"/>
    </mc:Choice>
    <mc:Fallback xmlns="">
      <p:transition advTm="5379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Чунин сармоя бештар фаъолияти ширкатро дар ҳолати номуайянӣ ва рақобатпазирии муҳите, ки дар он ширкатҳо фаъолият менамоянд, рушд ва ташаккул медиҳад. Сармояи сохтории ширкат танҳо дар он ҷо пайдо мегардад, ки идеяҳо нисбат ба мавқеъ дар ҳама зинапояҳои роҳбарикунанда дар зинаи болои қарор дошта бошад.</a:t>
            </a: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7462"/>
    </mc:Choice>
    <mc:Fallback xmlns="">
      <p:transition advTm="874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1"/>
            <a:ext cx="8859839" cy="6479931"/>
          </a:xfrm>
          <a:prstGeom prst="rect">
            <a:avLst/>
          </a:prstGeom>
          <a:noFill/>
          <a:ln>
            <a:noFill/>
          </a:ln>
        </p:spPr>
        <p:txBody>
          <a:bodyPr spcFirstLastPara="1" wrap="square" lIns="91425" tIns="45700" rIns="91425" bIns="45700" anchor="t" anchorCtr="0">
            <a:normAutofit/>
          </a:bodyPr>
          <a:lstStyle/>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0" indent="450000" algn="just">
              <a:lnSpc>
                <a:spcPct val="150000"/>
              </a:lnSpc>
              <a:spcBef>
                <a:spcPts val="0"/>
              </a:spcBef>
              <a:spcAft>
                <a:spcPts val="0"/>
              </a:spcAft>
            </a:pPr>
            <a:endParaRPr lang="tg-Cyrl-TJ" sz="6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ҳолати баланд будани рақобатпазири дар бозорҳо навовариҳои нав бавуҷуд меоянд, ки арзиши онҳо хеле зиёд мегарданд. Инчунин агар ин  афзалиятҳо ҳар қадар заифтар бошанд, ҳамон қадар талабот ба онҳо кам мегарданд. Дар ҳолати набудани идея ва навовариҳо маҳсулот арзиши хешро аз даст медиҳанд ва таваҷҷуҳ нисбат ба онҳо дар бозор кам мегарданд.</a:t>
            </a: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42828"/>
    </mc:Choice>
    <mc:Fallback xmlns="">
      <p:transition spd="slow" advTm="428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342900" lvl="0" indent="-342900" algn="ctr">
              <a:spcBef>
                <a:spcPts val="560"/>
              </a:spcBef>
              <a:spcAft>
                <a:spcPts val="0"/>
              </a:spcAft>
              <a:buSzPts val="1960"/>
              <a:buNone/>
            </a:pPr>
            <a:endParaRPr lang="ru-RU" sz="8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ташкилӣ аз донишҳои ташкилот иборат мебошад, на аз донишҳои кормандони он. Онро метавон ҳамчун дониши дохилшуда ё дониши институтсионалӣ тавсиф кард, ки бо истифода аз технологияҳои иттилоотӣ дар пойгоҳи махсус нигоҳ дошта мешаванд. Ташкилӣ метавонад маълумоти муайянеро дар бар гирад, ки дар базаҳои маълумотҳо, дастурҳо ва стандартҳои иҷрои расмиёти сабтшуда ё донишҳои нонавиштае, ки метавонанд азхуд карда шаванд, мубодила ё ба қадри имкон рамзгузорӣ карда шаванд.</a:t>
            </a:r>
          </a:p>
        </p:txBody>
      </p:sp>
    </p:spTree>
  </p:cSld>
  <p:clrMapOvr>
    <a:masterClrMapping/>
  </p:clrMapOvr>
  <mc:AlternateContent xmlns:mc="http://schemas.openxmlformats.org/markup-compatibility/2006" xmlns:p14="http://schemas.microsoft.com/office/powerpoint/2010/main">
    <mc:Choice Requires="p14">
      <p:transition p14:dur="0" advTm="60633"/>
    </mc:Choice>
    <mc:Fallback xmlns="">
      <p:transition advTm="606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33881" y="87922"/>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сармояи инсонӣ ва ташаккули он</a:t>
            </a:r>
          </a:p>
          <a:p>
            <a:pPr marL="342900" indent="-342900" algn="ctr">
              <a:lnSpc>
                <a:spcPct val="100000"/>
              </a:lnSpc>
              <a:spcBef>
                <a:spcPts val="0"/>
              </a:spcBef>
              <a:spcAft>
                <a:spcPts val="0"/>
              </a:spcAft>
              <a:buSzPts val="2240"/>
              <a:buNone/>
            </a:pPr>
            <a:endParaRPr lang="tg-Cyrl-TJ" sz="1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Ҳама гуна равандҳо ё расмиёт дар ташкилот бар асоси дониши шахсони алоҳида эҷод карда мешаванд. Дар назария бошад ин дониши воридшуда аз одамоне, ки онро таҳия мекунанд, вобаста набуда, дар ҳолати аз кор рафтани мутахассисон ин захираи воридшуда кам намегардад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Дар навбати хеш ташкилотҳо аз ҷониби одамон таъсис дода мешаванд. Аммо дар шароити муосир, ширкатҳо тавассути идоранамоии донишҳо рушд меёбанд.</a:t>
            </a:r>
            <a:r>
              <a:rPr lang="ru-RU" dirty="0">
                <a:solidFill>
                  <a:schemeClr val="tx1"/>
                </a:solidFill>
                <a:latin typeface="Times New Roman" panose="02020603050405020304" pitchFamily="18" charset="0"/>
                <a:cs typeface="Times New Roman" panose="02020603050405020304" pitchFamily="18" charset="0"/>
              </a:rPr>
              <a:t> </a:t>
            </a:r>
          </a:p>
          <a:p>
            <a:pPr algn="just"/>
            <a:endParaRPr lang="ru-RU" dirty="0"/>
          </a:p>
          <a:p>
            <a:pPr algn="just"/>
            <a:r>
              <a:rPr lang="tg-Cyrl-TJ" sz="1400" dirty="0">
                <a:solidFill>
                  <a:schemeClr val="tx1"/>
                </a:solidFill>
                <a:latin typeface="Times New Roman" panose="02020603050405020304" pitchFamily="18" charset="0"/>
                <a:cs typeface="Times New Roman" panose="02020603050405020304" pitchFamily="18" charset="0"/>
              </a:rPr>
              <a:t>1. </a:t>
            </a:r>
            <a:r>
              <a:rPr lang="en-US" sz="1400" dirty="0">
                <a:solidFill>
                  <a:schemeClr val="tx1"/>
                </a:solidFill>
                <a:latin typeface="Times New Roman" panose="02020603050405020304" pitchFamily="18" charset="0"/>
                <a:cs typeface="Times New Roman" panose="02020603050405020304" pitchFamily="18" charset="0"/>
              </a:rPr>
              <a:t>Mulligan C.B. X. Sala-</a:t>
            </a:r>
            <a:r>
              <a:rPr lang="en-US" sz="1400" dirty="0" err="1">
                <a:solidFill>
                  <a:schemeClr val="tx1"/>
                </a:solidFill>
                <a:latin typeface="Times New Roman" panose="02020603050405020304" pitchFamily="18" charset="0"/>
                <a:cs typeface="Times New Roman" panose="02020603050405020304" pitchFamily="18" charset="0"/>
              </a:rPr>
              <a:t>i</a:t>
            </a:r>
            <a:r>
              <a:rPr lang="en-US" sz="1400" dirty="0">
                <a:solidFill>
                  <a:schemeClr val="tx1"/>
                </a:solidFill>
                <a:latin typeface="Times New Roman" panose="02020603050405020304" pitchFamily="18" charset="0"/>
                <a:cs typeface="Times New Roman" panose="02020603050405020304" pitchFamily="18" charset="0"/>
              </a:rPr>
              <a:t>-Martin. Measuring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Aggregate Human Capital. - Working Paper of the </a:t>
            </a:r>
            <a:endParaRPr lang="tg-Cyrl-TJ" sz="1400" dirty="0">
              <a:solidFill>
                <a:schemeClr val="tx1"/>
              </a:solidFill>
              <a:latin typeface="Times New Roman" panose="02020603050405020304" pitchFamily="18" charset="0"/>
              <a:cs typeface="Times New Roman" panose="02020603050405020304" pitchFamily="18" charset="0"/>
            </a:endParaRPr>
          </a:p>
          <a:p>
            <a:pPr algn="just"/>
            <a:r>
              <a:rPr lang="en-US" sz="1400" dirty="0">
                <a:solidFill>
                  <a:schemeClr val="tx1"/>
                </a:solidFill>
                <a:latin typeface="Times New Roman" panose="02020603050405020304" pitchFamily="18" charset="0"/>
                <a:cs typeface="Times New Roman" panose="02020603050405020304" pitchFamily="18" charset="0"/>
              </a:rPr>
              <a:t>NBER, No 5016 (Feb. 1995)., </a:t>
            </a:r>
            <a:r>
              <a:rPr lang="tg-Cyrl-TJ" sz="1400" dirty="0">
                <a:solidFill>
                  <a:schemeClr val="tx1"/>
                </a:solidFill>
                <a:latin typeface="Times New Roman" panose="02020603050405020304" pitchFamily="18" charset="0"/>
                <a:cs typeface="Times New Roman" panose="02020603050405020304" pitchFamily="18" charset="0"/>
              </a:rPr>
              <a:t>ст</a:t>
            </a:r>
            <a:r>
              <a:rPr lang="en-US" sz="1400" dirty="0">
                <a:solidFill>
                  <a:schemeClr val="tx1"/>
                </a:solidFill>
                <a:latin typeface="Times New Roman" panose="02020603050405020304" pitchFamily="18" charset="0"/>
                <a:cs typeface="Times New Roman" panose="02020603050405020304" pitchFamily="18" charset="0"/>
              </a:rPr>
              <a:t>.19</a:t>
            </a:r>
            <a:endParaRPr lang="ru-RU" sz="1400" dirty="0">
              <a:solidFill>
                <a:schemeClr val="tx1"/>
              </a:solidFill>
              <a:latin typeface="Times New Roman" panose="02020603050405020304" pitchFamily="18" charset="0"/>
              <a:cs typeface="Times New Roman" panose="02020603050405020304" pitchFamily="18" charset="0"/>
            </a:endParaRPr>
          </a:p>
          <a:p>
            <a:pPr algn="just"/>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56000"/>
    </mc:Choice>
    <mc:Fallback xmlns="">
      <p:transition spd="slow" advTm="56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342900" indent="-342900" algn="just">
              <a:lnSpc>
                <a:spcPct val="100000"/>
              </a:lnSpc>
              <a:spcBef>
                <a:spcPts val="0"/>
              </a:spcBef>
              <a:spcAft>
                <a:spcPts val="0"/>
              </a:spcAft>
              <a:buSzPts val="2240"/>
              <a:buNone/>
            </a:pPr>
            <a:endParaRPr lang="tg-Cyrl-TJ" dirty="0"/>
          </a:p>
          <a:p>
            <a:pPr marL="342900" indent="-342900" algn="just">
              <a:lnSpc>
                <a:spcPct val="100000"/>
              </a:lnSpc>
              <a:spcBef>
                <a:spcPts val="0"/>
              </a:spcBef>
              <a:spcAft>
                <a:spcPts val="0"/>
              </a:spcAft>
              <a:buSzPts val="2240"/>
              <a:buNone/>
            </a:pPr>
            <a:endParaRPr lang="tg-Cyrl-TJ" dirty="0"/>
          </a:p>
          <a:p>
            <a:pPr marL="342900" indent="-342900" algn="just">
              <a:lnSpc>
                <a:spcPct val="100000"/>
              </a:lnSpc>
              <a:spcBef>
                <a:spcPts val="0"/>
              </a:spcBef>
              <a:spcAft>
                <a:spcPts val="0"/>
              </a:spcAft>
              <a:buSzPts val="2240"/>
              <a:buNone/>
            </a:pPr>
            <a:endParaRPr lang="tg-Cyrl-TJ" dirty="0"/>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Ҳангоми таҳқиқ ва татбиқи ҳадаф ва вазифаҳои гузоштаи худ мо тасмим гирифтем, ки ҷиҳати ташаккули сармояи инсонӣ тавсяҳои арзишмандро нишон диҳем. Ба ақидаи мо, самтҳои зерин дар рушду такомули сармояи инсонӣ метавонанд натиҷабахш бошанд.</a:t>
            </a:r>
            <a:endParaRPr lang="tg-Cyrl-TJ" sz="2400" b="1" dirty="0">
              <a:solidFill>
                <a:schemeClr val="tx1"/>
              </a:solidFill>
              <a:latin typeface="Times New Roman" panose="02020603050405020304" pitchFamily="18" charset="0"/>
              <a:cs typeface="Times New Roman" panose="02020603050405020304" pitchFamily="18" charset="0"/>
            </a:endParaRPr>
          </a:p>
          <a:p>
            <a:endParaRPr lang="tg-Cyrl-TJ" sz="100" b="1" dirty="0"/>
          </a:p>
        </p:txBody>
      </p:sp>
    </p:spTree>
  </p:cSld>
  <p:clrMapOvr>
    <a:masterClrMapping/>
  </p:clrMapOvr>
  <mc:AlternateContent xmlns:mc="http://schemas.openxmlformats.org/markup-compatibility/2006" xmlns:p14="http://schemas.microsoft.com/office/powerpoint/2010/main">
    <mc:Choice Requires="p14">
      <p:transition p14:dur="0" advTm="74393"/>
    </mc:Choice>
    <mc:Fallback xmlns="">
      <p:transition advTm="743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2"/>
            <a:ext cx="8590085" cy="644476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algn="ctr"/>
            <a:endParaRPr lang="tg-Cyrl-TJ" sz="2400"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a:grpSpLocks/>
          </p:cNvGrpSpPr>
          <p:nvPr/>
        </p:nvGrpSpPr>
        <p:grpSpPr bwMode="auto">
          <a:xfrm>
            <a:off x="791308" y="993532"/>
            <a:ext cx="7939454" cy="4253172"/>
            <a:chOff x="15" y="-51"/>
            <a:chExt cx="48881" cy="48330"/>
          </a:xfrm>
        </p:grpSpPr>
        <p:grpSp>
          <p:nvGrpSpPr>
            <p:cNvPr id="4" name="Группа 3"/>
            <p:cNvGrpSpPr>
              <a:grpSpLocks/>
            </p:cNvGrpSpPr>
            <p:nvPr/>
          </p:nvGrpSpPr>
          <p:grpSpPr bwMode="auto">
            <a:xfrm>
              <a:off x="15" y="-51"/>
              <a:ext cx="48881" cy="44639"/>
              <a:chOff x="10727" y="10659"/>
              <a:chExt cx="435" cy="684"/>
            </a:xfrm>
          </p:grpSpPr>
          <p:sp>
            <p:nvSpPr>
              <p:cNvPr id="6" name="AutoShape 46"/>
              <p:cNvSpPr>
                <a:spLocks/>
              </p:cNvSpPr>
              <p:nvPr/>
            </p:nvSpPr>
            <p:spPr bwMode="auto">
              <a:xfrm>
                <a:off x="10735" y="10659"/>
                <a:ext cx="420" cy="69"/>
              </a:xfrm>
              <a:prstGeom prst="downArrowCallout">
                <a:avLst>
                  <a:gd name="adj1" fmla="val 152174"/>
                  <a:gd name="adj2" fmla="val 152174"/>
                  <a:gd name="adj3" fmla="val 16667"/>
                  <a:gd name="adj4" fmla="val 66667"/>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Рақобаттавонӣ дар низоми иқтисодӣ - иҷтимоӣ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AutoShape 47"/>
              <p:cNvSpPr>
                <a:spLocks/>
              </p:cNvSpPr>
              <p:nvPr/>
            </p:nvSpPr>
            <p:spPr bwMode="auto">
              <a:xfrm>
                <a:off x="10727" y="10732"/>
                <a:ext cx="428" cy="64"/>
              </a:xfrm>
              <a:prstGeom prst="flowChartTerminator">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Болоравии ҳосилнокии меҳнат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AutoShape 48"/>
              <p:cNvSpPr>
                <a:spLocks/>
              </p:cNvSpPr>
              <p:nvPr/>
            </p:nvSpPr>
            <p:spPr bwMode="auto">
              <a:xfrm>
                <a:off x="10733" y="10825"/>
                <a:ext cx="429" cy="64"/>
              </a:xfrm>
              <a:prstGeom prst="flowChartTerminator">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Рушди фаъолнокии инноватсионии иқтисодӣ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9" name="AutoShape 49"/>
              <p:cNvSpPr>
                <a:spLocks/>
              </p:cNvSpPr>
              <p:nvPr/>
            </p:nvSpPr>
            <p:spPr bwMode="auto">
              <a:xfrm>
                <a:off x="10931" y="10797"/>
                <a:ext cx="33" cy="26"/>
              </a:xfrm>
              <a:prstGeom prst="upDownArrow">
                <a:avLst>
                  <a:gd name="adj1" fmla="val 50000"/>
                  <a:gd name="adj2" fmla="val 20000"/>
                </a:avLst>
              </a:prstGeom>
              <a:solidFill>
                <a:srgbClr val="5B9BD5"/>
              </a:solidFill>
              <a:ln w="25400">
                <a:solidFill>
                  <a:schemeClr val="dk1">
                    <a:lumMod val="0"/>
                    <a:lumOff val="0"/>
                  </a:schemeClr>
                </a:solidFill>
                <a:miter lim="800000"/>
                <a:headEnd/>
                <a:tailEnd/>
              </a:ln>
              <a:effectLst/>
              <a:extLs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txBody>
              <a:bodyPr rot="0" vert="eaVert" wrap="square" lIns="36576" tIns="36576" rIns="36576" bIns="36576" anchor="t" anchorCtr="0" upright="1">
                <a:noAutofit/>
              </a:bodyPr>
              <a:lstStyle/>
              <a:p>
                <a:endParaRPr lang="ru-RU"/>
              </a:p>
            </p:txBody>
          </p:sp>
          <p:sp>
            <p:nvSpPr>
              <p:cNvPr id="10" name="AutoShape 50"/>
              <p:cNvSpPr>
                <a:spLocks/>
              </p:cNvSpPr>
              <p:nvPr/>
            </p:nvSpPr>
            <p:spPr bwMode="auto">
              <a:xfrm>
                <a:off x="10733" y="10916"/>
                <a:ext cx="429" cy="64"/>
              </a:xfrm>
              <a:prstGeom prst="flowChartTerminator">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Рушди сифати иқтидори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AutoShape 51"/>
              <p:cNvSpPr>
                <a:spLocks/>
              </p:cNvSpPr>
              <p:nvPr/>
            </p:nvSpPr>
            <p:spPr bwMode="auto">
              <a:xfrm>
                <a:off x="10931" y="10889"/>
                <a:ext cx="33" cy="26"/>
              </a:xfrm>
              <a:prstGeom prst="upDownArrow">
                <a:avLst>
                  <a:gd name="adj1" fmla="val 50000"/>
                  <a:gd name="adj2" fmla="val 20000"/>
                </a:avLst>
              </a:prstGeom>
              <a:solidFill>
                <a:srgbClr val="5B9BD5"/>
              </a:solidFill>
              <a:ln w="25400">
                <a:solidFill>
                  <a:schemeClr val="dk1">
                    <a:lumMod val="0"/>
                    <a:lumOff val="0"/>
                  </a:schemeClr>
                </a:solidFill>
                <a:miter lim="800000"/>
                <a:headEnd/>
                <a:tailEnd/>
              </a:ln>
              <a:effectLst/>
              <a:extLs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txBody>
              <a:bodyPr rot="0" vert="eaVert" wrap="square" lIns="36576" tIns="36576" rIns="36576" bIns="36576" anchor="t" anchorCtr="0" upright="1">
                <a:noAutofit/>
              </a:bodyPr>
              <a:lstStyle/>
              <a:p>
                <a:endParaRPr lang="ru-RU"/>
              </a:p>
            </p:txBody>
          </p:sp>
          <p:sp>
            <p:nvSpPr>
              <p:cNvPr id="12" name="AutoShape 52"/>
              <p:cNvSpPr>
                <a:spLocks/>
              </p:cNvSpPr>
              <p:nvPr/>
            </p:nvSpPr>
            <p:spPr bwMode="auto">
              <a:xfrm>
                <a:off x="10733" y="11009"/>
                <a:ext cx="429" cy="64"/>
              </a:xfrm>
              <a:prstGeom prst="flowChartTerminator">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Баландбардории, сифати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3" name="AutoShape 53"/>
              <p:cNvSpPr>
                <a:spLocks/>
              </p:cNvSpPr>
              <p:nvPr/>
            </p:nvSpPr>
            <p:spPr bwMode="auto">
              <a:xfrm>
                <a:off x="10931" y="10982"/>
                <a:ext cx="33" cy="26"/>
              </a:xfrm>
              <a:prstGeom prst="upDownArrow">
                <a:avLst>
                  <a:gd name="adj1" fmla="val 50000"/>
                  <a:gd name="adj2" fmla="val 20000"/>
                </a:avLst>
              </a:prstGeom>
              <a:solidFill>
                <a:srgbClr val="5B9BD5"/>
              </a:solidFill>
              <a:ln w="25400">
                <a:solidFill>
                  <a:schemeClr val="dk1">
                    <a:lumMod val="0"/>
                    <a:lumOff val="0"/>
                  </a:schemeClr>
                </a:solidFill>
                <a:miter lim="800000"/>
                <a:headEnd/>
                <a:tailEnd/>
              </a:ln>
              <a:effectLst/>
              <a:extLs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txBody>
              <a:bodyPr rot="0" vert="eaVert" wrap="square" lIns="36576" tIns="36576" rIns="36576" bIns="36576" anchor="t" anchorCtr="0" upright="1">
                <a:noAutofit/>
              </a:bodyPr>
              <a:lstStyle/>
              <a:p>
                <a:endParaRPr lang="ru-RU"/>
              </a:p>
            </p:txBody>
          </p:sp>
          <p:sp>
            <p:nvSpPr>
              <p:cNvPr id="14" name="AutoShape 54"/>
              <p:cNvSpPr>
                <a:spLocks/>
              </p:cNvSpPr>
              <p:nvPr/>
            </p:nvSpPr>
            <p:spPr bwMode="auto">
              <a:xfrm>
                <a:off x="10733" y="11101"/>
                <a:ext cx="429" cy="64"/>
              </a:xfrm>
              <a:prstGeom prst="flowChartTerminator">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Рақобатпазирии фардии сармояи инсонӣ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5" name="AutoShape 55"/>
              <p:cNvSpPr>
                <a:spLocks/>
              </p:cNvSpPr>
              <p:nvPr/>
            </p:nvSpPr>
            <p:spPr bwMode="auto">
              <a:xfrm>
                <a:off x="10931" y="11073"/>
                <a:ext cx="33" cy="26"/>
              </a:xfrm>
              <a:prstGeom prst="upDownArrow">
                <a:avLst>
                  <a:gd name="adj1" fmla="val 50000"/>
                  <a:gd name="adj2" fmla="val 20000"/>
                </a:avLst>
              </a:prstGeom>
              <a:solidFill>
                <a:srgbClr val="5B9BD5"/>
              </a:solidFill>
              <a:ln w="25400">
                <a:solidFill>
                  <a:schemeClr val="dk1">
                    <a:lumMod val="0"/>
                    <a:lumOff val="0"/>
                  </a:schemeClr>
                </a:solidFill>
                <a:miter lim="800000"/>
                <a:headEnd/>
                <a:tailEnd/>
              </a:ln>
              <a:effectLst/>
              <a:extLs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txBody>
              <a:bodyPr rot="0" vert="eaVert" wrap="square" lIns="36576" tIns="36576" rIns="36576" bIns="36576" anchor="t" anchorCtr="0" upright="1">
                <a:noAutofit/>
              </a:bodyPr>
              <a:lstStyle/>
              <a:p>
                <a:endParaRPr lang="ru-RU"/>
              </a:p>
            </p:txBody>
          </p:sp>
          <p:sp>
            <p:nvSpPr>
              <p:cNvPr id="16" name="AutoShape 56"/>
              <p:cNvSpPr>
                <a:spLocks/>
              </p:cNvSpPr>
              <p:nvPr/>
            </p:nvSpPr>
            <p:spPr bwMode="auto">
              <a:xfrm>
                <a:off x="10733" y="11192"/>
                <a:ext cx="429" cy="64"/>
              </a:xfrm>
              <a:prstGeom prst="flowChartTerminator">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Сармоягузорӣ ба болоравии сармояи ҳаёт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7" name="AutoShape 57"/>
              <p:cNvSpPr>
                <a:spLocks/>
              </p:cNvSpPr>
              <p:nvPr/>
            </p:nvSpPr>
            <p:spPr bwMode="auto">
              <a:xfrm>
                <a:off x="10931" y="11165"/>
                <a:ext cx="33" cy="25"/>
              </a:xfrm>
              <a:prstGeom prst="upDownArrow">
                <a:avLst>
                  <a:gd name="adj1" fmla="val 50000"/>
                  <a:gd name="adj2" fmla="val 20000"/>
                </a:avLst>
              </a:prstGeom>
              <a:solidFill>
                <a:srgbClr val="5B9BD5"/>
              </a:solidFill>
              <a:ln w="25400">
                <a:solidFill>
                  <a:schemeClr val="dk1">
                    <a:lumMod val="0"/>
                    <a:lumOff val="0"/>
                  </a:schemeClr>
                </a:solidFill>
                <a:miter lim="800000"/>
                <a:headEnd/>
                <a:tailEnd/>
              </a:ln>
              <a:effectLst/>
              <a:extLs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txBody>
              <a:bodyPr rot="0" vert="eaVert" wrap="square" lIns="36576" tIns="36576" rIns="36576" bIns="36576" anchor="t" anchorCtr="0" upright="1">
                <a:noAutofit/>
              </a:bodyPr>
              <a:lstStyle/>
              <a:p>
                <a:endParaRPr lang="ru-RU"/>
              </a:p>
            </p:txBody>
          </p:sp>
          <p:sp>
            <p:nvSpPr>
              <p:cNvPr id="18" name="AutoShape 58"/>
              <p:cNvSpPr>
                <a:spLocks/>
              </p:cNvSpPr>
              <p:nvPr/>
            </p:nvSpPr>
            <p:spPr bwMode="auto">
              <a:xfrm>
                <a:off x="10744" y="11256"/>
                <a:ext cx="400" cy="87"/>
              </a:xfrm>
              <a:prstGeom prst="upArrowCallout">
                <a:avLst>
                  <a:gd name="adj1" fmla="val 127373"/>
                  <a:gd name="adj2" fmla="val 127373"/>
                  <a:gd name="adj3" fmla="val 16667"/>
                  <a:gd name="adj4" fmla="val 66667"/>
                </a:avLst>
              </a:prstGeom>
              <a:solidFill>
                <a:srgbClr val="FFFFFF"/>
              </a:solidFill>
              <a:ln w="31750">
                <a:solidFill>
                  <a:srgbClr val="5B9BD5"/>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Ташаккули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9" name="AutoShape 59"/>
              <p:cNvCxnSpPr>
                <a:cxnSpLocks/>
              </p:cNvCxnSpPr>
              <p:nvPr/>
            </p:nvCxnSpPr>
            <p:spPr bwMode="auto">
              <a:xfrm rot="10800000" flipH="1" flipV="1">
                <a:off x="10735" y="10682"/>
                <a:ext cx="9" cy="603"/>
              </a:xfrm>
              <a:prstGeom prst="curvedConnector3">
                <a:avLst>
                  <a:gd name="adj1" fmla="val -240625"/>
                </a:avLst>
              </a:prstGeom>
              <a:noFill/>
              <a:ln w="25400">
                <a:solidFill>
                  <a:schemeClr val="dk1">
                    <a:lumMod val="0"/>
                    <a:lumOff val="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cxnSp>
          <p:cxnSp>
            <p:nvCxnSpPr>
              <p:cNvPr id="20" name="AutoShape 60"/>
              <p:cNvCxnSpPr>
                <a:cxnSpLocks/>
              </p:cNvCxnSpPr>
              <p:nvPr/>
            </p:nvCxnSpPr>
            <p:spPr bwMode="auto">
              <a:xfrm flipH="1">
                <a:off x="11144" y="10682"/>
                <a:ext cx="11" cy="603"/>
              </a:xfrm>
              <a:prstGeom prst="curvedConnector3">
                <a:avLst>
                  <a:gd name="adj1" fmla="val -203764"/>
                </a:avLst>
              </a:prstGeom>
              <a:noFill/>
              <a:ln w="25400">
                <a:solidFill>
                  <a:schemeClr val="dk1">
                    <a:lumMod val="0"/>
                    <a:lumOff val="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dk1">
                          <a:lumMod val="0"/>
                          <a:lumOff val="0"/>
                        </a:schemeClr>
                      </a:outerShdw>
                    </a:effectLst>
                  </a14:hiddenEffects>
                </a:ext>
              </a:extLst>
            </p:spPr>
          </p:cxnSp>
        </p:grpSp>
        <p:sp>
          <p:nvSpPr>
            <p:cNvPr id="5" name="Прямоугольник: скругленные углы 66"/>
            <p:cNvSpPr>
              <a:spLocks/>
            </p:cNvSpPr>
            <p:nvPr/>
          </p:nvSpPr>
          <p:spPr bwMode="auto">
            <a:xfrm>
              <a:off x="1238" y="47133"/>
              <a:ext cx="46524" cy="1146"/>
            </a:xfrm>
            <a:prstGeom prst="roundRect">
              <a:avLst>
                <a:gd name="adj" fmla="val 16667"/>
              </a:avLst>
            </a:prstGeom>
            <a:solidFill>
              <a:schemeClr val="lt1">
                <a:lumMod val="100000"/>
                <a:lumOff val="0"/>
              </a:schemeClr>
            </a:solidFill>
            <a:ln w="12700">
              <a:solidFill>
                <a:schemeClr val="bg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endPar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b="1"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rPr>
                <a:t>Расми </a:t>
              </a:r>
              <a:r>
                <a:rPr lang="tg-Cyrl-TJ" sz="1400" b="1"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rPr>
                <a:t>. Самтҳои ташаккули рушди сармояи инсонӣ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endParaRPr lang="tg-Cyrl-TJ" sz="1600" b="1" dirty="0">
                <a:latin typeface="Times New Roman" panose="02020603050405020304" pitchFamily="18" charset="0"/>
                <a:cs typeface="Times New Roman" panose="02020603050405020304" pitchFamily="18" charset="0"/>
              </a:endParaRPr>
            </a:p>
            <a:p>
              <a:pPr>
                <a:spcAft>
                  <a:spcPts val="0"/>
                </a:spcAft>
              </a:pPr>
              <a:r>
                <a:rPr lang="tg-Cyrl-TJ" sz="1600" b="1" dirty="0">
                  <a:latin typeface="Times New Roman" panose="02020603050405020304" pitchFamily="18" charset="0"/>
                  <a:cs typeface="Times New Roman" panose="02020603050405020304" pitchFamily="18" charset="0"/>
                </a:rPr>
                <a:t>Сарчашма: Аз ҷониби муаллиф дар асоси </a:t>
              </a:r>
            </a:p>
            <a:p>
              <a:pPr>
                <a:spcAft>
                  <a:spcPts val="0"/>
                </a:spcAft>
              </a:pPr>
              <a:r>
                <a:rPr lang="tg-Cyrl-TJ" sz="1600" b="1" dirty="0">
                  <a:latin typeface="Times New Roman" panose="02020603050405020304" pitchFamily="18" charset="0"/>
                  <a:cs typeface="Times New Roman" panose="02020603050405020304" pitchFamily="18" charset="0"/>
                </a:rPr>
                <a:t>таҳқиқотӣ илмӣ таҳия гардидааст</a:t>
              </a:r>
              <a:r>
                <a:rPr lang="tg-Cyrl-TJ" b="1" dirty="0"/>
                <a:t>.</a:t>
              </a:r>
              <a:r>
                <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p14:dur="0" advTm="65822"/>
    </mc:Choice>
    <mc:Fallback xmlns="">
      <p:transition advTm="658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3" y="0"/>
            <a:ext cx="8957365" cy="68580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342900" indent="-342900" algn="ctr">
              <a:lnSpc>
                <a:spcPct val="100000"/>
              </a:lnSpc>
              <a:spcBef>
                <a:spcPts val="0"/>
              </a:spcBef>
              <a:spcAft>
                <a:spcPts val="0"/>
              </a:spcAft>
              <a:buSzPts val="2240"/>
              <a:buNone/>
            </a:pPr>
            <a:endParaRPr lang="en-US" sz="7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Самтҳои асосии рушди самояи инсонӣ дар расми 1 нишон дода шудааст. Онҳоро метавон такмил дод ва бо дарназардошти рушди ҷомеа низ иваз кард.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баробари рушд намудани самтҳои рушди сармояи инсонӣ Тоҷикистон дар назди хеш максад гузоштааст, ки иқтисодиёти мамлакатро бар асоси навовариҳои нав бунёд намояд. Барои ноил гардидан ба ин мақсадҳо бояд ба рушди сармояи инсонӣ дар мамлакат таъсири назаррас расонад, зеро роҳи инноватсионии рушд тақозо мекунад, ки тарзи тафаккур ва рафтори одамон тағйир дода шавад. Муссалам аст, ки чунин дигаргунсози дар шуури инсон пеш аз ҳама фароҳам овардани муҳити мувофиқ ва дигаргунсозии худи ҷамъиятро тақозо менамояд.</a:t>
            </a:r>
          </a:p>
        </p:txBody>
      </p:sp>
    </p:spTree>
  </p:cSld>
  <p:clrMapOvr>
    <a:masterClrMapping/>
  </p:clrMapOvr>
  <mc:AlternateContent xmlns:mc="http://schemas.openxmlformats.org/markup-compatibility/2006" xmlns:p14="http://schemas.microsoft.com/office/powerpoint/2010/main">
    <mc:Choice Requires="p14">
      <p:transition p14:dur="0" advTm="83983"/>
    </mc:Choice>
    <mc:Fallback xmlns="">
      <p:transition advTm="83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202222"/>
            <a:ext cx="8884220" cy="6541477"/>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3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4500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робита ба ин дар Ҷумҳурии Тоҷикистон «Стратегияи миллии рушди Ҷумҳурии Тоҷикистон барои давраи то соли 2030» дар асоси муқаррароти Конститутсияи Ҷумҳурии Тоҷикистон, Қонуни Ҷумҳурии Тоҷикистон «Дар бораи дурнамоҳои давлатӣ, консепсияҳо, стратегияҳо ва барномаҳои рушди иҷтимоию иқтисодии Ҷумҳурии Тоҷикистон» ва мутобиқи ҳадафҳои дарозмуҳлат ва афзалиятҳои рушди кишвар, ки дар паёмҳои Асосгузори сулҳу Ваҳдати миллӣ - Пешвои миллат, Президенти Ҷумҳурии Тоҷикистон, муҳтарам Эмомалӣ Раҳмон ба Маҷлиси Олии Ҷумҳурии Тоҷикистон солҳои 2014 ва 2015 баён шудаанд, таҳия гардидааст, ки Ҷумҳурии Тоҷикистон аз рӯи чунин барномаҳо амал карда истодааст.</a:t>
            </a:r>
            <a:endParaRPr lang="en-US" sz="2400" b="1"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sz="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5086"/>
    </mc:Choice>
    <mc:Fallback xmlns="">
      <p:transition advTm="7508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342900" indent="-342900" algn="ctr">
              <a:lnSpc>
                <a:spcPct val="10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ҳадафҳои муҳими мамлакат дар шароити муосир ин сиёсати саноатӣ ва дастгирии соҳибкории хусусӣ ҳамчун муҳаррики асосии дигаргунсозӣ интихоб гардидаст, ки бунёди истеҳсолоти замонавӣ, рақобатпазир, диверсификатсияро таъмин менамояд ва бидуни дахолати мустақими давлат қодир ба худтакмилдиҳии минбаъда мебошад.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баробари ин, барои амалисозии вазифаи стратегӣ дар механизмҳои таҳия, қабул ва татбиқи қарорҳо ва сиёсати давлатӣ ва маҳаллӣ дар ҳар сатҳи зинанизоми мақомоти ҳокимияти давлатӣ муносибати сифатан навро талаб менамояд.</a:t>
            </a:r>
          </a:p>
          <a:p>
            <a:pPr marL="0" indent="0" algn="just">
              <a:lnSpc>
                <a:spcPct val="150000"/>
              </a:lnSpc>
              <a:spcBef>
                <a:spcPts val="0"/>
              </a:spcBef>
              <a:spcAft>
                <a:spcPts val="0"/>
              </a:spcAft>
              <a:buNone/>
            </a:pP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6656"/>
    </mc:Choice>
    <mc:Fallback xmlns="">
      <p:transition advTm="6665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0" algn="just">
              <a:buNone/>
            </a:pPr>
            <a:endParaRPr lang="tg-Cyrl-TJ" sz="400" dirty="0"/>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шартҳои муҳими рушди босуръати Ҷумҳурии Тоҷикистон дар соҳаҳои иқтисодию иҷтимоӣ ва дигар соҳаҳо бо истифодаи васеъи дастовардҳои илму техника, босуръат ҷорӣ намудани технологияҳои муосири инноватсионӣ ба ҳисоб меравад. Дар баробари ин, таҳлилҳо нишон медиҳанд, ки рушди инноватсионии равандҳои модернизатсия, диверсификатсия, зиёд намудани ҳаҷми истеҳсолот ва васеъ намудани номгӯи маҳсулоти рақобатпазир дар бозорҳои дохилӣ ва хориҷӣ ба таври кофи бароҳ монда нашудаанд.</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9204"/>
    </mc:Choice>
    <mc:Fallback xmlns="">
      <p:transition advTm="5920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3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p:nvPr/>
        </p:nvGrpSpPr>
        <p:grpSpPr>
          <a:xfrm>
            <a:off x="562708" y="1081453"/>
            <a:ext cx="8255977" cy="4371262"/>
            <a:chOff x="0" y="87464"/>
            <a:chExt cx="5446395" cy="5581816"/>
          </a:xfrm>
        </p:grpSpPr>
        <p:sp>
          <p:nvSpPr>
            <p:cNvPr id="4" name="Прямоугольник 3"/>
            <p:cNvSpPr/>
            <p:nvPr/>
          </p:nvSpPr>
          <p:spPr>
            <a:xfrm>
              <a:off x="0" y="87464"/>
              <a:ext cx="643890" cy="5581816"/>
            </a:xfrm>
            <a:prstGeom prst="rect">
              <a:avLst/>
            </a:prstGeom>
            <a:ln w="28575"/>
          </p:spPr>
          <p:style>
            <a:lnRef idx="2">
              <a:schemeClr val="accent5"/>
            </a:lnRef>
            <a:fillRef idx="1">
              <a:schemeClr val="lt1"/>
            </a:fillRef>
            <a:effectRef idx="0">
              <a:schemeClr val="accent5"/>
            </a:effectRef>
            <a:fontRef idx="minor">
              <a:schemeClr val="dk1"/>
            </a:fontRef>
          </p:style>
          <p:txBody>
            <a:bodyPr rot="0" spcFirstLastPara="0" vert="vert270"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b="1">
                  <a:effectLst/>
                  <a:latin typeface="Times New Roman" panose="02020603050405020304" pitchFamily="18" charset="0"/>
                  <a:ea typeface="Times New Roman" panose="02020603050405020304" pitchFamily="18" charset="0"/>
                  <a:cs typeface="Times New Roman" panose="02020603050405020304" pitchFamily="18" charset="0"/>
                </a:rPr>
                <a:t>Нуқтаҳои асосии такмили сармоягузорӣ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Стрелка вправо с вырезом 4"/>
            <p:cNvSpPr/>
            <p:nvPr/>
          </p:nvSpPr>
          <p:spPr>
            <a:xfrm>
              <a:off x="675861" y="2393343"/>
              <a:ext cx="1049020" cy="723044"/>
            </a:xfrm>
            <a:prstGeom prst="notchedRightArrow">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cxnSp>
          <p:nvCxnSpPr>
            <p:cNvPr id="6" name="Прямая со стрелкой 5"/>
            <p:cNvCxnSpPr/>
            <p:nvPr/>
          </p:nvCxnSpPr>
          <p:spPr>
            <a:xfrm flipH="1">
              <a:off x="1685677" y="230587"/>
              <a:ext cx="63610" cy="5271715"/>
            </a:xfrm>
            <a:prstGeom prst="straightConnector1">
              <a:avLst/>
            </a:prstGeom>
            <a:ln w="28575">
              <a:headEnd type="triangle"/>
              <a:tailEnd type="triangle"/>
            </a:ln>
          </p:spPr>
          <p:style>
            <a:lnRef idx="3">
              <a:schemeClr val="accent5"/>
            </a:lnRef>
            <a:fillRef idx="0">
              <a:schemeClr val="accent5"/>
            </a:fillRef>
            <a:effectRef idx="2">
              <a:schemeClr val="accent5"/>
            </a:effectRef>
            <a:fontRef idx="minor">
              <a:schemeClr val="tx1"/>
            </a:fontRef>
          </p:style>
        </p:cxnSp>
        <p:sp>
          <p:nvSpPr>
            <p:cNvPr id="7" name="Пятиугольник 6"/>
            <p:cNvSpPr/>
            <p:nvPr/>
          </p:nvSpPr>
          <p:spPr>
            <a:xfrm>
              <a:off x="1995777" y="421419"/>
              <a:ext cx="3434964" cy="746429"/>
            </a:xfrm>
            <a:prstGeom prst="homePlate">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омилҳои асосии рушди сармояи инсонӣ рақобат, сармоягузорӣ ва навоварӣ мебошанд.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8" name="Прямая со стрелкой 7"/>
            <p:cNvCxnSpPr/>
            <p:nvPr/>
          </p:nvCxnSpPr>
          <p:spPr>
            <a:xfrm>
              <a:off x="1717482" y="811033"/>
              <a:ext cx="286247" cy="7951"/>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
          <p:nvSpPr>
            <p:cNvPr id="9" name="Пятиугольник 8"/>
            <p:cNvSpPr/>
            <p:nvPr/>
          </p:nvSpPr>
          <p:spPr>
            <a:xfrm>
              <a:off x="2011680" y="1232452"/>
              <a:ext cx="3363402" cy="746815"/>
            </a:xfrm>
            <a:prstGeom prst="homePlate">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инсонӣ омили мураккаб ва тақсимшудаи сармоягузории рушд мебошад.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0" name="Пятиугольник 9"/>
            <p:cNvSpPr/>
            <p:nvPr/>
          </p:nvSpPr>
          <p:spPr>
            <a:xfrm>
              <a:off x="2011680" y="2035534"/>
              <a:ext cx="3387256" cy="754766"/>
            </a:xfrm>
            <a:prstGeom prst="homePlate">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инсонӣ ба баланд бардоштани сифат ва ҳосилнокии меҳнат мусоидат мекунад.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Пятиугольник 10"/>
            <p:cNvSpPr/>
            <p:nvPr/>
          </p:nvSpPr>
          <p:spPr>
            <a:xfrm>
              <a:off x="2011680" y="4516341"/>
              <a:ext cx="3434715" cy="810425"/>
            </a:xfrm>
            <a:prstGeom prst="homePlate">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асосе, ки дар он иқтисодиёти инноватсионӣ ва ҷомеаҳои иттилоотӣ таъсис меёбанд.</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Пятиугольник 11"/>
            <p:cNvSpPr/>
            <p:nvPr/>
          </p:nvSpPr>
          <p:spPr>
            <a:xfrm>
              <a:off x="2011680" y="3705308"/>
              <a:ext cx="3411110" cy="715010"/>
            </a:xfrm>
            <a:prstGeom prst="homePlate">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барои фаъолияти самараноки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3" name="Пятиугольник 12"/>
            <p:cNvSpPr/>
            <p:nvPr/>
          </p:nvSpPr>
          <p:spPr>
            <a:xfrm>
              <a:off x="2011680" y="2886323"/>
              <a:ext cx="3387090" cy="715010"/>
            </a:xfrm>
            <a:prstGeom prst="homePlate">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маблағгузорӣ ба рушди ҷомеаи шаҳрвандӣ ва озодии иқтисодӣ.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4" name="Прямая со стрелкой 13"/>
            <p:cNvCxnSpPr/>
            <p:nvPr/>
          </p:nvCxnSpPr>
          <p:spPr>
            <a:xfrm>
              <a:off x="1725433" y="1622066"/>
              <a:ext cx="285750" cy="762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5" name="Прямая со стрелкой 14"/>
            <p:cNvCxnSpPr/>
            <p:nvPr/>
          </p:nvCxnSpPr>
          <p:spPr>
            <a:xfrm>
              <a:off x="1733384" y="2425148"/>
              <a:ext cx="285750" cy="762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6" name="Прямая со стрелкой 15"/>
            <p:cNvCxnSpPr/>
            <p:nvPr/>
          </p:nvCxnSpPr>
          <p:spPr>
            <a:xfrm>
              <a:off x="1741336" y="3244132"/>
              <a:ext cx="285750" cy="762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7" name="Прямая со стрелкой 16"/>
            <p:cNvCxnSpPr/>
            <p:nvPr/>
          </p:nvCxnSpPr>
          <p:spPr>
            <a:xfrm>
              <a:off x="1717482" y="4039263"/>
              <a:ext cx="285750" cy="762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8" name="Прямая со стрелкой 17"/>
            <p:cNvCxnSpPr/>
            <p:nvPr/>
          </p:nvCxnSpPr>
          <p:spPr>
            <a:xfrm>
              <a:off x="1709530" y="4993419"/>
              <a:ext cx="285750" cy="762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grpSp>
      <p:sp>
        <p:nvSpPr>
          <p:cNvPr id="2" name="Прямоугольник 1"/>
          <p:cNvSpPr/>
          <p:nvPr/>
        </p:nvSpPr>
        <p:spPr>
          <a:xfrm>
            <a:off x="0" y="5452715"/>
            <a:ext cx="6047111" cy="954107"/>
          </a:xfrm>
          <a:prstGeom prst="rect">
            <a:avLst/>
          </a:prstGeom>
        </p:spPr>
        <p:txBody>
          <a:bodyPr wrap="square">
            <a:spAutoFit/>
          </a:bodyPr>
          <a:lstStyle/>
          <a:p>
            <a:pPr>
              <a:spcAft>
                <a:spcPts val="0"/>
              </a:spcAft>
              <a:tabLst>
                <a:tab pos="987425" algn="l"/>
              </a:tabLst>
            </a:pPr>
            <a:r>
              <a:rPr lang="tg-Cyrl-TJ" sz="2000" b="1" dirty="0">
                <a:latin typeface="Times New Roman" panose="02020603050405020304" pitchFamily="18" charset="0"/>
                <a:ea typeface="Times New Roman" panose="02020603050405020304" pitchFamily="18" charset="0"/>
                <a:cs typeface="Times New Roman" panose="02020603050405020304" pitchFamily="18" charset="0"/>
              </a:rPr>
              <a:t>Расми 1.</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000" b="1" dirty="0">
                <a:latin typeface="Times New Roman" panose="02020603050405020304" pitchFamily="18" charset="0"/>
                <a:ea typeface="Times New Roman" panose="02020603050405020304" pitchFamily="18" charset="0"/>
                <a:cs typeface="Times New Roman" panose="02020603050405020304" pitchFamily="18" charset="0"/>
              </a:rPr>
              <a:t>Нуқтаҳои асосии такмили сармоягузорӣ </a:t>
            </a:r>
            <a:endParaRPr lang="ru-RU" sz="2000" dirty="0">
              <a:latin typeface="Times New Roman Tj" panose="02020603050405020304" pitchFamily="18" charset="-52"/>
              <a:ea typeface="Times New Roman" panose="02020603050405020304" pitchFamily="18" charset="0"/>
              <a:cs typeface="Times New Roman" panose="02020603050405020304" pitchFamily="18" charset="0"/>
            </a:endParaRPr>
          </a:p>
          <a:p>
            <a:r>
              <a:rPr lang="tg-Cyrl-TJ" b="1" dirty="0">
                <a:latin typeface="Times New Roman" panose="02020603050405020304" pitchFamily="18" charset="0"/>
                <a:ea typeface="Times New Roman" panose="02020603050405020304" pitchFamily="18" charset="0"/>
              </a:rPr>
              <a:t>Сарчашма: Аз ҷониби муаллиф дар асоси таҳқиқотӣ илмӣ таҳия гардидааст.</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102741"/>
    </mc:Choice>
    <mc:Fallback xmlns="">
      <p:transition advTm="102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457200" algn="just">
              <a:lnSpc>
                <a:spcPct val="150000"/>
              </a:lnSpc>
              <a:spcBef>
                <a:spcPts val="0"/>
              </a:spcBef>
              <a:spcAft>
                <a:spcPts val="0"/>
              </a:spcAft>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Бахши инноватсионии иқтисодиёт, қисми созандаи ҷомеа ва давлат буда, манбаи ҷамъоварии сармояи баланди инсонӣ самт ва суръати рушди кишвар, минтақа, ҷомеаи байналмилалӣ ва созмонҳоро муайян менамояд. Сармояи инсонӣ тавассути сармоягузорӣ ба баланд бардоштани сатҳу сифати зиндагии аҳолӣ ва фаъолияти зеҳнӣ ташаккул меёбад. Аз ҷумла - дар тарбия, таълим, тандурустӣ, дониш, илм, қобилият ва фазои соҳибкорӣ, дар таъмини иттилоотии меҳнат ва озодиҳои иқтисодӣ, инчунин дар соҳаи фарҳанг, санъат ва дигар ҷузъҳо.</a:t>
            </a: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64292"/>
    </mc:Choice>
    <mc:Fallback xmlns="">
      <p:transition spd="slow" advTm="6429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Дар баҳодиҳии самаранокии индивидуалии иқтисодии он, ҳосилнокии индивидуалии он, саҳми инфиродии он ба афзоиши ММД ва баланд бардоштани сифати зиндаги душвориҳои объективии методологӣ мавҷуданд. Сармояи инсонӣ тавассути мутахассисон ва технологияҳои иттилоотӣ ба рушду нумӯи иқтисодиёт дар ҳама соҳа мусоидат менамояд;</a:t>
            </a:r>
          </a:p>
        </p:txBody>
      </p:sp>
    </p:spTree>
  </p:cSld>
  <p:clrMapOvr>
    <a:masterClrMapping/>
  </p:clrMapOvr>
  <mc:AlternateContent xmlns:mc="http://schemas.openxmlformats.org/markup-compatibility/2006" xmlns:p14="http://schemas.microsoft.com/office/powerpoint/2010/main">
    <mc:Choice Requires="p14">
      <p:transition p14:dur="0" advTm="59987"/>
    </mc:Choice>
    <mc:Fallback xmlns="">
      <p:transition advTm="5998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0" algn="just">
              <a:lnSpc>
                <a:spcPct val="150000"/>
              </a:lnSpc>
              <a:spcBef>
                <a:spcPts val="0"/>
              </a:spcBef>
              <a:spcAft>
                <a:spcPts val="0"/>
              </a:spcAft>
              <a:buNone/>
            </a:pPr>
            <a:endParaRPr lang="tg-Cyrl-TJ" sz="1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ҳама намудҳои фаъолияти хоҷагӣ ва идоракунӣ мутахассисони соҳибмаълумот ҳосилнокӣ ва самараноки меҳнатро муайян мекунанд. Дониш, кори босифат, тахассуси мутахассисон дар самарабахшии фаъолият ва фаъолияти муассисаю ташкилотҳои ҳамаи шаклу намудҳо нақши ҳалкунандаро мебозанд;</a:t>
            </a:r>
          </a:p>
        </p:txBody>
      </p:sp>
    </p:spTree>
  </p:cSld>
  <p:clrMapOvr>
    <a:masterClrMapping/>
  </p:clrMapOvr>
  <mc:AlternateContent xmlns:mc="http://schemas.openxmlformats.org/markup-compatibility/2006" xmlns:p14="http://schemas.microsoft.com/office/powerpoint/2010/main">
    <mc:Choice Requires="p14">
      <p:transition p14:dur="0" advTm="35401"/>
    </mc:Choice>
    <mc:Fallback xmlns="">
      <p:transition advTm="3540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342900" indent="-342900" algn="just">
              <a:lnSpc>
                <a:spcPct val="100000"/>
              </a:lnSpc>
              <a:spcBef>
                <a:spcPts val="0"/>
              </a:spcBef>
              <a:spcAft>
                <a:spcPts val="0"/>
              </a:spcAft>
              <a:buSzPts val="2240"/>
              <a:buNone/>
            </a:pPr>
            <a:endParaRPr lang="tg-Cyrl-TJ" dirty="0"/>
          </a:p>
          <a:p>
            <a:pPr marL="0" indent="450000" algn="just">
              <a:lnSpc>
                <a:spcPct val="150000"/>
              </a:lnSpc>
              <a:spcBef>
                <a:spcPts val="0"/>
              </a:spcBef>
              <a:spcAft>
                <a:spcPts val="0"/>
              </a:spcAft>
              <a:buSzPts val="2240"/>
              <a:buNone/>
            </a:pPr>
            <a:r>
              <a:rPr lang="ru-RU" b="1" dirty="0"/>
              <a:t> </a:t>
            </a:r>
          </a:p>
          <a:p>
            <a:pPr marL="0" indent="450000" algn="just">
              <a:lnSpc>
                <a:spcPct val="150000"/>
              </a:lnSpc>
              <a:spcBef>
                <a:spcPts val="0"/>
              </a:spcBef>
              <a:spcAft>
                <a:spcPts val="0"/>
              </a:spcAft>
              <a:buSzPts val="2240"/>
              <a:buNone/>
            </a:pPr>
            <a:endParaRPr lang="ru-RU"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Маблағгузорӣ ба рушди ҷомеаи шаҳрвандӣ ва озодии иқтисодӣ</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ба баланд бардоштани эҷодкорӣ ва донистани қонун аз ҷониби шаҳрвандон, ташаккули мафкураи некбинона ва созанда ва дар шароити муосир оқилона ва ташаккули институтҳои давлатӣ, ки ба рушди иқтисодиёт ва баланд бардоштани сифати хаёт мусоидат мекунанд.</a:t>
            </a:r>
          </a:p>
        </p:txBody>
      </p:sp>
    </p:spTree>
  </p:cSld>
  <p:clrMapOvr>
    <a:masterClrMapping/>
  </p:clrMapOvr>
  <mc:AlternateContent xmlns:mc="http://schemas.openxmlformats.org/markup-compatibility/2006" xmlns:p14="http://schemas.microsoft.com/office/powerpoint/2010/main">
    <mc:Choice Requires="p14">
      <p:transition p14:dur="0" advTm="87705"/>
    </mc:Choice>
    <mc:Fallback xmlns="">
      <p:transition advTm="8770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77843" y="87922"/>
            <a:ext cx="8807895"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Сармояи инсонӣ бояд сармоягузориро барои фароҳам овардани муҳити зист, ки фаъолияти самараноки онро таъмин менамояд, дар бар гирад. Дар кишвари рӯ ба тараққӣ барои мутахассисони баландихтисос, ки барои ташаккули низоми самараноки инноватсионӣ ва бахши иқтисодиёти инноватсионӣ заруранд, дар ҳама ҷо шароити рақобатпазир ва мусоид фароҳам овардан ғайриимкон аст. Аз ин рӯ, минтақаҳои озоди иқтисодӣ, технополисҳо ва технопаркҳо ташкил карда мешаванд. Онҳо режими махсуси истиқомат, баланд бардоштани амният, беҳтар намудани инфрасохтор ва баланд бардоштани сифати зиндагиро пешниҳод менамоянд.</a:t>
            </a: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62518"/>
    </mc:Choice>
    <mc:Fallback xmlns="">
      <p:transition advTm="6251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70338"/>
            <a:ext cx="8884220" cy="67876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marL="0" indent="450000" algn="just">
              <a:lnSpc>
                <a:spcPct val="150000"/>
              </a:lnSpc>
              <a:spcBef>
                <a:spcPts val="0"/>
              </a:spcBef>
              <a:spcAft>
                <a:spcPts val="0"/>
              </a:spcAft>
            </a:pPr>
            <a:r>
              <a:rPr lang="ru-RU" b="1" dirty="0"/>
              <a:t> </a:t>
            </a:r>
          </a:p>
          <a:p>
            <a:pPr marL="0" indent="450000" algn="just">
              <a:lnSpc>
                <a:spcPct val="150000"/>
              </a:lnSpc>
              <a:spcBef>
                <a:spcPts val="0"/>
              </a:spcBef>
              <a:spcAft>
                <a:spcPts val="0"/>
              </a:spcAft>
            </a:pPr>
            <a:endParaRPr lang="ru-RU"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фаъолияти самараноки сармояи инсонӣ</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сифати рақобатпазири зиндагӣ, аз ҷумла бехатарӣ, экология ва шароити зиндагӣ ва дар сатҳи мамлакатҳои тарақикарда зарур мебошад.</a:t>
            </a: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21876"/>
    </mc:Choice>
    <mc:Fallback xmlns="">
      <p:transition advTm="2187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Самтҳои асосии фаъолияти сармояи инсонӣ дар шароити муосир</a:t>
            </a:r>
          </a:p>
          <a:p>
            <a:pPr algn="ct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dirty="0"/>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Асосе, ки дар он иқтисодиёти инноватсионӣ ва ҷомеаҳои иттилоотӣ таъсис меёбанд,</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волоияти қонун, сармояи инсонии баландсифат, сифати баланди ҳаёт ва иқтисодиёти самарабахши саноатӣ мебошад, ки бемайлон ба иқтисодиёти пасиндустриалӣ ё инноватсионӣ табдил ёфтааст.</a:t>
            </a:r>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32580"/>
    </mc:Choice>
    <mc:Fallback xmlns="">
      <p:transition advTm="3258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Дар сурати набудани манбаи тавлиди инноватсия - рақобат - худи инноватсияҳо вуҷуд надоранд ё табиати тасодуфӣ доранд. Озодии иқтисодӣ, бозорҳои рақобатпазир, волоияти қонун ва моликияти хусусӣ омилҳое мебошанд, ки ба таври худкор навоварӣ, талабот ба он, сармоягузорӣ ба маҳсулоти инноватсионӣ ба вуҷуд меоянд ва роҳро байни идея ва маҳсулоти инноватсионӣ мекушоянд.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682176"/>
      </p:ext>
    </p:extLst>
  </p:cSld>
  <p:clrMapOvr>
    <a:masterClrMapping/>
  </p:clrMapOvr>
  <mc:AlternateContent xmlns:mc="http://schemas.openxmlformats.org/markup-compatibility/2006" xmlns:p14="http://schemas.microsoft.com/office/powerpoint/2010/main">
    <mc:Choice Requires="p14">
      <p:transition p14:dur="0" advTm="48284"/>
    </mc:Choice>
    <mc:Fallback xmlns="">
      <p:transition advTm="4828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95427" y="87922"/>
            <a:ext cx="8649635" cy="6189786"/>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p>
          <a:p>
            <a:pPr marL="0" indent="0" algn="ctr">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ru-RU" sz="28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1. </a:t>
            </a:r>
            <a:r>
              <a:rPr lang="en-US" sz="1800" dirty="0">
                <a:solidFill>
                  <a:schemeClr val="tx1"/>
                </a:solidFill>
                <a:latin typeface="Times New Roman" panose="02020603050405020304" pitchFamily="18" charset="0"/>
                <a:cs typeface="Times New Roman" panose="02020603050405020304" pitchFamily="18" charset="0"/>
              </a:rPr>
              <a:t>Mincer J. The Production of Human Capital and the Lifecycle of Earnings: Variations on a Theme. –</a:t>
            </a:r>
            <a:r>
              <a:rPr lang="tg-Cyrl-TJ"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Working Paper of the NBER, 1994, </a:t>
            </a:r>
            <a:r>
              <a:rPr lang="tg-Cyrl-TJ" sz="1800" dirty="0">
                <a:solidFill>
                  <a:schemeClr val="tx1"/>
                </a:solidFill>
                <a:latin typeface="Times New Roman" panose="02020603050405020304" pitchFamily="18" charset="0"/>
                <a:cs typeface="Times New Roman" panose="02020603050405020304" pitchFamily="18" charset="0"/>
              </a:rPr>
              <a:t>ст</a:t>
            </a:r>
            <a:r>
              <a:rPr lang="en-US" sz="1800" dirty="0">
                <a:solidFill>
                  <a:schemeClr val="tx1"/>
                </a:solidFill>
                <a:latin typeface="Times New Roman" panose="02020603050405020304" pitchFamily="18" charset="0"/>
                <a:cs typeface="Times New Roman" panose="02020603050405020304" pitchFamily="18" charset="0"/>
              </a:rPr>
              <a:t>.61.</a:t>
            </a:r>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2. Стратегияи миллии рушди Ҷумҳурии Тоҷикистон барои давраи то соли 2030, саҳ 54</a:t>
            </a:r>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3. Стратегияи миллии рушди Ҷумҳурии Тоҷикистон барои давраи то соли 2030, саҳ 54</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4. </a:t>
            </a:r>
            <a:r>
              <a:rPr lang="en-US" sz="1800" dirty="0">
                <a:solidFill>
                  <a:schemeClr val="tx1"/>
                </a:solidFill>
                <a:latin typeface="Times New Roman" panose="02020603050405020304" pitchFamily="18" charset="0"/>
                <a:cs typeface="Times New Roman" panose="02020603050405020304" pitchFamily="18" charset="0"/>
              </a:rPr>
              <a:t>Mulligan C.B. X. Sala-</a:t>
            </a:r>
            <a:r>
              <a:rPr lang="en-US" sz="1800" dirty="0" err="1">
                <a:solidFill>
                  <a:schemeClr val="tx1"/>
                </a:solidFill>
                <a:latin typeface="Times New Roman" panose="02020603050405020304" pitchFamily="18" charset="0"/>
                <a:cs typeface="Times New Roman" panose="02020603050405020304" pitchFamily="18" charset="0"/>
              </a:rPr>
              <a:t>i</a:t>
            </a:r>
            <a:r>
              <a:rPr lang="en-US" sz="1800" dirty="0">
                <a:solidFill>
                  <a:schemeClr val="tx1"/>
                </a:solidFill>
                <a:latin typeface="Times New Roman" panose="02020603050405020304" pitchFamily="18" charset="0"/>
                <a:cs typeface="Times New Roman" panose="02020603050405020304" pitchFamily="18" charset="0"/>
              </a:rPr>
              <a:t>-Martin. Measuring Aggregate Human Capital. - Working Paper of the NBER, No 5016 (Feb. 1995)., </a:t>
            </a:r>
            <a:r>
              <a:rPr lang="tg-Cyrl-TJ" sz="1800" dirty="0">
                <a:solidFill>
                  <a:schemeClr val="tx1"/>
                </a:solidFill>
                <a:latin typeface="Times New Roman" panose="02020603050405020304" pitchFamily="18" charset="0"/>
                <a:cs typeface="Times New Roman" panose="02020603050405020304" pitchFamily="18" charset="0"/>
              </a:rPr>
              <a:t>ст</a:t>
            </a:r>
            <a:r>
              <a:rPr lang="en-US" sz="1800" dirty="0">
                <a:solidFill>
                  <a:schemeClr val="tx1"/>
                </a:solidFill>
                <a:latin typeface="Times New Roman" panose="02020603050405020304" pitchFamily="18" charset="0"/>
                <a:cs typeface="Times New Roman" panose="02020603050405020304" pitchFamily="18" charset="0"/>
              </a:rPr>
              <a:t>.19</a:t>
            </a:r>
            <a:endParaRPr lang="ru-RU" sz="1800" dirty="0">
              <a:solidFill>
                <a:schemeClr val="tx1"/>
              </a:solidFill>
              <a:latin typeface="Times New Roman" panose="02020603050405020304" pitchFamily="18" charset="0"/>
              <a:cs typeface="Times New Roman" panose="02020603050405020304" pitchFamily="18" charset="0"/>
            </a:endParaRPr>
          </a:p>
          <a:p>
            <a:pPr marL="0" indent="0">
              <a:buNone/>
            </a:pPr>
            <a:endParaRPr lang="tg-Cyrl-TJ"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19470"/>
    </mc:Choice>
    <mc:Fallback xmlns="">
      <p:transition advTm="19470"/>
    </mc:Fallback>
  </mc:AlternateContent>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2090</TotalTime>
  <Words>3174</Words>
  <Application>Microsoft Office PowerPoint</Application>
  <PresentationFormat>Экран (4:3)</PresentationFormat>
  <Paragraphs>336</Paragraphs>
  <Slides>45</Slides>
  <Notes>45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45</vt:i4>
      </vt:variant>
    </vt:vector>
  </HeadingPairs>
  <TitlesOfParts>
    <vt:vector size="53" baseType="lpstr">
      <vt:lpstr>Arial</vt:lpstr>
      <vt:lpstr>Times New Roman</vt:lpstr>
      <vt:lpstr>Calibri</vt:lpstr>
      <vt:lpstr>Noto Sans Symbols</vt:lpstr>
      <vt:lpstr>Times New Roman Tj</vt:lpstr>
      <vt:lpstr>Calibri Light</vt:lpstr>
      <vt:lpstr>Times</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User</cp:lastModifiedBy>
  <cp:revision>139</cp:revision>
  <dcterms:created xsi:type="dcterms:W3CDTF">2018-06-24T18:21:52Z</dcterms:created>
  <dcterms:modified xsi:type="dcterms:W3CDTF">2025-11-03T05:42:01Z</dcterms:modified>
</cp:coreProperties>
</file>