
<file path=[Content_Types].xml><?xml version="1.0" encoding="utf-8"?>
<Types xmlns="http://schemas.openxmlformats.org/package/2006/content-types">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bookmarkIdSeed="2">
  <p:sldMasterIdLst>
    <p:sldMasterId id="2147483660" r:id="rId1"/>
  </p:sldMasterIdLst>
  <p:notesMasterIdLst>
    <p:notesMasterId r:id="rId49"/>
  </p:notesMasterIdLst>
  <p:sldIdLst>
    <p:sldId id="256" r:id="rId2"/>
    <p:sldId id="257" r:id="rId3"/>
    <p:sldId id="258" r:id="rId4"/>
    <p:sldId id="259" r:id="rId5"/>
    <p:sldId id="260" r:id="rId6"/>
    <p:sldId id="261" r:id="rId7"/>
    <p:sldId id="262" r:id="rId8"/>
    <p:sldId id="263" r:id="rId9"/>
    <p:sldId id="296" r:id="rId10"/>
    <p:sldId id="264" r:id="rId11"/>
    <p:sldId id="265" r:id="rId12"/>
    <p:sldId id="298" r:id="rId13"/>
    <p:sldId id="266" r:id="rId14"/>
    <p:sldId id="267" r:id="rId15"/>
    <p:sldId id="297" r:id="rId16"/>
    <p:sldId id="268" r:id="rId17"/>
    <p:sldId id="269" r:id="rId18"/>
    <p:sldId id="270" r:id="rId19"/>
    <p:sldId id="271" r:id="rId20"/>
    <p:sldId id="272" r:id="rId21"/>
    <p:sldId id="273" r:id="rId22"/>
    <p:sldId id="299" r:id="rId23"/>
    <p:sldId id="274" r:id="rId24"/>
    <p:sldId id="275" r:id="rId25"/>
    <p:sldId id="276" r:id="rId26"/>
    <p:sldId id="277" r:id="rId27"/>
    <p:sldId id="300" r:id="rId28"/>
    <p:sldId id="278" r:id="rId29"/>
    <p:sldId id="301" r:id="rId30"/>
    <p:sldId id="279" r:id="rId31"/>
    <p:sldId id="280" r:id="rId32"/>
    <p:sldId id="281" r:id="rId33"/>
    <p:sldId id="282" r:id="rId34"/>
    <p:sldId id="283" r:id="rId35"/>
    <p:sldId id="284" r:id="rId36"/>
    <p:sldId id="285" r:id="rId37"/>
    <p:sldId id="302" r:id="rId38"/>
    <p:sldId id="287" r:id="rId39"/>
    <p:sldId id="288" r:id="rId40"/>
    <p:sldId id="289" r:id="rId41"/>
    <p:sldId id="304" r:id="rId42"/>
    <p:sldId id="305" r:id="rId43"/>
    <p:sldId id="306" r:id="rId44"/>
    <p:sldId id="316" r:id="rId45"/>
    <p:sldId id="317" r:id="rId46"/>
    <p:sldId id="315" r:id="rId47"/>
    <p:sldId id="295" r:id="rId48"/>
  </p:sldIdLst>
  <p:sldSz cx="9144000" cy="6858000" type="screen4x3"/>
  <p:notesSz cx="6858000" cy="9144000"/>
  <p:embeddedFontLst>
    <p:embeddedFont>
      <p:font typeface="Calibri Light" panose="020F0302020204030204" pitchFamily="34" charset="0"/>
      <p:regular r:id="rId50"/>
      <p:italic r:id="rId51"/>
    </p:embeddedFont>
    <p:embeddedFont>
      <p:font typeface="Times" panose="02020603050405020304" pitchFamily="18" charset="0"/>
      <p:regular r:id="rId52"/>
      <p:bold r:id="rId53"/>
      <p:italic r:id="rId54"/>
      <p:boldItalic r:id="rId55"/>
    </p:embeddedFont>
    <p:embeddedFont>
      <p:font typeface="Calibri" panose="020F0502020204030204" pitchFamily="34" charset="0"/>
      <p:regular r:id="rId56"/>
      <p:bold r:id="rId57"/>
      <p:italic r:id="rId58"/>
      <p:boldItalic r:id="rId59"/>
    </p:embeddedFont>
    <p:embeddedFont>
      <p:font typeface="Times New Roman Tj" panose="02020603050405020304" pitchFamily="18" charset="-52"/>
      <p:regular r:id="rId60"/>
      <p:bold r:id="rId61"/>
      <p:italic r:id="rId62"/>
      <p:boldItalic r:id="rId6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1" roundtripDataSignature="AMtx7miB75Wlk2EEl+MlM8fGsjXT5lCN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9" d="100"/>
          <a:sy n="109" d="100"/>
        </p:scale>
        <p:origin x="1674" y="12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font" Target="fonts/font14.fntdata"/><Relationship Id="rId7" Type="http://schemas.openxmlformats.org/officeDocument/2006/relationships/slide" Target="slides/slide6.xml"/><Relationship Id="rId71" Type="http://customschemas.google.com/relationships/presentationmetadata" Target="meta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61"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font" Target="fonts/font2.fntdata"/><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font" Target="fonts/font13.fntdata"/><Relationship Id="rId75"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9" name="Google Shape;8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 name="Google Shape;106;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 name="Google Shape;112;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 name="Google Shape;117;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46878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 name="Google Shape;137;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00536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 name="Google Shape;14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153455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7" name="Google Shape;157;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2" name="Google Shape;162;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1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 name="Google Shape;182;p1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060123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2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2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2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121840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 name="Google Shape;207;p2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80403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2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 name="Google Shape;222;p2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 name="Google Shape;227;p2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 name="Google Shape;232;p2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3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
        <p:cNvGrpSpPr/>
        <p:nvPr/>
      </p:nvGrpSpPr>
      <p:grpSpPr>
        <a:xfrm>
          <a:off x="0" y="0"/>
          <a:ext cx="0" cy="0"/>
          <a:chOff x="0" y="0"/>
          <a:chExt cx="0" cy="0"/>
        </a:xfrm>
      </p:grpSpPr>
      <p:sp>
        <p:nvSpPr>
          <p:cNvPr id="247" name="Google Shape;247;p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 name="Google Shape;248;p3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335737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 name="Google Shape;253;p3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 name="Google Shape;258;p3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463506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46997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88166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74096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3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97459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081773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p3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 name="Google Shape;281;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1357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3549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707522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66361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321592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8525249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42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282656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562480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40881910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790675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tg-Cyrl-TJ" smtClean="0"/>
              <a:t>‹#›</a:t>
            </a:fld>
            <a:endParaRPr lang="tg-Cyrl-TJ"/>
          </a:p>
        </p:txBody>
      </p:sp>
    </p:spTree>
    <p:extLst>
      <p:ext uri="{BB962C8B-B14F-4D97-AF65-F5344CB8AC3E}">
        <p14:creationId xmlns:p14="http://schemas.microsoft.com/office/powerpoint/2010/main" val="2227436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pPr marL="0" lvl="0" indent="0" algn="r" rtl="0">
              <a:spcBef>
                <a:spcPts val="0"/>
              </a:spcBef>
              <a:spcAft>
                <a:spcPts val="0"/>
              </a:spcAft>
              <a:buNone/>
            </a:pPr>
            <a:fld id="{00000000-1234-1234-1234-123412341234}" type="slidenum">
              <a:rPr lang="tg-Cyrl-TJ" smtClean="0"/>
              <a:t>‹#›</a:t>
            </a:fld>
            <a:endParaRPr lang="tg-Cyrl-TJ"/>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5193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
          <p:cNvSpPr txBox="1">
            <a:spLocks noGrp="1"/>
          </p:cNvSpPr>
          <p:nvPr>
            <p:ph type="ctrTitle"/>
          </p:nvPr>
        </p:nvSpPr>
        <p:spPr>
          <a:xfrm>
            <a:off x="277897" y="114301"/>
            <a:ext cx="8784976" cy="1852942"/>
          </a:xfrm>
          <a:prstGeom prst="rect">
            <a:avLst/>
          </a:prstGeom>
          <a:noFill/>
          <a:ln>
            <a:noFill/>
          </a:ln>
        </p:spPr>
        <p:txBody>
          <a:bodyPr spcFirstLastPara="1" wrap="square" lIns="91425" tIns="45700" rIns="91425" bIns="45700" anchor="t" anchorCtr="0">
            <a:noAutofit/>
          </a:bodyPr>
          <a:lstStyle/>
          <a:p>
            <a:pPr lvl="0" algn="ctr">
              <a:lnSpc>
                <a:spcPct val="100000"/>
              </a:lnSpc>
              <a:buClr>
                <a:schemeClr val="dk1"/>
              </a:buClr>
              <a:buSzPts val="3200"/>
            </a:pPr>
            <a:r>
              <a:rPr lang="tg-Cyrl-TJ" sz="2800" b="1" cap="none" dirty="0">
                <a:solidFill>
                  <a:schemeClr val="dk1"/>
                </a:solidFill>
                <a:latin typeface="Times New Roman" panose="02020603050405020304" pitchFamily="18" charset="0"/>
                <a:ea typeface="Times New Roman"/>
                <a:cs typeface="Times New Roman" panose="02020603050405020304" pitchFamily="18" charset="0"/>
                <a:sym typeface="Times New Roman"/>
              </a:rPr>
              <a:t>TAJIK STATE UNIVERSITY OF COMMERCE </a:t>
            </a:r>
            <a:r>
              <a:rPr lang="tg-Cyrl-TJ" sz="3200" b="1" cap="none" dirty="0">
                <a:solidFill>
                  <a:schemeClr val="dk1"/>
                </a:solidFill>
                <a:latin typeface="Times New Roman"/>
                <a:ea typeface="Times New Roman"/>
                <a:cs typeface="Times New Roman"/>
                <a:sym typeface="Times New Roman"/>
              </a:rPr>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 </a:t>
            </a:r>
            <a:br>
              <a:rPr lang="tg-Cyrl-TJ" sz="3200" b="1" cap="none" dirty="0">
                <a:solidFill>
                  <a:schemeClr val="dk1"/>
                </a:solidFill>
                <a:latin typeface="Times New Roman"/>
                <a:ea typeface="Times New Roman"/>
                <a:cs typeface="Times New Roman"/>
                <a:sym typeface="Times New Roman"/>
              </a:rPr>
            </a:br>
            <a:r>
              <a:rPr lang="tg-Cyrl-TJ" sz="3200" b="1" cap="none" dirty="0">
                <a:solidFill>
                  <a:schemeClr val="dk1"/>
                </a:solidFill>
                <a:latin typeface="Times New Roman"/>
                <a:ea typeface="Times New Roman"/>
                <a:cs typeface="Times New Roman"/>
                <a:sym typeface="Times New Roman"/>
              </a:rPr>
              <a:t>Course: </a:t>
            </a:r>
            <a:r>
              <a:rPr lang="tg-Cyrl-TJ" sz="2400" b="1" dirty="0">
                <a:solidFill>
                  <a:schemeClr val="tx1"/>
                </a:solidFill>
                <a:latin typeface="Times New Roman" panose="02020603050405020304" pitchFamily="18" charset="0"/>
                <a:cs typeface="Times New Roman" panose="02020603050405020304" pitchFamily="18" charset="0"/>
              </a:rPr>
              <a:t>Main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irections for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evelopment of </a:t>
            </a:r>
            <a:r>
              <a:rPr lang="en-US" sz="2400" b="1" dirty="0">
                <a:solidFill>
                  <a:schemeClr val="tx1"/>
                </a:solidFill>
                <a:latin typeface="Times New Roman" panose="02020603050405020304" pitchFamily="18" charset="0"/>
                <a:cs typeface="Times New Roman" panose="02020603050405020304" pitchFamily="18" charset="0"/>
              </a:rPr>
              <a:t>h</a:t>
            </a:r>
            <a:r>
              <a:rPr lang="tg-Cyrl-TJ" sz="2400" b="1" dirty="0">
                <a:solidFill>
                  <a:schemeClr val="tx1"/>
                </a:solidFill>
                <a:latin typeface="Times New Roman" panose="02020603050405020304" pitchFamily="18" charset="0"/>
                <a:cs typeface="Times New Roman" panose="02020603050405020304" pitchFamily="18" charset="0"/>
              </a:rPr>
              <a:t>uman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apital in the </a:t>
            </a:r>
            <a:r>
              <a:rPr lang="en-US" sz="2400" b="1" dirty="0">
                <a:solidFill>
                  <a:schemeClr val="tx1"/>
                </a:solidFill>
                <a:latin typeface="Times New Roman" panose="02020603050405020304" pitchFamily="18" charset="0"/>
                <a:cs typeface="Times New Roman" panose="02020603050405020304" pitchFamily="18" charset="0"/>
              </a:rPr>
              <a:t>c</a:t>
            </a:r>
            <a:r>
              <a:rPr lang="tg-Cyrl-TJ" sz="2400" b="1" dirty="0">
                <a:solidFill>
                  <a:schemeClr val="tx1"/>
                </a:solidFill>
                <a:latin typeface="Times New Roman" panose="02020603050405020304" pitchFamily="18" charset="0"/>
                <a:cs typeface="Times New Roman" panose="02020603050405020304" pitchFamily="18" charset="0"/>
              </a:rPr>
              <a:t>ontext of the </a:t>
            </a:r>
            <a:r>
              <a:rPr lang="en-US" sz="2400" b="1" dirty="0">
                <a:solidFill>
                  <a:schemeClr val="tx1"/>
                </a:solidFill>
                <a:latin typeface="Times New Roman" panose="02020603050405020304" pitchFamily="18" charset="0"/>
                <a:cs typeface="Times New Roman" panose="02020603050405020304" pitchFamily="18" charset="0"/>
              </a:rPr>
              <a:t>d</a:t>
            </a:r>
            <a:r>
              <a:rPr lang="tg-Cyrl-TJ" sz="2400" b="1" dirty="0">
                <a:solidFill>
                  <a:schemeClr val="tx1"/>
                </a:solidFill>
                <a:latin typeface="Times New Roman" panose="02020603050405020304" pitchFamily="18" charset="0"/>
                <a:cs typeface="Times New Roman" panose="02020603050405020304" pitchFamily="18" charset="0"/>
              </a:rPr>
              <a:t>igital </a:t>
            </a:r>
            <a:r>
              <a:rPr lang="en-US" sz="2400" b="1" dirty="0">
                <a:solidFill>
                  <a:schemeClr val="tx1"/>
                </a:solidFill>
                <a:latin typeface="Times New Roman" panose="02020603050405020304" pitchFamily="18" charset="0"/>
                <a:cs typeface="Times New Roman" panose="02020603050405020304" pitchFamily="18" charset="0"/>
              </a:rPr>
              <a:t>e</a:t>
            </a:r>
            <a:r>
              <a:rPr lang="tg-Cyrl-TJ" sz="2400" b="1" dirty="0">
                <a:solidFill>
                  <a:schemeClr val="tx1"/>
                </a:solidFill>
                <a:latin typeface="Times New Roman" panose="02020603050405020304" pitchFamily="18" charset="0"/>
                <a:cs typeface="Times New Roman" panose="02020603050405020304" pitchFamily="18" charset="0"/>
              </a:rPr>
              <a:t>conomy in the Republic of Tajikistan</a:t>
            </a:r>
            <a: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t/>
            </a:r>
            <a:br>
              <a:rPr lang="tg-Cyrl-TJ" sz="2000" b="1" cap="none" dirty="0">
                <a:solidFill>
                  <a:schemeClr val="tx1"/>
                </a:solidFill>
                <a:latin typeface="Times New Roman" panose="02020603050405020304" pitchFamily="18" charset="0"/>
                <a:ea typeface="Times New Roman"/>
                <a:cs typeface="Times New Roman" panose="02020603050405020304" pitchFamily="18" charset="0"/>
                <a:sym typeface="Times New Roman"/>
              </a:rPr>
            </a:br>
            <a:endParaRPr sz="3200" b="1" cap="none"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2" name="Google Shape;92;p1"/>
          <p:cNvSpPr>
            <a:spLocks noGrp="1"/>
          </p:cNvSpPr>
          <p:nvPr>
            <p:ph type="subTitle" idx="1"/>
          </p:nvPr>
        </p:nvSpPr>
        <p:spPr>
          <a:xfrm>
            <a:off x="3771900" y="2198077"/>
            <a:ext cx="5213837" cy="2549770"/>
          </a:xfrm>
          <a:prstGeom prst="roundRect">
            <a:avLst>
              <a:gd name="adj" fmla="val 6141"/>
            </a:avLst>
          </a:prstGeom>
          <a:gradFill>
            <a:gsLst>
              <a:gs pos="0">
                <a:srgbClr val="EEE6D9"/>
              </a:gs>
              <a:gs pos="72000">
                <a:srgbClr val="CBBD97"/>
              </a:gs>
              <a:gs pos="100000">
                <a:srgbClr val="C4B182"/>
              </a:gs>
            </a:gsLst>
            <a:lin ang="5400000" scaled="0"/>
          </a:gra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rmAutofit/>
          </a:bodyPr>
          <a:lstStyle/>
          <a:p>
            <a:pPr marL="0" marR="0" lvl="0" indent="0" algn="ctr" rtl="0">
              <a:spcBef>
                <a:spcPts val="0"/>
              </a:spcBef>
              <a:spcAft>
                <a:spcPts val="0"/>
              </a:spcAft>
              <a:buSzPts val="1960"/>
              <a:buNone/>
            </a:pPr>
            <a:endParaRPr sz="100" b="1" i="0" u="none" strike="noStrike" cap="none" dirty="0">
              <a:solidFill>
                <a:srgbClr val="FF0000"/>
              </a:solidFill>
              <a:latin typeface="Times New Roman"/>
              <a:ea typeface="Times New Roman"/>
              <a:cs typeface="Times New Roman"/>
              <a:sym typeface="Times New Roman"/>
            </a:endParaRPr>
          </a:p>
          <a:p>
            <a:pPr marL="0" marR="0" lvl="0" indent="0" algn="ctr" rtl="0">
              <a:spcBef>
                <a:spcPts val="0"/>
              </a:spcBef>
              <a:spcAft>
                <a:spcPts val="0"/>
              </a:spcAft>
              <a:buSzPts val="1960"/>
              <a:buNone/>
            </a:pP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Week: </a:t>
            </a:r>
            <a:r>
              <a:rPr lang="tg-Cyrl-TJ" sz="2800" b="1"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14</a:t>
            </a:r>
            <a:r>
              <a:rPr lang="tg-Cyrl-TJ" sz="28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rPr>
              <a:t>.</a:t>
            </a:r>
          </a:p>
          <a:p>
            <a:pPr lvl="0" algn="ctr">
              <a:spcBef>
                <a:spcPts val="0"/>
              </a:spcBef>
              <a:spcAft>
                <a:spcPts val="0"/>
              </a:spcAft>
              <a:buSzPts val="1960"/>
            </a:pPr>
            <a:r>
              <a:rPr lang="tg-Cyrl-TJ" sz="2800" b="1" dirty="0">
                <a:solidFill>
                  <a:schemeClr val="tx1"/>
                </a:solidFill>
                <a:latin typeface="Times New Roman" panose="02020603050405020304" pitchFamily="18" charset="0"/>
                <a:cs typeface="Times New Roman" panose="02020603050405020304" pitchFamily="18" charset="0"/>
              </a:rPr>
              <a:t>Mechanism for improving human capital in an innovative economy</a:t>
            </a:r>
            <a:endParaRPr sz="300" b="1"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
        <p:nvSpPr>
          <p:cNvPr id="93" name="Google Shape;93;p1"/>
          <p:cNvSpPr/>
          <p:nvPr/>
        </p:nvSpPr>
        <p:spPr>
          <a:xfrm>
            <a:off x="2207970" y="5095005"/>
            <a:ext cx="6302983" cy="646290"/>
          </a:xfrm>
          <a:prstGeom prst="rect">
            <a:avLst/>
          </a:prstGeom>
          <a:noFill/>
          <a:ln>
            <a:noFill/>
          </a:ln>
        </p:spPr>
        <p:txBody>
          <a:bodyPr spcFirstLastPara="1" wrap="square" lIns="91425" tIns="45700" rIns="91425" bIns="45700" anchor="t" anchorCtr="0">
            <a:spAutoFit/>
          </a:bodyPr>
          <a:lstStyle/>
          <a:p>
            <a:pPr lvl="0" algn="ctr"/>
            <a:r>
              <a:rPr lang="tg-Cyrl-TJ" sz="1800" b="1" i="1" u="none" strike="noStrike" cap="none" dirty="0">
                <a:solidFill>
                  <a:schemeClr val="dk1"/>
                </a:solidFill>
                <a:latin typeface="Times New Roman" panose="02020603050405020304" pitchFamily="18" charset="0"/>
                <a:ea typeface="Times New Roman"/>
                <a:cs typeface="Times New Roman" panose="02020603050405020304" pitchFamily="18" charset="0"/>
                <a:sym typeface="Times New Roman"/>
              </a:rPr>
              <a:t>Lecturer of: </a:t>
            </a:r>
            <a:r>
              <a:rPr lang="tg-Cyrl-TJ" dirty="0">
                <a:latin typeface="Times New Roman" panose="02020603050405020304" pitchFamily="18" charset="0"/>
                <a:cs typeface="Times New Roman" panose="02020603050405020304" pitchFamily="18" charset="0"/>
              </a:rPr>
              <a:t>Mechanism for improving human </a:t>
            </a:r>
          </a:p>
          <a:p>
            <a:pPr lvl="0" algn="ctr"/>
            <a:r>
              <a:rPr lang="tg-Cyrl-TJ" dirty="0">
                <a:latin typeface="Times New Roman" panose="02020603050405020304" pitchFamily="18" charset="0"/>
                <a:cs typeface="Times New Roman" panose="02020603050405020304" pitchFamily="18" charset="0"/>
              </a:rPr>
              <a:t>capital in an innovative economy</a:t>
            </a:r>
            <a:endParaRPr sz="1600" i="1" u="none" strike="noStrike" cap="none" dirty="0">
              <a:latin typeface="Times New Roman" panose="02020603050405020304" pitchFamily="18" charset="0"/>
              <a:ea typeface="Times New Roman"/>
              <a:cs typeface="Times New Roman" panose="02020603050405020304" pitchFamily="18" charset="0"/>
              <a:sym typeface="Times New Roman"/>
            </a:endParaRPr>
          </a:p>
        </p:txBody>
      </p:sp>
      <p:sp>
        <p:nvSpPr>
          <p:cNvPr id="94" name="Google Shape;94;p1"/>
          <p:cNvSpPr/>
          <p:nvPr/>
        </p:nvSpPr>
        <p:spPr>
          <a:xfrm>
            <a:off x="74861" y="5095005"/>
            <a:ext cx="2845105"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2400" b="1" i="0" u="none" strike="noStrike" cap="none" dirty="0">
                <a:solidFill>
                  <a:srgbClr val="C00000"/>
                </a:solidFill>
                <a:latin typeface="Times New Roman"/>
                <a:ea typeface="Times New Roman"/>
                <a:cs typeface="Times New Roman"/>
                <a:sym typeface="Times New Roman"/>
              </a:rPr>
              <a:t>Rustamzoda Fitrat Muzafar</a:t>
            </a:r>
            <a:endParaRPr sz="2400" b="1" i="0" u="none" strike="noStrike" cap="none" dirty="0">
              <a:solidFill>
                <a:srgbClr val="C00000"/>
              </a:solidFill>
              <a:latin typeface="Times New Roman"/>
              <a:ea typeface="Times New Roman"/>
              <a:cs typeface="Times New Roman"/>
              <a:sym typeface="Times New Roman"/>
            </a:endParaRPr>
          </a:p>
        </p:txBody>
      </p:sp>
      <p:pic>
        <p:nvPicPr>
          <p:cNvPr id="95" name="Google Shape;95;p1" descr="Picture background"/>
          <p:cNvPicPr preferRelativeResize="0"/>
          <p:nvPr/>
        </p:nvPicPr>
        <p:blipFill rotWithShape="1">
          <a:blip r:embed="rId3">
            <a:alphaModFix/>
          </a:blip>
          <a:srcRect/>
          <a:stretch/>
        </p:blipFill>
        <p:spPr>
          <a:xfrm>
            <a:off x="490137" y="2198076"/>
            <a:ext cx="3171900" cy="2804596"/>
          </a:xfrm>
          <a:prstGeom prst="ellipse">
            <a:avLst/>
          </a:prstGeom>
          <a:noFill/>
          <a:ln w="63500" cap="rnd" cmpd="sng">
            <a:solidFill>
              <a:srgbClr val="333333"/>
            </a:solidFill>
            <a:prstDash val="solid"/>
            <a:round/>
            <a:headEnd type="none" w="sm" len="sm"/>
            <a:tailEnd type="none" w="sm" len="sm"/>
          </a:ln>
          <a:effectLst>
            <a:outerShdw blurRad="381000" dist="292100" dir="5400000" sx="-80000" sy="-18000" rotWithShape="0">
              <a:srgbClr val="000000">
                <a:alpha val="21960"/>
              </a:srgbClr>
            </a:outerShdw>
          </a:effectLst>
        </p:spPr>
      </p:pic>
    </p:spTree>
  </p:cSld>
  <p:clrMapOvr>
    <a:masterClrMapping/>
  </p:clrMapOvr>
  <mc:AlternateContent xmlns:mc="http://schemas.openxmlformats.org/markup-compatibility/2006" xmlns:p14="http://schemas.microsoft.com/office/powerpoint/2010/main">
    <mc:Choice Requires="p14">
      <p:transition p14:dur="0" advTm="18084"/>
    </mc:Choice>
    <mc:Fallback xmlns="">
      <p:transition advTm="1808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1" name="Google Shape;101;p2"/>
          <p:cNvSpPr/>
          <p:nvPr/>
        </p:nvSpPr>
        <p:spPr>
          <a:xfrm>
            <a:off x="4544378" y="2013439"/>
            <a:ext cx="4392488" cy="2804746"/>
          </a:xfrm>
          <a:prstGeom prst="roundRect">
            <a:avLst>
              <a:gd name="adj" fmla="val 6141"/>
            </a:avLst>
          </a:prstGeom>
          <a:solidFill>
            <a:schemeClr val="bg1">
              <a:lumMod val="95000"/>
            </a:schemeClr>
          </a:solidFill>
          <a:ln w="10000" cap="flat" cmpd="sng">
            <a:solidFill>
              <a:schemeClr val="accent5"/>
            </a:solidFill>
            <a:prstDash val="solid"/>
            <a:round/>
            <a:headEnd type="none" w="sm" len="sm"/>
            <a:tailEnd type="none" w="sm" len="sm"/>
          </a:ln>
          <a:effectLst>
            <a:outerShdw blurRad="76200" dist="50800" dir="5400000" rotWithShape="0">
              <a:srgbClr val="4E3B30">
                <a:alpha val="6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accent1"/>
              </a:buClr>
              <a:buSzPts val="2100"/>
              <a:buFont typeface="Noto Sans Symbols"/>
              <a:buNone/>
            </a:pPr>
            <a:r>
              <a:rPr lang="tg-Cyrl-TJ" sz="3000" b="1" i="0" u="none" strike="noStrike" cap="none" dirty="0">
                <a:solidFill>
                  <a:srgbClr val="FF0000"/>
                </a:solidFill>
                <a:latin typeface="Times New Roman"/>
                <a:ea typeface="Times New Roman"/>
                <a:cs typeface="Times New Roman"/>
                <a:sym typeface="Times New Roman"/>
              </a:rPr>
              <a:t>Мавзӯъи: </a:t>
            </a:r>
            <a:r>
              <a:rPr lang="tg-Cyrl-TJ" sz="3000" b="1" dirty="0">
                <a:solidFill>
                  <a:srgbClr val="FF0000"/>
                </a:solidFill>
                <a:latin typeface="Times New Roman"/>
                <a:ea typeface="Times New Roman"/>
                <a:cs typeface="Times New Roman"/>
                <a:sym typeface="Times New Roman"/>
              </a:rPr>
              <a:t>14</a:t>
            </a:r>
          </a:p>
          <a:p>
            <a:pPr lvl="0" algn="ctr">
              <a:lnSpc>
                <a:spcPct val="150000"/>
              </a:lnSpc>
              <a:buClr>
                <a:schemeClr val="accent1"/>
              </a:buClr>
              <a:buSzPts val="2100"/>
            </a:pPr>
            <a:r>
              <a:rPr lang="tg-Cyrl-TJ" sz="2000" b="1" dirty="0">
                <a:latin typeface="Times New Roman" panose="02020603050405020304" pitchFamily="18" charset="0"/>
                <a:cs typeface="Times New Roman" panose="02020603050405020304" pitchFamily="18" charset="0"/>
              </a:rPr>
              <a:t>МЕХАНИЗМИ ТАКМИЛДИҲИИ САРМОЯИ ИНСОНӢ ДАР ИҚТИСОДИЁТИ ИННОВАТСИОНӢ</a:t>
            </a:r>
            <a:endParaRPr sz="3200" b="1" i="0" u="none" strike="noStrike" cap="none" dirty="0">
              <a:solidFill>
                <a:srgbClr val="FF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102" name="Google Shape;102;p2"/>
          <p:cNvSpPr/>
          <p:nvPr/>
        </p:nvSpPr>
        <p:spPr>
          <a:xfrm>
            <a:off x="683568" y="5661248"/>
            <a:ext cx="3528392" cy="3692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tg-Cyrl-TJ" sz="1800" b="1" i="1" u="none" strike="noStrike" cap="none">
                <a:solidFill>
                  <a:schemeClr val="dk1"/>
                </a:solidFill>
                <a:latin typeface="Times New Roman"/>
                <a:ea typeface="Times New Roman"/>
                <a:cs typeface="Times New Roman"/>
                <a:sym typeface="Times New Roman"/>
              </a:rPr>
              <a:t>Рустамзода Фитрат Музафар </a:t>
            </a:r>
            <a:endParaRPr sz="1800" b="1" i="1" u="none" strike="noStrike" cap="none">
              <a:solidFill>
                <a:schemeClr val="dk1"/>
              </a:solidFill>
              <a:latin typeface="Times New Roman"/>
              <a:ea typeface="Times New Roman"/>
              <a:cs typeface="Times New Roman"/>
              <a:sym typeface="Times New Roman"/>
            </a:endParaRPr>
          </a:p>
        </p:txBody>
      </p:sp>
      <p:pic>
        <p:nvPicPr>
          <p:cNvPr id="103" name="Google Shape;103;p2" descr="Picture background"/>
          <p:cNvPicPr preferRelativeResize="0"/>
          <p:nvPr/>
        </p:nvPicPr>
        <p:blipFill rotWithShape="1">
          <a:blip r:embed="rId3">
            <a:alphaModFix/>
          </a:blip>
          <a:srcRect/>
          <a:stretch/>
        </p:blipFill>
        <p:spPr>
          <a:xfrm>
            <a:off x="310708" y="2013439"/>
            <a:ext cx="4138200" cy="2910253"/>
          </a:xfrm>
          <a:prstGeom prst="roundRect">
            <a:avLst>
              <a:gd name="adj" fmla="val 8594"/>
            </a:avLst>
          </a:prstGeom>
          <a:solidFill>
            <a:srgbClr val="ECECEC"/>
          </a:solidFill>
          <a:ln>
            <a:noFill/>
          </a:ln>
          <a:effectLst>
            <a:reflection stA="38000" endPos="28000" dist="5000" dir="5400000" sy="-100000" algn="bl" rotWithShape="0"/>
          </a:effectLst>
        </p:spPr>
      </p:pic>
      <p:sp>
        <p:nvSpPr>
          <p:cNvPr id="2" name="Заголовок 1"/>
          <p:cNvSpPr>
            <a:spLocks noGrp="1"/>
          </p:cNvSpPr>
          <p:nvPr>
            <p:ph type="ctrTitle"/>
          </p:nvPr>
        </p:nvSpPr>
        <p:spPr>
          <a:xfrm>
            <a:off x="1017676" y="193281"/>
            <a:ext cx="7543800" cy="507522"/>
          </a:xfrm>
        </p:spPr>
        <p:txBody>
          <a:bodyPr>
            <a:normAutofit/>
          </a:bodyPr>
          <a:lstStyle/>
          <a:p>
            <a:r>
              <a:rPr lang="tg-Cyrl-TJ" sz="3200" dirty="0">
                <a:solidFill>
                  <a:schemeClr val="tx1"/>
                </a:solidFill>
                <a:latin typeface="Times New Roman" panose="02020603050405020304" pitchFamily="18" charset="0"/>
                <a:cs typeface="Times New Roman" panose="02020603050405020304" pitchFamily="18" charset="0"/>
              </a:rPr>
              <a:t>Донишгоҳи давлатии тиҷорати Тоҷикистон</a:t>
            </a:r>
            <a:endParaRPr lang="ru-RU" sz="3200" dirty="0">
              <a:solidFill>
                <a:schemeClr val="tx1"/>
              </a:solidFill>
              <a:latin typeface="Times New Roman" panose="02020603050405020304" pitchFamily="18" charset="0"/>
              <a:cs typeface="Times New Roman" panose="02020603050405020304" pitchFamily="18" charset="0"/>
            </a:endParaRPr>
          </a:p>
        </p:txBody>
      </p:sp>
      <p:sp>
        <p:nvSpPr>
          <p:cNvPr id="9" name="Заголовок 1"/>
          <p:cNvSpPr txBox="1">
            <a:spLocks/>
          </p:cNvSpPr>
          <p:nvPr/>
        </p:nvSpPr>
        <p:spPr>
          <a:xfrm>
            <a:off x="1017676" y="1101769"/>
            <a:ext cx="7543800" cy="660172"/>
          </a:xfrm>
          <a:prstGeom prst="rect">
            <a:avLst/>
          </a:prstGeom>
        </p:spPr>
        <p:txBody>
          <a:bodyPr vert="horz" lIns="91440" tIns="45720" rIns="91440" bIns="45720" rtlCol="0" anchor="b">
            <a:normAutofit fontScale="25000" lnSpcReduction="20000"/>
          </a:bodyPr>
          <a:lstStyle>
            <a:lvl1pPr algn="l" defTabSz="914400" rtl="0" eaLnBrk="1" latinLnBrk="0" hangingPunct="1">
              <a:lnSpc>
                <a:spcPct val="85000"/>
              </a:lnSpc>
              <a:spcBef>
                <a:spcPct val="0"/>
              </a:spcBef>
              <a:buNone/>
              <a:defRPr sz="8000" kern="1200" spc="-50" baseline="0">
                <a:solidFill>
                  <a:schemeClr val="tx1">
                    <a:lumMod val="85000"/>
                    <a:lumOff val="15000"/>
                  </a:schemeClr>
                </a:solidFill>
                <a:latin typeface="+mj-lt"/>
                <a:ea typeface="+mj-ea"/>
                <a:cs typeface="+mj-cs"/>
              </a:defRPr>
            </a:lvl1pPr>
          </a:lstStyle>
          <a:p>
            <a:pPr algn="ctr">
              <a:lnSpc>
                <a:spcPct val="170000"/>
              </a:lnSpc>
            </a:pPr>
            <a:r>
              <a:rPr lang="tg-Cyrl-TJ" b="1" dirty="0">
                <a:solidFill>
                  <a:schemeClr val="tx1"/>
                </a:solidFill>
                <a:latin typeface="Times New Roman" panose="02020603050405020304" pitchFamily="18" charset="0"/>
                <a:cs typeface="Times New Roman" panose="02020603050405020304" pitchFamily="18" charset="0"/>
              </a:rPr>
              <a:t>Номи курс: Самтҳои асосии рушди сармояи инсонӣ дар шароити иқтисоди рақамӣ дар Ҷумҳурии Тоҷикистон</a:t>
            </a:r>
            <a:endParaRPr lang="ru-RU" sz="32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6056"/>
    </mc:Choice>
    <mc:Fallback xmlns="">
      <p:transition advTm="12605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3"/>
          <p:cNvSpPr txBox="1">
            <a:spLocks noGrp="1"/>
          </p:cNvSpPr>
          <p:nvPr>
            <p:ph type="ctrTitle"/>
          </p:nvPr>
        </p:nvSpPr>
        <p:spPr>
          <a:xfrm>
            <a:off x="251520" y="413238"/>
            <a:ext cx="8640960" cy="495482"/>
          </a:xfrm>
          <a:prstGeom prst="rect">
            <a:avLst/>
          </a:prstGeom>
          <a:noFill/>
          <a:ln>
            <a:noFill/>
          </a:ln>
        </p:spPr>
        <p:txBody>
          <a:bodyPr spcFirstLastPara="1" wrap="square" lIns="91425" tIns="45700" rIns="91425" bIns="45700" anchor="t" anchorCtr="0">
            <a:normAutofit fontScale="90000"/>
          </a:bodyPr>
          <a:lstStyle/>
          <a:p>
            <a:pPr marL="0" lvl="0" indent="0" algn="ctr" rtl="0">
              <a:spcBef>
                <a:spcPts val="0"/>
              </a:spcBef>
              <a:spcAft>
                <a:spcPts val="0"/>
              </a:spcAft>
              <a:buClr>
                <a:schemeClr val="dk2"/>
              </a:buClr>
              <a:buSzPct val="100000"/>
              <a:buFont typeface="Times New Roman"/>
              <a:buNone/>
            </a:pPr>
            <a:r>
              <a:rPr lang="tg-Cyrl-TJ" sz="3100" b="1" dirty="0">
                <a:latin typeface="Times New Roman"/>
                <a:ea typeface="Times New Roman"/>
                <a:cs typeface="Times New Roman"/>
                <a:sym typeface="Times New Roman"/>
              </a:rPr>
              <a:t>НАҚШАИ ЛЕКСИЯ</a:t>
            </a:r>
            <a:r>
              <a:rPr lang="tg-Cyrl-TJ" dirty="0"/>
              <a:t/>
            </a:r>
            <a:br>
              <a:rPr lang="tg-Cyrl-TJ" dirty="0"/>
            </a:br>
            <a:endParaRPr dirty="0">
              <a:latin typeface="Times"/>
              <a:ea typeface="Times"/>
              <a:cs typeface="Times"/>
              <a:sym typeface="Times"/>
            </a:endParaRPr>
          </a:p>
        </p:txBody>
      </p:sp>
      <p:sp>
        <p:nvSpPr>
          <p:cNvPr id="109" name="Google Shape;109;p3"/>
          <p:cNvSpPr/>
          <p:nvPr/>
        </p:nvSpPr>
        <p:spPr>
          <a:xfrm>
            <a:off x="431540" y="817685"/>
            <a:ext cx="8280920" cy="5477607"/>
          </a:xfrm>
          <a:prstGeom prst="rect">
            <a:avLst/>
          </a:prstGeom>
          <a:solidFill>
            <a:schemeClr val="bg1">
              <a:lumMod val="95000"/>
            </a:schemeClr>
          </a:solidFill>
          <a:ln w="25400" cap="flat" cmpd="sng">
            <a:solidFill>
              <a:srgbClr val="AF7621"/>
            </a:solidFill>
            <a:prstDash val="solid"/>
            <a:round/>
            <a:headEnd type="none" w="sm" len="sm"/>
            <a:tailEnd type="none" w="sm" len="sm"/>
          </a:ln>
        </p:spPr>
        <p:txBody>
          <a:bodyPr spcFirstLastPara="1" wrap="square" lIns="91425" tIns="45700" rIns="91425" bIns="45700" anchor="ctr" anchorCtr="0">
            <a:noAutofit/>
          </a:bodyPr>
          <a:lstStyle/>
          <a:p>
            <a:pPr marL="457200" marR="0" lvl="0" indent="-457200" algn="ctr" rtl="0">
              <a:lnSpc>
                <a:spcPct val="150000"/>
              </a:lnSpc>
              <a:spcBef>
                <a:spcPts val="0"/>
              </a:spcBef>
              <a:spcAft>
                <a:spcPts val="0"/>
              </a:spcAft>
              <a:buAutoNum type="arabicPeriod"/>
            </a:pPr>
            <a:r>
              <a:rPr lang="tg-Cyrl-TJ" sz="2400" b="1" i="0" u="none" strike="noStrike" cap="none" dirty="0">
                <a:solidFill>
                  <a:srgbClr val="FF0000"/>
                </a:solidFill>
                <a:latin typeface="Times New Roman"/>
                <a:ea typeface="Times New Roman"/>
                <a:cs typeface="Times New Roman"/>
                <a:sym typeface="Times New Roman"/>
              </a:rPr>
              <a:t>Муқаддима</a:t>
            </a:r>
          </a:p>
          <a:p>
            <a:pPr algn="just">
              <a:lnSpc>
                <a:spcPct val="150000"/>
              </a:lnSpc>
            </a:pPr>
            <a:r>
              <a:rPr lang="tg-Cyrl-TJ" sz="2600" dirty="0">
                <a:latin typeface="Times New Roman" panose="02020603050405020304" pitchFamily="18" charset="0"/>
                <a:cs typeface="Times New Roman" panose="02020603050405020304" pitchFamily="18" charset="0"/>
              </a:rPr>
              <a:t>14.1. </a:t>
            </a:r>
            <a:r>
              <a:rPr lang="ru-RU" sz="2600" dirty="0" err="1">
                <a:latin typeface="Times New Roman" panose="02020603050405020304" pitchFamily="18" charset="0"/>
                <a:cs typeface="Times New Roman" panose="02020603050405020304" pitchFamily="18" charset="0"/>
              </a:rPr>
              <a:t>Маф</a:t>
            </a:r>
            <a:r>
              <a:rPr lang="tg-Cyrl-TJ" sz="2600" dirty="0">
                <a:latin typeface="Times New Roman" panose="02020603050405020304" pitchFamily="18" charset="0"/>
                <a:cs typeface="Times New Roman" panose="02020603050405020304" pitchFamily="18" charset="0"/>
              </a:rPr>
              <a:t>ҳум ва моҳияти механизми сармояи инсонӣ</a:t>
            </a:r>
            <a:endParaRPr lang="ru-RU" sz="2600" dirty="0">
              <a:latin typeface="Times New Roman" panose="02020603050405020304" pitchFamily="18" charset="0"/>
              <a:cs typeface="Times New Roman" panose="02020603050405020304" pitchFamily="18" charset="0"/>
            </a:endParaRPr>
          </a:p>
          <a:p>
            <a:pPr algn="just">
              <a:lnSpc>
                <a:spcPct val="150000"/>
              </a:lnSpc>
            </a:pPr>
            <a:r>
              <a:rPr lang="tg-Cyrl-TJ" sz="2600" dirty="0">
                <a:latin typeface="Times New Roman" panose="02020603050405020304" pitchFamily="18" charset="0"/>
                <a:cs typeface="Times New Roman" panose="02020603050405020304" pitchFamily="18" charset="0"/>
              </a:rPr>
              <a:t>14.2. Хусусиятҳои хоси такмилдиҳии сармояи инсонӣ</a:t>
            </a:r>
            <a:endParaRPr lang="ru-RU" sz="2600" dirty="0">
              <a:latin typeface="Times New Roman" panose="02020603050405020304" pitchFamily="18" charset="0"/>
              <a:cs typeface="Times New Roman" panose="02020603050405020304" pitchFamily="18" charset="0"/>
            </a:endParaRPr>
          </a:p>
          <a:p>
            <a:pPr algn="just">
              <a:lnSpc>
                <a:spcPct val="150000"/>
              </a:lnSpc>
            </a:pPr>
            <a:r>
              <a:rPr lang="tg-Cyrl-TJ" sz="2600" dirty="0">
                <a:latin typeface="Times New Roman" panose="02020603050405020304" pitchFamily="18" charset="0"/>
                <a:cs typeface="Times New Roman" panose="02020603050405020304" pitchFamily="18" charset="0"/>
              </a:rPr>
              <a:t>14.3. Самтҳои афзалиятноки такмилдиҳии сармояи инсонӣ дар иқтисодиёти инноватсионӣ</a:t>
            </a:r>
            <a:endParaRPr lang="ru-RU" sz="2600" dirty="0">
              <a:latin typeface="Times New Roman" panose="02020603050405020304" pitchFamily="18" charset="0"/>
              <a:cs typeface="Times New Roman" panose="02020603050405020304" pitchFamily="18" charset="0"/>
            </a:endParaRPr>
          </a:p>
          <a:p>
            <a:pPr algn="ctr">
              <a:lnSpc>
                <a:spcPct val="150000"/>
              </a:lnSpc>
            </a:pPr>
            <a:r>
              <a:rPr lang="tg-Cyrl-TJ" sz="2400" b="1" i="0" u="none" strike="noStrike" cap="none" dirty="0">
                <a:solidFill>
                  <a:srgbClr val="FF0000"/>
                </a:solidFill>
                <a:latin typeface="Times New Roman"/>
                <a:ea typeface="Times New Roman"/>
                <a:cs typeface="Times New Roman"/>
                <a:sym typeface="Times New Roman"/>
              </a:rPr>
              <a:t>2. Хулоса</a:t>
            </a:r>
            <a:endParaRPr lang="tg-Cyrl-TJ" sz="2400" dirty="0">
              <a:solidFill>
                <a:srgbClr val="FF0000"/>
              </a:solidFill>
              <a:latin typeface="Times New Roman"/>
              <a:ea typeface="Times New Roman"/>
              <a:cs typeface="Times New Roman"/>
              <a:sym typeface="Times New Roman"/>
            </a:endParaRPr>
          </a:p>
          <a:p>
            <a:pPr>
              <a:lnSpc>
                <a:spcPct val="150000"/>
              </a:lnSpc>
            </a:pPr>
            <a:r>
              <a:rPr lang="tg-Cyrl-TJ" sz="2600" i="0" u="none" strike="noStrike" cap="none" dirty="0">
                <a:solidFill>
                  <a:schemeClr val="dk1"/>
                </a:solidFill>
                <a:latin typeface="Times New Roman"/>
                <a:ea typeface="Times New Roman"/>
                <a:cs typeface="Times New Roman"/>
                <a:sym typeface="Times New Roman"/>
              </a:rPr>
              <a:t>Ҷамъбасти мавзуъ. </a:t>
            </a:r>
            <a:endParaRPr sz="2600" dirty="0"/>
          </a:p>
        </p:txBody>
      </p:sp>
    </p:spTree>
  </p:cSld>
  <p:clrMapOvr>
    <a:masterClrMapping/>
  </p:clrMapOvr>
  <mc:AlternateContent xmlns:mc="http://schemas.openxmlformats.org/markup-compatibility/2006" xmlns:p14="http://schemas.microsoft.com/office/powerpoint/2010/main">
    <mc:Choice Requires="p14">
      <p:transition p14:dur="0" advTm="92980"/>
    </mc:Choice>
    <mc:Fallback xmlns="">
      <p:transition advTm="9298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4"/>
          <p:cNvSpPr txBox="1">
            <a:spLocks noGrp="1"/>
          </p:cNvSpPr>
          <p:nvPr>
            <p:ph idx="1"/>
          </p:nvPr>
        </p:nvSpPr>
        <p:spPr>
          <a:xfrm>
            <a:off x="323528" y="332656"/>
            <a:ext cx="8568952" cy="6336704"/>
          </a:xfrm>
          <a:prstGeom prst="rect">
            <a:avLst/>
          </a:prstGeom>
          <a:noFill/>
          <a:ln>
            <a:noFill/>
          </a:ln>
        </p:spPr>
        <p:txBody>
          <a:bodyPr spcFirstLastPara="1" wrap="square" lIns="91425" tIns="45700" rIns="91425" bIns="45700" anchor="t" anchorCtr="0">
            <a:normAutofit/>
          </a:bodyPr>
          <a:lstStyle/>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endParaRPr lang="tg-Cyrl-TJ" sz="1050" b="1" dirty="0">
              <a:latin typeface="Times New Roman"/>
              <a:ea typeface="Times New Roman"/>
              <a:cs typeface="Times New Roman"/>
              <a:sym typeface="Times New Roman"/>
            </a:endParaRPr>
          </a:p>
          <a:p>
            <a:pPr marL="0" lvl="0" indent="342900" algn="ctr" rtl="0">
              <a:spcBef>
                <a:spcPts val="0"/>
              </a:spcBef>
              <a:spcAft>
                <a:spcPts val="0"/>
              </a:spcAft>
              <a:buSzPts val="2240"/>
              <a:buNone/>
            </a:pPr>
            <a:r>
              <a:rPr lang="tg-Cyrl-TJ" sz="2400" b="1" dirty="0">
                <a:solidFill>
                  <a:srgbClr val="FF0000"/>
                </a:solidFill>
                <a:latin typeface="Times New Roman"/>
                <a:ea typeface="Times New Roman"/>
                <a:cs typeface="Times New Roman"/>
                <a:sym typeface="Times New Roman"/>
              </a:rPr>
              <a:t>Мақсади лексия:</a:t>
            </a:r>
          </a:p>
          <a:p>
            <a:pPr marL="0" lvl="0" indent="342900" algn="just">
              <a:spcBef>
                <a:spcPts val="0"/>
              </a:spcBef>
              <a:spcAft>
                <a:spcPts val="0"/>
              </a:spcAft>
              <a:buSzPts val="2240"/>
              <a:buNone/>
            </a:pPr>
            <a:endParaRPr lang="tg-Cyrl-TJ" dirty="0"/>
          </a:p>
          <a:p>
            <a:pPr marL="0" indent="450000" algn="just">
              <a:lnSpc>
                <a:spcPct val="150000"/>
              </a:lnSpc>
              <a:spcBef>
                <a:spcPts val="0"/>
              </a:spcBef>
              <a:spcAft>
                <a:spcPts val="0"/>
              </a:spcAft>
            </a:pPr>
            <a:endParaRPr lang="tg-Cyrl-TJ" sz="10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Механизм, механизми рушд, иқтисодиёти инноватсионӣ, хусусиятҳо, рушди сармояи инсонӣ, принсипҳои асосии таъсиррасон, рушди сармояи инсонӣ ва афзалиятҳои он, сармояи инсонӣ ва омилҳои таъсиргузор дар шароити муосир, механизми такмилдиҳии сармояи инсонӣ дар иқтисодиёти инноватсионӣ.</a:t>
            </a:r>
          </a:p>
        </p:txBody>
      </p:sp>
    </p:spTree>
  </p:cSld>
  <p:clrMapOvr>
    <a:masterClrMapping/>
  </p:clrMapOvr>
  <mc:AlternateContent xmlns:mc="http://schemas.openxmlformats.org/markup-compatibility/2006" xmlns:p14="http://schemas.microsoft.com/office/powerpoint/2010/main">
    <mc:Choice Requires="p14">
      <p:transition p14:dur="0" advTm="65487"/>
    </mc:Choice>
    <mc:Fallback xmlns="">
      <p:transition advTm="6548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Google Shape;119;p5"/>
          <p:cNvSpPr txBox="1">
            <a:spLocks noGrp="1"/>
          </p:cNvSpPr>
          <p:nvPr>
            <p:ph idx="1"/>
          </p:nvPr>
        </p:nvSpPr>
        <p:spPr>
          <a:xfrm>
            <a:off x="177844" y="96714"/>
            <a:ext cx="8884220" cy="669094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algn="ctr">
              <a:lnSpc>
                <a:spcPct val="100000"/>
              </a:lnSpc>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Асосгузори сулҳу ваҳдати миллӣ, Пешвои миллат, Президенти Ҷумҳурии Тоҷикистон муҳтарам Эмомалӣ Раҳмон дар Паёми навбатии хеш ба Маҷлиси миллии маҷлиси олии Ҷумҳурии Тоҷикистон ва Маҷлиси намояндагонии маҷлиси олии Ҷумҳурии Тоҷикистон ки санаи 28 декабри соли 2023 ироа гардида буд, қайд намуданд, ки «Рушди муосири иқтисодиёт ва баланд бардоштани рақобатнокии он бидуни рушди сармояи инсонӣ ғайриимкон мебошад.</a:t>
            </a:r>
          </a:p>
        </p:txBody>
      </p:sp>
    </p:spTree>
  </p:cSld>
  <p:clrMapOvr>
    <a:masterClrMapping/>
  </p:clrMapOvr>
  <mc:AlternateContent xmlns:mc="http://schemas.openxmlformats.org/markup-compatibility/2006" xmlns:p14="http://schemas.microsoft.com/office/powerpoint/2010/main">
    <mc:Choice Requires="p14">
      <p:transition p14:dur="0" advTm="81994"/>
    </mc:Choice>
    <mc:Fallback xmlns="">
      <p:transition advTm="8199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6"/>
          <p:cNvSpPr txBox="1">
            <a:spLocks noGrp="1"/>
          </p:cNvSpPr>
          <p:nvPr>
            <p:ph idx="1"/>
          </p:nvPr>
        </p:nvSpPr>
        <p:spPr>
          <a:xfrm>
            <a:off x="107504" y="167053"/>
            <a:ext cx="8884220" cy="6603023"/>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just">
              <a:lnSpc>
                <a:spcPct val="150000"/>
              </a:lnSpc>
              <a:spcBef>
                <a:spcPts val="0"/>
              </a:spcBef>
              <a:spcAft>
                <a:spcPts val="0"/>
              </a:spcAft>
            </a:pP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Вобаста </a:t>
            </a:r>
            <a:r>
              <a:rPr lang="tg-Cyrl-TJ" dirty="0">
                <a:solidFill>
                  <a:schemeClr val="tx1"/>
                </a:solidFill>
                <a:latin typeface="Times New Roman" panose="02020603050405020304" pitchFamily="18" charset="0"/>
                <a:cs typeface="Times New Roman" panose="02020603050405020304" pitchFamily="18" charset="0"/>
              </a:rPr>
              <a:t>ба ин, сатҳи рушд ва самаранокии истифодаи сармояи инсонӣ барои давлату Ҳукумат аҳаммияти аввалиндараҷа дорад.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Рушди сармояи инсонӣ омили калидии баланд бардоштани сатҳу сифат ва самаранокии соҳаҳои иҷтимоӣ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навбати худ, рушди илму маориф калиди пешрафти ҳамаи соҳаҳо ва омили муҳимтарини таъмин намудани ояндаи босуботи давлат ва фардои босаодати ҷомеа ба ҳисоб меравад».</a:t>
            </a:r>
            <a:r>
              <a:rPr lang="ru-RU" sz="2800" dirty="0">
                <a:solidFill>
                  <a:schemeClr val="tx1"/>
                </a:solidFill>
                <a:latin typeface="Times New Roman" panose="02020603050405020304" pitchFamily="18" charset="0"/>
                <a:cs typeface="Times New Roman" panose="02020603050405020304" pitchFamily="18" charset="0"/>
              </a:rPr>
              <a:t> </a:t>
            </a:r>
            <a:r>
              <a:rPr lang="tg-Cyrl-TJ" dirty="0">
                <a:solidFill>
                  <a:schemeClr val="tx1"/>
                </a:solidFill>
                <a:latin typeface="Times New Roman" panose="02020603050405020304" pitchFamily="18" charset="0"/>
                <a:cs typeface="Times New Roman" panose="02020603050405020304" pitchFamily="18" charset="0"/>
              </a:rPr>
              <a:t>Паёми Президенти Ҷумҳурии Тоҷикистон ба Маҷлиси миллии маҷлиси олӣ ва Маҷлиси намояндагон</a:t>
            </a:r>
            <a:r>
              <a:rPr lang="tg-Cyrl-TJ" baseline="30000" dirty="0">
                <a:solidFill>
                  <a:schemeClr val="tx1"/>
                </a:solidFill>
                <a:latin typeface="Times New Roman" panose="02020603050405020304" pitchFamily="18" charset="0"/>
                <a:cs typeface="Times New Roman" panose="02020603050405020304" pitchFamily="18" charset="0"/>
              </a:rPr>
              <a:t>1</a:t>
            </a:r>
            <a:r>
              <a:rPr lang="tg-Cyrl-TJ" dirty="0">
                <a:solidFill>
                  <a:schemeClr val="tx1"/>
                </a:solidFill>
                <a:latin typeface="Times New Roman" panose="02020603050405020304" pitchFamily="18" charset="0"/>
                <a:cs typeface="Times New Roman" panose="02020603050405020304" pitchFamily="18" charset="0"/>
              </a:rPr>
              <a:t>.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00" dirty="0" smtClean="0"/>
          </a:p>
          <a:p>
            <a:pPr marL="0" indent="450000" algn="just">
              <a:lnSpc>
                <a:spcPct val="150000"/>
              </a:lnSpc>
              <a:spcBef>
                <a:spcPts val="0"/>
              </a:spcBef>
              <a:spcAft>
                <a:spcPts val="0"/>
              </a:spcAft>
            </a:pPr>
            <a:endParaRPr lang="tg-Cyrl-TJ" sz="100" dirty="0"/>
          </a:p>
          <a:p>
            <a:pPr algn="just"/>
            <a:r>
              <a:rPr lang="tg-Cyrl-TJ" sz="1400" dirty="0">
                <a:solidFill>
                  <a:schemeClr val="tx1"/>
                </a:solidFill>
                <a:latin typeface="Times New Roman" panose="02020603050405020304" pitchFamily="18" charset="0"/>
                <a:cs typeface="Times New Roman" panose="02020603050405020304" pitchFamily="18" charset="0"/>
              </a:rPr>
              <a:t>1. Паёми Президенти Ҷумҳурии Тоҷикистон </a:t>
            </a:r>
          </a:p>
          <a:p>
            <a:pPr algn="just"/>
            <a:r>
              <a:rPr lang="tg-Cyrl-TJ" sz="1400" dirty="0">
                <a:solidFill>
                  <a:schemeClr val="tx1"/>
                </a:solidFill>
                <a:latin typeface="Times New Roman" panose="02020603050405020304" pitchFamily="18" charset="0"/>
                <a:cs typeface="Times New Roman" panose="02020603050405020304" pitchFamily="18" charset="0"/>
              </a:rPr>
              <a:t>ба Маҷлиси миллии маҷлиси олӣ ва Маҷлиси </a:t>
            </a:r>
          </a:p>
          <a:p>
            <a:pPr algn="just"/>
            <a:r>
              <a:rPr lang="tg-Cyrl-TJ" sz="1400" dirty="0">
                <a:solidFill>
                  <a:schemeClr val="tx1"/>
                </a:solidFill>
                <a:latin typeface="Times New Roman" panose="02020603050405020304" pitchFamily="18" charset="0"/>
                <a:cs typeface="Times New Roman" panose="02020603050405020304" pitchFamily="18" charset="0"/>
              </a:rPr>
              <a:t>намояндагон.</a:t>
            </a:r>
            <a:endParaRPr lang="ru-RU"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4829"/>
    </mc:Choice>
    <mc:Fallback xmlns="">
      <p:transition advTm="9482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7"/>
          <p:cNvSpPr txBox="1">
            <a:spLocks noGrp="1"/>
          </p:cNvSpPr>
          <p:nvPr>
            <p:ph idx="1"/>
          </p:nvPr>
        </p:nvSpPr>
        <p:spPr>
          <a:xfrm>
            <a:off x="228598" y="158260"/>
            <a:ext cx="8660423" cy="6128239"/>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Қайд </a:t>
            </a:r>
            <a:r>
              <a:rPr lang="tg-Cyrl-TJ" dirty="0">
                <a:solidFill>
                  <a:schemeClr val="tx1"/>
                </a:solidFill>
                <a:latin typeface="Times New Roman" panose="02020603050405020304" pitchFamily="18" charset="0"/>
                <a:cs typeface="Times New Roman" panose="02020603050405020304" pitchFamily="18" charset="0"/>
              </a:rPr>
              <a:t>намудан, зарур аст, ки агар Ҷумҳурии Тоҷикистон  бештар ба пешравии илмӣ ва рушди сармояи инсонӣ аҳамият аввалиндараҷа надиҳад ва дар ин замина маблағҳои лозимаро барои рушди сармояи инсонӣ ҷалб накунад, аз кишварҳои тарақикардаи ҷаҳон ба таври зарурӣ ақиб мемонад. Ҳукумати мамлакат вазифадор кардааст, ки барои ташаккули механизми рушди сармояи инсонӣ ва омода намудани кадрҳои баландихтисос МТОК чораҳои зарурӣ андешанд.</a:t>
            </a:r>
            <a:endParaRPr lang="tg-Cyrl-TJ" sz="900" b="1" dirty="0">
              <a:solidFill>
                <a:schemeClr val="tx1"/>
              </a:solidFill>
              <a:latin typeface="Times New Roman" panose="02020603050405020304" pitchFamily="18" charset="0"/>
              <a:cs typeface="Times New Roman" panose="02020603050405020304" pitchFamily="18" charset="0"/>
              <a:sym typeface="Times New Roman"/>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136645"/>
    </mc:Choice>
    <mc:Fallback xmlns="">
      <p:transition advTm="13664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107504" y="193431"/>
            <a:ext cx="8884220" cy="6154616"/>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Яке </a:t>
            </a:r>
            <a:r>
              <a:rPr lang="tg-Cyrl-TJ" dirty="0">
                <a:solidFill>
                  <a:schemeClr val="tx1"/>
                </a:solidFill>
                <a:latin typeface="Times New Roman" panose="02020603050405020304" pitchFamily="18" charset="0"/>
                <a:cs typeface="Times New Roman" panose="02020603050405020304" pitchFamily="18" charset="0"/>
              </a:rPr>
              <a:t>аз омилҳои асосии баланд бардоштани дараҷаи зиндагии аҳолӣ, навсозии низоми иқтисодӣ, инфраструктура ба шумор меравад. Дар робита ба ин, омӯзиш ва таҳқиқи механизми рушди сармояи инсонӣ, муайян намудани хусусиятҳои асосии идоракунии он муҳим аст. Дар шароити муосир иқтидори инсонӣ доираи васеи хусусиятҳо ва қобилиятҳои аҳолии қобили меҳнатро ифода менамояд: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8984"/>
    </mc:Choice>
    <mc:Fallback xmlns="">
      <p:transition advTm="8898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8"/>
          <p:cNvSpPr txBox="1">
            <a:spLocks noGrp="1"/>
          </p:cNvSpPr>
          <p:nvPr>
            <p:ph idx="1"/>
          </p:nvPr>
        </p:nvSpPr>
        <p:spPr>
          <a:xfrm>
            <a:off x="98711" y="167054"/>
            <a:ext cx="8884220" cy="5969976"/>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algn="ctr">
              <a:lnSpc>
                <a:spcPct val="100000"/>
              </a:lnSpc>
            </a:pPr>
            <a:endParaRPr lang="tg-Cyrl-TJ" sz="24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endParaRPr lang="tg-Cyrl-TJ" sz="2400" b="1" dirty="0" smtClean="0">
              <a:solidFill>
                <a:srgbClr val="FF0000"/>
              </a:solidFill>
              <a:latin typeface="Times New Roman" panose="02020603050405020304" pitchFamily="18" charset="0"/>
              <a:cs typeface="Times New Roman" panose="02020603050405020304" pitchFamily="18" charset="0"/>
            </a:endParaRPr>
          </a:p>
          <a:p>
            <a:pPr algn="ctr">
              <a:lnSpc>
                <a:spcPct val="100000"/>
              </a:lnSpc>
            </a:pPr>
            <a:endParaRPr lang="tg-Cyrl-TJ" sz="2400" b="1" dirty="0">
              <a:solidFill>
                <a:srgbClr val="FF0000"/>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саломатӣ;</a:t>
            </a:r>
            <a:endParaRPr lang="ru-RU"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иқтидори ҷисмонӣ; </a:t>
            </a:r>
            <a:endParaRPr lang="ru-RU"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шуури умумии ҷамъият;</a:t>
            </a:r>
            <a:endParaRPr lang="ru-RU"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маҳорати касбӣ, </a:t>
            </a:r>
            <a:endParaRPr lang="ru-RU"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малака</a:t>
            </a:r>
            <a:endParaRPr lang="ru-RU" dirty="0">
              <a:solidFill>
                <a:schemeClr val="tx1"/>
              </a:solidFill>
              <a:latin typeface="Times New Roman" panose="02020603050405020304" pitchFamily="18" charset="0"/>
              <a:cs typeface="Times New Roman" panose="02020603050405020304" pitchFamily="18" charset="0"/>
            </a:endParaRPr>
          </a:p>
          <a:p>
            <a:pPr lvl="0">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талабот ва қобилияти меҳнатӣ; </a:t>
            </a:r>
            <a:endParaRPr lang="ru-RU" dirty="0">
              <a:solidFill>
                <a:schemeClr val="tx1"/>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ҳавасмандии ягона ба шумор меравад.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7082695"/>
      </p:ext>
    </p:extLst>
  </p:cSld>
  <p:clrMapOvr>
    <a:masterClrMapping/>
  </p:clrMapOvr>
  <mc:AlternateContent xmlns:mc="http://schemas.openxmlformats.org/markup-compatibility/2006" xmlns:p14="http://schemas.microsoft.com/office/powerpoint/2010/main">
    <mc:Choice Requires="p14">
      <p:transition spd="slow" p14:dur="2000" advTm="90282"/>
    </mc:Choice>
    <mc:Fallback xmlns="">
      <p:transition spd="slow" advTm="9028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9"/>
          <p:cNvSpPr txBox="1">
            <a:spLocks noGrp="1"/>
          </p:cNvSpPr>
          <p:nvPr>
            <p:ph idx="1"/>
          </p:nvPr>
        </p:nvSpPr>
        <p:spPr>
          <a:xfrm>
            <a:off x="107504" y="175846"/>
            <a:ext cx="8884220" cy="6506308"/>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lv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0" algn="ctr">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0" algn="ctr">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0" algn="ctr">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Инчунин </a:t>
            </a:r>
            <a:r>
              <a:rPr lang="tg-Cyrl-TJ" dirty="0">
                <a:solidFill>
                  <a:schemeClr val="tx1"/>
                </a:solidFill>
                <a:latin typeface="Times New Roman" panose="02020603050405020304" pitchFamily="18" charset="0"/>
                <a:cs typeface="Times New Roman" panose="02020603050405020304" pitchFamily="18" charset="0"/>
              </a:rPr>
              <a:t>метавон тавсифи васеътари сармояи инсониро шарҳ диҳем: </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иҷтимоӣ (қобилияти умумии меҳнатии аҳолии маъюб); сармояи потенсиали меҳнатӣ (қобилияти умумии меҳнати аҳолӣ ва қобили ғайри меҳнати аҳолӣ);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сармояи бевоситаи инсонӣ (қувваи кории кормандон - маҷмўи қобилиятҳои касбии субъектҳое, ки барои мақсадҳои аз ҷиҳати иқтисодӣ самаранок истифода мегарданд, барои гирифтани фоида, даромад рушд менамоянд). </a:t>
            </a:r>
          </a:p>
        </p:txBody>
      </p:sp>
    </p:spTree>
  </p:cSld>
  <p:clrMapOvr>
    <a:masterClrMapping/>
  </p:clrMapOvr>
  <mc:AlternateContent xmlns:mc="http://schemas.openxmlformats.org/markup-compatibility/2006" xmlns:p14="http://schemas.microsoft.com/office/powerpoint/2010/main">
    <mc:Choice Requires="p14">
      <p:transition p14:dur="0" advTm="107592"/>
    </mc:Choice>
    <mc:Fallback xmlns="">
      <p:transition advTm="10759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175846"/>
            <a:ext cx="8801101" cy="6462346"/>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lv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сармояи инсониро метавон дар ду сатҳ ҷудо намуд - «истеъмолкунанда» (иқтидори истеъмолии шахси меҳнатӣ) ва «воқеӣ» (дар фаъолияти нерӯи ҷисмонӣ, маънавӣ ва касбии шахс). Ҳар як фард, инчунин маҷмӯи одамон, дорои хусусияти миқдорӣ, сифатии сармояи инсонӣ мебошанд. Сармояи инсонӣ, дар маҷмӯъ омили ноил шудан ба мақсадҳои инноватсионии иҷтимоию иқтисодӣ дар соҳаҳои истеҳсол, мубодила, тақсим ва истеъмол фаҳмида мешавад.</a:t>
            </a:r>
            <a:endParaRPr lang="tg-Cyrl-TJ" sz="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60000"/>
              </a:lnSpc>
              <a:spcBef>
                <a:spcPts val="0"/>
              </a:spcBef>
              <a:spcAft>
                <a:spcPts val="0"/>
              </a:spcAft>
            </a:pPr>
            <a:endParaRPr lang="tg-Cyrl-TJ" dirty="0"/>
          </a:p>
          <a:p>
            <a:pPr marL="0" indent="450000" algn="just">
              <a:lnSpc>
                <a:spcPct val="160000"/>
              </a:lnSpc>
              <a:spcBef>
                <a:spcPts val="0"/>
              </a:spcBef>
              <a:spcAft>
                <a:spcPts val="0"/>
              </a:spcAft>
            </a:pPr>
            <a:endParaRPr lang="tg-Cyrl-TJ" dirty="0"/>
          </a:p>
        </p:txBody>
      </p:sp>
    </p:spTree>
  </p:cSld>
  <p:clrMapOvr>
    <a:masterClrMapping/>
  </p:clrMapOvr>
  <mc:AlternateContent xmlns:mc="http://schemas.openxmlformats.org/markup-compatibility/2006" xmlns:p14="http://schemas.microsoft.com/office/powerpoint/2010/main">
    <mc:Choice Requires="p14">
      <p:transition p14:dur="0" advTm="90289"/>
    </mc:Choice>
    <mc:Fallback xmlns="">
      <p:transition advTm="9028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0"/>
          <p:cNvSpPr txBox="1">
            <a:spLocks noGrp="1"/>
          </p:cNvSpPr>
          <p:nvPr>
            <p:ph idx="1"/>
          </p:nvPr>
        </p:nvSpPr>
        <p:spPr>
          <a:xfrm>
            <a:off x="175845" y="131885"/>
            <a:ext cx="8801101" cy="6655777"/>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Қобилиятҳои </a:t>
            </a:r>
            <a:r>
              <a:rPr lang="tg-Cyrl-TJ" dirty="0">
                <a:solidFill>
                  <a:schemeClr val="tx1"/>
                </a:solidFill>
                <a:latin typeface="Times New Roman" panose="02020603050405020304" pitchFamily="18" charset="0"/>
                <a:cs typeface="Times New Roman" panose="02020603050405020304" pitchFamily="18" charset="0"/>
              </a:rPr>
              <a:t>иқтидории шахси қобили меҳнат тавассути муносибатҳои ҷамъиятӣ, истифодаи фаъолноки меҳнат бо мақсади ноил гардидан ба навовариҳои иҷтимоию иқтисодӣ, ҳангоми ҳалли масъалаҳои иқтисодию эҷодӣ, иҷтимоӣ, фарҳангӣ ё неъматҳои ҷамъияти, табдил меёбанд. Ҳамчунин, инсон барандаи сармояи инсонӣ на танҳо барандаи қобилият дар ҳама гуна фаъолияти меҳнатӣ, балки иштирокчии равандҳои иҷтимоию иқтисодие мебошад, ки бо ташаккули қобилиятҳои инсонӣ, талаботи эҷодии ӯ ва имкониятҳо, чорӣ намудани таҷрибаи навоварии истифодаи иқтисодӣ, ба даст овардани фоидаи иҷтимоию иқтисодӣ, аз ҷумла дар шакли даромад, афзоиши касб, қонеъ гардондани талаботи эчодӣ фаҳмида мешавад.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4910728"/>
      </p:ext>
    </p:extLst>
  </p:cSld>
  <p:clrMapOvr>
    <a:masterClrMapping/>
  </p:clrMapOvr>
  <mc:AlternateContent xmlns:mc="http://schemas.openxmlformats.org/markup-compatibility/2006" xmlns:p14="http://schemas.microsoft.com/office/powerpoint/2010/main">
    <mc:Choice Requires="p14">
      <p:transition spd="slow" p14:dur="2000" advTm="125034"/>
    </mc:Choice>
    <mc:Fallback xmlns="">
      <p:transition spd="slow" advTm="12503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1"/>
          <p:cNvSpPr txBox="1">
            <a:spLocks noGrp="1"/>
          </p:cNvSpPr>
          <p:nvPr>
            <p:ph idx="1"/>
          </p:nvPr>
        </p:nvSpPr>
        <p:spPr>
          <a:xfrm>
            <a:off x="107504" y="175846"/>
            <a:ext cx="8884220" cy="6559062"/>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Нишондиҳандаҳои </a:t>
            </a:r>
            <a:r>
              <a:rPr lang="tg-Cyrl-TJ" dirty="0">
                <a:solidFill>
                  <a:schemeClr val="tx1"/>
                </a:solidFill>
                <a:latin typeface="Times New Roman" panose="02020603050405020304" pitchFamily="18" charset="0"/>
                <a:cs typeface="Times New Roman" panose="02020603050405020304" pitchFamily="18" charset="0"/>
              </a:rPr>
              <a:t>сифати рушди сармояи инсонӣ аз самаранокии механизми он вобаста мебошад.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«Механизм» ҳамчун низом, дар сатҳи байнисоҳавӣ дастгоҳе баррасӣ мегардад, ки тартиби татбиқи раванд ё амали муайянро ифода мекунад.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«Механизм як навъи махсуси низоми мураккаби иҷтимоию иқтисодӣ ба шумор рафта, танзим, таъмин, ё дигар раванди рушдро таъмин мекунад».</a:t>
            </a:r>
          </a:p>
        </p:txBody>
      </p:sp>
    </p:spTree>
  </p:cSld>
  <p:clrMapOvr>
    <a:masterClrMapping/>
  </p:clrMapOvr>
  <mc:AlternateContent xmlns:mc="http://schemas.openxmlformats.org/markup-compatibility/2006" xmlns:p14="http://schemas.microsoft.com/office/powerpoint/2010/main">
    <mc:Choice Requires="p14">
      <p:transition p14:dur="0" advTm="83924"/>
    </mc:Choice>
    <mc:Fallback xmlns="">
      <p:transition advTm="8392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26506"/>
            <a:ext cx="8884220" cy="6374168"/>
          </a:xfrm>
          <a:prstGeom prst="rect">
            <a:avLst/>
          </a:prstGeom>
          <a:noFill/>
          <a:ln>
            <a:noFill/>
          </a:ln>
        </p:spPr>
        <p:txBody>
          <a:bodyPr spcFirstLastPara="1" wrap="square" lIns="91425" tIns="45700" rIns="91425" bIns="45700" anchor="t" anchorCtr="0">
            <a:normAutofit/>
          </a:bodyPr>
          <a:lstStyle/>
          <a:p>
            <a:pPr marL="342900" lvl="0" indent="-342900" algn="just" rtl="0">
              <a:spcBef>
                <a:spcPts val="560"/>
              </a:spcBef>
              <a:spcAft>
                <a:spcPts val="0"/>
              </a:spcAft>
              <a:buSzPts val="1960"/>
              <a:buNone/>
            </a:pPr>
            <a:endParaRPr lang="tg-Cyrl-TJ" sz="100" dirty="0">
              <a:latin typeface="Times"/>
              <a:ea typeface="Times"/>
              <a:cs typeface="Times"/>
              <a:sym typeface="Times"/>
            </a:endParaRPr>
          </a:p>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Ба </a:t>
            </a:r>
            <a:r>
              <a:rPr lang="tg-Cyrl-TJ" dirty="0">
                <a:solidFill>
                  <a:schemeClr val="tx1"/>
                </a:solidFill>
                <a:latin typeface="Times New Roman" panose="02020603050405020304" pitchFamily="18" charset="0"/>
                <a:cs typeface="Times New Roman" panose="02020603050405020304" pitchFamily="18" charset="0"/>
              </a:rPr>
              <a:t>маънои васеъ «механизм» субъектҳои мушаххаси иҷтимоию иқтисодие, ки намуди муайяни фаъолиятро амалӣ мекунанд ва институтҳои муайяни иҷтимоию иқтисодиро дар бар мегиранд, ки шароити мушаххаси иҷтимоию иқтисодии ин фаъолият, натиҷаҳои онро, ҳамчун эҳтиёҷоти иҷтимоӣ, ки қонеъ гардондани кори механизм ба он нигаронида шудааст, дар бар мегирад.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Механизм дар мамлакатҳои ҷаҳон ба таври гуногун фарқ мекунанд. Дар баробари ин, хусусиятҳо ва тавсияҳои назарраси умумӣ мавҷуданд</a:t>
            </a:r>
            <a:r>
              <a:rPr lang="tg-Cyrl-TJ" dirty="0"/>
              <a:t>.</a:t>
            </a:r>
            <a:endParaRPr lang="tg-Cyrl-TJ" sz="2400" b="1" dirty="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03131"/>
    </mc:Choice>
    <mc:Fallback xmlns="">
      <p:transition advTm="10313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2"/>
          <p:cNvSpPr txBox="1">
            <a:spLocks noGrp="1"/>
          </p:cNvSpPr>
          <p:nvPr>
            <p:ph idx="1"/>
          </p:nvPr>
        </p:nvSpPr>
        <p:spPr>
          <a:xfrm>
            <a:off x="107504" y="142981"/>
            <a:ext cx="8884220" cy="6358251"/>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Дар шароити иқтисодӣ бозорӣ механизм ҳамчун алгоритми мунтазами навшавандаи амалҳои муайян, ба таври қатъӣ санҷидашуда ва асоснок баррасӣ гардида ва таъмин намудани ҳалли самарабахши мақсадҳои тактикию стратегии азхудкунии объектҳо пурра ва сари вакт равона гардидааст. Қобили қайд аст, ки барои ба назар гирифтани хусусиятҳо мақсаду вазифаҳо, объект ва манфиатҳои ҳамаи иштироккунандагон зарур аст.</a:t>
            </a:r>
          </a:p>
        </p:txBody>
      </p:sp>
    </p:spTree>
    <p:extLst>
      <p:ext uri="{BB962C8B-B14F-4D97-AF65-F5344CB8AC3E}">
        <p14:creationId xmlns:p14="http://schemas.microsoft.com/office/powerpoint/2010/main" val="2311399496"/>
      </p:ext>
    </p:extLst>
  </p:cSld>
  <p:clrMapOvr>
    <a:masterClrMapping/>
  </p:clrMapOvr>
  <mc:AlternateContent xmlns:mc="http://schemas.openxmlformats.org/markup-compatibility/2006" xmlns:p14="http://schemas.microsoft.com/office/powerpoint/2010/main">
    <mc:Choice Requires="p14">
      <p:transition spd="slow" p14:dur="2000" advTm="49563"/>
    </mc:Choice>
    <mc:Fallback xmlns="">
      <p:transition spd="slow" advTm="4956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3"/>
          <p:cNvSpPr txBox="1">
            <a:spLocks noGrp="1"/>
          </p:cNvSpPr>
          <p:nvPr>
            <p:ph idx="1"/>
          </p:nvPr>
        </p:nvSpPr>
        <p:spPr>
          <a:xfrm>
            <a:off x="133881" y="149468"/>
            <a:ext cx="8884220" cy="6418386"/>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Механизми </a:t>
            </a:r>
            <a:r>
              <a:rPr lang="tg-Cyrl-TJ" dirty="0">
                <a:solidFill>
                  <a:schemeClr val="tx1"/>
                </a:solidFill>
                <a:latin typeface="Times New Roman" panose="02020603050405020304" pitchFamily="18" charset="0"/>
                <a:cs typeface="Times New Roman" panose="02020603050405020304" pitchFamily="18" charset="0"/>
              </a:rPr>
              <a:t>рушди сармояи инсонӣ маҷмӯи унсурҳои системаи таъсири идоракунӣ мебошад, ки инкишоф ва рушди ҷамъоварии шаклҳои гуногуни он фаҳмида мешавад. Дар асоси ин равиш, фаъолияти механизми рушди сармояи инсонӣ нигаронида шудааст, ки андӯхтани сармояи иқтисодӣ тавассути навоварӣ.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Аз ин рӯ, навоварӣ ҷузъи асосии ин механизм башумор меравад.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ин замина инноватсия ҳамчун раванди ташаккул ва табдил додани донишҳо, ғояҳо ва ихтирооти нав фаҳмида мешавад.</a:t>
            </a:r>
            <a:endParaRPr lang="tg-Cyrl-TJ" sz="1200" dirty="0">
              <a:solidFill>
                <a:schemeClr val="tx1"/>
              </a:solidFill>
              <a:latin typeface="Times New Roman" panose="02020603050405020304" pitchFamily="18" charset="0"/>
              <a:cs typeface="Times New Roman" panose="02020603050405020304" pitchFamily="18" charset="0"/>
            </a:endParaRPr>
          </a:p>
        </p:txBody>
      </p:sp>
      <p:sp>
        <p:nvSpPr>
          <p:cNvPr id="13" name="Rectangle 10"/>
          <p:cNvSpPr>
            <a:spLocks noChangeArrowheads="1"/>
          </p:cNvSpPr>
          <p:nvPr/>
        </p:nvSpPr>
        <p:spPr bwMode="auto">
          <a:xfrm>
            <a:off x="814754" y="187178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a:ln>
                  <a:noFill/>
                </a:ln>
                <a:solidFill>
                  <a:schemeClr val="tx1"/>
                </a:solidFill>
                <a:effectLst/>
                <a:latin typeface="Arial" panose="020B0604020202020204" pitchFamily="34" charset="0"/>
              </a:rPr>
              <a:t/>
            </a:r>
            <a:br>
              <a:rPr kumimoji="0" lang="ru-RU" altLang="ru-RU" sz="1800" b="0" i="0" u="none" strike="noStrike" cap="none" normalizeH="0" baseline="0">
                <a:ln>
                  <a:noFill/>
                </a:ln>
                <a:solidFill>
                  <a:schemeClr val="tx1"/>
                </a:solidFill>
                <a:effectLst/>
                <a:latin typeface="Arial" panose="020B0604020202020204" pitchFamily="34" charset="0"/>
              </a:rPr>
            </a:br>
            <a:endParaRPr kumimoji="0" lang="ru-RU" altLang="ru-RU" sz="1800" b="0" i="0" u="none" strike="noStrike" cap="none" normalizeH="0" baseline="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25712"/>
    </mc:Choice>
    <mc:Fallback xmlns="">
      <p:transition advTm="12571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14"/>
          <p:cNvSpPr txBox="1">
            <a:spLocks noGrp="1"/>
          </p:cNvSpPr>
          <p:nvPr>
            <p:ph idx="1"/>
          </p:nvPr>
        </p:nvSpPr>
        <p:spPr>
          <a:xfrm>
            <a:off x="169048" y="123091"/>
            <a:ext cx="8884220" cy="6418385"/>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Навовари як раванди иҷтимоӣ, техникӣ ва ҳамзамон иқтисодӣ мебошад, ки дар натиҷаи он донишҳо, ғояҳо, ҷараёни иттилоот ва ихтирооти нав ба вуҷуд меоянд ва ё дар амал истифода мешаванд. Барои ба вуҷуд овардани беҳтарин «маҳсулот ва технологияҳое ки аз ҷиҳати хусуиятҳои худ беҳтаринанд ва агар навоварӣ ба самти самаранокии иқтисодиёт нигаронида шуда бошад, дар бозор пайдо шудани даромади иловагӣ оварда метавонад». </a:t>
            </a:r>
            <a:endParaRPr lang="tg-Cyrl-TJ" sz="1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3001"/>
    </mc:Choice>
    <mc:Fallback xmlns="">
      <p:transition advTm="123001"/>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5"/>
          <p:cNvSpPr txBox="1">
            <a:spLocks noGrp="1"/>
          </p:cNvSpPr>
          <p:nvPr>
            <p:ph idx="1"/>
          </p:nvPr>
        </p:nvSpPr>
        <p:spPr>
          <a:xfrm>
            <a:off x="107504" y="184638"/>
            <a:ext cx="8884220" cy="6559062"/>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7200" algn="just">
              <a:lnSpc>
                <a:spcPct val="150000"/>
              </a:lnSpc>
              <a:spcBef>
                <a:spcPts val="0"/>
              </a:spcBef>
              <a:spcAft>
                <a:spcPts val="0"/>
              </a:spcAft>
              <a:buNone/>
            </a:pPr>
            <a:endParaRPr lang="tg-Cyrl-TJ" sz="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Равиш </a:t>
            </a:r>
            <a:r>
              <a:rPr lang="tg-Cyrl-TJ" dirty="0">
                <a:solidFill>
                  <a:schemeClr val="tx1"/>
                </a:solidFill>
                <a:latin typeface="Times New Roman" panose="02020603050405020304" pitchFamily="18" charset="0"/>
                <a:cs typeface="Times New Roman" panose="02020603050405020304" pitchFamily="18" charset="0"/>
              </a:rPr>
              <a:t>ба моҳияти инноватсия ҳамчун тағирёбии низоми сармояи инсонӣ асоснок гардида, зеро ҳар як навоварӣ тағйироти кулиеро дар низоме, ки дар он ҷо татбиқ мешавад, пешбинӣ менамояд. Аз ин рӯ, навовариҳоеро, ки рушди сармояи инсониро муайян мекунанд, метавонад бо натиҷаҳои истифодаи касбии зеҳнӣ ва таълимии қувваи кормандон, дар раванди бозеҳсозии васеъи сармояи инсонӣ муайян карда шаванд. Навовариҳое, ки сармояи инсониро рушд медиҳад, инноватсияе мебошанд, ки шаклҳои гуногуни сармояи инсониро муайян мекунанд. Қайд намудан зарур аст, ки он лоиҳаҳое, ки ба тағйироти кулии шаклҳои гуногуни сармояи инсонӣ нигаронида шудаанд, рушди инноватсионӣ номида мешаванд.</a:t>
            </a:r>
            <a:endParaRPr lang="tg-Cyrl-TJ" sz="1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21024"/>
    </mc:Choice>
    <mc:Fallback xmlns="">
      <p:transition advTm="12102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16"/>
          <p:cNvSpPr txBox="1">
            <a:spLocks noGrp="1"/>
          </p:cNvSpPr>
          <p:nvPr>
            <p:ph idx="1"/>
          </p:nvPr>
        </p:nvSpPr>
        <p:spPr>
          <a:xfrm>
            <a:off x="98712" y="61545"/>
            <a:ext cx="8884220" cy="6708531"/>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Механизми рушди сармояи инсониро метавон шартан дар шакли усулҳои андешидашуда муаррифӣ намуд, усулҳо ва чораҳои зарурӣ барои сари вақт ва аз ҷиҳати иқтисодӣ зарурӣ васеъ намудани такрористеҳсоли сармояи инсонӣ дар шаклҳои эҳтимолӣ ва воқеан ҷалбшуда нигаронида шудаанд.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баробари ин, қайд намудан зарур аст, ки рушди сармояи инсониро метавон ба маънои кутоҳ ҳамчун натиҷаи фаъолияти инноватсионӣ дар доираи низоми илму маориф ва меҳнат баррасӣ намуд.</a:t>
            </a:r>
            <a:endParaRPr lang="tg-Cyrl-TJ" b="1" dirty="0">
              <a:solidFill>
                <a:schemeClr val="tx1"/>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buNone/>
            </a:pPr>
            <a:endParaRPr lang="tg-Cyrl-TJ" sz="600" b="1" dirty="0">
              <a:solidFill>
                <a:srgbClr val="FF0000"/>
              </a:solidFill>
              <a:latin typeface="Times New Roman" panose="02020603050405020304" pitchFamily="18" charset="0"/>
              <a:cs typeface="Times New Roman" panose="02020603050405020304" pitchFamily="18" charset="0"/>
            </a:endParaRPr>
          </a:p>
          <a:p>
            <a:pPr marL="0" indent="0" algn="ctr">
              <a:lnSpc>
                <a:spcPct val="100000"/>
              </a:lnSpc>
              <a:buNone/>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8432"/>
    </mc:Choice>
    <mc:Fallback xmlns="">
      <p:transition advTm="9843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7"/>
          <p:cNvSpPr txBox="1">
            <a:spLocks noGrp="1"/>
          </p:cNvSpPr>
          <p:nvPr>
            <p:ph idx="1"/>
          </p:nvPr>
        </p:nvSpPr>
        <p:spPr>
          <a:xfrm>
            <a:off x="151465" y="105508"/>
            <a:ext cx="8884220" cy="6277707"/>
          </a:xfrm>
          <a:prstGeom prst="rect">
            <a:avLst/>
          </a:prstGeom>
          <a:noFill/>
          <a:ln>
            <a:noFill/>
          </a:ln>
        </p:spPr>
        <p:txBody>
          <a:bodyPr spcFirstLastPara="1" wrap="square" lIns="91425" tIns="45700" rIns="91425" bIns="45700" anchor="t" anchorCtr="0">
            <a:normAutofit/>
          </a:bodyPr>
          <a:lstStyle/>
          <a:p>
            <a:pPr algn="ctr">
              <a:lnSpc>
                <a:spcPct val="100000"/>
              </a:lnSpc>
            </a:pPr>
            <a:r>
              <a:rPr lang="ru-RU" sz="2400" b="1" dirty="0" err="1">
                <a:solidFill>
                  <a:srgbClr val="FF0000"/>
                </a:solidFill>
                <a:latin typeface="Times New Roman" panose="02020603050405020304" pitchFamily="18" charset="0"/>
                <a:cs typeface="Times New Roman" panose="02020603050405020304" pitchFamily="18" charset="0"/>
              </a:rPr>
              <a:t>Маф</a:t>
            </a:r>
            <a:r>
              <a:rPr lang="tg-Cyrl-TJ" sz="2400" b="1" dirty="0">
                <a:solidFill>
                  <a:srgbClr val="FF0000"/>
                </a:solidFill>
                <a:latin typeface="Times New Roman" panose="02020603050405020304" pitchFamily="18" charset="0"/>
                <a:cs typeface="Times New Roman" panose="02020603050405020304" pitchFamily="18" charset="0"/>
              </a:rPr>
              <a:t>ҳум ва моҳияти механизми сармояи инсонӣ</a:t>
            </a:r>
          </a:p>
          <a:p>
            <a:pPr marL="0" indent="450000" algn="ctr">
              <a:lnSpc>
                <a:spcPct val="120000"/>
              </a:lnSpc>
              <a:spcBef>
                <a:spcPts val="0"/>
              </a:spcBef>
              <a:spcAft>
                <a:spcPts val="0"/>
              </a:spcAft>
              <a:buSzPts val="2240"/>
              <a:buNone/>
            </a:pPr>
            <a:endParaRPr lang="tg-Cyrl-TJ" sz="1100" b="1" dirty="0">
              <a:solidFill>
                <a:srgbClr val="FF0000"/>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Механизми </a:t>
            </a:r>
            <a:r>
              <a:rPr lang="tg-Cyrl-TJ" dirty="0">
                <a:solidFill>
                  <a:schemeClr val="tx1"/>
                </a:solidFill>
                <a:latin typeface="Times New Roman" panose="02020603050405020304" pitchFamily="18" charset="0"/>
                <a:cs typeface="Times New Roman" panose="02020603050405020304" pitchFamily="18" charset="0"/>
              </a:rPr>
              <a:t>рушди сармояи инсонӣ ба татбиқи тағйироти прогрессивӣ дар низоми нерӯи зеҳнӣ ва таълимии шахси меҳнатӣ, андӯхтани сармояи инсонӣ ва касбӣ нигаронида шудааст. </a:t>
            </a:r>
            <a:endParaRPr lang="ru-RU"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pPr algn="just"/>
            <a:endParaRPr lang="tg-Cyrl-TJ" b="1" dirty="0">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endParaRPr lang="tg-Cyrl-TJ" sz="2400" dirty="0"/>
          </a:p>
          <a:p>
            <a:pPr marL="0" indent="0" algn="just">
              <a:lnSpc>
                <a:spcPct val="160000"/>
              </a:lnSpc>
              <a:spcBef>
                <a:spcPts val="0"/>
              </a:spcBef>
              <a:spcAft>
                <a:spcPts val="0"/>
              </a:spcAft>
              <a:buNone/>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342900" lvl="0" indent="-342900" algn="ctr" rtl="0">
              <a:spcBef>
                <a:spcPts val="0"/>
              </a:spcBef>
              <a:spcAft>
                <a:spcPts val="0"/>
              </a:spcAft>
              <a:buSzPts val="2240"/>
              <a:buNone/>
            </a:pPr>
            <a:endParaRPr sz="2400" dirty="0"/>
          </a:p>
          <a:p>
            <a:pPr marL="342900" lvl="0" indent="-218440" algn="just" rtl="0">
              <a:spcBef>
                <a:spcPts val="560"/>
              </a:spcBef>
              <a:spcAft>
                <a:spcPts val="0"/>
              </a:spcAft>
              <a:buSzPts val="1960"/>
              <a:buFont typeface="Noto Sans Symbols"/>
              <a:buNone/>
            </a:pPr>
            <a:endParaRPr sz="2800" dirty="0">
              <a:latin typeface="Times"/>
              <a:ea typeface="Times"/>
              <a:cs typeface="Times"/>
              <a:sym typeface="Times"/>
            </a:endParaRPr>
          </a:p>
          <a:p>
            <a:pPr marL="342900" lvl="0" indent="-342900" algn="just" rtl="0">
              <a:spcBef>
                <a:spcPts val="560"/>
              </a:spcBef>
              <a:spcAft>
                <a:spcPts val="0"/>
              </a:spcAft>
              <a:buSzPts val="1960"/>
              <a:buNone/>
            </a:pPr>
            <a:endParaRPr sz="2800" dirty="0">
              <a:latin typeface="Times New Roman"/>
              <a:ea typeface="Times New Roman"/>
              <a:cs typeface="Times New Roman"/>
              <a:sym typeface="Times New Roman"/>
            </a:endParaRPr>
          </a:p>
          <a:p>
            <a:pPr marL="342900" lvl="0" indent="-342900" algn="just" rtl="0">
              <a:spcBef>
                <a:spcPts val="640"/>
              </a:spcBef>
              <a:spcAft>
                <a:spcPts val="0"/>
              </a:spcAft>
              <a:buSzPts val="2240"/>
              <a:buNone/>
            </a:pPr>
            <a:endParaRPr dirty="0">
              <a:solidFill>
                <a:srgbClr val="FF0000"/>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63177"/>
    </mc:Choice>
    <mc:Fallback xmlns="">
      <p:transition advTm="6317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42673" y="160479"/>
            <a:ext cx="8884220" cy="6574428"/>
          </a:xfrm>
          <a:prstGeom prst="rect">
            <a:avLst/>
          </a:prstGeom>
          <a:noFill/>
          <a:ln>
            <a:noFill/>
          </a:ln>
        </p:spPr>
        <p:txBody>
          <a:bodyPr spcFirstLastPara="1" wrap="square" lIns="91425" tIns="45700" rIns="91425" bIns="45700" anchor="t" anchorCtr="0">
            <a:normAutofit/>
          </a:bodyPr>
          <a:lstStyle/>
          <a:p>
            <a:pPr marL="342900" indent="-342900" algn="ctr">
              <a:spcBef>
                <a:spcPts val="0"/>
              </a:spcBef>
              <a:spcAft>
                <a:spcPts val="0"/>
              </a:spcAft>
              <a:buSzPts val="2240"/>
              <a:buNone/>
            </a:pPr>
            <a:endParaRPr lang="tg-Cyrl-TJ" sz="100" b="1" i="1" dirty="0">
              <a:solidFill>
                <a:srgbClr val="FF0000"/>
              </a:solidFill>
              <a:latin typeface="Times New Roman"/>
              <a:ea typeface="Times New Roman"/>
              <a:cs typeface="Times New Roman"/>
              <a:sym typeface="Times New Roman"/>
            </a:endParaRPr>
          </a:p>
          <a:p>
            <a:pPr marL="0" indent="0" algn="ctr">
              <a:lnSpc>
                <a:spcPct val="100000"/>
              </a:lnSpc>
              <a:buNone/>
            </a:pPr>
            <a:r>
              <a:rPr lang="tg-Cyrl-TJ" sz="2400"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такмилдиҳии сармояи инсонӣ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3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рушди сармояи инсонӣ амалисозии хусусиятҳои муайян зарур 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Якум, ҳангоми баррасӣ намудани навъҳои гуногуни маҳсулоти инноватсионӣ худи интеллект вазифаи воситаҳои «ғайримоддӣ»-и меҳнати фикриро иҷро менамояд. Дар шароити муосир, вақте ки донишҳои нав ташаккул ва рушд менамоянд, ҷузъҳои худи зеҳн воқеан ба амал меоянд, дар ин ҷо танҳо иттилооте буда метавонад, ки қисми раванди омӯхташаванда буда, иттилооти навро дар бар мегирад.</a:t>
            </a:r>
            <a:endParaRPr lang="tg-Cyrl-TJ" sz="2800" b="1" dirty="0">
              <a:solidFill>
                <a:schemeClr val="tx1"/>
              </a:solidFill>
              <a:latin typeface="Times New Roman" panose="02020603050405020304" pitchFamily="18" charset="0"/>
              <a:cs typeface="Times New Roman" panose="02020603050405020304" pitchFamily="18" charset="0"/>
            </a:endParaRPr>
          </a:p>
          <a:p>
            <a:pPr marL="342900" indent="-342900" algn="ctr">
              <a:spcBef>
                <a:spcPts val="0"/>
              </a:spcBef>
              <a:spcAft>
                <a:spcPts val="0"/>
              </a:spcAft>
              <a:buSzPts val="2240"/>
              <a:buNone/>
            </a:pPr>
            <a:endParaRPr sz="100" dirty="0"/>
          </a:p>
          <a:p>
            <a:pPr marL="0" indent="-450000" algn="just">
              <a:lnSpc>
                <a:spcPct val="150000"/>
              </a:lnSpc>
              <a:spcBef>
                <a:spcPts val="0"/>
              </a:spcBef>
              <a:spcAft>
                <a:spcPts val="0"/>
              </a:spcAft>
            </a:pPr>
            <a:endParaRPr lang="tg-Cyrl-TJ" sz="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6992"/>
    </mc:Choice>
    <mc:Fallback xmlns="">
      <p:transition advTm="7699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18"/>
          <p:cNvSpPr txBox="1">
            <a:spLocks noGrp="1"/>
          </p:cNvSpPr>
          <p:nvPr>
            <p:ph idx="1"/>
          </p:nvPr>
        </p:nvSpPr>
        <p:spPr>
          <a:xfrm>
            <a:off x="125088" y="87922"/>
            <a:ext cx="8884220" cy="6603023"/>
          </a:xfrm>
          <a:prstGeom prst="rect">
            <a:avLst/>
          </a:prstGeom>
          <a:noFill/>
          <a:ln>
            <a:noFill/>
          </a:ln>
        </p:spPr>
        <p:txBody>
          <a:bodyPr spcFirstLastPara="1" wrap="square" lIns="91425" tIns="45700" rIns="91425" bIns="45700" anchor="t" anchorCtr="0">
            <a:normAutofit/>
          </a:bodyPr>
          <a:lstStyle/>
          <a:p>
            <a:pPr marL="0" indent="0" algn="ctr">
              <a:lnSpc>
                <a:spcPct val="100000"/>
              </a:lnSpc>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такмилдиҳии сармояи инсонӣ</a:t>
            </a:r>
            <a:endParaRPr lang="tg-Cyrl-TJ" sz="7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5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Вобаста </a:t>
            </a:r>
            <a:r>
              <a:rPr lang="tg-Cyrl-TJ" dirty="0">
                <a:solidFill>
                  <a:schemeClr val="tx1"/>
                </a:solidFill>
                <a:latin typeface="Times New Roman" panose="02020603050405020304" pitchFamily="18" charset="0"/>
                <a:cs typeface="Times New Roman" panose="02020603050405020304" pitchFamily="18" charset="0"/>
              </a:rPr>
              <a:t>ба вазифаҳои супурдашуда маълумот ба ин ё он қисми тафаккури инсон дохил шуда, ба фаъолияти интеллектуалии истеҳсолӣ дохил шуда метавонад. Ҳамаи натиҷаҳои минбаъда аз сатҳи ҷамъшудаи зеҳнии шахс вобастаанд.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Дуюм, яке аз омили муҳимтарини ба вуҷуд овардани маҳсулоти нав, меҳнати фикрӣ инсон дар шароити мусоид мебошад. </a:t>
            </a:r>
          </a:p>
        </p:txBody>
      </p:sp>
    </p:spTree>
    <p:extLst>
      <p:ext uri="{BB962C8B-B14F-4D97-AF65-F5344CB8AC3E}">
        <p14:creationId xmlns:p14="http://schemas.microsoft.com/office/powerpoint/2010/main" val="292784466"/>
      </p:ext>
    </p:extLst>
  </p:cSld>
  <p:clrMapOvr>
    <a:masterClrMapping/>
  </p:clrMapOvr>
  <mc:AlternateContent xmlns:mc="http://schemas.openxmlformats.org/markup-compatibility/2006" xmlns:p14="http://schemas.microsoft.com/office/powerpoint/2010/main">
    <mc:Choice Requires="p14">
      <p:transition spd="slow" p14:dur="2000" advTm="84993"/>
    </mc:Choice>
    <mc:Fallback xmlns="">
      <p:transition spd="slow" advTm="8499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idx="1"/>
          </p:nvPr>
        </p:nvSpPr>
        <p:spPr>
          <a:xfrm>
            <a:off x="107504" y="87922"/>
            <a:ext cx="8884220" cy="6334179"/>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1000" b="1" i="1" dirty="0">
              <a:solidFill>
                <a:srgbClr val="FF0000"/>
              </a:solidFill>
              <a:latin typeface="Times New Roman"/>
              <a:ea typeface="Times New Roman"/>
              <a:cs typeface="Times New Roman"/>
              <a:sym typeface="Times New Roman"/>
            </a:endParaRPr>
          </a:p>
          <a:p>
            <a:pPr marL="0" indent="0" algn="ctr">
              <a:lnSpc>
                <a:spcPct val="100000"/>
              </a:lnSpc>
              <a:buNone/>
            </a:pPr>
            <a:r>
              <a:rPr lang="tg-Cyrl-TJ" b="1" i="1" dirty="0">
                <a:solidFill>
                  <a:srgbClr val="FF0000"/>
                </a:solidFill>
                <a:latin typeface="Times New Roman"/>
                <a:ea typeface="Times New Roman"/>
                <a:cs typeface="Times New Roman"/>
                <a:sym typeface="Times New Roman"/>
              </a:rPr>
              <a:t> </a:t>
            </a: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такмилдиҳии сармояи инсонӣ</a:t>
            </a:r>
            <a:endParaRPr lang="tg-Cyrl-TJ" sz="7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buSzPts val="2240"/>
              <a:buNone/>
            </a:pPr>
            <a:r>
              <a:rPr lang="tg-Cyrl-TJ" dirty="0" smtClean="0">
                <a:solidFill>
                  <a:schemeClr val="tx1"/>
                </a:solidFill>
                <a:latin typeface="Times New Roman" panose="02020603050405020304" pitchFamily="18" charset="0"/>
                <a:cs typeface="Times New Roman" panose="02020603050405020304" pitchFamily="18" charset="0"/>
              </a:rPr>
              <a:t>Барои </a:t>
            </a:r>
            <a:r>
              <a:rPr lang="tg-Cyrl-TJ" dirty="0">
                <a:solidFill>
                  <a:schemeClr val="tx1"/>
                </a:solidFill>
                <a:latin typeface="Times New Roman" panose="02020603050405020304" pitchFamily="18" charset="0"/>
                <a:cs typeface="Times New Roman" panose="02020603050405020304" pitchFamily="18" charset="0"/>
              </a:rPr>
              <a:t>бавуҷуд овардани маҳсулотҳои нав ва баланд бардоштани сармояи инсонӣ ҷамиятро зарур аст, ба корманд тамоми шароитҳои зуруриро фароҳам оварад, то ки корманд танҳо барои рушди сармояи инсонӣ ва истеҳсоли маҳсулотҳои нав қувваи фикрии хешро сарф намояд. Барои ноил гардидан ба мақсадҳои гузошта шуда, ҷиҳатҳои ахлоқи кормандонро низ ба назар гирифтан лозим аст, муҳити солим, технологияҳои нав, шароити корӣ, некхоҳӣ, эҳтироми ҳамдигар ва ҷалби мутахассисони навовар. </a:t>
            </a:r>
          </a:p>
          <a:p>
            <a:pPr marL="0" indent="4500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96392"/>
    </mc:Choice>
    <mc:Fallback xmlns="">
      <p:transition advTm="9639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20"/>
          <p:cNvSpPr txBox="1">
            <a:spLocks noGrp="1"/>
          </p:cNvSpPr>
          <p:nvPr>
            <p:ph idx="1"/>
          </p:nvPr>
        </p:nvSpPr>
        <p:spPr>
          <a:xfrm>
            <a:off x="107504" y="184638"/>
            <a:ext cx="8884220" cy="6145824"/>
          </a:xfrm>
          <a:prstGeom prst="rect">
            <a:avLst/>
          </a:prstGeom>
          <a:noFill/>
          <a:ln>
            <a:noFill/>
          </a:ln>
        </p:spPr>
        <p:txBody>
          <a:bodyPr spcFirstLastPara="1" wrap="square" lIns="91425" tIns="45700" rIns="91425" bIns="45700" anchor="t" anchorCtr="0">
            <a:normAutofit/>
          </a:bodyPr>
          <a:lstStyle/>
          <a:p>
            <a:pPr marL="342900" lvl="0" indent="-342900" algn="ctr">
              <a:spcBef>
                <a:spcPts val="0"/>
              </a:spcBef>
              <a:spcAft>
                <a:spcPts val="0"/>
              </a:spcAft>
              <a:buSzPts val="2240"/>
              <a:buNone/>
            </a:pPr>
            <a:endParaRPr lang="tg-Cyrl-TJ" sz="4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такмилдиҳии сармояи инсонӣ</a:t>
            </a: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Сеюм, ҳамчун натиҷаи аввалиндараҷа барои бавуҷуд овардани маҳсулотҳои инноватсионӣ дониш ва иттилооти навро донистан зарур аст. Натиҷаи дуюмдараҷа ин рушд додани малакаву маҳорати интелектуали ҳар як коркун пеш аз ҳама баргузор намудани такмили ихтисоси коргарон ва аз худ намудани донишҳои замонавӣ, муҳаё намудани шароити мусоиди корӣ ва истифодаи васеъ аз технологияҳои нави замонави дар байни коркунон бевосита алоқаманд аст.</a:t>
            </a:r>
          </a:p>
        </p:txBody>
      </p:sp>
    </p:spTree>
  </p:cSld>
  <p:clrMapOvr>
    <a:masterClrMapping/>
  </p:clrMapOvr>
  <mc:AlternateContent xmlns:mc="http://schemas.openxmlformats.org/markup-compatibility/2006" xmlns:p14="http://schemas.microsoft.com/office/powerpoint/2010/main">
    <mc:Choice Requires="p14">
      <p:transition p14:dur="0" advTm="81035"/>
    </mc:Choice>
    <mc:Fallback xmlns="">
      <p:transition advTm="81035"/>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21"/>
          <p:cNvSpPr txBox="1">
            <a:spLocks noGrp="1"/>
          </p:cNvSpPr>
          <p:nvPr>
            <p:ph idx="1"/>
          </p:nvPr>
        </p:nvSpPr>
        <p:spPr>
          <a:xfrm>
            <a:off x="125088" y="131885"/>
            <a:ext cx="8884220" cy="636934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такмилдиҳии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Қайд намудан зарур аст, ки фаъолияте, ки барои ба даст овардани навовариҳои гуногун ва татбиқи минбаъдаи онҳо дар низоми истеҳсолот, тақсимот, мубодила, истеъмол истифода мешаванд, ҳамчун ҷараёни инкишофи инноватсионии сармояи инсонӣ муайян карда мешавад.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Натиҷаҳои фаъолияти инноватсионии инсон як қатор нишондиҳандаҳои микро ва макроро бавуҷуд меорад:</a:t>
            </a:r>
            <a:endParaRPr lang="tg-Cyrl-TJ" sz="11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117741"/>
    </mc:Choice>
    <mc:Fallback xmlns="">
      <p:transition advTm="117741"/>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23092" y="105508"/>
            <a:ext cx="8884220" cy="6325386"/>
          </a:xfrm>
          <a:prstGeom prst="rect">
            <a:avLst/>
          </a:prstGeom>
          <a:noFill/>
          <a:ln>
            <a:noFill/>
          </a:ln>
        </p:spPr>
        <p:txBody>
          <a:bodyPr spcFirstLastPara="1" wrap="square" lIns="91425" tIns="45700" rIns="91425" bIns="45700" anchor="t" anchorCtr="0">
            <a:normAutofit/>
          </a:bodyPr>
          <a:lstStyle/>
          <a:p>
            <a:pPr marL="0" indent="450000" algn="ctr">
              <a:lnSpc>
                <a:spcPct val="100000"/>
              </a:lnSpc>
              <a:spcBef>
                <a:spcPts val="0"/>
              </a:spcBef>
              <a:spcAft>
                <a:spcPts val="0"/>
              </a:spcAft>
              <a:buSzPts val="2240"/>
              <a:buNone/>
            </a:pPr>
            <a:endParaRPr lang="tg-Cyrl-TJ" sz="2400" b="1" dirty="0" smtClean="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r>
              <a:rPr lang="tg-Cyrl-TJ" sz="2400" b="1" dirty="0" smtClean="0">
                <a:solidFill>
                  <a:srgbClr val="FF0000"/>
                </a:solidFill>
                <a:latin typeface="Times New Roman" panose="02020603050405020304" pitchFamily="18" charset="0"/>
                <a:cs typeface="Times New Roman" panose="02020603050405020304" pitchFamily="18" charset="0"/>
              </a:rPr>
              <a:t>Хусусиятҳои </a:t>
            </a:r>
            <a:r>
              <a:rPr lang="tg-Cyrl-TJ" sz="2400" b="1" dirty="0">
                <a:solidFill>
                  <a:srgbClr val="FF0000"/>
                </a:solidFill>
                <a:latin typeface="Times New Roman" panose="02020603050405020304" pitchFamily="18" charset="0"/>
                <a:cs typeface="Times New Roman" panose="02020603050405020304" pitchFamily="18" charset="0"/>
              </a:rPr>
              <a:t>хоси такмилдиҳии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2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баланд бардоштани самаранокии ҷараёнҳои қонеъ гардондани талаботи аҳолӣ дар натиҷаи мунтазам нав кардани ҳама намуди молҳое, ки дар ҷамъият ба вуҷуд меоянд;</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афзоиши динамикаи иқтисодиёти ҷамъият, минтақа ва ташкилоти алоҳида;</a:t>
            </a:r>
            <a:endParaRPr lang="ru-RU"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Бояд қайд намуд, ки хусусияти хоси фаъолияти инноватсионӣ дар он аст, ки маҳсули ниҳоии он на танҳо донишҳои нав балки донишест, ки метавонад дар паҳнкунии иҷтимоии он ба сармоя табдил ёбад.</a:t>
            </a:r>
          </a:p>
          <a:p>
            <a:pPr marL="342900" lvl="0" indent="-342900" algn="ctr" rtl="0">
              <a:spcBef>
                <a:spcPts val="56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83671"/>
    </mc:Choice>
    <mc:Fallback xmlns="">
      <p:transition advTm="8367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22"/>
          <p:cNvSpPr txBox="1">
            <a:spLocks noGrp="1"/>
          </p:cNvSpPr>
          <p:nvPr>
            <p:ph idx="1"/>
          </p:nvPr>
        </p:nvSpPr>
        <p:spPr>
          <a:xfrm>
            <a:off x="131884" y="237391"/>
            <a:ext cx="8859839" cy="6479931"/>
          </a:xfrm>
          <a:prstGeom prst="rect">
            <a:avLst/>
          </a:prstGeom>
          <a:noFill/>
          <a:ln>
            <a:noFill/>
          </a:ln>
        </p:spPr>
        <p:txBody>
          <a:bodyPr spcFirstLastPara="1" wrap="square" lIns="91425" tIns="45700" rIns="91425" bIns="45700" anchor="t" anchorCtr="0">
            <a:normAutofit/>
          </a:bodyPr>
          <a:lstStyle/>
          <a:p>
            <a:pPr marL="0" indent="4500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такмилдиҳии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7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Донише, ки дар технологияҳо таҷассум меёбад, самаранокӣ ва арзиши онҳоро зиёд мекунад ва даромад аз сармоягузорӣ ба онҳо ё дар шакли нархҳои баландтарин ва пардохтҳои иҷора ё дар шакли афзоиши фоидае, ки дар натиҷаи баланд бардоштани ҳосилнокӣ ба даст меояд, фаҳмида мешавад.</a:t>
            </a: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Донише, ки дар одамон таҷассум ёфтааст, маҳсулнокии онҳоро зиёд мекунад ва фоидаи сармоягузорӣ ба онҳо дар шакли фарқияти музди меҳнат зоҳир мешавад.</a:t>
            </a:r>
            <a:endParaRPr lang="tg-Cyrl-TJ" sz="3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674005"/>
      </p:ext>
    </p:extLst>
  </p:cSld>
  <p:clrMapOvr>
    <a:masterClrMapping/>
  </p:clrMapOvr>
  <mc:AlternateContent xmlns:mc="http://schemas.openxmlformats.org/markup-compatibility/2006" xmlns:p14="http://schemas.microsoft.com/office/powerpoint/2010/main">
    <mc:Choice Requires="p14">
      <p:transition spd="slow" p14:dur="2000" advTm="97376"/>
    </mc:Choice>
    <mc:Fallback xmlns="">
      <p:transition spd="slow" advTm="9737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07504" y="184638"/>
            <a:ext cx="8884220" cy="667336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6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buSzPts val="2240"/>
              <a:buNone/>
            </a:pPr>
            <a:r>
              <a:rPr lang="tg-Cyrl-TJ" sz="2400" b="1" dirty="0">
                <a:solidFill>
                  <a:srgbClr val="FF0000"/>
                </a:solidFill>
                <a:latin typeface="Times New Roman" panose="02020603050405020304" pitchFamily="18" charset="0"/>
                <a:cs typeface="Times New Roman" panose="02020603050405020304" pitchFamily="18" charset="0"/>
              </a:rPr>
              <a:t>Хусусиятҳои хоси такмилдиҳии сармояи инсонӣ</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Сармояи </a:t>
            </a:r>
            <a:r>
              <a:rPr lang="tg-Cyrl-TJ" dirty="0">
                <a:solidFill>
                  <a:schemeClr val="tx1"/>
                </a:solidFill>
                <a:latin typeface="Times New Roman" panose="02020603050405020304" pitchFamily="18" charset="0"/>
                <a:cs typeface="Times New Roman" panose="02020603050405020304" pitchFamily="18" charset="0"/>
              </a:rPr>
              <a:t>инсони маҳсулнокӣ ва аз ин рӯ даромади ояндаи шахсро зиёд менамояд. Ҳар як ҷараёнҳои инноватсионӣ боиси як қатор натиҷаҳои самарабахши иқтисодӣ ва иҷтимоиӣ мегардад.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Навовариҳои иҷтимоӣ раванди умумии такмили мунтазами соҳаҳои таълимӣ ва башардӯстонаи ҷомеа ва ташкилотҳои алоҳидаи хоҷагидорӣ фаҳмида мешавад.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Истифодаи чунин навовариҳо боиси ҷамъшавии сармояи инсонӣ гардида, имкониятҳои бозори меҳнатро васеъ намуда, фаъолони қобили меҳнатро барои баланд бардоштани самаранокии кор алоқаманд менамояд.</a:t>
            </a:r>
          </a:p>
        </p:txBody>
      </p:sp>
    </p:spTree>
  </p:cSld>
  <p:clrMapOvr>
    <a:masterClrMapping/>
  </p:clrMapOvr>
  <mc:AlternateContent xmlns:mc="http://schemas.openxmlformats.org/markup-compatibility/2006" xmlns:p14="http://schemas.microsoft.com/office/powerpoint/2010/main">
    <mc:Choice Requires="p14">
      <p:transition p14:dur="0" advTm="63508"/>
    </mc:Choice>
    <mc:Fallback xmlns="">
      <p:transition advTm="63508"/>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23"/>
          <p:cNvSpPr txBox="1">
            <a:spLocks noGrp="1"/>
          </p:cNvSpPr>
          <p:nvPr>
            <p:ph idx="1"/>
          </p:nvPr>
        </p:nvSpPr>
        <p:spPr>
          <a:xfrm>
            <a:off x="133881" y="87922"/>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endParaRPr lang="tg-Cyrl-TJ" sz="16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Дар </a:t>
            </a:r>
            <a:r>
              <a:rPr lang="tg-Cyrl-TJ" dirty="0">
                <a:solidFill>
                  <a:schemeClr val="tx1"/>
                </a:solidFill>
                <a:latin typeface="Times New Roman" panose="02020603050405020304" pitchFamily="18" charset="0"/>
                <a:cs typeface="Times New Roman" panose="02020603050405020304" pitchFamily="18" charset="0"/>
              </a:rPr>
              <a:t>асоси гуфтаҳои боло мо метавонем унсурҳои таркибии механизми рушди сармояи инсониро ҷудо намоем:</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Унсури якум тадқиқоти бунёдии илмӣ пайдоиши рушди инноватсионии инсонро муайян менамояд. Дар марҳилаи аввали рушди инноватсионӣ донишҳои нав таҳия гардида ба низом дароварда мешаванд, баъдан ин донишҳо ба маҳсулоти иттилоотӣ табдил меёбанд, ки аҳамияти иқтисодӣ дошта метавонад дар истеҳсоли маҳсулот, навсозии инноватсионии хизматрасонӣ, инчунин дар истеҳсолоти таълимии сармояи инсонӣ истифода шавад.</a:t>
            </a:r>
            <a:endParaRPr lang="tg-Cyrl-TJ" sz="24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100" b="1"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5944850"/>
      </p:ext>
    </p:extLst>
  </p:cSld>
  <p:clrMapOvr>
    <a:masterClrMapping/>
  </p:clrMapOvr>
  <mc:AlternateContent xmlns:mc="http://schemas.openxmlformats.org/markup-compatibility/2006" xmlns:p14="http://schemas.microsoft.com/office/powerpoint/2010/main">
    <mc:Choice Requires="p14">
      <p:transition spd="slow" p14:dur="2000" advTm="62920"/>
    </mc:Choice>
    <mc:Fallback xmlns="">
      <p:transition spd="slow" advTm="62920"/>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4"/>
          <p:cNvSpPr txBox="1">
            <a:spLocks noGrp="1"/>
          </p:cNvSpPr>
          <p:nvPr>
            <p:ph idx="1"/>
          </p:nvPr>
        </p:nvSpPr>
        <p:spPr>
          <a:xfrm>
            <a:off x="116297" y="105506"/>
            <a:ext cx="8884220" cy="628650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342900" indent="-342900" algn="ctr">
              <a:lnSpc>
                <a:spcPct val="100000"/>
              </a:lnSpc>
              <a:spcBef>
                <a:spcPts val="0"/>
              </a:spcBef>
              <a:spcAft>
                <a:spcPts val="0"/>
              </a:spcAft>
              <a:buSzPts val="224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342900" indent="-342900" algn="just">
              <a:lnSpc>
                <a:spcPct val="100000"/>
              </a:lnSpc>
              <a:spcBef>
                <a:spcPts val="0"/>
              </a:spcBef>
              <a:spcAft>
                <a:spcPts val="0"/>
              </a:spcAft>
              <a:buSzPts val="2240"/>
              <a:buNone/>
            </a:pPr>
            <a:endParaRPr lang="tg-Cyrl-TJ" sz="1200" dirty="0"/>
          </a:p>
          <a:p>
            <a:pPr marL="342900" indent="-342900" algn="just">
              <a:lnSpc>
                <a:spcPct val="100000"/>
              </a:lnSpc>
              <a:spcBef>
                <a:spcPts val="0"/>
              </a:spcBef>
              <a:spcAft>
                <a:spcPts val="0"/>
              </a:spcAft>
              <a:buSzPts val="2240"/>
              <a:buNone/>
            </a:pPr>
            <a:endParaRPr lang="tg-Cyrl-TJ" sz="100" dirty="0"/>
          </a:p>
          <a:p>
            <a:pPr mar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SzPts val="2240"/>
              <a:buNone/>
            </a:pPr>
            <a:r>
              <a:rPr lang="tg-Cyrl-TJ" dirty="0">
                <a:solidFill>
                  <a:schemeClr val="tx1"/>
                </a:solidFill>
                <a:latin typeface="Times New Roman" panose="02020603050405020304" pitchFamily="18" charset="0"/>
                <a:cs typeface="Times New Roman" panose="02020603050405020304" pitchFamily="18" charset="0"/>
              </a:rPr>
              <a:t>Унсури дуюм татбиқи тадқиқоти илмии амалӣ барои ташаккули инноватсия тавассути ноил шудан ба ҳадафи мушаххаси донишҳои бунёдӣ ва истеҳсолӣ, ки ҳам дар соҳаи маърифатӣ ва ҳам дар соҳаи тадқиқоти амалӣ ба даст оварда шудаанд, муайян карда мешавад. Дар ин марҳилаи тадқиқот навоваронае ба вуҷуд оварда мешавад, ки такмили воситаҳои мавҷудаи техникӣ, низоми таълим, неруи инсонӣ, технологияи истеҳсолоти моддию маънавӣ, ашёи хомро таъмин мекунанд.</a:t>
            </a:r>
            <a:endParaRPr lang="tg-Cyrl-TJ" sz="8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8566"/>
    </mc:Choice>
    <mc:Fallback xmlns="">
      <p:transition advTm="6856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25"/>
          <p:cNvSpPr txBox="1">
            <a:spLocks noGrp="1"/>
          </p:cNvSpPr>
          <p:nvPr>
            <p:ph idx="1"/>
          </p:nvPr>
        </p:nvSpPr>
        <p:spPr>
          <a:xfrm>
            <a:off x="114301" y="123092"/>
            <a:ext cx="8897814" cy="660302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Унсури сеюми раванди инноватсионӣ асосан тавассути таҳияи лоиҳаҳо (тадқиқоти илмӣ, лоиҳакашӣ, сохтмон, эҷодӣ, озмоиш ва ислоҳи коркарди қаблан пешниҳодшуда), инчунин тадқиқоти истеҳсолӣ амалӣ карда мешавад.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Дар шароити муосир амалияи тадқиқотӣ зуҳуроти дутарафаро доро мебошад: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Якум, тадқиқоти истеҳсолӣ ва амалӣ мебошад, ки дар марҳалаи азхудкунии истеҳсолот ва дар ҷараёни истеҳсоли оммавии маҳсулот ба амал бароварда мешавад.</a:t>
            </a:r>
            <a:endParaRPr lang="tg-Cyrl-TJ" sz="24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0986"/>
    </mc:Choice>
    <mc:Fallback xmlns="">
      <p:transition advTm="6098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26"/>
          <p:cNvSpPr txBox="1">
            <a:spLocks noGrp="1"/>
          </p:cNvSpPr>
          <p:nvPr>
            <p:ph idx="1"/>
          </p:nvPr>
        </p:nvSpPr>
        <p:spPr>
          <a:xfrm>
            <a:off x="107503" y="61546"/>
            <a:ext cx="8957365" cy="679645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Дуюм, тадқиқоти амалие, ки аз ҷониби сохторҳои низоми маориф дар марҳилаи татбиқи таълимӣ барои омодасозии касбии мутахассисон ва рушди сармояи инсонии онҳо амалӣ карда мешавад. Мутахассисони дорои малака ва маҳорати баланди касбӣ метавонанд ин донишҳоро барои азхудкунии донишҷӯён, ва ба онҳо фароҳам овардани шароит барои истифодаи дониш равона намоянд.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3146"/>
    </mc:Choice>
    <mc:Fallback xmlns="">
      <p:transition advTm="7314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27"/>
          <p:cNvSpPr txBox="1">
            <a:spLocks noGrp="1"/>
          </p:cNvSpPr>
          <p:nvPr>
            <p:ph idx="1"/>
          </p:nvPr>
        </p:nvSpPr>
        <p:spPr>
          <a:xfrm>
            <a:off x="107504" y="202222"/>
            <a:ext cx="8884220" cy="6541477"/>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buSzPts val="2240"/>
              <a:buNone/>
            </a:pPr>
            <a:endParaRPr lang="tg-Cyrl-TJ" sz="800" dirty="0">
              <a:solidFill>
                <a:schemeClr val="tx1"/>
              </a:solidFill>
              <a:latin typeface="Times New Roman" panose="02020603050405020304" pitchFamily="18" charset="0"/>
              <a:cs typeface="Times New Roman" panose="02020603050405020304" pitchFamily="18" charset="0"/>
            </a:endParaRPr>
          </a:p>
          <a:p>
            <a:pPr marL="0" lvl="0" indent="457200" algn="just">
              <a:lnSpc>
                <a:spcPct val="150000"/>
              </a:lnSpc>
              <a:spcBef>
                <a:spcPts val="0"/>
              </a:spcBef>
              <a:spcAft>
                <a:spcPts val="0"/>
              </a:spcAft>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
            </a:r>
            <a:br>
              <a:rPr lang="tg-Cyrl-TJ" dirty="0">
                <a:solidFill>
                  <a:schemeClr val="tx1"/>
                </a:solidFill>
                <a:latin typeface="Times New Roman" panose="02020603050405020304" pitchFamily="18" charset="0"/>
                <a:cs typeface="Times New Roman" panose="02020603050405020304" pitchFamily="18" charset="0"/>
              </a:rPr>
            </a:br>
            <a:r>
              <a:rPr lang="tg-Cyrl-TJ" dirty="0">
                <a:solidFill>
                  <a:schemeClr val="tx1"/>
                </a:solidFill>
                <a:latin typeface="Times New Roman" panose="02020603050405020304" pitchFamily="18" charset="0"/>
                <a:cs typeface="Times New Roman" panose="02020603050405020304" pitchFamily="18" charset="0"/>
              </a:rPr>
              <a:t>        Унсури чоруми раванди рушд ва ташаккули сармояи инсонӣ, истифодаи донишҳои навро дар соҳаи истеъмолот муайян мекунад. Одатан, ду самти татбиқи ин марҳиларо метавон ҷудо кард: </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ҳаракати маҳсулоти моддӣ ё маънавӣ аз истеҳсолкунанда ба истеъмолкунандаи бевосита ва истифодаи маҳсулоти нав аз ҷониби истеъмолкунанда; </a:t>
            </a:r>
            <a:endParaRPr lang="ru-RU"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ҳаракати хатмкардаи муассисаҳои таълимӣ ба корфармо ва дар шакли сармояи инсонӣ ҷамъ овари намудани қобилияти корӣ.</a:t>
            </a:r>
          </a:p>
        </p:txBody>
      </p:sp>
    </p:spTree>
  </p:cSld>
  <p:clrMapOvr>
    <a:masterClrMapping/>
  </p:clrMapOvr>
  <mc:AlternateContent xmlns:mc="http://schemas.openxmlformats.org/markup-compatibility/2006" xmlns:p14="http://schemas.microsoft.com/office/powerpoint/2010/main">
    <mc:Choice Requires="p14">
      <p:transition p14:dur="0" advTm="66179"/>
    </mc:Choice>
    <mc:Fallback xmlns="">
      <p:transition advTm="6617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8"/>
          <p:cNvSpPr txBox="1">
            <a:spLocks noGrp="1"/>
          </p:cNvSpPr>
          <p:nvPr>
            <p:ph idx="1"/>
          </p:nvPr>
        </p:nvSpPr>
        <p:spPr>
          <a:xfrm>
            <a:off x="96715" y="140678"/>
            <a:ext cx="8915399" cy="6611814"/>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ru-RU"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Баррасӣ намудани унсурҳои механизми рушди инноватсионӣ марҳалаҳои рушди инноватсионии сармояи инсонӣ бо фаъолияти унсурҳо ва таркиби ин механизм вобастагии мутақобиларо доро мебошад.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Ҳар як марҳилаи рушди зеҳнӣ ва таълимӣ (инноватсионии) сармояи инсонӣ инъикоси фаъолияти унсурҳои механизми инноватсиони мебошад.</a:t>
            </a:r>
            <a:endParaRPr dirty="0">
              <a:solidFill>
                <a:schemeClr val="tx1"/>
              </a:solidFill>
              <a:latin typeface="Times New Roman" panose="02020603050405020304" pitchFamily="18" charset="0"/>
              <a:ea typeface="Times New Roman"/>
              <a:cs typeface="Times New Roman" panose="02020603050405020304" pitchFamily="18" charset="0"/>
              <a:sym typeface="Times New Roman"/>
            </a:endParaRPr>
          </a:p>
        </p:txBody>
      </p:sp>
    </p:spTree>
  </p:cSld>
  <p:clrMapOvr>
    <a:masterClrMapping/>
  </p:clrMapOvr>
  <mc:AlternateContent xmlns:mc="http://schemas.openxmlformats.org/markup-compatibility/2006" xmlns:p14="http://schemas.microsoft.com/office/powerpoint/2010/main">
    <mc:Choice Requires="p14">
      <p:transition p14:dur="0" advTm="41894"/>
    </mc:Choice>
    <mc:Fallback xmlns="">
      <p:transition advTm="4189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9"/>
          <p:cNvSpPr txBox="1">
            <a:spLocks noGrp="1"/>
          </p:cNvSpPr>
          <p:nvPr>
            <p:ph idx="1"/>
          </p:nvPr>
        </p:nvSpPr>
        <p:spPr>
          <a:xfrm>
            <a:off x="107504" y="149468"/>
            <a:ext cx="8884220" cy="6594232"/>
          </a:xfrm>
          <a:prstGeom prst="rect">
            <a:avLst/>
          </a:prstGeom>
          <a:noFill/>
          <a:ln>
            <a:noFill/>
          </a:ln>
        </p:spPr>
        <p:txBody>
          <a:bodyPr spcFirstLastPara="1" wrap="square" lIns="91425" tIns="45700" rIns="91425" bIns="45700" anchor="t" anchorCtr="0">
            <a:normAutofit/>
          </a:bodyPr>
          <a:lstStyle/>
          <a:p>
            <a:pPr marL="342900" lvl="0" indent="630555">
              <a:spcBef>
                <a:spcPts val="0"/>
              </a:spcBef>
              <a:spcAft>
                <a:spcPts val="0"/>
              </a:spcAft>
              <a:buSzPts val="1960"/>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0" algn="just">
              <a:buNone/>
            </a:pPr>
            <a:endParaRPr lang="tg-Cyrl-TJ" sz="100" dirty="0"/>
          </a:p>
          <a:p>
            <a:pPr marL="0" indent="450000" algn="just">
              <a:lnSpc>
                <a:spcPct val="150000"/>
              </a:lnSpc>
              <a:spcBef>
                <a:spcPts val="0"/>
              </a:spcBef>
              <a:spcAft>
                <a:spcPts val="0"/>
              </a:spcAft>
            </a:pPr>
            <a:endParaRPr lang="tg-Cyrl-TJ" sz="32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Маҳз </a:t>
            </a:r>
            <a:r>
              <a:rPr lang="tg-Cyrl-TJ" dirty="0">
                <a:solidFill>
                  <a:schemeClr val="tx1"/>
                </a:solidFill>
                <a:latin typeface="Times New Roman" panose="02020603050405020304" pitchFamily="18" charset="0"/>
                <a:cs typeface="Times New Roman" panose="02020603050405020304" pitchFamily="18" charset="0"/>
              </a:rPr>
              <a:t>сохторҳои илмӣ дар ташаккули коркардҳои конструкторӣ, стратегияҳои рушди истеҳсолот, барномаҳои ҳадафманд ва истифодаи таълимии донишҳои навро бо мақсади таъмин ва баланд бардоштани қобилияти зеҳнӣ, таълимӣ ва тахассусии коргарон муайян намоянд ва саҳми арзишманди хешро гузоранд.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Барои истеҳсол намудани маҳсулот бо технологияҳои пешқадам коргаронро зарур меояд, ки истифодабарӣ ва дуруст доштани маълумотҳои дақиқро доро бошанд, зеро молҳоеро истеҳсол намоянд, ки тавонанд дар бозори дохили ва хориҷӣ рақобатпазир бошанд.</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4840"/>
    </mc:Choice>
    <mc:Fallback xmlns="">
      <p:transition advTm="64840"/>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30"/>
          <p:cNvSpPr txBox="1">
            <a:spLocks noGrp="1"/>
          </p:cNvSpPr>
          <p:nvPr>
            <p:ph idx="1"/>
          </p:nvPr>
        </p:nvSpPr>
        <p:spPr>
          <a:xfrm>
            <a:off x="107504" y="123092"/>
            <a:ext cx="8904611" cy="6620608"/>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3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Зеро </a:t>
            </a:r>
            <a:r>
              <a:rPr lang="tg-Cyrl-TJ" dirty="0">
                <a:solidFill>
                  <a:schemeClr val="tx1"/>
                </a:solidFill>
                <a:latin typeface="Times New Roman" panose="02020603050405020304" pitchFamily="18" charset="0"/>
                <a:cs typeface="Times New Roman" panose="02020603050405020304" pitchFamily="18" charset="0"/>
              </a:rPr>
              <a:t>истифодаи дурусти технолгияҳои нав ба истеҳсоли маҳсулот таъсири амиқ гузошта, маҳсулотҳои рақобатпазиро пешниҳод менамояд. Баланд бардоштани низоми истеҳсолоти таълимӣ рушди инноватсионии технологияҳои таълимӣ ва маърифатии сармояи инсониро таъмин менамояд.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Марҳилаи ҷамъбасти татбиқи инноватсия истифодаи маҳсулоти навро дар соҳаи истеъмол муайян мекунад. Самти муҳими дигари рушд ин афзоиши самаранокии иқтисодӣ аз сармояи инсонии истифода намудани кормандон дар намуди даромади давлат, ташкилотҳо инчунин беҳтар намудани сатҳи некаҳволӣ ва коҳиш додани сатҳи бекорӣ дар ҷомеа асос меёбад.</a:t>
            </a:r>
          </a:p>
        </p:txBody>
      </p:sp>
    </p:spTree>
  </p:cSld>
  <p:clrMapOvr>
    <a:masterClrMapping/>
  </p:clrMapOvr>
  <mc:AlternateContent xmlns:mc="http://schemas.openxmlformats.org/markup-compatibility/2006" xmlns:p14="http://schemas.microsoft.com/office/powerpoint/2010/main">
    <mc:Choice Requires="p14">
      <p:transition p14:dur="0" advTm="76182"/>
    </mc:Choice>
    <mc:Fallback xmlns="">
      <p:transition advTm="76182"/>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31"/>
          <p:cNvSpPr txBox="1">
            <a:spLocks noGrp="1"/>
          </p:cNvSpPr>
          <p:nvPr>
            <p:ph idx="1"/>
          </p:nvPr>
        </p:nvSpPr>
        <p:spPr>
          <a:xfrm>
            <a:off x="107504" y="230818"/>
            <a:ext cx="8884220" cy="6521673"/>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342900" lvl="0" indent="630555" algn="ctr">
              <a:spcBef>
                <a:spcPts val="0"/>
              </a:spcBef>
              <a:spcAft>
                <a:spcPts val="0"/>
              </a:spcAft>
              <a:buSzPts val="1960"/>
              <a:buNone/>
            </a:pPr>
            <a:endParaRPr lang="tg-Cyrl-TJ" sz="1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унсурҳои механизми рушди инноватсиониро метавон қайд намуд, ки ҳар як марҳилаи таҷдиди интеллектуалӣ ва таълимии сармояи инсонӣ инъикоси раванди пайдоиш, ташаккул, таҳияи тарҳрезӣ, такмили истеҳсолот ва истифодаи таълимӣ бо максади таъмини баланд бардоштани қобилияти тахассусии зеҳнию тарбиявии мехнат баррасӣ гардидааст.</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Муҳимтарин хусусиятҳои фарқкунандаи рушди инноватсионии инсониро ҷудо намоед:</a:t>
            </a:r>
            <a:endParaRPr lang="tg-Cyrl-TJ" b="1" dirty="0">
              <a:solidFill>
                <a:schemeClr val="tx1"/>
              </a:solidFill>
              <a:latin typeface="Times New Roman" panose="02020603050405020304" pitchFamily="18" charset="0"/>
              <a:cs typeface="Times New Roman" panose="02020603050405020304" pitchFamily="18" charset="0"/>
            </a:endParaRPr>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b="1" dirty="0"/>
          </a:p>
          <a:p>
            <a:endParaRPr lang="tg-Cyrl-TJ" sz="600" b="1" dirty="0"/>
          </a:p>
          <a:p>
            <a:endParaRPr lang="tg-Cyrl-TJ" b="1" dirty="0"/>
          </a:p>
        </p:txBody>
      </p:sp>
    </p:spTree>
    <p:extLst>
      <p:ext uri="{BB962C8B-B14F-4D97-AF65-F5344CB8AC3E}">
        <p14:creationId xmlns:p14="http://schemas.microsoft.com/office/powerpoint/2010/main" val="3553571143"/>
      </p:ext>
    </p:extLst>
  </p:cSld>
  <p:clrMapOvr>
    <a:masterClrMapping/>
  </p:clrMapOvr>
  <mc:AlternateContent xmlns:mc="http://schemas.openxmlformats.org/markup-compatibility/2006" xmlns:p14="http://schemas.microsoft.com/office/powerpoint/2010/main">
    <mc:Choice Requires="p14">
      <p:transition spd="slow" p14:dur="2000" advTm="87290"/>
    </mc:Choice>
    <mc:Fallback xmlns="">
      <p:transition spd="slow" advTm="87290"/>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32"/>
          <p:cNvSpPr txBox="1">
            <a:spLocks noGrp="1"/>
          </p:cNvSpPr>
          <p:nvPr>
            <p:ph idx="1"/>
          </p:nvPr>
        </p:nvSpPr>
        <p:spPr>
          <a:xfrm>
            <a:off x="107504" y="175846"/>
            <a:ext cx="8884220" cy="6422102"/>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sz="1000" dirty="0"/>
          </a:p>
          <a:p>
            <a:pPr marL="0" lvl="0" indent="450000" algn="just">
              <a:lnSpc>
                <a:spcPct val="150000"/>
              </a:lnSpc>
              <a:spcBef>
                <a:spcPts val="0"/>
              </a:spcBef>
              <a:spcAft>
                <a:spcPts val="0"/>
              </a:spcAft>
              <a:buSzPts val="1960"/>
              <a:buNone/>
            </a:pPr>
            <a:endParaRPr lang="tg-Cyrl-TJ" sz="1000" dirty="0"/>
          </a:p>
          <a:p>
            <a:pPr marL="0" lv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рушди инноватсиони ҳамчун воситаи ноил шудан ба ҳадафҳо;</a:t>
            </a:r>
            <a:endParaRPr lang="ru-RU" dirty="0">
              <a:solidFill>
                <a:schemeClr val="tx1"/>
              </a:solidFill>
              <a:latin typeface="Times New Roman" panose="02020603050405020304" pitchFamily="18" charset="0"/>
              <a:cs typeface="Times New Roman" panose="02020603050405020304" pitchFamily="18" charset="0"/>
            </a:endParaRPr>
          </a:p>
          <a:p>
            <a:pPr marL="0" lvl="0" indent="0" algn="just">
              <a:lnSpc>
                <a:spcPct val="15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механизми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инноватсионии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рушди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сармояи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инсонӣ</a:t>
            </a:r>
            <a:r>
              <a:rPr lang="ru-RU" dirty="0">
                <a:solidFill>
                  <a:schemeClr val="tx1"/>
                </a:solidFill>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хусусияти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ҳадафҳо</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вазифаҳои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инноватсиони</a:t>
            </a:r>
            <a:r>
              <a:rPr lang="ru-RU" dirty="0">
                <a:solidFill>
                  <a:schemeClr val="tx1"/>
                </a:solidFill>
                <a:latin typeface="Times New Roman" panose="02020603050405020304" pitchFamily="18" charset="0"/>
                <a:cs typeface="Times New Roman" panose="02020603050405020304" pitchFamily="18" charset="0"/>
              </a:rPr>
              <a:t>;</a:t>
            </a:r>
          </a:p>
          <a:p>
            <a:pPr marL="0" lvl="0" indent="0" algn="just">
              <a:lnSpc>
                <a:spcPct val="150000"/>
              </a:lnSpc>
              <a:spcBef>
                <a:spcPts val="0"/>
              </a:spcBef>
              <a:spcAft>
                <a:spcPts val="0"/>
              </a:spcAft>
              <a:buFont typeface="Wingdings" panose="05000000000000000000" pitchFamily="2" charset="2"/>
              <a:buChar char="Ø"/>
            </a:pPr>
            <a:r>
              <a:rPr lang="ru-RU" dirty="0" err="1">
                <a:solidFill>
                  <a:schemeClr val="tx1"/>
                </a:solidFill>
                <a:latin typeface="Times New Roman" panose="02020603050405020304" pitchFamily="18" charset="0"/>
                <a:cs typeface="Times New Roman" panose="02020603050405020304" pitchFamily="18" charset="0"/>
              </a:rPr>
              <a:t>муносибати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муназзам</a:t>
            </a:r>
            <a:r>
              <a:rPr lang="ru-RU" dirty="0">
                <a:solidFill>
                  <a:schemeClr val="tx1"/>
                </a:solidFill>
                <a:latin typeface="Times New Roman" panose="02020603050405020304" pitchFamily="18" charset="0"/>
                <a:cs typeface="Times New Roman" panose="02020603050405020304" pitchFamily="18" charset="0"/>
              </a:rPr>
              <a:t> ба </a:t>
            </a:r>
            <a:r>
              <a:rPr lang="ru-RU" dirty="0" err="1">
                <a:solidFill>
                  <a:schemeClr val="tx1"/>
                </a:solidFill>
                <a:latin typeface="Times New Roman" panose="02020603050405020304" pitchFamily="18" charset="0"/>
                <a:cs typeface="Times New Roman" panose="02020603050405020304" pitchFamily="18" charset="0"/>
              </a:rPr>
              <a:t>истеҳсолоти</a:t>
            </a:r>
            <a:r>
              <a:rPr lang="ru-RU" dirty="0">
                <a:solidFill>
                  <a:schemeClr val="tx1"/>
                </a:solidFill>
                <a:latin typeface="Times New Roman" panose="02020603050405020304" pitchFamily="18" charset="0"/>
                <a:cs typeface="Times New Roman" panose="02020603050405020304" pitchFamily="18" charset="0"/>
              </a:rPr>
              <a:t> </a:t>
            </a:r>
            <a:r>
              <a:rPr lang="ru-RU" dirty="0" err="1">
                <a:solidFill>
                  <a:schemeClr val="tx1"/>
                </a:solidFill>
                <a:latin typeface="Times New Roman" panose="02020603050405020304" pitchFamily="18" charset="0"/>
                <a:cs typeface="Times New Roman" panose="02020603050405020304" pitchFamily="18" charset="0"/>
              </a:rPr>
              <a:t>инноватсион</a:t>
            </a:r>
            <a:r>
              <a:rPr lang="tg-Cyrl-TJ" dirty="0">
                <a:solidFill>
                  <a:schemeClr val="tx1"/>
                </a:solidFill>
                <a:latin typeface="Times New Roman" panose="02020603050405020304" pitchFamily="18" charset="0"/>
                <a:cs typeface="Times New Roman" panose="02020603050405020304" pitchFamily="18" charset="0"/>
              </a:rPr>
              <a:t>ӣ</a:t>
            </a:r>
            <a:r>
              <a:rPr lang="ru-RU" dirty="0">
                <a:solidFill>
                  <a:schemeClr val="tx1"/>
                </a:solidFill>
                <a:latin typeface="Times New Roman" panose="02020603050405020304" pitchFamily="18" charset="0"/>
                <a:cs typeface="Times New Roman" panose="02020603050405020304" pitchFamily="18" charset="0"/>
              </a:rPr>
              <a:t>;</a:t>
            </a:r>
          </a:p>
          <a:p>
            <a:pPr marL="0" indent="0" algn="just">
              <a:lnSpc>
                <a:spcPct val="150000"/>
              </a:lnSpc>
              <a:spcBef>
                <a:spcPts val="0"/>
              </a:spcBef>
              <a:spcAft>
                <a:spcPts val="0"/>
              </a:spcAft>
              <a:buFont typeface="Wingdings" panose="05000000000000000000" pitchFamily="2" charset="2"/>
              <a:buChar char="Ø"/>
            </a:pPr>
            <a:r>
              <a:rPr lang="tg-Cyrl-TJ" dirty="0">
                <a:solidFill>
                  <a:schemeClr val="tx1"/>
                </a:solidFill>
                <a:latin typeface="Times New Roman" panose="02020603050405020304" pitchFamily="18" charset="0"/>
                <a:cs typeface="Times New Roman" panose="02020603050405020304" pitchFamily="18" charset="0"/>
              </a:rPr>
              <a:t>мавҷудияти технологияҳои махсуси идоракунӣ.</a:t>
            </a:r>
          </a:p>
        </p:txBody>
      </p:sp>
    </p:spTree>
  </p:cSld>
  <p:clrMapOvr>
    <a:masterClrMapping/>
  </p:clrMapOvr>
  <mc:AlternateContent xmlns:mc="http://schemas.openxmlformats.org/markup-compatibility/2006" xmlns:p14="http://schemas.microsoft.com/office/powerpoint/2010/main">
    <mc:Choice Requires="p14">
      <p:transition p14:dur="0" advTm="63935"/>
    </mc:Choice>
    <mc:Fallback xmlns="">
      <p:transition advTm="6393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59"/>
        <p:cNvGrpSpPr/>
        <p:nvPr/>
      </p:nvGrpSpPr>
      <p:grpSpPr>
        <a:xfrm>
          <a:off x="0" y="0"/>
          <a:ext cx="0" cy="0"/>
          <a:chOff x="0" y="0"/>
          <a:chExt cx="0" cy="0"/>
        </a:xfrm>
      </p:grpSpPr>
      <p:sp>
        <p:nvSpPr>
          <p:cNvPr id="260" name="Google Shape;260;p33"/>
          <p:cNvSpPr txBox="1">
            <a:spLocks noGrp="1"/>
          </p:cNvSpPr>
          <p:nvPr>
            <p:ph idx="1"/>
          </p:nvPr>
        </p:nvSpPr>
        <p:spPr>
          <a:xfrm>
            <a:off x="107504" y="175846"/>
            <a:ext cx="8974950" cy="6611816"/>
          </a:xfrm>
          <a:prstGeom prst="rect">
            <a:avLst/>
          </a:prstGeom>
          <a:noFill/>
          <a:ln>
            <a:noFill/>
          </a:ln>
        </p:spPr>
        <p:txBody>
          <a:bodyPr spcFirstLastPara="1" wrap="square" lIns="91425" tIns="45700" rIns="91425" bIns="45700" anchor="t" anchorCtr="0">
            <a:normAutofit/>
          </a:bodyPr>
          <a:lstStyle/>
          <a:p>
            <a:pPr marL="342900" lvl="0" indent="630555" algn="ctr" rtl="0">
              <a:spcBef>
                <a:spcPts val="0"/>
              </a:spcBef>
              <a:spcAft>
                <a:spcPts val="0"/>
              </a:spcAft>
              <a:buSzPts val="1960"/>
              <a:buNone/>
            </a:pPr>
            <a:endParaRPr sz="100" b="1" i="1" dirty="0">
              <a:solidFill>
                <a:srgbClr val="FF0000"/>
              </a:solidFill>
              <a:latin typeface="Times New Roman"/>
              <a:ea typeface="Times New Roman"/>
              <a:cs typeface="Times New Roman"/>
              <a:sym typeface="Times New Roman"/>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«Механизм» ин фароҳам овардани шароит, замина ва ба даст овардани инноватсия ва татбиқи минбаъдаи онҳоро дар системаҳои истеҳсолӣ ва ҷамъоварии иқтисодии сармояи инсонӣ муайян менамояд, механизми рушди инноватсионии сармояи инсонӣ номидан мумкин аст.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Механизми рушди сармояи инсонӣ шакли ташкилию иқтисодии амалисозии фаъолияти инноватсионие мебошад, ки ба рушди сармояи инсонӣ равона гардидааст.</a:t>
            </a:r>
            <a:endParaRPr lang="tg-Cyrl-TJ" sz="2400" b="1"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buNone/>
            </a:pPr>
            <a:endParaRPr lang="tg-Cyrl-TJ" sz="1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73427"/>
    </mc:Choice>
    <mc:Fallback xmlns="">
      <p:transition advTm="73427"/>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41073" y="114758"/>
            <a:ext cx="8884220" cy="6664111"/>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2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sz="11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Механизми </a:t>
            </a:r>
            <a:r>
              <a:rPr lang="tg-Cyrl-TJ" dirty="0">
                <a:solidFill>
                  <a:schemeClr val="tx1"/>
                </a:solidFill>
                <a:latin typeface="Times New Roman" panose="02020603050405020304" pitchFamily="18" charset="0"/>
                <a:cs typeface="Times New Roman" panose="02020603050405020304" pitchFamily="18" charset="0"/>
              </a:rPr>
              <a:t>мазкур бояд таъминоти инноватсионию функсионалии ҷуброни самараноки фарсудашавии сармояи инсонии ҷамъшударо ташкил намуда, вобастагии рушди сармояи инсониро бо марҳилаҳои давраи ҳаёти он таъмин намояд. </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Фаъолияти навсозии сармояи инсонӣ, сармоягузорӣ ва дастгирии молиявии раванди ташаккули қобилиятҳои меҳнатӣ мебошад. Дастгирии инноватсионӣ бояд на танҳо истеҳсоли донишҳои нав, балки коркард ва такмили инноватсиониеро, ки ба талаботи системаҳои иқтисодии ҷомеа ҷавобгӯ мебошанд, низ муайян намуда истифодаи дурусти онро бароҳ монад.</a:t>
            </a:r>
            <a:endParaRPr lang="tg-Cyrl-TJ" b="1"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0" advTm="67023"/>
    </mc:Choice>
    <mc:Fallback xmlns="">
      <p:transition advTm="6702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77843" y="87922"/>
            <a:ext cx="8807895" cy="6351763"/>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105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0" algn="just">
              <a:lnSpc>
                <a:spcPct val="150000"/>
              </a:lnSpc>
              <a:buNone/>
            </a:pPr>
            <a:endParaRPr lang="tg-Cyrl-TJ" sz="100"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r>
              <a:rPr lang="tg-Cyrl-TJ" dirty="0" smtClean="0">
                <a:solidFill>
                  <a:schemeClr val="tx1"/>
                </a:solidFill>
                <a:latin typeface="Times New Roman" panose="02020603050405020304" pitchFamily="18" charset="0"/>
                <a:cs typeface="Times New Roman" panose="02020603050405020304" pitchFamily="18" charset="0"/>
              </a:rPr>
              <a:t>Рушди </a:t>
            </a:r>
            <a:r>
              <a:rPr lang="tg-Cyrl-TJ" dirty="0">
                <a:solidFill>
                  <a:schemeClr val="tx1"/>
                </a:solidFill>
                <a:latin typeface="Times New Roman" panose="02020603050405020304" pitchFamily="18" charset="0"/>
                <a:cs typeface="Times New Roman" panose="02020603050405020304" pitchFamily="18" charset="0"/>
              </a:rPr>
              <a:t>сармояи инсонӣ зарурати ҳалли масъалаҳои ноил шудан ба пастшавии самараноки фарсудашавии сармояи инсониро муайян намудааст. На танҳо паст гардидани аҳамияти иқтисодии дониши касбии коргарро муайян мекунад, балки ба кам шудани арзиши сармояи инсонӣ аз ҳисоби пешрафти технология ва пайдоиши донишҳои нав, ҷараёни иттилоот, ки дар низмоми такрористеҳсоли ҷамъият иштирок мекунанд, инчунин аз ҳисоби афзоиши ҳосилнокии меҳнат дар соҳаҳои илму маориф, ки сармояи инсониро мусоидат мекунад, ташкил медиханд.</a:t>
            </a:r>
          </a:p>
        </p:txBody>
      </p:sp>
    </p:spTree>
    <p:extLst>
      <p:ext uri="{BB962C8B-B14F-4D97-AF65-F5344CB8AC3E}">
        <p14:creationId xmlns:p14="http://schemas.microsoft.com/office/powerpoint/2010/main" val="365717246"/>
      </p:ext>
    </p:extLst>
  </p:cSld>
  <p:clrMapOvr>
    <a:masterClrMapping/>
  </p:clrMapOvr>
  <mc:AlternateContent xmlns:mc="http://schemas.openxmlformats.org/markup-compatibility/2006" xmlns:p14="http://schemas.microsoft.com/office/powerpoint/2010/main">
    <mc:Choice Requires="p14">
      <p:transition p14:dur="0" advTm="65021"/>
    </mc:Choice>
    <mc:Fallback xmlns="">
      <p:transition advTm="6502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07504" y="70338"/>
            <a:ext cx="8884220" cy="678766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sz="1200"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sz="2800" dirty="0" smtClean="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Механизми </a:t>
            </a:r>
            <a:r>
              <a:rPr lang="tg-Cyrl-TJ" dirty="0">
                <a:solidFill>
                  <a:schemeClr val="tx1"/>
                </a:solidFill>
                <a:latin typeface="Times New Roman" panose="02020603050405020304" pitchFamily="18" charset="0"/>
                <a:cs typeface="Times New Roman" panose="02020603050405020304" pitchFamily="18" charset="0"/>
              </a:rPr>
              <a:t>фаъолияти иқтисодӣ ва ташкилии сармояи инсонӣ маҷмӯи тадбирҳо ва равишҳоеро дар бар мегирад, ки ба инкишоф, истифодабарии самарабахш ва афзун намудани дониш, малака, таҷриба ва дигар қобилиятҳои одамон нигаронида шудаанд, ки дар ниҳояти кор ба баланд шудани маҳсулнокӣ ва некуаҳволии онҳо, инчунин рушди иқтисодиёт мусоидат мекунанд.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механизмҳои иқтисодӣ ва ташкилӣ бо ҳам зич алоқаманданд ва бояд дар якҷоягӣ амал намоянд, то аз истифодаи сармояи инсонӣ фоида ба даст оварда шавад, ки онро мо дар расми 1 пешниҳод намудем.</a:t>
            </a:r>
          </a:p>
        </p:txBody>
      </p:sp>
    </p:spTree>
    <p:extLst>
      <p:ext uri="{BB962C8B-B14F-4D97-AF65-F5344CB8AC3E}">
        <p14:creationId xmlns:p14="http://schemas.microsoft.com/office/powerpoint/2010/main" val="1397720327"/>
      </p:ext>
    </p:extLst>
  </p:cSld>
  <p:clrMapOvr>
    <a:masterClrMapping/>
  </p:clrMapOvr>
  <mc:AlternateContent xmlns:mc="http://schemas.openxmlformats.org/markup-compatibility/2006" xmlns:p14="http://schemas.microsoft.com/office/powerpoint/2010/main">
    <mc:Choice Requires="p14">
      <p:transition p14:dur="0" advTm="66077"/>
    </mc:Choice>
    <mc:Fallback xmlns="">
      <p:transition advTm="66077"/>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0"/>
            <a:ext cx="9010120" cy="6858000"/>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b="1" dirty="0"/>
          </a:p>
          <a:p>
            <a:pPr fontAlgn="base" hangingPunct="0"/>
            <a:endParaRPr lang="tg-Cyrl-TJ" sz="100" b="1" dirty="0">
              <a:latin typeface="Times New Roman" panose="02020603050405020304" pitchFamily="18" charset="0"/>
              <a:cs typeface="Times New Roman" panose="02020603050405020304" pitchFamily="18" charset="0"/>
            </a:endParaRPr>
          </a:p>
          <a:p>
            <a:pPr fontAlgn="base" hangingPunct="0"/>
            <a:r>
              <a:rPr lang="tg-Cyrl-TJ" sz="1600" b="1" dirty="0">
                <a:solidFill>
                  <a:schemeClr val="tx1"/>
                </a:solidFill>
                <a:latin typeface="Times New Roman" panose="02020603050405020304" pitchFamily="18" charset="0"/>
                <a:cs typeface="Times New Roman" panose="02020603050405020304" pitchFamily="18" charset="0"/>
              </a:rPr>
              <a:t>Расми 1. Намудҳои механизми сармояи инсонӣ</a:t>
            </a:r>
            <a:endParaRPr lang="ru-RU" sz="1600" dirty="0">
              <a:solidFill>
                <a:schemeClr val="tx1"/>
              </a:solidFill>
              <a:latin typeface="Times New Roman" panose="02020603050405020304" pitchFamily="18" charset="0"/>
              <a:cs typeface="Times New Roman" panose="02020603050405020304" pitchFamily="18" charset="0"/>
            </a:endParaRPr>
          </a:p>
          <a:p>
            <a:r>
              <a:rPr lang="tg-Cyrl-TJ" sz="1600" b="1" dirty="0">
                <a:solidFill>
                  <a:schemeClr val="tx1"/>
                </a:solidFill>
                <a:latin typeface="Times New Roman" panose="02020603050405020304" pitchFamily="18" charset="0"/>
                <a:cs typeface="Times New Roman" panose="02020603050405020304" pitchFamily="18" charset="0"/>
              </a:rPr>
              <a:t>Сарчашма: Аз ҷониби муаллиф таҳия карда шудааст.</a:t>
            </a:r>
            <a:endParaRPr lang="tg-Cyrl-TJ" sz="1600" dirty="0">
              <a:solidFill>
                <a:schemeClr val="tx1"/>
              </a:solidFill>
              <a:latin typeface="Times New Roman" panose="02020603050405020304" pitchFamily="18" charset="0"/>
              <a:cs typeface="Times New Roman" panose="02020603050405020304" pitchFamily="18" charset="0"/>
            </a:endParaRPr>
          </a:p>
        </p:txBody>
      </p:sp>
      <p:grpSp>
        <p:nvGrpSpPr>
          <p:cNvPr id="3" name="Группа 2"/>
          <p:cNvGrpSpPr/>
          <p:nvPr/>
        </p:nvGrpSpPr>
        <p:grpSpPr>
          <a:xfrm>
            <a:off x="404446" y="896815"/>
            <a:ext cx="8414239" cy="4376521"/>
            <a:chOff x="0" y="0"/>
            <a:chExt cx="5246422" cy="5048802"/>
          </a:xfrm>
        </p:grpSpPr>
        <p:cxnSp>
          <p:nvCxnSpPr>
            <p:cNvPr id="4" name="Прямая соединительная линия 3"/>
            <p:cNvCxnSpPr/>
            <p:nvPr/>
          </p:nvCxnSpPr>
          <p:spPr>
            <a:xfrm flipH="1">
              <a:off x="5104737" y="890546"/>
              <a:ext cx="104558" cy="0"/>
            </a:xfrm>
            <a:prstGeom prst="line">
              <a:avLst/>
            </a:prstGeom>
            <a:ln w="19050"/>
          </p:spPr>
          <p:style>
            <a:lnRef idx="3">
              <a:schemeClr val="accent5"/>
            </a:lnRef>
            <a:fillRef idx="0">
              <a:schemeClr val="accent5"/>
            </a:fillRef>
            <a:effectRef idx="2">
              <a:schemeClr val="accent5"/>
            </a:effectRef>
            <a:fontRef idx="minor">
              <a:schemeClr val="tx1"/>
            </a:fontRef>
          </p:style>
        </p:cxnSp>
        <p:sp>
          <p:nvSpPr>
            <p:cNvPr id="5" name="Блок-схема: альтернативный процесс 4"/>
            <p:cNvSpPr/>
            <p:nvPr/>
          </p:nvSpPr>
          <p:spPr>
            <a:xfrm>
              <a:off x="938253" y="0"/>
              <a:ext cx="3233177" cy="524733"/>
            </a:xfrm>
            <a:prstGeom prst="flowChartAlternateProcess">
              <a:avLst/>
            </a:prstGeom>
            <a:ln w="38100"/>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Намудҳои механизми сармояи инсонӣ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6" name="Блок-схема: альтернативный процесс 5"/>
            <p:cNvSpPr/>
            <p:nvPr/>
          </p:nvSpPr>
          <p:spPr>
            <a:xfrm>
              <a:off x="182880" y="691764"/>
              <a:ext cx="2641217" cy="468597"/>
            </a:xfrm>
            <a:prstGeom prst="flowChartAlternateProcess">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Ташкилӣ</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7" name="Блок-схема: альтернативный процесс 6"/>
            <p:cNvSpPr/>
            <p:nvPr/>
          </p:nvSpPr>
          <p:spPr>
            <a:xfrm>
              <a:off x="2934031" y="691764"/>
              <a:ext cx="2167336" cy="468597"/>
            </a:xfrm>
            <a:prstGeom prst="flowChartAlternateProcess">
              <a:avLst/>
            </a:prstGeom>
            <a:ln w="28575"/>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Иқтисодӣ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8" name="Прямоугольник 7"/>
            <p:cNvSpPr/>
            <p:nvPr/>
          </p:nvSpPr>
          <p:spPr>
            <a:xfrm>
              <a:off x="2918128" y="1272209"/>
              <a:ext cx="2157673" cy="524749"/>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Сармоягузорӣ ба соҳаи маориф ва илм</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9" name="Прямоугольник 8"/>
            <p:cNvSpPr/>
            <p:nvPr/>
          </p:nvSpPr>
          <p:spPr>
            <a:xfrm>
              <a:off x="198782" y="1256306"/>
              <a:ext cx="2588564" cy="548601"/>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Идоракунии захираҳои инсонӣ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0" name="Прямоугольник 9"/>
            <p:cNvSpPr/>
            <p:nvPr/>
          </p:nvSpPr>
          <p:spPr>
            <a:xfrm>
              <a:off x="2934031" y="1908313"/>
              <a:ext cx="2138660" cy="556524"/>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Рушди низоми тандурустӣ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1" name="Прямоугольник 10"/>
            <p:cNvSpPr/>
            <p:nvPr/>
          </p:nvSpPr>
          <p:spPr>
            <a:xfrm>
              <a:off x="190831" y="1900362"/>
              <a:ext cx="2617360" cy="563880"/>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Ташаккул додани низоми роҳбарӣ ва идоракунӣ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12" name="Прямоугольник 11"/>
            <p:cNvSpPr/>
            <p:nvPr/>
          </p:nvSpPr>
          <p:spPr>
            <a:xfrm>
              <a:off x="2934031" y="2560320"/>
              <a:ext cx="2157829" cy="795074"/>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endParaRPr lang="tg-Cyrl-TJ" sz="1400" dirty="0">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Ташаккули ҳавасмандгардонии сармояи инсонӣ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13" name="Прямая соединительная линия 12"/>
            <p:cNvCxnSpPr/>
            <p:nvPr/>
          </p:nvCxnSpPr>
          <p:spPr>
            <a:xfrm flipH="1">
              <a:off x="7951" y="954157"/>
              <a:ext cx="28355" cy="3736975"/>
            </a:xfrm>
            <a:prstGeom prst="line">
              <a:avLst/>
            </a:prstGeom>
            <a:ln/>
          </p:spPr>
          <p:style>
            <a:lnRef idx="3">
              <a:schemeClr val="accent5"/>
            </a:lnRef>
            <a:fillRef idx="0">
              <a:schemeClr val="accent5"/>
            </a:fillRef>
            <a:effectRef idx="2">
              <a:schemeClr val="accent5"/>
            </a:effectRef>
            <a:fontRef idx="minor">
              <a:schemeClr val="tx1"/>
            </a:fontRef>
          </p:style>
        </p:cxnSp>
        <p:cxnSp>
          <p:nvCxnSpPr>
            <p:cNvPr id="14" name="Прямая со стрелкой 13"/>
            <p:cNvCxnSpPr/>
            <p:nvPr/>
          </p:nvCxnSpPr>
          <p:spPr>
            <a:xfrm flipH="1">
              <a:off x="1407380" y="548640"/>
              <a:ext cx="259097" cy="158939"/>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5" name="Прямая соединительная линия 14"/>
            <p:cNvCxnSpPr/>
            <p:nvPr/>
          </p:nvCxnSpPr>
          <p:spPr>
            <a:xfrm>
              <a:off x="5208104" y="898497"/>
              <a:ext cx="38318" cy="3816350"/>
            </a:xfrm>
            <a:prstGeom prst="line">
              <a:avLst/>
            </a:prstGeom>
            <a:ln w="19050"/>
          </p:spPr>
          <p:style>
            <a:lnRef idx="3">
              <a:schemeClr val="accent5"/>
            </a:lnRef>
            <a:fillRef idx="0">
              <a:schemeClr val="accent5"/>
            </a:fillRef>
            <a:effectRef idx="2">
              <a:schemeClr val="accent5"/>
            </a:effectRef>
            <a:fontRef idx="minor">
              <a:schemeClr val="tx1"/>
            </a:fontRef>
          </p:style>
        </p:cxnSp>
        <p:cxnSp>
          <p:nvCxnSpPr>
            <p:cNvPr id="16" name="Прямая со стрелкой 15"/>
            <p:cNvCxnSpPr/>
            <p:nvPr/>
          </p:nvCxnSpPr>
          <p:spPr>
            <a:xfrm>
              <a:off x="3450866" y="532737"/>
              <a:ext cx="326269" cy="143123"/>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7" name="Прямая соединительная линия 16"/>
            <p:cNvCxnSpPr/>
            <p:nvPr/>
          </p:nvCxnSpPr>
          <p:spPr>
            <a:xfrm>
              <a:off x="39756" y="962108"/>
              <a:ext cx="153701" cy="0"/>
            </a:xfrm>
            <a:prstGeom prst="line">
              <a:avLst/>
            </a:prstGeom>
            <a:ln/>
          </p:spPr>
          <p:style>
            <a:lnRef idx="3">
              <a:schemeClr val="accent5"/>
            </a:lnRef>
            <a:fillRef idx="0">
              <a:schemeClr val="accent5"/>
            </a:fillRef>
            <a:effectRef idx="2">
              <a:schemeClr val="accent5"/>
            </a:effectRef>
            <a:fontRef idx="minor">
              <a:schemeClr val="tx1"/>
            </a:fontRef>
          </p:style>
        </p:cxnSp>
        <p:cxnSp>
          <p:nvCxnSpPr>
            <p:cNvPr id="18" name="Прямая со стрелкой 17"/>
            <p:cNvCxnSpPr/>
            <p:nvPr/>
          </p:nvCxnSpPr>
          <p:spPr>
            <a:xfrm>
              <a:off x="23853" y="1510748"/>
              <a:ext cx="19083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a:off x="7951" y="2178657"/>
              <a:ext cx="1905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0" name="Прямоугольник 19"/>
            <p:cNvSpPr/>
            <p:nvPr/>
          </p:nvSpPr>
          <p:spPr>
            <a:xfrm>
              <a:off x="190831" y="2544417"/>
              <a:ext cx="2637735" cy="786130"/>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Татбиқи низоми баҳодиҳӣ ва баланд бардоштани самаранокии кор</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dirty="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1" name="Прямая со стрелкой 20"/>
            <p:cNvCxnSpPr/>
            <p:nvPr/>
          </p:nvCxnSpPr>
          <p:spPr>
            <a:xfrm flipH="1">
              <a:off x="5049078" y="1502797"/>
              <a:ext cx="151075" cy="795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Прямая со стрелкой 21"/>
            <p:cNvCxnSpPr/>
            <p:nvPr/>
          </p:nvCxnSpPr>
          <p:spPr>
            <a:xfrm flipH="1">
              <a:off x="5057029" y="2115047"/>
              <a:ext cx="150495" cy="76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a:off x="7951" y="2902226"/>
              <a:ext cx="1905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Прямоугольник 23"/>
            <p:cNvSpPr/>
            <p:nvPr/>
          </p:nvSpPr>
          <p:spPr>
            <a:xfrm>
              <a:off x="166977" y="4158532"/>
              <a:ext cx="2656453" cy="890270"/>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Татбиқи технологияҳои инноватсионӣ ва</a:t>
              </a:r>
              <a:r>
                <a:rPr lang="tg-Cyrl-TJ" sz="18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дастгирии тафаккури эҷодӣ ва навоварона</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5" name="Прямоугольник 24"/>
            <p:cNvSpPr/>
            <p:nvPr/>
          </p:nvSpPr>
          <p:spPr>
            <a:xfrm>
              <a:off x="2957885" y="4150581"/>
              <a:ext cx="2119630" cy="897641"/>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Дастгирӣ ҳаракати қувваи корӣ кормандон</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6" name="Прямоугольник 25"/>
            <p:cNvSpPr/>
            <p:nvPr/>
          </p:nvSpPr>
          <p:spPr>
            <a:xfrm>
              <a:off x="2934031" y="3427012"/>
              <a:ext cx="2167338" cy="564503"/>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a:effectLst/>
                  <a:latin typeface="Times New Roman" panose="02020603050405020304" pitchFamily="18" charset="0"/>
                  <a:ea typeface="Times New Roman" panose="02020603050405020304" pitchFamily="18" charset="0"/>
                  <a:cs typeface="Times New Roman" panose="02020603050405020304" pitchFamily="18" charset="0"/>
                </a:rPr>
                <a:t>Рушди бозори меҳнат</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a:p>
              <a:pPr algn="ctr">
                <a:spcAft>
                  <a:spcPts val="0"/>
                </a:spcAft>
              </a:pPr>
              <a:r>
                <a:rPr lang="tg-Cyrl-TJ" sz="1400">
                  <a:effectLst/>
                  <a:latin typeface="Times New Roman Tj" panose="02020603050405020304" pitchFamily="18" charset="-52"/>
                  <a:ea typeface="Times New Roman" panose="02020603050405020304" pitchFamily="18" charset="0"/>
                  <a:cs typeface="Times New Roman" panose="02020603050405020304" pitchFamily="18" charset="0"/>
                </a:rPr>
                <a:t> </a:t>
              </a:r>
              <a:endParaRPr lang="ru-RU" sz="140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sp>
          <p:nvSpPr>
            <p:cNvPr id="27" name="Прямоугольник 26"/>
            <p:cNvSpPr/>
            <p:nvPr/>
          </p:nvSpPr>
          <p:spPr>
            <a:xfrm>
              <a:off x="190831" y="3419061"/>
              <a:ext cx="2648530" cy="563880"/>
            </a:xfrm>
            <a:prstGeom prst="rect">
              <a:avLst/>
            </a:prstGeom>
          </p:spPr>
          <p:style>
            <a:lnRef idx="2">
              <a:schemeClr val="accent5"/>
            </a:lnRef>
            <a:fillRef idx="1">
              <a:schemeClr val="lt1"/>
            </a:fillRef>
            <a:effectRef idx="0">
              <a:schemeClr val="accent5"/>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tg-Cyrl-TJ" sz="1400" dirty="0">
                  <a:effectLst/>
                  <a:latin typeface="Times New Roman" panose="02020603050405020304" pitchFamily="18" charset="0"/>
                  <a:ea typeface="Times New Roman" panose="02020603050405020304" pitchFamily="18" charset="0"/>
                  <a:cs typeface="Times New Roman" panose="02020603050405020304" pitchFamily="18" charset="0"/>
                </a:rPr>
                <a:t>Ташаккул додани фарҳанги корпоративӣ</a:t>
              </a:r>
              <a:endParaRPr lang="ru-RU" sz="1400" dirty="0">
                <a:effectLst/>
                <a:latin typeface="Times New Roman Tj" panose="02020603050405020304" pitchFamily="18" charset="-52"/>
                <a:ea typeface="Times New Roman" panose="02020603050405020304" pitchFamily="18" charset="0"/>
                <a:cs typeface="Times New Roman" panose="02020603050405020304" pitchFamily="18" charset="0"/>
              </a:endParaRPr>
            </a:p>
          </p:txBody>
        </p:sp>
        <p:cxnSp>
          <p:nvCxnSpPr>
            <p:cNvPr id="28" name="Прямая со стрелкой 27"/>
            <p:cNvCxnSpPr/>
            <p:nvPr/>
          </p:nvCxnSpPr>
          <p:spPr>
            <a:xfrm>
              <a:off x="0" y="3681454"/>
              <a:ext cx="1905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Прямая соединительная линия 28"/>
            <p:cNvCxnSpPr/>
            <p:nvPr/>
          </p:nvCxnSpPr>
          <p:spPr>
            <a:xfrm>
              <a:off x="7951" y="4699221"/>
              <a:ext cx="143942" cy="0"/>
            </a:xfrm>
            <a:prstGeom prst="line">
              <a:avLst/>
            </a:prstGeom>
            <a:ln/>
          </p:spPr>
          <p:style>
            <a:lnRef idx="3">
              <a:schemeClr val="accent5"/>
            </a:lnRef>
            <a:fillRef idx="0">
              <a:schemeClr val="accent5"/>
            </a:fillRef>
            <a:effectRef idx="2">
              <a:schemeClr val="accent5"/>
            </a:effectRef>
            <a:fontRef idx="minor">
              <a:schemeClr val="tx1"/>
            </a:fontRef>
          </p:style>
        </p:cxnSp>
        <p:cxnSp>
          <p:nvCxnSpPr>
            <p:cNvPr id="30" name="Прямая соединительная линия 29"/>
            <p:cNvCxnSpPr/>
            <p:nvPr/>
          </p:nvCxnSpPr>
          <p:spPr>
            <a:xfrm flipH="1">
              <a:off x="5072932" y="4715124"/>
              <a:ext cx="171394"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p:nvPr/>
          </p:nvCxnSpPr>
          <p:spPr>
            <a:xfrm flipH="1">
              <a:off x="5072932" y="3657600"/>
              <a:ext cx="150495" cy="76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p:cNvCxnSpPr/>
            <p:nvPr/>
          </p:nvCxnSpPr>
          <p:spPr>
            <a:xfrm flipH="1">
              <a:off x="5064980" y="2918129"/>
              <a:ext cx="150495" cy="76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37024744"/>
      </p:ext>
    </p:extLst>
  </p:cSld>
  <p:clrMapOvr>
    <a:masterClrMapping/>
  </p:clrMapOvr>
  <mc:AlternateContent xmlns:mc="http://schemas.openxmlformats.org/markup-compatibility/2006" xmlns:p14="http://schemas.microsoft.com/office/powerpoint/2010/main">
    <mc:Choice Requires="p14">
      <p:transition p14:dur="0" advTm="65956"/>
    </mc:Choice>
    <mc:Fallback xmlns="">
      <p:transition advTm="6595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67054"/>
            <a:ext cx="8884220" cy="6154615"/>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endParaRPr lang="tg-Cyrl-TJ" dirty="0">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Метавон қайд намуд, ки ба самти ташкилӣ идоракунии захираҳои инсонӣ, ташаккул додани низоми роҳбарӣ ва идоракунӣ, татбиқи низоми баҳодиҳӣ ва баланд бардоштани самаранокии кор, ташаккул додани фарҳанги корпоративӣ, ки ба омӯзиш ва рушд мусоидат мекунад, татбиқи технологияҳои инноватсионӣ ва дастгирии тафаккури эҷодӣ ва навоварона дохил мегарданд, ки барои ноил гардидан ба ҳадафҳои гузошта шуда истифода мешаванд.</a:t>
            </a:r>
            <a:endParaRPr lang="tg-Cyrl-TJ" sz="24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68905299"/>
      </p:ext>
    </p:extLst>
  </p:cSld>
  <p:clrMapOvr>
    <a:masterClrMapping/>
  </p:clrMapOvr>
  <mc:AlternateContent xmlns:mc="http://schemas.openxmlformats.org/markup-compatibility/2006" xmlns:p14="http://schemas.microsoft.com/office/powerpoint/2010/main">
    <mc:Choice Requires="p14">
      <p:transition p14:dur="0" advTm="48859"/>
    </mc:Choice>
    <mc:Fallback xmlns="">
      <p:transition advTm="48859"/>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4"/>
          <p:cNvSpPr txBox="1">
            <a:spLocks noGrp="1"/>
          </p:cNvSpPr>
          <p:nvPr>
            <p:ph idx="1"/>
          </p:nvPr>
        </p:nvSpPr>
        <p:spPr>
          <a:xfrm>
            <a:off x="133880" y="105508"/>
            <a:ext cx="8884220" cy="6752492"/>
          </a:xfrm>
          <a:prstGeom prst="rect">
            <a:avLst/>
          </a:prstGeom>
          <a:noFill/>
          <a:ln>
            <a:noFill/>
          </a:ln>
        </p:spPr>
        <p:txBody>
          <a:bodyPr spcFirstLastPara="1" wrap="square" lIns="91425" tIns="45700" rIns="91425" bIns="45700" anchor="t" anchorCtr="0">
            <a:normAutofit/>
          </a:bodyPr>
          <a:lstStyle/>
          <a:p>
            <a:pPr marL="342900" lvl="0" indent="630555" algn="ctr">
              <a:spcBef>
                <a:spcPts val="0"/>
              </a:spcBef>
              <a:spcAft>
                <a:spcPts val="0"/>
              </a:spcAft>
              <a:buSzPts val="1960"/>
              <a:buNone/>
            </a:pPr>
            <a:endParaRPr lang="tg-Cyrl-TJ" sz="400" b="1" dirty="0">
              <a:solidFill>
                <a:srgbClr val="FF0000"/>
              </a:solidFill>
              <a:latin typeface="Times New Roman" panose="02020603050405020304" pitchFamily="18" charset="0"/>
              <a:cs typeface="Times New Roman" panose="02020603050405020304" pitchFamily="18" charset="0"/>
            </a:endParaRPr>
          </a:p>
          <a:p>
            <a:pPr marL="0" indent="450000" algn="ctr">
              <a:lnSpc>
                <a:spcPct val="100000"/>
              </a:lnSpc>
              <a:spcBef>
                <a:spcPts val="0"/>
              </a:spcBef>
              <a:spcAft>
                <a:spcPts val="0"/>
              </a:spcAft>
            </a:pPr>
            <a:r>
              <a:rPr lang="tg-Cyrl-TJ" sz="2400" b="1" dirty="0">
                <a:solidFill>
                  <a:srgbClr val="FF0000"/>
                </a:solidFill>
                <a:latin typeface="Times New Roman" panose="02020603050405020304" pitchFamily="18" charset="0"/>
                <a:cs typeface="Times New Roman" panose="02020603050405020304" pitchFamily="18" charset="0"/>
              </a:rPr>
              <a:t>Самтҳои афзалиятноки такмилдиҳии сармояи инсонӣ дар иқтисодиёти инноватсионӣ</a:t>
            </a:r>
          </a:p>
          <a:p>
            <a:pPr marL="0" indent="450000" algn="just">
              <a:lnSpc>
                <a:spcPct val="150000"/>
              </a:lnSpc>
              <a:spcBef>
                <a:spcPts val="0"/>
              </a:spcBef>
              <a:spcAft>
                <a:spcPts val="0"/>
              </a:spcAft>
            </a:pPr>
            <a:endParaRPr lang="tg-Cyrl-TJ" sz="900"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Инчунин, сармояи инсонӣ дар соҳаи иқтисодӣ яке аз омилҳои калидии истеҳсолот ба ҳисоб меравад, ки ба рушди иқтисодӣ, маҳсулнокии меҳнат ва рақобатпазирӣ таъсири амиқ мерасонад.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Ҷанбаҳои иқтисодии механизми сармояи инсонӣ:</a:t>
            </a:r>
            <a:endParaRPr lang="ru-RU" dirty="0">
              <a:solidFill>
                <a:schemeClr val="tx1"/>
              </a:solidFill>
              <a:latin typeface="Times New Roman" panose="02020603050405020304" pitchFamily="18" charset="0"/>
              <a:cs typeface="Times New Roman" panose="02020603050405020304" pitchFamily="18" charset="0"/>
            </a:endParaRPr>
          </a:p>
          <a:p>
            <a:pPr algn="just" fontAlgn="base" hangingPunct="0"/>
            <a:r>
              <a:rPr lang="tg-Cyrl-TJ" dirty="0">
                <a:solidFill>
                  <a:schemeClr val="tx1"/>
                </a:solidFill>
                <a:latin typeface="Times New Roman" panose="02020603050405020304" pitchFamily="18" charset="0"/>
                <a:cs typeface="Times New Roman" panose="02020603050405020304" pitchFamily="18" charset="0"/>
              </a:rPr>
              <a:t>а) Сармоягузорӣ ба соҳаи маориф ва илм;</a:t>
            </a:r>
            <a:endParaRPr lang="ru-RU" dirty="0">
              <a:solidFill>
                <a:schemeClr val="tx1"/>
              </a:solidFill>
              <a:latin typeface="Times New Roman" panose="02020603050405020304" pitchFamily="18" charset="0"/>
              <a:cs typeface="Times New Roman" panose="02020603050405020304" pitchFamily="18" charset="0"/>
            </a:endParaRPr>
          </a:p>
          <a:p>
            <a:pPr algn="just" fontAlgn="base" hangingPunct="0"/>
            <a:r>
              <a:rPr lang="tg-Cyrl-TJ" dirty="0">
                <a:solidFill>
                  <a:schemeClr val="tx1"/>
                </a:solidFill>
                <a:latin typeface="Times New Roman" panose="02020603050405020304" pitchFamily="18" charset="0"/>
                <a:cs typeface="Times New Roman" panose="02020603050405020304" pitchFamily="18" charset="0"/>
              </a:rPr>
              <a:t>б) Рушди низоми тандурустӣ;</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аз гуфтаҳои боло ба хулосае омадан мумкин аст, ки новобаста аз он ки муайян кардани таъсири сармояи инсонӣ ба рушди иқтисодӣ чӣ қадар душвор бошад ҳам, дар байни онҳо робитаи мустақим вуҷуд дорад, ки таҷриба исбот гардидааст.</a:t>
            </a:r>
          </a:p>
        </p:txBody>
      </p:sp>
    </p:spTree>
    <p:extLst>
      <p:ext uri="{BB962C8B-B14F-4D97-AF65-F5344CB8AC3E}">
        <p14:creationId xmlns:p14="http://schemas.microsoft.com/office/powerpoint/2010/main" val="1878322245"/>
      </p:ext>
    </p:extLst>
  </p:cSld>
  <p:clrMapOvr>
    <a:masterClrMapping/>
  </p:clrMapOvr>
  <mc:AlternateContent xmlns:mc="http://schemas.openxmlformats.org/markup-compatibility/2006" xmlns:p14="http://schemas.microsoft.com/office/powerpoint/2010/main">
    <mc:Choice Requires="p14">
      <p:transition p14:dur="0" advTm="65050"/>
    </mc:Choice>
    <mc:Fallback xmlns="">
      <p:transition advTm="65050"/>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133881" y="175846"/>
            <a:ext cx="8856984" cy="6585438"/>
          </a:xfrm>
          <a:prstGeom prst="rect">
            <a:avLst/>
          </a:prstGeom>
          <a:noFill/>
          <a:ln>
            <a:noFill/>
          </a:ln>
        </p:spPr>
        <p:txBody>
          <a:bodyPr spcFirstLastPara="1" wrap="square" lIns="91425" tIns="45700" rIns="91425" bIns="45700" anchor="t" anchorCtr="0">
            <a:normAutofit/>
          </a:bodyPr>
          <a:lstStyle/>
          <a:p>
            <a:pPr marL="0" indent="0" algn="ctr">
              <a:buNone/>
            </a:pPr>
            <a:r>
              <a:rPr lang="tg-Cyrl-TJ" sz="2400" b="1" dirty="0">
                <a:solidFill>
                  <a:srgbClr val="FF0000"/>
                </a:solidFill>
                <a:latin typeface="Times New Roman" panose="02020603050405020304" pitchFamily="18" charset="0"/>
                <a:cs typeface="Times New Roman" panose="02020603050405020304" pitchFamily="18" charset="0"/>
              </a:rPr>
              <a:t>ХУЛОСА</a:t>
            </a:r>
          </a:p>
          <a:p>
            <a:pPr marL="0" indent="0" algn="just" fontAlgn="base" hangingPunct="0">
              <a:lnSpc>
                <a:spcPct val="150000"/>
              </a:lnSpc>
              <a:spcBef>
                <a:spcPts val="0"/>
              </a:spcBef>
              <a:spcAft>
                <a:spcPts val="0"/>
              </a:spcAft>
              <a:buNone/>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dirty="0" smtClean="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endParaRPr lang="tg-Cyrl-TJ" dirty="0">
              <a:solidFill>
                <a:schemeClr val="tx1"/>
              </a:solidFill>
              <a:latin typeface="Times New Roman" panose="02020603050405020304" pitchFamily="18" charset="0"/>
              <a:cs typeface="Times New Roman" panose="02020603050405020304" pitchFamily="18" charset="0"/>
            </a:endParaRPr>
          </a:p>
          <a:p>
            <a:pPr marL="0" indent="450000" algn="just" fontAlgn="base" hangingPunct="0">
              <a:lnSpc>
                <a:spcPct val="150000"/>
              </a:lnSpc>
              <a:spcBef>
                <a:spcPts val="0"/>
              </a:spcBef>
              <a:spcAft>
                <a:spcPts val="0"/>
              </a:spcAft>
            </a:pPr>
            <a:r>
              <a:rPr lang="tg-Cyrl-TJ" dirty="0" smtClean="0">
                <a:solidFill>
                  <a:schemeClr val="tx1"/>
                </a:solidFill>
                <a:latin typeface="Times New Roman" panose="02020603050405020304" pitchFamily="18" charset="0"/>
                <a:cs typeface="Times New Roman" panose="02020603050405020304" pitchFamily="18" charset="0"/>
              </a:rPr>
              <a:t>Аз </a:t>
            </a:r>
            <a:r>
              <a:rPr lang="tg-Cyrl-TJ" dirty="0">
                <a:solidFill>
                  <a:schemeClr val="tx1"/>
                </a:solidFill>
                <a:latin typeface="Times New Roman" panose="02020603050405020304" pitchFamily="18" charset="0"/>
                <a:cs typeface="Times New Roman" panose="02020603050405020304" pitchFamily="18" charset="0"/>
              </a:rPr>
              <a:t>ин рӯ, мамлакатҳое, ки мехоҳанд рушди иқтисодии кишварро таъмин намоянд, бояд аз чунин равишҳои иқтисодӣ дуруст истифода намоянд ва барои рушди сармояи инсонӣ пайваста сармоягузориро ба роҳ монанд, то дар оянда ба натиҷаҳои дилхоҳ ноил гарданд.</a:t>
            </a:r>
            <a:endParaRPr lang="ru-RU" dirty="0">
              <a:solidFill>
                <a:schemeClr val="tx1"/>
              </a:solidFill>
              <a:latin typeface="Times New Roman" panose="02020603050405020304" pitchFamily="18" charset="0"/>
              <a:cs typeface="Times New Roman" panose="02020603050405020304" pitchFamily="18" charset="0"/>
            </a:endParaRPr>
          </a:p>
          <a:p>
            <a:pPr marL="0" indent="450000" algn="just">
              <a:lnSpc>
                <a:spcPct val="150000"/>
              </a:lnSpc>
              <a:spcBef>
                <a:spcPts val="0"/>
              </a:spcBef>
              <a:spcAft>
                <a:spcPts val="0"/>
              </a:spcAft>
            </a:pPr>
            <a:r>
              <a:rPr lang="tg-Cyrl-TJ" dirty="0">
                <a:solidFill>
                  <a:schemeClr val="tx1"/>
                </a:solidFill>
                <a:latin typeface="Times New Roman" panose="02020603050405020304" pitchFamily="18" charset="0"/>
                <a:cs typeface="Times New Roman" panose="02020603050405020304" pitchFamily="18" charset="0"/>
              </a:rPr>
              <a:t>Ҳамин тариқ, сармояи инсонӣ як захираи арзишманд барои рушди иқтисодиёт мебошад. Ташаккул ва инкишофи сармояи инсонӣ, аз давлат ва шахсони алоҳида маблағгузорӣ ва талошҳои доимиро тақозо менамояд.</a:t>
            </a:r>
            <a:endParaRPr lang="tg-Cyrl-TJ" sz="40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0682176"/>
      </p:ext>
    </p:extLst>
  </p:cSld>
  <p:clrMapOvr>
    <a:masterClrMapping/>
  </p:clrMapOvr>
  <mc:AlternateContent xmlns:mc="http://schemas.openxmlformats.org/markup-compatibility/2006" xmlns:p14="http://schemas.microsoft.com/office/powerpoint/2010/main">
    <mc:Choice Requires="p14">
      <p:transition p14:dur="0" advTm="53423"/>
    </mc:Choice>
    <mc:Fallback xmlns="">
      <p:transition advTm="5342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sp>
        <p:nvSpPr>
          <p:cNvPr id="283" name="Google Shape;283;p37"/>
          <p:cNvSpPr txBox="1">
            <a:spLocks noGrp="1"/>
          </p:cNvSpPr>
          <p:nvPr>
            <p:ph idx="1"/>
          </p:nvPr>
        </p:nvSpPr>
        <p:spPr>
          <a:xfrm>
            <a:off x="61546" y="79132"/>
            <a:ext cx="9003323" cy="6242538"/>
          </a:xfrm>
          <a:prstGeom prst="rect">
            <a:avLst/>
          </a:prstGeom>
          <a:noFill/>
          <a:ln>
            <a:noFill/>
          </a:ln>
        </p:spPr>
        <p:txBody>
          <a:bodyPr spcFirstLastPara="1" wrap="square" lIns="91425" tIns="45700" rIns="91425" bIns="45700" anchor="t" anchorCtr="0">
            <a:normAutofit/>
          </a:bodyPr>
          <a:lstStyle/>
          <a:p>
            <a:pPr marL="0" indent="0" algn="ctr">
              <a:buNone/>
            </a:pPr>
            <a:r>
              <a:rPr lang="ru-RU" sz="2800" b="1" dirty="0" err="1">
                <a:solidFill>
                  <a:srgbClr val="FF0000"/>
                </a:solidFill>
                <a:latin typeface="Times New Roman" panose="02020603050405020304" pitchFamily="18" charset="0"/>
                <a:cs typeface="Times New Roman" panose="02020603050405020304" pitchFamily="18" charset="0"/>
              </a:rPr>
              <a:t>Адабиёт</a:t>
            </a:r>
            <a:r>
              <a:rPr lang="ru-RU" sz="2800" b="1" dirty="0" smtClean="0">
                <a:solidFill>
                  <a:srgbClr val="FF0000"/>
                </a:solidFill>
                <a:latin typeface="Times New Roman" panose="02020603050405020304" pitchFamily="18" charset="0"/>
                <a:cs typeface="Times New Roman" panose="02020603050405020304" pitchFamily="18" charset="0"/>
              </a:rPr>
              <a:t>:</a:t>
            </a:r>
          </a:p>
          <a:p>
            <a:pPr marL="0" indent="0" algn="ctr">
              <a:buNone/>
            </a:pPr>
            <a:endParaRPr lang="tg-Cyrl-TJ" sz="2800" b="1" dirty="0">
              <a:solidFill>
                <a:srgbClr val="FF0000"/>
              </a:solidFill>
              <a:latin typeface="Times New Roman" panose="02020603050405020304" pitchFamily="18" charset="0"/>
              <a:cs typeface="Times New Roman" panose="02020603050405020304" pitchFamily="18" charset="0"/>
            </a:endParaRPr>
          </a:p>
          <a:p>
            <a:pPr marL="0" indent="0" algn="ctr">
              <a:buNone/>
            </a:pPr>
            <a:endParaRPr lang="ru-RU" sz="2800" b="1" dirty="0">
              <a:solidFill>
                <a:srgbClr val="FF0000"/>
              </a:solidFill>
              <a:latin typeface="Times New Roman" panose="02020603050405020304" pitchFamily="18" charset="0"/>
              <a:cs typeface="Times New Roman" panose="02020603050405020304" pitchFamily="18" charset="0"/>
            </a:endParaRPr>
          </a:p>
          <a:p>
            <a:pPr marL="0" indent="457200" algn="just">
              <a:lnSpc>
                <a:spcPct val="150000"/>
              </a:lnSpc>
              <a:spcBef>
                <a:spcPts val="0"/>
              </a:spcBef>
              <a:spcAft>
                <a:spcPts val="0"/>
              </a:spcAft>
              <a:buNone/>
            </a:pPr>
            <a:endParaRPr lang="ru-RU" sz="200" b="1" dirty="0">
              <a:solidFill>
                <a:srgbClr val="FF0000"/>
              </a:solidFill>
              <a:latin typeface="Times New Roman" panose="02020603050405020304" pitchFamily="18" charset="0"/>
              <a:cs typeface="Times New Roman" panose="02020603050405020304" pitchFamily="18" charset="0"/>
            </a:endParaRPr>
          </a:p>
          <a:p>
            <a:pPr marL="0" indent="0" algn="just">
              <a:lnSpc>
                <a:spcPct val="160000"/>
              </a:lnSpc>
              <a:spcBef>
                <a:spcPts val="0"/>
              </a:spcBef>
              <a:spcAft>
                <a:spcPts val="0"/>
              </a:spcAft>
              <a:buNone/>
            </a:pPr>
            <a:r>
              <a:rPr lang="tg-Cyrl-TJ" dirty="0">
                <a:solidFill>
                  <a:schemeClr val="tx1"/>
                </a:solidFill>
                <a:latin typeface="Times New Roman" panose="02020603050405020304" pitchFamily="18" charset="0"/>
                <a:cs typeface="Times New Roman" panose="02020603050405020304" pitchFamily="18" charset="0"/>
              </a:rPr>
              <a:t>1. Паёми Асосгузори сулҳу ваҳдати миллӣ, Пешвои миллат, Президенти Ҷумҳурии Тоҷикистон, мӯҳтарам Эмомалӣ Раҳмон ба Маҷлиси олии Ҷумҳурии Тоҷикистон «Дар бораи самтҳои асосии сиёсати дохилӣ ва хориҷии ҷумҳурӣ» аз 28.12.2023. </a:t>
            </a:r>
          </a:p>
          <a:p>
            <a:pPr marL="0" indent="0" algn="just">
              <a:lnSpc>
                <a:spcPct val="16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2. Рустамзода Ф.М. Рушди сармояи инсонӣ назария ва амалӣ. Душанбе 2025, саҳ 219.</a:t>
            </a:r>
          </a:p>
          <a:p>
            <a:pPr marL="0" indent="0" algn="just">
              <a:lnSpc>
                <a:spcPct val="160000"/>
              </a:lnSpc>
              <a:spcBef>
                <a:spcPts val="0"/>
              </a:spcBef>
              <a:spcAft>
                <a:spcPts val="0"/>
              </a:spcAft>
              <a:buNone/>
            </a:pPr>
            <a:r>
              <a:rPr lang="tg-Cyrl-TJ" sz="1800" dirty="0">
                <a:solidFill>
                  <a:schemeClr val="tx1"/>
                </a:solidFill>
                <a:latin typeface="Times New Roman" panose="02020603050405020304" pitchFamily="18" charset="0"/>
                <a:cs typeface="Times New Roman" panose="02020603050405020304" pitchFamily="18" charset="0"/>
              </a:rPr>
              <a:t>3. </a:t>
            </a:r>
            <a:r>
              <a:rPr lang="tg-Cyrl-TJ" dirty="0">
                <a:solidFill>
                  <a:schemeClr val="tx1"/>
                </a:solidFill>
                <a:latin typeface="Times New Roman" panose="02020603050405020304" pitchFamily="18" charset="0"/>
                <a:cs typeface="Times New Roman" panose="02020603050405020304" pitchFamily="18" charset="0"/>
              </a:rPr>
              <a:t>Мирзоалиев А.А. Рушди иқтидори кадрии савдои чакана дар шароити иқтисодиёти рақамӣ /А.А. Мирзоалиев// Монография. – Душанбе: «Ирфон», 2023. - 354с.</a:t>
            </a: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endParaRPr lang="ru-RU" sz="18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0"/>
              </a:spcAft>
            </a:pPr>
            <a:endParaRPr lang="tg-Cyrl-TJ" sz="1800" dirty="0">
              <a:solidFill>
                <a:schemeClr val="tx1"/>
              </a:solidFill>
              <a:latin typeface="Times New Roman" panose="02020603050405020304" pitchFamily="18" charset="0"/>
              <a:cs typeface="Times New Roman" panose="02020603050405020304" pitchFamily="18" charset="0"/>
            </a:endParaRPr>
          </a:p>
          <a:p>
            <a:pPr lvl="0"/>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5940005"/>
      </p:ext>
    </p:extLst>
  </p:cSld>
  <p:clrMapOvr>
    <a:masterClrMapping/>
  </p:clrMapOvr>
  <mc:AlternateContent xmlns:mc="http://schemas.openxmlformats.org/markup-compatibility/2006" xmlns:p14="http://schemas.microsoft.com/office/powerpoint/2010/main">
    <mc:Choice Requires="p14">
      <p:transition p14:dur="0" advTm="30390"/>
    </mc:Choice>
    <mc:Fallback xmlns="">
      <p:transition advTm="30390"/>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2481</TotalTime>
  <Words>3284</Words>
  <Application>Microsoft Office PowerPoint</Application>
  <PresentationFormat>Экран (4:3)</PresentationFormat>
  <Paragraphs>380</Paragraphs>
  <Slides>47</Slides>
  <Notes>47</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47</vt:i4>
      </vt:variant>
    </vt:vector>
  </HeadingPairs>
  <TitlesOfParts>
    <vt:vector size="56" baseType="lpstr">
      <vt:lpstr>Times New Roman</vt:lpstr>
      <vt:lpstr>Noto Sans Symbols</vt:lpstr>
      <vt:lpstr>Calibri Light</vt:lpstr>
      <vt:lpstr>Times</vt:lpstr>
      <vt:lpstr>Calibri</vt:lpstr>
      <vt:lpstr>Arial</vt:lpstr>
      <vt:lpstr>Wingdings</vt:lpstr>
      <vt:lpstr>Times New Roman Tj</vt:lpstr>
      <vt:lpstr>Ретро</vt:lpstr>
      <vt:lpstr>TAJIK STATE UNIVERSITY OF COMMERCE    Course: Main directions for the development of human capital in the context of the digital economy in the Republic of Tajikistan </vt:lpstr>
      <vt:lpstr>Донишгоҳи давлатии тиҷорати Тоҷикистон</vt:lpstr>
      <vt:lpstr>НАҚШАИ ЛЕКСИЯ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Tajik state university of commerce    Course: Main directions for the development of human capital in the context of the digital economy in the Republic of Tajikistan</dc:title>
  <dc:creator>фитрат</dc:creator>
  <cp:lastModifiedBy>*</cp:lastModifiedBy>
  <cp:revision>157</cp:revision>
  <dcterms:created xsi:type="dcterms:W3CDTF">2018-06-24T18:21:52Z</dcterms:created>
  <dcterms:modified xsi:type="dcterms:W3CDTF">2025-11-02T10:13:52Z</dcterms:modified>
</cp:coreProperties>
</file>