
<file path=[Content_Types].xml><?xml version="1.0" encoding="utf-8"?>
<Types xmlns="http://schemas.openxmlformats.org/package/2006/content-types">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bookmarkIdSeed="2">
  <p:sldMasterIdLst>
    <p:sldMasterId id="2147483660" r:id="rId1"/>
  </p:sldMasterIdLst>
  <p:notesMasterIdLst>
    <p:notesMasterId r:id="rId49"/>
  </p:notesMasterIdLst>
  <p:sldIdLst>
    <p:sldId id="256" r:id="rId2"/>
    <p:sldId id="257" r:id="rId3"/>
    <p:sldId id="258" r:id="rId4"/>
    <p:sldId id="259" r:id="rId5"/>
    <p:sldId id="260" r:id="rId6"/>
    <p:sldId id="261" r:id="rId7"/>
    <p:sldId id="262" r:id="rId8"/>
    <p:sldId id="263" r:id="rId9"/>
    <p:sldId id="296" r:id="rId10"/>
    <p:sldId id="264" r:id="rId11"/>
    <p:sldId id="265" r:id="rId12"/>
    <p:sldId id="298" r:id="rId13"/>
    <p:sldId id="266" r:id="rId14"/>
    <p:sldId id="267" r:id="rId15"/>
    <p:sldId id="297" r:id="rId16"/>
    <p:sldId id="268" r:id="rId17"/>
    <p:sldId id="269" r:id="rId18"/>
    <p:sldId id="270" r:id="rId19"/>
    <p:sldId id="271" r:id="rId20"/>
    <p:sldId id="272" r:id="rId21"/>
    <p:sldId id="273" r:id="rId22"/>
    <p:sldId id="299" r:id="rId23"/>
    <p:sldId id="274" r:id="rId24"/>
    <p:sldId id="275" r:id="rId25"/>
    <p:sldId id="276" r:id="rId26"/>
    <p:sldId id="277" r:id="rId27"/>
    <p:sldId id="300" r:id="rId28"/>
    <p:sldId id="278" r:id="rId29"/>
    <p:sldId id="301" r:id="rId30"/>
    <p:sldId id="279" r:id="rId31"/>
    <p:sldId id="280" r:id="rId32"/>
    <p:sldId id="281" r:id="rId33"/>
    <p:sldId id="282" r:id="rId34"/>
    <p:sldId id="283" r:id="rId35"/>
    <p:sldId id="284" r:id="rId36"/>
    <p:sldId id="285" r:id="rId37"/>
    <p:sldId id="302" r:id="rId38"/>
    <p:sldId id="287" r:id="rId39"/>
    <p:sldId id="288" r:id="rId40"/>
    <p:sldId id="289" r:id="rId41"/>
    <p:sldId id="304" r:id="rId42"/>
    <p:sldId id="305" r:id="rId43"/>
    <p:sldId id="306" r:id="rId44"/>
    <p:sldId id="316" r:id="rId45"/>
    <p:sldId id="319" r:id="rId46"/>
    <p:sldId id="315" r:id="rId47"/>
    <p:sldId id="295" r:id="rId48"/>
  </p:sldIdLst>
  <p:sldSz cx="9144000" cy="6858000" type="screen4x3"/>
  <p:notesSz cx="6858000" cy="9144000"/>
  <p:embeddedFontLst>
    <p:embeddedFont>
      <p:font typeface="Calibri Light" panose="020F0302020204030204" pitchFamily="34" charset="0"/>
      <p:regular r:id="rId50"/>
      <p:italic r:id="rId51"/>
    </p:embeddedFont>
    <p:embeddedFont>
      <p:font typeface="Times" panose="02020603050405020304" pitchFamily="18" charset="0"/>
      <p:regular r:id="rId52"/>
      <p:bold r:id="rId53"/>
      <p:italic r:id="rId54"/>
      <p:boldItalic r:id="rId55"/>
    </p:embeddedFont>
    <p:embeddedFont>
      <p:font typeface="Calibri" panose="020F0502020204030204" pitchFamily="34" charset="0"/>
      <p:regular r:id="rId56"/>
      <p:bold r:id="rId57"/>
      <p:italic r:id="rId58"/>
      <p:boldItalic r:id="rId59"/>
    </p:embeddedFont>
    <p:embeddedFont>
      <p:font typeface="Times New Roman Tj" panose="02020603050405020304" pitchFamily="18" charset="-52"/>
      <p:regular r:id="rId60"/>
      <p:bold r:id="rId61"/>
      <p:italic r:id="rId62"/>
      <p:boldItalic r:id="rId63"/>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1" roundtripDataSignature="AMtx7miB75Wlk2EEl+MlM8fGsjXT5lCNH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9" d="100"/>
          <a:sy n="109" d="100"/>
        </p:scale>
        <p:origin x="1674"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1.fntdata"/><Relationship Id="rId55" Type="http://schemas.openxmlformats.org/officeDocument/2006/relationships/font" Target="fonts/font6.fntdata"/><Relationship Id="rId63" Type="http://schemas.openxmlformats.org/officeDocument/2006/relationships/font" Target="fonts/font14.fntdata"/><Relationship Id="rId7" Type="http://schemas.openxmlformats.org/officeDocument/2006/relationships/slide" Target="slides/slide6.xml"/><Relationship Id="rId71"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4.fntdata"/><Relationship Id="rId58" Type="http://schemas.openxmlformats.org/officeDocument/2006/relationships/font" Target="fonts/font9.fntdata"/><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57" Type="http://schemas.openxmlformats.org/officeDocument/2006/relationships/font" Target="fonts/font8.fntdata"/><Relationship Id="rId61"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3.fntdata"/><Relationship Id="rId60" Type="http://schemas.openxmlformats.org/officeDocument/2006/relationships/font" Target="fonts/font11.fntdata"/><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7.fntdata"/><Relationship Id="rId8" Type="http://schemas.openxmlformats.org/officeDocument/2006/relationships/slide" Target="slides/slide7.xml"/><Relationship Id="rId51" Type="http://schemas.openxmlformats.org/officeDocument/2006/relationships/font" Target="fonts/font2.fntdata"/><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0.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5.fntdata"/><Relationship Id="rId62" Type="http://schemas.openxmlformats.org/officeDocument/2006/relationships/font" Target="fonts/font13.fntdata"/><Relationship Id="rId7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9" name="Google Shape;89;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 name="Google Shape;117;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7" name="Google Shape;127;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46878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7" name="Google Shape;137;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00536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7" name="Google Shape;147;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153455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7" name="Google Shape;157;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2" name="Google Shape;162;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7" name="Google Shape;167;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 name="Google Shape;177;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060123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7" name="Google Shape;187;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2" name="Google Shape;192;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7" name="Google Shape;197;p2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712184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58040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2" name="Google Shape;212;p2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7" name="Google Shape;217;p2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2" name="Google Shape;222;p2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7" name="Google Shape;227;p2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2" name="Google Shape;232;p2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2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2" name="Google Shape;242;p3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3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335737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3" name="Google Shape;253;p3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8" name="Google Shape;258;p3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463506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746997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881669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6740968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3412047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081773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6135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a:t>Образец заголовка</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3549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3707522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a:t>Образец заголовка</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63616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321592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ru-RU"/>
              <a:t>Образец заголовка</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822960" y="2582334"/>
            <a:ext cx="3703320" cy="32867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4663440" y="2582334"/>
            <a:ext cx="3703320" cy="32867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8525249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04261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u-RU"/>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282656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ru-RU"/>
              <a:t>Образец заголовка</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endParaRPr lang="ru-RU"/>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ru-RU"/>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2562480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ru-RU"/>
              <a:t>Образец заголовка</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0881910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790675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2227436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ru-RU"/>
              <a:t>Образец заголовка</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endParaRPr lang="ru-RU"/>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u-RU"/>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51934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s://ner.ru/news" TargetMode="External"/><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
          <p:cNvSpPr txBox="1">
            <a:spLocks noGrp="1"/>
          </p:cNvSpPr>
          <p:nvPr>
            <p:ph type="ctrTitle"/>
          </p:nvPr>
        </p:nvSpPr>
        <p:spPr>
          <a:xfrm>
            <a:off x="277897" y="114301"/>
            <a:ext cx="8784976" cy="1852942"/>
          </a:xfrm>
          <a:prstGeom prst="rect">
            <a:avLst/>
          </a:prstGeom>
          <a:noFill/>
          <a:ln>
            <a:noFill/>
          </a:ln>
        </p:spPr>
        <p:txBody>
          <a:bodyPr spcFirstLastPara="1" wrap="square" lIns="91425" tIns="45700" rIns="91425" bIns="45700" anchor="t" anchorCtr="0">
            <a:noAutofit/>
          </a:bodyPr>
          <a:lstStyle/>
          <a:p>
            <a:pPr lvl="0" algn="ctr">
              <a:lnSpc>
                <a:spcPct val="100000"/>
              </a:lnSpc>
              <a:buClr>
                <a:schemeClr val="dk1"/>
              </a:buClr>
              <a:buSzPts val="3200"/>
            </a:pPr>
            <a:r>
              <a:rPr lang="tg-Cyrl-TJ" sz="2800" b="1" cap="none" dirty="0">
                <a:solidFill>
                  <a:schemeClr val="dk1"/>
                </a:solidFill>
                <a:latin typeface="Times New Roman" panose="02020603050405020304" pitchFamily="18" charset="0"/>
                <a:ea typeface="Times New Roman"/>
                <a:cs typeface="Times New Roman" panose="02020603050405020304" pitchFamily="18" charset="0"/>
                <a:sym typeface="Times New Roman"/>
              </a:rPr>
              <a:t>TAJIK STATE UNIVERSITY OF COMMERCE </a:t>
            </a:r>
            <a:r>
              <a:rPr lang="tg-Cyrl-TJ" sz="3200" b="1" cap="none" dirty="0">
                <a:solidFill>
                  <a:schemeClr val="dk1"/>
                </a:solidFill>
                <a:latin typeface="Times New Roman"/>
                <a:ea typeface="Times New Roman"/>
                <a:cs typeface="Times New Roman"/>
                <a:sym typeface="Times New Roman"/>
              </a:rPr>
              <a:t/>
            </a:r>
            <a:br>
              <a:rPr lang="tg-Cyrl-TJ" sz="3200" b="1" cap="none" dirty="0">
                <a:solidFill>
                  <a:schemeClr val="dk1"/>
                </a:solidFill>
                <a:latin typeface="Times New Roman"/>
                <a:ea typeface="Times New Roman"/>
                <a:cs typeface="Times New Roman"/>
                <a:sym typeface="Times New Roman"/>
              </a:rPr>
            </a:br>
            <a:r>
              <a:rPr lang="tg-Cyrl-TJ" sz="3200" b="1" cap="none" dirty="0">
                <a:solidFill>
                  <a:schemeClr val="dk1"/>
                </a:solidFill>
                <a:latin typeface="Times New Roman"/>
                <a:ea typeface="Times New Roman"/>
                <a:cs typeface="Times New Roman"/>
                <a:sym typeface="Times New Roman"/>
              </a:rPr>
              <a:t> </a:t>
            </a:r>
            <a:br>
              <a:rPr lang="tg-Cyrl-TJ" sz="3200" b="1" cap="none" dirty="0">
                <a:solidFill>
                  <a:schemeClr val="dk1"/>
                </a:solidFill>
                <a:latin typeface="Times New Roman"/>
                <a:ea typeface="Times New Roman"/>
                <a:cs typeface="Times New Roman"/>
                <a:sym typeface="Times New Roman"/>
              </a:rPr>
            </a:br>
            <a:r>
              <a:rPr lang="tg-Cyrl-TJ" sz="3200" b="1" cap="none" dirty="0">
                <a:solidFill>
                  <a:schemeClr val="dk1"/>
                </a:solidFill>
                <a:latin typeface="Times New Roman"/>
                <a:ea typeface="Times New Roman"/>
                <a:cs typeface="Times New Roman"/>
                <a:sym typeface="Times New Roman"/>
              </a:rPr>
              <a:t>Course: </a:t>
            </a:r>
            <a:r>
              <a:rPr lang="tg-Cyrl-TJ" sz="2400" b="1" dirty="0">
                <a:solidFill>
                  <a:schemeClr val="tx1"/>
                </a:solidFill>
                <a:latin typeface="Times New Roman" panose="02020603050405020304" pitchFamily="18" charset="0"/>
                <a:cs typeface="Times New Roman" panose="02020603050405020304" pitchFamily="18" charset="0"/>
              </a:rPr>
              <a:t>Main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irections for the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evelopment of </a:t>
            </a:r>
            <a:r>
              <a:rPr lang="en-US" sz="2400" b="1" dirty="0">
                <a:solidFill>
                  <a:schemeClr val="tx1"/>
                </a:solidFill>
                <a:latin typeface="Times New Roman" panose="02020603050405020304" pitchFamily="18" charset="0"/>
                <a:cs typeface="Times New Roman" panose="02020603050405020304" pitchFamily="18" charset="0"/>
              </a:rPr>
              <a:t>h</a:t>
            </a:r>
            <a:r>
              <a:rPr lang="tg-Cyrl-TJ" sz="2400" b="1" dirty="0">
                <a:solidFill>
                  <a:schemeClr val="tx1"/>
                </a:solidFill>
                <a:latin typeface="Times New Roman" panose="02020603050405020304" pitchFamily="18" charset="0"/>
                <a:cs typeface="Times New Roman" panose="02020603050405020304" pitchFamily="18" charset="0"/>
              </a:rPr>
              <a:t>uman </a:t>
            </a:r>
            <a:r>
              <a:rPr lang="en-US" sz="2400" b="1" dirty="0">
                <a:solidFill>
                  <a:schemeClr val="tx1"/>
                </a:solidFill>
                <a:latin typeface="Times New Roman" panose="02020603050405020304" pitchFamily="18" charset="0"/>
                <a:cs typeface="Times New Roman" panose="02020603050405020304" pitchFamily="18" charset="0"/>
              </a:rPr>
              <a:t>c</a:t>
            </a:r>
            <a:r>
              <a:rPr lang="tg-Cyrl-TJ" sz="2400" b="1" dirty="0">
                <a:solidFill>
                  <a:schemeClr val="tx1"/>
                </a:solidFill>
                <a:latin typeface="Times New Roman" panose="02020603050405020304" pitchFamily="18" charset="0"/>
                <a:cs typeface="Times New Roman" panose="02020603050405020304" pitchFamily="18" charset="0"/>
              </a:rPr>
              <a:t>apital in the </a:t>
            </a:r>
            <a:r>
              <a:rPr lang="en-US" sz="2400" b="1" dirty="0">
                <a:solidFill>
                  <a:schemeClr val="tx1"/>
                </a:solidFill>
                <a:latin typeface="Times New Roman" panose="02020603050405020304" pitchFamily="18" charset="0"/>
                <a:cs typeface="Times New Roman" panose="02020603050405020304" pitchFamily="18" charset="0"/>
              </a:rPr>
              <a:t>c</a:t>
            </a:r>
            <a:r>
              <a:rPr lang="tg-Cyrl-TJ" sz="2400" b="1" dirty="0">
                <a:solidFill>
                  <a:schemeClr val="tx1"/>
                </a:solidFill>
                <a:latin typeface="Times New Roman" panose="02020603050405020304" pitchFamily="18" charset="0"/>
                <a:cs typeface="Times New Roman" panose="02020603050405020304" pitchFamily="18" charset="0"/>
              </a:rPr>
              <a:t>ontext of the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igital </a:t>
            </a:r>
            <a:r>
              <a:rPr lang="en-US" sz="2400" b="1" dirty="0">
                <a:solidFill>
                  <a:schemeClr val="tx1"/>
                </a:solidFill>
                <a:latin typeface="Times New Roman" panose="02020603050405020304" pitchFamily="18" charset="0"/>
                <a:cs typeface="Times New Roman" panose="02020603050405020304" pitchFamily="18" charset="0"/>
              </a:rPr>
              <a:t>e</a:t>
            </a:r>
            <a:r>
              <a:rPr lang="tg-Cyrl-TJ" sz="2400" b="1" dirty="0">
                <a:solidFill>
                  <a:schemeClr val="tx1"/>
                </a:solidFill>
                <a:latin typeface="Times New Roman" panose="02020603050405020304" pitchFamily="18" charset="0"/>
                <a:cs typeface="Times New Roman" panose="02020603050405020304" pitchFamily="18" charset="0"/>
              </a:rPr>
              <a:t>conomy in the Republic of Tajikistan</a:t>
            </a:r>
            <a:r>
              <a:rPr lang="tg-Cyrl-TJ" sz="2000" b="1" cap="none" dirty="0">
                <a:solidFill>
                  <a:schemeClr val="tx1"/>
                </a:solidFill>
                <a:latin typeface="Times New Roman" panose="02020603050405020304" pitchFamily="18" charset="0"/>
                <a:ea typeface="Times New Roman"/>
                <a:cs typeface="Times New Roman" panose="02020603050405020304" pitchFamily="18" charset="0"/>
                <a:sym typeface="Times New Roman"/>
              </a:rPr>
              <a:t/>
            </a:r>
            <a:br>
              <a:rPr lang="tg-Cyrl-TJ" sz="2000" b="1" cap="none" dirty="0">
                <a:solidFill>
                  <a:schemeClr val="tx1"/>
                </a:solidFill>
                <a:latin typeface="Times New Roman" panose="02020603050405020304" pitchFamily="18" charset="0"/>
                <a:ea typeface="Times New Roman"/>
                <a:cs typeface="Times New Roman" panose="02020603050405020304" pitchFamily="18" charset="0"/>
                <a:sym typeface="Times New Roman"/>
              </a:rPr>
            </a:br>
            <a:endParaRPr sz="3200" b="1" cap="none"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
        <p:nvSpPr>
          <p:cNvPr id="92" name="Google Shape;92;p1"/>
          <p:cNvSpPr>
            <a:spLocks noGrp="1"/>
          </p:cNvSpPr>
          <p:nvPr>
            <p:ph type="subTitle" idx="1"/>
          </p:nvPr>
        </p:nvSpPr>
        <p:spPr>
          <a:xfrm>
            <a:off x="3771900" y="2198077"/>
            <a:ext cx="5213837" cy="2549770"/>
          </a:xfrm>
          <a:prstGeom prst="roundRect">
            <a:avLst>
              <a:gd name="adj" fmla="val 6141"/>
            </a:avLst>
          </a:prstGeom>
          <a:gradFill>
            <a:gsLst>
              <a:gs pos="0">
                <a:srgbClr val="EEE6D9"/>
              </a:gs>
              <a:gs pos="72000">
                <a:srgbClr val="CBBD97"/>
              </a:gs>
              <a:gs pos="100000">
                <a:srgbClr val="C4B182"/>
              </a:gs>
            </a:gsLst>
            <a:lin ang="5400000" scaled="0"/>
          </a:gradFill>
          <a:ln w="10000" cap="flat" cmpd="sng">
            <a:solidFill>
              <a:schemeClr val="accent5"/>
            </a:solidFill>
            <a:prstDash val="solid"/>
            <a:round/>
            <a:headEnd type="none" w="sm" len="sm"/>
            <a:tailEnd type="none" w="sm" len="sm"/>
          </a:ln>
          <a:effectLst>
            <a:outerShdw blurRad="76200" dist="50800" dir="5400000" rotWithShape="0">
              <a:srgbClr val="4E3B30">
                <a:alpha val="60000"/>
              </a:srgbClr>
            </a:outerShdw>
          </a:effectLst>
        </p:spPr>
        <p:txBody>
          <a:bodyPr spcFirstLastPara="1" wrap="square" lIns="91425" tIns="45700" rIns="91425" bIns="45700" anchor="ctr" anchorCtr="0">
            <a:normAutofit fontScale="92500"/>
          </a:bodyPr>
          <a:lstStyle/>
          <a:p>
            <a:pPr marL="0" marR="0" lvl="0" indent="0" algn="ctr" rtl="0">
              <a:spcBef>
                <a:spcPts val="0"/>
              </a:spcBef>
              <a:spcAft>
                <a:spcPts val="0"/>
              </a:spcAft>
              <a:buSzPts val="1960"/>
              <a:buNone/>
            </a:pPr>
            <a:endParaRPr sz="100" b="1" i="0" u="none" strike="noStrike" cap="none" dirty="0">
              <a:solidFill>
                <a:srgbClr val="FF0000"/>
              </a:solidFill>
              <a:latin typeface="Times New Roman"/>
              <a:ea typeface="Times New Roman"/>
              <a:cs typeface="Times New Roman"/>
              <a:sym typeface="Times New Roman"/>
            </a:endParaRPr>
          </a:p>
          <a:p>
            <a:pPr marL="0" marR="0" lvl="0" indent="0" algn="ctr" rtl="0">
              <a:spcBef>
                <a:spcPts val="0"/>
              </a:spcBef>
              <a:spcAft>
                <a:spcPts val="0"/>
              </a:spcAft>
              <a:buSzPts val="1960"/>
              <a:buNone/>
            </a:pPr>
            <a:r>
              <a:rPr lang="tg-Cyrl-TJ" sz="280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Week: </a:t>
            </a:r>
            <a:r>
              <a:rPr lang="tg-Cyrl-TJ" sz="2800" b="1"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16</a:t>
            </a:r>
            <a:r>
              <a:rPr lang="tg-Cyrl-TJ" sz="280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a:t>
            </a:r>
          </a:p>
          <a:p>
            <a:pPr lvl="0" algn="ctr">
              <a:spcBef>
                <a:spcPts val="0"/>
              </a:spcBef>
              <a:spcAft>
                <a:spcPts val="0"/>
              </a:spcAft>
              <a:buSzPts val="1960"/>
            </a:pPr>
            <a:r>
              <a:rPr lang="tg-Cyrl-TJ" b="1" dirty="0">
                <a:solidFill>
                  <a:schemeClr val="tx1"/>
                </a:solidFill>
                <a:latin typeface="Times New Roman" panose="02020603050405020304" pitchFamily="18" charset="0"/>
                <a:cs typeface="Times New Roman" panose="02020603050405020304" pitchFamily="18" charset="0"/>
              </a:rPr>
              <a:t>Processes of human capital formation as a key factor in the innovative development of professional management</a:t>
            </a:r>
            <a:endParaRPr lang="tg-Cyrl-TJ" sz="2800" b="1" i="0" u="none" strike="noStrike" cap="none"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
        <p:nvSpPr>
          <p:cNvPr id="93" name="Google Shape;93;p1"/>
          <p:cNvSpPr/>
          <p:nvPr/>
        </p:nvSpPr>
        <p:spPr>
          <a:xfrm>
            <a:off x="1351840" y="5464316"/>
            <a:ext cx="6637090" cy="923289"/>
          </a:xfrm>
          <a:prstGeom prst="rect">
            <a:avLst/>
          </a:prstGeom>
          <a:noFill/>
          <a:ln>
            <a:noFill/>
          </a:ln>
        </p:spPr>
        <p:txBody>
          <a:bodyPr spcFirstLastPara="1" wrap="square" lIns="91425" tIns="45700" rIns="91425" bIns="45700" anchor="t" anchorCtr="0">
            <a:spAutoFit/>
          </a:bodyPr>
          <a:lstStyle/>
          <a:p>
            <a:pPr lvl="0" algn="ctr"/>
            <a:r>
              <a:rPr lang="tg-Cyrl-TJ" sz="1800" b="1" i="1"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Lecturer of: </a:t>
            </a:r>
            <a:r>
              <a:rPr lang="tg-Cyrl-TJ" dirty="0">
                <a:latin typeface="Times New Roman" panose="02020603050405020304" pitchFamily="18" charset="0"/>
                <a:cs typeface="Times New Roman" panose="02020603050405020304" pitchFamily="18" charset="0"/>
              </a:rPr>
              <a:t>Processes of human capital </a:t>
            </a:r>
          </a:p>
          <a:p>
            <a:pPr lvl="0" algn="ctr"/>
            <a:r>
              <a:rPr lang="tg-Cyrl-TJ" dirty="0">
                <a:latin typeface="Times New Roman" panose="02020603050405020304" pitchFamily="18" charset="0"/>
                <a:cs typeface="Times New Roman" panose="02020603050405020304" pitchFamily="18" charset="0"/>
              </a:rPr>
              <a:t>formation as a key factor in the innovative </a:t>
            </a:r>
          </a:p>
          <a:p>
            <a:pPr lvl="0" algn="ctr"/>
            <a:r>
              <a:rPr lang="tg-Cyrl-TJ" dirty="0">
                <a:latin typeface="Times New Roman" panose="02020603050405020304" pitchFamily="18" charset="0"/>
                <a:cs typeface="Times New Roman" panose="02020603050405020304" pitchFamily="18" charset="0"/>
              </a:rPr>
              <a:t>development of professional management</a:t>
            </a:r>
            <a:endParaRPr sz="1600" i="1" u="none" strike="noStrike" cap="none" dirty="0">
              <a:latin typeface="Times New Roman" panose="02020603050405020304" pitchFamily="18" charset="0"/>
              <a:ea typeface="Times New Roman"/>
              <a:cs typeface="Times New Roman" panose="02020603050405020304" pitchFamily="18" charset="0"/>
              <a:sym typeface="Times New Roman"/>
            </a:endParaRPr>
          </a:p>
        </p:txBody>
      </p:sp>
      <p:sp>
        <p:nvSpPr>
          <p:cNvPr id="94" name="Google Shape;94;p1"/>
          <p:cNvSpPr/>
          <p:nvPr/>
        </p:nvSpPr>
        <p:spPr>
          <a:xfrm>
            <a:off x="74861" y="5095005"/>
            <a:ext cx="2845105"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tg-Cyrl-TJ" sz="2400" b="1" i="0" u="none" strike="noStrike" cap="none" dirty="0">
                <a:solidFill>
                  <a:srgbClr val="C00000"/>
                </a:solidFill>
                <a:latin typeface="Times New Roman"/>
                <a:ea typeface="Times New Roman"/>
                <a:cs typeface="Times New Roman"/>
                <a:sym typeface="Times New Roman"/>
              </a:rPr>
              <a:t>Rustamzoda Fitrat Muzafar</a:t>
            </a:r>
            <a:endParaRPr sz="2400" b="1" i="0" u="none" strike="noStrike" cap="none" dirty="0">
              <a:solidFill>
                <a:srgbClr val="C00000"/>
              </a:solidFill>
              <a:latin typeface="Times New Roman"/>
              <a:ea typeface="Times New Roman"/>
              <a:cs typeface="Times New Roman"/>
              <a:sym typeface="Times New Roman"/>
            </a:endParaRPr>
          </a:p>
        </p:txBody>
      </p:sp>
      <p:pic>
        <p:nvPicPr>
          <p:cNvPr id="95" name="Google Shape;95;p1" descr="Picture background"/>
          <p:cNvPicPr preferRelativeResize="0"/>
          <p:nvPr/>
        </p:nvPicPr>
        <p:blipFill rotWithShape="1">
          <a:blip r:embed="rId3">
            <a:alphaModFix/>
          </a:blip>
          <a:srcRect/>
          <a:stretch/>
        </p:blipFill>
        <p:spPr>
          <a:xfrm>
            <a:off x="490137" y="2198076"/>
            <a:ext cx="3171900" cy="2804596"/>
          </a:xfrm>
          <a:prstGeom prst="ellipse">
            <a:avLst/>
          </a:prstGeom>
          <a:noFill/>
          <a:ln w="63500" cap="rnd" cmpd="sng">
            <a:solidFill>
              <a:srgbClr val="333333"/>
            </a:solidFill>
            <a:prstDash val="solid"/>
            <a:round/>
            <a:headEnd type="none" w="sm" len="sm"/>
            <a:tailEnd type="none" w="sm" len="sm"/>
          </a:ln>
          <a:effectLst>
            <a:outerShdw blurRad="381000" dist="292100" dir="5400000" sx="-80000" sy="-18000" rotWithShape="0">
              <a:srgbClr val="000000">
                <a:alpha val="21960"/>
              </a:srgbClr>
            </a:outerShdw>
          </a:effectLst>
        </p:spPr>
      </p:pic>
    </p:spTree>
  </p:cSld>
  <p:clrMapOvr>
    <a:masterClrMapping/>
  </p:clrMapOvr>
  <mc:AlternateContent xmlns:mc="http://schemas.openxmlformats.org/markup-compatibility/2006" xmlns:p14="http://schemas.microsoft.com/office/powerpoint/2010/main">
    <mc:Choice Requires="p14">
      <p:transition p14:dur="0" advTm="17584"/>
    </mc:Choice>
    <mc:Fallback xmlns="">
      <p:transition advTm="17584"/>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1" name="Google Shape;101;p2"/>
          <p:cNvSpPr/>
          <p:nvPr/>
        </p:nvSpPr>
        <p:spPr>
          <a:xfrm>
            <a:off x="4544378" y="2013439"/>
            <a:ext cx="4392488" cy="2804746"/>
          </a:xfrm>
          <a:prstGeom prst="roundRect">
            <a:avLst>
              <a:gd name="adj" fmla="val 6141"/>
            </a:avLst>
          </a:prstGeom>
          <a:solidFill>
            <a:schemeClr val="bg1">
              <a:lumMod val="95000"/>
            </a:schemeClr>
          </a:solidFill>
          <a:ln w="10000" cap="flat" cmpd="sng">
            <a:solidFill>
              <a:schemeClr val="accent5"/>
            </a:solidFill>
            <a:prstDash val="solid"/>
            <a:round/>
            <a:headEnd type="none" w="sm" len="sm"/>
            <a:tailEnd type="none" w="sm" len="sm"/>
          </a:ln>
          <a:effectLst>
            <a:outerShdw blurRad="76200" dist="50800" dir="5400000" rotWithShape="0">
              <a:srgbClr val="4E3B30">
                <a:alpha val="6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accent1"/>
              </a:buClr>
              <a:buSzPts val="2100"/>
              <a:buFont typeface="Noto Sans Symbols"/>
              <a:buNone/>
            </a:pPr>
            <a:r>
              <a:rPr lang="tg-Cyrl-TJ" sz="3000" b="1" i="0" u="none" strike="noStrike" cap="none" dirty="0">
                <a:solidFill>
                  <a:srgbClr val="FF0000"/>
                </a:solidFill>
                <a:latin typeface="Times New Roman"/>
                <a:ea typeface="Times New Roman"/>
                <a:cs typeface="Times New Roman"/>
                <a:sym typeface="Times New Roman"/>
              </a:rPr>
              <a:t>Мавзӯъи: </a:t>
            </a:r>
            <a:r>
              <a:rPr lang="tg-Cyrl-TJ" sz="3000" b="1" dirty="0">
                <a:solidFill>
                  <a:srgbClr val="FF0000"/>
                </a:solidFill>
                <a:latin typeface="Times New Roman"/>
                <a:ea typeface="Times New Roman"/>
                <a:cs typeface="Times New Roman"/>
                <a:sym typeface="Times New Roman"/>
              </a:rPr>
              <a:t>16</a:t>
            </a:r>
          </a:p>
          <a:p>
            <a:pPr lvl="0" algn="ctr">
              <a:lnSpc>
                <a:spcPct val="150000"/>
              </a:lnSpc>
              <a:buClr>
                <a:schemeClr val="accent1"/>
              </a:buClr>
              <a:buSzPts val="2100"/>
            </a:pPr>
            <a:r>
              <a:rPr lang="tg-Cyrl-TJ" sz="1900" b="1" dirty="0">
                <a:latin typeface="Times New Roman" panose="02020603050405020304" pitchFamily="18" charset="0"/>
                <a:cs typeface="Times New Roman" panose="02020603050405020304" pitchFamily="18" charset="0"/>
              </a:rPr>
              <a:t>РАВАНДҲОИ ТАШАККУЛДИҲИИ САРМОЯИ ИНСОНӢ ҲАМЧУН ОМИЛИ АСОСИИ РУШДИ ИННОВАТСИОНИИ МЕНЕҶМЕНТИ КАСБӢ</a:t>
            </a:r>
            <a:endParaRPr sz="1900" b="1" i="0" u="none" strike="noStrike" cap="none" dirty="0">
              <a:latin typeface="Times New Roman" panose="02020603050405020304" pitchFamily="18" charset="0"/>
              <a:ea typeface="Times New Roman"/>
              <a:cs typeface="Times New Roman" panose="02020603050405020304" pitchFamily="18" charset="0"/>
              <a:sym typeface="Times New Roman"/>
            </a:endParaRPr>
          </a:p>
        </p:txBody>
      </p:sp>
      <p:sp>
        <p:nvSpPr>
          <p:cNvPr id="102" name="Google Shape;102;p2"/>
          <p:cNvSpPr/>
          <p:nvPr/>
        </p:nvSpPr>
        <p:spPr>
          <a:xfrm>
            <a:off x="683568" y="5661248"/>
            <a:ext cx="3528392"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tg-Cyrl-TJ" sz="1800" b="1" i="1" u="none" strike="noStrike" cap="none">
                <a:solidFill>
                  <a:schemeClr val="dk1"/>
                </a:solidFill>
                <a:latin typeface="Times New Roman"/>
                <a:ea typeface="Times New Roman"/>
                <a:cs typeface="Times New Roman"/>
                <a:sym typeface="Times New Roman"/>
              </a:rPr>
              <a:t>Рустамзода Фитрат Музафар </a:t>
            </a:r>
            <a:endParaRPr sz="1800" b="1" i="1" u="none" strike="noStrike" cap="none">
              <a:solidFill>
                <a:schemeClr val="dk1"/>
              </a:solidFill>
              <a:latin typeface="Times New Roman"/>
              <a:ea typeface="Times New Roman"/>
              <a:cs typeface="Times New Roman"/>
              <a:sym typeface="Times New Roman"/>
            </a:endParaRPr>
          </a:p>
        </p:txBody>
      </p:sp>
      <p:pic>
        <p:nvPicPr>
          <p:cNvPr id="103" name="Google Shape;103;p2" descr="Picture background"/>
          <p:cNvPicPr preferRelativeResize="0"/>
          <p:nvPr/>
        </p:nvPicPr>
        <p:blipFill rotWithShape="1">
          <a:blip r:embed="rId3">
            <a:alphaModFix/>
          </a:blip>
          <a:srcRect/>
          <a:stretch/>
        </p:blipFill>
        <p:spPr>
          <a:xfrm>
            <a:off x="310708" y="2013439"/>
            <a:ext cx="4138200" cy="2910253"/>
          </a:xfrm>
          <a:prstGeom prst="roundRect">
            <a:avLst>
              <a:gd name="adj" fmla="val 8594"/>
            </a:avLst>
          </a:prstGeom>
          <a:solidFill>
            <a:srgbClr val="ECECEC"/>
          </a:solidFill>
          <a:ln>
            <a:noFill/>
          </a:ln>
          <a:effectLst>
            <a:reflection stA="38000" endPos="28000" dist="5000" dir="5400000" sy="-100000" algn="bl" rotWithShape="0"/>
          </a:effectLst>
        </p:spPr>
      </p:pic>
      <p:sp>
        <p:nvSpPr>
          <p:cNvPr id="2" name="Заголовок 1"/>
          <p:cNvSpPr>
            <a:spLocks noGrp="1"/>
          </p:cNvSpPr>
          <p:nvPr>
            <p:ph type="ctrTitle"/>
          </p:nvPr>
        </p:nvSpPr>
        <p:spPr>
          <a:xfrm>
            <a:off x="1017676" y="193281"/>
            <a:ext cx="7543800" cy="507522"/>
          </a:xfrm>
        </p:spPr>
        <p:txBody>
          <a:bodyPr>
            <a:normAutofit/>
          </a:bodyPr>
          <a:lstStyle/>
          <a:p>
            <a:r>
              <a:rPr lang="tg-Cyrl-TJ" sz="3200" dirty="0">
                <a:solidFill>
                  <a:schemeClr val="tx1"/>
                </a:solidFill>
                <a:latin typeface="Times New Roman" panose="02020603050405020304" pitchFamily="18" charset="0"/>
                <a:cs typeface="Times New Roman" panose="02020603050405020304" pitchFamily="18" charset="0"/>
              </a:rPr>
              <a:t>Донишгоҳи давлатии тиҷорати Тоҷикистон</a:t>
            </a:r>
            <a:endParaRPr lang="ru-RU" sz="3200" dirty="0">
              <a:solidFill>
                <a:schemeClr val="tx1"/>
              </a:solidFill>
              <a:latin typeface="Times New Roman" panose="02020603050405020304" pitchFamily="18" charset="0"/>
              <a:cs typeface="Times New Roman" panose="02020603050405020304" pitchFamily="18" charset="0"/>
            </a:endParaRPr>
          </a:p>
        </p:txBody>
      </p:sp>
      <p:sp>
        <p:nvSpPr>
          <p:cNvPr id="9" name="Заголовок 1"/>
          <p:cNvSpPr txBox="1">
            <a:spLocks/>
          </p:cNvSpPr>
          <p:nvPr/>
        </p:nvSpPr>
        <p:spPr>
          <a:xfrm>
            <a:off x="1017676" y="1101769"/>
            <a:ext cx="7543800" cy="660172"/>
          </a:xfrm>
          <a:prstGeom prst="rect">
            <a:avLst/>
          </a:prstGeom>
        </p:spPr>
        <p:txBody>
          <a:bodyPr vert="horz" lIns="91440" tIns="45720" rIns="91440" bIns="45720" rtlCol="0" anchor="b">
            <a:normAutofit fontScale="25000" lnSpcReduction="20000"/>
          </a:bodyPr>
          <a:lstStyle>
            <a:lvl1pPr algn="l" defTabSz="914400" rtl="0" eaLnBrk="1" latinLnBrk="0" hangingPunct="1">
              <a:lnSpc>
                <a:spcPct val="85000"/>
              </a:lnSpc>
              <a:spcBef>
                <a:spcPct val="0"/>
              </a:spcBef>
              <a:buNone/>
              <a:defRPr sz="8000" kern="1200" spc="-50" baseline="0">
                <a:solidFill>
                  <a:schemeClr val="tx1">
                    <a:lumMod val="85000"/>
                    <a:lumOff val="15000"/>
                  </a:schemeClr>
                </a:solidFill>
                <a:latin typeface="+mj-lt"/>
                <a:ea typeface="+mj-ea"/>
                <a:cs typeface="+mj-cs"/>
              </a:defRPr>
            </a:lvl1pPr>
          </a:lstStyle>
          <a:p>
            <a:pPr algn="ctr">
              <a:lnSpc>
                <a:spcPct val="170000"/>
              </a:lnSpc>
            </a:pPr>
            <a:r>
              <a:rPr lang="tg-Cyrl-TJ" b="1" dirty="0">
                <a:solidFill>
                  <a:schemeClr val="tx1"/>
                </a:solidFill>
                <a:latin typeface="Times New Roman" panose="02020603050405020304" pitchFamily="18" charset="0"/>
                <a:cs typeface="Times New Roman" panose="02020603050405020304" pitchFamily="18" charset="0"/>
              </a:rPr>
              <a:t>Номи курс: Самтҳои асосии рушди сармояи инсонӣ дар шароити иқтисоди рақамӣ дар Ҷумҳурии Тоҷикистон</a:t>
            </a:r>
            <a:endParaRPr lang="ru-RU" sz="3200" b="1"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47265"/>
    </mc:Choice>
    <mc:Fallback xmlns="">
      <p:transition advTm="4726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txBox="1">
            <a:spLocks noGrp="1"/>
          </p:cNvSpPr>
          <p:nvPr>
            <p:ph type="ctrTitle"/>
          </p:nvPr>
        </p:nvSpPr>
        <p:spPr>
          <a:xfrm>
            <a:off x="251520" y="413238"/>
            <a:ext cx="8640960" cy="495482"/>
          </a:xfrm>
          <a:prstGeom prst="rect">
            <a:avLst/>
          </a:prstGeom>
          <a:noFill/>
          <a:ln>
            <a:noFill/>
          </a:ln>
        </p:spPr>
        <p:txBody>
          <a:bodyPr spcFirstLastPara="1" wrap="square" lIns="91425" tIns="45700" rIns="91425" bIns="45700" anchor="t" anchorCtr="0">
            <a:normAutofit fontScale="90000"/>
          </a:bodyPr>
          <a:lstStyle/>
          <a:p>
            <a:pPr marL="0" lvl="0" indent="0" algn="ctr" rtl="0">
              <a:spcBef>
                <a:spcPts val="0"/>
              </a:spcBef>
              <a:spcAft>
                <a:spcPts val="0"/>
              </a:spcAft>
              <a:buClr>
                <a:schemeClr val="dk2"/>
              </a:buClr>
              <a:buSzPct val="100000"/>
              <a:buFont typeface="Times New Roman"/>
              <a:buNone/>
            </a:pPr>
            <a:r>
              <a:rPr lang="tg-Cyrl-TJ" sz="3100" b="1" dirty="0">
                <a:latin typeface="Times New Roman"/>
                <a:ea typeface="Times New Roman"/>
                <a:cs typeface="Times New Roman"/>
                <a:sym typeface="Times New Roman"/>
              </a:rPr>
              <a:t>НАҚШАИ ЛЕКСИЯ</a:t>
            </a:r>
            <a:r>
              <a:rPr lang="tg-Cyrl-TJ" dirty="0"/>
              <a:t/>
            </a:r>
            <a:br>
              <a:rPr lang="tg-Cyrl-TJ" dirty="0"/>
            </a:br>
            <a:endParaRPr dirty="0">
              <a:latin typeface="Times"/>
              <a:ea typeface="Times"/>
              <a:cs typeface="Times"/>
              <a:sym typeface="Times"/>
            </a:endParaRPr>
          </a:p>
        </p:txBody>
      </p:sp>
      <p:sp>
        <p:nvSpPr>
          <p:cNvPr id="109" name="Google Shape;109;p3"/>
          <p:cNvSpPr/>
          <p:nvPr/>
        </p:nvSpPr>
        <p:spPr>
          <a:xfrm>
            <a:off x="431540" y="817686"/>
            <a:ext cx="8280920" cy="4914900"/>
          </a:xfrm>
          <a:prstGeom prst="rect">
            <a:avLst/>
          </a:prstGeom>
          <a:solidFill>
            <a:schemeClr val="bg1">
              <a:lumMod val="95000"/>
            </a:schemeClr>
          </a:solidFill>
          <a:ln w="25400" cap="flat" cmpd="sng">
            <a:solidFill>
              <a:srgbClr val="AF7621"/>
            </a:solidFill>
            <a:prstDash val="solid"/>
            <a:round/>
            <a:headEnd type="none" w="sm" len="sm"/>
            <a:tailEnd type="none" w="sm" len="sm"/>
          </a:ln>
        </p:spPr>
        <p:txBody>
          <a:bodyPr spcFirstLastPara="1" wrap="square" lIns="91425" tIns="45700" rIns="91425" bIns="45700" anchor="ctr" anchorCtr="0">
            <a:noAutofit/>
          </a:bodyPr>
          <a:lstStyle/>
          <a:p>
            <a:pPr marR="0" lvl="0" algn="ctr" rtl="0">
              <a:lnSpc>
                <a:spcPct val="150000"/>
              </a:lnSpc>
              <a:spcBef>
                <a:spcPts val="0"/>
              </a:spcBef>
              <a:spcAft>
                <a:spcPts val="0"/>
              </a:spcAft>
            </a:pPr>
            <a:r>
              <a:rPr lang="tg-Cyrl-TJ" sz="2400" b="1" i="0" u="none" strike="noStrike" cap="none" dirty="0">
                <a:solidFill>
                  <a:srgbClr val="FF0000"/>
                </a:solidFill>
                <a:latin typeface="Times New Roman"/>
                <a:ea typeface="Times New Roman"/>
                <a:cs typeface="Times New Roman"/>
                <a:sym typeface="Times New Roman"/>
              </a:rPr>
              <a:t>1. Муқаддима</a:t>
            </a:r>
          </a:p>
          <a:p>
            <a:pPr algn="just">
              <a:lnSpc>
                <a:spcPct val="150000"/>
              </a:lnSpc>
            </a:pPr>
            <a:r>
              <a:rPr lang="tg-Cyrl-TJ" sz="2000" dirty="0">
                <a:latin typeface="Times New Roman" panose="02020603050405020304" pitchFamily="18" charset="0"/>
                <a:cs typeface="Times New Roman" panose="02020603050405020304" pitchFamily="18" charset="0"/>
              </a:rPr>
              <a:t>16.1. </a:t>
            </a:r>
            <a:r>
              <a:rPr lang="ru-RU" sz="2000" dirty="0" err="1">
                <a:latin typeface="Times New Roman" panose="02020603050405020304" pitchFamily="18" charset="0"/>
                <a:cs typeface="Times New Roman" panose="02020603050405020304" pitchFamily="18" charset="0"/>
              </a:rPr>
              <a:t>Ташаккули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рушди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сармояи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инсон</a:t>
            </a:r>
            <a:r>
              <a:rPr lang="tg-Cyrl-TJ" sz="2000" dirty="0">
                <a:latin typeface="Times New Roman" panose="02020603050405020304" pitchFamily="18" charset="0"/>
                <a:cs typeface="Times New Roman" panose="02020603050405020304" pitchFamily="18" charset="0"/>
              </a:rPr>
              <a:t>ӣ дар </a:t>
            </a:r>
            <a:r>
              <a:rPr lang="ru-RU" sz="2000" dirty="0" err="1">
                <a:latin typeface="Times New Roman" panose="02020603050405020304" pitchFamily="18" charset="0"/>
                <a:cs typeface="Times New Roman" panose="02020603050405020304" pitchFamily="18" charset="0"/>
              </a:rPr>
              <a:t>рушди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инноватсионии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менеҷменти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касб</a:t>
            </a:r>
            <a:r>
              <a:rPr lang="tg-Cyrl-TJ" sz="2000" dirty="0">
                <a:latin typeface="Times New Roman" panose="02020603050405020304" pitchFamily="18" charset="0"/>
                <a:cs typeface="Times New Roman" panose="02020603050405020304" pitchFamily="18" charset="0"/>
              </a:rPr>
              <a:t>ӣ</a:t>
            </a:r>
            <a:endParaRPr lang="ru-RU" sz="2000" dirty="0">
              <a:latin typeface="Times New Roman" panose="02020603050405020304" pitchFamily="18" charset="0"/>
              <a:cs typeface="Times New Roman" panose="02020603050405020304" pitchFamily="18" charset="0"/>
            </a:endParaRPr>
          </a:p>
          <a:p>
            <a:pPr algn="just">
              <a:lnSpc>
                <a:spcPct val="150000"/>
              </a:lnSpc>
            </a:pPr>
            <a:r>
              <a:rPr lang="tg-Cyrl-TJ" sz="2000" dirty="0">
                <a:latin typeface="Times New Roman" panose="02020603050405020304" pitchFamily="18" charset="0"/>
                <a:cs typeface="Times New Roman" panose="02020603050405020304" pitchFamily="18" charset="0"/>
              </a:rPr>
              <a:t>16.2. Хусусиятҳои асосии рушди сармояи инсонӣ дар иқтисодиёти инноватсионӣ</a:t>
            </a:r>
            <a:endParaRPr lang="ru-RU" sz="2000" dirty="0">
              <a:latin typeface="Times New Roman" panose="02020603050405020304" pitchFamily="18" charset="0"/>
              <a:cs typeface="Times New Roman" panose="02020603050405020304" pitchFamily="18" charset="0"/>
            </a:endParaRPr>
          </a:p>
          <a:p>
            <a:pPr algn="just">
              <a:lnSpc>
                <a:spcPct val="150000"/>
              </a:lnSpc>
            </a:pPr>
            <a:r>
              <a:rPr lang="tg-Cyrl-TJ" sz="2000" dirty="0">
                <a:latin typeface="Times New Roman" panose="02020603050405020304" pitchFamily="18" charset="0"/>
                <a:cs typeface="Times New Roman" panose="02020603050405020304" pitchFamily="18" charset="0"/>
              </a:rPr>
              <a:t>16.3. Омилҳои асосии рушди инноватсионии менеҷменти касбӣ дар иқтисодиёт </a:t>
            </a:r>
            <a:endParaRPr lang="ru-RU" sz="2000" dirty="0">
              <a:latin typeface="Times New Roman" panose="02020603050405020304" pitchFamily="18" charset="0"/>
              <a:cs typeface="Times New Roman" panose="02020603050405020304" pitchFamily="18" charset="0"/>
            </a:endParaRPr>
          </a:p>
          <a:p>
            <a:pPr algn="ctr"/>
            <a:r>
              <a:rPr lang="tg-Cyrl-TJ" sz="2400" b="1" i="0" u="none" strike="noStrike" cap="none" dirty="0">
                <a:solidFill>
                  <a:srgbClr val="FF0000"/>
                </a:solidFill>
                <a:latin typeface="Times New Roman"/>
                <a:ea typeface="Times New Roman"/>
                <a:cs typeface="Times New Roman"/>
                <a:sym typeface="Times New Roman"/>
              </a:rPr>
              <a:t>2. Хулоса</a:t>
            </a:r>
            <a:endParaRPr lang="tg-Cyrl-TJ" sz="2400" dirty="0">
              <a:solidFill>
                <a:srgbClr val="FF0000"/>
              </a:solidFill>
              <a:latin typeface="Times New Roman"/>
              <a:ea typeface="Times New Roman"/>
              <a:cs typeface="Times New Roman"/>
              <a:sym typeface="Times New Roman"/>
            </a:endParaRPr>
          </a:p>
          <a:p>
            <a:pPr>
              <a:lnSpc>
                <a:spcPct val="150000"/>
              </a:lnSpc>
            </a:pPr>
            <a:r>
              <a:rPr lang="tg-Cyrl-TJ" sz="2000" i="0" u="none" strike="noStrike" cap="none" dirty="0">
                <a:solidFill>
                  <a:schemeClr val="dk1"/>
                </a:solidFill>
                <a:latin typeface="Times New Roman"/>
                <a:ea typeface="Times New Roman"/>
                <a:cs typeface="Times New Roman"/>
                <a:sym typeface="Times New Roman"/>
              </a:rPr>
              <a:t>Ҷамъбасти мавзуъ. </a:t>
            </a:r>
            <a:endParaRPr sz="2000" dirty="0"/>
          </a:p>
        </p:txBody>
      </p:sp>
    </p:spTree>
  </p:cSld>
  <p:clrMapOvr>
    <a:masterClrMapping/>
  </p:clrMapOvr>
  <mc:AlternateContent xmlns:mc="http://schemas.openxmlformats.org/markup-compatibility/2006" xmlns:p14="http://schemas.microsoft.com/office/powerpoint/2010/main">
    <mc:Choice Requires="p14">
      <p:transition p14:dur="0" advTm="119599"/>
    </mc:Choice>
    <mc:Fallback xmlns="">
      <p:transition advTm="119599"/>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4"/>
          <p:cNvSpPr txBox="1">
            <a:spLocks noGrp="1"/>
          </p:cNvSpPr>
          <p:nvPr>
            <p:ph idx="1"/>
          </p:nvPr>
        </p:nvSpPr>
        <p:spPr>
          <a:xfrm>
            <a:off x="323528" y="332656"/>
            <a:ext cx="8568952" cy="6336704"/>
          </a:xfrm>
          <a:prstGeom prst="rect">
            <a:avLst/>
          </a:prstGeom>
          <a:noFill/>
          <a:ln>
            <a:noFill/>
          </a:ln>
        </p:spPr>
        <p:txBody>
          <a:bodyPr spcFirstLastPara="1" wrap="square" lIns="91425" tIns="45700" rIns="91425" bIns="45700" anchor="t" anchorCtr="0">
            <a:normAutofit/>
          </a:bodyPr>
          <a:lstStyle/>
          <a:p>
            <a:pPr marL="0" lvl="0" indent="342900" algn="ctr" rtl="0">
              <a:spcBef>
                <a:spcPts val="0"/>
              </a:spcBef>
              <a:spcAft>
                <a:spcPts val="0"/>
              </a:spcAft>
              <a:buSzPts val="2240"/>
              <a:buNone/>
            </a:pPr>
            <a:endParaRPr lang="tg-Cyrl-TJ" sz="1050" b="1" dirty="0">
              <a:latin typeface="Times New Roman"/>
              <a:ea typeface="Times New Roman"/>
              <a:cs typeface="Times New Roman"/>
              <a:sym typeface="Times New Roman"/>
            </a:endParaRPr>
          </a:p>
          <a:p>
            <a:pPr marL="0" lvl="0" indent="342900" algn="ctr" rtl="0">
              <a:spcBef>
                <a:spcPts val="0"/>
              </a:spcBef>
              <a:spcAft>
                <a:spcPts val="0"/>
              </a:spcAft>
              <a:buSzPts val="2240"/>
              <a:buNone/>
            </a:pPr>
            <a:endParaRPr lang="tg-Cyrl-TJ" sz="1050" b="1" dirty="0">
              <a:latin typeface="Times New Roman"/>
              <a:ea typeface="Times New Roman"/>
              <a:cs typeface="Times New Roman"/>
              <a:sym typeface="Times New Roman"/>
            </a:endParaRPr>
          </a:p>
          <a:p>
            <a:pPr marL="0" lvl="0" indent="342900" algn="ctr" rtl="0">
              <a:spcBef>
                <a:spcPts val="0"/>
              </a:spcBef>
              <a:spcAft>
                <a:spcPts val="0"/>
              </a:spcAft>
              <a:buSzPts val="2240"/>
              <a:buNone/>
            </a:pPr>
            <a:r>
              <a:rPr lang="tg-Cyrl-TJ" sz="2400" b="1" dirty="0">
                <a:solidFill>
                  <a:srgbClr val="FF0000"/>
                </a:solidFill>
                <a:latin typeface="Times New Roman"/>
                <a:ea typeface="Times New Roman"/>
                <a:cs typeface="Times New Roman"/>
                <a:sym typeface="Times New Roman"/>
              </a:rPr>
              <a:t>Мақсади лексия:</a:t>
            </a:r>
          </a:p>
          <a:p>
            <a:pPr marL="0" lvl="0" indent="342900" algn="just">
              <a:spcBef>
                <a:spcPts val="0"/>
              </a:spcBef>
              <a:spcAft>
                <a:spcPts val="0"/>
              </a:spcAft>
              <a:buSzPts val="2240"/>
              <a:buNone/>
            </a:pPr>
            <a:endParaRPr lang="tg-Cyrl-TJ" dirty="0"/>
          </a:p>
          <a:p>
            <a:pPr marL="0" indent="450000" algn="just">
              <a:lnSpc>
                <a:spcPct val="150000"/>
              </a:lnSpc>
              <a:spcBef>
                <a:spcPts val="0"/>
              </a:spcBef>
              <a:spcAft>
                <a:spcPts val="0"/>
              </a:spcAft>
            </a:pPr>
            <a:endParaRPr lang="tg-Cyrl-TJ" sz="10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Раванд, инноватсия, менеҷмент, касбият, сармояи инсонӣ, такмил, ҳамкорӣ, хусусиятҳо, давлат, рушди сармояи инсонӣ, низоми маориф, рушди сармояи инсонӣ ва афзалиятҳои он, сармояи инсонӣ ва омилҳои таъсиргузор дар шароити муосир, механизми такмилдиҳии сармояи инсонӣ дар иқтисодиёти инноватсионӣ.</a:t>
            </a:r>
          </a:p>
        </p:txBody>
      </p:sp>
    </p:spTree>
  </p:cSld>
  <p:clrMapOvr>
    <a:masterClrMapping/>
  </p:clrMapOvr>
  <mc:AlternateContent xmlns:mc="http://schemas.openxmlformats.org/markup-compatibility/2006" xmlns:p14="http://schemas.microsoft.com/office/powerpoint/2010/main">
    <mc:Choice Requires="p14">
      <p:transition p14:dur="0" advTm="117512"/>
    </mc:Choice>
    <mc:Fallback xmlns="">
      <p:transition advTm="117512"/>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5"/>
          <p:cNvSpPr txBox="1">
            <a:spLocks noGrp="1"/>
          </p:cNvSpPr>
          <p:nvPr>
            <p:ph idx="1"/>
          </p:nvPr>
        </p:nvSpPr>
        <p:spPr>
          <a:xfrm>
            <a:off x="177844" y="96714"/>
            <a:ext cx="8884220" cy="6690948"/>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Ташаккули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дар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инноватсионии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менеҷменти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касб</a:t>
            </a:r>
            <a:r>
              <a:rPr lang="tg-Cyrl-TJ" sz="2400" b="1" dirty="0">
                <a:solidFill>
                  <a:srgbClr val="FF0000"/>
                </a:solidFill>
                <a:latin typeface="Times New Roman" panose="02020603050405020304" pitchFamily="18" charset="0"/>
                <a:cs typeface="Times New Roman" panose="02020603050405020304" pitchFamily="18" charset="0"/>
              </a:rPr>
              <a:t>ӣ</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шароити муосир иқтисодиёт ва рушди глобалии бозори ҷаҳонии молу маҳсулот ва бозори меҳнат рақобатпазириву устувории рушди стратегии ин ва ё он давлат ва ё ширкату корхонаҳо дигар аз техникаву технологияи баланду сарватҳои табиӣ кам вобастагӣ дошта, аслан аз мавҷудияти зеҳнҳои баланди соҳибистеъдоду тавонманди касбиву ҳунарӣ, бахусус мутахассисони ҳирфаӣ вобастагии калон дорад.</a:t>
            </a:r>
          </a:p>
        </p:txBody>
      </p:sp>
    </p:spTree>
  </p:cSld>
  <p:clrMapOvr>
    <a:masterClrMapping/>
  </p:clrMapOvr>
  <mc:AlternateContent xmlns:mc="http://schemas.openxmlformats.org/markup-compatibility/2006" xmlns:p14="http://schemas.microsoft.com/office/powerpoint/2010/main">
    <mc:Choice Requires="p14">
      <p:transition p14:dur="0" advTm="122667"/>
    </mc:Choice>
    <mc:Fallback xmlns="">
      <p:transition advTm="122667"/>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6"/>
          <p:cNvSpPr txBox="1">
            <a:spLocks noGrp="1"/>
          </p:cNvSpPr>
          <p:nvPr>
            <p:ph idx="1"/>
          </p:nvPr>
        </p:nvSpPr>
        <p:spPr>
          <a:xfrm>
            <a:off x="107504" y="167053"/>
            <a:ext cx="8884220" cy="6603023"/>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Ташаккули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дар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инноватсионии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менеҷменти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касб</a:t>
            </a:r>
            <a:r>
              <a:rPr lang="tg-Cyrl-TJ" sz="2400" b="1" dirty="0">
                <a:solidFill>
                  <a:srgbClr val="FF0000"/>
                </a:solidFill>
                <a:latin typeface="Times New Roman" panose="02020603050405020304" pitchFamily="18" charset="0"/>
                <a:cs typeface="Times New Roman" panose="02020603050405020304" pitchFamily="18" charset="0"/>
              </a:rPr>
              <a:t>ӣ</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Иқтисодиёте, ки мо ҳоло дар муҳити он зиндагӣ дорем, иқтисодиёти рақамӣ буда, аз мо омоданамоии босифати маҳсулот, дастрасии саривақтии маҳсулот, мубодилаи саривақтии маҳсулот ва истифодаи самараноки онро талаб менамояд, ки ин пеш аз ҳама вобаста аст ба мутахассиси ҳирфаие, ки дорои истеъдоди баланд, ҳунари воло ва маҳорати баланди касбию ҳунарӣ дошта бошад. </a:t>
            </a:r>
            <a:endParaRPr lang="tg-Cyrl-TJ" sz="6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18721"/>
    </mc:Choice>
    <mc:Fallback xmlns="">
      <p:transition advTm="11872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7"/>
          <p:cNvSpPr txBox="1">
            <a:spLocks noGrp="1"/>
          </p:cNvSpPr>
          <p:nvPr>
            <p:ph idx="1"/>
          </p:nvPr>
        </p:nvSpPr>
        <p:spPr>
          <a:xfrm>
            <a:off x="96715" y="70338"/>
            <a:ext cx="8941777" cy="6673362"/>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Ташаккули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дар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инноватсионии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менеҷменти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касб</a:t>
            </a:r>
            <a:r>
              <a:rPr lang="tg-Cyrl-TJ" sz="2400" b="1" dirty="0">
                <a:solidFill>
                  <a:srgbClr val="FF0000"/>
                </a:solidFill>
                <a:latin typeface="Times New Roman" panose="02020603050405020304" pitchFamily="18" charset="0"/>
                <a:cs typeface="Times New Roman" panose="02020603050405020304" pitchFamily="18" charset="0"/>
              </a:rPr>
              <a:t>ӣ</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sz="900"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Яъне одамонро фаъолмандиашон, тавонмандиашон, донишмандиашон ва касбу ҳунарашон ҳамчун захира ва омили асосии идоракунии ояндаи оила, ширкат, минтақаҳо ва давлатҳо гаштаанд. Аз ин нуқтаи назар, омӯзиш, донистану эҳтироми истеъдодҳои баланди ақлонӣ-зеҳнӣ ва истифодаи дурусти мақсадноки он яке аз вазифаҳои муҳими имрӯзаи иқтисодиёт ва ҳатто таъмини бехатарии сиёсӣ ва рушди устувори иқтисодиву иҷтимоии замони муосир гаштааст</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a:t>
            </a:r>
          </a:p>
          <a:p>
            <a:pPr marL="0" lvl="0" indent="457200" algn="just">
              <a:lnSpc>
                <a:spcPct val="150000"/>
              </a:lnSpc>
              <a:spcBef>
                <a:spcPts val="0"/>
              </a:spcBef>
              <a:spcAft>
                <a:spcPts val="0"/>
              </a:spcAft>
              <a:buSzPts val="2240"/>
              <a:buNone/>
            </a:pPr>
            <a:endParaRPr lang="tg-Cyrl-TJ" sz="1000" dirty="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SzPts val="2240"/>
              <a:buNone/>
            </a:pPr>
            <a:r>
              <a:rPr lang="tg-Cyrl-TJ" sz="1400" dirty="0">
                <a:solidFill>
                  <a:schemeClr val="tx1"/>
                </a:solidFill>
                <a:latin typeface="Times New Roman" panose="02020603050405020304" pitchFamily="18" charset="0"/>
                <a:cs typeface="Times New Roman" panose="02020603050405020304" pitchFamily="18" charset="0"/>
              </a:rPr>
              <a:t>1. Давлатов С.Н. Идоракунии </a:t>
            </a:r>
          </a:p>
          <a:p>
            <a:pPr marL="0" lvl="0" indent="0" algn="just">
              <a:lnSpc>
                <a:spcPct val="150000"/>
              </a:lnSpc>
              <a:spcBef>
                <a:spcPts val="0"/>
              </a:spcBef>
              <a:spcAft>
                <a:spcPts val="0"/>
              </a:spcAft>
              <a:buSzPts val="2240"/>
              <a:buNone/>
            </a:pPr>
            <a:r>
              <a:rPr lang="tg-Cyrl-TJ" sz="1400" dirty="0">
                <a:solidFill>
                  <a:schemeClr val="tx1"/>
                </a:solidFill>
                <a:latin typeface="Times New Roman" panose="02020603050405020304" pitchFamily="18" charset="0"/>
                <a:cs typeface="Times New Roman" panose="02020603050405020304" pitchFamily="18" charset="0"/>
              </a:rPr>
              <a:t>сармояи инсонӣ дар шароити </a:t>
            </a:r>
          </a:p>
          <a:p>
            <a:pPr marL="0" lvl="0" indent="0" algn="just">
              <a:lnSpc>
                <a:spcPct val="150000"/>
              </a:lnSpc>
              <a:spcBef>
                <a:spcPts val="0"/>
              </a:spcBef>
              <a:spcAft>
                <a:spcPts val="0"/>
              </a:spcAft>
              <a:buSzPts val="2240"/>
              <a:buNone/>
            </a:pPr>
            <a:r>
              <a:rPr lang="tg-Cyrl-TJ" sz="1400" dirty="0">
                <a:solidFill>
                  <a:schemeClr val="tx1"/>
                </a:solidFill>
                <a:latin typeface="Times New Roman" panose="02020603050405020304" pitchFamily="18" charset="0"/>
                <a:cs typeface="Times New Roman" panose="02020603050405020304" pitchFamily="18" charset="0"/>
              </a:rPr>
              <a:t>зудтағйирёбандаи ҷаҳонишавии иқтисодӣ, </a:t>
            </a:r>
          </a:p>
          <a:p>
            <a:pPr marL="0" lvl="0" indent="0" algn="just">
              <a:lnSpc>
                <a:spcPct val="150000"/>
              </a:lnSpc>
              <a:spcBef>
                <a:spcPts val="0"/>
              </a:spcBef>
              <a:spcAft>
                <a:spcPts val="0"/>
              </a:spcAft>
              <a:buSzPts val="2240"/>
              <a:buNone/>
            </a:pPr>
            <a:r>
              <a:rPr lang="tg-Cyrl-TJ" sz="1400" dirty="0">
                <a:solidFill>
                  <a:schemeClr val="tx1"/>
                </a:solidFill>
                <a:latin typeface="Times New Roman" panose="02020603050405020304" pitchFamily="18" charset="0"/>
                <a:cs typeface="Times New Roman" panose="02020603050405020304" pitchFamily="18" charset="0"/>
              </a:rPr>
              <a:t>Диссертатсия. Душанбе 2022, саҳ 119.</a:t>
            </a:r>
            <a:endParaRPr lang="tg-Cyrl-TJ" sz="1400" dirty="0">
              <a:solidFill>
                <a:schemeClr val="tx1"/>
              </a:solidFill>
              <a:latin typeface="Times New Roman" panose="02020603050405020304" pitchFamily="18" charset="0"/>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91051"/>
    </mc:Choice>
    <mc:Fallback xmlns="">
      <p:transition advTm="9105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8"/>
          <p:cNvSpPr txBox="1">
            <a:spLocks noGrp="1"/>
          </p:cNvSpPr>
          <p:nvPr>
            <p:ph idx="1"/>
          </p:nvPr>
        </p:nvSpPr>
        <p:spPr>
          <a:xfrm>
            <a:off x="107504" y="193431"/>
            <a:ext cx="8884220" cy="6154616"/>
          </a:xfrm>
          <a:prstGeom prst="rect">
            <a:avLst/>
          </a:prstGeom>
          <a:noFill/>
          <a:ln>
            <a:noFill/>
          </a:ln>
        </p:spPr>
        <p:txBody>
          <a:bodyPr spcFirstLastPara="1" wrap="square" lIns="91425" tIns="45700" rIns="91425" bIns="45700" anchor="t" anchorCtr="0">
            <a:normAutofit fontScale="92500" lnSpcReduction="10000"/>
          </a:bodyPr>
          <a:lstStyle/>
          <a:p>
            <a:pPr algn="ctr">
              <a:lnSpc>
                <a:spcPct val="100000"/>
              </a:lnSpc>
            </a:pPr>
            <a:r>
              <a:rPr lang="ru-RU" sz="2800" b="1" dirty="0" err="1">
                <a:solidFill>
                  <a:srgbClr val="FF0000"/>
                </a:solidFill>
                <a:latin typeface="Times New Roman" panose="02020603050405020304" pitchFamily="18" charset="0"/>
                <a:cs typeface="Times New Roman" panose="02020603050405020304" pitchFamily="18" charset="0"/>
              </a:rPr>
              <a:t>Ташаккули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рушди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сармояи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инсон</a:t>
            </a:r>
            <a:r>
              <a:rPr lang="tg-Cyrl-TJ" sz="2800" b="1" dirty="0">
                <a:solidFill>
                  <a:srgbClr val="FF0000"/>
                </a:solidFill>
                <a:latin typeface="Times New Roman" panose="02020603050405020304" pitchFamily="18" charset="0"/>
                <a:cs typeface="Times New Roman" panose="02020603050405020304" pitchFamily="18" charset="0"/>
              </a:rPr>
              <a:t>ӣ дар </a:t>
            </a:r>
            <a:r>
              <a:rPr lang="ru-RU" sz="2800" b="1" dirty="0" err="1">
                <a:solidFill>
                  <a:srgbClr val="FF0000"/>
                </a:solidFill>
                <a:latin typeface="Times New Roman" panose="02020603050405020304" pitchFamily="18" charset="0"/>
                <a:cs typeface="Times New Roman" panose="02020603050405020304" pitchFamily="18" charset="0"/>
              </a:rPr>
              <a:t>рушди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инноватсионии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менеҷменти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касб</a:t>
            </a:r>
            <a:r>
              <a:rPr lang="tg-Cyrl-TJ" sz="2800" b="1" dirty="0">
                <a:solidFill>
                  <a:srgbClr val="FF0000"/>
                </a:solidFill>
                <a:latin typeface="Times New Roman" panose="02020603050405020304" pitchFamily="18" charset="0"/>
                <a:cs typeface="Times New Roman" panose="02020603050405020304" pitchFamily="18" charset="0"/>
              </a:rPr>
              <a:t>ӣ</a:t>
            </a:r>
            <a:endParaRPr lang="tg-Cyrl-TJ" sz="28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sz="2200" dirty="0">
                <a:solidFill>
                  <a:schemeClr val="tx1"/>
                </a:solidFill>
                <a:latin typeface="Times New Roman" panose="02020603050405020304" pitchFamily="18" charset="0"/>
                <a:cs typeface="Times New Roman" panose="02020603050405020304" pitchFamily="18" charset="0"/>
              </a:rPr>
              <a:t>Таҳлили адабиёти илмии иқтисодӣ нишон медиҳад, ки асосҳои ташаккулёбии консепсияи сармояи инсонӣ, аз ҷумла ғояи муҳиммияти қувваи корӣ, қобилиятҳои инсон, саводнокии он дар рушди боигарии мамлакат ва аҳолии он дар асарҳои асосгузорони назарияи иқтисодии классикӣ таҳқиқ карда шудааст</a:t>
            </a:r>
            <a:r>
              <a:rPr lang="tg-Cyrl-TJ" sz="2200" baseline="30000" dirty="0">
                <a:solidFill>
                  <a:schemeClr val="tx1"/>
                </a:solidFill>
                <a:latin typeface="Times New Roman" panose="02020603050405020304" pitchFamily="18" charset="0"/>
                <a:cs typeface="Times New Roman" panose="02020603050405020304" pitchFamily="18" charset="0"/>
              </a:rPr>
              <a:t>1</a:t>
            </a:r>
            <a:r>
              <a:rPr lang="tg-Cyrl-TJ" sz="2200" dirty="0">
                <a:solidFill>
                  <a:schemeClr val="tx1"/>
                </a:solidFill>
                <a:latin typeface="Times New Roman" panose="02020603050405020304" pitchFamily="18" charset="0"/>
                <a:cs typeface="Times New Roman" panose="02020603050405020304" pitchFamily="18" charset="0"/>
              </a:rPr>
              <a:t>.</a:t>
            </a:r>
            <a:r>
              <a:rPr lang="ru-RU" sz="2200" dirty="0">
                <a:solidFill>
                  <a:schemeClr val="tx1"/>
                </a:solidFill>
                <a:latin typeface="Times New Roman" panose="02020603050405020304" pitchFamily="18" charset="0"/>
                <a:cs typeface="Times New Roman" panose="02020603050405020304" pitchFamily="18" charset="0"/>
              </a:rPr>
              <a:t> </a:t>
            </a:r>
          </a:p>
          <a:p>
            <a:pPr marL="0" indent="450000" algn="just">
              <a:lnSpc>
                <a:spcPct val="150000"/>
              </a:lnSpc>
              <a:spcBef>
                <a:spcPts val="0"/>
              </a:spcBef>
              <a:spcAft>
                <a:spcPts val="0"/>
              </a:spcAft>
            </a:pPr>
            <a:endParaRPr lang="tg-Cyrl-TJ" dirty="0"/>
          </a:p>
          <a:p>
            <a:pPr marL="0" indent="450000" algn="just">
              <a:lnSpc>
                <a:spcPct val="150000"/>
              </a:lnSpc>
              <a:spcBef>
                <a:spcPts val="0"/>
              </a:spcBef>
              <a:spcAft>
                <a:spcPts val="0"/>
              </a:spcAft>
            </a:pPr>
            <a:endParaRPr lang="tg-Cyrl-TJ" dirty="0"/>
          </a:p>
          <a:p>
            <a:pPr marL="0" indent="450000" algn="just">
              <a:lnSpc>
                <a:spcPct val="150000"/>
              </a:lnSpc>
              <a:spcBef>
                <a:spcPts val="0"/>
              </a:spcBef>
              <a:spcAft>
                <a:spcPts val="0"/>
              </a:spcAft>
            </a:pPr>
            <a:endParaRPr lang="tg-Cyrl-TJ" dirty="0"/>
          </a:p>
          <a:p>
            <a:pPr marL="0" indent="450000" algn="just">
              <a:lnSpc>
                <a:spcPct val="150000"/>
              </a:lnSpc>
              <a:spcBef>
                <a:spcPts val="0"/>
              </a:spcBef>
              <a:spcAft>
                <a:spcPts val="0"/>
              </a:spcAft>
            </a:pPr>
            <a:endParaRPr lang="ru-RU" sz="100" dirty="0">
              <a:solidFill>
                <a:schemeClr val="tx1"/>
              </a:solidFill>
            </a:endParaRPr>
          </a:p>
          <a:p>
            <a:pPr marL="0" indent="0" algn="just">
              <a:lnSpc>
                <a:spcPct val="160000"/>
              </a:lnSpc>
              <a:spcBef>
                <a:spcPts val="0"/>
              </a:spcBef>
              <a:spcAft>
                <a:spcPts val="0"/>
              </a:spcAft>
              <a:buNone/>
            </a:pPr>
            <a:r>
              <a:rPr lang="ru-RU" sz="1500" dirty="0">
                <a:solidFill>
                  <a:schemeClr val="tx1"/>
                </a:solidFill>
                <a:latin typeface="Times New Roman" panose="02020603050405020304" pitchFamily="18" charset="0"/>
                <a:cs typeface="Times New Roman" panose="02020603050405020304" pitchFamily="18" charset="0"/>
              </a:rPr>
              <a:t>1.</a:t>
            </a:r>
            <a:r>
              <a:rPr lang="tg-Cyrl-TJ" sz="1500" dirty="0">
                <a:solidFill>
                  <a:schemeClr val="tx1"/>
                </a:solidFill>
                <a:latin typeface="Times New Roman" panose="02020603050405020304" pitchFamily="18" charset="0"/>
                <a:cs typeface="Times New Roman" panose="02020603050405020304" pitchFamily="18" charset="0"/>
              </a:rPr>
              <a:t>Хайкин М.Н. Эволюция теории человеческого</a:t>
            </a:r>
          </a:p>
          <a:p>
            <a:pPr marL="0" indent="0" algn="just">
              <a:lnSpc>
                <a:spcPct val="160000"/>
              </a:lnSpc>
              <a:spcBef>
                <a:spcPts val="0"/>
              </a:spcBef>
              <a:spcAft>
                <a:spcPts val="0"/>
              </a:spcAft>
              <a:buNone/>
            </a:pPr>
            <a:r>
              <a:rPr lang="tg-Cyrl-TJ" sz="1500" dirty="0">
                <a:solidFill>
                  <a:schemeClr val="tx1"/>
                </a:solidFill>
                <a:latin typeface="Times New Roman" panose="02020603050405020304" pitchFamily="18" charset="0"/>
                <a:cs typeface="Times New Roman" panose="02020603050405020304" pitchFamily="18" charset="0"/>
              </a:rPr>
              <a:t> капитала. –Эл. Ресурс: режим доступа: </a:t>
            </a:r>
            <a:r>
              <a:rPr lang="en-US" sz="1500" dirty="0">
                <a:solidFill>
                  <a:schemeClr val="tx1"/>
                </a:solidFill>
                <a:latin typeface="Times New Roman" panose="02020603050405020304" pitchFamily="18" charset="0"/>
                <a:cs typeface="Times New Roman" panose="02020603050405020304" pitchFamily="18" charset="0"/>
              </a:rPr>
              <a:t>https</a:t>
            </a:r>
            <a:r>
              <a:rPr lang="tg-Cyrl-TJ" sz="1500" dirty="0">
                <a:solidFill>
                  <a:schemeClr val="tx1"/>
                </a:solidFill>
                <a:latin typeface="Times New Roman" panose="02020603050405020304" pitchFamily="18" charset="0"/>
                <a:cs typeface="Times New Roman" panose="02020603050405020304" pitchFamily="18" charset="0"/>
              </a:rPr>
              <a:t>://</a:t>
            </a:r>
            <a:r>
              <a:rPr lang="en-US" sz="1500" dirty="0" err="1">
                <a:solidFill>
                  <a:schemeClr val="tx1"/>
                </a:solidFill>
                <a:latin typeface="Times New Roman" panose="02020603050405020304" pitchFamily="18" charset="0"/>
                <a:cs typeface="Times New Roman" panose="02020603050405020304" pitchFamily="18" charset="0"/>
              </a:rPr>
              <a:t>ner</a:t>
            </a:r>
            <a:r>
              <a:rPr lang="tg-Cyrl-TJ" sz="1500" dirty="0">
                <a:solidFill>
                  <a:schemeClr val="tx1"/>
                </a:solidFill>
                <a:latin typeface="Times New Roman" panose="02020603050405020304" pitchFamily="18" charset="0"/>
                <a:cs typeface="Times New Roman" panose="02020603050405020304" pitchFamily="18" charset="0"/>
              </a:rPr>
              <a:t>.</a:t>
            </a:r>
            <a:r>
              <a:rPr lang="en-US" sz="1500" dirty="0" err="1">
                <a:solidFill>
                  <a:schemeClr val="tx1"/>
                </a:solidFill>
                <a:latin typeface="Times New Roman" panose="02020603050405020304" pitchFamily="18" charset="0"/>
                <a:cs typeface="Times New Roman" panose="02020603050405020304" pitchFamily="18" charset="0"/>
              </a:rPr>
              <a:t>ru</a:t>
            </a:r>
            <a:r>
              <a:rPr lang="tg-Cyrl-TJ" sz="1500" dirty="0">
                <a:solidFill>
                  <a:schemeClr val="tx1"/>
                </a:solidFill>
                <a:latin typeface="Times New Roman" panose="02020603050405020304" pitchFamily="18" charset="0"/>
                <a:cs typeface="Times New Roman" panose="02020603050405020304" pitchFamily="18" charset="0"/>
              </a:rPr>
              <a:t>/</a:t>
            </a:r>
            <a:r>
              <a:rPr lang="en-US" sz="1500" dirty="0">
                <a:solidFill>
                  <a:schemeClr val="tx1"/>
                </a:solidFill>
                <a:latin typeface="Times New Roman" panose="02020603050405020304" pitchFamily="18" charset="0"/>
                <a:cs typeface="Times New Roman" panose="02020603050405020304" pitchFamily="18" charset="0"/>
              </a:rPr>
              <a:t>news</a:t>
            </a:r>
            <a:endParaRPr lang="ru-RU" sz="15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89680"/>
    </mc:Choice>
    <mc:Fallback xmlns="">
      <p:transition advTm="8968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8"/>
          <p:cNvSpPr txBox="1">
            <a:spLocks noGrp="1"/>
          </p:cNvSpPr>
          <p:nvPr>
            <p:ph idx="1"/>
          </p:nvPr>
        </p:nvSpPr>
        <p:spPr>
          <a:xfrm>
            <a:off x="116296" y="87922"/>
            <a:ext cx="8884220" cy="6655777"/>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Ташаккули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дар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инноватсионии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менеҷменти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касб</a:t>
            </a:r>
            <a:r>
              <a:rPr lang="tg-Cyrl-TJ" sz="2400" b="1" dirty="0">
                <a:solidFill>
                  <a:srgbClr val="FF0000"/>
                </a:solidFill>
                <a:latin typeface="Times New Roman" panose="02020603050405020304" pitchFamily="18" charset="0"/>
                <a:cs typeface="Times New Roman" panose="02020603050405020304" pitchFamily="18" charset="0"/>
              </a:rPr>
              <a:t>ӣ</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5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Аксарияти мамлакатҳои тараққикарда сиёсати иқтисодии хешро ба рушди сармояи инсонӣ равона намудаанд, зеро дар ҳолати омода намудани мутахассисони баландихтисоси ҷавобгӯй ба талаботи бозори меҳнат метавонад дар рушди иқтисодиёти мамлакат саҳми арзандаеро гузоранд.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Олимону муҳаққиқони соҳа баъди таҳлилҳои илмии хеш ба хулосае, омаданд, ки дар ҳолати дуруст омода намудани мутахассисон ва сармоягузорӣ намудан ба сармояи инсонӣ метавон ба натиҷаҳои дилхоҳ ноил гардида, афзалиятҳои мусбати сармояи инсониро ба рушди дарозмуддати иқтисодӣ таъмин намуд.</a:t>
            </a:r>
          </a:p>
        </p:txBody>
      </p:sp>
    </p:spTree>
    <p:extLst>
      <p:ext uri="{BB962C8B-B14F-4D97-AF65-F5344CB8AC3E}">
        <p14:creationId xmlns:p14="http://schemas.microsoft.com/office/powerpoint/2010/main" val="3197082695"/>
      </p:ext>
    </p:extLst>
  </p:cSld>
  <p:clrMapOvr>
    <a:masterClrMapping/>
  </p:clrMapOvr>
  <mc:AlternateContent xmlns:mc="http://schemas.openxmlformats.org/markup-compatibility/2006" xmlns:p14="http://schemas.microsoft.com/office/powerpoint/2010/main">
    <mc:Choice Requires="p14">
      <p:transition spd="slow" p14:dur="2000" advTm="120628"/>
    </mc:Choice>
    <mc:Fallback xmlns="">
      <p:transition spd="slow" advTm="120628"/>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9"/>
          <p:cNvSpPr txBox="1">
            <a:spLocks noGrp="1"/>
          </p:cNvSpPr>
          <p:nvPr>
            <p:ph idx="1"/>
          </p:nvPr>
        </p:nvSpPr>
        <p:spPr>
          <a:xfrm>
            <a:off x="107504" y="175846"/>
            <a:ext cx="8884220" cy="6506308"/>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Ташаккули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дар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инноватсионии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менеҷменти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касб</a:t>
            </a:r>
            <a:r>
              <a:rPr lang="tg-Cyrl-TJ" sz="2400" b="1" dirty="0">
                <a:solidFill>
                  <a:srgbClr val="FF0000"/>
                </a:solidFill>
                <a:latin typeface="Times New Roman" panose="02020603050405020304" pitchFamily="18" charset="0"/>
                <a:cs typeface="Times New Roman" panose="02020603050405020304" pitchFamily="18" charset="0"/>
              </a:rPr>
              <a:t>ӣ</a:t>
            </a:r>
            <a:endParaRPr lang="tg-Cyrl-TJ" sz="2400" dirty="0">
              <a:solidFill>
                <a:srgbClr val="FF0000"/>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шароити муосир рушди ташкилотҳои хориҷию ватанӣ шаҳодати он аст, ки сармояи инсонӣ яке аз захираҳои асосӣ ба шумор рафта, ҳама гуна мувафаққиятҳо ва навовариҳо аз гурӯҳи шахсоне вобаста мебошад, ки онҳо тавлидкунандаи ғояҳои нави инноватсионӣ мебошанд. Барои чунин ташкилотҳо шахсоне лозим мебошанд, ки тавонад бо доштани қобилиятҳои эъҷодӣ молҳоеро тавлид намоянд, ки дар баробари дигар молҳо рақобатпазир бошанд. </a:t>
            </a:r>
            <a:endParaRPr lang="ru-RU"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18440"/>
    </mc:Choice>
    <mc:Fallback xmlns="">
      <p:transition advTm="11844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0"/>
          <p:cNvSpPr txBox="1">
            <a:spLocks noGrp="1"/>
          </p:cNvSpPr>
          <p:nvPr>
            <p:ph idx="1"/>
          </p:nvPr>
        </p:nvSpPr>
        <p:spPr>
          <a:xfrm>
            <a:off x="175845" y="246184"/>
            <a:ext cx="8801101" cy="6392007"/>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100" b="1" dirty="0">
              <a:solidFill>
                <a:srgbClr val="FF0000"/>
              </a:solidFill>
              <a:latin typeface="Times New Roman" panose="02020603050405020304" pitchFamily="18" charset="0"/>
              <a:cs typeface="Times New Roman" panose="02020603050405020304" pitchFamily="18" charset="0"/>
            </a:endParaRPr>
          </a:p>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Ташаккули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дар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инноватсионии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менеҷменти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касб</a:t>
            </a:r>
            <a:r>
              <a:rPr lang="tg-Cyrl-TJ" sz="2400" b="1" dirty="0">
                <a:solidFill>
                  <a:srgbClr val="FF0000"/>
                </a:solidFill>
                <a:latin typeface="Times New Roman" panose="02020603050405020304" pitchFamily="18" charset="0"/>
                <a:cs typeface="Times New Roman" panose="02020603050405020304" pitchFamily="18" charset="0"/>
              </a:rPr>
              <a:t>ӣ</a:t>
            </a:r>
            <a:endParaRPr lang="tg-Cyrl-TJ" sz="2400" dirty="0">
              <a:solidFill>
                <a:srgbClr val="FF0000"/>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9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 ақидаи олимони соҳаи иқтисодиёт Мануэлли, Сешадри, Лукас ва Ҷонс сармояи инсонӣ дар рушд ва ташаккули иқтисодии кишварҳои гуногун нақши ҳалкунанда дорад.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шароити муосир фаъолият намудани шахс бештар аз донишу истеъдод, малакаю маҳорат, қобилияти эҷодии ӯ вобаста буда, аз донишгоҳу донишкадаҳое, ки шахс дар он ҷойҳо таълим ва тарбия фаро гирифта буд, сарчашма мегирад. </a:t>
            </a:r>
          </a:p>
          <a:p>
            <a:pPr marL="0" indent="450000" algn="just">
              <a:lnSpc>
                <a:spcPct val="160000"/>
              </a:lnSpc>
              <a:spcBef>
                <a:spcPts val="0"/>
              </a:spcBef>
              <a:spcAft>
                <a:spcPts val="0"/>
              </a:spcAft>
            </a:pPr>
            <a:endParaRPr lang="tg-Cyrl-TJ" dirty="0"/>
          </a:p>
        </p:txBody>
      </p:sp>
    </p:spTree>
  </p:cSld>
  <p:clrMapOvr>
    <a:masterClrMapping/>
  </p:clrMapOvr>
  <mc:AlternateContent xmlns:mc="http://schemas.openxmlformats.org/markup-compatibility/2006" xmlns:p14="http://schemas.microsoft.com/office/powerpoint/2010/main">
    <mc:Choice Requires="p14">
      <p:transition p14:dur="0" advTm="127884"/>
    </mc:Choice>
    <mc:Fallback xmlns="">
      <p:transition advTm="12788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0"/>
          <p:cNvSpPr txBox="1">
            <a:spLocks noGrp="1"/>
          </p:cNvSpPr>
          <p:nvPr>
            <p:ph idx="1"/>
          </p:nvPr>
        </p:nvSpPr>
        <p:spPr>
          <a:xfrm>
            <a:off x="175845" y="131885"/>
            <a:ext cx="8801101" cy="6655777"/>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Ташаккули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дар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инноватсионии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менеҷменти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касб</a:t>
            </a:r>
            <a:r>
              <a:rPr lang="tg-Cyrl-TJ" sz="2400" b="1" dirty="0">
                <a:solidFill>
                  <a:srgbClr val="FF0000"/>
                </a:solidFill>
                <a:latin typeface="Times New Roman" panose="02020603050405020304" pitchFamily="18" charset="0"/>
                <a:cs typeface="Times New Roman" panose="02020603050405020304" pitchFamily="18" charset="0"/>
              </a:rPr>
              <a:t>ӣ</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 монанди консепсияҳои дигари иқтисодӣ, ғояи сармояи инсониро дар корҳои илмии А.Смит мушоҳида кардан мумкин аст, ки таҳсилотро бо сармоягузорӣ ба таҷҳизот муқоиса намуда аст: «Вақте ки як мошини қиматбаҳо сохта мешавад, интизор меравад, ки ҳаҷми бузурги коре, ки он пеш аз фарсуда шуданаш анҷом медиҳад, сармояи ба он сарфшударо бо фоидаи муқаррарӣ иваз менамояд.</a:t>
            </a:r>
            <a:endParaRPr lang="tg-Cyrl-TJ"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4910728"/>
      </p:ext>
    </p:extLst>
  </p:cSld>
  <p:clrMapOvr>
    <a:masterClrMapping/>
  </p:clrMapOvr>
  <mc:AlternateContent xmlns:mc="http://schemas.openxmlformats.org/markup-compatibility/2006" xmlns:p14="http://schemas.microsoft.com/office/powerpoint/2010/main">
    <mc:Choice Requires="p14">
      <p:transition spd="slow" p14:dur="2000" advTm="113096"/>
    </mc:Choice>
    <mc:Fallback xmlns="">
      <p:transition spd="slow" advTm="11309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11"/>
          <p:cNvSpPr txBox="1">
            <a:spLocks noGrp="1"/>
          </p:cNvSpPr>
          <p:nvPr>
            <p:ph idx="1"/>
          </p:nvPr>
        </p:nvSpPr>
        <p:spPr>
          <a:xfrm>
            <a:off x="107504" y="175846"/>
            <a:ext cx="8884220" cy="6559062"/>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200" b="1" dirty="0">
              <a:solidFill>
                <a:srgbClr val="FF0000"/>
              </a:solidFill>
              <a:latin typeface="Times New Roman" panose="02020603050405020304" pitchFamily="18" charset="0"/>
              <a:cs typeface="Times New Roman" panose="02020603050405020304" pitchFamily="18" charset="0"/>
            </a:endParaRPr>
          </a:p>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Ташаккули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дар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инноватсионии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менеҷменти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касб</a:t>
            </a:r>
            <a:r>
              <a:rPr lang="tg-Cyrl-TJ" sz="2400" b="1" dirty="0">
                <a:solidFill>
                  <a:srgbClr val="FF0000"/>
                </a:solidFill>
                <a:latin typeface="Times New Roman" panose="02020603050405020304" pitchFamily="18" charset="0"/>
                <a:cs typeface="Times New Roman" panose="02020603050405020304" pitchFamily="18" charset="0"/>
              </a:rPr>
              <a:t>ӣ</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Шахсе, ки бо меҳнати зиёд ва муддати дуру дароз ягон касберо, ки маҳорати фавқулоддаро талаб мекунад, аз худ намудааст, бо ҳамон дастгоҳи гаронбаҳо муқоиса менамояд»</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 андешаи олимони дигари машҳури соҳа А.А. Федченко ва С.М. Полухина чунин мефармоянд: «Сармоягузорӣ ба сармояи инсонӣ омилҳои муҳимтарини калидӣ ба шумор рафта, воридшавӣ ба иқтисодиёти навро фароҳам меорад.</a:t>
            </a:r>
            <a:r>
              <a:rPr lang="ru-RU" dirty="0">
                <a:solidFill>
                  <a:schemeClr val="tx1"/>
                </a:solidFill>
                <a:latin typeface="Times New Roman" panose="02020603050405020304" pitchFamily="18" charset="0"/>
                <a:cs typeface="Times New Roman" panose="02020603050405020304" pitchFamily="18" charset="0"/>
              </a:rPr>
              <a:t> </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ru-RU" sz="105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r>
              <a:rPr lang="ru-RU" sz="1400" dirty="0">
                <a:solidFill>
                  <a:schemeClr val="tx1"/>
                </a:solidFill>
                <a:latin typeface="Times New Roman" panose="02020603050405020304" pitchFamily="18" charset="0"/>
                <a:cs typeface="Times New Roman" panose="02020603050405020304" pitchFamily="18" charset="0"/>
              </a:rPr>
              <a:t>1.</a:t>
            </a:r>
            <a:r>
              <a:rPr lang="en-US" sz="1400" dirty="0">
                <a:solidFill>
                  <a:schemeClr val="tx1"/>
                </a:solidFill>
                <a:latin typeface="Times New Roman" panose="02020603050405020304" pitchFamily="18" charset="0"/>
                <a:cs typeface="Times New Roman" panose="02020603050405020304" pitchFamily="18" charset="0"/>
              </a:rPr>
              <a:t>Smith A. (2007). </a:t>
            </a:r>
            <a:r>
              <a:rPr lang="en-US" sz="1400" dirty="0" err="1">
                <a:solidFill>
                  <a:schemeClr val="tx1"/>
                </a:solidFill>
                <a:latin typeface="Times New Roman" panose="02020603050405020304" pitchFamily="18" charset="0"/>
                <a:cs typeface="Times New Roman" panose="02020603050405020304" pitchFamily="18" charset="0"/>
              </a:rPr>
              <a:t>Issledovanie</a:t>
            </a:r>
            <a:r>
              <a:rPr lang="en-US" sz="1400" dirty="0">
                <a:solidFill>
                  <a:schemeClr val="tx1"/>
                </a:solidFill>
                <a:latin typeface="Times New Roman" panose="02020603050405020304" pitchFamily="18" charset="0"/>
                <a:cs typeface="Times New Roman" panose="02020603050405020304" pitchFamily="18" charset="0"/>
              </a:rPr>
              <a:t> o </a:t>
            </a:r>
            <a:r>
              <a:rPr lang="en-US" sz="1400" dirty="0" err="1">
                <a:solidFill>
                  <a:schemeClr val="tx1"/>
                </a:solidFill>
                <a:latin typeface="Times New Roman" panose="02020603050405020304" pitchFamily="18" charset="0"/>
                <a:cs typeface="Times New Roman" panose="02020603050405020304" pitchFamily="18" charset="0"/>
              </a:rPr>
              <a:t>prirode</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prichinakh</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bogatstva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narodov</a:t>
            </a:r>
            <a:r>
              <a:rPr lang="tg-Cyrl-TJ" sz="1400" dirty="0">
                <a:solidFill>
                  <a:schemeClr val="tx1"/>
                </a:solidFill>
                <a:latin typeface="Times New Roman" panose="02020603050405020304" pitchFamily="18" charset="0"/>
                <a:cs typeface="Times New Roman" panose="02020603050405020304" pitchFamily="18" charset="0"/>
              </a:rPr>
              <a:t>. </a:t>
            </a:r>
            <a:r>
              <a:rPr lang="en-US" sz="1400" dirty="0">
                <a:solidFill>
                  <a:schemeClr val="tx1"/>
                </a:solidFill>
                <a:latin typeface="Times New Roman" panose="02020603050405020304" pitchFamily="18" charset="0"/>
                <a:cs typeface="Times New Roman" panose="02020603050405020304" pitchFamily="18" charset="0"/>
              </a:rPr>
              <a:t>Moscow</a:t>
            </a:r>
            <a:r>
              <a:rPr lang="tg-Cyrl-TJ" sz="1400" dirty="0">
                <a:solidFill>
                  <a:schemeClr val="tx1"/>
                </a:solidFill>
                <a:latin typeface="Times New Roman" panose="02020603050405020304" pitchFamily="18" charset="0"/>
                <a:cs typeface="Times New Roman" panose="02020603050405020304" pitchFamily="18" charset="0"/>
              </a:rPr>
              <a:t>, </a:t>
            </a:r>
            <a:r>
              <a:rPr lang="en-US" sz="1400" dirty="0" err="1" smtClean="0">
                <a:solidFill>
                  <a:schemeClr val="tx1"/>
                </a:solidFill>
                <a:latin typeface="Times New Roman" panose="02020603050405020304" pitchFamily="18" charset="0"/>
                <a:cs typeface="Times New Roman" panose="02020603050405020304" pitchFamily="18" charset="0"/>
              </a:rPr>
              <a:t>Eksmo</a:t>
            </a:r>
            <a:r>
              <a:rPr lang="tg-Cyrl-TJ" sz="1400" dirty="0">
                <a:solidFill>
                  <a:schemeClr val="tx1"/>
                </a:solidFill>
                <a:latin typeface="Times New Roman" panose="02020603050405020304" pitchFamily="18" charset="0"/>
                <a:cs typeface="Times New Roman" panose="02020603050405020304" pitchFamily="18" charset="0"/>
              </a:rPr>
              <a:t>, 958 </a:t>
            </a:r>
            <a:r>
              <a:rPr lang="en-US" sz="1400" dirty="0">
                <a:solidFill>
                  <a:schemeClr val="tx1"/>
                </a:solidFill>
                <a:latin typeface="Times New Roman" panose="02020603050405020304" pitchFamily="18" charset="0"/>
                <a:cs typeface="Times New Roman" panose="02020603050405020304" pitchFamily="18" charset="0"/>
              </a:rPr>
              <a:t>p</a:t>
            </a:r>
            <a:r>
              <a:rPr lang="tg-Cyrl-TJ" sz="1400" dirty="0">
                <a:solidFill>
                  <a:schemeClr val="tx1"/>
                </a:solidFill>
                <a:latin typeface="Times New Roman" panose="02020603050405020304" pitchFamily="18" charset="0"/>
                <a:cs typeface="Times New Roman" panose="02020603050405020304" pitchFamily="18" charset="0"/>
              </a:rPr>
              <a:t>. </a:t>
            </a:r>
          </a:p>
        </p:txBody>
      </p:sp>
    </p:spTree>
  </p:cSld>
  <p:clrMapOvr>
    <a:masterClrMapping/>
  </p:clrMapOvr>
  <mc:AlternateContent xmlns:mc="http://schemas.openxmlformats.org/markup-compatibility/2006" xmlns:p14="http://schemas.microsoft.com/office/powerpoint/2010/main">
    <mc:Choice Requires="p14">
      <p:transition p14:dur="0" advTm="117815"/>
    </mc:Choice>
    <mc:Fallback xmlns="">
      <p:transition advTm="117815"/>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2"/>
          <p:cNvSpPr txBox="1">
            <a:spLocks noGrp="1"/>
          </p:cNvSpPr>
          <p:nvPr>
            <p:ph idx="1"/>
          </p:nvPr>
        </p:nvSpPr>
        <p:spPr>
          <a:xfrm>
            <a:off x="107504" y="126506"/>
            <a:ext cx="8884220" cy="6374168"/>
          </a:xfrm>
          <a:prstGeom prst="rect">
            <a:avLst/>
          </a:prstGeom>
          <a:noFill/>
          <a:ln>
            <a:noFill/>
          </a:ln>
        </p:spPr>
        <p:txBody>
          <a:bodyPr spcFirstLastPara="1" wrap="square" lIns="91425" tIns="45700" rIns="91425" bIns="45700" anchor="t" anchorCtr="0">
            <a:normAutofit/>
          </a:bodyPr>
          <a:lstStyle/>
          <a:p>
            <a:pPr marL="342900" lvl="0" indent="-342900" algn="just" rtl="0">
              <a:spcBef>
                <a:spcPts val="560"/>
              </a:spcBef>
              <a:spcAft>
                <a:spcPts val="0"/>
              </a:spcAft>
              <a:buSzPts val="1960"/>
              <a:buNone/>
            </a:pPr>
            <a:endParaRPr lang="tg-Cyrl-TJ" sz="100" dirty="0">
              <a:latin typeface="Times"/>
              <a:ea typeface="Times"/>
              <a:cs typeface="Times"/>
              <a:sym typeface="Times"/>
            </a:endParaRPr>
          </a:p>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Ташаккули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дар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инноватсионии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менеҷменти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касб</a:t>
            </a:r>
            <a:r>
              <a:rPr lang="tg-Cyrl-TJ" sz="2400" b="1" dirty="0">
                <a:solidFill>
                  <a:srgbClr val="FF0000"/>
                </a:solidFill>
                <a:latin typeface="Times New Roman" panose="02020603050405020304" pitchFamily="18" charset="0"/>
                <a:cs typeface="Times New Roman" panose="02020603050405020304" pitchFamily="18" charset="0"/>
              </a:rPr>
              <a:t>ӣ</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Барои ноил гардидан дар рушди сармояи инсонӣ таваҷҷӯҳи махсусро барои омода намудани мутахассисони баланди ҷавобгӯ ба талаботи бозори меҳнат тавассути низоми муосири таҳсилоти касбӣ равона намудан зарур аст»</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a:t>
            </a:r>
            <a:r>
              <a:rPr lang="ru-RU" dirty="0"/>
              <a:t> </a:t>
            </a:r>
          </a:p>
          <a:p>
            <a:pPr marL="0" indent="450000" algn="just">
              <a:lnSpc>
                <a:spcPct val="150000"/>
              </a:lnSpc>
              <a:spcBef>
                <a:spcPts val="0"/>
              </a:spcBef>
              <a:spcAft>
                <a:spcPts val="0"/>
              </a:spcAft>
            </a:pPr>
            <a:endParaRPr lang="ru-RU" sz="1400" dirty="0">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ru-RU" sz="1400" dirty="0">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ru-RU" sz="1400" dirty="0">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ru-RU" sz="1400" dirty="0">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ru-RU" sz="14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ru-RU" sz="3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r>
              <a:rPr lang="ru-RU" sz="1400" dirty="0">
                <a:solidFill>
                  <a:schemeClr val="tx1"/>
                </a:solidFill>
                <a:latin typeface="Times New Roman" panose="02020603050405020304" pitchFamily="18" charset="0"/>
                <a:cs typeface="Times New Roman" panose="02020603050405020304" pitchFamily="18" charset="0"/>
              </a:rPr>
              <a:t>1. </a:t>
            </a:r>
            <a:r>
              <a:rPr lang="tg-Cyrl-TJ" sz="1400" dirty="0">
                <a:solidFill>
                  <a:schemeClr val="tx1"/>
                </a:solidFill>
                <a:latin typeface="Times New Roman" panose="02020603050405020304" pitchFamily="18" charset="0"/>
                <a:cs typeface="Times New Roman" panose="02020603050405020304" pitchFamily="18" charset="0"/>
              </a:rPr>
              <a:t>Федченко А.А., Полухина С.М. Оценка влияния</a:t>
            </a:r>
          </a:p>
          <a:p>
            <a:pPr marL="0" indent="0" algn="just">
              <a:lnSpc>
                <a:spcPct val="150000"/>
              </a:lnSpc>
              <a:spcBef>
                <a:spcPts val="0"/>
              </a:spcBef>
              <a:spcAft>
                <a:spcPts val="0"/>
              </a:spcAft>
              <a:buNone/>
            </a:pPr>
            <a:r>
              <a:rPr lang="tg-Cyrl-TJ" sz="1400" dirty="0">
                <a:solidFill>
                  <a:schemeClr val="tx1"/>
                </a:solidFill>
                <a:latin typeface="Times New Roman" panose="02020603050405020304" pitchFamily="18" charset="0"/>
                <a:cs typeface="Times New Roman" panose="02020603050405020304" pitchFamily="18" charset="0"/>
              </a:rPr>
              <a:t> человеческого капитала на уровень средней </a:t>
            </a:r>
          </a:p>
          <a:p>
            <a:pPr marL="0" indent="0" algn="just">
              <a:lnSpc>
                <a:spcPct val="150000"/>
              </a:lnSpc>
              <a:spcBef>
                <a:spcPts val="0"/>
              </a:spcBef>
              <a:spcAft>
                <a:spcPts val="0"/>
              </a:spcAft>
              <a:buNone/>
            </a:pPr>
            <a:r>
              <a:rPr lang="tg-Cyrl-TJ" sz="1400" dirty="0">
                <a:solidFill>
                  <a:schemeClr val="tx1"/>
                </a:solidFill>
                <a:latin typeface="Times New Roman" panose="02020603050405020304" pitchFamily="18" charset="0"/>
                <a:cs typeface="Times New Roman" panose="02020603050405020304" pitchFamily="18" charset="0"/>
              </a:rPr>
              <a:t>заработной платы в – Воронеж, 2016. – С.311.  </a:t>
            </a:r>
            <a:endParaRPr lang="ru-RU" sz="1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3310"/>
    </mc:Choice>
    <mc:Fallback xmlns="">
      <p:transition advTm="6331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2"/>
          <p:cNvSpPr txBox="1">
            <a:spLocks noGrp="1"/>
          </p:cNvSpPr>
          <p:nvPr>
            <p:ph idx="1"/>
          </p:nvPr>
        </p:nvSpPr>
        <p:spPr>
          <a:xfrm>
            <a:off x="129890" y="0"/>
            <a:ext cx="8884220" cy="6246255"/>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Ташаккули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дар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инноватсионии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менеҷменти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касб</a:t>
            </a:r>
            <a:r>
              <a:rPr lang="tg-Cyrl-TJ" sz="2400" b="1" dirty="0">
                <a:solidFill>
                  <a:srgbClr val="FF0000"/>
                </a:solidFill>
                <a:latin typeface="Times New Roman" panose="02020603050405020304" pitchFamily="18" charset="0"/>
                <a:cs typeface="Times New Roman" panose="02020603050405020304" pitchFamily="18" charset="0"/>
              </a:rPr>
              <a:t>ӣ</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p:txBody>
      </p:sp>
      <p:grpSp>
        <p:nvGrpSpPr>
          <p:cNvPr id="3" name="Группа 2"/>
          <p:cNvGrpSpPr>
            <a:grpSpLocks/>
          </p:cNvGrpSpPr>
          <p:nvPr/>
        </p:nvGrpSpPr>
        <p:grpSpPr bwMode="auto">
          <a:xfrm>
            <a:off x="129891" y="958362"/>
            <a:ext cx="8884220" cy="4501661"/>
            <a:chOff x="0" y="1048"/>
            <a:chExt cx="68008" cy="38480"/>
          </a:xfrm>
        </p:grpSpPr>
        <p:sp>
          <p:nvSpPr>
            <p:cNvPr id="4" name="Прямоугольник 3"/>
            <p:cNvSpPr>
              <a:spLocks/>
            </p:cNvSpPr>
            <p:nvPr/>
          </p:nvSpPr>
          <p:spPr bwMode="auto">
            <a:xfrm>
              <a:off x="19050" y="1048"/>
              <a:ext cx="29051" cy="4571"/>
            </a:xfrm>
            <a:prstGeom prst="rect">
              <a:avLst/>
            </a:prstGeom>
            <a:gradFill rotWithShape="1">
              <a:gsLst>
                <a:gs pos="0">
                  <a:srgbClr val="FFDD9C"/>
                </a:gs>
                <a:gs pos="50000">
                  <a:srgbClr val="FFD78E"/>
                </a:gs>
                <a:gs pos="100000">
                  <a:srgbClr val="FFD479"/>
                </a:gs>
              </a:gsLst>
              <a:lin ang="5400000"/>
            </a:gradFill>
            <a:ln w="6350">
              <a:solidFill>
                <a:schemeClr val="accent4">
                  <a:lumMod val="100000"/>
                  <a:lumOff val="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b="1" dirty="0">
                  <a:effectLst/>
                  <a:latin typeface="Times New Roman" panose="02020603050405020304" pitchFamily="18" charset="0"/>
                  <a:ea typeface="Times New Roman" panose="02020603050405020304" pitchFamily="18" charset="0"/>
                  <a:cs typeface="Times New Roman" panose="02020603050405020304" pitchFamily="18" charset="0"/>
                </a:rPr>
                <a:t>Рушди сармояи инсонӣ дар иқтисодиёт</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5" name="Прямая соединительная линия 4"/>
            <p:cNvCxnSpPr>
              <a:cxnSpLocks/>
            </p:cNvCxnSpPr>
            <p:nvPr/>
          </p:nvCxnSpPr>
          <p:spPr bwMode="auto">
            <a:xfrm flipV="1">
              <a:off x="10477" y="6667"/>
              <a:ext cx="49054" cy="0"/>
            </a:xfrm>
            <a:prstGeom prst="line">
              <a:avLst/>
            </a:prstGeom>
            <a:noFill/>
            <a:ln w="6350">
              <a:solidFill>
                <a:schemeClr val="dk1">
                  <a:lumMod val="100000"/>
                  <a:lumOff val="0"/>
                </a:schemeClr>
              </a:solidFill>
              <a:miter lim="800000"/>
              <a:headEnd/>
              <a:tailEnd/>
            </a:ln>
            <a:extLst>
              <a:ext uri="{909E8E84-426E-40DD-AFC4-6F175D3DCCD1}">
                <a14:hiddenFill xmlns:a14="http://schemas.microsoft.com/office/drawing/2010/main">
                  <a:noFill/>
                </a14:hiddenFill>
              </a:ext>
            </a:extLst>
          </p:spPr>
        </p:cxnSp>
        <p:cxnSp>
          <p:nvCxnSpPr>
            <p:cNvPr id="6" name="Прямая со стрелкой 5"/>
            <p:cNvCxnSpPr>
              <a:cxnSpLocks/>
            </p:cNvCxnSpPr>
            <p:nvPr/>
          </p:nvCxnSpPr>
          <p:spPr bwMode="auto">
            <a:xfrm flipH="1">
              <a:off x="10382" y="6762"/>
              <a:ext cx="95" cy="2286"/>
            </a:xfrm>
            <a:prstGeom prst="straightConnector1">
              <a:avLst/>
            </a:prstGeom>
            <a:noFill/>
            <a:ln w="6350">
              <a:solidFill>
                <a:schemeClr val="dk1">
                  <a:lumMod val="100000"/>
                  <a:lumOff val="0"/>
                </a:schemeClr>
              </a:solidFill>
              <a:miter lim="800000"/>
              <a:headEnd/>
              <a:tailEnd type="triangle" w="med" len="med"/>
            </a:ln>
            <a:extLst>
              <a:ext uri="{909E8E84-426E-40DD-AFC4-6F175D3DCCD1}">
                <a14:hiddenFill xmlns:a14="http://schemas.microsoft.com/office/drawing/2010/main">
                  <a:noFill/>
                </a14:hiddenFill>
              </a:ext>
            </a:extLst>
          </p:spPr>
        </p:cxnSp>
        <p:cxnSp>
          <p:nvCxnSpPr>
            <p:cNvPr id="7" name="Прямая со стрелкой 6"/>
            <p:cNvCxnSpPr>
              <a:cxnSpLocks/>
            </p:cNvCxnSpPr>
            <p:nvPr/>
          </p:nvCxnSpPr>
          <p:spPr bwMode="auto">
            <a:xfrm>
              <a:off x="59531" y="6762"/>
              <a:ext cx="95" cy="2382"/>
            </a:xfrm>
            <a:prstGeom prst="straightConnector1">
              <a:avLst/>
            </a:prstGeom>
            <a:noFill/>
            <a:ln w="6350">
              <a:solidFill>
                <a:schemeClr val="dk1">
                  <a:lumMod val="100000"/>
                  <a:lumOff val="0"/>
                </a:schemeClr>
              </a:solidFill>
              <a:miter lim="800000"/>
              <a:headEnd/>
              <a:tailEnd type="triangle" w="med" len="med"/>
            </a:ln>
            <a:extLst>
              <a:ext uri="{909E8E84-426E-40DD-AFC4-6F175D3DCCD1}">
                <a14:hiddenFill xmlns:a14="http://schemas.microsoft.com/office/drawing/2010/main">
                  <a:noFill/>
                </a14:hiddenFill>
              </a:ext>
            </a:extLst>
          </p:spPr>
        </p:cxnSp>
        <p:cxnSp>
          <p:nvCxnSpPr>
            <p:cNvPr id="8" name="Прямая со стрелкой 7"/>
            <p:cNvCxnSpPr>
              <a:cxnSpLocks/>
            </p:cNvCxnSpPr>
            <p:nvPr/>
          </p:nvCxnSpPr>
          <p:spPr bwMode="auto">
            <a:xfrm>
              <a:off x="33432" y="5524"/>
              <a:ext cx="0" cy="1429"/>
            </a:xfrm>
            <a:prstGeom prst="straightConnector1">
              <a:avLst/>
            </a:prstGeom>
            <a:noFill/>
            <a:ln w="6350">
              <a:solidFill>
                <a:schemeClr val="dk1">
                  <a:lumMod val="100000"/>
                  <a:lumOff val="0"/>
                </a:schemeClr>
              </a:solidFill>
              <a:miter lim="800000"/>
              <a:headEnd/>
              <a:tailEnd type="triangle" w="med" len="med"/>
            </a:ln>
            <a:extLst>
              <a:ext uri="{909E8E84-426E-40DD-AFC4-6F175D3DCCD1}">
                <a14:hiddenFill xmlns:a14="http://schemas.microsoft.com/office/drawing/2010/main">
                  <a:noFill/>
                </a14:hiddenFill>
              </a:ext>
            </a:extLst>
          </p:spPr>
        </p:cxnSp>
        <p:sp>
          <p:nvSpPr>
            <p:cNvPr id="9" name="Скругленный прямоугольник 8"/>
            <p:cNvSpPr>
              <a:spLocks/>
            </p:cNvSpPr>
            <p:nvPr/>
          </p:nvSpPr>
          <p:spPr bwMode="auto">
            <a:xfrm>
              <a:off x="0" y="9048"/>
              <a:ext cx="15621" cy="10859"/>
            </a:xfrm>
            <a:prstGeom prst="roundRect">
              <a:avLst>
                <a:gd name="adj" fmla="val 16667"/>
              </a:avLst>
            </a:prstGeom>
            <a:solidFill>
              <a:schemeClr val="lt1">
                <a:lumMod val="100000"/>
                <a:lumOff val="0"/>
              </a:schemeClr>
            </a:solidFill>
            <a:ln w="12700">
              <a:solidFill>
                <a:schemeClr val="dk1">
                  <a:lumMod val="100000"/>
                  <a:lumOff val="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Усулҳои рушди сармояи инсонӣ дар иқтисодиёт</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0" name="Скругленный прямоугольник 9"/>
            <p:cNvSpPr>
              <a:spLocks/>
            </p:cNvSpPr>
            <p:nvPr/>
          </p:nvSpPr>
          <p:spPr bwMode="auto">
            <a:xfrm>
              <a:off x="16478" y="9144"/>
              <a:ext cx="16954" cy="10477"/>
            </a:xfrm>
            <a:prstGeom prst="roundRect">
              <a:avLst>
                <a:gd name="adj" fmla="val 16667"/>
              </a:avLst>
            </a:prstGeom>
            <a:solidFill>
              <a:schemeClr val="lt1">
                <a:lumMod val="100000"/>
                <a:lumOff val="0"/>
              </a:schemeClr>
            </a:solidFill>
            <a:ln w="12700">
              <a:solidFill>
                <a:schemeClr val="dk1">
                  <a:lumMod val="100000"/>
                  <a:lumOff val="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Институтҳои рушдкунандаи сармояи инсонӣ дар иқтисодиёт</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1" name="Скругленный прямоугольник 10"/>
            <p:cNvSpPr>
              <a:spLocks/>
            </p:cNvSpPr>
            <p:nvPr/>
          </p:nvSpPr>
          <p:spPr bwMode="auto">
            <a:xfrm>
              <a:off x="34004" y="9239"/>
              <a:ext cx="18097" cy="10477"/>
            </a:xfrm>
            <a:prstGeom prst="roundRect">
              <a:avLst>
                <a:gd name="adj" fmla="val 16667"/>
              </a:avLst>
            </a:prstGeom>
            <a:solidFill>
              <a:schemeClr val="lt1">
                <a:lumMod val="100000"/>
                <a:lumOff val="0"/>
              </a:schemeClr>
            </a:solidFill>
            <a:ln w="12700">
              <a:solidFill>
                <a:schemeClr val="dk1">
                  <a:lumMod val="100000"/>
                  <a:lumOff val="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Манбаҳои асосии сармоягузорӣ ба захираҳои инсонӣ дар иқтисодиёт</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2" name="Скругленный прямоугольник 11"/>
            <p:cNvSpPr>
              <a:spLocks/>
            </p:cNvSpPr>
            <p:nvPr/>
          </p:nvSpPr>
          <p:spPr bwMode="auto">
            <a:xfrm>
              <a:off x="52578" y="9144"/>
              <a:ext cx="15430" cy="10572"/>
            </a:xfrm>
            <a:prstGeom prst="roundRect">
              <a:avLst>
                <a:gd name="adj" fmla="val 16667"/>
              </a:avLst>
            </a:prstGeom>
            <a:solidFill>
              <a:schemeClr val="lt1">
                <a:lumMod val="100000"/>
                <a:lumOff val="0"/>
              </a:schemeClr>
            </a:solidFill>
            <a:ln w="12700">
              <a:solidFill>
                <a:schemeClr val="dk1">
                  <a:lumMod val="100000"/>
                  <a:lumOff val="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Сармояи инсонӣ дар иқтисодиёт</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13" name="Прямая со стрелкой 12"/>
            <p:cNvCxnSpPr>
              <a:cxnSpLocks/>
            </p:cNvCxnSpPr>
            <p:nvPr/>
          </p:nvCxnSpPr>
          <p:spPr bwMode="auto">
            <a:xfrm>
              <a:off x="24649" y="6762"/>
              <a:ext cx="116" cy="2667"/>
            </a:xfrm>
            <a:prstGeom prst="straightConnector1">
              <a:avLst/>
            </a:prstGeom>
            <a:noFill/>
            <a:ln w="6350">
              <a:solidFill>
                <a:schemeClr val="dk1">
                  <a:lumMod val="100000"/>
                  <a:lumOff val="0"/>
                </a:schemeClr>
              </a:solidFill>
              <a:miter lim="800000"/>
              <a:headEnd/>
              <a:tailEnd type="triangle" w="med" len="med"/>
            </a:ln>
            <a:extLst>
              <a:ext uri="{909E8E84-426E-40DD-AFC4-6F175D3DCCD1}">
                <a14:hiddenFill xmlns:a14="http://schemas.microsoft.com/office/drawing/2010/main">
                  <a:noFill/>
                </a14:hiddenFill>
              </a:ext>
            </a:extLst>
          </p:spPr>
        </p:cxnSp>
        <p:cxnSp>
          <p:nvCxnSpPr>
            <p:cNvPr id="14" name="Прямая со стрелкой 13"/>
            <p:cNvCxnSpPr>
              <a:cxnSpLocks/>
            </p:cNvCxnSpPr>
            <p:nvPr/>
          </p:nvCxnSpPr>
          <p:spPr bwMode="auto">
            <a:xfrm>
              <a:off x="42955" y="6666"/>
              <a:ext cx="98" cy="2573"/>
            </a:xfrm>
            <a:prstGeom prst="straightConnector1">
              <a:avLst/>
            </a:prstGeom>
            <a:noFill/>
            <a:ln w="6350">
              <a:solidFill>
                <a:schemeClr val="dk1">
                  <a:lumMod val="100000"/>
                  <a:lumOff val="0"/>
                </a:schemeClr>
              </a:solidFill>
              <a:miter lim="800000"/>
              <a:headEnd/>
              <a:tailEnd type="triangle" w="med" len="med"/>
            </a:ln>
            <a:extLst>
              <a:ext uri="{909E8E84-426E-40DD-AFC4-6F175D3DCCD1}">
                <a14:hiddenFill xmlns:a14="http://schemas.microsoft.com/office/drawing/2010/main">
                  <a:noFill/>
                </a14:hiddenFill>
              </a:ext>
            </a:extLst>
          </p:spPr>
        </p:cxnSp>
        <p:cxnSp>
          <p:nvCxnSpPr>
            <p:cNvPr id="15" name="Прямая соединительная линия 14"/>
            <p:cNvCxnSpPr>
              <a:cxnSpLocks/>
            </p:cNvCxnSpPr>
            <p:nvPr/>
          </p:nvCxnSpPr>
          <p:spPr bwMode="auto">
            <a:xfrm flipH="1">
              <a:off x="0" y="18669"/>
              <a:ext cx="95" cy="20669"/>
            </a:xfrm>
            <a:prstGeom prst="line">
              <a:avLst/>
            </a:prstGeom>
            <a:noFill/>
            <a:ln w="12700">
              <a:solidFill>
                <a:schemeClr val="dk1">
                  <a:lumMod val="100000"/>
                  <a:lumOff val="0"/>
                </a:schemeClr>
              </a:solidFill>
              <a:miter lim="800000"/>
              <a:headEnd/>
              <a:tailEnd/>
            </a:ln>
            <a:extLst>
              <a:ext uri="{909E8E84-426E-40DD-AFC4-6F175D3DCCD1}">
                <a14:hiddenFill xmlns:a14="http://schemas.microsoft.com/office/drawing/2010/main">
                  <a:noFill/>
                </a14:hiddenFill>
              </a:ext>
            </a:extLst>
          </p:spPr>
        </p:cxnSp>
        <p:sp>
          <p:nvSpPr>
            <p:cNvPr id="16" name="Прямоугольник 15"/>
            <p:cNvSpPr>
              <a:spLocks/>
            </p:cNvSpPr>
            <p:nvPr/>
          </p:nvSpPr>
          <p:spPr bwMode="auto">
            <a:xfrm>
              <a:off x="95" y="22383"/>
              <a:ext cx="15240" cy="3620"/>
            </a:xfrm>
            <a:prstGeom prst="rect">
              <a:avLst/>
            </a:prstGeom>
            <a:noFill/>
            <a:ln w="9525">
              <a:solidFill>
                <a:schemeClr val="dk1">
                  <a:lumMod val="100000"/>
                  <a:lumOff val="0"/>
                </a:schemeClr>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ctr" anchorCtr="0" upright="1">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Институтсионалӣ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7" name="Прямоугольник 16"/>
            <p:cNvSpPr>
              <a:spLocks/>
            </p:cNvSpPr>
            <p:nvPr/>
          </p:nvSpPr>
          <p:spPr bwMode="auto">
            <a:xfrm>
              <a:off x="0" y="27241"/>
              <a:ext cx="15335" cy="3239"/>
            </a:xfrm>
            <a:prstGeom prst="rect">
              <a:avLst/>
            </a:prstGeom>
            <a:noFill/>
            <a:ln w="9525">
              <a:solidFill>
                <a:schemeClr val="dk1">
                  <a:lumMod val="100000"/>
                  <a:lumOff val="0"/>
                </a:schemeClr>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ctr" anchorCtr="0" upright="1">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Сармоягузорӣ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8" name="Прямоугольник 17"/>
            <p:cNvSpPr>
              <a:spLocks/>
            </p:cNvSpPr>
            <p:nvPr/>
          </p:nvSpPr>
          <p:spPr bwMode="auto">
            <a:xfrm>
              <a:off x="0" y="31623"/>
              <a:ext cx="15240" cy="3238"/>
            </a:xfrm>
            <a:prstGeom prst="rect">
              <a:avLst/>
            </a:prstGeom>
            <a:solidFill>
              <a:schemeClr val="lt1">
                <a:lumMod val="100000"/>
                <a:lumOff val="0"/>
              </a:schemeClr>
            </a:solidFill>
            <a:ln w="12700">
              <a:solidFill>
                <a:schemeClr val="dk1">
                  <a:lumMod val="100000"/>
                  <a:lumOff val="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Иқтисодӣ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9" name="Прямоугольник 18"/>
            <p:cNvSpPr>
              <a:spLocks/>
            </p:cNvSpPr>
            <p:nvPr/>
          </p:nvSpPr>
          <p:spPr bwMode="auto">
            <a:xfrm>
              <a:off x="51720" y="35814"/>
              <a:ext cx="16002" cy="3048"/>
            </a:xfrm>
            <a:prstGeom prst="rect">
              <a:avLst/>
            </a:prstGeom>
            <a:solidFill>
              <a:schemeClr val="lt1">
                <a:lumMod val="100000"/>
                <a:lumOff val="0"/>
              </a:schemeClr>
            </a:solidFill>
            <a:ln w="12700">
              <a:solidFill>
                <a:schemeClr val="dk1">
                  <a:lumMod val="100000"/>
                  <a:lumOff val="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Истемол </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20" name="Прямая соединительная линия 19"/>
            <p:cNvCxnSpPr>
              <a:cxnSpLocks/>
            </p:cNvCxnSpPr>
            <p:nvPr/>
          </p:nvCxnSpPr>
          <p:spPr bwMode="auto">
            <a:xfrm>
              <a:off x="32766" y="19050"/>
              <a:ext cx="95" cy="20002"/>
            </a:xfrm>
            <a:prstGeom prst="line">
              <a:avLst/>
            </a:prstGeom>
            <a:noFill/>
            <a:ln w="12700">
              <a:solidFill>
                <a:schemeClr val="dk1">
                  <a:lumMod val="100000"/>
                  <a:lumOff val="0"/>
                </a:schemeClr>
              </a:solidFill>
              <a:miter lim="800000"/>
              <a:headEnd/>
              <a:tailEnd/>
            </a:ln>
            <a:extLst>
              <a:ext uri="{909E8E84-426E-40DD-AFC4-6F175D3DCCD1}">
                <a14:hiddenFill xmlns:a14="http://schemas.microsoft.com/office/drawing/2010/main">
                  <a:noFill/>
                </a14:hiddenFill>
              </a:ext>
            </a:extLst>
          </p:spPr>
        </p:cxnSp>
        <p:sp>
          <p:nvSpPr>
            <p:cNvPr id="21" name="Прямоугольник 20"/>
            <p:cNvSpPr>
              <a:spLocks/>
            </p:cNvSpPr>
            <p:nvPr/>
          </p:nvSpPr>
          <p:spPr bwMode="auto">
            <a:xfrm>
              <a:off x="17526" y="22479"/>
              <a:ext cx="15240" cy="3810"/>
            </a:xfrm>
            <a:prstGeom prst="rect">
              <a:avLst/>
            </a:prstGeom>
            <a:noFill/>
            <a:ln w="9525">
              <a:solidFill>
                <a:schemeClr val="dk1">
                  <a:lumMod val="100000"/>
                  <a:lumOff val="0"/>
                </a:schemeClr>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ctr" anchorCtr="0" upright="1">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Ҷамъият </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22" name="Прямоугольник 21"/>
            <p:cNvSpPr>
              <a:spLocks/>
            </p:cNvSpPr>
            <p:nvPr/>
          </p:nvSpPr>
          <p:spPr bwMode="auto">
            <a:xfrm>
              <a:off x="17621" y="27432"/>
              <a:ext cx="15240" cy="3143"/>
            </a:xfrm>
            <a:prstGeom prst="rect">
              <a:avLst/>
            </a:prstGeom>
            <a:noFill/>
            <a:ln w="9525">
              <a:solidFill>
                <a:schemeClr val="dk1">
                  <a:lumMod val="100000"/>
                  <a:lumOff val="0"/>
                </a:schemeClr>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ctr" anchorCtr="0" upright="1">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Муассиса </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23" name="Прямоугольник 22"/>
            <p:cNvSpPr>
              <a:spLocks/>
            </p:cNvSpPr>
            <p:nvPr/>
          </p:nvSpPr>
          <p:spPr bwMode="auto">
            <a:xfrm>
              <a:off x="17621" y="31527"/>
              <a:ext cx="15240" cy="3810"/>
            </a:xfrm>
            <a:prstGeom prst="rect">
              <a:avLst/>
            </a:prstGeom>
            <a:noFill/>
            <a:ln w="9525">
              <a:solidFill>
                <a:schemeClr val="dk1">
                  <a:lumMod val="100000"/>
                  <a:lumOff val="0"/>
                </a:schemeClr>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ctr" anchorCtr="0" upright="1">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Донишгоҳ </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24" name="Прямоугольник 23"/>
            <p:cNvSpPr>
              <a:spLocks/>
            </p:cNvSpPr>
            <p:nvPr/>
          </p:nvSpPr>
          <p:spPr bwMode="auto">
            <a:xfrm>
              <a:off x="17430" y="36004"/>
              <a:ext cx="15431" cy="3429"/>
            </a:xfrm>
            <a:prstGeom prst="rect">
              <a:avLst/>
            </a:prstGeom>
            <a:solidFill>
              <a:schemeClr val="lt1">
                <a:lumMod val="100000"/>
                <a:lumOff val="0"/>
              </a:schemeClr>
            </a:solidFill>
            <a:ln w="12700">
              <a:solidFill>
                <a:schemeClr val="dk1">
                  <a:lumMod val="100000"/>
                  <a:lumOff val="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Ташкилот</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25" name="Прямая соединительная линия 24"/>
            <p:cNvCxnSpPr>
              <a:cxnSpLocks/>
            </p:cNvCxnSpPr>
            <p:nvPr/>
          </p:nvCxnSpPr>
          <p:spPr bwMode="auto">
            <a:xfrm>
              <a:off x="34480" y="19050"/>
              <a:ext cx="0" cy="20193"/>
            </a:xfrm>
            <a:prstGeom prst="line">
              <a:avLst/>
            </a:prstGeom>
            <a:noFill/>
            <a:ln w="12700">
              <a:solidFill>
                <a:schemeClr val="dk1">
                  <a:lumMod val="100000"/>
                  <a:lumOff val="0"/>
                </a:schemeClr>
              </a:solidFill>
              <a:miter lim="800000"/>
              <a:headEnd/>
              <a:tailEnd/>
            </a:ln>
            <a:extLst>
              <a:ext uri="{909E8E84-426E-40DD-AFC4-6F175D3DCCD1}">
                <a14:hiddenFill xmlns:a14="http://schemas.microsoft.com/office/drawing/2010/main">
                  <a:noFill/>
                </a14:hiddenFill>
              </a:ext>
            </a:extLst>
          </p:spPr>
        </p:cxnSp>
        <p:sp>
          <p:nvSpPr>
            <p:cNvPr id="26" name="Прямоугольник 25"/>
            <p:cNvSpPr>
              <a:spLocks/>
            </p:cNvSpPr>
            <p:nvPr/>
          </p:nvSpPr>
          <p:spPr bwMode="auto">
            <a:xfrm>
              <a:off x="34480" y="27336"/>
              <a:ext cx="15240" cy="3620"/>
            </a:xfrm>
            <a:prstGeom prst="rect">
              <a:avLst/>
            </a:prstGeom>
            <a:noFill/>
            <a:ln w="9525">
              <a:solidFill>
                <a:schemeClr val="dk1">
                  <a:lumMod val="100000"/>
                  <a:lumOff val="0"/>
                </a:schemeClr>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ctr" anchorCtr="0" upright="1">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Оила</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27" name="Прямоугольник 26"/>
            <p:cNvSpPr>
              <a:spLocks/>
            </p:cNvSpPr>
            <p:nvPr/>
          </p:nvSpPr>
          <p:spPr bwMode="auto">
            <a:xfrm>
              <a:off x="34480" y="22669"/>
              <a:ext cx="15240" cy="3620"/>
            </a:xfrm>
            <a:prstGeom prst="rect">
              <a:avLst/>
            </a:prstGeom>
            <a:noFill/>
            <a:ln w="9525">
              <a:solidFill>
                <a:schemeClr val="dk1">
                  <a:lumMod val="100000"/>
                  <a:lumOff val="0"/>
                </a:schemeClr>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ctr" anchorCtr="0" upright="1">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Шахс </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28" name="Прямоугольник 27"/>
            <p:cNvSpPr>
              <a:spLocks/>
            </p:cNvSpPr>
            <p:nvPr/>
          </p:nvSpPr>
          <p:spPr bwMode="auto">
            <a:xfrm>
              <a:off x="34480" y="31718"/>
              <a:ext cx="15240" cy="3619"/>
            </a:xfrm>
            <a:prstGeom prst="rect">
              <a:avLst/>
            </a:prstGeom>
            <a:noFill/>
            <a:ln w="9525">
              <a:solidFill>
                <a:schemeClr val="dk1">
                  <a:lumMod val="100000"/>
                  <a:lumOff val="0"/>
                </a:schemeClr>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ctr" anchorCtr="0" upright="1">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Давлат</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29" name="Прямоугольник 28"/>
            <p:cNvSpPr>
              <a:spLocks/>
            </p:cNvSpPr>
            <p:nvPr/>
          </p:nvSpPr>
          <p:spPr bwMode="auto">
            <a:xfrm>
              <a:off x="34480" y="36004"/>
              <a:ext cx="15240" cy="3143"/>
            </a:xfrm>
            <a:prstGeom prst="rect">
              <a:avLst/>
            </a:prstGeom>
            <a:noFill/>
            <a:ln w="9525">
              <a:solidFill>
                <a:schemeClr val="dk1">
                  <a:lumMod val="100000"/>
                  <a:lumOff val="0"/>
                </a:schemeClr>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ctr" anchorCtr="0" upright="1">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Ташкилот</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30" name="Прямая соединительная линия 29"/>
            <p:cNvCxnSpPr>
              <a:cxnSpLocks/>
            </p:cNvCxnSpPr>
            <p:nvPr/>
          </p:nvCxnSpPr>
          <p:spPr bwMode="auto">
            <a:xfrm>
              <a:off x="67722" y="18954"/>
              <a:ext cx="96" cy="20003"/>
            </a:xfrm>
            <a:prstGeom prst="line">
              <a:avLst/>
            </a:prstGeom>
            <a:noFill/>
            <a:ln w="12700">
              <a:solidFill>
                <a:schemeClr val="dk1">
                  <a:lumMod val="100000"/>
                  <a:lumOff val="0"/>
                </a:schemeClr>
              </a:solidFill>
              <a:miter lim="800000"/>
              <a:headEnd/>
              <a:tailEnd/>
            </a:ln>
            <a:extLst>
              <a:ext uri="{909E8E84-426E-40DD-AFC4-6F175D3DCCD1}">
                <a14:hiddenFill xmlns:a14="http://schemas.microsoft.com/office/drawing/2010/main">
                  <a:noFill/>
                </a14:hiddenFill>
              </a:ext>
            </a:extLst>
          </p:spPr>
        </p:cxnSp>
        <p:sp>
          <p:nvSpPr>
            <p:cNvPr id="31" name="Прямоугольник 30"/>
            <p:cNvSpPr>
              <a:spLocks/>
            </p:cNvSpPr>
            <p:nvPr/>
          </p:nvSpPr>
          <p:spPr bwMode="auto">
            <a:xfrm>
              <a:off x="51149" y="22764"/>
              <a:ext cx="16669" cy="3620"/>
            </a:xfrm>
            <a:prstGeom prst="rect">
              <a:avLst/>
            </a:prstGeom>
            <a:noFill/>
            <a:ln w="9525">
              <a:solidFill>
                <a:schemeClr val="dk1">
                  <a:lumMod val="100000"/>
                  <a:lumOff val="0"/>
                </a:schemeClr>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ctr" anchorCtr="0" upright="1">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Истеҳсолот</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32" name="Прямоугольник 31"/>
            <p:cNvSpPr>
              <a:spLocks/>
            </p:cNvSpPr>
            <p:nvPr/>
          </p:nvSpPr>
          <p:spPr bwMode="auto">
            <a:xfrm>
              <a:off x="51339" y="27336"/>
              <a:ext cx="16383" cy="3144"/>
            </a:xfrm>
            <a:prstGeom prst="rect">
              <a:avLst/>
            </a:prstGeom>
            <a:noFill/>
            <a:ln w="9525">
              <a:solidFill>
                <a:schemeClr val="dk1">
                  <a:lumMod val="100000"/>
                  <a:lumOff val="0"/>
                </a:schemeClr>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ctr" anchorCtr="0" upright="1">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Тақсимот</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33" name="Прямоугольник 32"/>
            <p:cNvSpPr>
              <a:spLocks/>
            </p:cNvSpPr>
            <p:nvPr/>
          </p:nvSpPr>
          <p:spPr bwMode="auto">
            <a:xfrm>
              <a:off x="51435" y="31718"/>
              <a:ext cx="16383" cy="3143"/>
            </a:xfrm>
            <a:prstGeom prst="rect">
              <a:avLst/>
            </a:prstGeom>
            <a:noFill/>
            <a:ln w="9525">
              <a:solidFill>
                <a:schemeClr val="dk1">
                  <a:lumMod val="100000"/>
                  <a:lumOff val="0"/>
                </a:schemeClr>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ctr" anchorCtr="0" upright="1">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Мубодила</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34" name="Прямоугольник 33"/>
            <p:cNvSpPr>
              <a:spLocks/>
            </p:cNvSpPr>
            <p:nvPr/>
          </p:nvSpPr>
          <p:spPr bwMode="auto">
            <a:xfrm>
              <a:off x="0" y="36385"/>
              <a:ext cx="15240" cy="3143"/>
            </a:xfrm>
            <a:prstGeom prst="rect">
              <a:avLst/>
            </a:prstGeom>
            <a:noFill/>
            <a:ln w="9525">
              <a:solidFill>
                <a:schemeClr val="dk1">
                  <a:lumMod val="100000"/>
                  <a:lumOff val="0"/>
                </a:schemeClr>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ctr" anchorCtr="0" upright="1">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Мубодила</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grpSp>
      <p:sp>
        <p:nvSpPr>
          <p:cNvPr id="39" name="Прямоугольник 38"/>
          <p:cNvSpPr/>
          <p:nvPr/>
        </p:nvSpPr>
        <p:spPr>
          <a:xfrm>
            <a:off x="62181" y="5651115"/>
            <a:ext cx="6665930" cy="584775"/>
          </a:xfrm>
          <a:prstGeom prst="rect">
            <a:avLst/>
          </a:prstGeom>
        </p:spPr>
        <p:txBody>
          <a:bodyPr wrap="square">
            <a:spAutoFit/>
          </a:bodyPr>
          <a:lstStyle/>
          <a:p>
            <a:r>
              <a:rPr lang="tg-Cyrl-TJ" sz="1600" b="1" dirty="0">
                <a:latin typeface="Times New Roman" panose="02020603050405020304" pitchFamily="18" charset="0"/>
                <a:ea typeface="Times New Roman" panose="02020603050405020304" pitchFamily="18" charset="0"/>
              </a:rPr>
              <a:t>Расми 1. Рушди сармояи инсонӣ дар иқтисодиёт (аз ҷониби муаллиф дар асоси сарчашмаҳои интернетӣ таҳия карда</a:t>
            </a:r>
            <a:r>
              <a:rPr lang="en-US" sz="1600" b="1" dirty="0">
                <a:latin typeface="Times New Roman" panose="02020603050405020304" pitchFamily="18" charset="0"/>
                <a:ea typeface="Times New Roman" panose="02020603050405020304" pitchFamily="18" charset="0"/>
              </a:rPr>
              <a:t> </a:t>
            </a:r>
            <a:r>
              <a:rPr lang="tg-Cyrl-TJ" sz="1600" b="1" dirty="0">
                <a:latin typeface="Times New Roman" panose="02020603050405020304" pitchFamily="18" charset="0"/>
                <a:ea typeface="Times New Roman" panose="02020603050405020304" pitchFamily="18" charset="0"/>
              </a:rPr>
              <a:t>шудааст.)</a:t>
            </a:r>
            <a:endParaRPr lang="ru-RU" sz="1600" dirty="0"/>
          </a:p>
        </p:txBody>
      </p:sp>
    </p:spTree>
    <p:extLst>
      <p:ext uri="{BB962C8B-B14F-4D97-AF65-F5344CB8AC3E}">
        <p14:creationId xmlns:p14="http://schemas.microsoft.com/office/powerpoint/2010/main" val="2311399496"/>
      </p:ext>
    </p:extLst>
  </p:cSld>
  <p:clrMapOvr>
    <a:masterClrMapping/>
  </p:clrMapOvr>
  <mc:AlternateContent xmlns:mc="http://schemas.openxmlformats.org/markup-compatibility/2006" xmlns:p14="http://schemas.microsoft.com/office/powerpoint/2010/main">
    <mc:Choice Requires="p14">
      <p:transition spd="slow" p14:dur="2000" advTm="65061"/>
    </mc:Choice>
    <mc:Fallback xmlns="">
      <p:transition spd="slow" advTm="65061"/>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13"/>
          <p:cNvSpPr txBox="1">
            <a:spLocks noGrp="1"/>
          </p:cNvSpPr>
          <p:nvPr>
            <p:ph idx="1"/>
          </p:nvPr>
        </p:nvSpPr>
        <p:spPr>
          <a:xfrm>
            <a:off x="133881" y="149468"/>
            <a:ext cx="8884220" cy="6418386"/>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Ташаккули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дар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инноватсионии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менеҷменти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касб</a:t>
            </a:r>
            <a:r>
              <a:rPr lang="tg-Cyrl-TJ" sz="2400" b="1" dirty="0">
                <a:solidFill>
                  <a:srgbClr val="FF0000"/>
                </a:solidFill>
                <a:latin typeface="Times New Roman" panose="02020603050405020304" pitchFamily="18" charset="0"/>
                <a:cs typeface="Times New Roman" panose="02020603050405020304" pitchFamily="18" charset="0"/>
              </a:rPr>
              <a:t>ӣ</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Рушд ва инкишофи сармояи иносонӣ дар шароити иқтисодӣ аз усулҳо ва воситаҳои рушддиҳандаи захираҳои инсонӣ сарчашма мегирад, ки онро мо дар расми 1 нишон додаем.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шароити муосир рушди захираҳои инсонӣ аз институтҳо ва манбаҳои асосии сармоягузориҳо, ки талаботи асосии захираҳои инсонӣ ба ҳисоб меравад, сарчашма мегирад.</a:t>
            </a:r>
            <a:endParaRPr lang="tg-Cyrl-TJ" sz="2400"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sz="5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800" dirty="0">
              <a:solidFill>
                <a:schemeClr val="tx1"/>
              </a:solidFill>
              <a:latin typeface="Times New Roman" panose="02020603050405020304" pitchFamily="18" charset="0"/>
              <a:cs typeface="Times New Roman" panose="02020603050405020304" pitchFamily="18" charset="0"/>
            </a:endParaRPr>
          </a:p>
        </p:txBody>
      </p:sp>
      <p:sp>
        <p:nvSpPr>
          <p:cNvPr id="13" name="Rectangle 10"/>
          <p:cNvSpPr>
            <a:spLocks noChangeArrowheads="1"/>
          </p:cNvSpPr>
          <p:nvPr/>
        </p:nvSpPr>
        <p:spPr bwMode="auto">
          <a:xfrm>
            <a:off x="814754" y="187178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a:ln>
                  <a:noFill/>
                </a:ln>
                <a:solidFill>
                  <a:schemeClr val="tx1"/>
                </a:solidFill>
                <a:effectLst/>
                <a:latin typeface="Arial" panose="020B0604020202020204" pitchFamily="34" charset="0"/>
              </a:rPr>
              <a:t/>
            </a: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52815"/>
    </mc:Choice>
    <mc:Fallback xmlns="">
      <p:transition advTm="52815"/>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14"/>
          <p:cNvSpPr txBox="1">
            <a:spLocks noGrp="1"/>
          </p:cNvSpPr>
          <p:nvPr>
            <p:ph idx="1"/>
          </p:nvPr>
        </p:nvSpPr>
        <p:spPr>
          <a:xfrm>
            <a:off x="87923" y="123091"/>
            <a:ext cx="8965345" cy="6550271"/>
          </a:xfrm>
          <a:prstGeom prst="rect">
            <a:avLst/>
          </a:prstGeom>
          <a:noFill/>
          <a:ln>
            <a:noFill/>
          </a:ln>
        </p:spPr>
        <p:txBody>
          <a:bodyPr spcFirstLastPara="1" wrap="square" lIns="91425" tIns="45700" rIns="91425" bIns="45700" anchor="t" anchorCtr="0">
            <a:normAutofit fontScale="92500" lnSpcReduction="10000"/>
          </a:bodyPr>
          <a:lstStyle/>
          <a:p>
            <a:pPr algn="ctr">
              <a:lnSpc>
                <a:spcPct val="100000"/>
              </a:lnSpc>
            </a:pPr>
            <a:r>
              <a:rPr lang="tg-Cyrl-TJ" sz="2600" b="1" dirty="0">
                <a:solidFill>
                  <a:srgbClr val="FF0000"/>
                </a:solidFill>
                <a:latin typeface="Times New Roman" panose="02020603050405020304" pitchFamily="18" charset="0"/>
                <a:cs typeface="Times New Roman" panose="02020603050405020304" pitchFamily="18" charset="0"/>
              </a:rPr>
              <a:t>Хусусиятҳои асосии рушди сармояи инсонӣ дар иқтисодиёти инноватсионӣ</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Рушд ва ташаккулёбии сармояи инсонӣ дар иқтисодиёт, аз ҷамъият, муассиса, муассисаҳои таҳсилоти олии касбӣ ва ташкилотҳо шурӯъ мегардад.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Инҳо институтҳое ҳастанд, ки барои инкишофи сармояи инсонӣ дар иқтисодиёт мусоидат менамоянд.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шароити иқтисодӣ манбаҳои асосии маблағгузории захираҳои инсонӣ худи шахси омодашаванда ба шумор мераванд. Маблағгузориҳои мазкур дар шароити навин бояд бе натиҷа набошад, зеро мутахассиси омодашаванда шахсе бошад, ки дорои қобилиятҳои баланди эҷодӣ, дониш, маҳорат ва малакаи баланди тахассусиро дошта бошад, ки ба талаботи бозори меҳнат рақобатпазир бошад.</a:t>
            </a:r>
            <a:endParaRPr lang="tg-Cyrl-TJ" sz="2400" b="1" dirty="0">
              <a:solidFill>
                <a:schemeClr val="tx1"/>
              </a:solidFill>
              <a:latin typeface="Times New Roman" panose="02020603050405020304" pitchFamily="18" charset="0"/>
              <a:cs typeface="Times New Roman" panose="02020603050405020304" pitchFamily="18" charset="0"/>
            </a:endParaRPr>
          </a:p>
          <a:p>
            <a:pPr algn="just">
              <a:lnSpc>
                <a:spcPct val="100000"/>
              </a:lnSpc>
            </a:pPr>
            <a:endParaRPr lang="tg-Cyrl-TJ" sz="2800" b="1"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ru-RU" dirty="0">
                <a:solidFill>
                  <a:schemeClr val="tx1"/>
                </a:solidFill>
                <a:latin typeface="Times New Roman" panose="02020603050405020304" pitchFamily="18" charset="0"/>
                <a:cs typeface="Times New Roman" panose="02020603050405020304" pitchFamily="18" charset="0"/>
              </a:rPr>
              <a:t> </a:t>
            </a:r>
          </a:p>
          <a:p>
            <a:pPr marL="0" indent="450000" algn="just">
              <a:lnSpc>
                <a:spcPct val="150000"/>
              </a:lnSpc>
              <a:spcBef>
                <a:spcPts val="0"/>
              </a:spcBef>
              <a:spcAft>
                <a:spcPts val="0"/>
              </a:spcAft>
            </a:pP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70028"/>
    </mc:Choice>
    <mc:Fallback xmlns="">
      <p:transition advTm="70028"/>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15"/>
          <p:cNvSpPr txBox="1">
            <a:spLocks noGrp="1"/>
          </p:cNvSpPr>
          <p:nvPr>
            <p:ph idx="1"/>
          </p:nvPr>
        </p:nvSpPr>
        <p:spPr>
          <a:xfrm>
            <a:off x="107504" y="184638"/>
            <a:ext cx="8884220" cy="6559062"/>
          </a:xfrm>
          <a:prstGeom prst="rect">
            <a:avLst/>
          </a:prstGeom>
          <a:noFill/>
          <a:ln>
            <a:noFill/>
          </a:ln>
        </p:spPr>
        <p:txBody>
          <a:bodyPr spcFirstLastPara="1" wrap="square" lIns="91425" tIns="45700" rIns="91425" bIns="45700" anchor="t" anchorCtr="0">
            <a:normAutofit/>
          </a:bodyPr>
          <a:lstStyle/>
          <a:p>
            <a:pPr algn="ctr">
              <a:lnSpc>
                <a:spcPct val="100000"/>
              </a:lnSpc>
            </a:pPr>
            <a:r>
              <a:rPr lang="tg-Cyrl-TJ" sz="2400" b="1" dirty="0">
                <a:solidFill>
                  <a:srgbClr val="FF0000"/>
                </a:solidFill>
                <a:latin typeface="Times New Roman" panose="02020603050405020304" pitchFamily="18" charset="0"/>
                <a:cs typeface="Times New Roman" panose="02020603050405020304" pitchFamily="18" charset="0"/>
              </a:rPr>
              <a:t>Хусусиятҳои асосии рушди сармояи инсонӣ дар иқтисодиёти инноватсионӣ</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Афзоиши сармояи инсонии инфиродӣ захираи сармояи инсониро дар сатҳи мамлакат бештар намуда, он дар иқтисодиёт барои истеҳсоли бештари молҳои технологияҳои баланд истифода мегардад. Ин андеша як пешравии ҳақиқии назарияи иқтисодӣ гардид, зеро пеш аз эҷодиёти Шулс ва Беккер маориф ва тандурустӣ молҳои истеъмоли халқ ба шумор мерафтанд ва арзиши онҳо бо истеъмол алоқаманд буд.</a:t>
            </a:r>
            <a:endParaRPr lang="tg-Cyrl-TJ" sz="32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46428"/>
    </mc:Choice>
    <mc:Fallback xmlns="">
      <p:transition advTm="46428"/>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6"/>
          <p:cNvSpPr txBox="1">
            <a:spLocks noGrp="1"/>
          </p:cNvSpPr>
          <p:nvPr>
            <p:ph idx="1"/>
          </p:nvPr>
        </p:nvSpPr>
        <p:spPr>
          <a:xfrm>
            <a:off x="98712" y="61545"/>
            <a:ext cx="8884220" cy="6708531"/>
          </a:xfrm>
          <a:prstGeom prst="rect">
            <a:avLst/>
          </a:prstGeom>
          <a:noFill/>
          <a:ln>
            <a:noFill/>
          </a:ln>
        </p:spPr>
        <p:txBody>
          <a:bodyPr spcFirstLastPara="1" wrap="square" lIns="91425" tIns="45700" rIns="91425" bIns="45700" anchor="t" anchorCtr="0">
            <a:normAutofit/>
          </a:bodyPr>
          <a:lstStyle/>
          <a:p>
            <a:pPr algn="ctr">
              <a:lnSpc>
                <a:spcPct val="100000"/>
              </a:lnSpc>
            </a:pPr>
            <a:r>
              <a:rPr lang="tg-Cyrl-TJ" sz="2400" b="1" dirty="0">
                <a:solidFill>
                  <a:srgbClr val="FF0000"/>
                </a:solidFill>
                <a:latin typeface="Times New Roman" panose="02020603050405020304" pitchFamily="18" charset="0"/>
                <a:cs typeface="Times New Roman" panose="02020603050405020304" pitchFamily="18" charset="0"/>
              </a:rPr>
              <a:t>Хусусиятҳои асосии рушди сармояи инсонӣ дар иқтисодиёти инноватсионӣ</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соҳаи маориф ва тандурустӣ сармоягузориро аз истеъмолот ҷудо намудан хеле душвор аст, зеро молу хизматҳо қисматҳои сармоягузорӣ ва ҳам қисмҳои истеъмолиро дар бар мегиранд ва пас аз пур гардидани қисматҳои сармоягузорӣ, истеъмоли минбаъда дигар сармояро афзоиш намекард.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Чунон ки асосгузори назарияи сармояи инсонӣ Г. Беккер мефармояд: ҳама чизеро, ки тавассути маблағгузорӣ ба маориф, таҳсилот, тандурустӣ равона мегардад ва дар оянда самараи муфид ба вуҷуд меорад, сармояи инсонӣ меноманд.</a:t>
            </a:r>
            <a:endParaRPr lang="tg-Cyrl-TJ" sz="2400" b="1"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8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0" algn="ctr">
              <a:lnSpc>
                <a:spcPct val="100000"/>
              </a:lnSpc>
              <a:buNone/>
            </a:pPr>
            <a:endParaRPr lang="tg-Cyrl-TJ" sz="1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4534"/>
    </mc:Choice>
    <mc:Fallback xmlns="">
      <p:transition advTm="6453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17"/>
          <p:cNvSpPr txBox="1">
            <a:spLocks noGrp="1"/>
          </p:cNvSpPr>
          <p:nvPr>
            <p:ph idx="1"/>
          </p:nvPr>
        </p:nvSpPr>
        <p:spPr>
          <a:xfrm>
            <a:off x="151465" y="105508"/>
            <a:ext cx="8884220" cy="6277707"/>
          </a:xfrm>
          <a:prstGeom prst="rect">
            <a:avLst/>
          </a:prstGeom>
          <a:noFill/>
          <a:ln>
            <a:noFill/>
          </a:ln>
        </p:spPr>
        <p:txBody>
          <a:bodyPr spcFirstLastPara="1" wrap="square" lIns="91425" tIns="45700" rIns="91425" bIns="45700" anchor="t" anchorCtr="0">
            <a:normAutofit lnSpcReduction="10000"/>
          </a:bodyPr>
          <a:lstStyle/>
          <a:p>
            <a:pPr algn="ctr">
              <a:lnSpc>
                <a:spcPct val="100000"/>
              </a:lnSpc>
            </a:pPr>
            <a:r>
              <a:rPr lang="tg-Cyrl-TJ" sz="2600" b="1" dirty="0">
                <a:solidFill>
                  <a:srgbClr val="FF0000"/>
                </a:solidFill>
                <a:latin typeface="Times New Roman" panose="02020603050405020304" pitchFamily="18" charset="0"/>
                <a:cs typeface="Times New Roman" panose="02020603050405020304" pitchFamily="18" charset="0"/>
              </a:rPr>
              <a:t>Хусусиятҳои асосии рушди сармояи инсонӣ дар иқтисодиёти инноватсионӣ</a:t>
            </a:r>
          </a:p>
          <a:p>
            <a:pPr marL="0" indent="450000" algn="ctr">
              <a:lnSpc>
                <a:spcPct val="120000"/>
              </a:lnSpc>
              <a:spcBef>
                <a:spcPts val="0"/>
              </a:spcBef>
              <a:spcAft>
                <a:spcPts val="0"/>
              </a:spcAft>
              <a:buSzPts val="2240"/>
              <a:buNone/>
            </a:pPr>
            <a:endParaRPr lang="tg-Cyrl-TJ" sz="1000" b="1"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Қайд намудан зарур аст, ки ягона объекте, ки ба он сармоягузорӣ мегардад ва он натиҷаи самарабахш ба бор меорад ин сармоягузорӣ ба инсон ба шумор меравад.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шароити муосир аксарияти ташкилотҳову корхонаҳо кӯшиш менамоянд, ки барномаҳои дарозмӯҳлат қабул намоянд ва барои омода намудани мутахассисони дорои дараҷаи баланд як қатор имкониятҳо фароҳам оваранд:</a:t>
            </a:r>
            <a:endParaRPr lang="ru-RU" dirty="0">
              <a:solidFill>
                <a:schemeClr val="tx1"/>
              </a:solidFill>
              <a:latin typeface="Times New Roman" panose="02020603050405020304" pitchFamily="18" charset="0"/>
              <a:cs typeface="Times New Roman" panose="02020603050405020304" pitchFamily="18" charset="0"/>
            </a:endParaRPr>
          </a:p>
          <a:p>
            <a:pPr marL="0" lvl="0" indent="0" algn="just">
              <a:lnSpc>
                <a:spcPct val="16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Ҳавасамандӣ;</a:t>
            </a: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6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Додани мукофотпулиҳо барои ҳосилнокии баланди меҳнат;</a:t>
            </a:r>
          </a:p>
          <a:p>
            <a:pPr marL="0" lvl="0" indent="0" algn="just">
              <a:lnSpc>
                <a:spcPct val="16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Таъмини кормандон бо ҷойи зист;</a:t>
            </a:r>
            <a:endParaRPr lang="ru-RU" dirty="0">
              <a:solidFill>
                <a:schemeClr val="tx1"/>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Баланд бардоштани сатҳи некӯаҳволии кормандон.</a:t>
            </a:r>
            <a:endParaRPr lang="tg-Cyrl-TJ" b="1" dirty="0">
              <a:solidFill>
                <a:schemeClr val="tx1"/>
              </a:solidFill>
              <a:latin typeface="Times New Roman" panose="02020603050405020304" pitchFamily="18" charset="0"/>
              <a:cs typeface="Times New Roman" panose="02020603050405020304" pitchFamily="18" charset="0"/>
            </a:endParaRPr>
          </a:p>
          <a:p>
            <a:endParaRPr lang="tg-Cyrl-TJ" b="1" dirty="0"/>
          </a:p>
          <a:p>
            <a:pPr algn="just"/>
            <a:endParaRPr lang="tg-Cyrl-TJ" b="1" dirty="0">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buSzPts val="2240"/>
              <a:buNone/>
            </a:pPr>
            <a:endParaRPr lang="tg-Cyrl-TJ" sz="2400" dirty="0"/>
          </a:p>
          <a:p>
            <a:pPr marL="0" indent="0" algn="just">
              <a:lnSpc>
                <a:spcPct val="160000"/>
              </a:lnSpc>
              <a:spcBef>
                <a:spcPts val="0"/>
              </a:spcBef>
              <a:spcAft>
                <a:spcPts val="0"/>
              </a:spcAft>
              <a:buNone/>
            </a:pPr>
            <a:endParaRPr lang="tg-Cyrl-TJ" sz="1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342900" lvl="0" indent="-342900" algn="ctr" rtl="0">
              <a:spcBef>
                <a:spcPts val="0"/>
              </a:spcBef>
              <a:spcAft>
                <a:spcPts val="0"/>
              </a:spcAft>
              <a:buSzPts val="2240"/>
              <a:buNone/>
            </a:pPr>
            <a:endParaRPr sz="2400" dirty="0"/>
          </a:p>
          <a:p>
            <a:pPr marL="342900" lvl="0" indent="-218440" algn="just" rtl="0">
              <a:spcBef>
                <a:spcPts val="560"/>
              </a:spcBef>
              <a:spcAft>
                <a:spcPts val="0"/>
              </a:spcAft>
              <a:buSzPts val="1960"/>
              <a:buFont typeface="Noto Sans Symbols"/>
              <a:buNone/>
            </a:pPr>
            <a:endParaRPr sz="2800" dirty="0">
              <a:latin typeface="Times"/>
              <a:ea typeface="Times"/>
              <a:cs typeface="Times"/>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18231"/>
    </mc:Choice>
    <mc:Fallback xmlns="">
      <p:transition advTm="11823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8"/>
          <p:cNvSpPr txBox="1">
            <a:spLocks noGrp="1"/>
          </p:cNvSpPr>
          <p:nvPr>
            <p:ph idx="1"/>
          </p:nvPr>
        </p:nvSpPr>
        <p:spPr>
          <a:xfrm>
            <a:off x="142673" y="160479"/>
            <a:ext cx="8884220" cy="6574428"/>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100" b="1" i="1" dirty="0">
              <a:solidFill>
                <a:srgbClr val="FF0000"/>
              </a:solidFill>
              <a:latin typeface="Times New Roman"/>
              <a:ea typeface="Times New Roman"/>
              <a:cs typeface="Times New Roman"/>
              <a:sym typeface="Times New Roman"/>
            </a:endParaRPr>
          </a:p>
          <a:p>
            <a:pPr marL="0" indent="0" algn="ctr">
              <a:lnSpc>
                <a:spcPct val="100000"/>
              </a:lnSpc>
              <a:buNone/>
            </a:pPr>
            <a:r>
              <a:rPr lang="tg-Cyrl-TJ" sz="2400" b="1" i="1" dirty="0">
                <a:solidFill>
                  <a:srgbClr val="FF0000"/>
                </a:solidFill>
                <a:latin typeface="Times New Roman"/>
                <a:ea typeface="Times New Roman"/>
                <a:cs typeface="Times New Roman"/>
                <a:sym typeface="Times New Roman"/>
              </a:rPr>
              <a:t>  </a:t>
            </a:r>
            <a:r>
              <a:rPr lang="tg-Cyrl-TJ" sz="2400" b="1" dirty="0">
                <a:solidFill>
                  <a:srgbClr val="FF0000"/>
                </a:solidFill>
                <a:latin typeface="Times New Roman" panose="02020603050405020304" pitchFamily="18" charset="0"/>
                <a:cs typeface="Times New Roman" panose="02020603050405020304" pitchFamily="18" charset="0"/>
              </a:rPr>
              <a:t>Хусусиятҳои асосии рушди сармояи инсонӣ дар иқтисодиёти инноватсионӣ</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Яъне, сармоягузорӣ ба инсон манбаест, ки барои беҳтар идора кардани истеҳсолот ва ҷиҳати ба даст овардани фоидаи ҳамешагӣ мусоидат менамояд.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 андешаи Г. Беккер «Захираи ояндаи дониш дар малака, маҳорат қобилият, эъҷодиёт ва ҳавасмандӣ сармояи инсонӣ фаҳмида мешавад»</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 </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r>
              <a:rPr lang="tg-Cyrl-TJ" sz="1400" dirty="0">
                <a:solidFill>
                  <a:schemeClr val="tx1"/>
                </a:solidFill>
                <a:latin typeface="Times New Roman" panose="02020603050405020304" pitchFamily="18" charset="0"/>
                <a:cs typeface="Times New Roman" panose="02020603050405020304" pitchFamily="18" charset="0"/>
              </a:rPr>
              <a:t>1. Ғаниев Т.Б. Менељмент: Муносибатҳои </a:t>
            </a:r>
          </a:p>
          <a:p>
            <a:pPr marL="0" indent="0" algn="just">
              <a:lnSpc>
                <a:spcPct val="150000"/>
              </a:lnSpc>
              <a:spcBef>
                <a:spcPts val="0"/>
              </a:spcBef>
              <a:spcAft>
                <a:spcPts val="0"/>
              </a:spcAft>
              <a:buNone/>
            </a:pPr>
            <a:r>
              <a:rPr lang="tg-Cyrl-TJ" sz="1400" dirty="0">
                <a:solidFill>
                  <a:schemeClr val="tx1"/>
                </a:solidFill>
                <a:latin typeface="Times New Roman" panose="02020603050405020304" pitchFamily="18" charset="0"/>
                <a:cs typeface="Times New Roman" panose="02020603050405020304" pitchFamily="18" charset="0"/>
              </a:rPr>
              <a:t>иқтисодии байналмилалӣ. – Душанбе, «Ирфон</a:t>
            </a:r>
            <a:r>
              <a:rPr lang="tg-Cyrl-TJ" sz="1400" dirty="0" smtClean="0">
                <a:solidFill>
                  <a:schemeClr val="tx1"/>
                </a:solidFill>
                <a:latin typeface="Times New Roman" panose="02020603050405020304" pitchFamily="18" charset="0"/>
                <a:cs typeface="Times New Roman" panose="02020603050405020304" pitchFamily="18" charset="0"/>
              </a:rPr>
              <a:t>». </a:t>
            </a:r>
            <a:r>
              <a:rPr lang="tg-Cyrl-TJ" sz="1400" dirty="0">
                <a:solidFill>
                  <a:schemeClr val="tx1"/>
                </a:solidFill>
                <a:latin typeface="Times New Roman" panose="02020603050405020304" pitchFamily="18" charset="0"/>
                <a:cs typeface="Times New Roman" panose="02020603050405020304" pitchFamily="18" charset="0"/>
              </a:rPr>
              <a:t>– 2017. – 450с.</a:t>
            </a:r>
            <a:endParaRPr lang="ru-RU" sz="1400" dirty="0">
              <a:solidFill>
                <a:schemeClr val="tx1"/>
              </a:solidFill>
              <a:latin typeface="Times New Roman" panose="02020603050405020304" pitchFamily="18" charset="0"/>
              <a:cs typeface="Times New Roman" panose="02020603050405020304" pitchFamily="18" charset="0"/>
            </a:endParaRPr>
          </a:p>
          <a:p>
            <a:pPr marL="0" indent="0" algn="just">
              <a:lnSpc>
                <a:spcPct val="100000"/>
              </a:lnSpc>
              <a:buNone/>
            </a:pPr>
            <a:endParaRPr lang="tg-Cyrl-TJ" sz="2400" b="1" dirty="0">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1042"/>
    </mc:Choice>
    <mc:Fallback xmlns="">
      <p:transition advTm="6104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8"/>
          <p:cNvSpPr txBox="1">
            <a:spLocks noGrp="1"/>
          </p:cNvSpPr>
          <p:nvPr>
            <p:ph idx="1"/>
          </p:nvPr>
        </p:nvSpPr>
        <p:spPr>
          <a:xfrm>
            <a:off x="125088" y="87922"/>
            <a:ext cx="8884220" cy="6770078"/>
          </a:xfrm>
          <a:prstGeom prst="rect">
            <a:avLst/>
          </a:prstGeom>
          <a:noFill/>
          <a:ln>
            <a:noFill/>
          </a:ln>
        </p:spPr>
        <p:txBody>
          <a:bodyPr spcFirstLastPara="1" wrap="square" lIns="91425" tIns="45700" rIns="91425" bIns="45700" anchor="t" anchorCtr="0">
            <a:normAutofit/>
          </a:bodyPr>
          <a:lstStyle/>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асосии рушди сармояи инсонӣ дар иқтисодиёти инноватсионӣ</a:t>
            </a:r>
            <a:endParaRPr lang="tg-Cyrl-TJ" sz="1050" b="1" dirty="0"/>
          </a:p>
          <a:p>
            <a:pPr marL="0" indent="0" algn="ctr">
              <a:lnSpc>
                <a:spcPct val="100000"/>
              </a:lnSpc>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навбати хеш Т. Шулс чунин мефармояд: «Сармояи инсонӣ ин сарчашмаи асосии даромади оянда ба ҳисоб меравад. Зеро сармояи инсонӣ аз инсон вобаста буда, аз он ҷудо намегардад»</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Қайд намудан зарур аст, ба андешаи Беккер ва Шулс, нақши сармояи инсонӣ дар рушд ва ташаккули ҷамъият аҳамияти аввалиндараҷаро тақозо менамояд.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Барои дар оянда беҳтару хубтар роҳандозӣ намудани бахшҳои иқтисодӣ ин тайёр намудани мутахассисони баланди касбӣ ба шумор меравад.</a:t>
            </a:r>
            <a:r>
              <a:rPr lang="ru-RU" dirty="0">
                <a:solidFill>
                  <a:schemeClr val="tx1"/>
                </a:solidFill>
                <a:latin typeface="Times New Roman" panose="02020603050405020304" pitchFamily="18" charset="0"/>
                <a:cs typeface="Times New Roman" panose="02020603050405020304" pitchFamily="18" charset="0"/>
              </a:rPr>
              <a:t> </a:t>
            </a:r>
          </a:p>
          <a:p>
            <a:pPr marL="0" indent="450000" algn="just">
              <a:lnSpc>
                <a:spcPct val="150000"/>
              </a:lnSpc>
              <a:spcBef>
                <a:spcPts val="0"/>
              </a:spcBef>
              <a:spcAft>
                <a:spcPts val="0"/>
              </a:spcAft>
            </a:pP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r>
              <a:rPr lang="tg-Cyrl-TJ" sz="1400" dirty="0">
                <a:solidFill>
                  <a:schemeClr val="tx1"/>
                </a:solidFill>
                <a:latin typeface="Times New Roman" panose="02020603050405020304" pitchFamily="18" charset="0"/>
                <a:cs typeface="Times New Roman" panose="02020603050405020304" pitchFamily="18" charset="0"/>
              </a:rPr>
              <a:t>1. Ғаниев Т.Б. Менеҷмент: Рушди нерӯи </a:t>
            </a:r>
          </a:p>
          <a:p>
            <a:pPr marL="0" indent="0" algn="just">
              <a:lnSpc>
                <a:spcPct val="150000"/>
              </a:lnSpc>
              <a:spcBef>
                <a:spcPts val="0"/>
              </a:spcBef>
              <a:spcAft>
                <a:spcPts val="0"/>
              </a:spcAft>
              <a:buNone/>
            </a:pPr>
            <a:r>
              <a:rPr lang="tg-Cyrl-TJ" sz="1400" dirty="0">
                <a:solidFill>
                  <a:schemeClr val="tx1"/>
                </a:solidFill>
                <a:latin typeface="Times New Roman" panose="02020603050405020304" pitchFamily="18" charset="0"/>
                <a:cs typeface="Times New Roman" panose="02020603050405020304" pitchFamily="18" charset="0"/>
              </a:rPr>
              <a:t>инсонӣ. – Душанбе, «Ирфон». –520 саҳ.</a:t>
            </a:r>
            <a:endParaRPr lang="ru-RU" sz="1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784466"/>
      </p:ext>
    </p:extLst>
  </p:cSld>
  <p:clrMapOvr>
    <a:masterClrMapping/>
  </p:clrMapOvr>
  <mc:AlternateContent xmlns:mc="http://schemas.openxmlformats.org/markup-compatibility/2006" xmlns:p14="http://schemas.microsoft.com/office/powerpoint/2010/main">
    <mc:Choice Requires="p14">
      <p:transition spd="slow" p14:dur="2000" advTm="57897"/>
    </mc:Choice>
    <mc:Fallback xmlns="">
      <p:transition spd="slow" advTm="57897"/>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9"/>
          <p:cNvSpPr txBox="1">
            <a:spLocks noGrp="1"/>
          </p:cNvSpPr>
          <p:nvPr>
            <p:ph idx="1"/>
          </p:nvPr>
        </p:nvSpPr>
        <p:spPr>
          <a:xfrm>
            <a:off x="107504" y="87922"/>
            <a:ext cx="8884220" cy="6770078"/>
          </a:xfrm>
          <a:prstGeom prst="rect">
            <a:avLst/>
          </a:prstGeom>
          <a:noFill/>
          <a:ln>
            <a:noFill/>
          </a:ln>
        </p:spPr>
        <p:txBody>
          <a:bodyPr spcFirstLastPara="1" wrap="square" lIns="91425" tIns="45700" rIns="91425" bIns="45700" anchor="t" anchorCtr="0">
            <a:normAutofit/>
          </a:bodyPr>
          <a:lstStyle/>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асосии рушди сармояи инсонӣ дар иқтисодиёти инноватсионӣ</a:t>
            </a:r>
          </a:p>
          <a:p>
            <a:pPr marL="0" indent="0" algn="ctr">
              <a:lnSpc>
                <a:spcPct val="100000"/>
              </a:lnSpc>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Л. Туроу «сармояи инсониро ҳамчун маҳорати истеҳсолӣ, қобилиятҳои эъҷодӣ ва донишҳое мешуморад, ки шахс соҳиби он аст, маънидод намудааст»</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 Ба андешаи Ҷ. Кендрик идоранамоии сармояи инсонӣ дониши инсон, малака, маҳорат ва қобилиятҳои эъҷодии ӯро маънидод менамояд. Баъд аз чунин таҳқиқотҳои илмӣ асосёфтае, ки аз ҷониби олимони барҷастаи соҳаи иқтисод ба вуқӯъ омада, чунин хулоса намудан зарур аст, ки сарчашмаи ягонаи сармоягузорӣ ба пешрафти истеҳсолот ва рушд намудани он нақши ҳалкунандаро мебозад, ин сармояи инсонӣ фаҳмида мешавад.</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r>
              <a:rPr lang="ru-RU" sz="1400" dirty="0">
                <a:solidFill>
                  <a:schemeClr val="tx1"/>
                </a:solidFill>
                <a:latin typeface="Times New Roman" panose="02020603050405020304" pitchFamily="18" charset="0"/>
                <a:cs typeface="Times New Roman" panose="02020603050405020304" pitchFamily="18" charset="0"/>
              </a:rPr>
              <a:t>1. </a:t>
            </a:r>
            <a:r>
              <a:rPr lang="en-US" sz="1400" dirty="0" err="1">
                <a:solidFill>
                  <a:schemeClr val="tx1"/>
                </a:solidFill>
                <a:latin typeface="Times New Roman" panose="02020603050405020304" pitchFamily="18" charset="0"/>
                <a:cs typeface="Times New Roman" panose="02020603050405020304" pitchFamily="18" charset="0"/>
              </a:rPr>
              <a:t>Thurow</a:t>
            </a:r>
            <a:r>
              <a:rPr lang="en-US" sz="1400" dirty="0">
                <a:solidFill>
                  <a:schemeClr val="tx1"/>
                </a:solidFill>
                <a:latin typeface="Times New Roman" panose="02020603050405020304" pitchFamily="18" charset="0"/>
                <a:cs typeface="Times New Roman" panose="02020603050405020304" pitchFamily="18" charset="0"/>
              </a:rPr>
              <a:t> L. Investment in Human Capital. – Belmont, 1970.</a:t>
            </a:r>
            <a:endParaRPr lang="ru-RU" sz="14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6898"/>
    </mc:Choice>
    <mc:Fallback xmlns="">
      <p:transition advTm="66898"/>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0"/>
          <p:cNvSpPr txBox="1">
            <a:spLocks noGrp="1"/>
          </p:cNvSpPr>
          <p:nvPr>
            <p:ph idx="1"/>
          </p:nvPr>
        </p:nvSpPr>
        <p:spPr>
          <a:xfrm>
            <a:off x="107504" y="184638"/>
            <a:ext cx="8884220" cy="6567854"/>
          </a:xfrm>
          <a:prstGeom prst="rect">
            <a:avLst/>
          </a:prstGeom>
          <a:noFill/>
          <a:ln>
            <a:noFill/>
          </a:ln>
        </p:spPr>
        <p:txBody>
          <a:bodyPr spcFirstLastPara="1" wrap="square" lIns="91425" tIns="45700" rIns="91425" bIns="45700" anchor="t" anchorCtr="0">
            <a:normAutofit/>
          </a:bodyPr>
          <a:lstStyle/>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асосии рушди сармояи инсонӣ дар иқтисодиёти инноватсионӣ</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 андешаи Искандаров Ҳ.Ҳ. ва Абдуллозода Р.А. гузариш ба муносибатҳои навини иқтисодӣ, яъне иқтисодиёти муосир чӣ дар доираҳои истеҳсолот, тақсимот, мубодила ва чӣ дар истеъмолот, ки қисматҳои асосии дилхоҳ иқтисодиёт ҳисобида мешаванд, инсонҳоро водор месозад, ки дар ҳар яке аз ин доираҳо усулҳои навини истифодабарии захираҳоро омӯзад, ки он дорои чунин шаклҳо мебошад:</a:t>
            </a:r>
          </a:p>
        </p:txBody>
      </p:sp>
    </p:spTree>
  </p:cSld>
  <p:clrMapOvr>
    <a:masterClrMapping/>
  </p:clrMapOvr>
  <mc:AlternateContent xmlns:mc="http://schemas.openxmlformats.org/markup-compatibility/2006" xmlns:p14="http://schemas.microsoft.com/office/powerpoint/2010/main">
    <mc:Choice Requires="p14">
      <p:transition p14:dur="0" advTm="49057"/>
    </mc:Choice>
    <mc:Fallback xmlns="">
      <p:transition advTm="49057"/>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21"/>
          <p:cNvSpPr txBox="1">
            <a:spLocks noGrp="1"/>
          </p:cNvSpPr>
          <p:nvPr>
            <p:ph idx="1"/>
          </p:nvPr>
        </p:nvSpPr>
        <p:spPr>
          <a:xfrm>
            <a:off x="125088" y="131885"/>
            <a:ext cx="8884220" cy="6369348"/>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00" b="1" dirty="0">
              <a:solidFill>
                <a:srgbClr val="FF0000"/>
              </a:solidFill>
              <a:latin typeface="Times New Roman" panose="02020603050405020304" pitchFamily="18" charset="0"/>
              <a:cs typeface="Times New Roman" panose="02020603050405020304" pitchFamily="18" charset="0"/>
            </a:endParaRPr>
          </a:p>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асосии рушди сармояи инсонӣ дар иқтисодиёти инноватсионӣ</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 дар доираи истеҳсолот – тайёр намудани маҳсулоти фармоишӣ бо техникаю технологияҳои нав, ки талаботи асосии истеъмолии имрӯза инро талаб карда истодааст; </a:t>
            </a:r>
            <a:endParaRPr lang="ru-RU" dirty="0">
              <a:solidFill>
                <a:schemeClr val="tx1"/>
              </a:solidFill>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 дар доираи тақсимот – дастрасии молу маҳсулот, бо кушодани суратҳисобҳои суроғавӣ ва ба воситаи онҳо сари вақт пешкаш намудани молу маҳсулоти истеҳсолшуда;</a:t>
            </a:r>
            <a:endParaRPr lang="tg-Cyrl-TJ" sz="1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76795"/>
    </mc:Choice>
    <mc:Fallback xmlns="">
      <p:transition advTm="76795"/>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2"/>
          <p:cNvSpPr txBox="1">
            <a:spLocks noGrp="1"/>
          </p:cNvSpPr>
          <p:nvPr>
            <p:ph idx="1"/>
          </p:nvPr>
        </p:nvSpPr>
        <p:spPr>
          <a:xfrm>
            <a:off x="123092" y="105508"/>
            <a:ext cx="8884220" cy="6325386"/>
          </a:xfrm>
          <a:prstGeom prst="rect">
            <a:avLst/>
          </a:prstGeom>
          <a:noFill/>
          <a:ln>
            <a:noFill/>
          </a:ln>
        </p:spPr>
        <p:txBody>
          <a:bodyPr spcFirstLastPara="1" wrap="square" lIns="91425" tIns="45700" rIns="91425" bIns="45700" anchor="t" anchorCtr="0">
            <a:normAutofit/>
          </a:bodyPr>
          <a:lstStyle/>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асосии рушди сармояи инсонӣ дар иқтисодиёти инноватсионӣ</a:t>
            </a: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 дар доираи мубодила – адолат дар мубодилаи навини иқтисодӣ, яъне мубодилаи маҳсулот ба воситаи пулҳои электроние, ки дар суратҳисобҳои ҳам истеҳсолкунанда ва ҳам истеъмолкунанда мавҷудбуда, амалӣ карда мешавад;</a:t>
            </a:r>
            <a:endParaRPr lang="ru-RU" dirty="0">
              <a:solidFill>
                <a:schemeClr val="tx1"/>
              </a:solidFill>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 дар доираи истеъмолот – самаранок истифода намудани молу маҳсулот, он харҷҳое, ки дар истеҳсоли молу маҳсулот масраф мешаванд, ба қадри онҳо расидан</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a:t>
            </a:r>
            <a:r>
              <a:rPr lang="ru-RU" sz="2400" dirty="0">
                <a:solidFill>
                  <a:schemeClr val="tx1"/>
                </a:solidFill>
                <a:latin typeface="Times New Roman" panose="02020603050405020304" pitchFamily="18" charset="0"/>
                <a:cs typeface="Times New Roman" panose="02020603050405020304" pitchFamily="18" charset="0"/>
              </a:rPr>
              <a:t> </a:t>
            </a:r>
          </a:p>
          <a:p>
            <a:pPr algn="just"/>
            <a:r>
              <a:rPr lang="tg-Cyrl-TJ" sz="1400" dirty="0">
                <a:solidFill>
                  <a:schemeClr val="tx1"/>
                </a:solidFill>
                <a:latin typeface="Times New Roman" panose="02020603050405020304" pitchFamily="18" charset="0"/>
                <a:cs typeface="Times New Roman" panose="02020603050405020304" pitchFamily="18" charset="0"/>
              </a:rPr>
              <a:t>1. Искандаров Ҳ</a:t>
            </a:r>
            <a:r>
              <a:rPr lang="en-US" sz="1400" dirty="0">
                <a:solidFill>
                  <a:schemeClr val="tx1"/>
                </a:solidFill>
                <a:latin typeface="Times New Roman" panose="02020603050405020304" pitchFamily="18" charset="0"/>
                <a:cs typeface="Times New Roman" panose="02020603050405020304" pitchFamily="18" charset="0"/>
              </a:rPr>
              <a:t>.</a:t>
            </a:r>
            <a:r>
              <a:rPr lang="tg-Cyrl-TJ" sz="1400" dirty="0">
                <a:solidFill>
                  <a:schemeClr val="tx1"/>
                </a:solidFill>
                <a:latin typeface="Times New Roman" panose="02020603050405020304" pitchFamily="18" charset="0"/>
                <a:cs typeface="Times New Roman" panose="02020603050405020304" pitchFamily="18" charset="0"/>
              </a:rPr>
              <a:t>Ҳ</a:t>
            </a:r>
            <a:r>
              <a:rPr lang="en-US" sz="1400" dirty="0">
                <a:solidFill>
                  <a:schemeClr val="tx1"/>
                </a:solidFill>
                <a:latin typeface="Times New Roman" panose="02020603050405020304" pitchFamily="18" charset="0"/>
                <a:cs typeface="Times New Roman" panose="02020603050405020304" pitchFamily="18" charset="0"/>
              </a:rPr>
              <a:t>., </a:t>
            </a:r>
            <a:r>
              <a:rPr lang="tg-Cyrl-TJ" sz="1400" dirty="0">
                <a:solidFill>
                  <a:schemeClr val="tx1"/>
                </a:solidFill>
                <a:latin typeface="Times New Roman" panose="02020603050405020304" pitchFamily="18" charset="0"/>
                <a:cs typeface="Times New Roman" panose="02020603050405020304" pitchFamily="18" charset="0"/>
              </a:rPr>
              <a:t>Абдуллозода Р</a:t>
            </a:r>
            <a:r>
              <a:rPr lang="en-US" sz="1400" dirty="0">
                <a:solidFill>
                  <a:schemeClr val="tx1"/>
                </a:solidFill>
                <a:latin typeface="Times New Roman" panose="02020603050405020304" pitchFamily="18" charset="0"/>
                <a:cs typeface="Times New Roman" panose="02020603050405020304" pitchFamily="18" charset="0"/>
              </a:rPr>
              <a:t>.</a:t>
            </a:r>
            <a:r>
              <a:rPr lang="tg-Cyrl-TJ" sz="1400" dirty="0">
                <a:solidFill>
                  <a:schemeClr val="tx1"/>
                </a:solidFill>
                <a:latin typeface="Times New Roman" panose="02020603050405020304" pitchFamily="18" charset="0"/>
                <a:cs typeface="Times New Roman" panose="02020603050405020304" pitchFamily="18" charset="0"/>
              </a:rPr>
              <a:t>А</a:t>
            </a:r>
            <a:r>
              <a:rPr lang="en-US" sz="1400" dirty="0">
                <a:solidFill>
                  <a:schemeClr val="tx1"/>
                </a:solidFill>
                <a:latin typeface="Times New Roman" panose="02020603050405020304" pitchFamily="18" charset="0"/>
                <a:cs typeface="Times New Roman" panose="02020603050405020304" pitchFamily="18" charset="0"/>
              </a:rPr>
              <a:t>. </a:t>
            </a:r>
            <a:r>
              <a:rPr lang="tg-Cyrl-TJ" sz="1400" dirty="0">
                <a:solidFill>
                  <a:schemeClr val="tx1"/>
                </a:solidFill>
                <a:latin typeface="Times New Roman" panose="02020603050405020304" pitchFamily="18" charset="0"/>
                <a:cs typeface="Times New Roman" panose="02020603050405020304" pitchFamily="18" charset="0"/>
              </a:rPr>
              <a:t>Хусусиятҳои</a:t>
            </a:r>
          </a:p>
          <a:p>
            <a:pPr algn="just"/>
            <a:r>
              <a:rPr lang="tg-Cyrl-TJ" sz="1400" dirty="0">
                <a:solidFill>
                  <a:schemeClr val="tx1"/>
                </a:solidFill>
                <a:latin typeface="Times New Roman" panose="02020603050405020304" pitchFamily="18" charset="0"/>
                <a:cs typeface="Times New Roman" panose="02020603050405020304" pitchFamily="18" charset="0"/>
              </a:rPr>
              <a:t> омодакунии кадрҳо дар шароити иқтисодиёти рақамӣ </a:t>
            </a:r>
          </a:p>
          <a:p>
            <a:pPr algn="just"/>
            <a:r>
              <a:rPr lang="en-US" sz="1400" dirty="0">
                <a:solidFill>
                  <a:schemeClr val="tx1"/>
                </a:solidFill>
                <a:latin typeface="Times New Roman" panose="02020603050405020304" pitchFamily="18" charset="0"/>
                <a:cs typeface="Times New Roman" panose="02020603050405020304" pitchFamily="18" charset="0"/>
              </a:rPr>
              <a:t>//</a:t>
            </a:r>
            <a:r>
              <a:rPr lang="tg-Cyrl-TJ" sz="1400" dirty="0">
                <a:solidFill>
                  <a:schemeClr val="tx1"/>
                </a:solidFill>
                <a:latin typeface="Times New Roman" panose="02020603050405020304" pitchFamily="18" charset="0"/>
                <a:cs typeface="Times New Roman" panose="02020603050405020304" pitchFamily="18" charset="0"/>
              </a:rPr>
              <a:t>Паёми Донишгоҳи миллии Тоҷикистон</a:t>
            </a:r>
            <a:r>
              <a:rPr lang="en-US" sz="1400" dirty="0">
                <a:solidFill>
                  <a:schemeClr val="tx1"/>
                </a:solidFill>
                <a:latin typeface="Times New Roman" panose="02020603050405020304" pitchFamily="18" charset="0"/>
                <a:cs typeface="Times New Roman" panose="02020603050405020304" pitchFamily="18" charset="0"/>
              </a:rPr>
              <a:t>. </a:t>
            </a:r>
            <a:endParaRPr lang="tg-Cyrl-TJ" sz="1400" dirty="0">
              <a:solidFill>
                <a:schemeClr val="tx1"/>
              </a:solidFill>
              <a:latin typeface="Times New Roman" panose="02020603050405020304" pitchFamily="18" charset="0"/>
              <a:cs typeface="Times New Roman" panose="02020603050405020304" pitchFamily="18" charset="0"/>
            </a:endParaRPr>
          </a:p>
          <a:p>
            <a:pPr algn="just"/>
            <a:r>
              <a:rPr lang="tg-Cyrl-TJ" sz="1400" dirty="0">
                <a:solidFill>
                  <a:schemeClr val="tx1"/>
                </a:solidFill>
                <a:latin typeface="Times New Roman" panose="02020603050405020304" pitchFamily="18" charset="0"/>
                <a:cs typeface="Times New Roman" panose="02020603050405020304" pitchFamily="18" charset="0"/>
              </a:rPr>
              <a:t>Бахши илмҳои иҷтимоӣ-иқтисодӣ ва ҷамъиятӣ. </a:t>
            </a:r>
          </a:p>
          <a:p>
            <a:pPr algn="just"/>
            <a:r>
              <a:rPr lang="tg-Cyrl-TJ" sz="1400" dirty="0">
                <a:solidFill>
                  <a:schemeClr val="tx1"/>
                </a:solidFill>
                <a:latin typeface="Times New Roman" panose="02020603050405020304" pitchFamily="18" charset="0"/>
                <a:cs typeface="Times New Roman" panose="02020603050405020304" pitchFamily="18" charset="0"/>
              </a:rPr>
              <a:t>- Душанбе: «СИНО», 2018. - № 5. - С.45.  </a:t>
            </a:r>
            <a:endParaRPr lang="ru-RU" sz="1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400" dirty="0">
              <a:solidFill>
                <a:schemeClr val="tx1"/>
              </a:solidFill>
              <a:latin typeface="Times New Roman" panose="02020603050405020304" pitchFamily="18" charset="0"/>
              <a:cs typeface="Times New Roman" panose="02020603050405020304" pitchFamily="18" charset="0"/>
            </a:endParaRPr>
          </a:p>
          <a:p>
            <a:pPr marL="342900" lvl="0" indent="-342900" algn="ctr" rtl="0">
              <a:spcBef>
                <a:spcPts val="56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0" indent="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3856"/>
    </mc:Choice>
    <mc:Fallback xmlns="">
      <p:transition advTm="6385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2"/>
          <p:cNvSpPr txBox="1">
            <a:spLocks noGrp="1"/>
          </p:cNvSpPr>
          <p:nvPr>
            <p:ph idx="1"/>
          </p:nvPr>
        </p:nvSpPr>
        <p:spPr>
          <a:xfrm>
            <a:off x="149469" y="79129"/>
            <a:ext cx="8859839" cy="6603025"/>
          </a:xfrm>
          <a:prstGeom prst="rect">
            <a:avLst/>
          </a:prstGeom>
          <a:noFill/>
          <a:ln>
            <a:noFill/>
          </a:ln>
        </p:spPr>
        <p:txBody>
          <a:bodyPr spcFirstLastPara="1" wrap="square" lIns="91425" tIns="45700" rIns="91425" bIns="45700" anchor="t" anchorCtr="0">
            <a:normAutofit/>
          </a:bodyPr>
          <a:lstStyle/>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асосии рушди сармояи инсонӣ дар иқтисодиёти инноватсионӣ</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Идоракунии истеҳсолоти инноватсионӣ ва хусусияти асосии иқтисодиёти муосир аз дониш, малака ва маҳорати эҷодии корманд вобастагии дорад. Инчунин дар асоси дониш малака ва маҳорати эҷодӣ ҳамзамон, таъсири асосии иқтисоди инноватсионӣ дар асоси донишҳо ва ташкили роҳҳои навини камхароҷот истеҳсол кардани маҳсулоти навин дида мешавад, ки дар тамоми соҳаҳои иқтисодиёт истифода бурда мешавад.</a:t>
            </a:r>
            <a:endParaRPr lang="tg-Cyrl-TJ" sz="105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8674005"/>
      </p:ext>
    </p:extLst>
  </p:cSld>
  <p:clrMapOvr>
    <a:masterClrMapping/>
  </p:clrMapOvr>
  <mc:AlternateContent xmlns:mc="http://schemas.openxmlformats.org/markup-compatibility/2006" xmlns:p14="http://schemas.microsoft.com/office/powerpoint/2010/main">
    <mc:Choice Requires="p14">
      <p:transition spd="slow" p14:dur="2000" advTm="51352"/>
    </mc:Choice>
    <mc:Fallback xmlns="">
      <p:transition spd="slow" advTm="51352"/>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3"/>
          <p:cNvSpPr txBox="1">
            <a:spLocks noGrp="1"/>
          </p:cNvSpPr>
          <p:nvPr>
            <p:ph idx="1"/>
          </p:nvPr>
        </p:nvSpPr>
        <p:spPr>
          <a:xfrm>
            <a:off x="107504" y="184638"/>
            <a:ext cx="8884220" cy="6673362"/>
          </a:xfrm>
          <a:prstGeom prst="rect">
            <a:avLst/>
          </a:prstGeom>
          <a:noFill/>
          <a:ln>
            <a:noFill/>
          </a:ln>
        </p:spPr>
        <p:txBody>
          <a:bodyPr spcFirstLastPara="1" wrap="square" lIns="91425" tIns="45700" rIns="91425" bIns="45700" anchor="t" anchorCtr="0">
            <a:normAutofit/>
          </a:bodyPr>
          <a:lstStyle/>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асосии рушди сармояи инсонӣ дар иқтисодиёти инноватсионӣ</a:t>
            </a: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sz="1050"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Мувофиқ ба ин гуфтаҳо олимони рус Е.Н. Лобачева ва Л.Н. Борисенкова дар мақолаи худ «Нақши сармояи инсонӣ дар идоранамоии иқтисодиёти инноватсионӣ» ин гуфтаҳоро чунин маънидод менамоянд: «Самаранокии фаъолияти инноватсионӣ, дар инкишофёбии нақши қобилиятҳои инсон ва худидоракунии он, ки вобастагии қавии раванди истеҳсолоти инноватсионӣ ва инкишофёбию мукаммалгардии худи субъекти ин иқтисодиёт дониста мешавад»</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a:t>
            </a:r>
            <a:r>
              <a:rPr lang="ru-RU" dirty="0">
                <a:solidFill>
                  <a:schemeClr val="tx1"/>
                </a:solidFill>
                <a:latin typeface="Times New Roman" panose="02020603050405020304" pitchFamily="18" charset="0"/>
                <a:cs typeface="Times New Roman" panose="02020603050405020304" pitchFamily="18" charset="0"/>
              </a:rPr>
              <a:t> </a:t>
            </a:r>
          </a:p>
          <a:p>
            <a:pPr marL="0" indent="457200" algn="just">
              <a:lnSpc>
                <a:spcPct val="150000"/>
              </a:lnSpc>
              <a:spcBef>
                <a:spcPts val="0"/>
              </a:spcBef>
              <a:spcAft>
                <a:spcPts val="0"/>
              </a:spcAft>
              <a:buNone/>
            </a:pPr>
            <a:endParaRPr lang="ru-RU" sz="11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r>
              <a:rPr lang="tg-Cyrl-TJ" sz="1400" dirty="0">
                <a:solidFill>
                  <a:schemeClr val="tx1"/>
                </a:solidFill>
                <a:latin typeface="Times New Roman" panose="02020603050405020304" pitchFamily="18" charset="0"/>
                <a:cs typeface="Times New Roman" panose="02020603050405020304" pitchFamily="18" charset="0"/>
              </a:rPr>
              <a:t>1. Лобачева Е.Н., Борисенкова Л.Н. Роль человеческого</a:t>
            </a:r>
          </a:p>
          <a:p>
            <a:pPr marL="0" indent="0" algn="just">
              <a:lnSpc>
                <a:spcPct val="150000"/>
              </a:lnSpc>
              <a:spcBef>
                <a:spcPts val="0"/>
              </a:spcBef>
              <a:spcAft>
                <a:spcPts val="0"/>
              </a:spcAft>
              <a:buNone/>
            </a:pPr>
            <a:r>
              <a:rPr lang="tg-Cyrl-TJ" sz="1400" dirty="0">
                <a:solidFill>
                  <a:schemeClr val="tx1"/>
                </a:solidFill>
                <a:latin typeface="Times New Roman" panose="02020603050405020304" pitchFamily="18" charset="0"/>
                <a:cs typeface="Times New Roman" panose="02020603050405020304" pitchFamily="18" charset="0"/>
              </a:rPr>
              <a:t> капитала в инновационной экономике. </a:t>
            </a:r>
            <a:endParaRPr lang="tg-Cyrl-TJ" dirty="0">
              <a:solidFill>
                <a:schemeClr val="tx1"/>
              </a:solidFill>
              <a:latin typeface="Times New Roman" panose="02020603050405020304" pitchFamily="18" charset="0"/>
              <a:cs typeface="Times New Roman" panose="02020603050405020304" pitchFamily="18" charset="0"/>
            </a:endParaRPr>
          </a:p>
          <a:p>
            <a:pPr marL="0" indent="0" algn="just">
              <a:lnSpc>
                <a:spcPct val="100000"/>
              </a:lnSpc>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0" indent="0" algn="ctr">
              <a:lnSpc>
                <a:spcPct val="100000"/>
              </a:lnSpc>
              <a:buNone/>
            </a:pPr>
            <a:endParaRPr lang="tg-Cyrl-TJ" sz="100" b="1" dirty="0">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56382"/>
    </mc:Choice>
    <mc:Fallback xmlns="">
      <p:transition advTm="5638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3"/>
          <p:cNvSpPr txBox="1">
            <a:spLocks noGrp="1"/>
          </p:cNvSpPr>
          <p:nvPr>
            <p:ph idx="1"/>
          </p:nvPr>
        </p:nvSpPr>
        <p:spPr>
          <a:xfrm>
            <a:off x="133881" y="87922"/>
            <a:ext cx="8884220" cy="6594232"/>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асосии рушди сармояи инсонӣ дар иқтисодиёти инноватсионӣ</a:t>
            </a:r>
          </a:p>
          <a:p>
            <a:pPr marL="0" indent="457200" algn="just">
              <a:lnSpc>
                <a:spcPct val="150000"/>
              </a:lnSpc>
              <a:spcBef>
                <a:spcPts val="0"/>
              </a:spcBef>
              <a:spcAft>
                <a:spcPts val="0"/>
              </a:spcAft>
              <a:buNone/>
            </a:pPr>
            <a:endParaRPr lang="tg-Cyrl-TJ" sz="3200"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Ба андешаи мо, барои дар оянда дуруст ба роҳ мондани бахшҳои иқтисодӣ, пеш аз ҳама ин омода намудани мутахассисони баланди касбӣ ба шумор меравад. Қайд намудан зарур аст, ки мо истифодаи таҷрибаи мамлакатҳои хориҷиро борҳо оид ба ташаккул ва рушди сармояи инсонӣ мавриди баррасӣ қарор додем, ки онҳо чӣ тавр барои рушд ва ташаккули сармояи инсонӣ аз усулҳо ва таҷрибаҳои муосир истифода намуданд. Пеш аз омухтан метавон дарк намуд, ки истифодаи кадоме аз таҷрибаҳо ба ҳаёти иҷтимоию иқтисодии Ҷумҳурии Тоҷикистон натиҷабахш аст.</a:t>
            </a:r>
          </a:p>
        </p:txBody>
      </p:sp>
    </p:spTree>
    <p:extLst>
      <p:ext uri="{BB962C8B-B14F-4D97-AF65-F5344CB8AC3E}">
        <p14:creationId xmlns:p14="http://schemas.microsoft.com/office/powerpoint/2010/main" val="965944850"/>
      </p:ext>
    </p:extLst>
  </p:cSld>
  <p:clrMapOvr>
    <a:masterClrMapping/>
  </p:clrMapOvr>
  <mc:AlternateContent xmlns:mc="http://schemas.openxmlformats.org/markup-compatibility/2006" xmlns:p14="http://schemas.microsoft.com/office/powerpoint/2010/main">
    <mc:Choice Requires="p14">
      <p:transition spd="slow" p14:dur="2000" advTm="64141"/>
    </mc:Choice>
    <mc:Fallback xmlns="">
      <p:transition spd="slow" advTm="6414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24"/>
          <p:cNvSpPr txBox="1">
            <a:spLocks noGrp="1"/>
          </p:cNvSpPr>
          <p:nvPr>
            <p:ph idx="1"/>
          </p:nvPr>
        </p:nvSpPr>
        <p:spPr>
          <a:xfrm>
            <a:off x="116297" y="105506"/>
            <a:ext cx="8884220" cy="628650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sz="200" b="1" dirty="0">
              <a:solidFill>
                <a:srgbClr val="FF0000"/>
              </a:solidFill>
              <a:latin typeface="Times New Roman" panose="02020603050405020304" pitchFamily="18" charset="0"/>
              <a:cs typeface="Times New Roman" panose="02020603050405020304" pitchFamily="18" charset="0"/>
            </a:endParaRPr>
          </a:p>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Омилҳои асосии рушди инноватсионии менеҷменти касбӣ дар иқтисодиёт </a:t>
            </a:r>
          </a:p>
          <a:p>
            <a:pPr marL="0" indent="450000" algn="just">
              <a:lnSpc>
                <a:spcPct val="150000"/>
              </a:lnSpc>
              <a:spcBef>
                <a:spcPts val="0"/>
              </a:spcBef>
              <a:spcAft>
                <a:spcPts val="0"/>
              </a:spcAft>
            </a:pPr>
            <a:endParaRPr lang="tg-Cyrl-TJ" sz="28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Баҳри рушд ва инкишофдиҳии иқтисодиёти ҷумҳурӣ зарур аст, ки аз имкониятҳои доштаи худ самаранок истифода намуда, ояндаи иқтисодиёти ҷумҳуриро аз хатарҳои берунӣ эмин нигоҳ дорем.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Асоси рушд ва инкишофёбии иқтисодиёти Ҷумҳурии Тоҷикистон аз нуқтаи назари ташкилӣ дар шароити таъсири манфии омилҳои берунӣ ба иқтисодиёти кишвар, имкониятҳои иқтисодии он бояд ҳамчун маводи асосии бехатарии иқтисодӣ дида баромада шавад.</a:t>
            </a:r>
            <a:endParaRPr lang="tg-Cyrl-TJ" sz="24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53827"/>
    </mc:Choice>
    <mc:Fallback xmlns="">
      <p:transition advTm="5382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25"/>
          <p:cNvSpPr txBox="1">
            <a:spLocks noGrp="1"/>
          </p:cNvSpPr>
          <p:nvPr>
            <p:ph idx="1"/>
          </p:nvPr>
        </p:nvSpPr>
        <p:spPr>
          <a:xfrm>
            <a:off x="114301" y="123092"/>
            <a:ext cx="8897814" cy="6603023"/>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Омилҳои асосии рушди инноватсионии менеҷменти касбӣ дар иқтисодиёт</a:t>
            </a: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ин шароит мақсаднок истифодабарии захираҳои табиӣ ва захираҳои инсонӣ дар минтақаҳо, ҳамчунин мустаҳкамнамоии имкониятҳои институтсионалӣ дар самти баландбардории самаранокӣ, диверсионӣ ва рақобатнокии захираҳои мавҷуда ва имконияти муайянамоии сатҳи саноатикунонии ояндаи рушди кишвар муайян карда мешавад. Ин гузаришро аз кишвари аграрӣ-саноатӣ ба кишвари саноатӣ-аграрӣ таъмин намуда, саҳми соҳаи саноатиро дар ММД нисбат ба соҳаи кишоварзӣ бештар менамояд.</a:t>
            </a:r>
            <a:endParaRPr lang="tg-Cyrl-TJ" sz="105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1463"/>
    </mc:Choice>
    <mc:Fallback xmlns="">
      <p:transition advTm="61463"/>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26"/>
          <p:cNvSpPr txBox="1">
            <a:spLocks noGrp="1"/>
          </p:cNvSpPr>
          <p:nvPr>
            <p:ph idx="1"/>
          </p:nvPr>
        </p:nvSpPr>
        <p:spPr>
          <a:xfrm>
            <a:off x="107503" y="61546"/>
            <a:ext cx="8957365" cy="6796454"/>
          </a:xfrm>
          <a:prstGeom prst="rect">
            <a:avLst/>
          </a:prstGeom>
          <a:noFill/>
          <a:ln>
            <a:noFill/>
          </a:ln>
        </p:spPr>
        <p:txBody>
          <a:bodyPr spcFirstLastPara="1" wrap="square" lIns="91425" tIns="45700" rIns="91425" bIns="45700" anchor="t" anchorCtr="0">
            <a:normAutofit/>
          </a:bodyPr>
          <a:lstStyle/>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Омилҳои асосии рушди инноватсионии менеҷменти касбӣ дар иқтисодиёт</a:t>
            </a: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8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Асоси рушд ва инкишофёбии саноатикунонии иқтисодиёти кишвар ин бештар дар доштани корхонаҳои истеҳсолии саноатӣ дида мешавад, ки ин бевосита аз омоданамоӣ ва доштани мутахассисони ҳирфаии замони муосир, яъне сармояи инсонӣ шаҳодат медиҳад.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Рушду инкишофёбии сармояи инсонӣ, ки дар шароити иқтисодиёти имрӯза асоси сармояи рушдёбандагиро ташкил менамояд, аз қисмати асосии он, оила шурӯъ мешавад. Оила ин асоситарин институтест, ки ба тарбияи наврасе, ки дар ин ҷо ба воя мерасад, саҳми назарраси худро мегузорад.</a:t>
            </a:r>
          </a:p>
        </p:txBody>
      </p:sp>
    </p:spTree>
  </p:cSld>
  <p:clrMapOvr>
    <a:masterClrMapping/>
  </p:clrMapOvr>
  <mc:AlternateContent xmlns:mc="http://schemas.openxmlformats.org/markup-compatibility/2006" xmlns:p14="http://schemas.microsoft.com/office/powerpoint/2010/main">
    <mc:Choice Requires="p14">
      <p:transition p14:dur="0" advTm="66008"/>
    </mc:Choice>
    <mc:Fallback xmlns="">
      <p:transition advTm="66008"/>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27"/>
          <p:cNvSpPr txBox="1">
            <a:spLocks noGrp="1"/>
          </p:cNvSpPr>
          <p:nvPr>
            <p:ph idx="1"/>
          </p:nvPr>
        </p:nvSpPr>
        <p:spPr>
          <a:xfrm>
            <a:off x="107504" y="202222"/>
            <a:ext cx="8884220" cy="6541477"/>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2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endParaRPr lang="ru-RU" sz="200" b="1" dirty="0">
              <a:solidFill>
                <a:srgbClr val="FF0000"/>
              </a:solidFill>
              <a:latin typeface="Times New Roman" panose="02020603050405020304" pitchFamily="18" charset="0"/>
              <a:cs typeface="Times New Roman" panose="02020603050405020304" pitchFamily="18" charset="0"/>
            </a:endParaRPr>
          </a:p>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Омилҳои асосии рушди инноватсионии менеҷменти касбӣ дар иқтисодиёт</a:t>
            </a: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sz="800"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Дар ҳолате, ки ин институт солим бошад, фарзанди бавоярасидаи он низ солим тарбия меёбад. Тарбияи пурра ёфтани фарзанд дар оила ин аз солим будани аъзоёни ӯ вобастагӣ дорад. Аъзои хонавода агар солим бошанд, дониши хуб дошта бошанд, аз ҳаводиси ҳаррӯзаи ҷараёни иқтисодиёт бохабар бошанд ва ба тарбияи фарзанд аҳамияти ҷиддӣ диҳанд, баъд фарзанди солим тарбия карда мешавад.</a:t>
            </a:r>
          </a:p>
        </p:txBody>
      </p:sp>
    </p:spTree>
  </p:cSld>
  <p:clrMapOvr>
    <a:masterClrMapping/>
  </p:clrMapOvr>
  <mc:AlternateContent xmlns:mc="http://schemas.openxmlformats.org/markup-compatibility/2006" xmlns:p14="http://schemas.microsoft.com/office/powerpoint/2010/main">
    <mc:Choice Requires="p14">
      <p:transition p14:dur="0" advTm="62171"/>
    </mc:Choice>
    <mc:Fallback xmlns="">
      <p:transition advTm="62171"/>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28"/>
          <p:cNvSpPr txBox="1">
            <a:spLocks noGrp="1"/>
          </p:cNvSpPr>
          <p:nvPr>
            <p:ph idx="1"/>
          </p:nvPr>
        </p:nvSpPr>
        <p:spPr>
          <a:xfrm>
            <a:off x="96715" y="140678"/>
            <a:ext cx="8915399" cy="6611814"/>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Омилҳои асосии рушди инноватсионии менеҷменти касбӣ дар иқтисодиёт</a:t>
            </a: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баробари ин гуфтаҳо Ҳукумати кишвар низ кӯшишу заҳмат намуда истодааст, ки ҳар як шаҳрванди ӯ чи аз нуқтаи назарӣ иҷтимоӣ ва чи аз нуқтаи назари иқтисодӣ солим ба воя расида, дар рушд ва инкишофёбии иқтисодиёт саҳми назаррасе гузошта бошад. Бинбар ин ҳамаи он қонуну қонунгузорие, ки оид ба тарбияи фарзанд, аз ҷониби Ҳукумати кишвар андешида мешаванд муҳиммияти махсуси худро доранд.</a:t>
            </a:r>
          </a:p>
        </p:txBody>
      </p:sp>
    </p:spTree>
  </p:cSld>
  <p:clrMapOvr>
    <a:masterClrMapping/>
  </p:clrMapOvr>
  <mc:AlternateContent xmlns:mc="http://schemas.openxmlformats.org/markup-compatibility/2006" xmlns:p14="http://schemas.microsoft.com/office/powerpoint/2010/main">
    <mc:Choice Requires="p14">
      <p:transition p14:dur="0" advTm="49314"/>
    </mc:Choice>
    <mc:Fallback xmlns="">
      <p:transition advTm="4931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9"/>
          <p:cNvSpPr txBox="1">
            <a:spLocks noGrp="1"/>
          </p:cNvSpPr>
          <p:nvPr>
            <p:ph idx="1"/>
          </p:nvPr>
        </p:nvSpPr>
        <p:spPr>
          <a:xfrm>
            <a:off x="107504" y="149468"/>
            <a:ext cx="8884220" cy="6594232"/>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200" b="1" dirty="0">
              <a:solidFill>
                <a:srgbClr val="FF0000"/>
              </a:solidFill>
              <a:latin typeface="Times New Roman" panose="02020603050405020304" pitchFamily="18" charset="0"/>
              <a:cs typeface="Times New Roman" panose="02020603050405020304" pitchFamily="18" charset="0"/>
            </a:endParaRPr>
          </a:p>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Омилҳои асосии рушди инноватсионии менеҷменти касбӣ дар иқтисодиёт</a:t>
            </a:r>
            <a:endParaRPr lang="tg-Cyrl-TJ" sz="24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Чӣ гунае ки соли 2011-ум аз ҷониби Ҳукумати кишвар, Қонуни Ҷумҳурии Тоҷикистон «Дар бораи масъулияти падару модар дар таълиму тарбияи фарзанд» қабул карда шуд, ки «мақсади Қонуни мазкур пурзӯр намудани масъулияти падару модар дар таълиму тарбияи фарзанд дар рӯҳияи</a:t>
            </a:r>
            <a:r>
              <a:rPr lang="tg-Cyrl-TJ" b="1" dirty="0">
                <a:solidFill>
                  <a:schemeClr val="tx1"/>
                </a:solidFill>
                <a:latin typeface="Times New Roman" panose="02020603050405020304" pitchFamily="18" charset="0"/>
                <a:cs typeface="Times New Roman" panose="02020603050405020304" pitchFamily="18" charset="0"/>
              </a:rPr>
              <a:t> </a:t>
            </a:r>
            <a:r>
              <a:rPr lang="tg-Cyrl-TJ" dirty="0">
                <a:solidFill>
                  <a:schemeClr val="tx1"/>
                </a:solidFill>
                <a:latin typeface="Times New Roman" panose="02020603050405020304" pitchFamily="18" charset="0"/>
                <a:cs typeface="Times New Roman" panose="02020603050405020304" pitchFamily="18" charset="0"/>
              </a:rPr>
              <a:t>инсондӯстӣ, ифтихори ватандорӣ, эҳтироми арзишҳои миллӣ, умумибашарӣ ва фарҳангӣ, инчунин ҳифзи ҳуқуқу манфиатҳои фарзанд мебошад».</a:t>
            </a:r>
          </a:p>
        </p:txBody>
      </p:sp>
    </p:spTree>
  </p:cSld>
  <p:clrMapOvr>
    <a:masterClrMapping/>
  </p:clrMapOvr>
  <mc:AlternateContent xmlns:mc="http://schemas.openxmlformats.org/markup-compatibility/2006" xmlns:p14="http://schemas.microsoft.com/office/powerpoint/2010/main">
    <mc:Choice Requires="p14">
      <p:transition p14:dur="0" advTm="59730"/>
    </mc:Choice>
    <mc:Fallback xmlns="">
      <p:transition advTm="5973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30"/>
          <p:cNvSpPr txBox="1">
            <a:spLocks noGrp="1"/>
          </p:cNvSpPr>
          <p:nvPr>
            <p:ph idx="1"/>
          </p:nvPr>
        </p:nvSpPr>
        <p:spPr>
          <a:xfrm>
            <a:off x="107504" y="123092"/>
            <a:ext cx="8904611" cy="6620608"/>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300" b="1" dirty="0">
              <a:solidFill>
                <a:srgbClr val="FF0000"/>
              </a:solidFill>
              <a:latin typeface="Times New Roman" panose="02020603050405020304" pitchFamily="18" charset="0"/>
              <a:cs typeface="Times New Roman" panose="02020603050405020304" pitchFamily="18" charset="0"/>
            </a:endParaRPr>
          </a:p>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Омилҳои асосии рушди инноватсионии менеҷменти касбӣ дар иқтисодиёт</a:t>
            </a: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ru-RU" dirty="0" err="1">
                <a:solidFill>
                  <a:schemeClr val="tx1"/>
                </a:solidFill>
                <a:latin typeface="Times New Roman" panose="02020603050405020304" pitchFamily="18" charset="0"/>
                <a:cs typeface="Times New Roman" panose="02020603050405020304" pitchFamily="18" charset="0"/>
              </a:rPr>
              <a:t>Фарзанде</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ки</a:t>
            </a:r>
            <a:r>
              <a:rPr lang="ru-RU" dirty="0">
                <a:solidFill>
                  <a:schemeClr val="tx1"/>
                </a:solidFill>
                <a:latin typeface="Times New Roman" panose="02020603050405020304" pitchFamily="18" charset="0"/>
                <a:cs typeface="Times New Roman" panose="02020603050405020304" pitchFamily="18" charset="0"/>
              </a:rPr>
              <a:t> дар р</a:t>
            </a:r>
            <a:r>
              <a:rPr lang="tg-Cyrl-TJ" dirty="0">
                <a:solidFill>
                  <a:schemeClr val="tx1"/>
                </a:solidFill>
                <a:latin typeface="Times New Roman" panose="02020603050405020304" pitchFamily="18" charset="0"/>
                <a:cs typeface="Times New Roman" panose="02020603050405020304" pitchFamily="18" charset="0"/>
              </a:rPr>
              <a:t>ӯ</a:t>
            </a:r>
            <a:r>
              <a:rPr lang="ru-RU" dirty="0" err="1">
                <a:solidFill>
                  <a:schemeClr val="tx1"/>
                </a:solidFill>
                <a:latin typeface="Times New Roman" panose="02020603050405020304" pitchFamily="18" charset="0"/>
                <a:cs typeface="Times New Roman" panose="02020603050405020304" pitchFamily="18" charset="0"/>
              </a:rPr>
              <a:t>ҳияи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ватандӯстӣ</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ва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инсондӯстӣ</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тарбия</a:t>
            </a:r>
            <a:r>
              <a:rPr lang="ru-RU" dirty="0">
                <a:solidFill>
                  <a:schemeClr val="tx1"/>
                </a:solidFill>
                <a:latin typeface="Times New Roman" panose="02020603050405020304" pitchFamily="18" charset="0"/>
                <a:cs typeface="Times New Roman" panose="02020603050405020304" pitchFamily="18" charset="0"/>
              </a:rPr>
              <a:t> карда </a:t>
            </a:r>
            <a:r>
              <a:rPr lang="ru-RU" dirty="0" err="1">
                <a:solidFill>
                  <a:schemeClr val="tx1"/>
                </a:solidFill>
                <a:latin typeface="Times New Roman" panose="02020603050405020304" pitchFamily="18" charset="0"/>
                <a:cs typeface="Times New Roman" panose="02020603050405020304" pitchFamily="18" charset="0"/>
              </a:rPr>
              <a:t>мешавад</a:t>
            </a:r>
            <a:r>
              <a:rPr lang="ru-RU" dirty="0">
                <a:solidFill>
                  <a:schemeClr val="tx1"/>
                </a:solidFill>
                <a:latin typeface="Times New Roman" panose="02020603050405020304" pitchFamily="18" charset="0"/>
                <a:cs typeface="Times New Roman" panose="02020603050405020304" pitchFamily="18" charset="0"/>
              </a:rPr>
              <a:t>, ба </a:t>
            </a:r>
            <a:r>
              <a:rPr lang="ru-RU" dirty="0" err="1">
                <a:solidFill>
                  <a:schemeClr val="tx1"/>
                </a:solidFill>
                <a:latin typeface="Times New Roman" panose="02020603050405020304" pitchFamily="18" charset="0"/>
                <a:cs typeface="Times New Roman" panose="02020603050405020304" pitchFamily="18" charset="0"/>
              </a:rPr>
              <a:t>арзишҳои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миллӣ</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умумибашарӣ</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ва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фарҳангӣ</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эҳтиром</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мегузорад</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Қонуни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зикршуда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ҳуқуқу</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уҳдадориҳои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фарзандро</a:t>
            </a:r>
            <a:r>
              <a:rPr lang="ru-RU" dirty="0">
                <a:solidFill>
                  <a:schemeClr val="tx1"/>
                </a:solidFill>
                <a:latin typeface="Times New Roman" panose="02020603050405020304" pitchFamily="18" charset="0"/>
                <a:cs typeface="Times New Roman" panose="02020603050405020304" pitchFamily="18" charset="0"/>
              </a:rPr>
              <a:t> ба </a:t>
            </a:r>
            <a:r>
              <a:rPr lang="tg-Cyrl-TJ" dirty="0">
                <a:solidFill>
                  <a:schemeClr val="tx1"/>
                </a:solidFill>
                <a:latin typeface="Times New Roman" panose="02020603050405020304" pitchFamily="18" charset="0"/>
                <a:cs typeface="Times New Roman" panose="02020603050405020304" pitchFamily="18" charset="0"/>
              </a:rPr>
              <a:t>ӯ</a:t>
            </a:r>
            <a:r>
              <a:rPr lang="ru-RU" dirty="0">
                <a:solidFill>
                  <a:schemeClr val="tx1"/>
                </a:solidFill>
                <a:latin typeface="Times New Roman" panose="02020603050405020304" pitchFamily="18" charset="0"/>
                <a:cs typeface="Times New Roman" panose="02020603050405020304" pitchFamily="18" charset="0"/>
              </a:rPr>
              <a:t> ом</a:t>
            </a:r>
            <a:r>
              <a:rPr lang="tg-Cyrl-TJ" dirty="0">
                <a:solidFill>
                  <a:schemeClr val="tx1"/>
                </a:solidFill>
                <a:latin typeface="Times New Roman" panose="02020603050405020304" pitchFamily="18" charset="0"/>
                <a:cs typeface="Times New Roman" panose="02020603050405020304" pitchFamily="18" charset="0"/>
              </a:rPr>
              <a:t>ӯ</a:t>
            </a:r>
            <a:r>
              <a:rPr lang="ru-RU" dirty="0" err="1">
                <a:solidFill>
                  <a:schemeClr val="tx1"/>
                </a:solidFill>
                <a:latin typeface="Times New Roman" panose="02020603050405020304" pitchFamily="18" charset="0"/>
                <a:cs typeface="Times New Roman" panose="02020603050405020304" pitchFamily="18" charset="0"/>
              </a:rPr>
              <a:t>хта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ҳифзи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манфиатҳои</a:t>
            </a:r>
            <a:r>
              <a:rPr lang="ru-RU" dirty="0">
                <a:solidFill>
                  <a:schemeClr val="tx1"/>
                </a:solidFill>
                <a:latin typeface="Times New Roman" panose="02020603050405020304" pitchFamily="18" charset="0"/>
                <a:cs typeface="Times New Roman" panose="02020603050405020304" pitchFamily="18" charset="0"/>
              </a:rPr>
              <a:t> </a:t>
            </a:r>
            <a:r>
              <a:rPr lang="tg-Cyrl-TJ" dirty="0">
                <a:solidFill>
                  <a:schemeClr val="tx1"/>
                </a:solidFill>
                <a:latin typeface="Times New Roman" panose="02020603050405020304" pitchFamily="18" charset="0"/>
                <a:cs typeface="Times New Roman" panose="02020603050405020304" pitchFamily="18" charset="0"/>
              </a:rPr>
              <a:t>ӯ</a:t>
            </a:r>
            <a:r>
              <a:rPr lang="ru-RU" dirty="0" err="1">
                <a:solidFill>
                  <a:schemeClr val="tx1"/>
                </a:solidFill>
                <a:latin typeface="Times New Roman" panose="02020603050405020304" pitchFamily="18" charset="0"/>
                <a:cs typeface="Times New Roman" panose="02020603050405020304" pitchFamily="18" charset="0"/>
              </a:rPr>
              <a:t>ро</a:t>
            </a:r>
            <a:r>
              <a:rPr lang="ru-RU" dirty="0">
                <a:solidFill>
                  <a:schemeClr val="tx1"/>
                </a:solidFill>
                <a:latin typeface="Times New Roman" panose="02020603050405020304" pitchFamily="18" charset="0"/>
                <a:cs typeface="Times New Roman" panose="02020603050405020304" pitchFamily="18" charset="0"/>
              </a:rPr>
              <a:t> дар </a:t>
            </a:r>
            <a:r>
              <a:rPr lang="ru-RU" dirty="0" err="1">
                <a:solidFill>
                  <a:schemeClr val="tx1"/>
                </a:solidFill>
                <a:latin typeface="Times New Roman" panose="02020603050405020304" pitchFamily="18" charset="0"/>
                <a:cs typeface="Times New Roman" panose="02020603050405020304" pitchFamily="18" charset="0"/>
              </a:rPr>
              <a:t>ҷамъият</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нишон</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медиҳад</a:t>
            </a:r>
            <a:r>
              <a:rPr lang="ru-RU" dirty="0">
                <a:solidFill>
                  <a:schemeClr val="tx1"/>
                </a:solidFill>
                <a:latin typeface="Times New Roman" panose="02020603050405020304" pitchFamily="18" charset="0"/>
                <a:cs typeface="Times New Roman" panose="02020603050405020304" pitchFamily="18" charset="0"/>
              </a:rPr>
              <a:t>. </a:t>
            </a: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Солимии оила аз нуқтаи назари иқтисодӣ ин аз сатҳи даромад ва аз сатҳи хароҷотнамоии он низ ба ҳисоб меравад. Агар мо ба сатҳи даромаднокии аҳолӣ дар солҳои охир назар намоем, мебинем, ки сатҳи даромаднокии аҳолӣ сол аз сол зиёд гардидааст.</a:t>
            </a:r>
          </a:p>
        </p:txBody>
      </p:sp>
    </p:spTree>
  </p:cSld>
  <p:clrMapOvr>
    <a:masterClrMapping/>
  </p:clrMapOvr>
  <mc:AlternateContent xmlns:mc="http://schemas.openxmlformats.org/markup-compatibility/2006" xmlns:p14="http://schemas.microsoft.com/office/powerpoint/2010/main">
    <mc:Choice Requires="p14">
      <p:transition p14:dur="0" advTm="60719"/>
    </mc:Choice>
    <mc:Fallback xmlns="">
      <p:transition advTm="60719"/>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31"/>
          <p:cNvSpPr txBox="1">
            <a:spLocks noGrp="1"/>
          </p:cNvSpPr>
          <p:nvPr>
            <p:ph idx="1"/>
          </p:nvPr>
        </p:nvSpPr>
        <p:spPr>
          <a:xfrm>
            <a:off x="107504" y="230818"/>
            <a:ext cx="8884220" cy="6521673"/>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lvl="0" indent="630555" algn="ctr">
              <a:spcBef>
                <a:spcPts val="0"/>
              </a:spcBef>
              <a:spcAft>
                <a:spcPts val="0"/>
              </a:spcAft>
              <a:buSzPts val="1960"/>
              <a:buNone/>
            </a:pPr>
            <a:endParaRPr lang="tg-Cyrl-TJ" sz="100" b="1" dirty="0">
              <a:solidFill>
                <a:srgbClr val="FF0000"/>
              </a:solidFill>
              <a:latin typeface="Times New Roman" panose="02020603050405020304" pitchFamily="18" charset="0"/>
              <a:cs typeface="Times New Roman" panose="02020603050405020304" pitchFamily="18" charset="0"/>
            </a:endParaRPr>
          </a:p>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Омилҳои асосии рушди инноватсионии менеҷменти касбӣ дар иқтисодиёт</a:t>
            </a: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500"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Харҷнамоии аҳолӣ бевосита ба эҳтиёҷоте, ки онҳо доранд, вобаста аст. Эҳтиёҷот ҳар қадар зиёд шавад, харҷнамоӣ низ ҳамон қадар боло рафтан мегирад. Ин эҳтиёҷот ҳастанд, ки инсонҳо барои дар як сатҳи муайян онҳоро қонеъ намудан, ба фаъолиятҳои гуногун машғул мешаванд. Ин фаъолиятнамоии инсонҳо аз дараҷаи дониш ва малакаи онҳо вобаста аст. Инсонҳое, ки дар як доираи муайян рушд ва инкишоф ёфтаанд, яъне дорои сармояи волои инсонӣ мебошанд, метавонанд, ки ин эҳтиёҷотҳои худро то дараҷае пурра қонеъ намоянд ва зиндагии хуби инсониро дошта бошанд.</a:t>
            </a:r>
            <a:endParaRPr lang="tg-Cyrl-TJ" b="1" dirty="0">
              <a:solidFill>
                <a:schemeClr val="tx1"/>
              </a:solidFill>
              <a:latin typeface="Times New Roman" panose="02020603050405020304" pitchFamily="18" charset="0"/>
              <a:cs typeface="Times New Roman" panose="02020603050405020304" pitchFamily="18" charset="0"/>
            </a:endParaRPr>
          </a:p>
          <a:p>
            <a:endParaRPr lang="tg-Cyrl-TJ" b="1" dirty="0"/>
          </a:p>
          <a:p>
            <a:endParaRPr lang="tg-Cyrl-TJ" b="1" dirty="0"/>
          </a:p>
          <a:p>
            <a:endParaRPr lang="tg-Cyrl-TJ" b="1" dirty="0"/>
          </a:p>
          <a:p>
            <a:endParaRPr lang="tg-Cyrl-TJ" b="1" dirty="0"/>
          </a:p>
          <a:p>
            <a:endParaRPr lang="tg-Cyrl-TJ" b="1" dirty="0"/>
          </a:p>
          <a:p>
            <a:endParaRPr lang="tg-Cyrl-TJ" b="1" dirty="0"/>
          </a:p>
          <a:p>
            <a:endParaRPr lang="tg-Cyrl-TJ" sz="600" b="1" dirty="0"/>
          </a:p>
          <a:p>
            <a:endParaRPr lang="tg-Cyrl-TJ" b="1" dirty="0"/>
          </a:p>
        </p:txBody>
      </p:sp>
    </p:spTree>
    <p:extLst>
      <p:ext uri="{BB962C8B-B14F-4D97-AF65-F5344CB8AC3E}">
        <p14:creationId xmlns:p14="http://schemas.microsoft.com/office/powerpoint/2010/main" val="3553571143"/>
      </p:ext>
    </p:extLst>
  </p:cSld>
  <p:clrMapOvr>
    <a:masterClrMapping/>
  </p:clrMapOvr>
  <mc:AlternateContent xmlns:mc="http://schemas.openxmlformats.org/markup-compatibility/2006" xmlns:p14="http://schemas.microsoft.com/office/powerpoint/2010/main">
    <mc:Choice Requires="p14">
      <p:transition spd="slow" p14:dur="2000" advTm="68763"/>
    </mc:Choice>
    <mc:Fallback xmlns="">
      <p:transition spd="slow" advTm="6876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32"/>
          <p:cNvSpPr txBox="1">
            <a:spLocks noGrp="1"/>
          </p:cNvSpPr>
          <p:nvPr>
            <p:ph idx="1"/>
          </p:nvPr>
        </p:nvSpPr>
        <p:spPr>
          <a:xfrm>
            <a:off x="107504" y="175846"/>
            <a:ext cx="8884220" cy="6422102"/>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Омилҳои асосии рушди инноватсионии менеҷменти касбӣ дар иқтисодиёт</a:t>
            </a:r>
            <a:endParaRPr lang="tg-Cyrl-TJ" sz="2400"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1960"/>
              <a:buNone/>
            </a:pPr>
            <a:endParaRPr lang="tg-Cyrl-TJ" sz="1000" dirty="0"/>
          </a:p>
          <a:p>
            <a:pPr marL="0" lvl="0" indent="450000" algn="just">
              <a:lnSpc>
                <a:spcPct val="150000"/>
              </a:lnSpc>
              <a:spcBef>
                <a:spcPts val="0"/>
              </a:spcBef>
              <a:spcAft>
                <a:spcPts val="0"/>
              </a:spcAft>
              <a:buSzPts val="1960"/>
              <a:buNone/>
            </a:pPr>
            <a:endParaRPr lang="tg-Cyrl-TJ" sz="1000" dirty="0"/>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Барои ноил шудан ба зиндагии хуб мо бояд ба он доираҳои асосие, ки инсон дар онҳо рушд ва инкишоф меёбад, аҳамияти аввалиндараҷа диҳем ва бояд ҳама он заҳматҳои кашидашуда бенатиҷа анҷом наёбад.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шароити имрӯза бозори меҳнат аз ин институт тақозои онро дорад, ки фаъолияти хуби соҳибкориро дар худ бедор карда, доимо кӯшиш ба харҷ диҳад, ки талаботи асосии истеъмолии аҳолиро бо молу маҳсулоти ватанӣ таъмин намояд.</a:t>
            </a:r>
          </a:p>
        </p:txBody>
      </p:sp>
    </p:spTree>
  </p:cSld>
  <p:clrMapOvr>
    <a:masterClrMapping/>
  </p:clrMapOvr>
  <mc:AlternateContent xmlns:mc="http://schemas.openxmlformats.org/markup-compatibility/2006" xmlns:p14="http://schemas.microsoft.com/office/powerpoint/2010/main">
    <mc:Choice Requires="p14">
      <p:transition p14:dur="0" advTm="174490"/>
    </mc:Choice>
    <mc:Fallback xmlns="">
      <p:transition advTm="17449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33"/>
          <p:cNvSpPr txBox="1">
            <a:spLocks noGrp="1"/>
          </p:cNvSpPr>
          <p:nvPr>
            <p:ph idx="1"/>
          </p:nvPr>
        </p:nvSpPr>
        <p:spPr>
          <a:xfrm>
            <a:off x="107504" y="175846"/>
            <a:ext cx="8974950" cy="6611816"/>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Омилҳои асосии рушди инноватсионии менеҷменти касбӣ дар иқтисодиёт</a:t>
            </a: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Фаъолияти соҳибкории инсонҳо ин пеш аз ҳама бо ҷои корӣ таъмин намудани шахсони бекор, ворид намудани молу маҳсулоти босифати ватанӣ ва ба даст овардани даромади бисёрро кафолат медиҳад. Аз ин ҷост, ки Асосгузори сулҳу ваҳдати миллӣ, Пешвои миллат, Президенти Ҷумҳурии Тоҷикистон Эмомалӣ Раҳмон дар Паёми худ оид ба вусъат додан ба фаъолияти соҳибкорӣ қайд намуданд:</a:t>
            </a:r>
            <a:endParaRPr lang="tg-Cyrl-TJ" sz="32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1083"/>
    </mc:Choice>
    <mc:Fallback xmlns="">
      <p:transition advTm="61083"/>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41073" y="114758"/>
            <a:ext cx="8884220" cy="666411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200" b="1" dirty="0">
              <a:solidFill>
                <a:srgbClr val="FF0000"/>
              </a:solidFill>
              <a:latin typeface="Times New Roman" panose="02020603050405020304" pitchFamily="18" charset="0"/>
              <a:cs typeface="Times New Roman" panose="02020603050405020304" pitchFamily="18" charset="0"/>
            </a:endParaRPr>
          </a:p>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Омилҳои асосии рушди инноватсионии менеҷменти касбӣ дар иқтисодиёт</a:t>
            </a: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«Бо мақсади баланд бардоштани савияи донишҳои ҳуқуқӣ, молиявӣ ва иқтисодии соҳибкорон, расонидани кумак барои таҳияи лоиҳаҳои тиҷоратӣ ва дарёфти роҳҳои татбиқи онҳо, бахусус, ба субъектҳои соҳибкории навтаъсис ва ҷалби ҷавонон ба фаъолияти соҳибкорӣ Ҳукумати Тоҷикистон ҷиҳати дар шаҳру ноҳияҳои кишвар ташкил намудани марказҳои хизматрасонӣ, ки дар як вақт вазифаи маркази таълимии соҳибкоронро иҷро мекунанд, чораҳои зарурӣ андешад.</a:t>
            </a:r>
          </a:p>
        </p:txBody>
      </p:sp>
    </p:spTree>
  </p:cSld>
  <p:clrMapOvr>
    <a:masterClrMapping/>
  </p:clrMapOvr>
  <mc:AlternateContent xmlns:mc="http://schemas.openxmlformats.org/markup-compatibility/2006" xmlns:p14="http://schemas.microsoft.com/office/powerpoint/2010/main">
    <mc:Choice Requires="p14">
      <p:transition p14:dur="0" advTm="55023"/>
    </mc:Choice>
    <mc:Fallback xmlns="">
      <p:transition advTm="55023"/>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79131" y="87922"/>
            <a:ext cx="8968154" cy="6620609"/>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050" b="1" dirty="0">
              <a:solidFill>
                <a:srgbClr val="FF0000"/>
              </a:solidFill>
              <a:latin typeface="Times New Roman" panose="02020603050405020304" pitchFamily="18" charset="0"/>
              <a:cs typeface="Times New Roman" panose="02020603050405020304" pitchFamily="18" charset="0"/>
            </a:endParaRPr>
          </a:p>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Омилҳои асосии рушди инноватсионии менеҷменти касбӣ дар иқтисодиёт</a:t>
            </a: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Инчунин, пешниҳод менамоям, ки бо мақсади дастгирии минбаъдаи соҳибкорон дар кишварамон “300 рӯзи ислоҳот оид ба дастгирии соҳибкорӣ ва беҳтар намудани фазои сармоягузорӣ” амалӣ карда шавад».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баробари ин гуфтаҳо ҳаминро қайд карданием, ки фаъолияти идоранамоии инсон яке аз унсурҳои асосии сармояи инсонӣ буда, дар асоси омӯзиши доираи истеъмолии аҳолӣ ва такмилу инкишофёбии донишҳои инсон рушд ва вусъат меёбад.</a:t>
            </a: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buNone/>
            </a:pPr>
            <a:endParaRPr lang="tg-Cyrl-TJ" sz="1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717246"/>
      </p:ext>
    </p:extLst>
  </p:cSld>
  <p:clrMapOvr>
    <a:masterClrMapping/>
  </p:clrMapOvr>
  <mc:AlternateContent xmlns:mc="http://schemas.openxmlformats.org/markup-compatibility/2006" xmlns:p14="http://schemas.microsoft.com/office/powerpoint/2010/main">
    <mc:Choice Requires="p14">
      <p:transition p14:dur="0" advTm="180192"/>
    </mc:Choice>
    <mc:Fallback xmlns="">
      <p:transition advTm="180192"/>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07504" y="70338"/>
            <a:ext cx="8884220" cy="6787662"/>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Омилҳои асосии рушди инноватсионии менеҷменти касбӣ дар иқтисодиёт</a:t>
            </a: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6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Ҳукумати Ҷумҳурии Тоҷикистон кӯшиш бар он намуда истодааст, ки дар баробари се ҳадафи асосие, ки боиси рушд ва инкишофёбии иқтисодиёти ҷумҳурӣ дониста мешавад, ҳадафи чорум-саноатикунонии иқтисодиёти кишварро ба роҳ монад. Барои ба ин ҳадаф сазовор гардидан, пеш аз ҳама ташкили корхонаҳои саноатии истеҳсолӣ ва беҳтарин мутахассис ба мо лозим аст, чунки бе мутахассиси касбӣ мо фаъолияти дилхоҳ корхонаи истеҳсолиро ба роҳ монда наметавонем.</a:t>
            </a:r>
            <a:endParaRPr lang="tg-Cyrl-TJ"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7720327"/>
      </p:ext>
    </p:extLst>
  </p:cSld>
  <p:clrMapOvr>
    <a:masterClrMapping/>
  </p:clrMapOvr>
  <mc:AlternateContent xmlns:mc="http://schemas.openxmlformats.org/markup-compatibility/2006" xmlns:p14="http://schemas.microsoft.com/office/powerpoint/2010/main">
    <mc:Choice Requires="p14">
      <p:transition p14:dur="0" advTm="85687"/>
    </mc:Choice>
    <mc:Fallback xmlns="">
      <p:transition advTm="85687"/>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33880" y="149469"/>
            <a:ext cx="8851858" cy="6567854"/>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Омилҳои асосии рушди инноватсионии менеҷменти касбӣ дар иқтисодиёт</a:t>
            </a: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latin typeface="Times New Roman" panose="02020603050405020304" pitchFamily="18" charset="0"/>
              <a:cs typeface="Times New Roman" panose="02020603050405020304" pitchFamily="18" charset="0"/>
            </a:endParaRPr>
          </a:p>
          <a:p>
            <a:pPr marL="0" indent="457200" algn="just" fontAlgn="base" hangingPunct="0">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Аз нигоҳи илми иқтисодӣ мавҷи сеюмро замони иқтисоди иттилоотиву инноватсионӣ ё худ «иқтисоди донишҳо» меноманд, ки дар шароити муосир ҷавҳари асосии рушд бояд танҳо дониши касбиву ҳунарӣ дониста шавад. Агар мо каме ба таҷрибаи давлатҳои тараққикардаи ҷаҳон назар намоем, ба мо маълум мегардад, ки идоранамоии хуби сармояи инсонӣ, то кадом андоза ба рушд ва инкишофёбии иқтисодиёти ин давлатҳо саҳми назаррасе доранд.</a:t>
            </a:r>
            <a:endParaRPr lang="tg-Cyrl-TJ" b="1" dirty="0">
              <a:solidFill>
                <a:schemeClr val="tx1"/>
              </a:solidFill>
              <a:latin typeface="Times New Roman" panose="02020603050405020304" pitchFamily="18" charset="0"/>
              <a:cs typeface="Times New Roman" panose="02020603050405020304" pitchFamily="18" charset="0"/>
            </a:endParaRPr>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sz="1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7024744"/>
      </p:ext>
    </p:extLst>
  </p:cSld>
  <p:clrMapOvr>
    <a:masterClrMapping/>
  </p:clrMapOvr>
  <mc:AlternateContent xmlns:mc="http://schemas.openxmlformats.org/markup-compatibility/2006" xmlns:p14="http://schemas.microsoft.com/office/powerpoint/2010/main">
    <mc:Choice Requires="p14">
      <p:transition p14:dur="0" advTm="100108"/>
    </mc:Choice>
    <mc:Fallback xmlns="">
      <p:transition advTm="100108"/>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33880" y="167054"/>
            <a:ext cx="8884220" cy="6154615"/>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Омилҳои асосии рушди инноватсионии менеҷменти касбӣ дар иқтисодиёт</a:t>
            </a: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400" dirty="0">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Рушд ва инкишофёбии сармояи инсонӣ дар шароити зудтағйирёбандаи иқтисодиёт ба институтҳое, ки инсонҳо дар онҳо рушд ва ташаккул меёбанд, вобаста аст. Ин институтҳоро дар шароити имрӯза бо чунин тарз ҷобаҷо гузоштан мумкин аст: оила, ҷамъият, мактаб, донишгоҳ ва ташкилот. Яъне сармояи инсонӣ, ки дорои тарбияи хуби инсонӣ, ахлоқи баланди ҷамъиятӣ, одоби намунавӣ, маърифати баланди касбӣ ва мутахассиси ҳирфаии замонавӣ буда, дар институтҳои номбурдашуда, рушд ва инкишоф меёбанд.</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8905299"/>
      </p:ext>
    </p:extLst>
  </p:cSld>
  <p:clrMapOvr>
    <a:masterClrMapping/>
  </p:clrMapOvr>
  <mc:AlternateContent xmlns:mc="http://schemas.openxmlformats.org/markup-compatibility/2006" xmlns:p14="http://schemas.microsoft.com/office/powerpoint/2010/main">
    <mc:Choice Requires="p14">
      <p:transition p14:dur="0" advTm="113542"/>
    </mc:Choice>
    <mc:Fallback xmlns="">
      <p:transition advTm="113542"/>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33880" y="167054"/>
            <a:ext cx="8884220" cy="6154615"/>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Омилҳои асосии рушди инноватсионии менеҷменти касбӣ дар иқтисодиёт</a:t>
            </a: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400" dirty="0">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Ҳамин тариқ, маълум мегардад, ки рушди сармояи инсонӣ пойдевори асосии иқтисоди зудтағйирёбандаи инноватсионӣ буда, имконоти васеи амалисозии эҷоду кашфиёт ва тавонмандию ҳунарҳои нотакрори инсониро доро мебошад. Аз ҷониби дигар, иқтисоди инноватсионӣ низ худ муҳити созандаи касбиву ҳунарӣ, имконоти васеи амалисозии истеъдоду тавонмандии касбию ҳунарии ташаккулёбии сармояи инсонӣ мебошад.</a:t>
            </a:r>
          </a:p>
        </p:txBody>
      </p:sp>
    </p:spTree>
    <p:extLst>
      <p:ext uri="{BB962C8B-B14F-4D97-AF65-F5344CB8AC3E}">
        <p14:creationId xmlns:p14="http://schemas.microsoft.com/office/powerpoint/2010/main" val="1031785251"/>
      </p:ext>
    </p:extLst>
  </p:cSld>
  <p:clrMapOvr>
    <a:masterClrMapping/>
  </p:clrMapOvr>
  <mc:AlternateContent xmlns:mc="http://schemas.openxmlformats.org/markup-compatibility/2006" xmlns:p14="http://schemas.microsoft.com/office/powerpoint/2010/main">
    <mc:Choice Requires="p14">
      <p:transition p14:dur="0" advTm="44685"/>
    </mc:Choice>
    <mc:Fallback xmlns="">
      <p:transition advTm="44685"/>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33881" y="175846"/>
            <a:ext cx="8856984" cy="6585438"/>
          </a:xfrm>
          <a:prstGeom prst="rect">
            <a:avLst/>
          </a:prstGeom>
          <a:noFill/>
          <a:ln>
            <a:noFill/>
          </a:ln>
        </p:spPr>
        <p:txBody>
          <a:bodyPr spcFirstLastPara="1" wrap="square" lIns="91425" tIns="45700" rIns="91425" bIns="45700" anchor="t" anchorCtr="0">
            <a:normAutofit/>
          </a:bodyPr>
          <a:lstStyle/>
          <a:p>
            <a:pPr marL="0" indent="0" algn="ctr">
              <a:buNone/>
            </a:pPr>
            <a:r>
              <a:rPr lang="tg-Cyrl-TJ" sz="2400" b="1" dirty="0">
                <a:solidFill>
                  <a:srgbClr val="FF0000"/>
                </a:solidFill>
                <a:latin typeface="Times New Roman" panose="02020603050405020304" pitchFamily="18" charset="0"/>
                <a:cs typeface="Times New Roman" panose="02020603050405020304" pitchFamily="18" charset="0"/>
              </a:rPr>
              <a:t>ХУЛОСА</a:t>
            </a:r>
          </a:p>
          <a:p>
            <a:pPr marL="0" indent="450000" algn="just" fontAlgn="base" hangingPunct="0">
              <a:lnSpc>
                <a:spcPct val="150000"/>
              </a:lnSpc>
              <a:spcBef>
                <a:spcPts val="0"/>
              </a:spcBef>
              <a:spcAft>
                <a:spcPts val="0"/>
              </a:spcAft>
            </a:pP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fontAlgn="base" hangingPunct="0">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fontAlgn="base" hangingPunct="0">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Иқтисоди донишҳои инсонӣ бошад, ин худ рушди бевоситаи илмиву техникӣ ва технологиву инноватсионии идоранамоии инсонҳо буда, дар асоси дараҷаи баланди рақобатнокии шадиди бозорҳои глобалии ҷаҳонӣ ва дохилӣ рушд, инкишоф ва ташаккул ёфта, асосашро зеҳни бениҳоят баланди нерӯи инсонӣ, истеъдоди баланди созандагиву тавлиди моли навин ва кашфиёту ихтирооти бузурги нодири ҷаҳонӣ ташкил медиҳанд, ки сарчашмаи пайдоишашон инсонҳои бавоярасидаи комили касбӣ ва донишмандону ихтироъкорони ҳирфавии ҷаҳони имрӯза мебошанд.</a:t>
            </a:r>
            <a:r>
              <a:rPr lang="ru-RU" sz="1600" dirty="0">
                <a:solidFill>
                  <a:schemeClr val="tx1"/>
                </a:solidFill>
                <a:latin typeface="Times New Roman" panose="02020603050405020304" pitchFamily="18" charset="0"/>
                <a:cs typeface="Times New Roman" panose="02020603050405020304" pitchFamily="18" charset="0"/>
              </a:rPr>
              <a:t> </a:t>
            </a:r>
          </a:p>
          <a:p>
            <a:pPr marL="0" indent="450000" algn="just" fontAlgn="base" hangingPunct="0">
              <a:lnSpc>
                <a:spcPct val="150000"/>
              </a:lnSpc>
              <a:spcBef>
                <a:spcPts val="0"/>
              </a:spcBef>
              <a:spcAft>
                <a:spcPts val="0"/>
              </a:spcAft>
            </a:pPr>
            <a:endParaRPr lang="tg-Cyrl-TJ" sz="16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0682176"/>
      </p:ext>
    </p:extLst>
  </p:cSld>
  <p:clrMapOvr>
    <a:masterClrMapping/>
  </p:clrMapOvr>
  <mc:AlternateContent xmlns:mc="http://schemas.openxmlformats.org/markup-compatibility/2006" xmlns:p14="http://schemas.microsoft.com/office/powerpoint/2010/main">
    <mc:Choice Requires="p14">
      <p:transition p14:dur="0" advTm="62367"/>
    </mc:Choice>
    <mc:Fallback xmlns="">
      <p:transition advTm="62367"/>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61546" y="79131"/>
            <a:ext cx="9003323" cy="6699737"/>
          </a:xfrm>
          <a:prstGeom prst="rect">
            <a:avLst/>
          </a:prstGeom>
          <a:noFill/>
          <a:ln>
            <a:noFill/>
          </a:ln>
        </p:spPr>
        <p:txBody>
          <a:bodyPr spcFirstLastPara="1" wrap="square" lIns="91425" tIns="45700" rIns="91425" bIns="45700" anchor="t" anchorCtr="0">
            <a:normAutofit fontScale="85000" lnSpcReduction="10000"/>
          </a:bodyPr>
          <a:lstStyle/>
          <a:p>
            <a:pPr marL="0" indent="0" algn="ctr">
              <a:buNone/>
            </a:pPr>
            <a:r>
              <a:rPr lang="ru-RU" sz="2800" b="1" dirty="0" err="1">
                <a:solidFill>
                  <a:srgbClr val="FF0000"/>
                </a:solidFill>
                <a:latin typeface="Times New Roman" panose="02020603050405020304" pitchFamily="18" charset="0"/>
                <a:cs typeface="Times New Roman" panose="02020603050405020304" pitchFamily="18" charset="0"/>
              </a:rPr>
              <a:t>Адабиёт</a:t>
            </a:r>
            <a:r>
              <a:rPr lang="ru-RU" sz="2800" b="1" dirty="0">
                <a:solidFill>
                  <a:srgbClr val="FF0000"/>
                </a:solidFill>
                <a:latin typeface="Times New Roman" panose="02020603050405020304" pitchFamily="18" charset="0"/>
                <a:cs typeface="Times New Roman" panose="02020603050405020304" pitchFamily="18" charset="0"/>
              </a:rPr>
              <a:t>:</a:t>
            </a:r>
            <a:endParaRPr lang="tg-Cyrl-TJ" sz="200" b="1" dirty="0">
              <a:solidFill>
                <a:srgbClr val="FF0000"/>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ru-RU" sz="200" b="1" dirty="0">
              <a:solidFill>
                <a:srgbClr val="FF0000"/>
              </a:solidFill>
              <a:latin typeface="Times New Roman" panose="02020603050405020304" pitchFamily="18" charset="0"/>
              <a:cs typeface="Times New Roman" panose="02020603050405020304" pitchFamily="18" charset="0"/>
            </a:endParaRPr>
          </a:p>
          <a:p>
            <a:pPr marL="0" indent="0" algn="just">
              <a:lnSpc>
                <a:spcPct val="16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1.</a:t>
            </a:r>
            <a:r>
              <a:rPr lang="tg-Cyrl-TJ" sz="1800" dirty="0">
                <a:solidFill>
                  <a:schemeClr val="tx1"/>
                </a:solidFill>
                <a:latin typeface="Times New Roman" panose="02020603050405020304" pitchFamily="18" charset="0"/>
                <a:cs typeface="Times New Roman" panose="02020603050405020304" pitchFamily="18" charset="0"/>
              </a:rPr>
              <a:t>Паёми Асосгузори сулҳу ваҳдати миллӣ, Пешвои миллат, Президенти Ҷумҳурии Тоҷикистон, мӯҳтарам Эмомалӣ Раҳмон ба Маҷлиси олии Ҷумҳурии Тоҷикистон «Дар бораи самтҳои асосии сиёсати дохилӣ ва хориҷии ҷумҳурӣ» аз 28.12.2023. </a:t>
            </a:r>
          </a:p>
          <a:p>
            <a:pPr marL="0" lvl="0" indent="0" algn="just">
              <a:lnSpc>
                <a:spcPct val="150000"/>
              </a:lnSpc>
              <a:spcBef>
                <a:spcPts val="0"/>
              </a:spcBef>
              <a:spcAft>
                <a:spcPts val="0"/>
              </a:spcAft>
              <a:buSzPts val="2240"/>
              <a:buNone/>
            </a:pPr>
            <a:r>
              <a:rPr lang="tg-Cyrl-TJ" sz="1800" dirty="0">
                <a:solidFill>
                  <a:schemeClr val="tx1"/>
                </a:solidFill>
                <a:latin typeface="Times New Roman" panose="02020603050405020304" pitchFamily="18" charset="0"/>
                <a:cs typeface="Times New Roman" panose="02020603050405020304" pitchFamily="18" charset="0"/>
              </a:rPr>
              <a:t>2. Давлатов С.Н. Идоракунии сармояи инсонӣ дар шароити зудтағйирёбандаи ҷаҳонишавии иқтисодӣ, Диссертатсия. Душанбе 2022, саҳ 119.</a:t>
            </a:r>
          </a:p>
          <a:p>
            <a:pPr marL="0" indent="0" algn="just">
              <a:lnSpc>
                <a:spcPct val="150000"/>
              </a:lnSpc>
              <a:spcBef>
                <a:spcPts val="0"/>
              </a:spcBef>
              <a:spcAft>
                <a:spcPts val="0"/>
              </a:spcAft>
              <a:buNone/>
            </a:pPr>
            <a:r>
              <a:rPr lang="tg-Cyrl-TJ" sz="1800" dirty="0">
                <a:solidFill>
                  <a:schemeClr val="tx1"/>
                </a:solidFill>
                <a:latin typeface="Times New Roman" panose="02020603050405020304" pitchFamily="18" charset="0"/>
                <a:cs typeface="Times New Roman" panose="02020603050405020304" pitchFamily="18" charset="0"/>
              </a:rPr>
              <a:t>3. Хайкин М.Н. Эволюция теории человеческого капитала. –Эл. Ресурс: режим доступа: </a:t>
            </a:r>
            <a:r>
              <a:rPr lang="en-US" sz="1800" dirty="0">
                <a:solidFill>
                  <a:schemeClr val="tx1"/>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xmlns="" val="tx"/>
                    </a:ext>
                  </a:extLst>
                </a:hlinkClick>
              </a:rPr>
              <a:t>https</a:t>
            </a:r>
            <a:r>
              <a:rPr lang="tg-Cyrl-TJ" sz="1800" dirty="0">
                <a:solidFill>
                  <a:schemeClr val="tx1"/>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xmlns="" val="tx"/>
                    </a:ext>
                  </a:extLst>
                </a:hlinkClick>
              </a:rPr>
              <a:t>://</a:t>
            </a:r>
            <a:r>
              <a:rPr lang="en-US" sz="1800" dirty="0" err="1">
                <a:solidFill>
                  <a:schemeClr val="tx1"/>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xmlns="" val="tx"/>
                    </a:ext>
                  </a:extLst>
                </a:hlinkClick>
              </a:rPr>
              <a:t>ner</a:t>
            </a:r>
            <a:r>
              <a:rPr lang="tg-Cyrl-TJ" sz="1800" dirty="0">
                <a:solidFill>
                  <a:schemeClr val="tx1"/>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xmlns="" val="tx"/>
                    </a:ext>
                  </a:extLst>
                </a:hlinkClick>
              </a:rPr>
              <a:t>.</a:t>
            </a:r>
            <a:r>
              <a:rPr lang="en-US" sz="1800" dirty="0" err="1">
                <a:solidFill>
                  <a:schemeClr val="tx1"/>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xmlns="" val="tx"/>
                    </a:ext>
                  </a:extLst>
                </a:hlinkClick>
              </a:rPr>
              <a:t>ru</a:t>
            </a:r>
            <a:r>
              <a:rPr lang="tg-Cyrl-TJ" sz="1800" dirty="0">
                <a:solidFill>
                  <a:schemeClr val="tx1"/>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xmlns="" val="tx"/>
                    </a:ext>
                  </a:extLst>
                </a:hlinkClick>
              </a:rPr>
              <a:t>/</a:t>
            </a:r>
            <a:r>
              <a:rPr lang="en-US" sz="1800" dirty="0">
                <a:solidFill>
                  <a:schemeClr val="tx1"/>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xmlns="" val="tx"/>
                    </a:ext>
                  </a:extLst>
                </a:hlinkClick>
              </a:rPr>
              <a:t>news</a:t>
            </a:r>
            <a:r>
              <a:rPr lang="tg-Cyrl-TJ" sz="1800" dirty="0">
                <a:solidFill>
                  <a:schemeClr val="tx1"/>
                </a:solidFill>
                <a:latin typeface="Times New Roman" panose="02020603050405020304" pitchFamily="18" charset="0"/>
                <a:cs typeface="Times New Roman" panose="02020603050405020304" pitchFamily="18" charset="0"/>
              </a:rPr>
              <a:t>.</a:t>
            </a:r>
          </a:p>
          <a:p>
            <a:pPr marL="0" indent="0" algn="just">
              <a:lnSpc>
                <a:spcPct val="150000"/>
              </a:lnSpc>
              <a:spcBef>
                <a:spcPts val="0"/>
              </a:spcBef>
              <a:spcAft>
                <a:spcPts val="0"/>
              </a:spcAft>
              <a:buNone/>
            </a:pPr>
            <a:r>
              <a:rPr lang="tg-Cyrl-TJ" sz="1800" dirty="0">
                <a:latin typeface="Times New Roman" panose="02020603050405020304" pitchFamily="18" charset="0"/>
                <a:cs typeface="Times New Roman" panose="02020603050405020304" pitchFamily="18" charset="0"/>
              </a:rPr>
              <a:t>4. </a:t>
            </a:r>
            <a:r>
              <a:rPr lang="en-US" sz="1800" dirty="0">
                <a:solidFill>
                  <a:schemeClr val="tx1"/>
                </a:solidFill>
                <a:latin typeface="Times New Roman" panose="02020603050405020304" pitchFamily="18" charset="0"/>
                <a:cs typeface="Times New Roman" panose="02020603050405020304" pitchFamily="18" charset="0"/>
              </a:rPr>
              <a:t>Smith A. (2007). </a:t>
            </a:r>
            <a:r>
              <a:rPr lang="en-US" sz="1800" dirty="0" err="1">
                <a:solidFill>
                  <a:schemeClr val="tx1"/>
                </a:solidFill>
                <a:latin typeface="Times New Roman" panose="02020603050405020304" pitchFamily="18" charset="0"/>
                <a:cs typeface="Times New Roman" panose="02020603050405020304" pitchFamily="18" charset="0"/>
              </a:rPr>
              <a:t>Issledovanie</a:t>
            </a:r>
            <a:r>
              <a:rPr lang="en-US" sz="1800" dirty="0">
                <a:solidFill>
                  <a:schemeClr val="tx1"/>
                </a:solidFill>
                <a:latin typeface="Times New Roman" panose="02020603050405020304" pitchFamily="18" charset="0"/>
                <a:cs typeface="Times New Roman" panose="02020603050405020304" pitchFamily="18" charset="0"/>
              </a:rPr>
              <a:t> o </a:t>
            </a:r>
            <a:r>
              <a:rPr lang="en-US" sz="1800" dirty="0" err="1">
                <a:solidFill>
                  <a:schemeClr val="tx1"/>
                </a:solidFill>
                <a:latin typeface="Times New Roman" panose="02020603050405020304" pitchFamily="18" charset="0"/>
                <a:cs typeface="Times New Roman" panose="02020603050405020304" pitchFamily="18" charset="0"/>
              </a:rPr>
              <a:t>prirodei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prichinakh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bogatstva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narodov</a:t>
            </a:r>
            <a:r>
              <a:rPr lang="tg-Cyrl-TJ" sz="1800" dirty="0">
                <a:solidFill>
                  <a:schemeClr val="tx1"/>
                </a:solidFill>
                <a:latin typeface="Times New Roman" panose="02020603050405020304" pitchFamily="18" charset="0"/>
                <a:cs typeface="Times New Roman" panose="02020603050405020304" pitchFamily="18" charset="0"/>
              </a:rPr>
              <a:t>. </a:t>
            </a:r>
            <a:r>
              <a:rPr lang="en-US" sz="1800" dirty="0">
                <a:solidFill>
                  <a:schemeClr val="tx1"/>
                </a:solidFill>
                <a:latin typeface="Times New Roman" panose="02020603050405020304" pitchFamily="18" charset="0"/>
                <a:cs typeface="Times New Roman" panose="02020603050405020304" pitchFamily="18" charset="0"/>
              </a:rPr>
              <a:t>Moscow</a:t>
            </a:r>
            <a:r>
              <a:rPr lang="tg-Cyrl-TJ" sz="1800" dirty="0">
                <a:solidFill>
                  <a:schemeClr val="tx1"/>
                </a:solidFill>
                <a:latin typeface="Times New Roman" panose="02020603050405020304" pitchFamily="18" charset="0"/>
                <a:cs typeface="Times New Roman" panose="02020603050405020304" pitchFamily="18" charset="0"/>
              </a:rPr>
              <a:t>, 958 </a:t>
            </a:r>
            <a:r>
              <a:rPr lang="en-US" sz="1800" dirty="0">
                <a:solidFill>
                  <a:schemeClr val="tx1"/>
                </a:solidFill>
                <a:latin typeface="Times New Roman" panose="02020603050405020304" pitchFamily="18" charset="0"/>
                <a:cs typeface="Times New Roman" panose="02020603050405020304" pitchFamily="18" charset="0"/>
              </a:rPr>
              <a:t>p</a:t>
            </a:r>
            <a:r>
              <a:rPr lang="tg-Cyrl-TJ" sz="1800" dirty="0">
                <a:solidFill>
                  <a:schemeClr val="tx1"/>
                </a:solidFill>
                <a:latin typeface="Times New Roman" panose="02020603050405020304" pitchFamily="18" charset="0"/>
                <a:cs typeface="Times New Roman" panose="02020603050405020304" pitchFamily="18" charset="0"/>
              </a:rPr>
              <a:t>. </a:t>
            </a:r>
          </a:p>
          <a:p>
            <a:pPr marL="0" indent="0" algn="just">
              <a:lnSpc>
                <a:spcPct val="150000"/>
              </a:lnSpc>
              <a:spcBef>
                <a:spcPts val="0"/>
              </a:spcBef>
              <a:spcAft>
                <a:spcPts val="0"/>
              </a:spcAft>
              <a:buNone/>
            </a:pPr>
            <a:r>
              <a:rPr lang="tg-Cyrl-TJ" sz="1800" dirty="0">
                <a:solidFill>
                  <a:schemeClr val="tx1"/>
                </a:solidFill>
                <a:latin typeface="Times New Roman" panose="02020603050405020304" pitchFamily="18" charset="0"/>
                <a:cs typeface="Times New Roman" panose="02020603050405020304" pitchFamily="18" charset="0"/>
              </a:rPr>
              <a:t>5. Федченко А.А., Полухина С.М. Оценка влияния человеческого капитала на уровень средней заработной платы в – Воронеж, 2016. – С.311.</a:t>
            </a:r>
          </a:p>
          <a:p>
            <a:pPr marL="0" indent="0" algn="just">
              <a:lnSpc>
                <a:spcPct val="150000"/>
              </a:lnSpc>
              <a:spcBef>
                <a:spcPts val="0"/>
              </a:spcBef>
              <a:spcAft>
                <a:spcPts val="0"/>
              </a:spcAft>
              <a:buNone/>
            </a:pPr>
            <a:r>
              <a:rPr lang="tg-Cyrl-TJ" sz="1800" dirty="0">
                <a:solidFill>
                  <a:schemeClr val="tx1"/>
                </a:solidFill>
                <a:latin typeface="Times New Roman" panose="02020603050405020304" pitchFamily="18" charset="0"/>
                <a:cs typeface="Times New Roman" panose="02020603050405020304" pitchFamily="18" charset="0"/>
              </a:rPr>
              <a:t>6. Ғаниев Т.Б. Менељмент: Муносибатҳои иқтисодии байналмилалӣ. – Душанбе, «Ирфон». – 2017. – 450с.</a:t>
            </a:r>
          </a:p>
          <a:p>
            <a:pPr marL="0" indent="0" algn="just">
              <a:buNone/>
            </a:pPr>
            <a:r>
              <a:rPr lang="tg-Cyrl-TJ" sz="1800" dirty="0">
                <a:solidFill>
                  <a:schemeClr val="tx1"/>
                </a:solidFill>
                <a:latin typeface="Times New Roman" panose="02020603050405020304" pitchFamily="18" charset="0"/>
                <a:cs typeface="Times New Roman" panose="02020603050405020304" pitchFamily="18" charset="0"/>
              </a:rPr>
              <a:t>7.Искандаров Ҳ</a:t>
            </a:r>
            <a:r>
              <a:rPr lang="en-US" sz="1800" dirty="0">
                <a:solidFill>
                  <a:schemeClr val="tx1"/>
                </a:solidFill>
                <a:latin typeface="Times New Roman" panose="02020603050405020304" pitchFamily="18" charset="0"/>
                <a:cs typeface="Times New Roman" panose="02020603050405020304" pitchFamily="18" charset="0"/>
              </a:rPr>
              <a:t>.</a:t>
            </a:r>
            <a:r>
              <a:rPr lang="tg-Cyrl-TJ" sz="1800" dirty="0">
                <a:solidFill>
                  <a:schemeClr val="tx1"/>
                </a:solidFill>
                <a:latin typeface="Times New Roman" panose="02020603050405020304" pitchFamily="18" charset="0"/>
                <a:cs typeface="Times New Roman" panose="02020603050405020304" pitchFamily="18" charset="0"/>
              </a:rPr>
              <a:t>Ҳ</a:t>
            </a:r>
            <a:r>
              <a:rPr lang="en-US" sz="1800" dirty="0">
                <a:solidFill>
                  <a:schemeClr val="tx1"/>
                </a:solidFill>
                <a:latin typeface="Times New Roman" panose="02020603050405020304" pitchFamily="18" charset="0"/>
                <a:cs typeface="Times New Roman" panose="02020603050405020304" pitchFamily="18" charset="0"/>
              </a:rPr>
              <a:t>., </a:t>
            </a:r>
            <a:r>
              <a:rPr lang="tg-Cyrl-TJ" sz="1800" dirty="0">
                <a:solidFill>
                  <a:schemeClr val="tx1"/>
                </a:solidFill>
                <a:latin typeface="Times New Roman" panose="02020603050405020304" pitchFamily="18" charset="0"/>
                <a:cs typeface="Times New Roman" panose="02020603050405020304" pitchFamily="18" charset="0"/>
              </a:rPr>
              <a:t>Абдуллозода Р</a:t>
            </a:r>
            <a:r>
              <a:rPr lang="en-US" sz="1800" dirty="0">
                <a:solidFill>
                  <a:schemeClr val="tx1"/>
                </a:solidFill>
                <a:latin typeface="Times New Roman" panose="02020603050405020304" pitchFamily="18" charset="0"/>
                <a:cs typeface="Times New Roman" panose="02020603050405020304" pitchFamily="18" charset="0"/>
              </a:rPr>
              <a:t>.</a:t>
            </a:r>
            <a:r>
              <a:rPr lang="tg-Cyrl-TJ" sz="1800" dirty="0">
                <a:solidFill>
                  <a:schemeClr val="tx1"/>
                </a:solidFill>
                <a:latin typeface="Times New Roman" panose="02020603050405020304" pitchFamily="18" charset="0"/>
                <a:cs typeface="Times New Roman" panose="02020603050405020304" pitchFamily="18" charset="0"/>
              </a:rPr>
              <a:t>А</a:t>
            </a:r>
            <a:r>
              <a:rPr lang="en-US" sz="1800" dirty="0">
                <a:solidFill>
                  <a:schemeClr val="tx1"/>
                </a:solidFill>
                <a:latin typeface="Times New Roman" panose="02020603050405020304" pitchFamily="18" charset="0"/>
                <a:cs typeface="Times New Roman" panose="02020603050405020304" pitchFamily="18" charset="0"/>
              </a:rPr>
              <a:t>. </a:t>
            </a:r>
            <a:r>
              <a:rPr lang="tg-Cyrl-TJ" sz="1800" dirty="0">
                <a:solidFill>
                  <a:schemeClr val="tx1"/>
                </a:solidFill>
                <a:latin typeface="Times New Roman" panose="02020603050405020304" pitchFamily="18" charset="0"/>
                <a:cs typeface="Times New Roman" panose="02020603050405020304" pitchFamily="18" charset="0"/>
              </a:rPr>
              <a:t>Хусусиятҳои омодакунии кадрҳо дар шароити иқтисодиёти рақамӣ </a:t>
            </a:r>
          </a:p>
          <a:p>
            <a:pPr marL="0" indent="0" algn="just">
              <a:buNone/>
            </a:pPr>
            <a:r>
              <a:rPr lang="en-US" sz="1800" dirty="0">
                <a:solidFill>
                  <a:schemeClr val="tx1"/>
                </a:solidFill>
                <a:latin typeface="Times New Roman" panose="02020603050405020304" pitchFamily="18" charset="0"/>
                <a:cs typeface="Times New Roman" panose="02020603050405020304" pitchFamily="18" charset="0"/>
              </a:rPr>
              <a:t>//</a:t>
            </a:r>
            <a:r>
              <a:rPr lang="tg-Cyrl-TJ" sz="1800" dirty="0">
                <a:solidFill>
                  <a:schemeClr val="tx1"/>
                </a:solidFill>
                <a:latin typeface="Times New Roman" panose="02020603050405020304" pitchFamily="18" charset="0"/>
                <a:cs typeface="Times New Roman" panose="02020603050405020304" pitchFamily="18" charset="0"/>
              </a:rPr>
              <a:t>Паёми Донишгоҳи миллии Тоҷикистон</a:t>
            </a:r>
            <a:r>
              <a:rPr lang="en-US" sz="1800" dirty="0">
                <a:solidFill>
                  <a:schemeClr val="tx1"/>
                </a:solidFill>
                <a:latin typeface="Times New Roman" panose="02020603050405020304" pitchFamily="18" charset="0"/>
                <a:cs typeface="Times New Roman" panose="02020603050405020304" pitchFamily="18" charset="0"/>
              </a:rPr>
              <a:t>. </a:t>
            </a:r>
            <a:r>
              <a:rPr lang="tg-Cyrl-TJ" sz="1800" dirty="0">
                <a:solidFill>
                  <a:schemeClr val="tx1"/>
                </a:solidFill>
                <a:latin typeface="Times New Roman" panose="02020603050405020304" pitchFamily="18" charset="0"/>
                <a:cs typeface="Times New Roman" panose="02020603050405020304" pitchFamily="18" charset="0"/>
              </a:rPr>
              <a:t>Бахши илмҳои иҷтимоӣ-иқтисодӣ ва ҷамъиятӣ. </a:t>
            </a:r>
          </a:p>
          <a:p>
            <a:pPr algn="just"/>
            <a:r>
              <a:rPr lang="tg-Cyrl-TJ" sz="1800" dirty="0">
                <a:solidFill>
                  <a:schemeClr val="tx1"/>
                </a:solidFill>
                <a:latin typeface="Times New Roman" panose="02020603050405020304" pitchFamily="18" charset="0"/>
                <a:cs typeface="Times New Roman" panose="02020603050405020304" pitchFamily="18" charset="0"/>
              </a:rPr>
              <a:t>- Душанбе: «СИНО», 2018. - № 5. - С.45.</a:t>
            </a:r>
          </a:p>
          <a:p>
            <a:pPr marL="0" indent="0" algn="just">
              <a:lnSpc>
                <a:spcPct val="150000"/>
              </a:lnSpc>
              <a:spcBef>
                <a:spcPts val="0"/>
              </a:spcBef>
              <a:spcAft>
                <a:spcPts val="0"/>
              </a:spcAft>
              <a:buNone/>
            </a:pPr>
            <a:r>
              <a:rPr lang="tg-Cyrl-TJ" sz="1800" dirty="0">
                <a:solidFill>
                  <a:schemeClr val="tx1"/>
                </a:solidFill>
                <a:latin typeface="Times New Roman" panose="02020603050405020304" pitchFamily="18" charset="0"/>
                <a:cs typeface="Times New Roman" panose="02020603050405020304" pitchFamily="18" charset="0"/>
              </a:rPr>
              <a:t>8. Лобачева Е.Н., Борисенкова Л.Н. Роль человеческого капитала в </a:t>
            </a:r>
            <a:endParaRPr lang="en-US" sz="18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r>
              <a:rPr lang="tg-Cyrl-TJ" sz="1800" dirty="0">
                <a:solidFill>
                  <a:schemeClr val="tx1"/>
                </a:solidFill>
                <a:latin typeface="Times New Roman" panose="02020603050405020304" pitchFamily="18" charset="0"/>
                <a:cs typeface="Times New Roman" panose="02020603050405020304" pitchFamily="18" charset="0"/>
              </a:rPr>
              <a:t>инновационной экономике. </a:t>
            </a:r>
          </a:p>
          <a:p>
            <a:pPr algn="just"/>
            <a:r>
              <a:rPr lang="tg-Cyrl-TJ" sz="1800" dirty="0">
                <a:solidFill>
                  <a:schemeClr val="tx1"/>
                </a:solidFill>
                <a:latin typeface="Times New Roman" panose="02020603050405020304" pitchFamily="18" charset="0"/>
                <a:cs typeface="Times New Roman" panose="02020603050405020304" pitchFamily="18" charset="0"/>
              </a:rPr>
              <a:t>  </a:t>
            </a:r>
            <a:endParaRPr lang="ru-RU" sz="18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sz="1800" dirty="0">
              <a:solidFill>
                <a:schemeClr val="tx1"/>
              </a:solidFill>
              <a:latin typeface="Times New Roman" panose="02020603050405020304" pitchFamily="18" charset="0"/>
              <a:cs typeface="Times New Roman" panose="02020603050405020304" pitchFamily="18" charset="0"/>
            </a:endParaRPr>
          </a:p>
          <a:p>
            <a:pPr marL="342900" indent="-342900" algn="just">
              <a:lnSpc>
                <a:spcPct val="150000"/>
              </a:lnSpc>
              <a:spcBef>
                <a:spcPts val="0"/>
              </a:spcBef>
              <a:spcAft>
                <a:spcPts val="0"/>
              </a:spcAft>
              <a:buSzPts val="2240"/>
              <a:buNone/>
            </a:pPr>
            <a:endParaRPr lang="ru-RU" dirty="0">
              <a:solidFill>
                <a:schemeClr val="tx1"/>
              </a:solidFill>
              <a:latin typeface="Times New Roman" panose="02020603050405020304" pitchFamily="18" charset="0"/>
              <a:cs typeface="Times New Roman" panose="02020603050405020304" pitchFamily="18" charset="0"/>
            </a:endParaRPr>
          </a:p>
          <a:p>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ru-RU" dirty="0">
              <a:latin typeface="Times New Roman" panose="02020603050405020304" pitchFamily="18" charset="0"/>
              <a:cs typeface="Times New Roman" panose="02020603050405020304" pitchFamily="18" charset="0"/>
            </a:endParaRPr>
          </a:p>
          <a:p>
            <a:endParaRPr lang="ru-RU" sz="1800" dirty="0">
              <a:solidFill>
                <a:schemeClr val="tx1"/>
              </a:solidFill>
              <a:latin typeface="Times New Roman" panose="02020603050405020304" pitchFamily="18" charset="0"/>
              <a:cs typeface="Times New Roman" panose="02020603050405020304" pitchFamily="18" charset="0"/>
            </a:endParaRPr>
          </a:p>
          <a:p>
            <a:endParaRPr lang="ru-RU" sz="1800" dirty="0">
              <a:solidFill>
                <a:schemeClr val="tx1"/>
              </a:solidFill>
              <a:latin typeface="Times New Roman" panose="02020603050405020304" pitchFamily="18" charset="0"/>
              <a:cs typeface="Times New Roman" panose="02020603050405020304" pitchFamily="18" charset="0"/>
            </a:endParaRPr>
          </a:p>
          <a:p>
            <a:endParaRPr lang="ru-RU" sz="18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pPr>
            <a:endParaRPr lang="tg-Cyrl-TJ" sz="1800" dirty="0">
              <a:solidFill>
                <a:schemeClr val="tx1"/>
              </a:solidFill>
              <a:latin typeface="Times New Roman" panose="02020603050405020304" pitchFamily="18" charset="0"/>
              <a:cs typeface="Times New Roman" panose="02020603050405020304" pitchFamily="18" charset="0"/>
            </a:endParaRPr>
          </a:p>
          <a:p>
            <a:pPr lvl="0"/>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5940005"/>
      </p:ext>
    </p:extLst>
  </p:cSld>
  <p:clrMapOvr>
    <a:masterClrMapping/>
  </p:clrMapOvr>
  <mc:AlternateContent xmlns:mc="http://schemas.openxmlformats.org/markup-compatibility/2006" xmlns:p14="http://schemas.microsoft.com/office/powerpoint/2010/main">
    <mc:Choice Requires="p14">
      <p:transition p14:dur="0" advTm="21335"/>
    </mc:Choice>
    <mc:Fallback xmlns="">
      <p:transition advTm="21335"/>
    </mc:Fallback>
  </mc:AlternateContent>
  <p:timing>
    <p:tnLst>
      <p:par>
        <p:cTn id="1" dur="indefinite" restart="never" nodeType="tmRoot"/>
      </p:par>
    </p:tnLst>
  </p:timing>
</p:sld>
</file>

<file path=ppt/theme/theme1.xml><?xml version="1.0" encoding="utf-8"?>
<a:theme xmlns:a="http://schemas.openxmlformats.org/drawingml/2006/main" name="Ретро">
  <a:themeElements>
    <a:clrScheme name="Ретр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2695</TotalTime>
  <Words>3775</Words>
  <Application>Microsoft Office PowerPoint</Application>
  <PresentationFormat>Экран (4:3)</PresentationFormat>
  <Paragraphs>346</Paragraphs>
  <Slides>47</Slides>
  <Notes>47</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47</vt:i4>
      </vt:variant>
    </vt:vector>
  </HeadingPairs>
  <TitlesOfParts>
    <vt:vector size="56" baseType="lpstr">
      <vt:lpstr>Noto Sans Symbols</vt:lpstr>
      <vt:lpstr>Times New Roman</vt:lpstr>
      <vt:lpstr>Calibri Light</vt:lpstr>
      <vt:lpstr>Times</vt:lpstr>
      <vt:lpstr>Calibri</vt:lpstr>
      <vt:lpstr>Arial</vt:lpstr>
      <vt:lpstr>Times New Roman Tj</vt:lpstr>
      <vt:lpstr>Wingdings</vt:lpstr>
      <vt:lpstr>Ретро</vt:lpstr>
      <vt:lpstr>TAJIK STATE UNIVERSITY OF COMMERCE    Course: Main directions for the development of human capital in the context of the digital economy in the Republic of Tajikistan </vt:lpstr>
      <vt:lpstr>Донишгоҳи давлатии тиҷорати Тоҷикистон</vt:lpstr>
      <vt:lpstr>НАҚШАИ ЛЕКСИЯ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Tajik state university of commerce    Course: Main directions for the development of human capital in the context of the digital economy in the Republic of Tajikistan</dc:title>
  <dc:creator>фитрат</dc:creator>
  <cp:lastModifiedBy>*</cp:lastModifiedBy>
  <cp:revision>175</cp:revision>
  <dcterms:created xsi:type="dcterms:W3CDTF">2018-06-24T18:21:52Z</dcterms:created>
  <dcterms:modified xsi:type="dcterms:W3CDTF">2025-11-08T03:19:09Z</dcterms:modified>
</cp:coreProperties>
</file>