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191" r:id="rId1"/>
  </p:sldMasterIdLst>
  <p:notesMasterIdLst>
    <p:notesMasterId r:id="rId38"/>
  </p:notesMasterIdLst>
  <p:handoutMasterIdLst>
    <p:handoutMasterId r:id="rId39"/>
  </p:handoutMasterIdLst>
  <p:sldIdLst>
    <p:sldId id="422" r:id="rId2"/>
    <p:sldId id="423" r:id="rId3"/>
    <p:sldId id="424" r:id="rId4"/>
    <p:sldId id="320" r:id="rId5"/>
    <p:sldId id="321" r:id="rId6"/>
    <p:sldId id="322" r:id="rId7"/>
    <p:sldId id="323" r:id="rId8"/>
    <p:sldId id="305" r:id="rId9"/>
    <p:sldId id="258" r:id="rId10"/>
    <p:sldId id="259" r:id="rId11"/>
    <p:sldId id="670" r:id="rId12"/>
    <p:sldId id="326" r:id="rId13"/>
    <p:sldId id="327" r:id="rId14"/>
    <p:sldId id="300" r:id="rId15"/>
    <p:sldId id="671" r:id="rId16"/>
    <p:sldId id="262" r:id="rId17"/>
    <p:sldId id="263" r:id="rId18"/>
    <p:sldId id="672" r:id="rId19"/>
    <p:sldId id="304" r:id="rId20"/>
    <p:sldId id="673" r:id="rId21"/>
    <p:sldId id="674" r:id="rId22"/>
    <p:sldId id="317" r:id="rId23"/>
    <p:sldId id="271" r:id="rId24"/>
    <p:sldId id="270" r:id="rId25"/>
    <p:sldId id="275" r:id="rId26"/>
    <p:sldId id="276" r:id="rId27"/>
    <p:sldId id="281" r:id="rId28"/>
    <p:sldId id="282" r:id="rId29"/>
    <p:sldId id="677" r:id="rId30"/>
    <p:sldId id="306" r:id="rId31"/>
    <p:sldId id="285" r:id="rId32"/>
    <p:sldId id="679" r:id="rId33"/>
    <p:sldId id="291" r:id="rId34"/>
    <p:sldId id="292" r:id="rId35"/>
    <p:sldId id="425" r:id="rId36"/>
    <p:sldId id="427" r:id="rId37"/>
  </p:sldIdLst>
  <p:sldSz cx="9144000" cy="6858000" type="screen4x3"/>
  <p:notesSz cx="4416425" cy="66849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FF0000"/>
    <a:srgbClr val="3333FF"/>
    <a:srgbClr val="CCECFF"/>
    <a:srgbClr val="D2FCFA"/>
    <a:srgbClr val="00FFFF"/>
    <a:srgbClr val="EB89D8"/>
    <a:srgbClr val="43DD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086" autoAdjust="0"/>
  </p:normalViewPr>
  <p:slideViewPr>
    <p:cSldViewPr>
      <p:cViewPr varScale="1">
        <p:scale>
          <a:sx n="69" d="100"/>
          <a:sy n="69" d="100"/>
        </p:scale>
        <p:origin x="1236" y="54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8.jpg"/><Relationship Id="rId1" Type="http://schemas.openxmlformats.org/officeDocument/2006/relationships/image" Target="../media/image17.jpeg"/><Relationship Id="rId4" Type="http://schemas.openxmlformats.org/officeDocument/2006/relationships/image" Target="../media/image19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8.jpg"/><Relationship Id="rId1" Type="http://schemas.openxmlformats.org/officeDocument/2006/relationships/image" Target="../media/image17.jpeg"/><Relationship Id="rId4" Type="http://schemas.openxmlformats.org/officeDocument/2006/relationships/image" Target="../media/image19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6D6704-B0AE-4916-A2FD-BA4CBD732F84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E1AE3F3F-FE72-4193-917B-057341A825FC}">
      <dgm:prSet phldrT="[Текст]"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Dumaloqlikdan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Ularning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orasida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eng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keng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tarqalgani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ovallik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qirralilikdir</a:t>
          </a:r>
          <a:endParaRPr lang="ru-RU" dirty="0">
            <a:solidFill>
              <a:schemeClr val="tx1"/>
            </a:solidFill>
          </a:endParaRPr>
        </a:p>
      </dgm:t>
    </dgm:pt>
    <dgm:pt modelId="{E1B4D7C8-E00D-4EF3-9CAD-D00078A294A3}" type="parTrans" cxnId="{4D5B4CCB-2669-4E73-A217-964679ECB32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48EF071-BB46-4688-A70D-3B0DFD0DC955}" type="sibTrans" cxnId="{4D5B4CCB-2669-4E73-A217-964679ECB328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4049729-D549-4CF7-A389-1DC9F0675795}">
      <dgm:prSet phldrT="[Текст]"/>
      <dgm:spPr>
        <a:solidFill>
          <a:schemeClr val="accent6">
            <a:lumMod val="40000"/>
            <a:lumOff val="60000"/>
            <a:alpha val="76667"/>
          </a:schemeClr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>
            <a:buFont typeface="+mj-lt"/>
            <a:buAutoNum type="arabicPeriod"/>
          </a:pP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Silindrsimonlikdan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Ular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orasida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egarsimonlik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bochkasimonlik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konussimonlik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o`q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tekisligidan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og`ish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egiklik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keng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namoyon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bo`ladi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C3C7222A-1592-4C16-BB79-ED0B7CA51473}" type="parTrans" cxnId="{94FB2A86-E349-42C7-8772-3DA7561D795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8482A03-EE8C-43AA-A7D9-535218A07923}" type="sibTrans" cxnId="{94FB2A86-E349-42C7-8772-3DA7561D795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57EEBD3-D999-4B6F-97C9-5E5CB7CC58F3}">
      <dgm:prSet phldrT="[Текст]"/>
      <dgm:spPr>
        <a:solidFill>
          <a:schemeClr val="accent6">
            <a:lumMod val="60000"/>
            <a:lumOff val="40000"/>
            <a:alpha val="50000"/>
          </a:schemeClr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>
            <a:buFont typeface="+mj-lt"/>
            <a:buAutoNum type="arabicPeriod"/>
          </a:pP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Yuza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joylashuvidan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Bularga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o`qlar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parallelligidan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o'qlarning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noto'g'ri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joylashishi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umumiy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o`q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bo'yicha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muvozanatning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kiradi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EAB95209-4C49-4004-A5F7-87861C6CB36A}" type="parTrans" cxnId="{2635C798-121D-4484-939C-19C7B0E6139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AF7E05-4312-4CE0-92B9-15B83BC8D973}" type="sibTrans" cxnId="{2635C798-121D-4484-939C-19C7B0E6139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41701A8-5D6A-4ED4-94D7-8A9D90E5080E}">
      <dgm:prSet/>
      <dgm:spPr>
        <a:solidFill>
          <a:schemeClr val="accent6">
            <a:lumMod val="60000"/>
            <a:lumOff val="40000"/>
            <a:alpha val="63333"/>
          </a:schemeClr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>
            <a:buFont typeface="+mj-lt"/>
            <a:buAutoNum type="arabicPeriod"/>
          </a:pP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Yassi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yuzalar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shaklining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Bunda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botiqlik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qavariqlik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egarsimonlik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ko'pincha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uchraydi</a:t>
          </a:r>
          <a:r>
            <a: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8F82EE14-C8CF-4392-852C-C5E2C62F8126}" type="parTrans" cxnId="{84D645FB-A4B5-4262-BED2-2704E441031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8B0F7A7-022E-45BB-B4A3-BCA9D6DF59A0}" type="sibTrans" cxnId="{84D645FB-A4B5-4262-BED2-2704E441031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88EC764-6CD6-4DA7-90E0-CF9E8CD5E6C4}" type="pres">
      <dgm:prSet presAssocID="{696D6704-B0AE-4916-A2FD-BA4CBD732F84}" presName="Name0" presStyleCnt="0">
        <dgm:presLayoutVars>
          <dgm:chMax val="7"/>
          <dgm:chPref val="7"/>
          <dgm:dir/>
        </dgm:presLayoutVars>
      </dgm:prSet>
      <dgm:spPr/>
    </dgm:pt>
    <dgm:pt modelId="{8672BDD3-3C06-4E5C-A4C2-0BC7257878A5}" type="pres">
      <dgm:prSet presAssocID="{696D6704-B0AE-4916-A2FD-BA4CBD732F84}" presName="Name1" presStyleCnt="0"/>
      <dgm:spPr/>
    </dgm:pt>
    <dgm:pt modelId="{42D7F87D-0B2F-4BC9-8EFE-AFB050CA1E85}" type="pres">
      <dgm:prSet presAssocID="{696D6704-B0AE-4916-A2FD-BA4CBD732F84}" presName="cycle" presStyleCnt="0"/>
      <dgm:spPr/>
    </dgm:pt>
    <dgm:pt modelId="{3D419719-4A31-4AB2-BA35-6A97B011944E}" type="pres">
      <dgm:prSet presAssocID="{696D6704-B0AE-4916-A2FD-BA4CBD732F84}" presName="srcNode" presStyleLbl="node1" presStyleIdx="0" presStyleCnt="4"/>
      <dgm:spPr/>
    </dgm:pt>
    <dgm:pt modelId="{B280BB9D-DA8E-4CE6-BF5F-717D62AAA684}" type="pres">
      <dgm:prSet presAssocID="{696D6704-B0AE-4916-A2FD-BA4CBD732F84}" presName="conn" presStyleLbl="parChTrans1D2" presStyleIdx="0" presStyleCnt="1"/>
      <dgm:spPr/>
    </dgm:pt>
    <dgm:pt modelId="{3ED29B5D-897B-42C6-B207-5EEB605104B2}" type="pres">
      <dgm:prSet presAssocID="{696D6704-B0AE-4916-A2FD-BA4CBD732F84}" presName="extraNode" presStyleLbl="node1" presStyleIdx="0" presStyleCnt="4"/>
      <dgm:spPr/>
    </dgm:pt>
    <dgm:pt modelId="{5BE9F5A1-031B-4D7C-94F8-54A2F603A1BB}" type="pres">
      <dgm:prSet presAssocID="{696D6704-B0AE-4916-A2FD-BA4CBD732F84}" presName="dstNode" presStyleLbl="node1" presStyleIdx="0" presStyleCnt="4"/>
      <dgm:spPr/>
    </dgm:pt>
    <dgm:pt modelId="{1827EA8D-7259-480B-83E3-E9F88352642B}" type="pres">
      <dgm:prSet presAssocID="{E1AE3F3F-FE72-4193-917B-057341A825FC}" presName="text_1" presStyleLbl="node1" presStyleIdx="0" presStyleCnt="4">
        <dgm:presLayoutVars>
          <dgm:bulletEnabled val="1"/>
        </dgm:presLayoutVars>
      </dgm:prSet>
      <dgm:spPr/>
    </dgm:pt>
    <dgm:pt modelId="{71D94D23-C688-4FAA-9AD7-0247CBD32AF0}" type="pres">
      <dgm:prSet presAssocID="{E1AE3F3F-FE72-4193-917B-057341A825FC}" presName="accent_1" presStyleCnt="0"/>
      <dgm:spPr/>
    </dgm:pt>
    <dgm:pt modelId="{966EE30B-9DC8-4A15-B091-B0638F9604C5}" type="pres">
      <dgm:prSet presAssocID="{E1AE3F3F-FE72-4193-917B-057341A825FC}" presName="accentRepeatNode" presStyleLbl="solidFgAcc1" presStyleIdx="0" presStyleCnt="4"/>
      <dgm:spPr>
        <a:blipFill rotWithShape="0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D8F4A898-BC2F-4750-A9C5-711B5D46C241}" type="pres">
      <dgm:prSet presAssocID="{54049729-D549-4CF7-A389-1DC9F0675795}" presName="text_2" presStyleLbl="node1" presStyleIdx="1" presStyleCnt="4">
        <dgm:presLayoutVars>
          <dgm:bulletEnabled val="1"/>
        </dgm:presLayoutVars>
      </dgm:prSet>
      <dgm:spPr/>
    </dgm:pt>
    <dgm:pt modelId="{21051059-F2C2-430E-96C9-E0430C1DC698}" type="pres">
      <dgm:prSet presAssocID="{54049729-D549-4CF7-A389-1DC9F0675795}" presName="accent_2" presStyleCnt="0"/>
      <dgm:spPr/>
    </dgm:pt>
    <dgm:pt modelId="{B1ED0718-8A91-4346-89FD-42EADA656B2E}" type="pres">
      <dgm:prSet presAssocID="{54049729-D549-4CF7-A389-1DC9F0675795}" presName="accentRepeatNode" presStyleLbl="solidFgAcc1" presStyleIdx="1" presStyleCnt="4"/>
      <dgm:spPr>
        <a:blipFill rotWithShape="0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ADF6E781-E9B0-4892-93E0-25DEB90E5A42}" type="pres">
      <dgm:prSet presAssocID="{041701A8-5D6A-4ED4-94D7-8A9D90E5080E}" presName="text_3" presStyleLbl="node1" presStyleIdx="2" presStyleCnt="4">
        <dgm:presLayoutVars>
          <dgm:bulletEnabled val="1"/>
        </dgm:presLayoutVars>
      </dgm:prSet>
      <dgm:spPr/>
    </dgm:pt>
    <dgm:pt modelId="{BBCE29A0-DE51-45EC-B8B4-93601F34180C}" type="pres">
      <dgm:prSet presAssocID="{041701A8-5D6A-4ED4-94D7-8A9D90E5080E}" presName="accent_3" presStyleCnt="0"/>
      <dgm:spPr/>
    </dgm:pt>
    <dgm:pt modelId="{F6FFF1AA-6CD6-4DB1-9C51-9B7A67F0A3BF}" type="pres">
      <dgm:prSet presAssocID="{041701A8-5D6A-4ED4-94D7-8A9D90E5080E}" presName="accentRepeatNode" presStyleLbl="solidFgAcc1" presStyleIdx="2" presStyleCnt="4"/>
      <dgm:spPr>
        <a:blipFill rotWithShape="0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</dgm:spPr>
    </dgm:pt>
    <dgm:pt modelId="{FB1D75B5-16C8-4818-9801-8244A4B0A9DE}" type="pres">
      <dgm:prSet presAssocID="{157EEBD3-D999-4B6F-97C9-5E5CB7CC58F3}" presName="text_4" presStyleLbl="node1" presStyleIdx="3" presStyleCnt="4">
        <dgm:presLayoutVars>
          <dgm:bulletEnabled val="1"/>
        </dgm:presLayoutVars>
      </dgm:prSet>
      <dgm:spPr/>
    </dgm:pt>
    <dgm:pt modelId="{0C0A10C7-6D81-46F3-9B78-74CCDDFE3080}" type="pres">
      <dgm:prSet presAssocID="{157EEBD3-D999-4B6F-97C9-5E5CB7CC58F3}" presName="accent_4" presStyleCnt="0"/>
      <dgm:spPr/>
    </dgm:pt>
    <dgm:pt modelId="{02167E8B-6510-4BCC-B074-D5535EBE087A}" type="pres">
      <dgm:prSet presAssocID="{157EEBD3-D999-4B6F-97C9-5E5CB7CC58F3}" presName="accentRepeatNode" presStyleLbl="solidFgAcc1" presStyleIdx="3" presStyleCnt="4"/>
      <dgm:spPr>
        <a:blipFill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6000" r="-36000"/>
          </a:stretch>
        </a:blipFill>
      </dgm:spPr>
    </dgm:pt>
  </dgm:ptLst>
  <dgm:cxnLst>
    <dgm:cxn modelId="{13B27916-01E7-488C-A8F2-813741672B6A}" type="presOf" srcId="{54049729-D549-4CF7-A389-1DC9F0675795}" destId="{D8F4A898-BC2F-4750-A9C5-711B5D46C241}" srcOrd="0" destOrd="0" presId="urn:microsoft.com/office/officeart/2008/layout/VerticalCurvedList"/>
    <dgm:cxn modelId="{BFF8A260-DD10-4DE8-8F3E-F75CA9A10B3F}" type="presOf" srcId="{041701A8-5D6A-4ED4-94D7-8A9D90E5080E}" destId="{ADF6E781-E9B0-4892-93E0-25DEB90E5A42}" srcOrd="0" destOrd="0" presId="urn:microsoft.com/office/officeart/2008/layout/VerticalCurvedList"/>
    <dgm:cxn modelId="{08667E4C-C5BB-4675-A7FC-6A473577FDAA}" type="presOf" srcId="{696D6704-B0AE-4916-A2FD-BA4CBD732F84}" destId="{C88EC764-6CD6-4DA7-90E0-CF9E8CD5E6C4}" srcOrd="0" destOrd="0" presId="urn:microsoft.com/office/officeart/2008/layout/VerticalCurvedList"/>
    <dgm:cxn modelId="{B11DF34F-4963-49C3-A2C4-EFA80C8A7D42}" type="presOf" srcId="{E1AE3F3F-FE72-4193-917B-057341A825FC}" destId="{1827EA8D-7259-480B-83E3-E9F88352642B}" srcOrd="0" destOrd="0" presId="urn:microsoft.com/office/officeart/2008/layout/VerticalCurvedList"/>
    <dgm:cxn modelId="{94FB2A86-E349-42C7-8772-3DA7561D7952}" srcId="{696D6704-B0AE-4916-A2FD-BA4CBD732F84}" destId="{54049729-D549-4CF7-A389-1DC9F0675795}" srcOrd="1" destOrd="0" parTransId="{C3C7222A-1592-4C16-BB79-ED0B7CA51473}" sibTransId="{18482A03-EE8C-43AA-A7D9-535218A07923}"/>
    <dgm:cxn modelId="{2635C798-121D-4484-939C-19C7B0E61392}" srcId="{696D6704-B0AE-4916-A2FD-BA4CBD732F84}" destId="{157EEBD3-D999-4B6F-97C9-5E5CB7CC58F3}" srcOrd="3" destOrd="0" parTransId="{EAB95209-4C49-4004-A5F7-87861C6CB36A}" sibTransId="{1BAF7E05-4312-4CE0-92B9-15B83BC8D973}"/>
    <dgm:cxn modelId="{4D5B4CCB-2669-4E73-A217-964679ECB328}" srcId="{696D6704-B0AE-4916-A2FD-BA4CBD732F84}" destId="{E1AE3F3F-FE72-4193-917B-057341A825FC}" srcOrd="0" destOrd="0" parTransId="{E1B4D7C8-E00D-4EF3-9CAD-D00078A294A3}" sibTransId="{E48EF071-BB46-4688-A70D-3B0DFD0DC955}"/>
    <dgm:cxn modelId="{DC2186F2-E29E-48C3-A45F-293803E75680}" type="presOf" srcId="{E48EF071-BB46-4688-A70D-3B0DFD0DC955}" destId="{B280BB9D-DA8E-4CE6-BF5F-717D62AAA684}" srcOrd="0" destOrd="0" presId="urn:microsoft.com/office/officeart/2008/layout/VerticalCurvedList"/>
    <dgm:cxn modelId="{84D645FB-A4B5-4262-BED2-2704E4410319}" srcId="{696D6704-B0AE-4916-A2FD-BA4CBD732F84}" destId="{041701A8-5D6A-4ED4-94D7-8A9D90E5080E}" srcOrd="2" destOrd="0" parTransId="{8F82EE14-C8CF-4392-852C-C5E2C62F8126}" sibTransId="{78B0F7A7-022E-45BB-B4A3-BCA9D6DF59A0}"/>
    <dgm:cxn modelId="{DF7020FF-E791-4D71-94B5-6E1707088CE2}" type="presOf" srcId="{157EEBD3-D999-4B6F-97C9-5E5CB7CC58F3}" destId="{FB1D75B5-16C8-4818-9801-8244A4B0A9DE}" srcOrd="0" destOrd="0" presId="urn:microsoft.com/office/officeart/2008/layout/VerticalCurvedList"/>
    <dgm:cxn modelId="{0D0526EB-4DD0-4B20-A82D-9059F055648C}" type="presParOf" srcId="{C88EC764-6CD6-4DA7-90E0-CF9E8CD5E6C4}" destId="{8672BDD3-3C06-4E5C-A4C2-0BC7257878A5}" srcOrd="0" destOrd="0" presId="urn:microsoft.com/office/officeart/2008/layout/VerticalCurvedList"/>
    <dgm:cxn modelId="{AC3CD605-BAB3-44E4-BDA6-213E7E9C6A87}" type="presParOf" srcId="{8672BDD3-3C06-4E5C-A4C2-0BC7257878A5}" destId="{42D7F87D-0B2F-4BC9-8EFE-AFB050CA1E85}" srcOrd="0" destOrd="0" presId="urn:microsoft.com/office/officeart/2008/layout/VerticalCurvedList"/>
    <dgm:cxn modelId="{F59ED488-E74D-41F7-ACA4-E99024BAFD97}" type="presParOf" srcId="{42D7F87D-0B2F-4BC9-8EFE-AFB050CA1E85}" destId="{3D419719-4A31-4AB2-BA35-6A97B011944E}" srcOrd="0" destOrd="0" presId="urn:microsoft.com/office/officeart/2008/layout/VerticalCurvedList"/>
    <dgm:cxn modelId="{E10C024F-BF1A-49EE-952B-6FB13A40CDD1}" type="presParOf" srcId="{42D7F87D-0B2F-4BC9-8EFE-AFB050CA1E85}" destId="{B280BB9D-DA8E-4CE6-BF5F-717D62AAA684}" srcOrd="1" destOrd="0" presId="urn:microsoft.com/office/officeart/2008/layout/VerticalCurvedList"/>
    <dgm:cxn modelId="{01466E8B-B645-426D-9453-5CB4C0B4AC1B}" type="presParOf" srcId="{42D7F87D-0B2F-4BC9-8EFE-AFB050CA1E85}" destId="{3ED29B5D-897B-42C6-B207-5EEB605104B2}" srcOrd="2" destOrd="0" presId="urn:microsoft.com/office/officeart/2008/layout/VerticalCurvedList"/>
    <dgm:cxn modelId="{3CF963FF-680C-4C24-81F1-95B12705CE38}" type="presParOf" srcId="{42D7F87D-0B2F-4BC9-8EFE-AFB050CA1E85}" destId="{5BE9F5A1-031B-4D7C-94F8-54A2F603A1BB}" srcOrd="3" destOrd="0" presId="urn:microsoft.com/office/officeart/2008/layout/VerticalCurvedList"/>
    <dgm:cxn modelId="{E7E39B25-C898-41A0-A7FD-36BC97F4BD0C}" type="presParOf" srcId="{8672BDD3-3C06-4E5C-A4C2-0BC7257878A5}" destId="{1827EA8D-7259-480B-83E3-E9F88352642B}" srcOrd="1" destOrd="0" presId="urn:microsoft.com/office/officeart/2008/layout/VerticalCurvedList"/>
    <dgm:cxn modelId="{66C26662-81D7-49A6-B7F8-2D49D8FC203A}" type="presParOf" srcId="{8672BDD3-3C06-4E5C-A4C2-0BC7257878A5}" destId="{71D94D23-C688-4FAA-9AD7-0247CBD32AF0}" srcOrd="2" destOrd="0" presId="urn:microsoft.com/office/officeart/2008/layout/VerticalCurvedList"/>
    <dgm:cxn modelId="{526D0995-8E36-4D6C-A92C-C73F9F11A0C8}" type="presParOf" srcId="{71D94D23-C688-4FAA-9AD7-0247CBD32AF0}" destId="{966EE30B-9DC8-4A15-B091-B0638F9604C5}" srcOrd="0" destOrd="0" presId="urn:microsoft.com/office/officeart/2008/layout/VerticalCurvedList"/>
    <dgm:cxn modelId="{B44FB26B-6F75-4436-A63B-09AA44E308E1}" type="presParOf" srcId="{8672BDD3-3C06-4E5C-A4C2-0BC7257878A5}" destId="{D8F4A898-BC2F-4750-A9C5-711B5D46C241}" srcOrd="3" destOrd="0" presId="urn:microsoft.com/office/officeart/2008/layout/VerticalCurvedList"/>
    <dgm:cxn modelId="{25F0FE85-0147-4A3A-B140-4E23D0592B80}" type="presParOf" srcId="{8672BDD3-3C06-4E5C-A4C2-0BC7257878A5}" destId="{21051059-F2C2-430E-96C9-E0430C1DC698}" srcOrd="4" destOrd="0" presId="urn:microsoft.com/office/officeart/2008/layout/VerticalCurvedList"/>
    <dgm:cxn modelId="{90E61630-2E99-4C31-B713-B635A602991B}" type="presParOf" srcId="{21051059-F2C2-430E-96C9-E0430C1DC698}" destId="{B1ED0718-8A91-4346-89FD-42EADA656B2E}" srcOrd="0" destOrd="0" presId="urn:microsoft.com/office/officeart/2008/layout/VerticalCurvedList"/>
    <dgm:cxn modelId="{B6C65540-A59C-4FD0-B7D2-B57540F37A81}" type="presParOf" srcId="{8672BDD3-3C06-4E5C-A4C2-0BC7257878A5}" destId="{ADF6E781-E9B0-4892-93E0-25DEB90E5A42}" srcOrd="5" destOrd="0" presId="urn:microsoft.com/office/officeart/2008/layout/VerticalCurvedList"/>
    <dgm:cxn modelId="{349EF137-9863-4617-82C6-2D06D6BDEE78}" type="presParOf" srcId="{8672BDD3-3C06-4E5C-A4C2-0BC7257878A5}" destId="{BBCE29A0-DE51-45EC-B8B4-93601F34180C}" srcOrd="6" destOrd="0" presId="urn:microsoft.com/office/officeart/2008/layout/VerticalCurvedList"/>
    <dgm:cxn modelId="{6A35349F-6C2E-4CCF-A5D0-BB5D3B3532C2}" type="presParOf" srcId="{BBCE29A0-DE51-45EC-B8B4-93601F34180C}" destId="{F6FFF1AA-6CD6-4DB1-9C51-9B7A67F0A3BF}" srcOrd="0" destOrd="0" presId="urn:microsoft.com/office/officeart/2008/layout/VerticalCurvedList"/>
    <dgm:cxn modelId="{64807822-D303-426B-8165-EF6C2C626B73}" type="presParOf" srcId="{8672BDD3-3C06-4E5C-A4C2-0BC7257878A5}" destId="{FB1D75B5-16C8-4818-9801-8244A4B0A9DE}" srcOrd="7" destOrd="0" presId="urn:microsoft.com/office/officeart/2008/layout/VerticalCurvedList"/>
    <dgm:cxn modelId="{DE2B7A54-45CC-4C91-BC3F-3834B68407E1}" type="presParOf" srcId="{8672BDD3-3C06-4E5C-A4C2-0BC7257878A5}" destId="{0C0A10C7-6D81-46F3-9B78-74CCDDFE3080}" srcOrd="8" destOrd="0" presId="urn:microsoft.com/office/officeart/2008/layout/VerticalCurvedList"/>
    <dgm:cxn modelId="{9EFDEC99-F38F-4771-BBD7-8A09BACD91F6}" type="presParOf" srcId="{0C0A10C7-6D81-46F3-9B78-74CCDDFE3080}" destId="{02167E8B-6510-4BCC-B074-D5535EBE087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BA274A-44E3-43C5-8D27-7BCA24B40766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8F0C16D6-BC98-41B3-B670-0287A127255B}">
      <dgm:prSet phldrT="[Текст]" custT="1"/>
      <dgm:spPr/>
      <dgm:t>
        <a:bodyPr/>
        <a:lstStyle/>
        <a:p>
          <a:pPr>
            <a:buClr>
              <a:schemeClr val="tx1">
                <a:shade val="95000"/>
              </a:schemeClr>
            </a:buClr>
            <a:buSzPct val="75000"/>
            <a:buFont typeface="+mj-lt"/>
            <a:buAutoNum type="arabicPeriod"/>
          </a:pPr>
          <a:r>
            <a:rPr lang="en-AU" sz="2400"/>
            <a:t>silliq mikrometrlar</a:t>
          </a:r>
          <a:endParaRPr lang="ru-RU" sz="2400" dirty="0"/>
        </a:p>
      </dgm:t>
    </dgm:pt>
    <dgm:pt modelId="{B91EDC03-AF11-4149-B6E7-55538B4F1E58}" type="parTrans" cxnId="{9C742978-ED92-446A-B3BE-EB5C70EBFC6C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9F07845D-4C76-49A8-AC72-14111E0DE0FB}" type="sibTrans" cxnId="{9C742978-ED92-446A-B3BE-EB5C70EBFC6C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DF5BEDCA-13F3-4C5B-8703-CF8F8D6E6EE9}">
      <dgm:prSet phldrT="[Текст]" custT="1"/>
      <dgm:spPr/>
      <dgm:t>
        <a:bodyPr/>
        <a:lstStyle/>
        <a:p>
          <a:r>
            <a:rPr lang="en-AU" sz="2400" dirty="0"/>
            <a:t>Mikrometrik </a:t>
          </a:r>
          <a:r>
            <a:rPr lang="en-AU" sz="2400" dirty="0" err="1"/>
            <a:t>chuqurlik</a:t>
          </a:r>
          <a:r>
            <a:rPr lang="en-AU" sz="2400" dirty="0"/>
            <a:t> </a:t>
          </a:r>
          <a:r>
            <a:rPr lang="en-AU" sz="2400" dirty="0" err="1"/>
            <a:t>o'lchagichlari</a:t>
          </a:r>
          <a:endParaRPr lang="ru-RU" sz="2400" dirty="0"/>
        </a:p>
      </dgm:t>
    </dgm:pt>
    <dgm:pt modelId="{F7176EC0-4AEE-49CD-AEDB-7F64F2F27F57}" type="parTrans" cxnId="{31FF333E-45A1-4B13-9EBE-CE898CF8B026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99952AAF-E886-44E2-9112-23BC5EA2839A}" type="sibTrans" cxnId="{31FF333E-45A1-4B13-9EBE-CE898CF8B026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8633FC3C-85DD-484F-BDB0-641B5EC217E7}">
      <dgm:prSet phldrT="[Текст]" custT="1"/>
      <dgm:spPr/>
      <dgm:t>
        <a:bodyPr/>
        <a:lstStyle/>
        <a:p>
          <a:pPr>
            <a:buClr>
              <a:schemeClr val="tx1">
                <a:shade val="95000"/>
              </a:schemeClr>
            </a:buClr>
            <a:buSzPct val="75000"/>
            <a:buFont typeface="+mj-lt"/>
            <a:buAutoNum type="arabicPeriod"/>
          </a:pPr>
          <a:r>
            <a:rPr lang="en-AU" sz="2400"/>
            <a:t>mikrometrik nutrimerlar</a:t>
          </a:r>
          <a:endParaRPr lang="ru-RU" sz="2400" dirty="0"/>
        </a:p>
      </dgm:t>
    </dgm:pt>
    <dgm:pt modelId="{720E75F8-E2A5-4C9F-B356-04DCDB2D61D8}" type="parTrans" cxnId="{D3024921-8E5F-4335-808D-40E9B3B98A1E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F5439F39-F9D9-4389-82E5-30C87648F0B9}" type="sibTrans" cxnId="{D3024921-8E5F-4335-808D-40E9B3B98A1E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745A785A-2420-4FAC-AD8B-4F9CEA37A246}" type="pres">
      <dgm:prSet presAssocID="{69BA274A-44E3-43C5-8D27-7BCA24B40766}" presName="Name0" presStyleCnt="0">
        <dgm:presLayoutVars>
          <dgm:chMax val="7"/>
          <dgm:chPref val="7"/>
          <dgm:dir/>
        </dgm:presLayoutVars>
      </dgm:prSet>
      <dgm:spPr/>
    </dgm:pt>
    <dgm:pt modelId="{9B1840D2-0C6E-4A37-99E7-CB7501327226}" type="pres">
      <dgm:prSet presAssocID="{69BA274A-44E3-43C5-8D27-7BCA24B40766}" presName="Name1" presStyleCnt="0"/>
      <dgm:spPr/>
    </dgm:pt>
    <dgm:pt modelId="{89A1D670-E1A1-4C3B-9B40-29624C3EF5C1}" type="pres">
      <dgm:prSet presAssocID="{69BA274A-44E3-43C5-8D27-7BCA24B40766}" presName="cycle" presStyleCnt="0"/>
      <dgm:spPr/>
    </dgm:pt>
    <dgm:pt modelId="{B1D9018B-7B99-4D1C-8D54-848546E183B3}" type="pres">
      <dgm:prSet presAssocID="{69BA274A-44E3-43C5-8D27-7BCA24B40766}" presName="srcNode" presStyleLbl="node1" presStyleIdx="0" presStyleCnt="3"/>
      <dgm:spPr/>
    </dgm:pt>
    <dgm:pt modelId="{ABA2D26F-8D5D-4C2A-8CB7-1B7CD7AD2096}" type="pres">
      <dgm:prSet presAssocID="{69BA274A-44E3-43C5-8D27-7BCA24B40766}" presName="conn" presStyleLbl="parChTrans1D2" presStyleIdx="0" presStyleCnt="1"/>
      <dgm:spPr/>
    </dgm:pt>
    <dgm:pt modelId="{74EBEB38-BBDF-42C2-A686-0651EBC6F566}" type="pres">
      <dgm:prSet presAssocID="{69BA274A-44E3-43C5-8D27-7BCA24B40766}" presName="extraNode" presStyleLbl="node1" presStyleIdx="0" presStyleCnt="3"/>
      <dgm:spPr/>
    </dgm:pt>
    <dgm:pt modelId="{1C78D475-75DC-4BD4-9D27-B929B521E259}" type="pres">
      <dgm:prSet presAssocID="{69BA274A-44E3-43C5-8D27-7BCA24B40766}" presName="dstNode" presStyleLbl="node1" presStyleIdx="0" presStyleCnt="3"/>
      <dgm:spPr/>
    </dgm:pt>
    <dgm:pt modelId="{F9BACC63-8FAE-4972-BFDA-31C49D931F2E}" type="pres">
      <dgm:prSet presAssocID="{8F0C16D6-BC98-41B3-B670-0287A127255B}" presName="text_1" presStyleLbl="node1" presStyleIdx="0" presStyleCnt="3">
        <dgm:presLayoutVars>
          <dgm:bulletEnabled val="1"/>
        </dgm:presLayoutVars>
      </dgm:prSet>
      <dgm:spPr/>
    </dgm:pt>
    <dgm:pt modelId="{F5F1B112-AEB8-43B0-82CE-32CAEE165F07}" type="pres">
      <dgm:prSet presAssocID="{8F0C16D6-BC98-41B3-B670-0287A127255B}" presName="accent_1" presStyleCnt="0"/>
      <dgm:spPr/>
    </dgm:pt>
    <dgm:pt modelId="{131B3E88-FB5D-48FB-A2F0-06FD77115A75}" type="pres">
      <dgm:prSet presAssocID="{8F0C16D6-BC98-41B3-B670-0287A127255B}" presName="accentRepeatNode" presStyleLbl="solidFgAcc1" presStyleIdx="0" presStyleCnt="3"/>
      <dgm:spPr>
        <a:blipFill rotWithShape="0">
          <a:blip xmlns:r="http://schemas.openxmlformats.org/officeDocument/2006/relationships" r:embed="rId1"/>
          <a:srcRect/>
          <a:stretch>
            <a:fillRect l="-12000" r="-12000"/>
          </a:stretch>
        </a:blipFill>
      </dgm:spPr>
    </dgm:pt>
    <dgm:pt modelId="{ADFB0EF1-AFFF-4468-8E43-E6BB5AC33B28}" type="pres">
      <dgm:prSet presAssocID="{DF5BEDCA-13F3-4C5B-8703-CF8F8D6E6EE9}" presName="text_2" presStyleLbl="node1" presStyleIdx="1" presStyleCnt="3">
        <dgm:presLayoutVars>
          <dgm:bulletEnabled val="1"/>
        </dgm:presLayoutVars>
      </dgm:prSet>
      <dgm:spPr/>
    </dgm:pt>
    <dgm:pt modelId="{A466411B-006F-45E2-878B-C1C416AA9D77}" type="pres">
      <dgm:prSet presAssocID="{DF5BEDCA-13F3-4C5B-8703-CF8F8D6E6EE9}" presName="accent_2" presStyleCnt="0"/>
      <dgm:spPr/>
    </dgm:pt>
    <dgm:pt modelId="{EBFF0283-D5F3-4A15-836F-E92C0E332CE1}" type="pres">
      <dgm:prSet presAssocID="{DF5BEDCA-13F3-4C5B-8703-CF8F8D6E6EE9}" presName="accentRepeatNode" presStyleLbl="solidFgAcc1" presStyleIdx="1" presStyleCnt="3"/>
      <dgm:spPr>
        <a:blipFill rotWithShape="0">
          <a:blip xmlns:r="http://schemas.openxmlformats.org/officeDocument/2006/relationships" r:embed="rId2"/>
          <a:srcRect/>
          <a:stretch>
            <a:fillRect/>
          </a:stretch>
        </a:blipFill>
      </dgm:spPr>
    </dgm:pt>
    <dgm:pt modelId="{2E61D16E-84C5-41A5-A411-1FCF1C8C219B}" type="pres">
      <dgm:prSet presAssocID="{8633FC3C-85DD-484F-BDB0-641B5EC217E7}" presName="text_3" presStyleLbl="node1" presStyleIdx="2" presStyleCnt="3">
        <dgm:presLayoutVars>
          <dgm:bulletEnabled val="1"/>
        </dgm:presLayoutVars>
      </dgm:prSet>
      <dgm:spPr/>
    </dgm:pt>
    <dgm:pt modelId="{C1C1D8B6-ADE1-47E9-B04B-7F387859E18A}" type="pres">
      <dgm:prSet presAssocID="{8633FC3C-85DD-484F-BDB0-641B5EC217E7}" presName="accent_3" presStyleCnt="0"/>
      <dgm:spPr/>
    </dgm:pt>
    <dgm:pt modelId="{68043174-C403-4B9A-A292-ACE0F767536A}" type="pres">
      <dgm:prSet presAssocID="{8633FC3C-85DD-484F-BDB0-641B5EC217E7}" presName="accentRepeatNode" presStyleLbl="solidFgAcc1" presStyleIdx="2" presStyleCnt="3"/>
      <dgm:spPr>
        <a:blipFill rotWithShape="0">
          <a:blip xmlns:r="http://schemas.openxmlformats.org/officeDocument/2006/relationships" r:embed="rId3"/>
          <a:srcRect/>
          <a:stretch>
            <a:fillRect l="-17000" r="-17000"/>
          </a:stretch>
        </a:blipFill>
      </dgm:spPr>
    </dgm:pt>
  </dgm:ptLst>
  <dgm:cxnLst>
    <dgm:cxn modelId="{D3024921-8E5F-4335-808D-40E9B3B98A1E}" srcId="{69BA274A-44E3-43C5-8D27-7BCA24B40766}" destId="{8633FC3C-85DD-484F-BDB0-641B5EC217E7}" srcOrd="2" destOrd="0" parTransId="{720E75F8-E2A5-4C9F-B356-04DCDB2D61D8}" sibTransId="{F5439F39-F9D9-4389-82E5-30C87648F0B9}"/>
    <dgm:cxn modelId="{B4EA0B2E-917E-4E08-B48B-757DC5E02D6E}" type="presOf" srcId="{69BA274A-44E3-43C5-8D27-7BCA24B40766}" destId="{745A785A-2420-4FAC-AD8B-4F9CEA37A246}" srcOrd="0" destOrd="0" presId="urn:microsoft.com/office/officeart/2008/layout/VerticalCurvedList"/>
    <dgm:cxn modelId="{31FF333E-45A1-4B13-9EBE-CE898CF8B026}" srcId="{69BA274A-44E3-43C5-8D27-7BCA24B40766}" destId="{DF5BEDCA-13F3-4C5B-8703-CF8F8D6E6EE9}" srcOrd="1" destOrd="0" parTransId="{F7176EC0-4AEE-49CD-AEDB-7F64F2F27F57}" sibTransId="{99952AAF-E886-44E2-9112-23BC5EA2839A}"/>
    <dgm:cxn modelId="{9C742978-ED92-446A-B3BE-EB5C70EBFC6C}" srcId="{69BA274A-44E3-43C5-8D27-7BCA24B40766}" destId="{8F0C16D6-BC98-41B3-B670-0287A127255B}" srcOrd="0" destOrd="0" parTransId="{B91EDC03-AF11-4149-B6E7-55538B4F1E58}" sibTransId="{9F07845D-4C76-49A8-AC72-14111E0DE0FB}"/>
    <dgm:cxn modelId="{D424F1A4-D5CA-4EEA-A027-C785FE9249F6}" type="presOf" srcId="{8633FC3C-85DD-484F-BDB0-641B5EC217E7}" destId="{2E61D16E-84C5-41A5-A411-1FCF1C8C219B}" srcOrd="0" destOrd="0" presId="urn:microsoft.com/office/officeart/2008/layout/VerticalCurvedList"/>
    <dgm:cxn modelId="{F88F6CBF-88C3-47F3-9570-6F2B5D78D5AF}" type="presOf" srcId="{9F07845D-4C76-49A8-AC72-14111E0DE0FB}" destId="{ABA2D26F-8D5D-4C2A-8CB7-1B7CD7AD2096}" srcOrd="0" destOrd="0" presId="urn:microsoft.com/office/officeart/2008/layout/VerticalCurvedList"/>
    <dgm:cxn modelId="{7994B0BF-7FD7-4F76-B9A6-C5F6B28D18F2}" type="presOf" srcId="{DF5BEDCA-13F3-4C5B-8703-CF8F8D6E6EE9}" destId="{ADFB0EF1-AFFF-4468-8E43-E6BB5AC33B28}" srcOrd="0" destOrd="0" presId="urn:microsoft.com/office/officeart/2008/layout/VerticalCurvedList"/>
    <dgm:cxn modelId="{DED45DDF-466D-472D-84E6-ABF9AB29A441}" type="presOf" srcId="{8F0C16D6-BC98-41B3-B670-0287A127255B}" destId="{F9BACC63-8FAE-4972-BFDA-31C49D931F2E}" srcOrd="0" destOrd="0" presId="urn:microsoft.com/office/officeart/2008/layout/VerticalCurvedList"/>
    <dgm:cxn modelId="{52827184-8E7B-40BF-B16A-EBFB518668E7}" type="presParOf" srcId="{745A785A-2420-4FAC-AD8B-4F9CEA37A246}" destId="{9B1840D2-0C6E-4A37-99E7-CB7501327226}" srcOrd="0" destOrd="0" presId="urn:microsoft.com/office/officeart/2008/layout/VerticalCurvedList"/>
    <dgm:cxn modelId="{20B67807-02D3-449F-9345-A66CE83B68F1}" type="presParOf" srcId="{9B1840D2-0C6E-4A37-99E7-CB7501327226}" destId="{89A1D670-E1A1-4C3B-9B40-29624C3EF5C1}" srcOrd="0" destOrd="0" presId="urn:microsoft.com/office/officeart/2008/layout/VerticalCurvedList"/>
    <dgm:cxn modelId="{C57DF3FE-CD9B-4430-B0EC-E19EEF17DDCF}" type="presParOf" srcId="{89A1D670-E1A1-4C3B-9B40-29624C3EF5C1}" destId="{B1D9018B-7B99-4D1C-8D54-848546E183B3}" srcOrd="0" destOrd="0" presId="urn:microsoft.com/office/officeart/2008/layout/VerticalCurvedList"/>
    <dgm:cxn modelId="{915F39DE-0FC8-4028-B1CD-980077DD0497}" type="presParOf" srcId="{89A1D670-E1A1-4C3B-9B40-29624C3EF5C1}" destId="{ABA2D26F-8D5D-4C2A-8CB7-1B7CD7AD2096}" srcOrd="1" destOrd="0" presId="urn:microsoft.com/office/officeart/2008/layout/VerticalCurvedList"/>
    <dgm:cxn modelId="{CA41B097-D38C-4A9E-8204-45BCD5B29C49}" type="presParOf" srcId="{89A1D670-E1A1-4C3B-9B40-29624C3EF5C1}" destId="{74EBEB38-BBDF-42C2-A686-0651EBC6F566}" srcOrd="2" destOrd="0" presId="urn:microsoft.com/office/officeart/2008/layout/VerticalCurvedList"/>
    <dgm:cxn modelId="{A821D25A-45DE-4C4E-8F87-57C8E471C646}" type="presParOf" srcId="{89A1D670-E1A1-4C3B-9B40-29624C3EF5C1}" destId="{1C78D475-75DC-4BD4-9D27-B929B521E259}" srcOrd="3" destOrd="0" presId="urn:microsoft.com/office/officeart/2008/layout/VerticalCurvedList"/>
    <dgm:cxn modelId="{2446CF71-59D2-4D3F-A603-D300E0C00C4C}" type="presParOf" srcId="{9B1840D2-0C6E-4A37-99E7-CB7501327226}" destId="{F9BACC63-8FAE-4972-BFDA-31C49D931F2E}" srcOrd="1" destOrd="0" presId="urn:microsoft.com/office/officeart/2008/layout/VerticalCurvedList"/>
    <dgm:cxn modelId="{6EAB7A74-96AB-44B3-A772-425C6932388F}" type="presParOf" srcId="{9B1840D2-0C6E-4A37-99E7-CB7501327226}" destId="{F5F1B112-AEB8-43B0-82CE-32CAEE165F07}" srcOrd="2" destOrd="0" presId="urn:microsoft.com/office/officeart/2008/layout/VerticalCurvedList"/>
    <dgm:cxn modelId="{E5114F67-1139-4576-976F-DC583F01596F}" type="presParOf" srcId="{F5F1B112-AEB8-43B0-82CE-32CAEE165F07}" destId="{131B3E88-FB5D-48FB-A2F0-06FD77115A75}" srcOrd="0" destOrd="0" presId="urn:microsoft.com/office/officeart/2008/layout/VerticalCurvedList"/>
    <dgm:cxn modelId="{D5CD62A3-7329-4E0D-8F24-08CDAA13F137}" type="presParOf" srcId="{9B1840D2-0C6E-4A37-99E7-CB7501327226}" destId="{ADFB0EF1-AFFF-4468-8E43-E6BB5AC33B28}" srcOrd="3" destOrd="0" presId="urn:microsoft.com/office/officeart/2008/layout/VerticalCurvedList"/>
    <dgm:cxn modelId="{6F7973A2-D496-4F92-972B-8A02413C218A}" type="presParOf" srcId="{9B1840D2-0C6E-4A37-99E7-CB7501327226}" destId="{A466411B-006F-45E2-878B-C1C416AA9D77}" srcOrd="4" destOrd="0" presId="urn:microsoft.com/office/officeart/2008/layout/VerticalCurvedList"/>
    <dgm:cxn modelId="{4668C824-775D-4B54-A710-2C16E1CE71BC}" type="presParOf" srcId="{A466411B-006F-45E2-878B-C1C416AA9D77}" destId="{EBFF0283-D5F3-4A15-836F-E92C0E332CE1}" srcOrd="0" destOrd="0" presId="urn:microsoft.com/office/officeart/2008/layout/VerticalCurvedList"/>
    <dgm:cxn modelId="{131BA695-E009-48DC-9EA4-C27253E9B99C}" type="presParOf" srcId="{9B1840D2-0C6E-4A37-99E7-CB7501327226}" destId="{2E61D16E-84C5-41A5-A411-1FCF1C8C219B}" srcOrd="5" destOrd="0" presId="urn:microsoft.com/office/officeart/2008/layout/VerticalCurvedList"/>
    <dgm:cxn modelId="{D135AE06-EC1F-4AAC-97FE-EFBD6EADEBD8}" type="presParOf" srcId="{9B1840D2-0C6E-4A37-99E7-CB7501327226}" destId="{C1C1D8B6-ADE1-47E9-B04B-7F387859E18A}" srcOrd="6" destOrd="0" presId="urn:microsoft.com/office/officeart/2008/layout/VerticalCurvedList"/>
    <dgm:cxn modelId="{9A37E5CD-5C1A-431D-84BF-C722E9E91D99}" type="presParOf" srcId="{C1C1D8B6-ADE1-47E9-B04B-7F387859E18A}" destId="{68043174-C403-4B9A-A292-ACE0F767536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80BB9D-DA8E-4CE6-BF5F-717D62AAA684}">
      <dsp:nvSpPr>
        <dsp:cNvPr id="0" name=""/>
        <dsp:cNvSpPr/>
      </dsp:nvSpPr>
      <dsp:spPr>
        <a:xfrm>
          <a:off x="-5118871" y="-784151"/>
          <a:ext cx="6095926" cy="6095926"/>
        </a:xfrm>
        <a:prstGeom prst="blockArc">
          <a:avLst>
            <a:gd name="adj1" fmla="val 18900000"/>
            <a:gd name="adj2" fmla="val 2700000"/>
            <a:gd name="adj3" fmla="val 354"/>
          </a:avLst>
        </a:prstGeom>
        <a:noFill/>
        <a:ln w="15875" cap="rnd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27EA8D-7259-480B-83E3-E9F88352642B}">
      <dsp:nvSpPr>
        <dsp:cNvPr id="0" name=""/>
        <dsp:cNvSpPr/>
      </dsp:nvSpPr>
      <dsp:spPr>
        <a:xfrm>
          <a:off x="511593" y="348083"/>
          <a:ext cx="8138865" cy="696529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5875" cap="rnd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870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Dumaloqlikdan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Ularning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orasida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eng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keng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tarqalgani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ovallik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qirralilikdir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511593" y="348083"/>
        <a:ext cx="8138865" cy="696529"/>
      </dsp:txXfrm>
    </dsp:sp>
    <dsp:sp modelId="{966EE30B-9DC8-4A15-B091-B0638F9604C5}">
      <dsp:nvSpPr>
        <dsp:cNvPr id="0" name=""/>
        <dsp:cNvSpPr/>
      </dsp:nvSpPr>
      <dsp:spPr>
        <a:xfrm>
          <a:off x="76262" y="261017"/>
          <a:ext cx="870662" cy="870662"/>
        </a:xfrm>
        <a:prstGeom prst="ellipse">
          <a:avLst/>
        </a:prstGeom>
        <a:blipFill rotWithShape="0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4A898-BC2F-4750-A9C5-711B5D46C241}">
      <dsp:nvSpPr>
        <dsp:cNvPr id="0" name=""/>
        <dsp:cNvSpPr/>
      </dsp:nvSpPr>
      <dsp:spPr>
        <a:xfrm>
          <a:off x="910930" y="1393059"/>
          <a:ext cx="7739528" cy="696529"/>
        </a:xfrm>
        <a:prstGeom prst="rect">
          <a:avLst/>
        </a:prstGeom>
        <a:solidFill>
          <a:schemeClr val="accent6">
            <a:lumMod val="40000"/>
            <a:lumOff val="60000"/>
            <a:alpha val="76667"/>
          </a:schemeClr>
        </a:solidFill>
        <a:ln w="15875" cap="rnd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870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Silindrsimonlikdan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Ular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orasida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egarsimonlik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bochkasimonlik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konussimonlik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o`q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tekisligidan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og`ish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egiklik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keng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namoyon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bo`ladi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910930" y="1393059"/>
        <a:ext cx="7739528" cy="696529"/>
      </dsp:txXfrm>
    </dsp:sp>
    <dsp:sp modelId="{B1ED0718-8A91-4346-89FD-42EADA656B2E}">
      <dsp:nvSpPr>
        <dsp:cNvPr id="0" name=""/>
        <dsp:cNvSpPr/>
      </dsp:nvSpPr>
      <dsp:spPr>
        <a:xfrm>
          <a:off x="475599" y="1305993"/>
          <a:ext cx="870662" cy="870662"/>
        </a:xfrm>
        <a:prstGeom prst="ellipse">
          <a:avLst/>
        </a:prstGeom>
        <a:blipFill rotWithShape="0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F6E781-E9B0-4892-93E0-25DEB90E5A42}">
      <dsp:nvSpPr>
        <dsp:cNvPr id="0" name=""/>
        <dsp:cNvSpPr/>
      </dsp:nvSpPr>
      <dsp:spPr>
        <a:xfrm>
          <a:off x="910930" y="2438034"/>
          <a:ext cx="7739528" cy="696529"/>
        </a:xfrm>
        <a:prstGeom prst="rect">
          <a:avLst/>
        </a:prstGeom>
        <a:solidFill>
          <a:schemeClr val="accent6">
            <a:lumMod val="60000"/>
            <a:lumOff val="40000"/>
            <a:alpha val="63333"/>
          </a:schemeClr>
        </a:solidFill>
        <a:ln w="15875" cap="rnd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870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Yassi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yuzalar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shaklining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Bunda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botiqlik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qavariqlik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egarsimonlik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ko'pincha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uchraydi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910930" y="2438034"/>
        <a:ext cx="7739528" cy="696529"/>
      </dsp:txXfrm>
    </dsp:sp>
    <dsp:sp modelId="{F6FFF1AA-6CD6-4DB1-9C51-9B7A67F0A3BF}">
      <dsp:nvSpPr>
        <dsp:cNvPr id="0" name=""/>
        <dsp:cNvSpPr/>
      </dsp:nvSpPr>
      <dsp:spPr>
        <a:xfrm>
          <a:off x="475599" y="2350968"/>
          <a:ext cx="870662" cy="870662"/>
        </a:xfrm>
        <a:prstGeom prst="ellipse">
          <a:avLst/>
        </a:prstGeom>
        <a:blipFill rotWithShape="0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1D75B5-16C8-4818-9801-8244A4B0A9DE}">
      <dsp:nvSpPr>
        <dsp:cNvPr id="0" name=""/>
        <dsp:cNvSpPr/>
      </dsp:nvSpPr>
      <dsp:spPr>
        <a:xfrm>
          <a:off x="511593" y="3483010"/>
          <a:ext cx="8138865" cy="696529"/>
        </a:xfrm>
        <a:prstGeom prst="rect">
          <a:avLst/>
        </a:prstGeom>
        <a:solidFill>
          <a:schemeClr val="accent6">
            <a:lumMod val="60000"/>
            <a:lumOff val="40000"/>
            <a:alpha val="50000"/>
          </a:schemeClr>
        </a:solidFill>
        <a:ln w="15875" cap="rnd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870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Yuza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joylashuvidan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Bularga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o`qlar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parallelligidan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o'qlarning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noto'g'ri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joylashishi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umumiy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o`q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bo'yicha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muvozanatning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og'ish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sz="17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kiradi</a:t>
          </a:r>
          <a:r>
            <a:rPr lang="en-AU" sz="17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511593" y="3483010"/>
        <a:ext cx="8138865" cy="696529"/>
      </dsp:txXfrm>
    </dsp:sp>
    <dsp:sp modelId="{02167E8B-6510-4BCC-B074-D5535EBE087A}">
      <dsp:nvSpPr>
        <dsp:cNvPr id="0" name=""/>
        <dsp:cNvSpPr/>
      </dsp:nvSpPr>
      <dsp:spPr>
        <a:xfrm>
          <a:off x="76262" y="3395944"/>
          <a:ext cx="870662" cy="870662"/>
        </a:xfrm>
        <a:prstGeom prst="ellipse">
          <a:avLst/>
        </a:prstGeom>
        <a:blipFill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6000" r="-36000"/>
          </a:stretch>
        </a:blip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A2D26F-8D5D-4C2A-8CB7-1B7CD7AD2096}">
      <dsp:nvSpPr>
        <dsp:cNvPr id="0" name=""/>
        <dsp:cNvSpPr/>
      </dsp:nvSpPr>
      <dsp:spPr>
        <a:xfrm>
          <a:off x="-4121015" y="-632450"/>
          <a:ext cx="4910545" cy="4910545"/>
        </a:xfrm>
        <a:prstGeom prst="blockArc">
          <a:avLst>
            <a:gd name="adj1" fmla="val 18900000"/>
            <a:gd name="adj2" fmla="val 2700000"/>
            <a:gd name="adj3" fmla="val 440"/>
          </a:avLst>
        </a:prstGeom>
        <a:noFill/>
        <a:ln w="15875" cap="rnd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BACC63-8FAE-4972-BFDA-31C49D931F2E}">
      <dsp:nvSpPr>
        <dsp:cNvPr id="0" name=""/>
        <dsp:cNvSpPr/>
      </dsp:nvSpPr>
      <dsp:spPr>
        <a:xfrm>
          <a:off x="507746" y="364564"/>
          <a:ext cx="8094978" cy="7291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874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tx1">
                <a:shade val="95000"/>
              </a:schemeClr>
            </a:buClr>
            <a:buSzPct val="75000"/>
            <a:buFont typeface="+mj-lt"/>
            <a:buNone/>
          </a:pPr>
          <a:r>
            <a:rPr lang="en-AU" sz="2400" kern="1200"/>
            <a:t>silliq mikrometrlar</a:t>
          </a:r>
          <a:endParaRPr lang="ru-RU" sz="2400" kern="1200" dirty="0"/>
        </a:p>
      </dsp:txBody>
      <dsp:txXfrm>
        <a:off x="507746" y="364564"/>
        <a:ext cx="8094978" cy="729128"/>
      </dsp:txXfrm>
    </dsp:sp>
    <dsp:sp modelId="{131B3E88-FB5D-48FB-A2F0-06FD77115A75}">
      <dsp:nvSpPr>
        <dsp:cNvPr id="0" name=""/>
        <dsp:cNvSpPr/>
      </dsp:nvSpPr>
      <dsp:spPr>
        <a:xfrm>
          <a:off x="52040" y="273423"/>
          <a:ext cx="911411" cy="911411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 l="-12000" r="-12000"/>
          </a:stretch>
        </a:blip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FB0EF1-AFFF-4468-8E43-E6BB5AC33B28}">
      <dsp:nvSpPr>
        <dsp:cNvPr id="0" name=""/>
        <dsp:cNvSpPr/>
      </dsp:nvSpPr>
      <dsp:spPr>
        <a:xfrm>
          <a:off x="772784" y="1458257"/>
          <a:ext cx="7829940" cy="7291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874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400" kern="1200" dirty="0"/>
            <a:t>Mikrometrik </a:t>
          </a:r>
          <a:r>
            <a:rPr lang="en-AU" sz="2400" kern="1200" dirty="0" err="1"/>
            <a:t>chuqurlik</a:t>
          </a:r>
          <a:r>
            <a:rPr lang="en-AU" sz="2400" kern="1200" dirty="0"/>
            <a:t> </a:t>
          </a:r>
          <a:r>
            <a:rPr lang="en-AU" sz="2400" kern="1200" dirty="0" err="1"/>
            <a:t>o'lchagichlari</a:t>
          </a:r>
          <a:endParaRPr lang="ru-RU" sz="2400" kern="1200" dirty="0"/>
        </a:p>
      </dsp:txBody>
      <dsp:txXfrm>
        <a:off x="772784" y="1458257"/>
        <a:ext cx="7829940" cy="729128"/>
      </dsp:txXfrm>
    </dsp:sp>
    <dsp:sp modelId="{EBFF0283-D5F3-4A15-836F-E92C0E332CE1}">
      <dsp:nvSpPr>
        <dsp:cNvPr id="0" name=""/>
        <dsp:cNvSpPr/>
      </dsp:nvSpPr>
      <dsp:spPr>
        <a:xfrm>
          <a:off x="317079" y="1367116"/>
          <a:ext cx="911411" cy="911411"/>
        </a:xfrm>
        <a:prstGeom prst="ellipse">
          <a:avLst/>
        </a:prstGeom>
        <a:blipFill rotWithShape="0">
          <a:blip xmlns:r="http://schemas.openxmlformats.org/officeDocument/2006/relationships" r:embed="rId2"/>
          <a:srcRect/>
          <a:stretch>
            <a:fillRect/>
          </a:stretch>
        </a:blip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61D16E-84C5-41A5-A411-1FCF1C8C219B}">
      <dsp:nvSpPr>
        <dsp:cNvPr id="0" name=""/>
        <dsp:cNvSpPr/>
      </dsp:nvSpPr>
      <dsp:spPr>
        <a:xfrm>
          <a:off x="507746" y="2551950"/>
          <a:ext cx="8094978" cy="7291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874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tx1">
                <a:shade val="95000"/>
              </a:schemeClr>
            </a:buClr>
            <a:buSzPct val="75000"/>
            <a:buFont typeface="+mj-lt"/>
            <a:buNone/>
          </a:pPr>
          <a:r>
            <a:rPr lang="en-AU" sz="2400" kern="1200"/>
            <a:t>mikrometrik nutrimerlar</a:t>
          </a:r>
          <a:endParaRPr lang="ru-RU" sz="2400" kern="1200" dirty="0"/>
        </a:p>
      </dsp:txBody>
      <dsp:txXfrm>
        <a:off x="507746" y="2551950"/>
        <a:ext cx="8094978" cy="729128"/>
      </dsp:txXfrm>
    </dsp:sp>
    <dsp:sp modelId="{68043174-C403-4B9A-A292-ACE0F767536A}">
      <dsp:nvSpPr>
        <dsp:cNvPr id="0" name=""/>
        <dsp:cNvSpPr/>
      </dsp:nvSpPr>
      <dsp:spPr>
        <a:xfrm>
          <a:off x="52040" y="2460809"/>
          <a:ext cx="911411" cy="911411"/>
        </a:xfrm>
        <a:prstGeom prst="ellipse">
          <a:avLst/>
        </a:prstGeom>
        <a:blipFill rotWithShape="0">
          <a:blip xmlns:r="http://schemas.openxmlformats.org/officeDocument/2006/relationships" r:embed="rId3"/>
          <a:srcRect/>
          <a:stretch>
            <a:fillRect l="-17000" r="-17000"/>
          </a:stretch>
        </a:blip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ADEEA1-2DD8-4138-A9A3-A1259F63550E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784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FF780B-5253-4193-BA67-30A7967CFDEE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962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A5CB3E-F791-4C23-8096-61ABD45EB9D8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400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1C912D-4FB2-4F63-8338-48F14C075518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922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2DF1EB4-E3E1-4647-B46D-D6F40AC51741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862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BE9596-641E-4F83-888C-C6570A44CE8B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907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>
            <a:extLst>
              <a:ext uri="{FF2B5EF4-FFF2-40B4-BE49-F238E27FC236}">
                <a16:creationId xmlns:a16="http://schemas.microsoft.com/office/drawing/2014/main" id="{3EC45C52-00C9-4858-ADB0-8413FAC0B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97283" name="Заметки 2">
            <a:extLst>
              <a:ext uri="{FF2B5EF4-FFF2-40B4-BE49-F238E27FC236}">
                <a16:creationId xmlns:a16="http://schemas.microsoft.com/office/drawing/2014/main" id="{2803A296-B052-4964-8250-98C1BB0B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/>
          </a:p>
        </p:txBody>
      </p:sp>
      <p:sp>
        <p:nvSpPr>
          <p:cNvPr id="97284" name="Номер слайда 3">
            <a:extLst>
              <a:ext uri="{FF2B5EF4-FFF2-40B4-BE49-F238E27FC236}">
                <a16:creationId xmlns:a16="http://schemas.microsoft.com/office/drawing/2014/main" id="{B98ED344-DB70-4DC3-B514-6AE1E8B18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E98423-3DC6-47B8-8777-6F1D71C79709}" type="slidenum">
              <a:rPr lang="en-US" altLang="ru-RU" sz="800" smtClean="0">
                <a:solidFill>
                  <a:srgbClr val="000000"/>
                </a:solidFill>
              </a:rPr>
              <a:pPr/>
              <a:t>35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38E90BB-DEA1-4E48-ACFF-94EEF047824F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53A4EB-73E7-433C-8737-41312E2B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16CC-EAE9-44C5-AEDF-3D9236701945}" type="datetime1">
              <a:rPr lang="ru-RU" smtClean="0"/>
              <a:t>04.10.2025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AC1FA0-E057-457C-BE9D-3DCDD39CB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A2D450-D2E7-4740-8B84-CD84F291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82F8-22E5-4BA6-8541-46BB76D0BF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5EA6EF22-A13C-434D-94EB-EBC7A6A206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3633E-A982-40A0-84A2-A43DF6C5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DB480-DCFE-4756-895F-4D2419D96AC6}" type="datetime1">
              <a:rPr lang="ru-RU" smtClean="0"/>
              <a:t>04.10.2025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226BD9-EB76-4BB3-BDF5-58732F8A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E623DD-84A2-492E-84D9-67F9F001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2EE5D-98D8-4F86-9EAD-65F6A226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73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D7A1549-2C66-4953-8D68-E5D237D3449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35CD8-C2F0-4114-89F8-DF66C37F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E83D-16CF-4CD2-A65D-D4A135545D3F}" type="datetime1">
              <a:rPr lang="ru-RU" smtClean="0"/>
              <a:t>04.10.2025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209846-9F06-4EB0-85BB-E1E00478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A6C78F-5660-419C-A213-43916CFD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80CC-CBB1-4CCB-860F-3C1D0808EA4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03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4279E9DF-E2AD-4710-890D-1C731151C11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39BA2FE-9523-4781-ADA2-8233634C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C609-921D-45FB-A32B-A6BC04B70A46}" type="datetime1">
              <a:rPr lang="ru-RU" smtClean="0"/>
              <a:t>04.10.2025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9A91D2A-DBDD-4F1F-BB25-EB502BF1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D2CA4A-38ED-4807-BB6B-4AB3E385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BCC9-003B-43CF-AE1C-0C6EAB2673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24F5E89-A595-478D-8497-74154B81FB1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EFC922E-C08A-456C-840D-517CC259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88D8F-2B5C-4B75-872D-5CFE7DB819C5}" type="datetime1">
              <a:rPr lang="ru-RU" smtClean="0"/>
              <a:t>04.10.2025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5E256E6-C394-4028-B7F2-17728536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DB412FA-954C-4D97-9216-EB8746B58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1EAA-7F16-4DB8-87D6-3DAE4E894B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795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6C108C0F-EA26-4B0C-B9DD-1B7AFEAED1D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F2F215D-C119-4567-8346-BC416334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E6A6-26B1-4D68-8FE5-B5A5D464BDB0}" type="datetime1">
              <a:rPr lang="ru-RU" smtClean="0"/>
              <a:t>04.10.2025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CF38794-5E01-4676-92A0-51FE7C55F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9213328-5D62-4674-B08D-85BD335E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CEE47-DC29-4EA4-B221-28D576930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0FBDC16-451C-428D-B2D5-E2BFBC1C046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C21CF8E9-9598-442A-A85E-D9900AB1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6A38-4CFD-4371-95E4-C304ECA90A32}" type="datetime1">
              <a:rPr lang="ru-RU" smtClean="0"/>
              <a:t>04.10.2025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C04048E9-FD01-41F7-9CD1-52DEC21B1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340E9F5-AD5E-4BE1-BCF9-139634B0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41AF1-2553-4623-9332-71ACFAF3A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210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3D414C4-13DA-4609-B9EC-8016D4D9E784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3CB2C85-3D50-420B-AF7E-165D8A5DF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C004-1D35-468B-BA9C-0E5470F29438}" type="datetime1">
              <a:rPr lang="ru-RU" smtClean="0"/>
              <a:t>04.10.2025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CB25FC6-4CB7-42C6-91CB-61DBE98D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480FF06-880B-4735-A71D-FBDD762D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1B1C-B7CF-428A-BC17-3DF06E0997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901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3DE6CB6-9048-4B9B-A2DD-05006825666A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 err="1"/>
              <a:t>vst</a:t>
            </a:r>
            <a:r>
              <a:rPr lang="ru-RU" noProof="0" dirty="0"/>
              <a:t>а</a:t>
            </a:r>
            <a:r>
              <a:rPr lang="en-US" noProof="0" dirty="0" err="1"/>
              <a:t>vk</a:t>
            </a:r>
            <a:r>
              <a:rPr lang="ru-RU" noProof="0" dirty="0"/>
              <a:t>а </a:t>
            </a:r>
            <a:r>
              <a:rPr lang="en-US" noProof="0" dirty="0" err="1"/>
              <a:t>risunk</a:t>
            </a:r>
            <a:r>
              <a:rPr lang="ru-RU" noProof="0" dirty="0"/>
              <a:t>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39ED44-18A1-4CA7-88C9-4470EDAD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DA3B-D333-46CB-BB33-0C1BFF429647}" type="datetime1">
              <a:rPr lang="ru-RU" smtClean="0"/>
              <a:t>04.10.2025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E48316C-E218-4F85-9B74-1430378F9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80E2F8-FD3C-4402-A85A-2561DBBA8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8D16-9C80-441E-8E14-C79B0924A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7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4581B7C8-2668-47A4-854F-CA5BDE4D023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D59710-E536-4046-92E4-A5B8DBAE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30BBC-34AD-43D3-9157-21ACB9FB0799}" type="datetime1">
              <a:rPr lang="ru-RU" smtClean="0"/>
              <a:t>04.10.2025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86F5FC-C1DA-47CC-B817-72860CE63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4CF11A-567F-4B94-8917-FF0823468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B9E8C-9FB1-4145-91E3-5F1EF0D0F7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8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E718980-8B32-4D8F-8795-F42F715D5C37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07487-EC54-4AAD-B754-37FE97F08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AF730054-7062-4CC9-AECC-5C33D678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D8C6ED-7558-4F32-A835-28A58074431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14729-E0ED-4B1C-A194-9DDEE75BFA1C}" type="datetime1">
              <a:rPr lang="ru-RU" smtClean="0"/>
              <a:t>04.10.2025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E75411-AF13-435A-A620-5789E5AB4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5FF90E2-3A36-40F3-A74A-0D60C02CDE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C958-5730-4FC9-A401-792BA492DC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099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679147B-1B63-45FB-88ED-37D83B445FD1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644AAC-87AC-47A9-A94B-5BBEFF02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C15B-7E3F-4EB2-9917-E0EB0AF74812}" type="datetime1">
              <a:rPr lang="ru-RU" smtClean="0"/>
              <a:t>04.10.2025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7669BF-BC37-471D-8192-46F757B4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05352-3A70-4AE4-BBE6-F03D766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5022-2DEC-42A0-B734-28613EB061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1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64E967-B567-4AE7-8EC2-BF748D9E25D8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32DED2-423C-4B5A-8ECA-695D1C0DF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49752F6D-C67E-43B1-BC9F-35FD6D890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23B1CDF8-86F3-4AE1-AD23-2AEA037141E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14E3-AE81-4BE3-A24E-C9C4215F7886}" type="datetime1">
              <a:rPr lang="ru-RU" smtClean="0"/>
              <a:t>04.10.2025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C3AF870-4136-42E0-821F-C3D38127D09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2D46EF6-DE57-4C54-8B9A-20D999001B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94700-99C1-4456-99D8-C060A32D38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024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D062978-C42D-4DD1-9D12-0A7BF2E73B9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665C7D5-6B39-4EA9-8580-1093B91069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DFA1-318A-44B8-8D1A-B73ED036A895}" type="datetime1">
              <a:rPr lang="ru-RU" smtClean="0"/>
              <a:t>04.10.2025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78809B-DD76-43B6-93EE-24D5B52492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A4760D7-B224-47B8-BE7A-A02AFDA79A6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916C-A812-472A-A9AE-0EEDB4B80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64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4752EA2-AB9F-40F2-9D8B-12C60E5453A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3C0C50-A62E-4D49-87DC-ECA704ED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003D-0033-4D00-A357-1694D6996E34}" type="datetime1">
              <a:rPr lang="ru-RU" smtClean="0"/>
              <a:t>04.10.2025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E757D9-0545-4DAC-8666-D6C636DC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C62BC-53F2-4815-910A-26B3AFBA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CE72-FBF6-41DD-ACEE-21F73AF96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27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946DBF4-5932-43D2-A441-3F6937C5453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92A2E-5D67-4133-A6BB-7D2F9EC2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6D96-2AE8-48D0-B0C3-3739810E92B2}" type="datetime1">
              <a:rPr lang="ru-RU" smtClean="0"/>
              <a:t>04.10.2025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BDC09D-A9C1-4787-9A4E-71DC1B94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049EF7-3718-4F11-AB98-E92B54B8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9D5C9-3F50-40C9-A73D-BB3BAA8072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13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1515979"/>
            <a:ext cx="8229600" cy="4610184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4818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5">
            <a:extLst>
              <a:ext uri="{FF2B5EF4-FFF2-40B4-BE49-F238E27FC236}">
                <a16:creationId xmlns:a16="http://schemas.microsoft.com/office/drawing/2014/main" id="{E9FAE93C-207C-406E-B7D6-3D13C7192A26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4118" name="Freeform 11">
              <a:extLst>
                <a:ext uri="{FF2B5EF4-FFF2-40B4-BE49-F238E27FC236}">
                  <a16:creationId xmlns:a16="http://schemas.microsoft.com/office/drawing/2014/main" id="{EB222B9A-668C-4BDB-8BF3-DD04971A5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12">
              <a:extLst>
                <a:ext uri="{FF2B5EF4-FFF2-40B4-BE49-F238E27FC236}">
                  <a16:creationId xmlns:a16="http://schemas.microsoft.com/office/drawing/2014/main" id="{47223AFB-27A0-48C6-B0BB-25FBD5763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13">
              <a:extLst>
                <a:ext uri="{FF2B5EF4-FFF2-40B4-BE49-F238E27FC236}">
                  <a16:creationId xmlns:a16="http://schemas.microsoft.com/office/drawing/2014/main" id="{6DA877D9-B690-4CCE-AFB8-4DE47E181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14">
              <a:extLst>
                <a:ext uri="{FF2B5EF4-FFF2-40B4-BE49-F238E27FC236}">
                  <a16:creationId xmlns:a16="http://schemas.microsoft.com/office/drawing/2014/main" id="{32D070A9-A99D-422B-9B2E-B16B80058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15">
              <a:extLst>
                <a:ext uri="{FF2B5EF4-FFF2-40B4-BE49-F238E27FC236}">
                  <a16:creationId xmlns:a16="http://schemas.microsoft.com/office/drawing/2014/main" id="{DB40DE3A-3126-4293-BF34-631F33450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16">
              <a:extLst>
                <a:ext uri="{FF2B5EF4-FFF2-40B4-BE49-F238E27FC236}">
                  <a16:creationId xmlns:a16="http://schemas.microsoft.com/office/drawing/2014/main" id="{FAEA133D-8F61-4C8E-907C-89D66764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Freeform 17">
              <a:extLst>
                <a:ext uri="{FF2B5EF4-FFF2-40B4-BE49-F238E27FC236}">
                  <a16:creationId xmlns:a16="http://schemas.microsoft.com/office/drawing/2014/main" id="{55C09256-19A0-4338-834F-DB0D47C22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Freeform 18">
              <a:extLst>
                <a:ext uri="{FF2B5EF4-FFF2-40B4-BE49-F238E27FC236}">
                  <a16:creationId xmlns:a16="http://schemas.microsoft.com/office/drawing/2014/main" id="{A21C5831-E8F3-44A0-A092-D9F1ED0D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Freeform 19">
              <a:extLst>
                <a:ext uri="{FF2B5EF4-FFF2-40B4-BE49-F238E27FC236}">
                  <a16:creationId xmlns:a16="http://schemas.microsoft.com/office/drawing/2014/main" id="{1F68C336-23C7-46CD-815D-E915B3F29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7" name="Freeform 20">
              <a:extLst>
                <a:ext uri="{FF2B5EF4-FFF2-40B4-BE49-F238E27FC236}">
                  <a16:creationId xmlns:a16="http://schemas.microsoft.com/office/drawing/2014/main" id="{6A8464F1-39D8-4115-B699-E4C84ABCF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8" name="Freeform 21">
              <a:extLst>
                <a:ext uri="{FF2B5EF4-FFF2-40B4-BE49-F238E27FC236}">
                  <a16:creationId xmlns:a16="http://schemas.microsoft.com/office/drawing/2014/main" id="{881E7295-185E-452F-846C-FF1F69190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9" name="Freeform 22">
              <a:extLst>
                <a:ext uri="{FF2B5EF4-FFF2-40B4-BE49-F238E27FC236}">
                  <a16:creationId xmlns:a16="http://schemas.microsoft.com/office/drawing/2014/main" id="{1C044453-95AD-40E1-93EE-8D49F524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099" name="Group 48">
            <a:extLst>
              <a:ext uri="{FF2B5EF4-FFF2-40B4-BE49-F238E27FC236}">
                <a16:creationId xmlns:a16="http://schemas.microsoft.com/office/drawing/2014/main" id="{B342A179-AF70-4BA1-9987-5CD0372C3BFB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4106" name="Freeform 27">
              <a:extLst>
                <a:ext uri="{FF2B5EF4-FFF2-40B4-BE49-F238E27FC236}">
                  <a16:creationId xmlns:a16="http://schemas.microsoft.com/office/drawing/2014/main" id="{F5C9802F-23C3-4090-A17D-1C5BD885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28">
              <a:extLst>
                <a:ext uri="{FF2B5EF4-FFF2-40B4-BE49-F238E27FC236}">
                  <a16:creationId xmlns:a16="http://schemas.microsoft.com/office/drawing/2014/main" id="{4F924D3D-55CC-4252-A34B-4FA8A08DD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29">
              <a:extLst>
                <a:ext uri="{FF2B5EF4-FFF2-40B4-BE49-F238E27FC236}">
                  <a16:creationId xmlns:a16="http://schemas.microsoft.com/office/drawing/2014/main" id="{BA68FAD0-B63A-4F3A-B2CC-D9F57BBAA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Freeform 30">
              <a:extLst>
                <a:ext uri="{FF2B5EF4-FFF2-40B4-BE49-F238E27FC236}">
                  <a16:creationId xmlns:a16="http://schemas.microsoft.com/office/drawing/2014/main" id="{379DB08D-9EDB-4886-8DA6-9E83DCC5D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31">
              <a:extLst>
                <a:ext uri="{FF2B5EF4-FFF2-40B4-BE49-F238E27FC236}">
                  <a16:creationId xmlns:a16="http://schemas.microsoft.com/office/drawing/2014/main" id="{B01D5C4F-E38F-41E2-ADF1-6E0076871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32">
              <a:extLst>
                <a:ext uri="{FF2B5EF4-FFF2-40B4-BE49-F238E27FC236}">
                  <a16:creationId xmlns:a16="http://schemas.microsoft.com/office/drawing/2014/main" id="{B96C0167-CA60-4888-9369-DF03CDF02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33">
              <a:extLst>
                <a:ext uri="{FF2B5EF4-FFF2-40B4-BE49-F238E27FC236}">
                  <a16:creationId xmlns:a16="http://schemas.microsoft.com/office/drawing/2014/main" id="{A65B2430-3DD0-40C8-AC79-2FB40F3B9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34">
              <a:extLst>
                <a:ext uri="{FF2B5EF4-FFF2-40B4-BE49-F238E27FC236}">
                  <a16:creationId xmlns:a16="http://schemas.microsoft.com/office/drawing/2014/main" id="{ECD30714-50FD-4BB8-AA9F-1E8A5DE8B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35">
              <a:extLst>
                <a:ext uri="{FF2B5EF4-FFF2-40B4-BE49-F238E27FC236}">
                  <a16:creationId xmlns:a16="http://schemas.microsoft.com/office/drawing/2014/main" id="{9CF7AA85-FF20-499A-85FC-596D9FC6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36">
              <a:extLst>
                <a:ext uri="{FF2B5EF4-FFF2-40B4-BE49-F238E27FC236}">
                  <a16:creationId xmlns:a16="http://schemas.microsoft.com/office/drawing/2014/main" id="{E5EA3098-7318-4055-A297-517D9263A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37">
              <a:extLst>
                <a:ext uri="{FF2B5EF4-FFF2-40B4-BE49-F238E27FC236}">
                  <a16:creationId xmlns:a16="http://schemas.microsoft.com/office/drawing/2014/main" id="{C2E4E0A0-36DF-4A2D-8BC1-EAFA7A4C3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38">
              <a:extLst>
                <a:ext uri="{FF2B5EF4-FFF2-40B4-BE49-F238E27FC236}">
                  <a16:creationId xmlns:a16="http://schemas.microsoft.com/office/drawing/2014/main" id="{479E8CA6-B4BB-447A-A9BA-51B878A3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4E0C2129-8C08-4C57-ABF6-06E6745B6F23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01" name="Title Placeholder 1">
            <a:extLst>
              <a:ext uri="{FF2B5EF4-FFF2-40B4-BE49-F238E27FC236}">
                <a16:creationId xmlns:a16="http://schemas.microsoft.com/office/drawing/2014/main" id="{C24BFC17-B3FD-420A-99DE-FA3171C777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4102" name="Text Placeholder 2">
            <a:extLst>
              <a:ext uri="{FF2B5EF4-FFF2-40B4-BE49-F238E27FC236}">
                <a16:creationId xmlns:a16="http://schemas.microsoft.com/office/drawing/2014/main" id="{FB816BCA-6C33-4002-BDCD-C813DAC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0A711-ADD6-4853-A56E-F210813EA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04.10.2025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7986D-7ED5-41A0-B1E9-871979BB9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04921-21EB-4D3E-957A-B0F166316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0" r:id="rId1"/>
    <p:sldLayoutId id="2147486521" r:id="rId2"/>
    <p:sldLayoutId id="2147486522" r:id="rId3"/>
    <p:sldLayoutId id="2147486523" r:id="rId4"/>
    <p:sldLayoutId id="2147486524" r:id="rId5"/>
    <p:sldLayoutId id="2147486525" r:id="rId6"/>
    <p:sldLayoutId id="2147486526" r:id="rId7"/>
    <p:sldLayoutId id="2147486527" r:id="rId8"/>
    <p:sldLayoutId id="2147486528" r:id="rId9"/>
    <p:sldLayoutId id="2147486529" r:id="rId10"/>
    <p:sldLayoutId id="2147486530" r:id="rId11"/>
    <p:sldLayoutId id="2147486531" r:id="rId12"/>
    <p:sldLayoutId id="2147486532" r:id="rId13"/>
    <p:sldLayoutId id="2147486533" r:id="rId14"/>
    <p:sldLayoutId id="2147486534" r:id="rId15"/>
    <p:sldLayoutId id="2147486535" r:id="rId16"/>
    <p:sldLayoutId id="2147486536" r:id="rId17"/>
  </p:sldLayoutIdLst>
  <p:hf sldNum="0"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/wiki/%D0%A4%D0%B0%D0%B9%D0%BB:Schtangen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4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6.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Linear and angular measuring tools</a:t>
            </a:r>
            <a:endParaRPr lang="en-US" altLang="ru-RU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86100"/>
            <a:ext cx="9144000" cy="21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6-Ma’ruza.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Chiziqli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burchakli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o’lchash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vositalari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21344" y="332656"/>
            <a:ext cx="8643144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6-Mavzu: </a:t>
            </a:r>
            <a:r>
              <a:rPr lang="en-US" sz="2800" b="1" dirty="0"/>
              <a:t>Chiziqli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burchakli</a:t>
            </a:r>
            <a:r>
              <a:rPr lang="en-US" sz="2800" b="1" dirty="0"/>
              <a:t> </a:t>
            </a:r>
            <a:r>
              <a:rPr lang="en-US" sz="2800" b="1" dirty="0" err="1"/>
              <a:t>o’lchash</a:t>
            </a:r>
            <a:r>
              <a:rPr lang="en-US" sz="2800" b="1" dirty="0"/>
              <a:t> </a:t>
            </a:r>
            <a:r>
              <a:rPr lang="en-US" sz="2800" b="1" dirty="0" err="1"/>
              <a:t>vositalari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F1B89A-6C41-449D-847E-0072BA4890FE}"/>
              </a:ext>
            </a:extLst>
          </p:cNvPr>
          <p:cNvSpPr/>
          <p:nvPr/>
        </p:nvSpPr>
        <p:spPr>
          <a:xfrm>
            <a:off x="145256" y="1740872"/>
            <a:ext cx="8859044" cy="34163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prstClr val="black"/>
                </a:solidFill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: </a:t>
            </a:r>
          </a:p>
          <a:p>
            <a:pPr algn="just"/>
            <a:r>
              <a:rPr lang="en-US" sz="2800" dirty="0"/>
              <a:t>6.1 Chiziqli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burchakli</a:t>
            </a:r>
            <a:r>
              <a:rPr lang="en-US" sz="2800" dirty="0"/>
              <a:t> </a:t>
            </a:r>
            <a:r>
              <a:rPr lang="en-US" sz="2800" dirty="0" err="1"/>
              <a:t>o‘lchashlarni</a:t>
            </a:r>
            <a:r>
              <a:rPr lang="en-US" sz="2800" dirty="0"/>
              <a:t> fan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texnikadagi</a:t>
            </a:r>
            <a:r>
              <a:rPr lang="en-US" sz="2800" dirty="0"/>
              <a:t> </a:t>
            </a:r>
            <a:r>
              <a:rPr lang="en-US" sz="2800" dirty="0" err="1"/>
              <a:t>roli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dirty="0"/>
              <a:t>6.2 Chiziqli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burchakli</a:t>
            </a:r>
            <a:r>
              <a:rPr lang="en-US" sz="2800" dirty="0"/>
              <a:t> </a:t>
            </a:r>
            <a:r>
              <a:rPr lang="en-US" sz="2800" dirty="0" err="1"/>
              <a:t>o’lchash</a:t>
            </a:r>
            <a:r>
              <a:rPr lang="en-US" sz="2800" dirty="0"/>
              <a:t> </a:t>
            </a:r>
            <a:r>
              <a:rPr lang="en-US" sz="2800" dirty="0" err="1"/>
              <a:t>usullari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texnik</a:t>
            </a:r>
            <a:r>
              <a:rPr lang="en-US" sz="2800" dirty="0"/>
              <a:t> </a:t>
            </a:r>
            <a:r>
              <a:rPr lang="en-US" sz="2800" dirty="0" err="1"/>
              <a:t>vositalari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dirty="0"/>
              <a:t>6</a:t>
            </a:r>
            <a:r>
              <a:rPr lang="uz-Cyrl-UZ" sz="2800" dirty="0"/>
              <a:t>.</a:t>
            </a:r>
            <a:r>
              <a:rPr lang="en-US" sz="2800" dirty="0"/>
              <a:t>3 </a:t>
            </a:r>
            <a:r>
              <a:rPr lang="uz-Cyrl-UZ" sz="2800" dirty="0"/>
              <a:t>CHBO’ аsbоblаrigа qo’yilаdigаn tаlаblаr</a:t>
            </a:r>
            <a:r>
              <a:rPr lang="en-US" sz="2800" dirty="0"/>
              <a:t>.</a:t>
            </a:r>
          </a:p>
          <a:p>
            <a:pPr algn="just"/>
            <a:endParaRPr lang="ru-RU" sz="28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02B5E0B-7A93-4E2E-968D-D82A0315A51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62438" y="620490"/>
            <a:ext cx="4157634" cy="576262"/>
          </a:xfrm>
        </p:spPr>
        <p:txBody>
          <a:bodyPr>
            <a:noAutofit/>
          </a:bodyPr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 </a:t>
            </a:r>
            <a:r>
              <a:rPr lang="en-A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birliklari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280057" y="2530741"/>
            <a:ext cx="2874596" cy="5762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b="1" dirty="0"/>
              <a:t>CHIZIQLI</a:t>
            </a:r>
            <a:endParaRPr lang="ru-RU" sz="3200" b="1" dirty="0"/>
          </a:p>
        </p:txBody>
      </p:sp>
      <p:sp>
        <p:nvSpPr>
          <p:cNvPr id="11269" name="Содержимое 8"/>
          <p:cNvSpPr>
            <a:spLocks noGrp="1"/>
          </p:cNvSpPr>
          <p:nvPr>
            <p:ph sz="half" idx="2"/>
          </p:nvPr>
        </p:nvSpPr>
        <p:spPr>
          <a:xfrm>
            <a:off x="512401" y="3068960"/>
            <a:ext cx="3369572" cy="2985803"/>
          </a:xfrm>
        </p:spPr>
        <p:txBody>
          <a:bodyPr/>
          <a:lstStyle/>
          <a:p>
            <a:pPr eaLnBrk="1" hangingPunct="1"/>
            <a:endParaRPr lang="ru-RU" altLang="ru-RU" dirty="0"/>
          </a:p>
          <a:p>
            <a:pPr eaLnBrk="1" hangingPunct="1"/>
            <a:r>
              <a:rPr lang="ru-RU" altLang="ru-RU" sz="2400" dirty="0"/>
              <a:t>1. </a:t>
            </a:r>
            <a:r>
              <a:rPr lang="en-US" altLang="ru-RU" sz="2400" dirty="0" err="1"/>
              <a:t>metr</a:t>
            </a:r>
            <a:r>
              <a:rPr lang="ru-RU" altLang="ru-RU" sz="2400" dirty="0"/>
              <a:t>          (</a:t>
            </a:r>
            <a:r>
              <a:rPr lang="en-US" altLang="ru-RU" sz="2400" dirty="0"/>
              <a:t>m</a:t>
            </a:r>
            <a:r>
              <a:rPr lang="ru-RU" altLang="ru-RU" sz="2400" dirty="0"/>
              <a:t>)</a:t>
            </a:r>
          </a:p>
          <a:p>
            <a:pPr eaLnBrk="1" hangingPunct="1"/>
            <a:endParaRPr lang="ru-RU" altLang="ru-RU" sz="2400" dirty="0"/>
          </a:p>
          <a:p>
            <a:pPr eaLnBrk="1" hangingPunct="1"/>
            <a:r>
              <a:rPr lang="ru-RU" altLang="ru-RU" sz="2400" dirty="0"/>
              <a:t>2. </a:t>
            </a:r>
            <a:r>
              <a:rPr lang="en-US" altLang="ru-RU" sz="2400" dirty="0" err="1"/>
              <a:t>millimetr</a:t>
            </a:r>
            <a:r>
              <a:rPr lang="ru-RU" altLang="ru-RU" sz="2400" dirty="0"/>
              <a:t>   (</a:t>
            </a:r>
            <a:r>
              <a:rPr lang="en-US" altLang="ru-RU" sz="2400" dirty="0"/>
              <a:t>mm</a:t>
            </a:r>
            <a:r>
              <a:rPr lang="ru-RU" altLang="ru-RU" sz="2400" dirty="0"/>
              <a:t>)</a:t>
            </a:r>
          </a:p>
          <a:p>
            <a:pPr eaLnBrk="1" hangingPunct="1"/>
            <a:endParaRPr lang="ru-RU" altLang="ru-RU" sz="2400" dirty="0"/>
          </a:p>
          <a:p>
            <a:pPr eaLnBrk="1" hangingPunct="1"/>
            <a:r>
              <a:rPr lang="ru-RU" altLang="ru-RU" sz="2400" dirty="0"/>
              <a:t>3. </a:t>
            </a:r>
            <a:r>
              <a:rPr lang="en-US" altLang="ru-RU" sz="2400" dirty="0" err="1"/>
              <a:t>mikrometr</a:t>
            </a:r>
            <a:r>
              <a:rPr lang="ru-RU" altLang="ru-RU" sz="2400" dirty="0"/>
              <a:t> (</a:t>
            </a:r>
            <a:r>
              <a:rPr lang="en-US" altLang="ru-RU" sz="2400" dirty="0" err="1"/>
              <a:t>mkm</a:t>
            </a:r>
            <a:r>
              <a:rPr lang="ru-RU" altLang="ru-RU" sz="2400" dirty="0"/>
              <a:t>)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ru-RU" alt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5471975" y="2530741"/>
            <a:ext cx="2873239" cy="5762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b="1" dirty="0"/>
              <a:t>BURCHAKLI</a:t>
            </a:r>
            <a:endParaRPr lang="ru-RU" sz="3200" b="1" dirty="0"/>
          </a:p>
        </p:txBody>
      </p:sp>
      <p:sp>
        <p:nvSpPr>
          <p:cNvPr id="11270" name="Содержимое 10"/>
          <p:cNvSpPr>
            <a:spLocks noGrp="1"/>
          </p:cNvSpPr>
          <p:nvPr>
            <p:ph sz="quarter" idx="4"/>
          </p:nvPr>
        </p:nvSpPr>
        <p:spPr>
          <a:xfrm>
            <a:off x="5615314" y="3035485"/>
            <a:ext cx="2586563" cy="2985803"/>
          </a:xfrm>
        </p:spPr>
        <p:txBody>
          <a:bodyPr/>
          <a:lstStyle/>
          <a:p>
            <a:pPr eaLnBrk="1" hangingPunct="1"/>
            <a:endParaRPr lang="ru-RU" altLang="ru-RU" dirty="0"/>
          </a:p>
          <a:p>
            <a:pPr eaLnBrk="1" hangingPunct="1"/>
            <a:r>
              <a:rPr lang="ru-RU" altLang="ru-RU" sz="2400" dirty="0"/>
              <a:t>1. </a:t>
            </a:r>
            <a:r>
              <a:rPr lang="en-US" altLang="ru-RU" sz="2400" dirty="0" err="1"/>
              <a:t>gradus</a:t>
            </a:r>
            <a:r>
              <a:rPr lang="ru-RU" altLang="ru-RU" sz="2400" dirty="0"/>
              <a:t>  ( ° )</a:t>
            </a:r>
          </a:p>
          <a:p>
            <a:pPr eaLnBrk="1" hangingPunct="1"/>
            <a:endParaRPr lang="ru-RU" altLang="ru-RU" sz="2400" dirty="0"/>
          </a:p>
          <a:p>
            <a:pPr eaLnBrk="1" hangingPunct="1"/>
            <a:r>
              <a:rPr lang="ru-RU" altLang="ru-RU" sz="2400" dirty="0"/>
              <a:t>2. </a:t>
            </a:r>
            <a:r>
              <a:rPr lang="en-US" altLang="ru-RU" sz="2400" dirty="0"/>
              <a:t>minut</a:t>
            </a:r>
            <a:r>
              <a:rPr lang="ru-RU" altLang="ru-RU" sz="2400" dirty="0"/>
              <a:t>    ( ' )</a:t>
            </a:r>
          </a:p>
          <a:p>
            <a:pPr eaLnBrk="1" hangingPunct="1"/>
            <a:endParaRPr lang="ru-RU" altLang="ru-RU" sz="2400" dirty="0"/>
          </a:p>
          <a:p>
            <a:pPr eaLnBrk="1" hangingPunct="1"/>
            <a:r>
              <a:rPr lang="ru-RU" altLang="ru-RU" sz="2400" dirty="0"/>
              <a:t>3. </a:t>
            </a:r>
            <a:r>
              <a:rPr lang="en-US" altLang="ru-RU" sz="2400" dirty="0"/>
              <a:t>sekund</a:t>
            </a:r>
            <a:r>
              <a:rPr lang="ru-RU" altLang="ru-RU" sz="2400" dirty="0"/>
              <a:t>  ( '' )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CF83FEE-AE00-475F-8FFE-354AA4EE2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702" y="320752"/>
            <a:ext cx="3980205" cy="195543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3CCDAB4-4979-45C0-B8FB-CF9AF46B5CBB}"/>
              </a:ext>
            </a:extLst>
          </p:cNvPr>
          <p:cNvSpPr/>
          <p:nvPr/>
        </p:nvSpPr>
        <p:spPr>
          <a:xfrm>
            <a:off x="4652473" y="2069076"/>
            <a:ext cx="45122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1. "Measurement units illustration" prompt, Geo-ndt.ru, n.d.  https://www.geo-ndt.ru/images/all/10/49/big/img_5.png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726AAAC7-730B-4305-9C12-88CDF9E25A34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112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5051" y="562408"/>
            <a:ext cx="6533898" cy="854095"/>
          </a:xfrm>
        </p:spPr>
        <p:txBody>
          <a:bodyPr>
            <a:noAutofit/>
          </a:bodyPr>
          <a:lstStyle/>
          <a:p>
            <a:pPr marL="54864" indent="0" eaLnBrk="1" fontAlgn="auto" hangingPunct="1">
              <a:spcAft>
                <a:spcPts val="0"/>
              </a:spcAft>
              <a:defRPr/>
            </a:pPr>
            <a:r>
              <a:rPr lang="en-AU" sz="4100" b="1" dirty="0">
                <a:solidFill>
                  <a:srgbClr val="002060"/>
                </a:solidFill>
              </a:rPr>
              <a:t>O'lchash </a:t>
            </a:r>
            <a:r>
              <a:rPr lang="en-AU" sz="4100" b="1" dirty="0" err="1">
                <a:solidFill>
                  <a:srgbClr val="002060"/>
                </a:solidFill>
              </a:rPr>
              <a:t>asboblari</a:t>
            </a:r>
            <a:r>
              <a:rPr lang="en-AU" sz="4100" b="1" dirty="0">
                <a:solidFill>
                  <a:srgbClr val="002060"/>
                </a:solidFill>
              </a:rPr>
              <a:t> </a:t>
            </a:r>
            <a:r>
              <a:rPr lang="en-AU" sz="4100" b="1" dirty="0" err="1">
                <a:solidFill>
                  <a:srgbClr val="002060"/>
                </a:solidFill>
              </a:rPr>
              <a:t>turlari</a:t>
            </a:r>
            <a:endParaRPr lang="ru-RU" sz="41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625" y="1643063"/>
            <a:ext cx="4040188" cy="6397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b="1" dirty="0"/>
              <a:t>Universal</a:t>
            </a:r>
            <a:endParaRPr lang="ru-RU" sz="3200" b="1" dirty="0"/>
          </a:p>
        </p:txBody>
      </p:sp>
      <p:sp>
        <p:nvSpPr>
          <p:cNvPr id="12293" name="Содержимое 4"/>
          <p:cNvSpPr>
            <a:spLocks noGrp="1"/>
          </p:cNvSpPr>
          <p:nvPr>
            <p:ph sz="half" idx="2"/>
          </p:nvPr>
        </p:nvSpPr>
        <p:spPr>
          <a:xfrm>
            <a:off x="755575" y="2515132"/>
            <a:ext cx="3713237" cy="2995254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1. </a:t>
            </a:r>
            <a:r>
              <a:rPr lang="en-US" altLang="ru-RU" sz="2000" dirty="0"/>
              <a:t>shtangen </a:t>
            </a:r>
            <a:r>
              <a:rPr lang="en-US" altLang="ru-RU" sz="2000" dirty="0" err="1"/>
              <a:t>asboblar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2. </a:t>
            </a:r>
            <a:r>
              <a:rPr lang="en-US" altLang="ru-RU" sz="2000" dirty="0" err="1"/>
              <a:t>burchak</a:t>
            </a:r>
            <a:r>
              <a:rPr lang="en-US" altLang="ru-RU" sz="2000" dirty="0"/>
              <a:t> </a:t>
            </a:r>
            <a:r>
              <a:rPr lang="en-US" altLang="ru-RU" sz="2000" dirty="0" err="1"/>
              <a:t>o`lchagichlar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3. </a:t>
            </a:r>
            <a:r>
              <a:rPr lang="en-US" altLang="ru-RU" sz="2000" dirty="0" err="1"/>
              <a:t>mikrometrlar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4. </a:t>
            </a:r>
            <a:r>
              <a:rPr lang="en-US" altLang="ru-RU" sz="2000" dirty="0" err="1"/>
              <a:t>indikatorlar</a:t>
            </a:r>
            <a:r>
              <a:rPr lang="en-US" altLang="ru-RU" sz="2000" dirty="0"/>
              <a:t> 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5. </a:t>
            </a:r>
            <a:r>
              <a:rPr lang="en-US" altLang="ru-RU" sz="2000" dirty="0" err="1"/>
              <a:t>mikroskoplar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endParaRPr lang="ru-RU" alt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5409507" y="1676174"/>
            <a:ext cx="2889647" cy="6397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b="1" dirty="0" err="1"/>
              <a:t>maxsus</a:t>
            </a:r>
            <a:endParaRPr lang="ru-RU" sz="3200" b="1" dirty="0"/>
          </a:p>
        </p:txBody>
      </p:sp>
      <p:sp>
        <p:nvSpPr>
          <p:cNvPr id="12294" name="Содержимое 5"/>
          <p:cNvSpPr>
            <a:spLocks noGrp="1"/>
          </p:cNvSpPr>
          <p:nvPr>
            <p:ph sz="quarter" idx="4"/>
          </p:nvPr>
        </p:nvSpPr>
        <p:spPr>
          <a:xfrm>
            <a:off x="5409507" y="2492896"/>
            <a:ext cx="3266949" cy="3017490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1. </a:t>
            </a:r>
            <a:r>
              <a:rPr lang="en-US" altLang="ru-RU" sz="2000" dirty="0"/>
              <a:t>shablonlar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2. </a:t>
            </a:r>
            <a:r>
              <a:rPr lang="en-US" altLang="ru-RU" sz="2000" dirty="0" err="1"/>
              <a:t>o`lchov</a:t>
            </a:r>
            <a:r>
              <a:rPr lang="en-US" altLang="ru-RU" sz="2000" dirty="0"/>
              <a:t> </a:t>
            </a:r>
            <a:r>
              <a:rPr lang="en-US" altLang="ru-RU" sz="2000" dirty="0" err="1"/>
              <a:t>plastinalari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3. </a:t>
            </a:r>
            <a:r>
              <a:rPr lang="en-US" altLang="ru-RU" sz="2000" dirty="0" err="1"/>
              <a:t>kalibr-probkalar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4. </a:t>
            </a:r>
            <a:r>
              <a:rPr lang="en-US" altLang="ru-RU" sz="2000" dirty="0" err="1"/>
              <a:t>kalibr-skobalar</a:t>
            </a:r>
            <a:endParaRPr lang="ru-RU" altLang="ru-RU" sz="2000" dirty="0"/>
          </a:p>
          <a:p>
            <a:pPr eaLnBrk="1" hangingPunct="1">
              <a:lnSpc>
                <a:spcPct val="150000"/>
              </a:lnSpc>
            </a:pPr>
            <a:r>
              <a:rPr lang="ru-RU" altLang="ru-RU" sz="2000" dirty="0"/>
              <a:t>5. </a:t>
            </a:r>
            <a:r>
              <a:rPr lang="en-US" altLang="ru-RU" sz="2000" dirty="0"/>
              <a:t>radius </a:t>
            </a:r>
            <a:r>
              <a:rPr lang="en-US" altLang="ru-RU" sz="2000" dirty="0" err="1"/>
              <a:t>o`lchgichlar</a:t>
            </a:r>
            <a:endParaRPr lang="ru-RU" altLang="ru-RU" sz="20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54156A22-1B0D-414D-AF80-EB8F6F866862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951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403648" y="550140"/>
            <a:ext cx="6609928" cy="83958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4100" dirty="0">
                <a:solidFill>
                  <a:srgbClr val="002060"/>
                </a:solidFill>
              </a:rPr>
              <a:t>Nazorat-o`lchash </a:t>
            </a:r>
            <a:r>
              <a:rPr lang="en-US" sz="4100" dirty="0" err="1">
                <a:solidFill>
                  <a:srgbClr val="002060"/>
                </a:solidFill>
              </a:rPr>
              <a:t>asboblari</a:t>
            </a:r>
            <a:endParaRPr lang="ru-RU" sz="4100" dirty="0">
              <a:solidFill>
                <a:srgbClr val="002060"/>
              </a:solidFill>
            </a:endParaRPr>
          </a:p>
        </p:txBody>
      </p:sp>
      <p:sp>
        <p:nvSpPr>
          <p:cNvPr id="13315" name="Содержимое 12"/>
          <p:cNvSpPr>
            <a:spLocks noGrp="1"/>
          </p:cNvSpPr>
          <p:nvPr>
            <p:ph idx="1"/>
          </p:nvPr>
        </p:nvSpPr>
        <p:spPr>
          <a:xfrm>
            <a:off x="457200" y="1500189"/>
            <a:ext cx="8229600" cy="2432868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en-US" altLang="ru-RU" sz="2400" b="1" dirty="0">
                <a:solidFill>
                  <a:schemeClr val="tx1"/>
                </a:solidFill>
              </a:rPr>
              <a:t>Masshtabli </a:t>
            </a:r>
            <a:r>
              <a:rPr lang="en-US" altLang="ru-RU" sz="2400" b="1" dirty="0" err="1">
                <a:solidFill>
                  <a:schemeClr val="tx1"/>
                </a:solidFill>
              </a:rPr>
              <a:t>lineyka</a:t>
            </a:r>
            <a:endParaRPr lang="ru-RU" altLang="ru-RU" sz="24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AU" altLang="ru-RU" sz="2400" dirty="0" err="1">
                <a:solidFill>
                  <a:schemeClr val="tx1"/>
                </a:solidFill>
              </a:rPr>
              <a:t>Qo`llanilishi</a:t>
            </a:r>
            <a:r>
              <a:rPr lang="en-AU" altLang="ru-RU" sz="2400" dirty="0">
                <a:solidFill>
                  <a:schemeClr val="tx1"/>
                </a:solidFill>
              </a:rPr>
              <a:t> - tashqi </a:t>
            </a:r>
            <a:r>
              <a:rPr lang="en-AU" altLang="ru-RU" sz="2400" dirty="0" err="1">
                <a:solidFill>
                  <a:schemeClr val="tx1"/>
                </a:solidFill>
              </a:rPr>
              <a:t>va</a:t>
            </a:r>
            <a:r>
              <a:rPr lang="en-AU" altLang="ru-RU" sz="2400" dirty="0">
                <a:solidFill>
                  <a:schemeClr val="tx1"/>
                </a:solidFill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</a:rPr>
              <a:t>ichki</a:t>
            </a:r>
            <a:r>
              <a:rPr lang="en-AU" altLang="ru-RU" sz="2400" dirty="0">
                <a:solidFill>
                  <a:schemeClr val="tx1"/>
                </a:solidFill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</a:rPr>
              <a:t>o'lchamlarni</a:t>
            </a:r>
            <a:r>
              <a:rPr lang="en-AU" altLang="ru-RU" sz="2400" dirty="0">
                <a:solidFill>
                  <a:schemeClr val="tx1"/>
                </a:solidFill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</a:rPr>
              <a:t>va</a:t>
            </a:r>
            <a:r>
              <a:rPr lang="en-AU" altLang="ru-RU" sz="2400" dirty="0">
                <a:solidFill>
                  <a:schemeClr val="tx1"/>
                </a:solidFill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</a:rPr>
              <a:t>masofalarni</a:t>
            </a:r>
            <a:r>
              <a:rPr lang="en-AU" altLang="ru-RU" sz="2400" dirty="0">
                <a:solidFill>
                  <a:schemeClr val="tx1"/>
                </a:solidFill>
              </a:rPr>
              <a:t> o'lchash </a:t>
            </a:r>
            <a:r>
              <a:rPr lang="en-AU" altLang="ru-RU" sz="2400" dirty="0" err="1">
                <a:solidFill>
                  <a:schemeClr val="tx1"/>
                </a:solidFill>
              </a:rPr>
              <a:t>uchun</a:t>
            </a:r>
            <a:r>
              <a:rPr lang="en-AU" altLang="ru-RU" sz="2400" dirty="0">
                <a:solidFill>
                  <a:schemeClr val="tx1"/>
                </a:solidFill>
              </a:rPr>
              <a:t>.</a:t>
            </a:r>
          </a:p>
          <a:p>
            <a:pPr algn="ctr">
              <a:buNone/>
            </a:pPr>
            <a:r>
              <a:rPr lang="en-AU" altLang="ru-RU" sz="2400" dirty="0">
                <a:solidFill>
                  <a:schemeClr val="tx1"/>
                </a:solidFill>
              </a:rPr>
              <a:t>O'lchash </a:t>
            </a:r>
            <a:r>
              <a:rPr lang="en-AU" altLang="ru-RU" sz="2400" dirty="0" err="1">
                <a:solidFill>
                  <a:schemeClr val="tx1"/>
                </a:solidFill>
              </a:rPr>
              <a:t>aniqligi</a:t>
            </a:r>
            <a:r>
              <a:rPr lang="en-AU" altLang="ru-RU" sz="2400" dirty="0">
                <a:solidFill>
                  <a:schemeClr val="tx1"/>
                </a:solidFill>
              </a:rPr>
              <a:t> - 0,5 mm.</a:t>
            </a:r>
          </a:p>
          <a:p>
            <a:pPr algn="ctr">
              <a:buNone/>
            </a:pPr>
            <a:r>
              <a:rPr lang="en-AU" altLang="ru-RU" sz="2400" dirty="0" err="1">
                <a:solidFill>
                  <a:schemeClr val="tx1"/>
                </a:solidFill>
              </a:rPr>
              <a:t>Masshtabli</a:t>
            </a:r>
            <a:r>
              <a:rPr lang="en-AU" altLang="ru-RU" sz="2400" dirty="0">
                <a:solidFill>
                  <a:schemeClr val="tx1"/>
                </a:solidFill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</a:rPr>
              <a:t>lineyka</a:t>
            </a:r>
            <a:r>
              <a:rPr lang="en-AU" altLang="ru-RU" sz="2400" dirty="0">
                <a:solidFill>
                  <a:schemeClr val="tx1"/>
                </a:solidFill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</a:rPr>
              <a:t>yordamida</a:t>
            </a:r>
            <a:r>
              <a:rPr lang="en-AU" altLang="ru-RU" sz="2400" dirty="0">
                <a:solidFill>
                  <a:schemeClr val="tx1"/>
                </a:solidFill>
              </a:rPr>
              <a:t> o'lchash </a:t>
            </a:r>
            <a:r>
              <a:rPr lang="en-AU" altLang="ru-RU" sz="2400" dirty="0" err="1">
                <a:solidFill>
                  <a:schemeClr val="tx1"/>
                </a:solidFill>
              </a:rPr>
              <a:t>usullari</a:t>
            </a:r>
            <a:endParaRPr lang="ru-RU" altLang="ru-RU" sz="2400" dirty="0">
              <a:solidFill>
                <a:schemeClr val="tx1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endParaRPr lang="ru-RU" altLang="ru-RU" sz="1600" dirty="0">
              <a:solidFill>
                <a:schemeClr val="tx1"/>
              </a:solidFill>
            </a:endParaRPr>
          </a:p>
          <a:p>
            <a:pPr algn="ctr">
              <a:buFont typeface="Wingdings 2" panose="05020102010507070707" pitchFamily="18" charset="2"/>
              <a:buNone/>
            </a:pPr>
            <a:endParaRPr lang="ru-RU" altLang="ru-RU" sz="1600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755576" y="4043520"/>
            <a:ext cx="8064897" cy="2130168"/>
            <a:chOff x="-756592" y="4043520"/>
            <a:chExt cx="11562699" cy="3749550"/>
          </a:xfrm>
        </p:grpSpPr>
        <p:pic>
          <p:nvPicPr>
            <p:cNvPr id="13316" name="Рисунок 14" descr="измерение линейкой.jpg"/>
            <p:cNvPicPr>
              <a:picLocks noChangeAspect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saturation sat="400000"/>
                      </a14:imgEffect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56592" y="4043520"/>
              <a:ext cx="11562699" cy="3749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-756592" y="5651955"/>
              <a:ext cx="1584176" cy="5959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err="1"/>
                <a:t>no`to`g`ri</a:t>
              </a:r>
              <a:endParaRPr lang="ru-RU" sz="16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403647" y="5638101"/>
              <a:ext cx="1584176" cy="5959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err="1"/>
                <a:t>to`g`ri</a:t>
              </a:r>
              <a:endParaRPr lang="ru-RU" sz="16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234347" y="5876205"/>
              <a:ext cx="1584176" cy="5959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err="1"/>
                <a:t>no`to`g`ri</a:t>
              </a:r>
              <a:endParaRPr lang="ru-RU" sz="16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355975" y="5733629"/>
              <a:ext cx="1368152" cy="5959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err="1"/>
                <a:t>to`g`ri</a:t>
              </a:r>
              <a:endParaRPr lang="ru-RU" sz="1600" dirty="0"/>
            </a:p>
          </p:txBody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AD47C0-D3C2-439D-BB93-EB725881E6F3}"/>
              </a:ext>
            </a:extLst>
          </p:cNvPr>
          <p:cNvSpPr/>
          <p:nvPr/>
        </p:nvSpPr>
        <p:spPr>
          <a:xfrm>
            <a:off x="1115616" y="6417536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2. "Scale ruler photo" prompt, Stroy-technics.ru, n.d. https://stroy-technics.ru/gallery/ustrojstvo-obsluzhivanie-remont-avtomobilja/image_14.jpg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F3E3732F-ACBF-407F-9CDA-B94D1396C4F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014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362238" y="191706"/>
            <a:ext cx="8530242" cy="4529137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en-AU" altLang="ru-RU" sz="3200" b="1" dirty="0">
                <a:solidFill>
                  <a:srgbClr val="002060"/>
                </a:solidFill>
              </a:rPr>
              <a:t>Ruletka</a:t>
            </a:r>
          </a:p>
          <a:p>
            <a:pPr algn="just">
              <a:buNone/>
            </a:pPr>
            <a:r>
              <a:rPr lang="en-AU" altLang="ru-RU" sz="2800" dirty="0">
                <a:solidFill>
                  <a:schemeClr val="tx1"/>
                </a:solidFill>
              </a:rPr>
              <a:t>         </a:t>
            </a:r>
            <a:r>
              <a:rPr lang="en-AU" altLang="ru-RU" sz="2800" dirty="0" err="1">
                <a:solidFill>
                  <a:schemeClr val="tx1"/>
                </a:solidFill>
              </a:rPr>
              <a:t>Qo`llanilishi</a:t>
            </a:r>
            <a:r>
              <a:rPr lang="en-AU" altLang="ru-RU" sz="2800" dirty="0">
                <a:solidFill>
                  <a:schemeClr val="tx1"/>
                </a:solidFill>
              </a:rPr>
              <a:t> - chiziqli </a:t>
            </a:r>
            <a:r>
              <a:rPr lang="en-AU" altLang="ru-RU" sz="2800" dirty="0" err="1">
                <a:solidFill>
                  <a:schemeClr val="tx1"/>
                </a:solidFill>
              </a:rPr>
              <a:t>o'lchamlarni</a:t>
            </a:r>
            <a:r>
              <a:rPr lang="en-AU" altLang="ru-RU" sz="2800" dirty="0">
                <a:solidFill>
                  <a:schemeClr val="tx1"/>
                </a:solidFill>
              </a:rPr>
              <a:t> o'lchash </a:t>
            </a:r>
            <a:r>
              <a:rPr lang="en-AU" altLang="ru-RU" sz="2800" dirty="0" err="1">
                <a:solidFill>
                  <a:schemeClr val="tx1"/>
                </a:solidFill>
              </a:rPr>
              <a:t>uchun</a:t>
            </a:r>
            <a:r>
              <a:rPr lang="en-AU" altLang="ru-RU" sz="2800" dirty="0">
                <a:solidFill>
                  <a:schemeClr val="tx1"/>
                </a:solidFill>
              </a:rPr>
              <a:t>: </a:t>
            </a:r>
            <a:r>
              <a:rPr lang="en-AU" altLang="ru-RU" sz="2800" dirty="0" err="1">
                <a:solidFill>
                  <a:schemeClr val="tx1"/>
                </a:solidFill>
              </a:rPr>
              <a:t>uzunlik</a:t>
            </a:r>
            <a:r>
              <a:rPr lang="en-AU" altLang="ru-RU" sz="2800" dirty="0">
                <a:solidFill>
                  <a:schemeClr val="tx1"/>
                </a:solidFill>
              </a:rPr>
              <a:t>, </a:t>
            </a:r>
            <a:r>
              <a:rPr lang="en-AU" altLang="ru-RU" sz="2800" dirty="0" err="1">
                <a:solidFill>
                  <a:schemeClr val="tx1"/>
                </a:solidFill>
              </a:rPr>
              <a:t>en</a:t>
            </a:r>
            <a:r>
              <a:rPr lang="en-AU" altLang="ru-RU" sz="2800" dirty="0">
                <a:solidFill>
                  <a:schemeClr val="tx1"/>
                </a:solidFill>
              </a:rPr>
              <a:t>, </a:t>
            </a:r>
            <a:r>
              <a:rPr lang="en-AU" altLang="ru-RU" sz="2800" dirty="0" err="1">
                <a:solidFill>
                  <a:schemeClr val="tx1"/>
                </a:solidFill>
              </a:rPr>
              <a:t>detallarning</a:t>
            </a:r>
            <a:r>
              <a:rPr lang="en-AU" altLang="ru-RU" sz="2800" dirty="0">
                <a:solidFill>
                  <a:schemeClr val="tx1"/>
                </a:solidFill>
              </a:rPr>
              <a:t> </a:t>
            </a:r>
            <a:r>
              <a:rPr lang="en-AU" altLang="ru-RU" sz="2800" dirty="0" err="1">
                <a:solidFill>
                  <a:schemeClr val="tx1"/>
                </a:solidFill>
              </a:rPr>
              <a:t>balandligi</a:t>
            </a:r>
            <a:r>
              <a:rPr lang="en-AU" altLang="ru-RU" sz="2800" dirty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r>
              <a:rPr lang="en-AU" altLang="ru-RU" sz="2800" dirty="0">
                <a:solidFill>
                  <a:schemeClr val="tx1"/>
                </a:solidFill>
              </a:rPr>
              <a:t>	</a:t>
            </a:r>
            <a:r>
              <a:rPr lang="en-AU" altLang="ru-RU" sz="2800" dirty="0" err="1">
                <a:solidFill>
                  <a:schemeClr val="tx1"/>
                </a:solidFill>
              </a:rPr>
              <a:t>O'lchov</a:t>
            </a:r>
            <a:r>
              <a:rPr lang="en-AU" altLang="ru-RU" sz="2800" dirty="0">
                <a:solidFill>
                  <a:schemeClr val="tx1"/>
                </a:solidFill>
              </a:rPr>
              <a:t> </a:t>
            </a:r>
            <a:r>
              <a:rPr lang="en-AU" altLang="ru-RU" sz="2800" dirty="0" err="1">
                <a:solidFill>
                  <a:schemeClr val="tx1"/>
                </a:solidFill>
              </a:rPr>
              <a:t>aniqligi</a:t>
            </a:r>
            <a:r>
              <a:rPr lang="en-AU" altLang="ru-RU" sz="2800" dirty="0">
                <a:solidFill>
                  <a:schemeClr val="tx1"/>
                </a:solidFill>
              </a:rPr>
              <a:t> - </a:t>
            </a:r>
            <a:r>
              <a:rPr lang="en-AU" altLang="ru-RU" sz="2800" b="1" dirty="0">
                <a:solidFill>
                  <a:srgbClr val="002060"/>
                </a:solidFill>
              </a:rPr>
              <a:t>1 mm.</a:t>
            </a:r>
            <a:endParaRPr lang="ru-RU" altLang="ru-RU" sz="2800" b="1" dirty="0">
              <a:solidFill>
                <a:srgbClr val="00206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endParaRPr lang="ru-RU" altLang="ru-RU" sz="2800" dirty="0"/>
          </a:p>
          <a:p>
            <a:pPr>
              <a:buFont typeface="Wingdings 2" panose="05020102010507070707" pitchFamily="18" charset="2"/>
              <a:buNone/>
            </a:pPr>
            <a:endParaRPr lang="ru-RU" altLang="ru-RU" sz="2800" u="sng" dirty="0"/>
          </a:p>
          <a:p>
            <a:pPr algn="just">
              <a:buFont typeface="Wingdings 2" panose="05020102010507070707" pitchFamily="18" charset="2"/>
              <a:buNone/>
            </a:pPr>
            <a:endParaRPr lang="ru-RU" altLang="ru-RU" dirty="0"/>
          </a:p>
          <a:p>
            <a:pPr algn="ctr">
              <a:buFont typeface="Wingdings 2" panose="05020102010507070707" pitchFamily="18" charset="2"/>
              <a:buNone/>
            </a:pPr>
            <a:endParaRPr lang="ru-RU" altLang="ru-RU" dirty="0"/>
          </a:p>
          <a:p>
            <a:pPr algn="ctr">
              <a:buFont typeface="Wingdings 2" panose="05020102010507070707" pitchFamily="18" charset="2"/>
              <a:buNone/>
            </a:pPr>
            <a:endParaRPr lang="ru-RU" altLang="ru-RU" dirty="0"/>
          </a:p>
        </p:txBody>
      </p:sp>
      <p:pic>
        <p:nvPicPr>
          <p:cNvPr id="14340" name="Рисунок 3" descr="типы рулеток.jpg"/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943"/>
          <a:stretch/>
        </p:blipFill>
        <p:spPr bwMode="auto">
          <a:xfrm>
            <a:off x="362238" y="2264561"/>
            <a:ext cx="4680520" cy="2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5202104" y="2348880"/>
            <a:ext cx="31432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а) </a:t>
            </a: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</a:t>
            </a:r>
            <a:r>
              <a:rPr kumimoji="0" lang="en-A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'</a:t>
            </a:r>
            <a:r>
              <a:rPr kumimoji="0" lang="en-AU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zi</a:t>
            </a:r>
            <a:r>
              <a:rPr kumimoji="0" lang="en-A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o'raluvchan</a:t>
            </a:r>
            <a:r>
              <a:rPr kumimoji="0" lang="en-A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tugmali</a:t>
            </a:r>
            <a:r>
              <a:rPr kumimoji="0" lang="en-A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ruletka</a:t>
            </a:r>
            <a:endParaRPr kumimoji="0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б)  </a:t>
            </a:r>
            <a:r>
              <a:rPr kumimoji="0" lang="en-US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oddiy</a:t>
            </a: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ruletka</a:t>
            </a:r>
            <a:endParaRPr kumimoji="0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в)  </a:t>
            </a:r>
            <a:r>
              <a:rPr kumimoji="0" lang="en-US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novli</a:t>
            </a: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qo`l</a:t>
            </a: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ruletkasi</a:t>
            </a:r>
            <a:endParaRPr kumimoji="0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28C0EB1-F808-40EA-9914-7A0652936C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2248" y="4428138"/>
            <a:ext cx="1433080" cy="147847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8275513-80D7-4C1D-84B9-BC4F921B77B9}"/>
              </a:ext>
            </a:extLst>
          </p:cNvPr>
          <p:cNvSpPr/>
          <p:nvPr/>
        </p:nvSpPr>
        <p:spPr>
          <a:xfrm>
            <a:off x="5501959" y="5835297"/>
            <a:ext cx="39665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4. "Simple measuring tape" prompt, Google Images, n.d.  https://encrypted-tbn0.gstatic.com/images?q=tbn:ANd9GcTC9M94-1l6Ry2McD3NJgYmZe2pwKFM5Dbz1w&amp;s</a:t>
            </a:r>
            <a:endParaRPr lang="ru-RU" sz="1200" dirty="0"/>
          </a:p>
        </p:txBody>
      </p:sp>
      <p:pic>
        <p:nvPicPr>
          <p:cNvPr id="1026" name="Picture 2" descr="Рулетка Neo Tools Super Black, 10мx25мм (67-245) – купить в Киеве | цена и  отзывы в MOYO">
            <a:extLst>
              <a:ext uri="{FF2B5EF4-FFF2-40B4-BE49-F238E27FC236}">
                <a16:creationId xmlns:a16="http://schemas.microsoft.com/office/drawing/2014/main" id="{D79B3399-F216-4B82-B9A3-FCABE86B4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38" y="4601954"/>
            <a:ext cx="2838300" cy="147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9A11A3D-6266-421E-8B89-36E6196CACD1}"/>
              </a:ext>
            </a:extLst>
          </p:cNvPr>
          <p:cNvSpPr/>
          <p:nvPr/>
        </p:nvSpPr>
        <p:spPr>
          <a:xfrm>
            <a:off x="-48481" y="6089765"/>
            <a:ext cx="555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3. "Retractable measuring tape" prompt, Google Images, n.d.  https://encrypted-tbn0.gstatic.com/images?q=tbn:ANd9GcTiWqW_9SOYfh1hfg-Er8wGpDRFN8-fayYEFA&amp;s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7E7192DE-CB2A-4F99-80A2-7B3F37579A7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49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2906" y="762837"/>
            <a:ext cx="2664296" cy="624123"/>
          </a:xfrm>
        </p:spPr>
        <p:txBody>
          <a:bodyPr>
            <a:normAutofit/>
          </a:bodyPr>
          <a:lstStyle/>
          <a:p>
            <a:r>
              <a:rPr lang="en-AU" sz="2100" b="1" dirty="0"/>
              <a:t>O'lchash </a:t>
            </a:r>
            <a:r>
              <a:rPr lang="en-AU" sz="2100" b="1" dirty="0" err="1"/>
              <a:t>vositalari</a:t>
            </a:r>
            <a:endParaRPr lang="ru-RU" sz="21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5448" y="1496483"/>
            <a:ext cx="4102536" cy="4164765"/>
          </a:xfrm>
        </p:spPr>
        <p:txBody>
          <a:bodyPr>
            <a:noAutofit/>
          </a:bodyPr>
          <a:lstStyle/>
          <a:p>
            <a:pPr algn="just"/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vositalariga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shtangen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mikrometrlar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kalibrlar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lekaloli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lineykalar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qiyoslash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plitalari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 </a:t>
            </a:r>
            <a:r>
              <a:rPr lang="en-A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vositalarining</a:t>
            </a: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tavsiflariga</a:t>
            </a: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quyidagilar</a:t>
            </a: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646113" indent="-285750">
              <a:lnSpc>
                <a:spcPts val="14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2060"/>
                </a:solidFill>
              </a:rPr>
              <a:t>shkala </a:t>
            </a:r>
            <a:r>
              <a:rPr lang="en-US" b="1" dirty="0" err="1">
                <a:solidFill>
                  <a:srgbClr val="002060"/>
                </a:solidFill>
              </a:rPr>
              <a:t>bo'limi</a:t>
            </a:r>
            <a:endParaRPr lang="en-US" b="1" dirty="0">
              <a:solidFill>
                <a:srgbClr val="002060"/>
              </a:solidFill>
            </a:endParaRPr>
          </a:p>
          <a:p>
            <a:pPr marL="646113" indent="-285750">
              <a:lnSpc>
                <a:spcPts val="14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2060"/>
                </a:solidFill>
              </a:rPr>
              <a:t>shkala </a:t>
            </a:r>
            <a:r>
              <a:rPr lang="en-US" b="1" dirty="0" err="1">
                <a:solidFill>
                  <a:srgbClr val="002060"/>
                </a:solidFill>
              </a:rPr>
              <a:t>bo`lii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qiymati</a:t>
            </a:r>
            <a:endParaRPr lang="en-US" b="1" dirty="0">
              <a:solidFill>
                <a:srgbClr val="002060"/>
              </a:solidFill>
            </a:endParaRPr>
          </a:p>
          <a:p>
            <a:pPr marL="646113" indent="-285750">
              <a:lnSpc>
                <a:spcPts val="1400"/>
              </a:lnSpc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002060"/>
                </a:solidFill>
              </a:rPr>
              <a:t>shkalaning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boshlang’ich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qiymati</a:t>
            </a:r>
            <a:endParaRPr lang="en-US" b="1" dirty="0">
              <a:solidFill>
                <a:srgbClr val="002060"/>
              </a:solidFill>
            </a:endParaRPr>
          </a:p>
          <a:p>
            <a:pPr marL="646113" indent="-285750">
              <a:lnSpc>
                <a:spcPts val="1400"/>
              </a:lnSpc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002060"/>
                </a:solidFill>
              </a:rPr>
              <a:t>maksimal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qiymati</a:t>
            </a:r>
            <a:endParaRPr lang="en-US" b="1" dirty="0">
              <a:solidFill>
                <a:srgbClr val="002060"/>
              </a:solidFill>
            </a:endParaRPr>
          </a:p>
          <a:p>
            <a:pPr marL="646113" indent="-285750">
              <a:lnSpc>
                <a:spcPts val="1400"/>
              </a:lnSpc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002060"/>
                </a:solidFill>
              </a:rPr>
              <a:t>o'lchash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diapazoni</a:t>
            </a:r>
            <a:endParaRPr lang="en-US" b="1" dirty="0">
              <a:solidFill>
                <a:srgbClr val="002060"/>
              </a:solidFill>
            </a:endParaRPr>
          </a:p>
          <a:p>
            <a:pPr marL="646113" indent="-285750">
              <a:lnSpc>
                <a:spcPts val="1400"/>
              </a:lnSpc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002060"/>
                </a:solidFill>
              </a:rPr>
              <a:t>o'lchash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chegaralari</a:t>
            </a:r>
            <a:endParaRPr lang="en-US" b="1" dirty="0">
              <a:solidFill>
                <a:srgbClr val="002060"/>
              </a:solidFill>
            </a:endParaRPr>
          </a:p>
          <a:p>
            <a:pPr algn="just"/>
            <a:endParaRPr lang="en-A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202" y="4929072"/>
            <a:ext cx="2092097" cy="12552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806" y="4929073"/>
            <a:ext cx="1946835" cy="12552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1908"/>
            <a:ext cx="4518932" cy="1506311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F4A7769-1640-4B1C-9DE6-A9EE2399AC26}"/>
              </a:ext>
            </a:extLst>
          </p:cNvPr>
          <p:cNvSpPr/>
          <p:nvPr/>
        </p:nvSpPr>
        <p:spPr>
          <a:xfrm>
            <a:off x="4622689" y="1698219"/>
            <a:ext cx="44682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5. "Measuring plate" prompt, Chelinstrument.ru, n.d.  https://chelinstrument.ru/components/com_jshopping/files/img_categories/plita.jpg</a:t>
            </a:r>
            <a:endParaRPr lang="ru-RU" sz="12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A867451-15AC-4DFC-A583-A03F61AC85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1969" y="2345730"/>
            <a:ext cx="2656506" cy="2121678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64BCE8D-C008-4385-BB48-D05A70DC616D}"/>
              </a:ext>
            </a:extLst>
          </p:cNvPr>
          <p:cNvSpPr/>
          <p:nvPr/>
        </p:nvSpPr>
        <p:spPr>
          <a:xfrm>
            <a:off x="4860032" y="4514754"/>
            <a:ext cx="3958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/>
              <a:t>Fig. 6. "Measuring tool photo" prompt, Meshok.net, n.d. </a:t>
            </a:r>
            <a:r>
              <a:rPr lang="en-US" sz="1200" dirty="0">
                <a:cs typeface="Arial" panose="020B0604020202020204" pitchFamily="34" charset="0"/>
              </a:rPr>
              <a:t>https://meshok.net/i/340004683.0.208x208s.jpg?3</a:t>
            </a:r>
            <a:endParaRPr lang="ru-RU" sz="1200" dirty="0"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E03BC91-6AF9-4C70-BCE3-1C79A454C5D8}"/>
              </a:ext>
            </a:extLst>
          </p:cNvPr>
          <p:cNvSpPr/>
          <p:nvPr/>
        </p:nvSpPr>
        <p:spPr>
          <a:xfrm>
            <a:off x="2191287" y="6042563"/>
            <a:ext cx="35718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/>
              <a:t>Fig. 7. "Measurement device" prompt, MercadoLibre, 2021.  </a:t>
            </a:r>
            <a:r>
              <a:rPr lang="en-US" sz="1200" dirty="0"/>
              <a:t>https://http2.mlstatic.com/D_NQ_NP_2X_867428-MLA44691596692_012021-T.webp</a:t>
            </a:r>
            <a:endParaRPr lang="ru-RU" sz="120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46626B0-EA07-4F44-84AE-6A73A2D1EC24}"/>
              </a:ext>
            </a:extLst>
          </p:cNvPr>
          <p:cNvSpPr/>
          <p:nvPr/>
        </p:nvSpPr>
        <p:spPr>
          <a:xfrm>
            <a:off x="5843041" y="6221396"/>
            <a:ext cx="3300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8. "Measuring ruler" prompt, Kipia.ru, n.d. https://kipia.ru/upload/iblock/61f/lineika.jpg</a:t>
            </a:r>
            <a:endParaRPr lang="ru-RU" sz="1200" dirty="0"/>
          </a:p>
        </p:txBody>
      </p:sp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0FFA227F-DB59-465F-AA9C-13E05E6FDB27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864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МД№3 набор &gt;&gt; 3 шт недорого купить">
            <a:extLst>
              <a:ext uri="{FF2B5EF4-FFF2-40B4-BE49-F238E27FC236}">
                <a16:creationId xmlns:a16="http://schemas.microsoft.com/office/drawing/2014/main" id="{542C66F5-B889-4721-9D7D-85FA2F764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245" y="4284160"/>
            <a:ext cx="3385517" cy="253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FC2521B-1EE6-4DF8-9110-3E294F6ED6D6}"/>
              </a:ext>
            </a:extLst>
          </p:cNvPr>
          <p:cNvSpPr/>
          <p:nvPr/>
        </p:nvSpPr>
        <p:spPr>
          <a:xfrm>
            <a:off x="429245" y="575341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Fig. 9. "Gauge block set" prompt, Zapadpribor.com, n.d.  https://zapadpribor.com/static/images/catalog/4077/800x600/kmd-3-nabor-kontsevykh-mer-dliny-photo-1.jpg</a:t>
            </a:r>
            <a:endParaRPr lang="ru-RU" sz="1200" dirty="0"/>
          </a:p>
        </p:txBody>
      </p:sp>
      <p:sp>
        <p:nvSpPr>
          <p:cNvPr id="6" name="Облачко с текстом: прямоугольное 5">
            <a:extLst>
              <a:ext uri="{FF2B5EF4-FFF2-40B4-BE49-F238E27FC236}">
                <a16:creationId xmlns:a16="http://schemas.microsoft.com/office/drawing/2014/main" id="{A57F0210-DED7-4798-8C98-6D3D5A043357}"/>
              </a:ext>
            </a:extLst>
          </p:cNvPr>
          <p:cNvSpPr/>
          <p:nvPr/>
        </p:nvSpPr>
        <p:spPr>
          <a:xfrm>
            <a:off x="179512" y="1406613"/>
            <a:ext cx="8579296" cy="1584176"/>
          </a:xfrm>
          <a:prstGeom prst="wedgeRectCallout">
            <a:avLst>
              <a:gd name="adj1" fmla="val -49834"/>
              <a:gd name="adj2" fmla="val -6607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‒ </a:t>
            </a:r>
            <a:r>
              <a:rPr lang="en-US" sz="2200" dirty="0">
                <a:ln w="11430"/>
                <a:solidFill>
                  <a:schemeClr val="accent6">
                    <a:lumMod val="50000"/>
                  </a:schemeClr>
                </a:solidFill>
              </a:rPr>
              <a:t>b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aniq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o`lchamga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ega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o'lchovlar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bo'lib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ularning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o'lchamlari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yuqori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aniqlikka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ega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turli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chiziqli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o`lchamlarni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o`zida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jamlagan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metall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plastinalar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to`plami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bo`lib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ularda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o`lcham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har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bir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plastinaning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qarama-qarshi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o'lchash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sirtlari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orqali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hosil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AU" sz="220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bo'ladi</a:t>
            </a:r>
            <a:r>
              <a:rPr lang="en-AU" sz="22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  <a:endParaRPr lang="ru-RU" sz="2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A9007C8-BB88-41C3-982F-A39C129337D0}"/>
              </a:ext>
            </a:extLst>
          </p:cNvPr>
          <p:cNvSpPr txBox="1">
            <a:spLocks/>
          </p:cNvSpPr>
          <p:nvPr/>
        </p:nvSpPr>
        <p:spPr bwMode="auto">
          <a:xfrm>
            <a:off x="402783" y="34702"/>
            <a:ext cx="8579296" cy="10632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dirty="0" err="1">
                <a:ln w="50800"/>
                <a:solidFill>
                  <a:srgbClr val="002060"/>
                </a:solidFill>
                <a:latin typeface="Arial Black" pitchFamily="34" charset="0"/>
              </a:rPr>
              <a:t>Yassi</a:t>
            </a:r>
            <a:r>
              <a:rPr lang="en-US" sz="3200" dirty="0">
                <a:ln w="50800"/>
                <a:solidFill>
                  <a:srgbClr val="002060"/>
                </a:solidFill>
                <a:latin typeface="Arial Black" pitchFamily="34" charset="0"/>
              </a:rPr>
              <a:t> parallel </a:t>
            </a:r>
            <a:r>
              <a:rPr lang="en-US" sz="3200" dirty="0" err="1">
                <a:ln w="50800"/>
                <a:solidFill>
                  <a:srgbClr val="002060"/>
                </a:solidFill>
                <a:latin typeface="Arial Black" pitchFamily="34" charset="0"/>
              </a:rPr>
              <a:t>tugal</a:t>
            </a:r>
            <a:r>
              <a:rPr lang="en-US" sz="3200" dirty="0">
                <a:ln w="50800"/>
                <a:solidFill>
                  <a:srgbClr val="002060"/>
                </a:solidFill>
                <a:latin typeface="Arial Black" pitchFamily="34" charset="0"/>
              </a:rPr>
              <a:t> </a:t>
            </a:r>
            <a:r>
              <a:rPr lang="en-US" sz="3200" dirty="0" err="1">
                <a:ln w="50800"/>
                <a:solidFill>
                  <a:srgbClr val="002060"/>
                </a:solidFill>
                <a:latin typeface="Arial Black" pitchFamily="34" charset="0"/>
              </a:rPr>
              <a:t>uzunlik</a:t>
            </a:r>
            <a:r>
              <a:rPr lang="en-US" sz="3200" dirty="0">
                <a:ln w="50800"/>
                <a:solidFill>
                  <a:srgbClr val="002060"/>
                </a:solidFill>
                <a:latin typeface="Arial Black" pitchFamily="34" charset="0"/>
              </a:rPr>
              <a:t> </a:t>
            </a:r>
            <a:r>
              <a:rPr lang="en-US" sz="3200" dirty="0" err="1">
                <a:ln w="50800"/>
                <a:solidFill>
                  <a:srgbClr val="002060"/>
                </a:solidFill>
                <a:latin typeface="Arial Black" pitchFamily="34" charset="0"/>
              </a:rPr>
              <a:t>o`lchovlari</a:t>
            </a:r>
            <a:endParaRPr lang="ru-RU" sz="3200" dirty="0">
              <a:ln w="50800"/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62CC5F4C-235C-42D1-92DA-3A506677B09C}"/>
              </a:ext>
            </a:extLst>
          </p:cNvPr>
          <p:cNvSpPr/>
          <p:nvPr/>
        </p:nvSpPr>
        <p:spPr>
          <a:xfrm>
            <a:off x="144132" y="3156068"/>
            <a:ext cx="8579296" cy="12090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AU" altLang="ru-RU" sz="2200" dirty="0">
                <a:solidFill>
                  <a:srgbClr val="002060"/>
                </a:solidFill>
              </a:rPr>
              <a:t>	</a:t>
            </a:r>
            <a:r>
              <a:rPr lang="en-AU" altLang="ru-RU" sz="2200" dirty="0" err="1">
                <a:solidFill>
                  <a:srgbClr val="002060"/>
                </a:solidFill>
              </a:rPr>
              <a:t>O'lchovlar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kichik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sirt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g`adir-budurligiga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ega</a:t>
            </a:r>
            <a:r>
              <a:rPr lang="en-AU" altLang="ru-RU" sz="2200" dirty="0">
                <a:solidFill>
                  <a:srgbClr val="002060"/>
                </a:solidFill>
              </a:rPr>
              <a:t>, </a:t>
            </a:r>
            <a:r>
              <a:rPr lang="en-AU" altLang="ru-RU" sz="2200" dirty="0" err="1">
                <a:solidFill>
                  <a:srgbClr val="002060"/>
                </a:solidFill>
              </a:rPr>
              <a:t>bu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ularning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bir-biriga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jips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yopishishini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ta'minlaydi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va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aloxida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bloklarni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birlashtirish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orqali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aniq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uzunlik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qiymatini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tiklash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imkon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beradi</a:t>
            </a:r>
            <a:r>
              <a:rPr lang="en-AU" altLang="ru-RU" sz="2200" dirty="0">
                <a:solidFill>
                  <a:srgbClr val="002060"/>
                </a:solidFill>
              </a:rPr>
              <a:t>.</a:t>
            </a:r>
            <a:endParaRPr lang="ru-RU" altLang="ru-RU" sz="2200" dirty="0">
              <a:solidFill>
                <a:srgbClr val="002060"/>
              </a:solidFill>
            </a:endParaRP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E5FA0F70-92B7-42CF-8E2C-3D94D2673DC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1AE0CF7-A272-4081-A572-0FB93A0CB46C}"/>
              </a:ext>
            </a:extLst>
          </p:cNvPr>
          <p:cNvSpPr/>
          <p:nvPr/>
        </p:nvSpPr>
        <p:spPr>
          <a:xfrm>
            <a:off x="223627" y="2685042"/>
            <a:ext cx="8789912" cy="153266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v"/>
              <a:defRPr/>
            </a:pPr>
            <a:r>
              <a:rPr lang="en-AU" sz="2000" dirty="0"/>
              <a:t>KMD </a:t>
            </a:r>
            <a:r>
              <a:rPr lang="en-AU" sz="2000" dirty="0" err="1"/>
              <a:t>ishlab</a:t>
            </a:r>
            <a:r>
              <a:rPr lang="en-AU" sz="2000" dirty="0"/>
              <a:t> </a:t>
            </a:r>
            <a:r>
              <a:rPr lang="en-AU" sz="2000" dirty="0" err="1"/>
              <a:t>chiqarish</a:t>
            </a:r>
            <a:r>
              <a:rPr lang="en-AU" sz="2000" dirty="0"/>
              <a:t> </a:t>
            </a:r>
            <a:r>
              <a:rPr lang="en-AU" sz="2000" dirty="0" err="1"/>
              <a:t>uchun</a:t>
            </a:r>
            <a:r>
              <a:rPr lang="en-AU" sz="2000" dirty="0"/>
              <a:t> material </a:t>
            </a:r>
            <a:r>
              <a:rPr lang="en-AU" sz="2000" dirty="0" err="1"/>
              <a:t>sifatida</a:t>
            </a:r>
            <a:r>
              <a:rPr lang="en-AU" sz="2000" dirty="0"/>
              <a:t> </a:t>
            </a:r>
            <a:r>
              <a:rPr lang="en-AU" sz="2000" dirty="0" err="1"/>
              <a:t>xromli</a:t>
            </a:r>
            <a:r>
              <a:rPr lang="en-AU" sz="2000" dirty="0"/>
              <a:t> </a:t>
            </a:r>
            <a:r>
              <a:rPr lang="en-AU" sz="2000" dirty="0" err="1"/>
              <a:t>toblangan</a:t>
            </a:r>
            <a:r>
              <a:rPr lang="en-AU" sz="2000" dirty="0"/>
              <a:t> </a:t>
            </a:r>
            <a:r>
              <a:rPr lang="en-AU" sz="2000" dirty="0" err="1"/>
              <a:t>po'lat</a:t>
            </a:r>
            <a:r>
              <a:rPr lang="en-AU" sz="2000" dirty="0"/>
              <a:t> </a:t>
            </a:r>
            <a:r>
              <a:rPr lang="en-AU" sz="2000" dirty="0" err="1"/>
              <a:t>ishlatiladi</a:t>
            </a:r>
            <a:r>
              <a:rPr lang="en-AU" sz="2000" dirty="0"/>
              <a:t>.</a:t>
            </a:r>
            <a:endParaRPr lang="ru-RU" sz="2000" dirty="0"/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v"/>
              <a:defRPr/>
            </a:pPr>
            <a:r>
              <a:rPr lang="en-AU" sz="2000" dirty="0"/>
              <a:t>KMD 0,1 dan 1000 mm </a:t>
            </a:r>
            <a:r>
              <a:rPr lang="en-AU" sz="2000" dirty="0" err="1"/>
              <a:t>gacha</a:t>
            </a:r>
            <a:r>
              <a:rPr lang="en-AU" sz="2000" dirty="0"/>
              <a:t> </a:t>
            </a:r>
            <a:r>
              <a:rPr lang="en-AU" sz="2000" dirty="0" err="1"/>
              <a:t>bo'lgan</a:t>
            </a:r>
            <a:r>
              <a:rPr lang="en-AU" sz="2000" dirty="0"/>
              <a:t> </a:t>
            </a:r>
            <a:r>
              <a:rPr lang="en-AU" sz="2000" dirty="0" err="1"/>
              <a:t>o'lchamlarda</a:t>
            </a:r>
            <a:r>
              <a:rPr lang="en-AU" sz="2000" dirty="0"/>
              <a:t> </a:t>
            </a:r>
            <a:r>
              <a:rPr lang="en-AU" sz="2000" dirty="0" err="1"/>
              <a:t>tayyorlanadi</a:t>
            </a:r>
            <a:r>
              <a:rPr lang="en-AU" sz="2000" dirty="0"/>
              <a:t>.</a:t>
            </a:r>
            <a:endParaRPr lang="ru-RU" sz="2000" dirty="0"/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v"/>
              <a:defRPr/>
            </a:pPr>
            <a:r>
              <a:rPr lang="en-AU" sz="2000" dirty="0" err="1"/>
              <a:t>Uzunligi</a:t>
            </a:r>
            <a:r>
              <a:rPr lang="en-AU" sz="2000" dirty="0"/>
              <a:t> 0,1 dan 100 mm </a:t>
            </a:r>
            <a:r>
              <a:rPr lang="en-AU" sz="2000" dirty="0" err="1"/>
              <a:t>gacha</a:t>
            </a:r>
            <a:r>
              <a:rPr lang="en-AU" sz="2000" dirty="0"/>
              <a:t> </a:t>
            </a:r>
            <a:r>
              <a:rPr lang="en-AU" sz="2000" dirty="0" err="1"/>
              <a:t>bo'lgan</a:t>
            </a:r>
            <a:r>
              <a:rPr lang="en-AU" sz="2000" dirty="0"/>
              <a:t> KMD </a:t>
            </a:r>
            <a:r>
              <a:rPr lang="en-AU" sz="2000" dirty="0" err="1"/>
              <a:t>yaxlit</a:t>
            </a:r>
            <a:r>
              <a:rPr lang="en-AU" sz="2000" dirty="0"/>
              <a:t>, 100 mm dan </a:t>
            </a:r>
            <a:r>
              <a:rPr lang="en-AU" sz="2000" dirty="0" err="1"/>
              <a:t>ortiq</a:t>
            </a:r>
            <a:r>
              <a:rPr lang="en-AU" sz="2000" dirty="0"/>
              <a:t> </a:t>
            </a:r>
            <a:r>
              <a:rPr lang="en-AU" sz="2000" dirty="0" err="1"/>
              <a:t>o`lchamligi</a:t>
            </a:r>
            <a:r>
              <a:rPr lang="en-AU" sz="2000" dirty="0"/>
              <a:t> </a:t>
            </a:r>
            <a:r>
              <a:rPr lang="en-AU" sz="2000" dirty="0" err="1"/>
              <a:t>esa</a:t>
            </a:r>
            <a:r>
              <a:rPr lang="en-AU" sz="2000" dirty="0"/>
              <a:t> 2 </a:t>
            </a:r>
            <a:r>
              <a:rPr lang="en-AU" sz="2000" dirty="0" err="1"/>
              <a:t>dona</a:t>
            </a:r>
            <a:r>
              <a:rPr lang="en-AU" sz="2000" dirty="0"/>
              <a:t> </a:t>
            </a:r>
            <a:r>
              <a:rPr lang="en-AU" sz="2000" dirty="0" err="1"/>
              <a:t>teshik</a:t>
            </a:r>
            <a:r>
              <a:rPr lang="en-AU" sz="2000" dirty="0"/>
              <a:t> </a:t>
            </a:r>
            <a:r>
              <a:rPr lang="en-AU" sz="2000" dirty="0" err="1"/>
              <a:t>bilan</a:t>
            </a:r>
            <a:r>
              <a:rPr lang="en-AU" sz="2000" dirty="0"/>
              <a:t> </a:t>
            </a:r>
            <a:r>
              <a:rPr lang="en-AU" sz="2000" dirty="0" err="1"/>
              <a:t>ishlab</a:t>
            </a:r>
            <a:r>
              <a:rPr lang="en-AU" sz="2000" dirty="0"/>
              <a:t> </a:t>
            </a:r>
            <a:r>
              <a:rPr lang="en-AU" sz="2000" dirty="0" err="1"/>
              <a:t>chiqariladi</a:t>
            </a:r>
            <a:r>
              <a:rPr lang="en-AU" sz="2000" dirty="0"/>
              <a:t>.</a:t>
            </a:r>
            <a:endParaRPr lang="ru-RU" sz="2000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67D1854-A386-4EBA-B18D-E5BB0722A320}"/>
              </a:ext>
            </a:extLst>
          </p:cNvPr>
          <p:cNvSpPr/>
          <p:nvPr/>
        </p:nvSpPr>
        <p:spPr>
          <a:xfrm>
            <a:off x="177044" y="32970"/>
            <a:ext cx="8789912" cy="6597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err="1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Yassi</a:t>
            </a:r>
            <a:r>
              <a:rPr lang="en-AU" dirty="0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-parallel </a:t>
            </a:r>
            <a:r>
              <a:rPr lang="en-AU" dirty="0" err="1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tugal</a:t>
            </a:r>
            <a:r>
              <a:rPr lang="en-AU" dirty="0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AU" dirty="0" err="1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uzunlik</a:t>
            </a:r>
            <a:r>
              <a:rPr lang="en-AU" dirty="0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AU" dirty="0" err="1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o'lchovlarining</a:t>
            </a:r>
            <a:r>
              <a:rPr lang="en-AU" dirty="0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AU" dirty="0" err="1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asosiy</a:t>
            </a:r>
            <a:r>
              <a:rPr lang="en-AU" dirty="0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AU" dirty="0" err="1">
                <a:ln w="11430"/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parametrlari</a:t>
            </a:r>
            <a:endParaRPr lang="ru-RU" dirty="0"/>
          </a:p>
        </p:txBody>
      </p:sp>
      <p:sp>
        <p:nvSpPr>
          <p:cNvPr id="10" name="Облачко с текстом: прямоугольное 9">
            <a:extLst>
              <a:ext uri="{FF2B5EF4-FFF2-40B4-BE49-F238E27FC236}">
                <a16:creationId xmlns:a16="http://schemas.microsoft.com/office/drawing/2014/main" id="{D79566D8-09E6-4488-AE0C-51281FC12D14}"/>
              </a:ext>
            </a:extLst>
          </p:cNvPr>
          <p:cNvSpPr/>
          <p:nvPr/>
        </p:nvSpPr>
        <p:spPr>
          <a:xfrm>
            <a:off x="257062" y="829975"/>
            <a:ext cx="8789912" cy="1699456"/>
          </a:xfrm>
          <a:prstGeom prst="wedgeRectCallout">
            <a:avLst>
              <a:gd name="adj1" fmla="val 45932"/>
              <a:gd name="adj2" fmla="val -6367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27038" indent="-342900" algn="just">
              <a:buFont typeface="Wingdings" panose="05000000000000000000" pitchFamily="2" charset="2"/>
              <a:buChar char="q"/>
            </a:pPr>
            <a:r>
              <a:rPr lang="en-AU" altLang="ru-RU" sz="2000" b="1" dirty="0">
                <a:solidFill>
                  <a:srgbClr val="002060"/>
                </a:solidFill>
              </a:rPr>
              <a:t>KMD </a:t>
            </a:r>
            <a:r>
              <a:rPr lang="en-AU" altLang="ru-RU" sz="2000" b="1" dirty="0" err="1">
                <a:solidFill>
                  <a:srgbClr val="002060"/>
                </a:solidFill>
              </a:rPr>
              <a:t>uzunligi</a:t>
            </a:r>
            <a:r>
              <a:rPr lang="en-AU" altLang="ru-RU" sz="2000" b="1" dirty="0">
                <a:solidFill>
                  <a:srgbClr val="002060"/>
                </a:solidFill>
              </a:rPr>
              <a:t> (</a:t>
            </a:r>
            <a:r>
              <a:rPr lang="en-AU" altLang="ru-RU" sz="2000" b="1" dirty="0" err="1">
                <a:solidFill>
                  <a:srgbClr val="002060"/>
                </a:solidFill>
              </a:rPr>
              <a:t>o`lchami</a:t>
            </a:r>
            <a:r>
              <a:rPr lang="en-AU" altLang="ru-RU" sz="2000" b="1" dirty="0">
                <a:solidFill>
                  <a:srgbClr val="002060"/>
                </a:solidFill>
              </a:rPr>
              <a:t>) - nominal </a:t>
            </a:r>
            <a:r>
              <a:rPr lang="en-AU" altLang="ru-RU" sz="2000" b="1" dirty="0" err="1">
                <a:solidFill>
                  <a:srgbClr val="002060"/>
                </a:solidFill>
              </a:rPr>
              <a:t>va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haqiqiydir</a:t>
            </a:r>
            <a:r>
              <a:rPr lang="en-AU" altLang="ru-RU" sz="2000" b="1" dirty="0">
                <a:solidFill>
                  <a:srgbClr val="002060"/>
                </a:solidFill>
              </a:rPr>
              <a:t>.</a:t>
            </a:r>
          </a:p>
          <a:p>
            <a:pPr marL="427038" indent="-342900" algn="just">
              <a:buFont typeface="Wingdings" panose="05000000000000000000" pitchFamily="2" charset="2"/>
              <a:buChar char="q"/>
            </a:pPr>
            <a:r>
              <a:rPr lang="en-AU" altLang="ru-RU" sz="2000" b="1" dirty="0" err="1">
                <a:solidFill>
                  <a:srgbClr val="002060"/>
                </a:solidFill>
              </a:rPr>
              <a:t>O'lchash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sirtlarining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yassi-parallelligi</a:t>
            </a:r>
            <a:r>
              <a:rPr lang="en-AU" altLang="ru-RU" sz="2000" b="1" dirty="0">
                <a:solidFill>
                  <a:srgbClr val="002060"/>
                </a:solidFill>
              </a:rPr>
              <a:t> - </a:t>
            </a:r>
            <a:r>
              <a:rPr lang="en-AU" altLang="ru-RU" sz="2000" b="1" dirty="0" err="1">
                <a:solidFill>
                  <a:srgbClr val="002060"/>
                </a:solidFill>
              </a:rPr>
              <a:t>o'lchov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sirtlarining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turli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joylarida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o`lchamlarning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tengligi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bilan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belgilanadi</a:t>
            </a:r>
            <a:r>
              <a:rPr lang="en-AU" altLang="ru-RU" sz="2000" b="1" dirty="0">
                <a:solidFill>
                  <a:srgbClr val="002060"/>
                </a:solidFill>
              </a:rPr>
              <a:t>.</a:t>
            </a:r>
            <a:endParaRPr lang="ru-RU" altLang="ru-RU" sz="2000" b="1" dirty="0">
              <a:solidFill>
                <a:srgbClr val="002060"/>
              </a:solidFill>
            </a:endParaRPr>
          </a:p>
          <a:p>
            <a:pPr marL="427038" indent="-342900" algn="just">
              <a:buFont typeface="Wingdings" panose="05000000000000000000" pitchFamily="2" charset="2"/>
              <a:buChar char="q"/>
            </a:pPr>
            <a:r>
              <a:rPr lang="en-AU" altLang="ru-RU" sz="2000" b="1" dirty="0" err="1">
                <a:solidFill>
                  <a:srgbClr val="002060"/>
                </a:solidFill>
              </a:rPr>
              <a:t>O'lchash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sirtlarini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silliq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biriktirish</a:t>
            </a:r>
            <a:r>
              <a:rPr lang="en-AU" altLang="ru-RU" sz="2000" b="1" dirty="0">
                <a:solidFill>
                  <a:srgbClr val="002060"/>
                </a:solidFill>
              </a:rPr>
              <a:t> - </a:t>
            </a:r>
            <a:r>
              <a:rPr lang="en-AU" altLang="ru-RU" sz="2000" b="1" dirty="0" err="1">
                <a:solidFill>
                  <a:srgbClr val="002060"/>
                </a:solidFill>
              </a:rPr>
              <a:t>bu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o`lchovlarning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bir-biriga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jips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yopishish</a:t>
            </a:r>
            <a:r>
              <a:rPr lang="en-AU" altLang="ru-RU" sz="2000" b="1" dirty="0">
                <a:solidFill>
                  <a:srgbClr val="002060"/>
                </a:solidFill>
              </a:rPr>
              <a:t> </a:t>
            </a:r>
            <a:r>
              <a:rPr lang="en-AU" altLang="ru-RU" sz="2000" b="1" dirty="0" err="1">
                <a:solidFill>
                  <a:srgbClr val="002060"/>
                </a:solidFill>
              </a:rPr>
              <a:t>qobiliyatidir</a:t>
            </a:r>
            <a:r>
              <a:rPr lang="en-AU" altLang="ru-RU" sz="2000" b="1" dirty="0">
                <a:solidFill>
                  <a:srgbClr val="002060"/>
                </a:solidFill>
              </a:rPr>
              <a:t>. </a:t>
            </a:r>
            <a:endParaRPr lang="ru-RU" altLang="ru-RU" sz="20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E0F712-71DD-4C2A-ABED-D7E1E4DE2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266" y="4323607"/>
            <a:ext cx="2288084" cy="183046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885760-C249-4D76-80C9-CF876CC521F3}"/>
              </a:ext>
            </a:extLst>
          </p:cNvPr>
          <p:cNvSpPr/>
          <p:nvPr/>
        </p:nvSpPr>
        <p:spPr>
          <a:xfrm>
            <a:off x="113717" y="6126395"/>
            <a:ext cx="30676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10. "Gauge block image" prompt, Metallgears.ru, n.d. https://metallgears.ru/assets/images/baza-znanij/izmerilka/gauge_block.jpg</a:t>
            </a:r>
            <a:endParaRPr lang="ru-RU" sz="1200" dirty="0"/>
          </a:p>
        </p:txBody>
      </p:sp>
      <p:pic>
        <p:nvPicPr>
          <p:cNvPr id="2050" name="Picture 2" descr="Плоскопараллельные концевые меры длины - презентация онлайн">
            <a:extLst>
              <a:ext uri="{FF2B5EF4-FFF2-40B4-BE49-F238E27FC236}">
                <a16:creationId xmlns:a16="http://schemas.microsoft.com/office/drawing/2014/main" id="{0F808A13-6E6B-4653-A215-B0B57D1FE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665" y="4329913"/>
            <a:ext cx="2541439" cy="190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AA3E6B3-385B-47D6-A1B4-9D16EEDFE213}"/>
              </a:ext>
            </a:extLst>
          </p:cNvPr>
          <p:cNvSpPr/>
          <p:nvPr/>
        </p:nvSpPr>
        <p:spPr>
          <a:xfrm>
            <a:off x="6066665" y="6093296"/>
            <a:ext cx="30676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12. "Gauge block photo" prompt, PPT-online.org, n.d. https://cf3.ppt-online.org/files3/slide/1/1K2Ihx3jifalMPuRzZt7Wsb649LwEY5Seycmno/slide-16.jpg</a:t>
            </a:r>
            <a:endParaRPr lang="ru-RU" sz="120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8130DC-B4A2-4892-A3EE-CB1829A5E7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2806" y="4365104"/>
            <a:ext cx="2298424" cy="1532666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92FAC9F-616A-4433-8D73-5795ED33B34F}"/>
              </a:ext>
            </a:extLst>
          </p:cNvPr>
          <p:cNvSpPr/>
          <p:nvPr/>
        </p:nvSpPr>
        <p:spPr>
          <a:xfrm>
            <a:off x="3059832" y="6013737"/>
            <a:ext cx="29028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11. "End measure block" prompt, Profbau.ru, n.d.  https://www.profbau.ru/api/uploads/kontsevye_mery_dliny_8_0ae7497efd.jpg</a:t>
            </a:r>
            <a:endParaRPr lang="ru-RU" sz="1200" dirty="0"/>
          </a:p>
        </p:txBody>
      </p:sp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2F3F8880-28A9-49F2-8063-0F0DBF73153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itle 133"/>
          <p:cNvSpPr txBox="1">
            <a:spLocks/>
          </p:cNvSpPr>
          <p:nvPr/>
        </p:nvSpPr>
        <p:spPr bwMode="auto">
          <a:xfrm>
            <a:off x="152400" y="317500"/>
            <a:ext cx="8523288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To`g`richiziqlilik </a:t>
            </a:r>
            <a:r>
              <a:rPr kumimoji="0" lang="en-AU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va</a:t>
            </a:r>
            <a:r>
              <a:rPr kumimoji="0" lang="en-A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sirt</a:t>
            </a:r>
            <a:r>
              <a:rPr kumimoji="0" lang="en-A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tekisligini</a:t>
            </a:r>
            <a:r>
              <a:rPr kumimoji="0" lang="en-A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nazorat</a:t>
            </a:r>
            <a:r>
              <a:rPr kumimoji="0" lang="en-A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qilish</a:t>
            </a:r>
            <a:r>
              <a:rPr kumimoji="0" lang="en-A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vositalari</a:t>
            </a:r>
            <a:endParaRPr kumimoji="0" lang="ru-RU" altLang="ru-RU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Verdana (заголовок)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/>
          </p:nvPr>
        </p:nvGraphicFramePr>
        <p:xfrm>
          <a:off x="4414044" y="1492250"/>
          <a:ext cx="4352925" cy="46799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5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79950"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а. б, в –</a:t>
                      </a:r>
                      <a:r>
                        <a:rPr lang="en-US" sz="1400" dirty="0" err="1">
                          <a:effectLst/>
                        </a:rPr>
                        <a:t>qirrali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lekalo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lineykalari</a:t>
                      </a:r>
                      <a:r>
                        <a:rPr lang="ru-RU" sz="1400" dirty="0">
                          <a:effectLst/>
                        </a:rPr>
                        <a:t>;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г –</a:t>
                      </a:r>
                      <a:r>
                        <a:rPr lang="en-US" sz="1400" dirty="0" err="1">
                          <a:effectLst/>
                        </a:rPr>
                        <a:t>to`g`ri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burchakli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lineyka</a:t>
                      </a:r>
                      <a:r>
                        <a:rPr lang="ru-RU" sz="1400" dirty="0">
                          <a:effectLst/>
                        </a:rPr>
                        <a:t>; 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д – </a:t>
                      </a:r>
                      <a:r>
                        <a:rPr lang="en-US" sz="1400" dirty="0" err="1">
                          <a:effectLst/>
                        </a:rPr>
                        <a:t>qo`shtavrli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lineyka</a:t>
                      </a:r>
                      <a:r>
                        <a:rPr lang="ru-RU" sz="1400" dirty="0">
                          <a:effectLst/>
                        </a:rPr>
                        <a:t>;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е – </a:t>
                      </a:r>
                      <a:r>
                        <a:rPr lang="en-US" sz="1400" dirty="0" err="1">
                          <a:effectLst/>
                        </a:rPr>
                        <a:t>ko`prikcha-lineyka</a:t>
                      </a:r>
                      <a:r>
                        <a:rPr lang="ru-RU" sz="1400" dirty="0">
                          <a:effectLst/>
                        </a:rPr>
                        <a:t>; 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ж – </a:t>
                      </a:r>
                      <a:r>
                        <a:rPr lang="en-US" sz="1400" dirty="0" err="1">
                          <a:effectLst/>
                        </a:rPr>
                        <a:t>uch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qirrali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burchakli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lineyka</a:t>
                      </a:r>
                      <a:r>
                        <a:rPr lang="ru-RU" sz="1400" dirty="0">
                          <a:effectLst/>
                        </a:rPr>
                        <a:t>;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з – </a:t>
                      </a:r>
                      <a:r>
                        <a:rPr lang="en-US" sz="1400" dirty="0" err="1">
                          <a:effectLst/>
                        </a:rPr>
                        <a:t>ko`prikcha-lineyka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bo`yoqqa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tekshirish</a:t>
                      </a:r>
                      <a:r>
                        <a:rPr lang="ru-RU" sz="1400" dirty="0">
                          <a:effectLst/>
                        </a:rPr>
                        <a:t>;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и – </a:t>
                      </a:r>
                      <a:r>
                        <a:rPr lang="en-US" sz="1400" dirty="0" err="1">
                          <a:effectLst/>
                        </a:rPr>
                        <a:t>uch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qirrali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burchakli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lineyka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bilan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bo`yoqqa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tekshirish</a:t>
                      </a:r>
                      <a:r>
                        <a:rPr lang="en-US" sz="1400" dirty="0">
                          <a:effectLst/>
                        </a:rPr>
                        <a:t>;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к – </a:t>
                      </a:r>
                      <a:r>
                        <a:rPr lang="en-US" sz="1400" dirty="0" err="1">
                          <a:effectLst/>
                        </a:rPr>
                        <a:t>qiyoslash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plitasi</a:t>
                      </a:r>
                      <a:r>
                        <a:rPr lang="ru-RU" sz="1400" dirty="0">
                          <a:effectLst/>
                        </a:rPr>
                        <a:t>; 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л – </a:t>
                      </a:r>
                      <a:r>
                        <a:rPr lang="en-US" sz="1400" dirty="0" err="1">
                          <a:effectLst/>
                        </a:rPr>
                        <a:t>plita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yordamida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plita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silliqligini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tekshirish</a:t>
                      </a:r>
                      <a:r>
                        <a:rPr lang="ru-RU" sz="1400" dirty="0">
                          <a:effectLst/>
                        </a:rPr>
                        <a:t>; 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м – </a:t>
                      </a:r>
                      <a:r>
                        <a:rPr lang="en-US" sz="1400" dirty="0" err="1">
                          <a:effectLst/>
                        </a:rPr>
                        <a:t>shaberlovchi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burchaklar</a:t>
                      </a:r>
                      <a:r>
                        <a:rPr lang="ru-RU" sz="1400" dirty="0">
                          <a:effectLst/>
                        </a:rPr>
                        <a:t>;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к – </a:t>
                      </a:r>
                      <a:r>
                        <a:rPr lang="en-US" sz="1400" dirty="0" err="1">
                          <a:effectLst/>
                        </a:rPr>
                        <a:t>qiyoslash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plitasining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yassiligini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nazorat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qilsh</a:t>
                      </a:r>
                      <a:endParaRPr lang="ru-RU" sz="1400" dirty="0">
                        <a:solidFill>
                          <a:srgbClr val="99000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6327" marR="16327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9229" name="Picture 2" descr="image0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6" y="1341437"/>
            <a:ext cx="381000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DAFBDB3-8C91-4A18-95EF-6888112EBF2C}"/>
              </a:ext>
            </a:extLst>
          </p:cNvPr>
          <p:cNvSpPr/>
          <p:nvPr/>
        </p:nvSpPr>
        <p:spPr>
          <a:xfrm>
            <a:off x="107504" y="6309320"/>
            <a:ext cx="5059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13. "Surface flatness test" prompt, Multiurok.ru, 2022.  https://fsd.multiurok.ru/html/2022/10/09/s_63428571e4fe4/img3.jpg</a:t>
            </a:r>
            <a:endParaRPr lang="ru-RU" sz="1200" dirty="0"/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5414D1E6-ADBB-453B-AA84-A6EF01A75E5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279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68952" cy="830146"/>
          </a:xfrm>
          <a:solidFill>
            <a:schemeClr val="bg2">
              <a:lumMod val="9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A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G`adir-budurlik</a:t>
            </a:r>
            <a: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shakldan</a:t>
            </a:r>
            <a: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og'ish</a:t>
            </a:r>
            <a: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sirtlarning</a:t>
            </a:r>
            <a: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joylashishi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лачко с текстом: прямоугольное 3">
            <a:extLst>
              <a:ext uri="{FF2B5EF4-FFF2-40B4-BE49-F238E27FC236}">
                <a16:creationId xmlns:a16="http://schemas.microsoft.com/office/drawing/2014/main" id="{E0BDF073-F4B5-48DA-8816-1FDCBB0A101F}"/>
              </a:ext>
            </a:extLst>
          </p:cNvPr>
          <p:cNvSpPr/>
          <p:nvPr/>
        </p:nvSpPr>
        <p:spPr>
          <a:xfrm>
            <a:off x="179512" y="1459423"/>
            <a:ext cx="8712968" cy="2016224"/>
          </a:xfrm>
          <a:prstGeom prst="wedgeRectCallout">
            <a:avLst>
              <a:gd name="adj1" fmla="val -44883"/>
              <a:gd name="adj2" fmla="val -6882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Sirt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g`adir-budurligi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bazaviy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uzunlikka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qadamli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yuza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notekisliklari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birikmasi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Mikrometrlarda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mkm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o'lchanadi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G`adir-budurlik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jismlarning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mikrogeometriyasiga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ekspluatatsion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xossalarini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belgilovchi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ko'rsatkichlardan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ishqalanishga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chidamlilik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mustahkamlik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birikmalarning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zichligi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germetikligi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kimyoviy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turg`unlik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tashqi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ko'rinishi</a:t>
            </a:r>
            <a:r>
              <a:rPr lang="en-A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90A92E-BDC4-463F-A84B-38DC44015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3809202"/>
            <a:ext cx="5400600" cy="265671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CD584D2-C3E8-45F8-9A3C-1212574B9296}"/>
              </a:ext>
            </a:extLst>
          </p:cNvPr>
          <p:cNvSpPr/>
          <p:nvPr/>
        </p:nvSpPr>
        <p:spPr>
          <a:xfrm>
            <a:off x="2581897" y="6381328"/>
            <a:ext cx="5158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14. "Geometric measurement" prompt, Geo-ndt.ru, n.d. https://www.geo-ndt.ru/images/all/10/49/big/img_5.png</a:t>
            </a:r>
            <a:endParaRPr lang="ru-RU" sz="12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5D2EC136-5C78-4CC8-A7FB-E63EA0122881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041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6942451B-65F0-4A2A-9364-FCFBB086457B}"/>
              </a:ext>
            </a:extLst>
          </p:cNvPr>
          <p:cNvSpPr/>
          <p:nvPr/>
        </p:nvSpPr>
        <p:spPr>
          <a:xfrm>
            <a:off x="251520" y="116632"/>
            <a:ext cx="8712968" cy="122413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Har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detalining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silindrsimon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konussimon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sharsimon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sirtlarning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kombinatsiyasidir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Detal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chiqarishda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nominal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shakldan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chizmada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biroz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A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AB65EC7E-C7C2-4471-B99E-A44FB25C24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647061"/>
              </p:ext>
            </p:extLst>
          </p:nvPr>
        </p:nvGraphicFramePr>
        <p:xfrm>
          <a:off x="251520" y="2069728"/>
          <a:ext cx="8712968" cy="4527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BBB446B-7263-4C58-B265-5EE581CDB3C5}"/>
              </a:ext>
            </a:extLst>
          </p:cNvPr>
          <p:cNvSpPr/>
          <p:nvPr/>
        </p:nvSpPr>
        <p:spPr>
          <a:xfrm>
            <a:off x="179512" y="1412776"/>
            <a:ext cx="8784976" cy="5760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Asl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shakldan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og'ishning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A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1654FA88-7A17-4D2E-96B9-C6A87E358BD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4271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6"/>
          <p:cNvSpPr>
            <a:spLocks noChangeArrowheads="1"/>
          </p:cNvSpPr>
          <p:nvPr/>
        </p:nvSpPr>
        <p:spPr bwMode="auto">
          <a:xfrm>
            <a:off x="2981325" y="67611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243" name="Прямоугольник 6"/>
          <p:cNvSpPr>
            <a:spLocks noChangeArrowheads="1"/>
          </p:cNvSpPr>
          <p:nvPr/>
        </p:nvSpPr>
        <p:spPr bwMode="auto">
          <a:xfrm>
            <a:off x="323528" y="1246447"/>
            <a:ext cx="87074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Lekaloli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lineykalar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uch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turda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ishlab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chiqiladi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uzunligi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80, 125, 200, 320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(500) mm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bo'lgan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ikki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tomonlama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qirrali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(LD);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uch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qirrali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(LT)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uzunligi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200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320 mm;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to`rt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qirrali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(LF)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uzunligi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200, 320 </a:t>
            </a:r>
            <a:r>
              <a:rPr kumimoji="0" lang="en-AU" alt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A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(500) mm.</a:t>
            </a: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44" name="Picture 2" descr="http://www.tdkalibron.ru/img/zoom/101055_01_mi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0" t="9872" r="5548" b="8988"/>
          <a:stretch/>
        </p:blipFill>
        <p:spPr bwMode="auto">
          <a:xfrm>
            <a:off x="5162872" y="2959317"/>
            <a:ext cx="3657600" cy="24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Прямоугольник 7"/>
          <p:cNvSpPr>
            <a:spLocks noChangeArrowheads="1"/>
          </p:cNvSpPr>
          <p:nvPr/>
        </p:nvSpPr>
        <p:spPr bwMode="auto">
          <a:xfrm>
            <a:off x="323528" y="2951316"/>
            <a:ext cx="45720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Lekaloli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lineykalar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tekshirish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yorug'lik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tirqishi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yoki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iz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usuli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amalga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oshiriladi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Yorug'lik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tirqishi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usuli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bo'yicha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tekislikni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tekshirayotganda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lineyka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sinovdan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o'tkazilayotgan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yuzasiga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o'tkir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qirrasi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o'rnatiladi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yorug'lik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manbai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lineyka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detalning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orqasida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joylashtiriladi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Etarlicha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mahorat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bajarilgan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ushbu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nazorat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usuli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0,003 dan 0,005 mm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gacha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(3...5 mikron)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tirqishni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aniqlash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imkonini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beradi</a:t>
            </a:r>
            <a:r>
              <a:rPr kumimoji="0" lang="en-A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4411801-BE9C-4A0C-B5F4-A720D59989B4}"/>
              </a:ext>
            </a:extLst>
          </p:cNvPr>
          <p:cNvSpPr/>
          <p:nvPr/>
        </p:nvSpPr>
        <p:spPr>
          <a:xfrm>
            <a:off x="4572000" y="5960479"/>
            <a:ext cx="457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15. "Straightness control tool" prompt, All-pribors.ru, n.d.  https://all-pribors.ru/images/ot/19//76659-19-2.jpg</a:t>
            </a:r>
            <a:endParaRPr lang="ru-RU" sz="12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537063C9-44C1-47D7-8F4F-CFFBA7D3DCFE}"/>
              </a:ext>
            </a:extLst>
          </p:cNvPr>
          <p:cNvSpPr/>
          <p:nvPr/>
        </p:nvSpPr>
        <p:spPr>
          <a:xfrm>
            <a:off x="8491065" y="62166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108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ChangeArrowheads="1"/>
          </p:cNvSpPr>
          <p:nvPr/>
        </p:nvSpPr>
        <p:spPr bwMode="auto">
          <a:xfrm>
            <a:off x="317500" y="3281363"/>
            <a:ext cx="8574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5445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5445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400" b="1" i="0" u="none" strike="noStrike" kern="1200" cap="none" spc="0" normalizeH="0" baseline="0" noProof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67" name="AutoShape 7"/>
          <p:cNvSpPr>
            <a:spLocks noChangeArrowheads="1"/>
          </p:cNvSpPr>
          <p:nvPr/>
        </p:nvSpPr>
        <p:spPr bwMode="auto">
          <a:xfrm>
            <a:off x="3840163" y="2924175"/>
            <a:ext cx="901700" cy="485775"/>
          </a:xfrm>
          <a:prstGeom prst="rightArrow">
            <a:avLst>
              <a:gd name="adj1" fmla="val 50000"/>
              <a:gd name="adj2" fmla="val 5027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68" name="Rectangle 16"/>
          <p:cNvSpPr>
            <a:spLocks noChangeArrowheads="1"/>
          </p:cNvSpPr>
          <p:nvPr/>
        </p:nvSpPr>
        <p:spPr bwMode="auto">
          <a:xfrm>
            <a:off x="2981325" y="67611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69" name="Прямоугольник 6"/>
          <p:cNvSpPr>
            <a:spLocks noChangeArrowheads="1"/>
          </p:cNvSpPr>
          <p:nvPr/>
        </p:nvSpPr>
        <p:spPr bwMode="auto">
          <a:xfrm>
            <a:off x="284797" y="1212681"/>
            <a:ext cx="8364584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Izli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usul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bilan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tekshirilganda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lineykaning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ishchi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qirrasi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toza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sinov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yuzasi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bo`ylab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yurgiziladi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. Agar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sirt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tekis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bo'lsa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,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unda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uzluksiz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iz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qoladi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;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aks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holda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uzuk-uzuk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izlar</a:t>
            </a:r>
            <a:r>
              <a:rPr kumimoji="0" lang="en-AU" altLang="ru-RU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lang="en-AU" altLang="ru-RU" b="1" dirty="0">
                <a:solidFill>
                  <a:srgbClr val="000000"/>
                </a:solidFill>
              </a:rPr>
              <a:t>(</a:t>
            </a:r>
            <a:r>
              <a:rPr lang="en-AU" altLang="ru-RU" b="1" dirty="0" err="1">
                <a:solidFill>
                  <a:srgbClr val="000000"/>
                </a:solidFill>
              </a:rPr>
              <a:t>dog'lar</a:t>
            </a:r>
            <a:r>
              <a:rPr lang="en-AU" altLang="ru-RU" b="1" dirty="0">
                <a:solidFill>
                  <a:srgbClr val="000000"/>
                </a:solidFill>
              </a:rPr>
              <a:t>) </a:t>
            </a:r>
            <a:r>
              <a:rPr kumimoji="0" lang="en-AU" altLang="ru-RU" b="0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kuzatiladi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.</a:t>
            </a:r>
          </a:p>
          <a:p>
            <a:pPr lvl="0" algn="just" eaLnBrk="1" hangingPunct="1"/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Ishchi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yuzasi</a:t>
            </a:r>
            <a:r>
              <a:rPr lang="en-AU" altLang="ru-RU" sz="32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AU" altLang="ru-RU" sz="2800" dirty="0" err="1">
                <a:solidFill>
                  <a:srgbClr val="000000"/>
                </a:solidFill>
                <a:latin typeface="+mj-lt"/>
              </a:rPr>
              <a:t>keng</a:t>
            </a:r>
            <a:r>
              <a:rPr lang="en-AU" altLang="ru-RU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AU" altLang="ru-RU" b="1" dirty="0" err="1">
                <a:solidFill>
                  <a:srgbClr val="000000"/>
                </a:solidFill>
                <a:latin typeface="+mj-lt"/>
              </a:rPr>
              <a:t>qiyoslash</a:t>
            </a:r>
            <a:r>
              <a:rPr lang="en-AU" altLang="ru-RU" b="1" dirty="0">
                <a:solidFill>
                  <a:srgbClr val="000000"/>
                </a:solidFill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lineykalari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to'rt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turda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(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kesimda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)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tayyorlanadi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:</a:t>
            </a:r>
          </a:p>
          <a:p>
            <a:pPr marL="536575" marR="0" lvl="0" indent="-2746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to‘g`riburchakli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(SHP);</a:t>
            </a:r>
          </a:p>
          <a:p>
            <a:pPr marL="536575" marR="0" lvl="0" indent="-2746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qo`shtavrli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(SHD)</a:t>
            </a:r>
          </a:p>
          <a:p>
            <a:pPr marL="536575" marR="0" lvl="0" indent="-2746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ko'prikli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(SHM);</a:t>
            </a:r>
          </a:p>
          <a:p>
            <a:pPr marL="536575" marR="0" lvl="0" indent="-2746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burchakli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uch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qirrali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rPr>
              <a:t> (UT).</a:t>
            </a:r>
            <a:endParaRPr kumimoji="0" lang="ru-RU" altLang="ru-RU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</a:endParaRPr>
          </a:p>
        </p:txBody>
      </p:sp>
      <p:pic>
        <p:nvPicPr>
          <p:cNvPr id="3074" name="Picture 2" descr="Radius Gauge Set Guitar COLIBROX 32-Piece Steel Radius Gauge Set - Precision Tools For Machinists (17/64&quot; To 1/2&quot;) Radius Gauge Guitar">
            <a:extLst>
              <a:ext uri="{FF2B5EF4-FFF2-40B4-BE49-F238E27FC236}">
                <a16:creationId xmlns:a16="http://schemas.microsoft.com/office/drawing/2014/main" id="{C1953C14-FBE1-4526-B6ED-FCB5CDFFC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89499"/>
            <a:ext cx="2445979" cy="2445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B33F0B9-C943-4B35-8C3E-0823E5258CA7}"/>
              </a:ext>
            </a:extLst>
          </p:cNvPr>
          <p:cNvSpPr/>
          <p:nvPr/>
        </p:nvSpPr>
        <p:spPr>
          <a:xfrm>
            <a:off x="4291013" y="61428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Fig. 16. "Measuring ruler photo" prompt, Banggood.com, n.d. https://img.staticbg.com/images/oaupload/banggood/images/18/58/c6bc583a-635c-4fda-a195-ef0d537e8662.jpeg</a:t>
            </a:r>
            <a:endParaRPr lang="ru-RU" sz="12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3A354CA7-1DC9-43B3-A859-E2E0386EDCE9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505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6589966" cy="850106"/>
          </a:xfr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Shtangen</a:t>
            </a:r>
            <a:r>
              <a:rPr lang="en-US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8333" y="3909464"/>
            <a:ext cx="8229600" cy="2399856"/>
          </a:xfrm>
        </p:spPr>
        <p:txBody>
          <a:bodyPr>
            <a:normAutofit/>
          </a:bodyPr>
          <a:lstStyle/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en-A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Shtangen</a:t>
            </a: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asboblariga</a:t>
            </a: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quyidagilar</a:t>
            </a: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074738" indent="-446088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q"/>
              <a:defRPr/>
            </a:pP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A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Shtangensirkullar</a:t>
            </a:r>
            <a:endParaRPr lang="en-A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74738" indent="-446088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q"/>
              <a:defRPr/>
            </a:pP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Shtangen </a:t>
            </a:r>
            <a:r>
              <a:rPr lang="en-A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chuqurlik</a:t>
            </a: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o'lchagichlari</a:t>
            </a:r>
            <a:endParaRPr lang="en-A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74738" indent="-446088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anose="05000000000000000000" pitchFamily="2" charset="2"/>
              <a:buChar char="q"/>
              <a:defRPr/>
            </a:pP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A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Shtangenriysmaslar</a:t>
            </a:r>
            <a:r>
              <a:rPr lang="en-A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лачко с текстом: прямоугольное 3">
            <a:extLst>
              <a:ext uri="{FF2B5EF4-FFF2-40B4-BE49-F238E27FC236}">
                <a16:creationId xmlns:a16="http://schemas.microsoft.com/office/drawing/2014/main" id="{D45BE6E2-DD50-4A20-8317-D47ED662CF9F}"/>
              </a:ext>
            </a:extLst>
          </p:cNvPr>
          <p:cNvSpPr/>
          <p:nvPr/>
        </p:nvSpPr>
        <p:spPr>
          <a:xfrm>
            <a:off x="441884" y="1868967"/>
            <a:ext cx="8424936" cy="1728192"/>
          </a:xfrm>
          <a:prstGeom prst="wedgeRectCallout">
            <a:avLst>
              <a:gd name="adj1" fmla="val -37234"/>
              <a:gd name="adj2" fmla="val -77756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7160" indent="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en-A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Shtangen</a:t>
            </a:r>
            <a:r>
              <a:rPr lang="en-A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r>
              <a:rPr lang="en-A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shkalali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shtanga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nonius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ko`rsatkichni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aniqlashtirish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yordamchi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shkala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chiziqli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o'lchamlarni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asboblaridir</a:t>
            </a:r>
            <a:r>
              <a:rPr lang="en-A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10F67FA-D903-4430-A0D3-9862D526E54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C49A48A9-86BD-426F-8090-82133FC22BD7}"/>
              </a:ext>
            </a:extLst>
          </p:cNvPr>
          <p:cNvSpPr/>
          <p:nvPr/>
        </p:nvSpPr>
        <p:spPr>
          <a:xfrm>
            <a:off x="1403648" y="327455"/>
            <a:ext cx="3384376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Shtngensirkul</a:t>
            </a:r>
            <a:endParaRPr lang="ru-RU" b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651BB0F-C829-44FE-A381-2A73D588B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5" y="988182"/>
            <a:ext cx="9027741" cy="560917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DD3C3F1-F33D-4112-8729-9F68240084D4}"/>
              </a:ext>
            </a:extLst>
          </p:cNvPr>
          <p:cNvSpPr/>
          <p:nvPr/>
        </p:nvSpPr>
        <p:spPr>
          <a:xfrm>
            <a:off x="755576" y="6565056"/>
            <a:ext cx="82809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17. "Caliper tool" prompt, a.d-cd.net, n.d.  https://a.d-cd.net/YGTb-WO5je0f1VbE-R9OSZl7YPo-960.jpg</a:t>
            </a:r>
            <a:endParaRPr lang="ru-RU" sz="1200" dirty="0"/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5606FEBB-6151-4315-8720-3098B25EC49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Содержимое 8" descr="Schtangen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5656" y="1285875"/>
            <a:ext cx="6048671" cy="2647181"/>
          </a:xfrm>
        </p:spPr>
      </p:pic>
      <p:sp>
        <p:nvSpPr>
          <p:cNvPr id="11268" name="Прямоугольник 4"/>
          <p:cNvSpPr>
            <a:spLocks noChangeArrowheads="1"/>
          </p:cNvSpPr>
          <p:nvPr/>
        </p:nvSpPr>
        <p:spPr bwMode="auto">
          <a:xfrm>
            <a:off x="683568" y="4785177"/>
            <a:ext cx="4572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3525" indent="-263525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dirty="0"/>
              <a:t>1. </a:t>
            </a:r>
            <a:r>
              <a:rPr lang="en-US" altLang="ru-RU" dirty="0" err="1"/>
              <a:t>Shtanga</a:t>
            </a:r>
            <a:r>
              <a:rPr lang="en-US" altLang="ru-RU" dirty="0"/>
              <a:t> </a:t>
            </a:r>
            <a:endParaRPr lang="ru-RU" altLang="ru-RU" dirty="0"/>
          </a:p>
          <a:p>
            <a:r>
              <a:rPr lang="ru-RU" altLang="ru-RU" dirty="0"/>
              <a:t>2. </a:t>
            </a:r>
            <a:r>
              <a:rPr lang="en-US" altLang="ru-RU" dirty="0" err="1"/>
              <a:t>Siljuvchi</a:t>
            </a:r>
            <a:r>
              <a:rPr lang="en-US" altLang="ru-RU" dirty="0"/>
              <a:t> </a:t>
            </a:r>
            <a:r>
              <a:rPr lang="en-US" altLang="ru-RU" dirty="0" err="1"/>
              <a:t>ramka</a:t>
            </a:r>
            <a:endParaRPr lang="ru-RU" altLang="ru-RU" dirty="0"/>
          </a:p>
          <a:p>
            <a:r>
              <a:rPr lang="ru-RU" altLang="ru-RU" dirty="0"/>
              <a:t>3. </a:t>
            </a:r>
            <a:r>
              <a:rPr lang="en-US" altLang="ru-RU" dirty="0" err="1"/>
              <a:t>Shtanga</a:t>
            </a:r>
            <a:r>
              <a:rPr lang="en-US" altLang="ru-RU" dirty="0"/>
              <a:t> </a:t>
            </a:r>
            <a:r>
              <a:rPr lang="en-US" altLang="ru-RU" dirty="0" err="1"/>
              <a:t>shkalasi</a:t>
            </a:r>
            <a:endParaRPr lang="ru-RU" altLang="ru-RU" dirty="0"/>
          </a:p>
          <a:p>
            <a:r>
              <a:rPr lang="ru-RU" altLang="ru-RU" dirty="0"/>
              <a:t>4. </a:t>
            </a:r>
            <a:r>
              <a:rPr lang="en-US" altLang="ru-RU" dirty="0"/>
              <a:t>Ichki </a:t>
            </a:r>
            <a:r>
              <a:rPr lang="en-US" altLang="ru-RU" dirty="0" err="1"/>
              <a:t>o`lchash</a:t>
            </a:r>
            <a:r>
              <a:rPr lang="en-US" altLang="ru-RU" dirty="0"/>
              <a:t> </a:t>
            </a:r>
            <a:r>
              <a:rPr lang="en-US" altLang="ru-RU" dirty="0" err="1"/>
              <a:t>gubkalari</a:t>
            </a:r>
            <a:endParaRPr lang="en-US" altLang="ru-RU" dirty="0"/>
          </a:p>
        </p:txBody>
      </p: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4572000" y="4820959"/>
            <a:ext cx="43576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3525" indent="-263525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dirty="0"/>
              <a:t>5. </a:t>
            </a:r>
            <a:r>
              <a:rPr lang="en-US" altLang="ru-RU" dirty="0" err="1"/>
              <a:t>Tashqi</a:t>
            </a:r>
            <a:r>
              <a:rPr lang="en-US" altLang="ru-RU" dirty="0"/>
              <a:t> </a:t>
            </a:r>
            <a:r>
              <a:rPr lang="en-US" altLang="ru-RU" dirty="0" err="1"/>
              <a:t>o`lchash</a:t>
            </a:r>
            <a:r>
              <a:rPr lang="en-US" altLang="ru-RU" dirty="0"/>
              <a:t> </a:t>
            </a:r>
            <a:r>
              <a:rPr lang="en-US" altLang="ru-RU" dirty="0" err="1"/>
              <a:t>gubkalari</a:t>
            </a:r>
            <a:endParaRPr lang="ru-RU" altLang="ru-RU" dirty="0"/>
          </a:p>
          <a:p>
            <a:r>
              <a:rPr lang="ru-RU" altLang="ru-RU" dirty="0"/>
              <a:t>6. </a:t>
            </a:r>
            <a:r>
              <a:rPr lang="en-US" altLang="ru-RU" dirty="0" err="1"/>
              <a:t>chuqurliko`lchash</a:t>
            </a:r>
            <a:r>
              <a:rPr lang="en-US" altLang="ru-RU" dirty="0"/>
              <a:t> </a:t>
            </a:r>
            <a:r>
              <a:rPr lang="en-US" altLang="ru-RU" dirty="0" err="1"/>
              <a:t>lineykasi</a:t>
            </a:r>
            <a:endParaRPr lang="ru-RU" altLang="ru-RU" dirty="0"/>
          </a:p>
          <a:p>
            <a:r>
              <a:rPr lang="ru-RU" altLang="ru-RU" dirty="0"/>
              <a:t>7. </a:t>
            </a:r>
            <a:r>
              <a:rPr lang="en-US" altLang="ru-RU" dirty="0" err="1"/>
              <a:t>Nonius</a:t>
            </a:r>
            <a:r>
              <a:rPr lang="en-US" altLang="ru-RU" dirty="0"/>
              <a:t> </a:t>
            </a:r>
            <a:endParaRPr lang="ru-RU" altLang="ru-RU" dirty="0"/>
          </a:p>
          <a:p>
            <a:r>
              <a:rPr lang="ru-RU" altLang="ru-RU" dirty="0"/>
              <a:t>8. </a:t>
            </a:r>
            <a:r>
              <a:rPr lang="en-US" altLang="ru-RU" dirty="0" err="1"/>
              <a:t>Ramkani</a:t>
            </a:r>
            <a:r>
              <a:rPr lang="en-US" altLang="ru-RU" dirty="0"/>
              <a:t> </a:t>
            </a:r>
            <a:r>
              <a:rPr lang="en-US" altLang="ru-RU" dirty="0" err="1"/>
              <a:t>qotirish</a:t>
            </a:r>
            <a:r>
              <a:rPr lang="en-US" altLang="ru-RU" dirty="0"/>
              <a:t> </a:t>
            </a:r>
            <a:r>
              <a:rPr lang="en-US" altLang="ru-RU" dirty="0" err="1"/>
              <a:t>vinti</a:t>
            </a:r>
            <a:endParaRPr lang="ru-RU" alt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E0AD20-6514-45CD-B871-F5D95201A9BA}"/>
              </a:ext>
            </a:extLst>
          </p:cNvPr>
          <p:cNvSpPr txBox="1"/>
          <p:nvPr/>
        </p:nvSpPr>
        <p:spPr>
          <a:xfrm>
            <a:off x="1907704" y="404664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    </a:t>
            </a:r>
            <a:r>
              <a:rPr lang="ru-RU" sz="3600" b="1" dirty="0">
                <a:ln w="11430"/>
                <a:solidFill>
                  <a:schemeClr val="accent6">
                    <a:lumMod val="75000"/>
                  </a:schemeClr>
                </a:solidFill>
              </a:rPr>
              <a:t>ШЦ-1</a:t>
            </a:r>
            <a:r>
              <a:rPr lang="en-US" sz="3600" b="1" dirty="0">
                <a:ln w="11430"/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600" b="1" dirty="0" err="1">
                <a:ln w="11430"/>
                <a:solidFill>
                  <a:schemeClr val="accent6">
                    <a:lumMod val="75000"/>
                  </a:schemeClr>
                </a:solidFill>
              </a:rPr>
              <a:t>tuzilishi</a:t>
            </a:r>
            <a:endParaRPr lang="ru-RU" sz="3600" b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18FFF10-17B6-40B9-815C-A60334C30D48}"/>
              </a:ext>
            </a:extLst>
          </p:cNvPr>
          <p:cNvSpPr/>
          <p:nvPr/>
        </p:nvSpPr>
        <p:spPr>
          <a:xfrm>
            <a:off x="487827" y="4143851"/>
            <a:ext cx="83901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Fig. 18. "Caliper image" prompt, Wikipedia, n.d.  https://upload.wikimedia.org/wikipedia/commons/thumb/8/87/Schtangen.jpg/960px-Schtangen.jpg</a:t>
            </a:r>
            <a:endParaRPr lang="ru-RU" sz="14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044214B8-2B9D-40BE-BD57-BA74F9F69A1B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Прямоугольник 3"/>
          <p:cNvSpPr>
            <a:spLocks noChangeArrowheads="1"/>
          </p:cNvSpPr>
          <p:nvPr/>
        </p:nvSpPr>
        <p:spPr bwMode="auto">
          <a:xfrm>
            <a:off x="6190148" y="672853"/>
            <a:ext cx="263202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Shtangensirkul</a:t>
            </a:r>
            <a:r>
              <a:rPr kumimoji="0" lang="en-US" altLang="ru-RU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00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ko’rsatkichini</a:t>
            </a:r>
            <a:r>
              <a:rPr kumimoji="0" lang="en-US" altLang="ru-RU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00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o’qish</a:t>
            </a:r>
            <a:r>
              <a:rPr kumimoji="0" lang="ru-RU" altLang="ru-RU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: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AU" altLang="ru-RU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160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o'lchamlar</a:t>
            </a:r>
            <a:r>
              <a:rPr kumimoji="0" lang="en-AU" altLang="ru-RU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olish</a:t>
            </a:r>
            <a:r>
              <a:rPr kumimoji="0" lang="en-AU" altLang="ru-RU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AU" altLang="ru-RU" sz="160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namunalari</a:t>
            </a:r>
            <a:r>
              <a:rPr kumimoji="0" lang="en-AU" altLang="ru-RU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, mm: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39 + (0.1 x 7) = 39,7;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t>61+ (0,1x4) = 61,4</a:t>
            </a:r>
            <a:endParaRPr kumimoji="0" lang="ru-RU" altLang="ru-RU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3724932" y="518646"/>
            <a:ext cx="2414215" cy="2592288"/>
            <a:chOff x="1141243" y="1844824"/>
            <a:chExt cx="2414215" cy="2592288"/>
          </a:xfrm>
        </p:grpSpPr>
        <p:pic>
          <p:nvPicPr>
            <p:cNvPr id="24578" name="Picture 2" descr="Рис 367"/>
            <p:cNvPicPr>
              <a:picLocks noChangeAspect="1" noChangeArrowheads="1"/>
            </p:cNvPicPr>
            <p:nvPr/>
          </p:nvPicPr>
          <p:blipFill rotWithShape="1">
            <a:blip r:embed="rId3">
              <a:lum bright="-10000" contras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514" t="13435" r="6529" b="33809"/>
            <a:stretch/>
          </p:blipFill>
          <p:spPr bwMode="auto">
            <a:xfrm>
              <a:off x="1141243" y="1844824"/>
              <a:ext cx="2414215" cy="2414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Прямая соединительная линия 6"/>
            <p:cNvCxnSpPr/>
            <p:nvPr/>
          </p:nvCxnSpPr>
          <p:spPr>
            <a:xfrm>
              <a:off x="2592948" y="2348880"/>
              <a:ext cx="0" cy="874713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2204445" y="3562400"/>
              <a:ext cx="0" cy="87471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Группа 5"/>
          <p:cNvGrpSpPr/>
          <p:nvPr/>
        </p:nvGrpSpPr>
        <p:grpSpPr>
          <a:xfrm>
            <a:off x="2842980" y="4437112"/>
            <a:ext cx="5964204" cy="2187988"/>
            <a:chOff x="2842980" y="4437112"/>
            <a:chExt cx="5964204" cy="2187988"/>
          </a:xfrm>
        </p:grpSpPr>
        <p:pic>
          <p:nvPicPr>
            <p:cNvPr id="9" name="Picture 2" descr="http://xreferat.com/image/76/1307103072_40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2980" y="4437112"/>
              <a:ext cx="5964204" cy="2187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Прямоугольник 4"/>
            <p:cNvSpPr/>
            <p:nvPr/>
          </p:nvSpPr>
          <p:spPr>
            <a:xfrm>
              <a:off x="5176637" y="5608655"/>
              <a:ext cx="3355803" cy="4846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521189" y="3321740"/>
            <a:ext cx="4250705" cy="1227875"/>
            <a:chOff x="4499991" y="3356992"/>
            <a:chExt cx="4250705" cy="1042748"/>
          </a:xfrm>
        </p:grpSpPr>
        <p:sp>
          <p:nvSpPr>
            <p:cNvPr id="4" name="TextBox 3"/>
            <p:cNvSpPr txBox="1"/>
            <p:nvPr/>
          </p:nvSpPr>
          <p:spPr>
            <a:xfrm>
              <a:off x="5071120" y="4086092"/>
              <a:ext cx="2435041" cy="313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800" spc="300" dirty="0"/>
                <a:t>ШЦ-</a:t>
              </a:r>
              <a:r>
                <a:rPr lang="en-US" sz="1800" spc="300" dirty="0"/>
                <a:t>II</a:t>
              </a:r>
              <a:r>
                <a:rPr lang="ru-RU" sz="1800" spc="300" dirty="0"/>
                <a:t>-250-</a:t>
              </a:r>
              <a:r>
                <a:rPr lang="ru-RU" sz="1800" dirty="0"/>
                <a:t>0,1</a:t>
              </a:r>
              <a:r>
                <a:rPr lang="ru-RU" sz="1800" spc="300" dirty="0"/>
                <a:t>-2</a:t>
              </a:r>
            </a:p>
          </p:txBody>
        </p:sp>
        <p:sp>
          <p:nvSpPr>
            <p:cNvPr id="12" name="Выноска 1 (с границей) 11"/>
            <p:cNvSpPr/>
            <p:nvPr/>
          </p:nvSpPr>
          <p:spPr>
            <a:xfrm rot="16200000">
              <a:off x="4715783" y="3203038"/>
              <a:ext cx="432511" cy="864096"/>
            </a:xfrm>
            <a:prstGeom prst="accentCallout1">
              <a:avLst>
                <a:gd name="adj1" fmla="val 18750"/>
                <a:gd name="adj2" fmla="val -8333"/>
                <a:gd name="adj3" fmla="val 126476"/>
                <a:gd name="adj4" fmla="val -58521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en-US" sz="11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Turi</a:t>
              </a:r>
              <a:endParaRPr lang="ru-RU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Выноска 1 (с границей) 14"/>
            <p:cNvSpPr/>
            <p:nvPr/>
          </p:nvSpPr>
          <p:spPr>
            <a:xfrm rot="16200000">
              <a:off x="5922892" y="3141200"/>
              <a:ext cx="432511" cy="864096"/>
            </a:xfrm>
            <a:prstGeom prst="accentCallout1">
              <a:avLst>
                <a:gd name="adj1" fmla="val 18750"/>
                <a:gd name="adj2" fmla="val -8333"/>
                <a:gd name="adj3" fmla="val 63818"/>
                <a:gd name="adj4" fmla="val -64085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en-US" sz="11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Yuqori</a:t>
              </a:r>
              <a:r>
                <a:rPr lang="en-US" sz="11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1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o`lchash</a:t>
              </a:r>
              <a:r>
                <a:rPr lang="en-US" sz="11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1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chegarasi</a:t>
              </a:r>
              <a:endParaRPr lang="ru-RU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Выноска 1 (с границей) 15"/>
            <p:cNvSpPr/>
            <p:nvPr/>
          </p:nvSpPr>
          <p:spPr>
            <a:xfrm rot="16200000">
              <a:off x="7070331" y="3144903"/>
              <a:ext cx="432511" cy="864096"/>
            </a:xfrm>
            <a:prstGeom prst="accentCallout1">
              <a:avLst>
                <a:gd name="adj1" fmla="val 18750"/>
                <a:gd name="adj2" fmla="val -8333"/>
                <a:gd name="adj3" fmla="val -3016"/>
                <a:gd name="adj4" fmla="val -72430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en-US" sz="11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Bo`lim</a:t>
              </a:r>
              <a:r>
                <a:rPr lang="en-US" sz="11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1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qiymati</a:t>
              </a:r>
              <a:endParaRPr lang="ru-RU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Выноска 1 (с границей) 16"/>
            <p:cNvSpPr/>
            <p:nvPr/>
          </p:nvSpPr>
          <p:spPr>
            <a:xfrm rot="16200000">
              <a:off x="8175860" y="3527605"/>
              <a:ext cx="394268" cy="755405"/>
            </a:xfrm>
            <a:prstGeom prst="accentCallout1">
              <a:avLst>
                <a:gd name="adj1" fmla="val 18750"/>
                <a:gd name="adj2" fmla="val -8333"/>
                <a:gd name="adj3" fmla="val -90156"/>
                <a:gd name="adj4" fmla="val -37160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en-US" sz="11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Modifikatsiyasi</a:t>
              </a:r>
              <a:endParaRPr lang="ru-RU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098" name="Picture 2">
            <a:extLst>
              <a:ext uri="{FF2B5EF4-FFF2-40B4-BE49-F238E27FC236}">
                <a16:creationId xmlns:a16="http://schemas.microsoft.com/office/drawing/2014/main" id="{20C2626A-A5D9-4F10-A17F-D11E23DFC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65" y="282997"/>
            <a:ext cx="2414215" cy="164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52CC10A-B59E-41D6-A64B-133EB3A8B874}"/>
              </a:ext>
            </a:extLst>
          </p:cNvPr>
          <p:cNvSpPr/>
          <p:nvPr/>
        </p:nvSpPr>
        <p:spPr>
          <a:xfrm>
            <a:off x="209802" y="2034815"/>
            <a:ext cx="33477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19. "Measurement illustration" prompt, Google Images, n.d.  https://encrypted-tbn0.gstatic.com/images?q=tbn:ANd9GcRUT64cAtVqhLLuRFtQCobDMRrJ8Y_x8CVgsPJ7udgv9--7gt2z</a:t>
            </a:r>
            <a:endParaRPr lang="ru-RU" sz="1200" dirty="0"/>
          </a:p>
        </p:txBody>
      </p:sp>
      <p:pic>
        <p:nvPicPr>
          <p:cNvPr id="4100" name="Picture 4" descr="Штангенциркуль купить в Ташкенте - TOKAR-INSTRUMENT.UZ">
            <a:extLst>
              <a:ext uri="{FF2B5EF4-FFF2-40B4-BE49-F238E27FC236}">
                <a16:creationId xmlns:a16="http://schemas.microsoft.com/office/drawing/2014/main" id="{A3000B29-2D1B-46D5-85CC-B01A036F5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23" y="3021525"/>
            <a:ext cx="2444532" cy="151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F2094AF-7D93-4CAB-AC8E-9228944A8B4A}"/>
              </a:ext>
            </a:extLst>
          </p:cNvPr>
          <p:cNvSpPr/>
          <p:nvPr/>
        </p:nvSpPr>
        <p:spPr>
          <a:xfrm>
            <a:off x="216133" y="4614078"/>
            <a:ext cx="25357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20. "Caliper photo" prompt, Tokar-instrument.uz, n.d. https://tokar-instrument.uz/d/332a46e156d0f24ac1ebcc0c060d7fc853b78209.jpg</a:t>
            </a:r>
            <a:endParaRPr lang="ru-RU" sz="1200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F5440201-FAE4-4A49-9A7E-45B779264F52}"/>
              </a:ext>
            </a:extLst>
          </p:cNvPr>
          <p:cNvSpPr/>
          <p:nvPr/>
        </p:nvSpPr>
        <p:spPr>
          <a:xfrm>
            <a:off x="107504" y="6597352"/>
            <a:ext cx="9291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Fig. 21. "Micrometer scheme" prompt, Studfile.net, n.d. </a:t>
            </a:r>
            <a:r>
              <a:rPr lang="en-US" sz="1200" dirty="0"/>
              <a:t>https://studfile.net/html/2706/563/html_s1Shql9GXX.ppnB/img-CKwaEo.png</a:t>
            </a:r>
            <a:endParaRPr lang="ru-RU" sz="1200" dirty="0"/>
          </a:p>
        </p:txBody>
      </p:sp>
      <p:sp>
        <p:nvSpPr>
          <p:cNvPr id="21" name="10-конечная звезда 3">
            <a:extLst>
              <a:ext uri="{FF2B5EF4-FFF2-40B4-BE49-F238E27FC236}">
                <a16:creationId xmlns:a16="http://schemas.microsoft.com/office/drawing/2014/main" id="{9A832999-0C26-4B0D-8D28-080936DC3EE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2334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-21141" y="1152321"/>
            <a:ext cx="522007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>
                <a:tab pos="265113" algn="l"/>
                <a:tab pos="630238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Asbob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o`ng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qo`lga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detal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chap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qo`lga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olinadi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>
                <a:tab pos="265113" algn="l"/>
                <a:tab pos="630238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Gubkalar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orasi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ni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ochib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ularning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o`rtasiga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detal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zich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joylashtiriladi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>
                <a:tab pos="265113" algn="l"/>
                <a:tab pos="630238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Asbobning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siljuvchi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qismlari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detalning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chetlari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ga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tekkan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holatida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qotirish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vinti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yordamida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qotiriladi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.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>
                <a:tab pos="265113" algn="l"/>
                <a:tab pos="630238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Natijani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olishdan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oldin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gubka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lar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va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detal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orasida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og`ishlar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yo`qligiga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etibor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qaratiladi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>
                <a:tab pos="265113" algn="l"/>
                <a:tab pos="630238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Detalni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asbobdan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chiqarib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natija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ni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aniqlashga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kirishiladi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.</a:t>
            </a:r>
          </a:p>
        </p:txBody>
      </p:sp>
      <p:pic>
        <p:nvPicPr>
          <p:cNvPr id="5122" name="Picture 2" descr="알면 유용한 공구 사용법/쉬운 원형 사이즈 측정 '버니어캘리퍼스'/노기스/외경/내경/깊이/지름/길이/두께/ Vernier Calipers - YouTube">
            <a:extLst>
              <a:ext uri="{FF2B5EF4-FFF2-40B4-BE49-F238E27FC236}">
                <a16:creationId xmlns:a16="http://schemas.microsoft.com/office/drawing/2014/main" id="{1314151B-99D3-4F00-9A2B-AEDA75AA9A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8" b="12195"/>
          <a:stretch/>
        </p:blipFill>
        <p:spPr bwMode="auto">
          <a:xfrm>
            <a:off x="5408540" y="1844824"/>
            <a:ext cx="3722501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FD5BC83-0CB0-46C0-96A0-F9C465EF20CA}"/>
              </a:ext>
            </a:extLst>
          </p:cNvPr>
          <p:cNvSpPr/>
          <p:nvPr/>
        </p:nvSpPr>
        <p:spPr>
          <a:xfrm>
            <a:off x="5408540" y="4221088"/>
            <a:ext cx="37225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22. "Micrometer usage" prompt, YouTube, 2020. https://i.ytimg.com/vi/K4_Xcmhlr0Q/hqdefault.jpg</a:t>
            </a:r>
            <a:endParaRPr lang="ru-RU" sz="1200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6A42653-1667-48CF-B54F-8A667362A5E2}"/>
              </a:ext>
            </a:extLst>
          </p:cNvPr>
          <p:cNvSpPr/>
          <p:nvPr/>
        </p:nvSpPr>
        <p:spPr>
          <a:xfrm>
            <a:off x="1609664" y="332656"/>
            <a:ext cx="6778760" cy="7200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4F271C">
                    <a:lumMod val="75000"/>
                  </a:srgbClr>
                </a:solidFill>
                <a:cs typeface="Times New Roman" pitchFamily="18" charset="0"/>
              </a:rPr>
              <a:t>Tashqi o`lchamlarni o`lchash</a:t>
            </a:r>
            <a:endParaRPr lang="ru-RU" sz="3200"/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0229E7B1-2E28-4B97-8955-DC5E64CE42BF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872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196650" y="1669057"/>
            <a:ext cx="4985690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>
                <a:tab pos="457200" algn="l"/>
                <a:tab pos="630238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Asbobning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ichki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o`lchashni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bajatishga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mo`ljallangan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siljuvchi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qismlari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birlashtiriladi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o`lchanadigan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oraliqqa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tushiriladi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.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>
                <a:tab pos="457200" algn="l"/>
                <a:tab pos="630238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Gubkalar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tashqi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qirralari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bilan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detalning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ichki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devorlariga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tekkunga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qadar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gubkalar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ochiladi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.</a:t>
            </a:r>
          </a:p>
          <a:p>
            <a:pPr marL="342900" lvl="0" indent="-342900" algn="just" eaLnBrk="0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57200" algn="l"/>
                <a:tab pos="630238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Asbobning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siljuvchi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qismlari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detalga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tekkan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holatida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qotirish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vinti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yordamida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qotiriladi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.</a:t>
            </a:r>
          </a:p>
          <a:p>
            <a:pPr marL="342900" lvl="0" indent="-342900" algn="just" eaLnBrk="0" hangingPunct="0"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57200" algn="l"/>
                <a:tab pos="630238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Detalni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olib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qo`yib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natijani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aniqlashga</a:t>
            </a:r>
            <a:r>
              <a:rPr lang="en-US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+mj-lt"/>
                <a:cs typeface="Times New Roman" pitchFamily="18" charset="0"/>
              </a:rPr>
              <a:t>kirishiladi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.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640" y="1659773"/>
            <a:ext cx="3401514" cy="3151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BB73B22-12FD-486D-8E40-FB5E9E0A1918}"/>
              </a:ext>
            </a:extLst>
          </p:cNvPr>
          <p:cNvSpPr/>
          <p:nvPr/>
        </p:nvSpPr>
        <p:spPr>
          <a:xfrm>
            <a:off x="5076056" y="4860160"/>
            <a:ext cx="4067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23. "Micrometer image" prompt, Google Images, n.d.  https://encrypted-tbn1.gstatic.com/images?q=tbn:ANd9GcSUD2wKhoGLWd9W6ZIHM2FmUaGZ8V8UwBP8L7QEYJcGys_7wE1D</a:t>
            </a:r>
            <a:endParaRPr lang="ru-RU" sz="1200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2D98860-1B5D-4A3A-A80D-4B1D23A1F87B}"/>
              </a:ext>
            </a:extLst>
          </p:cNvPr>
          <p:cNvSpPr/>
          <p:nvPr/>
        </p:nvSpPr>
        <p:spPr>
          <a:xfrm>
            <a:off x="1331640" y="404664"/>
            <a:ext cx="7416824" cy="83099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600"/>
              </a:spcAft>
              <a:tabLst>
                <a:tab pos="457200" algn="l"/>
                <a:tab pos="630238" algn="l"/>
              </a:tabLst>
              <a:defRPr/>
            </a:pPr>
            <a:r>
              <a:rPr lang="en-US" sz="3200" b="1">
                <a:solidFill>
                  <a:srgbClr val="4F271C">
                    <a:lumMod val="75000"/>
                  </a:srgbClr>
                </a:solidFill>
                <a:cs typeface="Times New Roman" pitchFamily="18" charset="0"/>
              </a:rPr>
              <a:t>Ichki o`lchamlarni o`lchash</a:t>
            </a:r>
            <a:endParaRPr lang="ru-RU" sz="3200" b="1" dirty="0">
              <a:solidFill>
                <a:srgbClr val="4F271C">
                  <a:lumMod val="75000"/>
                </a:srgbClr>
              </a:solidFill>
              <a:cs typeface="Times New Roman" pitchFamily="18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FB0B66D8-F642-4426-BD88-0D78F3995412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6893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405140" y="1469713"/>
            <a:ext cx="4886939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O`yiqning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chuqurligini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chuqurlik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o'lchash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moslamasini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teshikning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bo'shlig'iga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Tashqi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gubkalar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chuqurlik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o'lchagich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o`yiq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tubiga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tiralgunga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qadar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ochiladi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Ushbu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holat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vint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qotiriladi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natijani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aniqlashga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AU" altLang="ru-RU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kirishiladi</a:t>
            </a:r>
            <a:r>
              <a:rPr kumimoji="0" lang="en-AU" alt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altLang="ru-RU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16729"/>
            <a:ext cx="3410915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2D1E5D-4E23-4BA7-B8A3-D7D07B91694D}"/>
              </a:ext>
            </a:extLst>
          </p:cNvPr>
          <p:cNvSpPr/>
          <p:nvPr/>
        </p:nvSpPr>
        <p:spPr>
          <a:xfrm>
            <a:off x="4427984" y="5110438"/>
            <a:ext cx="47740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24. "Metal measuring tool" prompt, Perfektheimwerken.de, n.d. https://www.perfektheimwerken.de/wp-content/uploads/Metall-messen-und-anrei%C3%9Fen-3.png</a:t>
            </a:r>
            <a:endParaRPr lang="ru-RU" sz="1200" dirty="0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D70284EC-5DD4-4762-9EE5-CDF0805FBEFF}"/>
              </a:ext>
            </a:extLst>
          </p:cNvPr>
          <p:cNvSpPr/>
          <p:nvPr/>
        </p:nvSpPr>
        <p:spPr>
          <a:xfrm>
            <a:off x="611560" y="476672"/>
            <a:ext cx="8208912" cy="80922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>
                <a:solidFill>
                  <a:srgbClr val="4F271C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O`yiq chuqurligini o`lchash</a:t>
            </a:r>
            <a:endParaRPr lang="en-US" sz="3600" b="1" dirty="0">
              <a:solidFill>
                <a:srgbClr val="4F271C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652FE19-64B6-4491-A591-ADF8C95550B9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119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207532" y="2708411"/>
            <a:ext cx="8515322" cy="1279029"/>
          </a:xfrm>
        </p:spPr>
        <p:txBody>
          <a:bodyPr/>
          <a:lstStyle/>
          <a:p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Прямоугольник 3"/>
          <p:cNvSpPr>
            <a:spLocks noChangeArrowheads="1"/>
          </p:cNvSpPr>
          <p:nvPr/>
        </p:nvSpPr>
        <p:spPr bwMode="auto">
          <a:xfrm>
            <a:off x="5652120" y="3426331"/>
            <a:ext cx="8001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br>
              <a:rPr lang="ru-RU" altLang="ru-RU" dirty="0"/>
            </a:br>
            <a:endParaRPr lang="ru-RU" altLang="ru-RU" dirty="0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D99EF59-6DAA-466C-93AE-DE2C447DB403}"/>
              </a:ext>
            </a:extLst>
          </p:cNvPr>
          <p:cNvSpPr/>
          <p:nvPr/>
        </p:nvSpPr>
        <p:spPr>
          <a:xfrm>
            <a:off x="1324860" y="23301"/>
            <a:ext cx="739799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Chuqurlik </a:t>
            </a:r>
            <a:r>
              <a:rPr lang="en-US" sz="2800" dirty="0" err="1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o`lchash</a:t>
            </a:r>
            <a:r>
              <a:rPr lang="en-US" sz="2800" dirty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shtangen</a:t>
            </a:r>
            <a:r>
              <a:rPr lang="en-US" sz="2800" dirty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asboblari</a:t>
            </a:r>
            <a:endParaRPr lang="ru-RU" sz="2800" dirty="0"/>
          </a:p>
        </p:txBody>
      </p:sp>
      <p:sp>
        <p:nvSpPr>
          <p:cNvPr id="5" name="Облачко с текстом: прямоугольное со скругленными углами 4">
            <a:extLst>
              <a:ext uri="{FF2B5EF4-FFF2-40B4-BE49-F238E27FC236}">
                <a16:creationId xmlns:a16="http://schemas.microsoft.com/office/drawing/2014/main" id="{54E0EC24-BEBE-4A41-9257-EF9321FF7709}"/>
              </a:ext>
            </a:extLst>
          </p:cNvPr>
          <p:cNvSpPr/>
          <p:nvPr/>
        </p:nvSpPr>
        <p:spPr>
          <a:xfrm>
            <a:off x="1309161" y="935737"/>
            <a:ext cx="7632848" cy="1080120"/>
          </a:xfrm>
          <a:prstGeom prst="wedgeRoundRectCallout">
            <a:avLst>
              <a:gd name="adj1" fmla="val -49523"/>
              <a:gd name="adj2" fmla="val -8276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Chuqurlik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shtangen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detallardagi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o`yiqlar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chuqurligini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qirralarning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balandligini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to'g'ridan-to'g'ri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endParaRPr lang="ru-RU" altLang="ru-RU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7788FEF-9B37-4C06-923C-709CFD4DD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50486" y="2167542"/>
            <a:ext cx="1654490" cy="2556705"/>
          </a:xfrm>
          <a:prstGeom prst="rect">
            <a:avLst/>
          </a:prstGeom>
        </p:spPr>
      </p:pic>
      <p:sp>
        <p:nvSpPr>
          <p:cNvPr id="12" name="Содержимое 2">
            <a:extLst>
              <a:ext uri="{FF2B5EF4-FFF2-40B4-BE49-F238E27FC236}">
                <a16:creationId xmlns:a16="http://schemas.microsoft.com/office/drawing/2014/main" id="{B20F41D8-9C52-4134-ADDE-B854F52A147F}"/>
              </a:ext>
            </a:extLst>
          </p:cNvPr>
          <p:cNvSpPr txBox="1">
            <a:spLocks/>
          </p:cNvSpPr>
          <p:nvPr/>
        </p:nvSpPr>
        <p:spPr bwMode="auto">
          <a:xfrm>
            <a:off x="4199178" y="4875932"/>
            <a:ext cx="1863907" cy="1770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400"/>
              </a:lnSpc>
              <a:buFont typeface="Wingdings 2" panose="05020102010507070707" pitchFamily="18" charset="2"/>
              <a:buNone/>
            </a:pPr>
            <a:r>
              <a:rPr lang="ru-RU" altLang="ru-RU" sz="1400" b="1" dirty="0"/>
              <a:t>1 – </a:t>
            </a:r>
            <a:r>
              <a:rPr lang="en-US" altLang="ru-RU" sz="1400" b="1" dirty="0" err="1"/>
              <a:t>shtanga</a:t>
            </a:r>
            <a:endParaRPr lang="ru-RU" altLang="ru-RU" sz="1400" b="1" dirty="0"/>
          </a:p>
          <a:p>
            <a:pPr>
              <a:lnSpc>
                <a:spcPts val="1400"/>
              </a:lnSpc>
              <a:buFont typeface="Wingdings 2" panose="05020102010507070707" pitchFamily="18" charset="2"/>
              <a:buNone/>
            </a:pPr>
            <a:r>
              <a:rPr lang="ru-RU" altLang="ru-RU" sz="1400" b="1" dirty="0"/>
              <a:t>2 – </a:t>
            </a:r>
            <a:r>
              <a:rPr lang="en-US" altLang="ru-RU" sz="1400" b="1" dirty="0" err="1"/>
              <a:t>mikrouzatma</a:t>
            </a:r>
            <a:endParaRPr lang="ru-RU" altLang="ru-RU" sz="1400" b="1" dirty="0"/>
          </a:p>
          <a:p>
            <a:pPr>
              <a:lnSpc>
                <a:spcPts val="1400"/>
              </a:lnSpc>
              <a:buFont typeface="Wingdings 2" panose="05020102010507070707" pitchFamily="18" charset="2"/>
              <a:buNone/>
            </a:pPr>
            <a:r>
              <a:rPr lang="ru-RU" altLang="ru-RU" sz="1400" b="1" dirty="0"/>
              <a:t>3 – </a:t>
            </a:r>
            <a:r>
              <a:rPr lang="en-US" altLang="ru-RU" sz="1400" b="1" dirty="0" err="1"/>
              <a:t>qisqich</a:t>
            </a:r>
            <a:endParaRPr lang="ru-RU" altLang="ru-RU" sz="1400" b="1" dirty="0"/>
          </a:p>
          <a:p>
            <a:pPr>
              <a:lnSpc>
                <a:spcPts val="1400"/>
              </a:lnSpc>
              <a:buFont typeface="Wingdings 2" panose="05020102010507070707" pitchFamily="18" charset="2"/>
              <a:buNone/>
            </a:pPr>
            <a:r>
              <a:rPr lang="ru-RU" altLang="ru-RU" sz="1400" b="1" dirty="0"/>
              <a:t>4 – </a:t>
            </a:r>
            <a:r>
              <a:rPr lang="en-US" altLang="ru-RU" sz="1400" b="1" dirty="0" err="1"/>
              <a:t>ramka</a:t>
            </a:r>
            <a:endParaRPr lang="ru-RU" altLang="ru-RU" sz="1400" b="1" dirty="0"/>
          </a:p>
          <a:p>
            <a:pPr>
              <a:lnSpc>
                <a:spcPts val="1400"/>
              </a:lnSpc>
              <a:buFont typeface="Wingdings 2" panose="05020102010507070707" pitchFamily="18" charset="2"/>
              <a:buNone/>
            </a:pPr>
            <a:r>
              <a:rPr lang="ru-RU" altLang="ru-RU" sz="1400" b="1" dirty="0"/>
              <a:t>5 – </a:t>
            </a:r>
            <a:r>
              <a:rPr lang="en-US" altLang="ru-RU" sz="1400" b="1" dirty="0" err="1"/>
              <a:t>nonius</a:t>
            </a:r>
            <a:endParaRPr lang="ru-RU" altLang="ru-RU" sz="1400" b="1" dirty="0"/>
          </a:p>
          <a:p>
            <a:pPr>
              <a:lnSpc>
                <a:spcPts val="1400"/>
              </a:lnSpc>
              <a:buFont typeface="Wingdings 2" panose="05020102010507070707" pitchFamily="18" charset="2"/>
              <a:buNone/>
            </a:pPr>
            <a:r>
              <a:rPr lang="ru-RU" altLang="ru-RU" sz="1400" b="1" dirty="0"/>
              <a:t>6 – </a:t>
            </a:r>
            <a:r>
              <a:rPr lang="en-US" altLang="ru-RU" sz="1400" b="1" dirty="0" err="1"/>
              <a:t>tayanch</a:t>
            </a:r>
            <a:endParaRPr lang="ru-RU" altLang="ru-RU" sz="1400" b="1" dirty="0"/>
          </a:p>
          <a:p>
            <a:pPr>
              <a:lnSpc>
                <a:spcPts val="1400"/>
              </a:lnSpc>
              <a:buFont typeface="Wingdings 2" panose="05020102010507070707" pitchFamily="18" charset="2"/>
              <a:buNone/>
            </a:pPr>
            <a:endParaRPr lang="ru-RU" altLang="ru-RU" sz="1400" b="1" dirty="0"/>
          </a:p>
          <a:p>
            <a:pPr>
              <a:lnSpc>
                <a:spcPts val="1400"/>
              </a:lnSpc>
              <a:buFont typeface="Wingdings 2" panose="05020102010507070707" pitchFamily="18" charset="2"/>
              <a:buNone/>
            </a:pPr>
            <a:endParaRPr lang="ru-RU" altLang="ru-RU" sz="1400" b="1" dirty="0"/>
          </a:p>
          <a:p>
            <a:pPr>
              <a:lnSpc>
                <a:spcPts val="1400"/>
              </a:lnSpc>
            </a:pPr>
            <a:endParaRPr lang="ru-RU" altLang="ru-RU" sz="1400" b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2EA196D-A7AB-4F13-9070-9D51923143A8}"/>
              </a:ext>
            </a:extLst>
          </p:cNvPr>
          <p:cNvSpPr/>
          <p:nvPr/>
        </p:nvSpPr>
        <p:spPr>
          <a:xfrm>
            <a:off x="207532" y="2015857"/>
            <a:ext cx="3860412" cy="48188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AU" altLang="ru-RU" sz="1800" dirty="0">
                <a:solidFill>
                  <a:schemeClr val="tx1"/>
                </a:solidFill>
              </a:rPr>
              <a:t>Tuzilishi </a:t>
            </a:r>
            <a:r>
              <a:rPr lang="en-AU" altLang="ru-RU" sz="1800" dirty="0" err="1">
                <a:solidFill>
                  <a:schemeClr val="tx1"/>
                </a:solidFill>
              </a:rPr>
              <a:t>bo`yicha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chuqurlik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o'lchagich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toblangan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po'latdan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yasalgan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ramka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bo'lib</a:t>
            </a:r>
            <a:r>
              <a:rPr lang="en-AU" altLang="ru-RU" sz="1800" dirty="0">
                <a:solidFill>
                  <a:schemeClr val="tx1"/>
                </a:solidFill>
              </a:rPr>
              <a:t>, </a:t>
            </a:r>
            <a:r>
              <a:rPr lang="en-AU" altLang="ru-RU" sz="1800" dirty="0" err="1">
                <a:solidFill>
                  <a:schemeClr val="tx1"/>
                </a:solidFill>
              </a:rPr>
              <a:t>uning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ichida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qattiq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qotishmadan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tayyorlangan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shkalali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shtanga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harakatlanadi</a:t>
            </a:r>
            <a:r>
              <a:rPr lang="en-AU" altLang="ru-RU" sz="1800" dirty="0">
                <a:solidFill>
                  <a:schemeClr val="tx1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AU" altLang="ru-RU" sz="1800" dirty="0" err="1">
                <a:solidFill>
                  <a:schemeClr val="tx1"/>
                </a:solidFill>
              </a:rPr>
              <a:t>Ramkada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millimetrning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yuzdan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bir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qismini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o'lchashga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imkon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beradigan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nonius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mavjud</a:t>
            </a:r>
            <a:r>
              <a:rPr lang="en-AU" altLang="ru-RU" sz="1800" dirty="0">
                <a:solidFill>
                  <a:schemeClr val="tx1"/>
                </a:solidFill>
              </a:rPr>
              <a:t>.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AU" altLang="ru-RU" sz="1800" dirty="0" err="1">
                <a:solidFill>
                  <a:schemeClr val="tx1"/>
                </a:solidFill>
              </a:rPr>
              <a:t>Xromli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qoplama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tufayli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yaltirash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bartaraf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etilgan</a:t>
            </a:r>
            <a:r>
              <a:rPr lang="en-AU" altLang="ru-RU" sz="1800" dirty="0">
                <a:solidFill>
                  <a:schemeClr val="tx1"/>
                </a:solidFill>
              </a:rPr>
              <a:t>. </a:t>
            </a:r>
            <a:r>
              <a:rPr lang="en-AU" altLang="ru-RU" sz="1800" dirty="0" err="1">
                <a:solidFill>
                  <a:schemeClr val="tx1"/>
                </a:solidFill>
              </a:rPr>
              <a:t>O'lchashni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amalga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oshirish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uchun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shtanga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o`yiqqa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tiralgunga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qadar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tushiriladi</a:t>
            </a:r>
            <a:r>
              <a:rPr lang="en-AU" altLang="ru-RU" sz="1800" dirty="0">
                <a:solidFill>
                  <a:schemeClr val="tx1"/>
                </a:solidFill>
              </a:rPr>
              <a:t>, </a:t>
            </a:r>
            <a:r>
              <a:rPr lang="en-AU" altLang="ru-RU" sz="1800" dirty="0" err="1">
                <a:solidFill>
                  <a:schemeClr val="tx1"/>
                </a:solidFill>
              </a:rPr>
              <a:t>shundan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so'ng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shkaladan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chuqurlik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o`lchami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bo`yicha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ma'lumot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olish</a:t>
            </a:r>
            <a:r>
              <a:rPr lang="en-AU" altLang="ru-RU" sz="1800" dirty="0">
                <a:solidFill>
                  <a:schemeClr val="tx1"/>
                </a:solidFill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</a:rPr>
              <a:t>mumkin</a:t>
            </a:r>
            <a:r>
              <a:rPr lang="en-AU" altLang="ru-RU" sz="1800" dirty="0">
                <a:solidFill>
                  <a:schemeClr val="tx1"/>
                </a:solidFill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Измеритель глубины протектора шин, шкала 0-25 мм, металлический корпус">
            <a:extLst>
              <a:ext uri="{FF2B5EF4-FFF2-40B4-BE49-F238E27FC236}">
                <a16:creationId xmlns:a16="http://schemas.microsoft.com/office/drawing/2014/main" id="{0A104333-5375-4575-85A3-26BDBF4146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2" r="21620"/>
          <a:stretch/>
        </p:blipFill>
        <p:spPr bwMode="auto">
          <a:xfrm>
            <a:off x="7187344" y="2122073"/>
            <a:ext cx="1574591" cy="27200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A7822ACD-A67A-477A-A5B4-5C08D5F2E02E}"/>
              </a:ext>
            </a:extLst>
          </p:cNvPr>
          <p:cNvSpPr/>
          <p:nvPr/>
        </p:nvSpPr>
        <p:spPr>
          <a:xfrm>
            <a:off x="6194320" y="5191167"/>
            <a:ext cx="29239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25. "Depth gauge" prompt, Amtech.com.ua, n.d.  https://amtech.com.ua/uploaded/products/vymiryuvach-hlybyny-protektora-shyn-shkala-0-25-mm-metalevyy-korpus01-620032.jpg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7EF01D7F-419A-4A07-83FF-464EC191F03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F61103ED-1162-4A0E-B68B-579BCC53F6C1}"/>
              </a:ext>
            </a:extLst>
          </p:cNvPr>
          <p:cNvSpPr/>
          <p:nvPr/>
        </p:nvSpPr>
        <p:spPr>
          <a:xfrm>
            <a:off x="4679504" y="260648"/>
            <a:ext cx="4464496" cy="64807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Shtangenreysmas</a:t>
            </a:r>
            <a:endParaRPr lang="ru-RU" sz="3200" dirty="0"/>
          </a:p>
        </p:txBody>
      </p:sp>
      <p:sp>
        <p:nvSpPr>
          <p:cNvPr id="5" name="Облачко с текстом: прямоугольное со скругленными углами 4">
            <a:extLst>
              <a:ext uri="{FF2B5EF4-FFF2-40B4-BE49-F238E27FC236}">
                <a16:creationId xmlns:a16="http://schemas.microsoft.com/office/drawing/2014/main" id="{7F11A380-83CF-4124-859B-75B6680F8E89}"/>
              </a:ext>
            </a:extLst>
          </p:cNvPr>
          <p:cNvSpPr/>
          <p:nvPr/>
        </p:nvSpPr>
        <p:spPr>
          <a:xfrm>
            <a:off x="183183" y="1287234"/>
            <a:ext cx="6477050" cy="1224136"/>
          </a:xfrm>
          <a:prstGeom prst="wedgeRoundRectCallout">
            <a:avLst>
              <a:gd name="adj1" fmla="val 45242"/>
              <a:gd name="adj2" fmla="val -89159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2000" dirty="0">
                <a:solidFill>
                  <a:schemeClr val="tx1"/>
                </a:solidFill>
              </a:rPr>
              <a:t>Bu </a:t>
            </a:r>
            <a:r>
              <a:rPr lang="en-AU" altLang="ru-RU" sz="2000" dirty="0" err="1">
                <a:solidFill>
                  <a:schemeClr val="tx1"/>
                </a:solidFill>
              </a:rPr>
              <a:t>turdagi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o`lchash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vositasi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belgi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qo`yishda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va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detallarning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bazaviy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yuzalaridan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o`yiqlar</a:t>
            </a:r>
            <a:r>
              <a:rPr lang="en-AU" altLang="ru-RU" sz="2000" dirty="0">
                <a:solidFill>
                  <a:schemeClr val="tx1"/>
                </a:solidFill>
              </a:rPr>
              <a:t>, </a:t>
            </a:r>
            <a:r>
              <a:rPr lang="en-AU" altLang="ru-RU" sz="2000" dirty="0" err="1">
                <a:solidFill>
                  <a:schemeClr val="tx1"/>
                </a:solidFill>
              </a:rPr>
              <a:t>bo`rtmalar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va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teshik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o'qlarigacha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bo'lgan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masofalarni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to'g'ridan-to'g'ri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o'lchash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uchun</a:t>
            </a:r>
            <a:r>
              <a:rPr lang="en-AU" altLang="ru-RU" sz="2000" dirty="0">
                <a:solidFill>
                  <a:schemeClr val="tx1"/>
                </a:solidFill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</a:rPr>
              <a:t>ishlatiladi</a:t>
            </a:r>
            <a:r>
              <a:rPr lang="en-AU" altLang="ru-RU" sz="2000" dirty="0">
                <a:solidFill>
                  <a:schemeClr val="tx1"/>
                </a:solidFill>
              </a:rPr>
              <a:t>.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CA5FB38-ABBA-45B2-B4B2-FBF96DC14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2521211"/>
            <a:ext cx="3013960" cy="4442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одержимое 2">
            <a:extLst>
              <a:ext uri="{FF2B5EF4-FFF2-40B4-BE49-F238E27FC236}">
                <a16:creationId xmlns:a16="http://schemas.microsoft.com/office/drawing/2014/main" id="{C7765911-3F2D-4721-93A3-087AB3E95C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104" y="2708920"/>
            <a:ext cx="3276872" cy="2644543"/>
          </a:xfrm>
        </p:spPr>
        <p:txBody>
          <a:bodyPr/>
          <a:lstStyle/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1 – </a:t>
            </a:r>
            <a:r>
              <a:rPr lang="en-US" altLang="ru-RU" b="1" dirty="0" err="1"/>
              <a:t>shtanga</a:t>
            </a:r>
            <a:endParaRPr lang="ru-RU" altLang="ru-RU" b="1" dirty="0"/>
          </a:p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2 – </a:t>
            </a:r>
            <a:r>
              <a:rPr lang="en-US" altLang="ru-RU" b="1" dirty="0" err="1"/>
              <a:t>mikrouzatma</a:t>
            </a:r>
            <a:endParaRPr lang="ru-RU" altLang="ru-RU" b="1" dirty="0"/>
          </a:p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3 – </a:t>
            </a:r>
            <a:r>
              <a:rPr lang="en-US" altLang="ru-RU" b="1" dirty="0" err="1"/>
              <a:t>qisqichlar</a:t>
            </a:r>
            <a:endParaRPr lang="ru-RU" altLang="ru-RU" b="1" dirty="0"/>
          </a:p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4 – </a:t>
            </a:r>
            <a:r>
              <a:rPr lang="en-US" altLang="ru-RU" b="1" dirty="0" err="1"/>
              <a:t>ramka</a:t>
            </a:r>
            <a:endParaRPr lang="ru-RU" altLang="ru-RU" b="1" dirty="0"/>
          </a:p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5 – </a:t>
            </a:r>
            <a:r>
              <a:rPr lang="en-US" altLang="ru-RU" b="1" dirty="0" err="1"/>
              <a:t>nonius</a:t>
            </a:r>
            <a:endParaRPr lang="ru-RU" altLang="ru-RU" b="1" dirty="0"/>
          </a:p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6 – </a:t>
            </a:r>
            <a:r>
              <a:rPr lang="en-US" altLang="ru-RU" b="1" dirty="0" err="1"/>
              <a:t>asos</a:t>
            </a:r>
            <a:endParaRPr lang="ru-RU" altLang="ru-RU" b="1" dirty="0"/>
          </a:p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7 – </a:t>
            </a:r>
            <a:r>
              <a:rPr lang="en-US" altLang="ru-RU" b="1" dirty="0" err="1"/>
              <a:t>ushlagich</a:t>
            </a:r>
            <a:endParaRPr lang="ru-RU" altLang="ru-RU" b="1" dirty="0"/>
          </a:p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8 – </a:t>
            </a:r>
            <a:r>
              <a:rPr lang="en-US" altLang="ru-RU" b="1" dirty="0" err="1"/>
              <a:t>o`lchash</a:t>
            </a:r>
            <a:r>
              <a:rPr lang="en-US" altLang="ru-RU" b="1" dirty="0"/>
              <a:t> </a:t>
            </a:r>
            <a:r>
              <a:rPr lang="en-US" altLang="ru-RU" b="1" dirty="0" err="1"/>
              <a:t>tayanchi</a:t>
            </a:r>
            <a:endParaRPr lang="ru-RU" altLang="ru-RU" b="1" dirty="0"/>
          </a:p>
          <a:p>
            <a:pPr>
              <a:lnSpc>
                <a:spcPts val="1300"/>
              </a:lnSpc>
              <a:buFont typeface="Wingdings 2" panose="05020102010507070707" pitchFamily="18" charset="2"/>
              <a:buNone/>
            </a:pPr>
            <a:r>
              <a:rPr lang="ru-RU" altLang="ru-RU" b="1" dirty="0"/>
              <a:t>9 – </a:t>
            </a:r>
            <a:r>
              <a:rPr lang="en-US" altLang="ru-RU" b="1" dirty="0" err="1"/>
              <a:t>belgi</a:t>
            </a:r>
            <a:r>
              <a:rPr lang="en-US" altLang="ru-RU" b="1" dirty="0"/>
              <a:t> </a:t>
            </a:r>
            <a:r>
              <a:rPr lang="en-US" altLang="ru-RU" b="1" dirty="0" err="1"/>
              <a:t>qo`yish</a:t>
            </a:r>
            <a:r>
              <a:rPr lang="en-US" altLang="ru-RU" b="1" dirty="0"/>
              <a:t> </a:t>
            </a:r>
            <a:r>
              <a:rPr lang="en-US" altLang="ru-RU" b="1" dirty="0" err="1"/>
              <a:t>tovonchasi</a:t>
            </a:r>
            <a:endParaRPr lang="ru-RU" altLang="ru-RU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B46606C-4B2F-4EB7-ACA8-E876B4EA23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461" r="23751"/>
          <a:stretch/>
        </p:blipFill>
        <p:spPr>
          <a:xfrm>
            <a:off x="3783075" y="2539293"/>
            <a:ext cx="1944216" cy="420831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3481DFF-6EE6-4EAA-978A-B27ECAF3CF72}"/>
              </a:ext>
            </a:extLst>
          </p:cNvPr>
          <p:cNvSpPr/>
          <p:nvPr/>
        </p:nvSpPr>
        <p:spPr>
          <a:xfrm>
            <a:off x="183183" y="5951021"/>
            <a:ext cx="42448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/>
              <a:t>Fig. 26. "Micrometer device" prompt, Technosouz.ru, n.d. </a:t>
            </a:r>
            <a:r>
              <a:rPr lang="en-US" sz="1200" dirty="0"/>
              <a:t>https://www.technosouz.ru/upload/resize_cache/iblock/c53/1650_2171_1a16a09b3229c566cb7a7ece48bf2d67a/c5334c81b7244321b2796d3a7dd5eaeb.jpg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B15C1B8C-CF38-4468-B52B-1C913E3451F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82E6C11-BF61-49A7-A0DB-DF1596095154}"/>
              </a:ext>
            </a:extLst>
          </p:cNvPr>
          <p:cNvSpPr/>
          <p:nvPr/>
        </p:nvSpPr>
        <p:spPr>
          <a:xfrm>
            <a:off x="4067944" y="260648"/>
            <a:ext cx="4906888" cy="83671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pc="150" dirty="0">
                <a:ln w="11430"/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Mikrometrik </a:t>
            </a:r>
            <a:r>
              <a:rPr lang="en-US" sz="3200" b="1" spc="150" dirty="0" err="1">
                <a:ln w="11430"/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endParaRPr lang="ru-RU" sz="32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лачко с текстом: прямоугольное со скругленными углами 5">
            <a:extLst>
              <a:ext uri="{FF2B5EF4-FFF2-40B4-BE49-F238E27FC236}">
                <a16:creationId xmlns:a16="http://schemas.microsoft.com/office/drawing/2014/main" id="{CEE94447-7EAC-4C2E-93B4-81022B98FB28}"/>
              </a:ext>
            </a:extLst>
          </p:cNvPr>
          <p:cNvSpPr/>
          <p:nvPr/>
        </p:nvSpPr>
        <p:spPr>
          <a:xfrm>
            <a:off x="251520" y="1349388"/>
            <a:ext cx="8876844" cy="1080120"/>
          </a:xfrm>
          <a:prstGeom prst="wedgeRoundRectCallout">
            <a:avLst>
              <a:gd name="adj1" fmla="val 45890"/>
              <a:gd name="adj2" fmla="val -85009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Mikrometrik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deb,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vintli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juftlik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mikrojuftlik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chiziqli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o'lchamlarni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asboblariga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aytiladi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Выноска: стрелка вниз 6">
            <a:extLst>
              <a:ext uri="{FF2B5EF4-FFF2-40B4-BE49-F238E27FC236}">
                <a16:creationId xmlns:a16="http://schemas.microsoft.com/office/drawing/2014/main" id="{C3982A1F-4F07-40C3-BB45-7FAF38FCFAED}"/>
              </a:ext>
            </a:extLst>
          </p:cNvPr>
          <p:cNvSpPr/>
          <p:nvPr/>
        </p:nvSpPr>
        <p:spPr>
          <a:xfrm>
            <a:off x="323528" y="2564904"/>
            <a:ext cx="8820472" cy="836712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dirty="0"/>
              <a:t>Mikrometrik </a:t>
            </a:r>
            <a:r>
              <a:rPr lang="en-AU" dirty="0" err="1"/>
              <a:t>asboblarga</a:t>
            </a:r>
            <a:r>
              <a:rPr lang="en-AU" dirty="0"/>
              <a:t> </a:t>
            </a:r>
            <a:r>
              <a:rPr lang="en-AU" dirty="0" err="1"/>
              <a:t>quyidagilar</a:t>
            </a:r>
            <a:r>
              <a:rPr lang="en-AU" dirty="0"/>
              <a:t> </a:t>
            </a:r>
            <a:r>
              <a:rPr lang="en-AU" dirty="0" err="1"/>
              <a:t>kiradi</a:t>
            </a:r>
            <a:r>
              <a:rPr lang="en-AU" dirty="0"/>
              <a:t>:</a:t>
            </a:r>
          </a:p>
        </p:txBody>
      </p:sp>
      <p:graphicFrame>
        <p:nvGraphicFramePr>
          <p:cNvPr id="8" name="Схема 7">
            <a:extLst>
              <a:ext uri="{FF2B5EF4-FFF2-40B4-BE49-F238E27FC236}">
                <a16:creationId xmlns:a16="http://schemas.microsoft.com/office/drawing/2014/main" id="{571A97A5-BDE5-4C11-B527-7D57A6EB3E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4814495"/>
              </p:ext>
            </p:extLst>
          </p:nvPr>
        </p:nvGraphicFramePr>
        <p:xfrm>
          <a:off x="364290" y="3046590"/>
          <a:ext cx="8651304" cy="3645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400D73CE-A964-49FF-8F05-D560B763EB4A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07B37AD-D572-494D-9645-53327BC08FC0}"/>
              </a:ext>
            </a:extLst>
          </p:cNvPr>
          <p:cNvSpPr/>
          <p:nvPr/>
        </p:nvSpPr>
        <p:spPr>
          <a:xfrm>
            <a:off x="4788024" y="202927"/>
            <a:ext cx="4176464" cy="6926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ln w="11430"/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Silliq</a:t>
            </a:r>
            <a:r>
              <a:rPr lang="en-US" sz="3200" b="1" dirty="0">
                <a:ln w="11430"/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n w="11430"/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mikrometrlar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id="{D0F3148E-83A6-4419-BC55-9A76F9A29088}"/>
              </a:ext>
            </a:extLst>
          </p:cNvPr>
          <p:cNvSpPr/>
          <p:nvPr/>
        </p:nvSpPr>
        <p:spPr>
          <a:xfrm>
            <a:off x="325782" y="1268760"/>
            <a:ext cx="8640960" cy="2358567"/>
          </a:xfrm>
          <a:prstGeom prst="wedgeRoundRectCallout">
            <a:avLst>
              <a:gd name="adj1" fmla="val 44702"/>
              <a:gd name="adj2" fmla="val -69032"/>
              <a:gd name="adj3" fmla="val 1666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Mikrometr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universal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asbobidir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Cyrl-UZ" altLang="ru-RU" sz="20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chiziqli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o'lchamlar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aniqlikda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mutlaq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usulida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o'lchanadi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Cyrl-UZ" altLang="ru-RU" sz="20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Mikrometrning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o`zgartirish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mikrojuft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vint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gayka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Cyrl-UZ" altLang="ru-RU" sz="20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MK - 1: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doira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shkalaga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diapazoni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 ÷ 25 mm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silliq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mikrometrdir</a:t>
            </a:r>
            <a:r>
              <a:rPr lang="en-AU" altLang="ru-RU" sz="20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0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A49F1E-90B6-4D30-8127-34B6189AE1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891"/>
          <a:stretch/>
        </p:blipFill>
        <p:spPr>
          <a:xfrm>
            <a:off x="308585" y="3973660"/>
            <a:ext cx="4418172" cy="2031325"/>
          </a:xfrm>
          <a:prstGeom prst="rect">
            <a:avLst/>
          </a:prstGeom>
        </p:spPr>
      </p:pic>
      <p:sp>
        <p:nvSpPr>
          <p:cNvPr id="9" name="TextBox 3">
            <a:extLst>
              <a:ext uri="{FF2B5EF4-FFF2-40B4-BE49-F238E27FC236}">
                <a16:creationId xmlns:a16="http://schemas.microsoft.com/office/drawing/2014/main" id="{53174136-244F-4856-A93C-DEB23F557F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3459" y="3973661"/>
            <a:ext cx="41719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800" b="1" dirty="0">
                <a:latin typeface="+mj-lt"/>
              </a:rPr>
              <a:t>1 – </a:t>
            </a:r>
            <a:r>
              <a:rPr lang="en-US" altLang="ru-RU" sz="1800" b="1" dirty="0" err="1">
                <a:latin typeface="+mj-lt"/>
              </a:rPr>
              <a:t>skoba</a:t>
            </a:r>
            <a:endParaRPr lang="ru-RU" altLang="ru-RU" sz="1800" b="1" dirty="0">
              <a:latin typeface="+mj-lt"/>
            </a:endParaRPr>
          </a:p>
          <a:p>
            <a:r>
              <a:rPr lang="ru-RU" altLang="ru-RU" sz="1800" b="1" dirty="0">
                <a:latin typeface="+mj-lt"/>
              </a:rPr>
              <a:t>2 – </a:t>
            </a:r>
            <a:r>
              <a:rPr lang="en-US" altLang="ru-RU" sz="1800" b="1" dirty="0" err="1">
                <a:latin typeface="+mj-lt"/>
              </a:rPr>
              <a:t>tovon</a:t>
            </a:r>
            <a:endParaRPr lang="ru-RU" altLang="ru-RU" sz="1800" b="1" dirty="0">
              <a:latin typeface="+mj-lt"/>
            </a:endParaRPr>
          </a:p>
          <a:p>
            <a:r>
              <a:rPr lang="ru-RU" altLang="ru-RU" sz="1800" b="1" dirty="0">
                <a:latin typeface="+mj-lt"/>
              </a:rPr>
              <a:t>3 (7) – </a:t>
            </a:r>
            <a:r>
              <a:rPr lang="en-US" altLang="ru-RU" sz="1800" b="1" dirty="0" err="1">
                <a:latin typeface="+mj-lt"/>
              </a:rPr>
              <a:t>baraban</a:t>
            </a:r>
            <a:endParaRPr lang="ru-RU" altLang="ru-RU" sz="1800" b="1" dirty="0">
              <a:latin typeface="+mj-lt"/>
            </a:endParaRPr>
          </a:p>
          <a:p>
            <a:r>
              <a:rPr lang="ru-RU" altLang="ru-RU" sz="1800" b="1" dirty="0">
                <a:latin typeface="+mj-lt"/>
              </a:rPr>
              <a:t>4 – </a:t>
            </a:r>
            <a:r>
              <a:rPr lang="en-US" altLang="ru-RU" sz="1800" b="1" dirty="0" err="1">
                <a:latin typeface="+mj-lt"/>
              </a:rPr>
              <a:t>mikrovint</a:t>
            </a:r>
            <a:endParaRPr lang="uz-Cyrl-UZ" altLang="ru-RU" sz="1800" b="1" dirty="0"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j-lt"/>
              </a:rPr>
              <a:t>5 – </a:t>
            </a:r>
            <a:r>
              <a:rPr lang="en-US" sz="1800" b="1" dirty="0" err="1">
                <a:latin typeface="+mj-lt"/>
              </a:rPr>
              <a:t>vint</a:t>
            </a:r>
            <a:r>
              <a:rPr lang="en-US" sz="1800" b="1" dirty="0">
                <a:latin typeface="+mj-lt"/>
              </a:rPr>
              <a:t> </a:t>
            </a:r>
            <a:r>
              <a:rPr lang="en-US" sz="1800" b="1" dirty="0" err="1">
                <a:latin typeface="+mj-lt"/>
              </a:rPr>
              <a:t>to`xtatgichi</a:t>
            </a:r>
            <a:r>
              <a:rPr lang="en-US" sz="1800" b="1" dirty="0">
                <a:latin typeface="+mj-lt"/>
              </a:rPr>
              <a:t> (</a:t>
            </a:r>
            <a:r>
              <a:rPr lang="en-US" sz="1800" b="1" dirty="0" err="1">
                <a:latin typeface="+mj-lt"/>
              </a:rPr>
              <a:t>stopor</a:t>
            </a:r>
            <a:r>
              <a:rPr lang="en-US" sz="1800" b="1" dirty="0">
                <a:latin typeface="+mj-lt"/>
              </a:rPr>
              <a:t>)</a:t>
            </a:r>
            <a:endParaRPr lang="ru-RU" sz="1800" b="1" dirty="0"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j-lt"/>
              </a:rPr>
              <a:t>6 – </a:t>
            </a:r>
            <a:r>
              <a:rPr lang="en-US" sz="1800" b="1" dirty="0" err="1">
                <a:latin typeface="+mj-lt"/>
              </a:rPr>
              <a:t>o`zak</a:t>
            </a:r>
            <a:r>
              <a:rPr lang="ru-RU" sz="1800" b="1" dirty="0">
                <a:latin typeface="+mj-lt"/>
              </a:rPr>
              <a:t> </a:t>
            </a:r>
          </a:p>
          <a:p>
            <a:pPr marL="446088" indent="-44608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j-lt"/>
              </a:rPr>
              <a:t>8 – </a:t>
            </a:r>
            <a:r>
              <a:rPr lang="en-US" sz="1800" b="1" dirty="0" err="1">
                <a:latin typeface="+mj-lt"/>
              </a:rPr>
              <a:t>mikrometrik</a:t>
            </a:r>
            <a:r>
              <a:rPr lang="en-US" sz="1800" b="1" dirty="0">
                <a:latin typeface="+mj-lt"/>
              </a:rPr>
              <a:t> </a:t>
            </a:r>
            <a:r>
              <a:rPr lang="en-US" sz="1800" b="1" dirty="0" err="1">
                <a:latin typeface="+mj-lt"/>
              </a:rPr>
              <a:t>kallik</a:t>
            </a:r>
            <a:r>
              <a:rPr lang="en-US" sz="1800" b="1" dirty="0">
                <a:latin typeface="+mj-lt"/>
              </a:rPr>
              <a:t> </a:t>
            </a:r>
            <a:r>
              <a:rPr lang="en-US" sz="1800" b="1" dirty="0" err="1">
                <a:latin typeface="+mj-lt"/>
              </a:rPr>
              <a:t>treshyotkasi</a:t>
            </a:r>
            <a:endParaRPr lang="ru-RU" sz="1800" b="1" dirty="0">
              <a:latin typeface="+mj-lt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16CF216-BEE7-44F9-AC0D-B165BF14CCDC}"/>
              </a:ext>
            </a:extLst>
          </p:cNvPr>
          <p:cNvSpPr/>
          <p:nvPr/>
        </p:nvSpPr>
        <p:spPr>
          <a:xfrm>
            <a:off x="1619672" y="3608115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altLang="ru-RU" dirty="0">
                <a:solidFill>
                  <a:srgbClr val="003399"/>
                </a:solidFill>
                <a:cs typeface="Arial" panose="020B0604020202020204" pitchFamily="34" charset="0"/>
              </a:rPr>
              <a:t>MK - 1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E0D56C9-7507-4E43-9D8E-C1BA205B378E}"/>
              </a:ext>
            </a:extLst>
          </p:cNvPr>
          <p:cNvSpPr/>
          <p:nvPr/>
        </p:nvSpPr>
        <p:spPr>
          <a:xfrm>
            <a:off x="611560" y="605628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Fig. 27. "Micrometer scheme" prompt, Bibliofond.ru, n.d. https://www.bibliofond.ru/wimg/10/519564.files/image011.gif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6D2FD627-998D-4A3D-8CE2-0EDFF8DC10D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Рисунок 5" descr="лазерный микрометр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476" y="1081790"/>
            <a:ext cx="3334490" cy="245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Содержимое 3" descr="микрометры рычажные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0143" y="1136990"/>
            <a:ext cx="2786062" cy="2143125"/>
          </a:xfrm>
        </p:spPr>
      </p:pic>
      <p:sp>
        <p:nvSpPr>
          <p:cNvPr id="5" name="Прямоугольник 4"/>
          <p:cNvSpPr/>
          <p:nvPr/>
        </p:nvSpPr>
        <p:spPr>
          <a:xfrm>
            <a:off x="1318489" y="620125"/>
            <a:ext cx="33249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Richagli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mikrometrlar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50762" y="580189"/>
            <a:ext cx="321468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Lazerli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mikrometr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18929" y="3917036"/>
            <a:ext cx="278606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Stol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mikrometri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26CFE6A-FA0A-4514-BF24-3D398D968E06}"/>
              </a:ext>
            </a:extLst>
          </p:cNvPr>
          <p:cNvSpPr/>
          <p:nvPr/>
        </p:nvSpPr>
        <p:spPr>
          <a:xfrm>
            <a:off x="357174" y="3390514"/>
            <a:ext cx="38547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28. "Micrometer indicator" prompt, Nn.kipia.ru, n.d. https://www.nn.kipia.ru/upload/iblock/a10/116.jpg</a:t>
            </a:r>
            <a:endParaRPr lang="ru-RU" sz="1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C267FF5-99A2-4FA1-AB77-A74ECF0FEF80}"/>
              </a:ext>
            </a:extLst>
          </p:cNvPr>
          <p:cNvSpPr/>
          <p:nvPr/>
        </p:nvSpPr>
        <p:spPr>
          <a:xfrm>
            <a:off x="4547121" y="3511540"/>
            <a:ext cx="45968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29. "Laser measurement sensor" prompt, Tinifycdn.com, n.d.  https://8z1xg04k.tinifycdn.com/images/zx-gt_prod.jpg</a:t>
            </a:r>
            <a:endParaRPr lang="ru-RU" sz="12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65B4EA1B-4AEA-498F-B85E-8EBF4FA89764}"/>
              </a:ext>
            </a:extLst>
          </p:cNvPr>
          <p:cNvSpPr/>
          <p:nvPr/>
        </p:nvSpPr>
        <p:spPr>
          <a:xfrm>
            <a:off x="4211960" y="0"/>
            <a:ext cx="4824536" cy="58658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>
                <a:ln w="11430"/>
                <a:solidFill>
                  <a:schemeClr val="accent6">
                    <a:lumMod val="75000"/>
                  </a:schemeClr>
                </a:solidFill>
              </a:rPr>
              <a:t>Mikrometr turlari</a:t>
            </a:r>
            <a:endParaRPr lang="ru-RU" sz="3600" b="1"/>
          </a:p>
        </p:txBody>
      </p:sp>
      <p:pic>
        <p:nvPicPr>
          <p:cNvPr id="6146" name="Picture 2" descr="Микрометр 03500 &gt;&gt; недорого купить">
            <a:extLst>
              <a:ext uri="{FF2B5EF4-FFF2-40B4-BE49-F238E27FC236}">
                <a16:creationId xmlns:a16="http://schemas.microsoft.com/office/drawing/2014/main" id="{FAC9D453-746E-48F3-8191-3BFD93E2C8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18334" r="1804" b="19710"/>
          <a:stretch/>
        </p:blipFill>
        <p:spPr bwMode="auto">
          <a:xfrm>
            <a:off x="2483768" y="4373201"/>
            <a:ext cx="3826257" cy="1859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42BE58C-EA34-465A-8E39-9D1A769705F6}"/>
              </a:ext>
            </a:extLst>
          </p:cNvPr>
          <p:cNvSpPr/>
          <p:nvPr/>
        </p:nvSpPr>
        <p:spPr>
          <a:xfrm>
            <a:off x="1645543" y="6309320"/>
            <a:ext cx="73909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30. "Micrometer photo" prompt, Zapadpribor.com, n.d.  https://zapadpribor.com/static/images/catalog/4185/800x600/mikrometr-03500-photo-1.jpg</a:t>
            </a:r>
            <a:endParaRPr lang="ru-RU" sz="1200" dirty="0"/>
          </a:p>
        </p:txBody>
      </p:sp>
      <p:sp>
        <p:nvSpPr>
          <p:cNvPr id="12" name="10-конечная звезда 3">
            <a:extLst>
              <a:ext uri="{FF2B5EF4-FFF2-40B4-BE49-F238E27FC236}">
                <a16:creationId xmlns:a16="http://schemas.microsoft.com/office/drawing/2014/main" id="{275A7E4E-4815-4215-A451-8E4DA9957C69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C82B4BE-8C58-4EDE-94F3-79AD347ACB1E}"/>
              </a:ext>
            </a:extLst>
          </p:cNvPr>
          <p:cNvSpPr/>
          <p:nvPr/>
        </p:nvSpPr>
        <p:spPr>
          <a:xfrm>
            <a:off x="4283968" y="0"/>
            <a:ext cx="4688062" cy="6926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3399"/>
                </a:solidFill>
              </a:rPr>
              <a:t>Soat</a:t>
            </a:r>
            <a:r>
              <a:rPr lang="en-US" sz="2800" b="1" dirty="0">
                <a:solidFill>
                  <a:srgbClr val="003399"/>
                </a:solidFill>
              </a:rPr>
              <a:t>  </a:t>
            </a:r>
            <a:r>
              <a:rPr lang="en-US" sz="2800" b="1" dirty="0" err="1">
                <a:solidFill>
                  <a:srgbClr val="003399"/>
                </a:solidFill>
              </a:rPr>
              <a:t>tipidagi</a:t>
            </a:r>
            <a:r>
              <a:rPr lang="en-US" sz="2800" b="1" dirty="0">
                <a:solidFill>
                  <a:srgbClr val="003399"/>
                </a:solidFill>
              </a:rPr>
              <a:t> </a:t>
            </a:r>
            <a:r>
              <a:rPr lang="en-US" sz="2800" b="1" dirty="0" err="1">
                <a:solidFill>
                  <a:srgbClr val="003399"/>
                </a:solidFill>
              </a:rPr>
              <a:t>indikatorlar</a:t>
            </a:r>
            <a:endParaRPr lang="ru-RU" sz="2800" b="1" dirty="0">
              <a:solidFill>
                <a:srgbClr val="003399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B5A7C33-0449-4716-ADA0-50DC8984D413}"/>
              </a:ext>
            </a:extLst>
          </p:cNvPr>
          <p:cNvSpPr/>
          <p:nvPr/>
        </p:nvSpPr>
        <p:spPr>
          <a:xfrm>
            <a:off x="179512" y="836712"/>
            <a:ext cx="8951799" cy="169821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Soat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tipidagi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indikatorlar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chiziqli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o'lchamlarni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o'lchov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bilan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taqqoslash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,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shakldan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og`ishlarni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o'lchash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va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detal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yuzalarining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joylashuvini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aniqlash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uchun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  <a:cs typeface="Times New Roman" panose="02020603050405020304" pitchFamily="18" charset="0"/>
              </a:rPr>
              <a:t>foydalaniladi</a:t>
            </a:r>
            <a:r>
              <a:rPr lang="en-AU" altLang="ru-RU" sz="2000" dirty="0">
                <a:solidFill>
                  <a:srgbClr val="003399"/>
                </a:solidFill>
                <a:cs typeface="Times New Roman" panose="02020603050405020304" pitchFamily="18" charset="0"/>
              </a:rPr>
              <a:t>.</a:t>
            </a:r>
            <a:endParaRPr lang="ru-RU" altLang="ru-RU" sz="2000" dirty="0">
              <a:solidFill>
                <a:srgbClr val="003399"/>
              </a:solidFill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000" dirty="0" err="1">
                <a:solidFill>
                  <a:srgbClr val="003399"/>
                </a:solidFill>
              </a:rPr>
              <a:t>Indikator</a:t>
            </a:r>
            <a:r>
              <a:rPr lang="en-AU" altLang="ru-RU" sz="2000" dirty="0">
                <a:solidFill>
                  <a:srgbClr val="003399"/>
                </a:solidFill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</a:rPr>
              <a:t>konstruksiyasi</a:t>
            </a:r>
            <a:r>
              <a:rPr lang="en-AU" altLang="ru-RU" sz="2000" dirty="0">
                <a:solidFill>
                  <a:srgbClr val="003399"/>
                </a:solidFill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</a:rPr>
              <a:t>uzunasıga</a:t>
            </a:r>
            <a:r>
              <a:rPr lang="en-AU" altLang="ru-RU" sz="2000" dirty="0">
                <a:solidFill>
                  <a:srgbClr val="003399"/>
                </a:solidFill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</a:rPr>
              <a:t>harakatlanuvchi</a:t>
            </a:r>
            <a:r>
              <a:rPr lang="en-AU" altLang="ru-RU" sz="2000" dirty="0">
                <a:solidFill>
                  <a:srgbClr val="003399"/>
                </a:solidFill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</a:rPr>
              <a:t>uchli</a:t>
            </a:r>
            <a:r>
              <a:rPr lang="en-AU" altLang="ru-RU" sz="2000" dirty="0">
                <a:solidFill>
                  <a:srgbClr val="003399"/>
                </a:solidFill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</a:rPr>
              <a:t>o'lchash</a:t>
            </a:r>
            <a:r>
              <a:rPr lang="en-AU" altLang="ru-RU" sz="2000" dirty="0">
                <a:solidFill>
                  <a:srgbClr val="003399"/>
                </a:solidFill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</a:rPr>
              <a:t>kallik</a:t>
            </a:r>
            <a:r>
              <a:rPr lang="en-AU" altLang="ru-RU" sz="2000" dirty="0">
                <a:solidFill>
                  <a:srgbClr val="003399"/>
                </a:solidFill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</a:rPr>
              <a:t>ko`rinishiga</a:t>
            </a:r>
            <a:r>
              <a:rPr lang="en-AU" altLang="ru-RU" sz="2000" dirty="0">
                <a:solidFill>
                  <a:srgbClr val="003399"/>
                </a:solidFill>
              </a:rPr>
              <a:t> </a:t>
            </a:r>
            <a:r>
              <a:rPr lang="en-AU" altLang="ru-RU" sz="2000" dirty="0" err="1">
                <a:solidFill>
                  <a:srgbClr val="003399"/>
                </a:solidFill>
              </a:rPr>
              <a:t>ega</a:t>
            </a:r>
            <a:r>
              <a:rPr lang="en-AU" altLang="ru-RU" sz="2000" dirty="0">
                <a:solidFill>
                  <a:srgbClr val="003399"/>
                </a:solidFill>
              </a:rPr>
              <a:t>.</a:t>
            </a:r>
            <a:endParaRPr lang="ru-RU" altLang="ru-RU" sz="2000" dirty="0">
              <a:solidFill>
                <a:srgbClr val="003399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F9246A1-6286-4D15-8342-BBFA93594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938" y="2670178"/>
            <a:ext cx="3456384" cy="4213092"/>
          </a:xfrm>
          <a:prstGeom prst="rect">
            <a:avLst/>
          </a:prstGeom>
        </p:spPr>
      </p:pic>
      <p:sp>
        <p:nvSpPr>
          <p:cNvPr id="8" name="Прямоугольник 10">
            <a:extLst>
              <a:ext uri="{FF2B5EF4-FFF2-40B4-BE49-F238E27FC236}">
                <a16:creationId xmlns:a16="http://schemas.microsoft.com/office/drawing/2014/main" id="{A19A1E9D-173A-482B-846D-363D378B9F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598" y="3445909"/>
            <a:ext cx="522734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a - o'lchash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o`qining</a:t>
            </a: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siljishi</a:t>
            </a: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o'lcham</a:t>
            </a: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shkalasiga</a:t>
            </a: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parallel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ravishda</a:t>
            </a: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;</a:t>
            </a:r>
          </a:p>
          <a:p>
            <a:pPr marL="0" marR="0" lvl="0" indent="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b -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yonbosh</a:t>
            </a: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;</a:t>
            </a:r>
          </a:p>
          <a:p>
            <a:pPr marL="0" marR="0" lvl="0" indent="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c -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indikatorni</a:t>
            </a: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o'rnatish</a:t>
            </a:r>
            <a:r>
              <a:rPr kumimoji="0" lang="en-A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AU" alt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moslamasi</a:t>
            </a:r>
            <a:endParaRPr kumimoji="0" lang="ru-RU" altLang="ru-RU" sz="1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749449A-FC72-4835-92E8-FF643EC8C3C8}"/>
              </a:ext>
            </a:extLst>
          </p:cNvPr>
          <p:cNvSpPr/>
          <p:nvPr/>
        </p:nvSpPr>
        <p:spPr>
          <a:xfrm>
            <a:off x="1259632" y="6334780"/>
            <a:ext cx="45784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/>
              <a:t>Fig. 31. "Measurement illustration" prompt, Bibt.ru, n.d. </a:t>
            </a:r>
          </a:p>
          <a:p>
            <a:r>
              <a:rPr lang="en-US" sz="1400" dirty="0"/>
              <a:t> https://bibt.ru/1/31.jpg</a:t>
            </a:r>
            <a:endParaRPr lang="ru-RU" sz="14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BE57BB75-7075-4327-9BDD-666C54F26D84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33"/>
          <p:cNvSpPr txBox="1">
            <a:spLocks/>
          </p:cNvSpPr>
          <p:nvPr/>
        </p:nvSpPr>
        <p:spPr bwMode="auto">
          <a:xfrm>
            <a:off x="611944" y="186531"/>
            <a:ext cx="7920112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Burchaklarni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nazorat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qilish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belgilash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 (заголовок)"/>
                <a:ea typeface="+mn-ea"/>
                <a:cs typeface="Arial" panose="020B0604020202020204" pitchFamily="34" charset="0"/>
              </a:rPr>
              <a:t>vositalari</a:t>
            </a:r>
            <a:endParaRPr kumimoji="0" lang="ru-RU" altLang="ru-RU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Verdana (заголовок)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354546879"/>
              </p:ext>
            </p:extLst>
          </p:nvPr>
        </p:nvGraphicFramePr>
        <p:xfrm>
          <a:off x="5607482" y="1210469"/>
          <a:ext cx="3407097" cy="5401120"/>
        </p:xfrm>
        <a:graphic>
          <a:graphicData uri="http://schemas.openxmlformats.org/drawingml/2006/table">
            <a:tbl>
              <a:tblPr/>
              <a:tblGrid>
                <a:gridCol w="3407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81525">
                <a:tc>
                  <a:txBody>
                    <a:bodyPr/>
                    <a:lstStyle>
                      <a:lvl1pPr indent="28575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 –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yassi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lekaloli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burchak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 –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o`yyiqli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lekaloli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burchak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v –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butun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lekaloli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burchak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silindrsimon-burchak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d, e, j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yassi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burchak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o'lchovlari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z, k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va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ushlagichlar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yordamida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tekis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burchak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o'lchovlaridan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foydalanish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l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standart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sinus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lineykasi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 - sinus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lineykasini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o'rnatish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detal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burchak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o'lchovi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qisqichlar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4 -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ushlagich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5, 6 -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plankalar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plita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rolik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9 -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qiyoslash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plitasi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 marL="0" marR="0" lvl="0" indent="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 –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tugal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o`lchovlar</a:t>
                      </a:r>
                      <a:r>
                        <a:rPr kumimoji="0" lang="en-A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A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bloki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28575" marR="2857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0973" name="Picture 2" descr="image0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05781"/>
            <a:ext cx="3914775" cy="481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93A41C8-584C-4C17-8D53-A6BF5044E06F}"/>
              </a:ext>
            </a:extLst>
          </p:cNvPr>
          <p:cNvSpPr/>
          <p:nvPr/>
        </p:nvSpPr>
        <p:spPr>
          <a:xfrm>
            <a:off x="129421" y="6314395"/>
            <a:ext cx="59398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Fig. 32. "Micrometer lecture slide" prompt, PPT-online.org, n.d. </a:t>
            </a:r>
            <a:r>
              <a:rPr lang="en-US" sz="1200" dirty="0"/>
              <a:t>https://cf4.ppt-online.org/files4/slide/b/BoE0yNlMdi3CHQDsqVv2IPXAOnGTtcgfFz4r1L/slide-11.jpg</a:t>
            </a:r>
            <a:endParaRPr lang="ru-RU" sz="1200" dirty="0"/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00E9531D-C28B-43A3-819D-99D17EFF2BB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4998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02317" y="1124744"/>
            <a:ext cx="5464228" cy="555203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000" b="1" dirty="0" err="1">
                <a:solidFill>
                  <a:srgbClr val="003399"/>
                </a:solidFill>
              </a:rPr>
              <a:t>Yassi</a:t>
            </a:r>
            <a:r>
              <a:rPr lang="en-US" sz="2000" b="1" dirty="0">
                <a:solidFill>
                  <a:srgbClr val="003399"/>
                </a:solidFill>
              </a:rPr>
              <a:t> </a:t>
            </a:r>
            <a:r>
              <a:rPr lang="en-US" sz="2000" b="1" dirty="0" err="1">
                <a:solidFill>
                  <a:srgbClr val="003399"/>
                </a:solidFill>
              </a:rPr>
              <a:t>burchak</a:t>
            </a:r>
            <a:r>
              <a:rPr lang="en-US" sz="2000" b="1" dirty="0">
                <a:solidFill>
                  <a:srgbClr val="003399"/>
                </a:solidFill>
              </a:rPr>
              <a:t> </a:t>
            </a:r>
            <a:r>
              <a:rPr lang="en-US" sz="2000" b="1" dirty="0" err="1">
                <a:solidFill>
                  <a:srgbClr val="003399"/>
                </a:solidFill>
              </a:rPr>
              <a:t>quyidagi</a:t>
            </a:r>
            <a:r>
              <a:rPr lang="en-US" sz="2000" b="1" dirty="0">
                <a:solidFill>
                  <a:srgbClr val="003399"/>
                </a:solidFill>
              </a:rPr>
              <a:t> </a:t>
            </a:r>
            <a:r>
              <a:rPr lang="en-US" sz="2000" b="1" dirty="0" err="1">
                <a:solidFill>
                  <a:srgbClr val="003399"/>
                </a:solidFill>
              </a:rPr>
              <a:t>birliklarda</a:t>
            </a:r>
            <a:r>
              <a:rPr lang="en-US" sz="2000" b="1" dirty="0">
                <a:solidFill>
                  <a:srgbClr val="003399"/>
                </a:solidFill>
              </a:rPr>
              <a:t> </a:t>
            </a:r>
            <a:r>
              <a:rPr lang="en-US" sz="2000" b="1" dirty="0" err="1">
                <a:solidFill>
                  <a:srgbClr val="003399"/>
                </a:solidFill>
              </a:rPr>
              <a:t>o`lchanadi</a:t>
            </a:r>
            <a:r>
              <a:rPr lang="ru-RU" sz="2000" b="1" dirty="0">
                <a:solidFill>
                  <a:srgbClr val="003399"/>
                </a:solidFill>
              </a:rPr>
              <a:t>:</a:t>
            </a:r>
          </a:p>
          <a:p>
            <a:pPr marL="0" indent="0">
              <a:buNone/>
            </a:pPr>
            <a:r>
              <a:rPr lang="uz-Cyrl-UZ" sz="2000" dirty="0">
                <a:solidFill>
                  <a:srgbClr val="003399"/>
                </a:solidFill>
              </a:rPr>
              <a:t>– </a:t>
            </a:r>
            <a:r>
              <a:rPr lang="en-US" sz="2000" dirty="0" err="1">
                <a:solidFill>
                  <a:srgbClr val="003399"/>
                </a:solidFill>
              </a:rPr>
              <a:t>radianda</a:t>
            </a:r>
            <a:r>
              <a:rPr lang="ru-RU" sz="2000" dirty="0">
                <a:solidFill>
                  <a:srgbClr val="003399"/>
                </a:solidFill>
              </a:rPr>
              <a:t>, «</a:t>
            </a:r>
            <a:r>
              <a:rPr lang="en-US" sz="2000" dirty="0">
                <a:solidFill>
                  <a:srgbClr val="003399"/>
                </a:solidFill>
              </a:rPr>
              <a:t>rad</a:t>
            </a:r>
            <a:r>
              <a:rPr lang="ru-RU" sz="2000" dirty="0">
                <a:solidFill>
                  <a:srgbClr val="003399"/>
                </a:solidFill>
              </a:rPr>
              <a:t>» - </a:t>
            </a:r>
            <a:r>
              <a:rPr lang="ru-RU" sz="2000" b="1" dirty="0">
                <a:solidFill>
                  <a:srgbClr val="003399"/>
                </a:solidFill>
              </a:rPr>
              <a:t>(«</a:t>
            </a:r>
            <a:r>
              <a:rPr lang="en-US" sz="2000" b="1" dirty="0">
                <a:solidFill>
                  <a:srgbClr val="003399"/>
                </a:solidFill>
              </a:rPr>
              <a:t>SI</a:t>
            </a:r>
            <a:r>
              <a:rPr lang="ru-RU" sz="2000" b="1" dirty="0">
                <a:solidFill>
                  <a:srgbClr val="003399"/>
                </a:solidFill>
              </a:rPr>
              <a:t>»</a:t>
            </a:r>
            <a:r>
              <a:rPr lang="en-US" sz="2000" b="1" dirty="0">
                <a:solidFill>
                  <a:srgbClr val="003399"/>
                </a:solidFill>
              </a:rPr>
              <a:t> </a:t>
            </a:r>
            <a:r>
              <a:rPr lang="en-US" sz="2000" b="1" dirty="0" err="1">
                <a:solidFill>
                  <a:srgbClr val="003399"/>
                </a:solidFill>
              </a:rPr>
              <a:t>birligi</a:t>
            </a:r>
            <a:r>
              <a:rPr lang="ru-RU" sz="2000" dirty="0">
                <a:solidFill>
                  <a:srgbClr val="003399"/>
                </a:solidFill>
              </a:rPr>
              <a:t>), </a:t>
            </a:r>
          </a:p>
          <a:p>
            <a:pPr marL="0" indent="0">
              <a:buNone/>
            </a:pPr>
            <a:r>
              <a:rPr lang="ru-RU" sz="2000" dirty="0">
                <a:solidFill>
                  <a:srgbClr val="003399"/>
                </a:solidFill>
              </a:rPr>
              <a:t>– </a:t>
            </a:r>
            <a:r>
              <a:rPr lang="en-US" sz="2000" dirty="0" err="1">
                <a:solidFill>
                  <a:srgbClr val="003399"/>
                </a:solidFill>
              </a:rPr>
              <a:t>gradusda</a:t>
            </a:r>
            <a:r>
              <a:rPr lang="ru-RU" sz="2000" dirty="0">
                <a:solidFill>
                  <a:srgbClr val="003399"/>
                </a:solidFill>
              </a:rPr>
              <a:t> «°», </a:t>
            </a:r>
            <a:r>
              <a:rPr lang="en-US" sz="2000" dirty="0" err="1">
                <a:solidFill>
                  <a:srgbClr val="003399"/>
                </a:solidFill>
              </a:rPr>
              <a:t>minutda</a:t>
            </a:r>
            <a:r>
              <a:rPr lang="ru-RU" sz="2000" dirty="0">
                <a:solidFill>
                  <a:srgbClr val="003399"/>
                </a:solidFill>
              </a:rPr>
              <a:t> «</a:t>
            </a:r>
            <a:r>
              <a:rPr lang="en-US" sz="2000" dirty="0">
                <a:solidFill>
                  <a:srgbClr val="003399"/>
                </a:solidFill>
              </a:rPr>
              <a:t>’</a:t>
            </a:r>
            <a:r>
              <a:rPr lang="ru-RU" sz="2000" dirty="0">
                <a:solidFill>
                  <a:srgbClr val="003399"/>
                </a:solidFill>
              </a:rPr>
              <a:t>», </a:t>
            </a:r>
            <a:r>
              <a:rPr lang="en-US" sz="2000" dirty="0" err="1">
                <a:solidFill>
                  <a:srgbClr val="003399"/>
                </a:solidFill>
              </a:rPr>
              <a:t>sekundda</a:t>
            </a:r>
            <a:r>
              <a:rPr lang="ru-RU" sz="2000" dirty="0">
                <a:solidFill>
                  <a:srgbClr val="003399"/>
                </a:solidFill>
              </a:rPr>
              <a:t> «</a:t>
            </a:r>
            <a:r>
              <a:rPr lang="en-US" sz="2000" dirty="0">
                <a:solidFill>
                  <a:srgbClr val="003399"/>
                </a:solidFill>
              </a:rPr>
              <a:t>’’</a:t>
            </a:r>
            <a:r>
              <a:rPr lang="ru-RU" sz="2000" dirty="0">
                <a:solidFill>
                  <a:srgbClr val="003399"/>
                </a:solidFill>
              </a:rPr>
              <a:t>» - (</a:t>
            </a:r>
            <a:r>
              <a:rPr lang="en-US" sz="2000" b="1" dirty="0" err="1">
                <a:solidFill>
                  <a:srgbClr val="003399"/>
                </a:solidFill>
              </a:rPr>
              <a:t>qo`shimcha</a:t>
            </a:r>
            <a:r>
              <a:rPr lang="en-US" sz="2000" b="1" dirty="0">
                <a:solidFill>
                  <a:srgbClr val="003399"/>
                </a:solidFill>
              </a:rPr>
              <a:t> </a:t>
            </a:r>
            <a:r>
              <a:rPr lang="en-US" sz="2000" b="1" dirty="0" err="1">
                <a:solidFill>
                  <a:srgbClr val="003399"/>
                </a:solidFill>
              </a:rPr>
              <a:t>birliklar</a:t>
            </a:r>
            <a:r>
              <a:rPr lang="ru-RU" sz="2000" dirty="0">
                <a:solidFill>
                  <a:srgbClr val="003399"/>
                </a:solidFill>
              </a:rPr>
              <a:t>);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AU" sz="2000" dirty="0" err="1">
                <a:solidFill>
                  <a:srgbClr val="003399"/>
                </a:solidFill>
              </a:rPr>
              <a:t>Burchakning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aniqligini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normalashda</a:t>
            </a:r>
            <a:r>
              <a:rPr lang="en-AU" sz="2000" dirty="0">
                <a:solidFill>
                  <a:srgbClr val="003399"/>
                </a:solidFill>
              </a:rPr>
              <a:t>, </a:t>
            </a:r>
            <a:r>
              <a:rPr lang="en-AU" sz="2000" dirty="0" err="1">
                <a:solidFill>
                  <a:srgbClr val="003399"/>
                </a:solidFill>
              </a:rPr>
              <a:t>burchakning</a:t>
            </a:r>
            <a:r>
              <a:rPr lang="en-AU" sz="2000" dirty="0">
                <a:solidFill>
                  <a:srgbClr val="003399"/>
                </a:solidFill>
              </a:rPr>
              <a:t> nominal </a:t>
            </a:r>
            <a:r>
              <a:rPr lang="en-AU" sz="2000" dirty="0" err="1">
                <a:solidFill>
                  <a:srgbClr val="003399"/>
                </a:solidFill>
              </a:rPr>
              <a:t>qiymatiga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emas</a:t>
            </a:r>
            <a:r>
              <a:rPr lang="en-AU" sz="2000" dirty="0">
                <a:solidFill>
                  <a:srgbClr val="003399"/>
                </a:solidFill>
              </a:rPr>
              <a:t>, </a:t>
            </a:r>
            <a:r>
              <a:rPr lang="en-AU" sz="2000" dirty="0" err="1">
                <a:solidFill>
                  <a:srgbClr val="003399"/>
                </a:solidFill>
              </a:rPr>
              <a:t>balki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burchakni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tashkil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etadigan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kichik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tomonning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uzunligiga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qarab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joizlik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o'rnatilishi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kerak</a:t>
            </a:r>
            <a:r>
              <a:rPr lang="en-AU" sz="2000" dirty="0">
                <a:solidFill>
                  <a:srgbClr val="003399"/>
                </a:solidFill>
              </a:rPr>
              <a:t>.</a:t>
            </a:r>
            <a:endParaRPr lang="ru-RU" sz="2000" dirty="0">
              <a:solidFill>
                <a:srgbClr val="003399"/>
              </a:solidFill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n-AU" sz="2000" dirty="0">
                <a:solidFill>
                  <a:srgbClr val="003399"/>
                </a:solidFill>
              </a:rPr>
              <a:t>Tashqi </a:t>
            </a:r>
            <a:r>
              <a:rPr lang="en-AU" sz="2000" dirty="0" err="1">
                <a:solidFill>
                  <a:srgbClr val="003399"/>
                </a:solidFill>
              </a:rPr>
              <a:t>va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ichki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burchaklar</a:t>
            </a:r>
            <a:r>
              <a:rPr lang="en-AU" sz="2000" dirty="0">
                <a:solidFill>
                  <a:srgbClr val="003399"/>
                </a:solidFill>
              </a:rPr>
              <a:t>, </a:t>
            </a:r>
            <a:r>
              <a:rPr lang="en-AU" sz="2000" dirty="0" err="1">
                <a:solidFill>
                  <a:srgbClr val="003399"/>
                </a:solidFill>
              </a:rPr>
              <a:t>konuslar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va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qiyaliklarni</a:t>
            </a:r>
            <a:r>
              <a:rPr lang="en-AU" sz="2000" dirty="0">
                <a:solidFill>
                  <a:srgbClr val="003399"/>
                </a:solidFill>
              </a:rPr>
              <a:t> o'lchash </a:t>
            </a:r>
            <a:r>
              <a:rPr lang="en-AU" sz="2000" dirty="0" err="1">
                <a:solidFill>
                  <a:srgbClr val="003399"/>
                </a:solidFill>
              </a:rPr>
              <a:t>uchun</a:t>
            </a:r>
            <a:r>
              <a:rPr lang="en-AU" sz="2000" dirty="0">
                <a:solidFill>
                  <a:srgbClr val="003399"/>
                </a:solidFill>
              </a:rPr>
              <a:t>, </a:t>
            </a:r>
            <a:r>
              <a:rPr lang="en-AU" sz="2000" dirty="0" err="1">
                <a:solidFill>
                  <a:srgbClr val="003399"/>
                </a:solidFill>
              </a:rPr>
              <a:t>burchaklar</a:t>
            </a:r>
            <a:r>
              <a:rPr lang="en-AU" sz="2000" dirty="0">
                <a:solidFill>
                  <a:srgbClr val="003399"/>
                </a:solidFill>
              </a:rPr>
              <a:t>, </a:t>
            </a:r>
            <a:r>
              <a:rPr lang="en-AU" sz="2000" dirty="0" err="1">
                <a:solidFill>
                  <a:srgbClr val="003399"/>
                </a:solidFill>
              </a:rPr>
              <a:t>shablonlar</a:t>
            </a:r>
            <a:r>
              <a:rPr lang="en-AU" sz="2000" dirty="0">
                <a:solidFill>
                  <a:srgbClr val="003399"/>
                </a:solidFill>
              </a:rPr>
              <a:t>, </a:t>
            </a:r>
            <a:r>
              <a:rPr lang="en-AU" sz="2000" dirty="0" err="1">
                <a:solidFill>
                  <a:srgbClr val="003399"/>
                </a:solidFill>
              </a:rPr>
              <a:t>burchak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o`lchagichlar</a:t>
            </a:r>
            <a:r>
              <a:rPr lang="en-AU" sz="2000" dirty="0">
                <a:solidFill>
                  <a:srgbClr val="003399"/>
                </a:solidFill>
              </a:rPr>
              <a:t> (</a:t>
            </a:r>
            <a:r>
              <a:rPr lang="en-AU" sz="2000" dirty="0" err="1">
                <a:solidFill>
                  <a:srgbClr val="003399"/>
                </a:solidFill>
              </a:rPr>
              <a:t>goniometr</a:t>
            </a:r>
            <a:r>
              <a:rPr lang="en-AU" sz="2000" dirty="0">
                <a:solidFill>
                  <a:srgbClr val="003399"/>
                </a:solidFill>
              </a:rPr>
              <a:t>), </a:t>
            </a:r>
            <a:r>
              <a:rPr lang="en-AU" sz="2000" dirty="0" err="1">
                <a:solidFill>
                  <a:srgbClr val="003399"/>
                </a:solidFill>
              </a:rPr>
              <a:t>urovenlar</a:t>
            </a:r>
            <a:r>
              <a:rPr lang="en-AU" sz="2000" dirty="0">
                <a:solidFill>
                  <a:srgbClr val="003399"/>
                </a:solidFill>
              </a:rPr>
              <a:t> (</a:t>
            </a:r>
            <a:r>
              <a:rPr lang="en-AU" sz="2000" dirty="0" err="1">
                <a:solidFill>
                  <a:srgbClr val="003399"/>
                </a:solidFill>
              </a:rPr>
              <a:t>shayton</a:t>
            </a:r>
            <a:r>
              <a:rPr lang="en-AU" sz="2000" dirty="0">
                <a:solidFill>
                  <a:srgbClr val="003399"/>
                </a:solidFill>
              </a:rPr>
              <a:t>) </a:t>
            </a:r>
            <a:r>
              <a:rPr lang="en-AU" sz="2000" dirty="0" err="1">
                <a:solidFill>
                  <a:srgbClr val="003399"/>
                </a:solidFill>
              </a:rPr>
              <a:t>va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burchak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plitalar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qo'llaniladi</a:t>
            </a:r>
            <a:r>
              <a:rPr lang="en-AU" sz="2000" dirty="0">
                <a:solidFill>
                  <a:srgbClr val="003399"/>
                </a:solidFill>
              </a:rPr>
              <a:t>. Burchak </a:t>
            </a:r>
            <a:r>
              <a:rPr lang="en-AU" sz="2000" dirty="0" err="1">
                <a:solidFill>
                  <a:srgbClr val="003399"/>
                </a:solidFill>
              </a:rPr>
              <a:t>shablonlari</a:t>
            </a:r>
            <a:r>
              <a:rPr lang="en-AU" sz="2000" dirty="0">
                <a:solidFill>
                  <a:srgbClr val="003399"/>
                </a:solidFill>
              </a:rPr>
              <a:t> 90 ° </a:t>
            </a:r>
            <a:r>
              <a:rPr lang="en-AU" sz="2000" dirty="0" err="1">
                <a:solidFill>
                  <a:srgbClr val="003399"/>
                </a:solidFill>
              </a:rPr>
              <a:t>ga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teng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bo'lmagan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burchaklarni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tekshirish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uchun</a:t>
            </a:r>
            <a:r>
              <a:rPr lang="en-AU" sz="2000" dirty="0">
                <a:solidFill>
                  <a:srgbClr val="003399"/>
                </a:solidFill>
              </a:rPr>
              <a:t> </a:t>
            </a:r>
            <a:r>
              <a:rPr lang="en-AU" sz="2000" dirty="0" err="1">
                <a:solidFill>
                  <a:srgbClr val="003399"/>
                </a:solidFill>
              </a:rPr>
              <a:t>ishlatiladi</a:t>
            </a:r>
            <a:r>
              <a:rPr lang="en-AU" sz="2000" dirty="0">
                <a:solidFill>
                  <a:srgbClr val="003399"/>
                </a:solidFill>
              </a:rPr>
              <a:t>. </a:t>
            </a:r>
            <a:endParaRPr lang="ru-RU" sz="2000" dirty="0">
              <a:solidFill>
                <a:srgbClr val="003399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39" y="1005165"/>
            <a:ext cx="3098401" cy="21602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08" b="13833"/>
          <a:stretch/>
        </p:blipFill>
        <p:spPr>
          <a:xfrm>
            <a:off x="313295" y="4418197"/>
            <a:ext cx="2886491" cy="1554264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430D67EF-2C3E-4B24-A677-DE6036A63245}"/>
              </a:ext>
            </a:extLst>
          </p:cNvPr>
          <p:cNvSpPr/>
          <p:nvPr/>
        </p:nvSpPr>
        <p:spPr>
          <a:xfrm>
            <a:off x="2843808" y="181218"/>
            <a:ext cx="6048672" cy="72664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b="1" dirty="0" err="1">
                <a:solidFill>
                  <a:srgbClr val="0070C0"/>
                </a:solidFill>
              </a:rPr>
              <a:t>Burchak</a:t>
            </a:r>
            <a:r>
              <a:rPr lang="en-AU" sz="2800" b="1" dirty="0">
                <a:solidFill>
                  <a:srgbClr val="0070C0"/>
                </a:solidFill>
              </a:rPr>
              <a:t>  </a:t>
            </a:r>
            <a:r>
              <a:rPr lang="en-AU" sz="2800" b="1" dirty="0" err="1">
                <a:solidFill>
                  <a:srgbClr val="0070C0"/>
                </a:solidFill>
              </a:rPr>
              <a:t>kattaliklarini</a:t>
            </a:r>
            <a:r>
              <a:rPr lang="en-AU" sz="2800" b="1" dirty="0">
                <a:solidFill>
                  <a:srgbClr val="0070C0"/>
                </a:solidFill>
              </a:rPr>
              <a:t> </a:t>
            </a:r>
            <a:r>
              <a:rPr lang="en-AU" sz="2800" b="1" dirty="0" err="1">
                <a:solidFill>
                  <a:srgbClr val="0070C0"/>
                </a:solidFill>
              </a:rPr>
              <a:t>o'lchash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F34D20E-E84D-4587-90B5-C9202E3734DE}"/>
              </a:ext>
            </a:extLst>
          </p:cNvPr>
          <p:cNvSpPr/>
          <p:nvPr/>
        </p:nvSpPr>
        <p:spPr>
          <a:xfrm>
            <a:off x="163251" y="3307359"/>
            <a:ext cx="38326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33. "Measurement scheme" prompt, Google Images, n.d. https://encrypted-tbn2.gstatic.com/images?q=tbn:ANd9GcSs4Umf2NsLxBCIUX2-nu5yuA1HLxPwCR1sipT6CWlhxghM6ole</a:t>
            </a:r>
            <a:endParaRPr lang="ru-RU" sz="12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6C3E7B7-759E-4BAA-9ED6-7ADE9EDE5831}"/>
              </a:ext>
            </a:extLst>
          </p:cNvPr>
          <p:cNvSpPr/>
          <p:nvPr/>
        </p:nvSpPr>
        <p:spPr>
          <a:xfrm>
            <a:off x="107504" y="6054387"/>
            <a:ext cx="37464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34. "Measuring process photo" prompt, Google Images, n.d.  https://encrypted-tbn1.gstatic.com/images?q=tbn:ANd9GcR15T2hj_bjXOgrypyhd7k2Hx2JKgPnMC9G8osB2h2lEHQD0HlJ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38E5D0A8-1280-4138-B9E7-899E28941F4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6284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FF693B5-18A3-445D-B31D-4182E4DEC139}"/>
              </a:ext>
            </a:extLst>
          </p:cNvPr>
          <p:cNvSpPr/>
          <p:nvPr/>
        </p:nvSpPr>
        <p:spPr>
          <a:xfrm>
            <a:off x="2750868" y="0"/>
            <a:ext cx="6370166" cy="6076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70C0"/>
                </a:solidFill>
                <a:latin typeface="Arial Black" pitchFamily="34" charset="0"/>
              </a:rPr>
              <a:t>Prizmatik</a:t>
            </a:r>
            <a:r>
              <a:rPr lang="en-US" sz="2800" b="1" dirty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 Black" pitchFamily="34" charset="0"/>
              </a:rPr>
              <a:t>burchak</a:t>
            </a:r>
            <a:r>
              <a:rPr lang="en-US" sz="2800" b="1" dirty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 Black" pitchFamily="34" charset="0"/>
              </a:rPr>
              <a:t>o`lchovlari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5" name="Облачко с текстом: прямоугольное со скругленными углами 4">
            <a:extLst>
              <a:ext uri="{FF2B5EF4-FFF2-40B4-BE49-F238E27FC236}">
                <a16:creationId xmlns:a16="http://schemas.microsoft.com/office/drawing/2014/main" id="{D62E1C4F-94F5-43B3-8906-A0C9820B8811}"/>
              </a:ext>
            </a:extLst>
          </p:cNvPr>
          <p:cNvSpPr/>
          <p:nvPr/>
        </p:nvSpPr>
        <p:spPr>
          <a:xfrm>
            <a:off x="231338" y="764705"/>
            <a:ext cx="8911400" cy="1906340"/>
          </a:xfrm>
          <a:prstGeom prst="wedgeRoundRectCallout">
            <a:avLst>
              <a:gd name="adj1" fmla="val 45545"/>
              <a:gd name="adj2" fmla="val -63641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1800" dirty="0">
                <a:solidFill>
                  <a:srgbClr val="003399"/>
                </a:solidFill>
              </a:rPr>
              <a:t>Ular </a:t>
            </a:r>
            <a:r>
              <a:rPr lang="en-AU" altLang="ru-RU" sz="1800" dirty="0" err="1">
                <a:solidFill>
                  <a:srgbClr val="003399"/>
                </a:solidFill>
              </a:rPr>
              <a:t>mashinasozlikdagi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burchaklarni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o'lchashning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eng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aniq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vositasidir</a:t>
            </a:r>
            <a:r>
              <a:rPr lang="en-AU" altLang="ru-RU" sz="1800" dirty="0">
                <a:solidFill>
                  <a:srgbClr val="003399"/>
                </a:solidFill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1800" dirty="0" err="1">
                <a:solidFill>
                  <a:srgbClr val="003399"/>
                </a:solidFill>
              </a:rPr>
              <a:t>Yassi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burchak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birligining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o'lchamlarini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etalonlardan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namunaviy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va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ishchi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burchak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o'lchovlariga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uzatish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hamda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buyumlarning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burchaklarini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o'lchash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uchun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mo'ljallangan</a:t>
            </a:r>
            <a:r>
              <a:rPr lang="en-AU" altLang="ru-RU" sz="1800" dirty="0">
                <a:solidFill>
                  <a:srgbClr val="003399"/>
                </a:solidFill>
              </a:rPr>
              <a:t>.</a:t>
            </a:r>
            <a:endParaRPr lang="uz-Cyrl-UZ" altLang="ru-RU" sz="1800" dirty="0">
              <a:solidFill>
                <a:srgbClr val="003399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1800" dirty="0" err="1">
                <a:solidFill>
                  <a:srgbClr val="003399"/>
                </a:solidFill>
              </a:rPr>
              <a:t>Burchak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plitkalari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silliq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birlashish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xususiyatiga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ega</a:t>
            </a:r>
            <a:r>
              <a:rPr lang="en-AU" altLang="ru-RU" sz="1800" dirty="0">
                <a:solidFill>
                  <a:srgbClr val="003399"/>
                </a:solidFill>
              </a:rPr>
              <a:t>. </a:t>
            </a:r>
            <a:r>
              <a:rPr lang="en-AU" altLang="ru-RU" sz="1800" dirty="0" err="1">
                <a:solidFill>
                  <a:srgbClr val="003399"/>
                </a:solidFill>
              </a:rPr>
              <a:t>Bloklar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uzunlikning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tugal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o'lchovlari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kabi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tuziladi</a:t>
            </a:r>
            <a:r>
              <a:rPr lang="en-AU" altLang="ru-RU" sz="1800" dirty="0">
                <a:solidFill>
                  <a:srgbClr val="003399"/>
                </a:solidFill>
              </a:rPr>
              <a:t>. </a:t>
            </a:r>
            <a:r>
              <a:rPr lang="en-AU" altLang="ru-RU" sz="1800" dirty="0" err="1">
                <a:solidFill>
                  <a:srgbClr val="003399"/>
                </a:solidFill>
              </a:rPr>
              <a:t>Bloklarni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yig'ish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uchun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ushlagichlar</a:t>
            </a:r>
            <a:r>
              <a:rPr lang="en-AU" altLang="ru-RU" sz="1800" dirty="0">
                <a:solidFill>
                  <a:srgbClr val="003399"/>
                </a:solidFill>
              </a:rPr>
              <a:t> </a:t>
            </a:r>
            <a:r>
              <a:rPr lang="en-AU" altLang="ru-RU" sz="1800" dirty="0" err="1">
                <a:solidFill>
                  <a:srgbClr val="003399"/>
                </a:solidFill>
              </a:rPr>
              <a:t>ishlatiladi</a:t>
            </a:r>
            <a:r>
              <a:rPr lang="en-AU" altLang="ru-RU" sz="1800" dirty="0">
                <a:solidFill>
                  <a:srgbClr val="003399"/>
                </a:solidFill>
              </a:rPr>
              <a:t>.</a:t>
            </a:r>
            <a:endParaRPr lang="ru-RU" altLang="ru-RU" sz="1800" dirty="0">
              <a:solidFill>
                <a:srgbClr val="003399"/>
              </a:solidFill>
            </a:endParaRPr>
          </a:p>
        </p:txBody>
      </p:sp>
      <p:pic>
        <p:nvPicPr>
          <p:cNvPr id="11" name="Picture 3" descr="C:\Users\я\Pictures\допуски\измерительные инструменты\Dopusky_TehIzm124_0109[1].png">
            <a:extLst>
              <a:ext uri="{FF2B5EF4-FFF2-40B4-BE49-F238E27FC236}">
                <a16:creationId xmlns:a16="http://schemas.microsoft.com/office/drawing/2014/main" id="{D78F8D5B-1C9A-4B82-98BC-EDA292E8B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815" b="7407"/>
          <a:stretch>
            <a:fillRect/>
          </a:stretch>
        </p:blipFill>
        <p:spPr bwMode="auto">
          <a:xfrm>
            <a:off x="755576" y="2761606"/>
            <a:ext cx="3634934" cy="3691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я\Pictures\допуски\измерительные инструменты\угловые призматические меры.png">
            <a:extLst>
              <a:ext uri="{FF2B5EF4-FFF2-40B4-BE49-F238E27FC236}">
                <a16:creationId xmlns:a16="http://schemas.microsoft.com/office/drawing/2014/main" id="{9E177A94-D13A-421C-8F4D-093CCA129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495"/>
          <a:stretch>
            <a:fillRect/>
          </a:stretch>
        </p:blipFill>
        <p:spPr bwMode="auto">
          <a:xfrm>
            <a:off x="5277728" y="2801765"/>
            <a:ext cx="3634934" cy="3664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CD70B70-C92E-4D4C-9EBB-F71A7D4CAD8F}"/>
              </a:ext>
            </a:extLst>
          </p:cNvPr>
          <p:cNvSpPr txBox="1"/>
          <p:nvPr/>
        </p:nvSpPr>
        <p:spPr>
          <a:xfrm>
            <a:off x="4999847" y="4758163"/>
            <a:ext cx="1872208" cy="1708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sz="1050" dirty="0" err="1"/>
              <a:t>o`lchov</a:t>
            </a:r>
            <a:r>
              <a:rPr lang="en-US" sz="1050" dirty="0"/>
              <a:t> </a:t>
            </a:r>
            <a:r>
              <a:rPr lang="en-US" sz="1050" dirty="0" err="1"/>
              <a:t>yordamida</a:t>
            </a:r>
            <a:r>
              <a:rPr lang="en-US" sz="1050" dirty="0"/>
              <a:t> </a:t>
            </a:r>
            <a:r>
              <a:rPr lang="en-US" sz="1050" dirty="0" err="1"/>
              <a:t>burchak</a:t>
            </a:r>
            <a:r>
              <a:rPr lang="en-US" sz="1050" dirty="0"/>
              <a:t> </a:t>
            </a:r>
            <a:r>
              <a:rPr lang="en-US" sz="1050" dirty="0" err="1"/>
              <a:t>o`lchgichni</a:t>
            </a:r>
            <a:r>
              <a:rPr lang="en-US" sz="1050" dirty="0"/>
              <a:t> </a:t>
            </a:r>
            <a:r>
              <a:rPr lang="en-US" sz="1050" dirty="0" err="1"/>
              <a:t>tekshirish</a:t>
            </a:r>
            <a:r>
              <a:rPr lang="en-US" sz="1050" dirty="0"/>
              <a:t>;</a:t>
            </a:r>
          </a:p>
          <a:p>
            <a:pPr marL="342900" indent="-342900">
              <a:buAutoNum type="alphaLcParenR"/>
            </a:pPr>
            <a:r>
              <a:rPr lang="en-US" sz="1050" dirty="0" err="1"/>
              <a:t>Burchak</a:t>
            </a:r>
            <a:r>
              <a:rPr lang="en-US" sz="1050" dirty="0"/>
              <a:t> </a:t>
            </a:r>
            <a:r>
              <a:rPr lang="en-US" sz="1050" dirty="0" err="1"/>
              <a:t>shablonini</a:t>
            </a:r>
            <a:r>
              <a:rPr lang="en-US" sz="1050" dirty="0"/>
              <a:t> </a:t>
            </a:r>
            <a:r>
              <a:rPr lang="en-US" sz="1050" dirty="0" err="1"/>
              <a:t>tekshirish</a:t>
            </a:r>
            <a:r>
              <a:rPr lang="en-US" sz="1050" dirty="0"/>
              <a:t>;</a:t>
            </a:r>
          </a:p>
          <a:p>
            <a:pPr marL="342900" indent="-342900">
              <a:buAutoNum type="alphaLcParenR"/>
            </a:pPr>
            <a:r>
              <a:rPr lang="en-US" sz="1050" dirty="0" err="1"/>
              <a:t>O`lchovlar</a:t>
            </a:r>
            <a:r>
              <a:rPr lang="en-US" sz="1050" dirty="0"/>
              <a:t> </a:t>
            </a:r>
            <a:r>
              <a:rPr lang="en-US" sz="1050" dirty="0" err="1"/>
              <a:t>komplekti</a:t>
            </a:r>
            <a:r>
              <a:rPr lang="en-US" sz="1050" dirty="0"/>
              <a:t>:</a:t>
            </a:r>
          </a:p>
          <a:p>
            <a:r>
              <a:rPr lang="en-US" sz="1050" dirty="0"/>
              <a:t>      1. </a:t>
            </a:r>
            <a:r>
              <a:rPr lang="en-US" sz="1050" dirty="0" err="1"/>
              <a:t>lineyka</a:t>
            </a:r>
            <a:endParaRPr lang="en-US" sz="1050" dirty="0"/>
          </a:p>
          <a:p>
            <a:r>
              <a:rPr lang="en-US" sz="1050" dirty="0"/>
              <a:t>      2. </a:t>
            </a:r>
            <a:r>
              <a:rPr lang="en-US" sz="1050" dirty="0" err="1"/>
              <a:t>ushlagich</a:t>
            </a:r>
            <a:endParaRPr lang="en-US" sz="1050" dirty="0"/>
          </a:p>
          <a:p>
            <a:r>
              <a:rPr lang="en-US" sz="1050" dirty="0"/>
              <a:t>      3. </a:t>
            </a:r>
            <a:r>
              <a:rPr lang="en-US" sz="1050" dirty="0" err="1"/>
              <a:t>ponasimon</a:t>
            </a:r>
            <a:r>
              <a:rPr lang="en-US" sz="1050" dirty="0"/>
              <a:t> </a:t>
            </a:r>
            <a:r>
              <a:rPr lang="en-US" sz="1050" dirty="0" err="1"/>
              <a:t>shtift</a:t>
            </a:r>
            <a:endParaRPr lang="en-US" sz="1050" dirty="0"/>
          </a:p>
          <a:p>
            <a:r>
              <a:rPr lang="en-US" sz="1050" dirty="0"/>
              <a:t>      4. </a:t>
            </a:r>
            <a:r>
              <a:rPr lang="en-US" sz="1050" dirty="0" err="1"/>
              <a:t>otvertka</a:t>
            </a:r>
            <a:endParaRPr lang="ru-RU" sz="105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8006141-EB43-49F1-8E3A-3B67A5BAAAA7}"/>
              </a:ext>
            </a:extLst>
          </p:cNvPr>
          <p:cNvSpPr/>
          <p:nvPr/>
        </p:nvSpPr>
        <p:spPr>
          <a:xfrm>
            <a:off x="1563994" y="6381328"/>
            <a:ext cx="72564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35. "Measuring tool scheme" prompt, PPT-online.org, n.d. </a:t>
            </a:r>
          </a:p>
          <a:p>
            <a:r>
              <a:rPr lang="en-US" sz="1200" dirty="0"/>
              <a:t> https://cf3.ppt-online.org/files3/slide/1/1Zvm3jUifYoNOeblIxwkpA6rRgFL4cshWCS7VD/slide-60.jpg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50250029-75F5-4024-9D15-E33467F37CF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D4A573FA-2C5F-4AC7-ADC5-7E6AE7301BA3}"/>
              </a:ext>
            </a:extLst>
          </p:cNvPr>
          <p:cNvSpPr/>
          <p:nvPr/>
        </p:nvSpPr>
        <p:spPr>
          <a:xfrm>
            <a:off x="4450885" y="82534"/>
            <a:ext cx="4404492" cy="7200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Burchak</a:t>
            </a:r>
            <a:r>
              <a:rPr lang="en-US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o’lchagichlar</a:t>
            </a:r>
            <a:endParaRPr lang="ru-RU" sz="28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F48E60C-4088-4FED-A5B2-DEDCD2256F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02" y="3482106"/>
            <a:ext cx="2381250" cy="1924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6AB971C-DF14-4214-86BE-DF9074A547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16" y="3383632"/>
            <a:ext cx="2133600" cy="21336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FFFB544-0CD3-43CD-8D5F-AAC4EE5A2B2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3500" b="39167"/>
          <a:stretch/>
        </p:blipFill>
        <p:spPr>
          <a:xfrm>
            <a:off x="5045377" y="3522809"/>
            <a:ext cx="3810000" cy="2133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9FC457C-6B71-4717-AFA8-C4C49AE23125}"/>
              </a:ext>
            </a:extLst>
          </p:cNvPr>
          <p:cNvSpPr txBox="1"/>
          <p:nvPr/>
        </p:nvSpPr>
        <p:spPr>
          <a:xfrm>
            <a:off x="273495" y="3047001"/>
            <a:ext cx="2247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Instrumental BO’</a:t>
            </a:r>
            <a:endParaRPr lang="ru-RU" sz="20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A8C055-5671-4212-B82F-1DBCF9F11217}"/>
              </a:ext>
            </a:extLst>
          </p:cNvPr>
          <p:cNvSpPr txBox="1"/>
          <p:nvPr/>
        </p:nvSpPr>
        <p:spPr>
          <a:xfrm>
            <a:off x="2695916" y="3033239"/>
            <a:ext cx="18646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Universal BO’</a:t>
            </a:r>
            <a:endParaRPr lang="ru-RU" sz="20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EC85AF-37B9-4F71-AC56-28EB88115865}"/>
              </a:ext>
            </a:extLst>
          </p:cNvPr>
          <p:cNvSpPr txBox="1"/>
          <p:nvPr/>
        </p:nvSpPr>
        <p:spPr>
          <a:xfrm>
            <a:off x="5580112" y="2996952"/>
            <a:ext cx="1601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Optik</a:t>
            </a:r>
            <a:r>
              <a:rPr lang="en-US" b="1" dirty="0"/>
              <a:t> BO’</a:t>
            </a:r>
            <a:endParaRPr lang="ru-RU" b="1" dirty="0"/>
          </a:p>
        </p:txBody>
      </p:sp>
      <p:sp>
        <p:nvSpPr>
          <p:cNvPr id="13" name="Облачко с текстом: прямоугольное со скругленными углами 12">
            <a:extLst>
              <a:ext uri="{FF2B5EF4-FFF2-40B4-BE49-F238E27FC236}">
                <a16:creationId xmlns:a16="http://schemas.microsoft.com/office/drawing/2014/main" id="{4D0BB7B9-6113-4C41-91B1-C2F1FD66A61F}"/>
              </a:ext>
            </a:extLst>
          </p:cNvPr>
          <p:cNvSpPr/>
          <p:nvPr/>
        </p:nvSpPr>
        <p:spPr>
          <a:xfrm>
            <a:off x="580260" y="1012730"/>
            <a:ext cx="8597098" cy="1901663"/>
          </a:xfrm>
          <a:prstGeom prst="wedgeRoundRectCallout">
            <a:avLst>
              <a:gd name="adj1" fmla="val 43828"/>
              <a:gd name="adj2" fmla="val -6934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000" dirty="0" err="1"/>
              <a:t>BO’lar</a:t>
            </a:r>
            <a:r>
              <a:rPr lang="en-AU" sz="2000" dirty="0"/>
              <a:t> </a:t>
            </a:r>
            <a:r>
              <a:rPr lang="en-AU" sz="2000" dirty="0" err="1"/>
              <a:t>tashqi</a:t>
            </a:r>
            <a:r>
              <a:rPr lang="en-AU" sz="2000" dirty="0"/>
              <a:t> </a:t>
            </a:r>
            <a:r>
              <a:rPr lang="en-AU" sz="2000" dirty="0" err="1"/>
              <a:t>va</a:t>
            </a:r>
            <a:r>
              <a:rPr lang="en-AU" sz="2000" dirty="0"/>
              <a:t> </a:t>
            </a:r>
            <a:r>
              <a:rPr lang="en-AU" sz="2000" dirty="0" err="1"/>
              <a:t>ichki</a:t>
            </a:r>
            <a:r>
              <a:rPr lang="en-AU" sz="2000" dirty="0"/>
              <a:t> </a:t>
            </a:r>
            <a:r>
              <a:rPr lang="en-AU" sz="2000" dirty="0" err="1"/>
              <a:t>burchaklarni</a:t>
            </a:r>
            <a:r>
              <a:rPr lang="en-AU" sz="2000" dirty="0"/>
              <a:t> </a:t>
            </a:r>
            <a:r>
              <a:rPr lang="en-AU" sz="2000" dirty="0" err="1"/>
              <a:t>o'lchash</a:t>
            </a:r>
            <a:r>
              <a:rPr lang="en-AU" sz="2000" dirty="0"/>
              <a:t> </a:t>
            </a:r>
            <a:r>
              <a:rPr lang="en-AU" sz="2000" dirty="0" err="1"/>
              <a:t>uchun</a:t>
            </a:r>
            <a:r>
              <a:rPr lang="en-AU" sz="2000" dirty="0"/>
              <a:t> universal </a:t>
            </a:r>
            <a:r>
              <a:rPr lang="en-AU" sz="2000" dirty="0" err="1"/>
              <a:t>asbob</a:t>
            </a:r>
            <a:r>
              <a:rPr lang="en-AU" sz="2000" dirty="0"/>
              <a:t>. </a:t>
            </a:r>
            <a:r>
              <a:rPr lang="en-AU" sz="2000" dirty="0" err="1"/>
              <a:t>Ularlarning</a:t>
            </a:r>
            <a:r>
              <a:rPr lang="en-AU" sz="2000" dirty="0"/>
              <a:t> </a:t>
            </a:r>
            <a:r>
              <a:rPr lang="en-AU" sz="2000" dirty="0" err="1"/>
              <a:t>turli</a:t>
            </a:r>
            <a:r>
              <a:rPr lang="en-AU" sz="2000" dirty="0"/>
              <a:t> </a:t>
            </a:r>
            <a:r>
              <a:rPr lang="en-AU" sz="2000" dirty="0" err="1"/>
              <a:t>xil</a:t>
            </a:r>
            <a:r>
              <a:rPr lang="en-AU" sz="2000" dirty="0"/>
              <a:t> </a:t>
            </a:r>
            <a:r>
              <a:rPr lang="en-AU" sz="2000" dirty="0" err="1"/>
              <a:t>konstruksiyalari</a:t>
            </a:r>
            <a:r>
              <a:rPr lang="en-AU" sz="2000" dirty="0"/>
              <a:t> </a:t>
            </a:r>
            <a:r>
              <a:rPr lang="en-AU" sz="2000" dirty="0" err="1"/>
              <a:t>mavjud</a:t>
            </a:r>
            <a:r>
              <a:rPr lang="en-AU" sz="2000" dirty="0"/>
              <a:t>. </a:t>
            </a:r>
            <a:r>
              <a:rPr lang="en-AU" sz="2000" dirty="0" err="1"/>
              <a:t>Rasmda</a:t>
            </a:r>
            <a:r>
              <a:rPr lang="en-AU" sz="2000" dirty="0"/>
              <a:t> </a:t>
            </a:r>
            <a:r>
              <a:rPr lang="en-AU" sz="2000" dirty="0" err="1"/>
              <a:t>keltirilgan</a:t>
            </a:r>
            <a:r>
              <a:rPr lang="en-AU" sz="2000" dirty="0"/>
              <a:t>, </a:t>
            </a:r>
            <a:r>
              <a:rPr lang="en-AU" sz="2000" dirty="0" err="1"/>
              <a:t>BO’lar</a:t>
            </a:r>
            <a:r>
              <a:rPr lang="en-AU" sz="2000" dirty="0"/>
              <a:t> </a:t>
            </a:r>
            <a:r>
              <a:rPr lang="en-AU" sz="2000" dirty="0" err="1"/>
              <a:t>tashqi</a:t>
            </a:r>
            <a:r>
              <a:rPr lang="en-AU" sz="2000" dirty="0"/>
              <a:t> </a:t>
            </a:r>
            <a:r>
              <a:rPr lang="en-AU" sz="2000" dirty="0" err="1"/>
              <a:t>burchaklarni</a:t>
            </a:r>
            <a:r>
              <a:rPr lang="en-AU" sz="2000" dirty="0"/>
              <a:t> 0 ° dan 180 ° </a:t>
            </a:r>
            <a:r>
              <a:rPr lang="en-AU" sz="2000" dirty="0" err="1"/>
              <a:t>gacha</a:t>
            </a:r>
            <a:r>
              <a:rPr lang="en-AU" sz="2000" dirty="0"/>
              <a:t>, </a:t>
            </a:r>
            <a:r>
              <a:rPr lang="en-AU" sz="2000" dirty="0" err="1"/>
              <a:t>ichki</a:t>
            </a:r>
            <a:r>
              <a:rPr lang="en-AU" sz="2000" dirty="0"/>
              <a:t> </a:t>
            </a:r>
            <a:r>
              <a:rPr lang="en-AU" sz="2000" dirty="0" err="1"/>
              <a:t>burchaklarni</a:t>
            </a:r>
            <a:r>
              <a:rPr lang="en-AU" sz="2000" dirty="0"/>
              <a:t> 40 ° dan 180 ° </a:t>
            </a:r>
            <a:r>
              <a:rPr lang="en-AU" sz="2000" dirty="0" err="1"/>
              <a:t>gacha</a:t>
            </a:r>
            <a:r>
              <a:rPr lang="en-AU" sz="2000" dirty="0"/>
              <a:t> </a:t>
            </a:r>
            <a:r>
              <a:rPr lang="en-AU" sz="2000" dirty="0" err="1"/>
              <a:t>o'lchash</a:t>
            </a:r>
            <a:r>
              <a:rPr lang="en-AU" sz="2000" dirty="0"/>
              <a:t> </a:t>
            </a:r>
            <a:r>
              <a:rPr lang="en-AU" sz="2000" dirty="0" err="1"/>
              <a:t>uchun</a:t>
            </a:r>
            <a:r>
              <a:rPr lang="en-AU" sz="2000" dirty="0"/>
              <a:t> </a:t>
            </a:r>
            <a:r>
              <a:rPr lang="en-AU" sz="2000" dirty="0" err="1"/>
              <a:t>mo'ljallangan</a:t>
            </a:r>
            <a:r>
              <a:rPr lang="en-AU" sz="2000" dirty="0"/>
              <a:t> </a:t>
            </a:r>
            <a:r>
              <a:rPr lang="en-AU" sz="2000" dirty="0" err="1"/>
              <a:t>va</a:t>
            </a:r>
            <a:r>
              <a:rPr lang="en-AU" sz="2000" dirty="0"/>
              <a:t> 0 ° dan 360 ° </a:t>
            </a:r>
            <a:r>
              <a:rPr lang="en-AU" sz="2000" dirty="0" err="1"/>
              <a:t>gacha</a:t>
            </a:r>
            <a:r>
              <a:rPr lang="en-AU" sz="2000" dirty="0"/>
              <a:t> </a:t>
            </a:r>
            <a:r>
              <a:rPr lang="en-AU" sz="2000" dirty="0" err="1"/>
              <a:t>o’lchash</a:t>
            </a:r>
            <a:r>
              <a:rPr lang="en-AU" sz="2000" dirty="0"/>
              <a:t> </a:t>
            </a:r>
            <a:r>
              <a:rPr lang="en-AU" sz="2000" dirty="0" err="1"/>
              <a:t>imkoniyatiga</a:t>
            </a:r>
            <a:r>
              <a:rPr lang="en-AU" sz="2000" dirty="0"/>
              <a:t> </a:t>
            </a:r>
            <a:r>
              <a:rPr lang="en-AU" sz="2000" dirty="0" err="1"/>
              <a:t>ega</a:t>
            </a:r>
            <a:r>
              <a:rPr lang="en-AU" sz="2000" dirty="0"/>
              <a:t>.</a:t>
            </a:r>
            <a:r>
              <a:rPr lang="ru-RU" sz="2000" dirty="0"/>
              <a:t> 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B6F52807-AD99-4946-B710-885835A84143}"/>
              </a:ext>
            </a:extLst>
          </p:cNvPr>
          <p:cNvSpPr/>
          <p:nvPr/>
        </p:nvSpPr>
        <p:spPr>
          <a:xfrm>
            <a:off x="187049" y="5406156"/>
            <a:ext cx="27627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36. "Measuring device" prompt, Glotr.uz, 2025.  https://files.glotr.uz/company/000/012/603/products/2025/02/27/2025-02-27-15-53-48-388622-b1b334ad839f04f1c2352745cfc50d85.webp?_=ozauc</a:t>
            </a:r>
            <a:endParaRPr lang="ru-RU" sz="1200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59BDF48-C420-4D8C-B085-D0FF50023AED}"/>
              </a:ext>
            </a:extLst>
          </p:cNvPr>
          <p:cNvSpPr/>
          <p:nvPr/>
        </p:nvSpPr>
        <p:spPr>
          <a:xfrm>
            <a:off x="2949795" y="5659001"/>
            <a:ext cx="22408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37. "Angle measuring device" prompt, Amazon, n.d.  https://m.media-amazon.com/images/I/41-9Ec0NayL.jpg</a:t>
            </a:r>
            <a:endParaRPr lang="ru-RU" sz="12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55EBF011-670E-4305-98F9-CBB012AB325A}"/>
              </a:ext>
            </a:extLst>
          </p:cNvPr>
          <p:cNvSpPr/>
          <p:nvPr/>
        </p:nvSpPr>
        <p:spPr>
          <a:xfrm>
            <a:off x="5190635" y="5901319"/>
            <a:ext cx="36913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38. "Universal protractor" prompt, Deal.by, n.d.  https://images.deal.by/54287463_w640_h640_uglomer-universalnyj-0-360.jpg</a:t>
            </a:r>
            <a:endParaRPr lang="ru-RU" sz="1200" dirty="0"/>
          </a:p>
        </p:txBody>
      </p:sp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21DE7BB8-2185-4129-AC80-FA93C9B47EF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2404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2" descr="C:\Users\я\Pictures\допуски\измерительные инструменты\щуп для проверки зазоров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88568" y="3789040"/>
            <a:ext cx="4506267" cy="2519129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477891"/>
            <a:ext cx="2660717" cy="18491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15" y="1471209"/>
            <a:ext cx="2751272" cy="2820253"/>
          </a:xfrm>
          <a:prstGeom prst="rect">
            <a:avLst/>
          </a:prstGeom>
        </p:spPr>
      </p:pic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8A60355-D108-4DD5-B861-159434D683F1}"/>
              </a:ext>
            </a:extLst>
          </p:cNvPr>
          <p:cNvSpPr/>
          <p:nvPr/>
        </p:nvSpPr>
        <p:spPr>
          <a:xfrm>
            <a:off x="545615" y="188640"/>
            <a:ext cx="8205397" cy="10801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Tirqishlarni</a:t>
            </a:r>
            <a:r>
              <a:rPr lang="en-US" sz="3200" b="1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tekshirish</a:t>
            </a:r>
            <a:r>
              <a:rPr lang="en-US" sz="3200" b="1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uchun</a:t>
            </a:r>
            <a:r>
              <a:rPr lang="en-US" sz="3200" b="1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shyuplar</a:t>
            </a:r>
            <a:endParaRPr lang="ru-RU" sz="3200" b="1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8C2280E-AC42-43B4-96C4-3F65452B531C}"/>
              </a:ext>
            </a:extLst>
          </p:cNvPr>
          <p:cNvSpPr/>
          <p:nvPr/>
        </p:nvSpPr>
        <p:spPr>
          <a:xfrm>
            <a:off x="1837848" y="6368936"/>
            <a:ext cx="70524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41. "Theodolite scheme" prompt, Google Images, n.d.  https://encrypted-tbn1.gstatic.com/images?q=tbn:ANd9GcTQvhC24mjkNj_38Ecf2hgBtBXA4Uzq59vjK5QbOnjX2vTLlwcK</a:t>
            </a:r>
            <a:endParaRPr lang="ru-RU" sz="12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DFD2234-E660-4B24-8AF3-57CD6145BF94}"/>
              </a:ext>
            </a:extLst>
          </p:cNvPr>
          <p:cNvSpPr/>
          <p:nvPr/>
        </p:nvSpPr>
        <p:spPr>
          <a:xfrm>
            <a:off x="2915817" y="3261606"/>
            <a:ext cx="62550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40. "Angle measurement scheme" prompt, Google Images, n.d. https://encrypted-tbn1.gstatic.com/images?q=tbn:ANd9GcQMSvBAxhkNY629Z10-V9YMPZc1JKfu_xg_IN_icZL7mMJ2kfnF</a:t>
            </a:r>
            <a:endParaRPr lang="ru-RU" sz="12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983EB1B-0636-43B7-A995-DA001BEBDB4E}"/>
              </a:ext>
            </a:extLst>
          </p:cNvPr>
          <p:cNvSpPr/>
          <p:nvPr/>
        </p:nvSpPr>
        <p:spPr>
          <a:xfrm>
            <a:off x="179512" y="4331782"/>
            <a:ext cx="29523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39. "Digital angle meter" prompt, Google Images, n.d.  https://encrypted-tbn1.gstatic.com/images?q=tbn:ANd9GcQvPRThmWkA4ETVQHOgDbdzKjfXumWg6tndeWSZwXgw9WM-yser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5BC7B223-E248-41E8-A32C-5B25A428C227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F53B2A8-3ADA-4BAB-BB83-0EAECEA4E271}"/>
              </a:ext>
            </a:extLst>
          </p:cNvPr>
          <p:cNvSpPr/>
          <p:nvPr/>
        </p:nvSpPr>
        <p:spPr>
          <a:xfrm>
            <a:off x="414337" y="313176"/>
            <a:ext cx="8315326" cy="90069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Silliq</a:t>
            </a:r>
            <a:r>
              <a:rPr lang="en-US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vallar</a:t>
            </a:r>
            <a:r>
              <a:rPr lang="en-US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teshiklarni</a:t>
            </a:r>
            <a:r>
              <a:rPr lang="en-US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US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kalibrlar</a:t>
            </a:r>
            <a:endParaRPr lang="ru-RU" sz="28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лачко с текстом: прямоугольное со скругленными углами 5">
            <a:extLst>
              <a:ext uri="{FF2B5EF4-FFF2-40B4-BE49-F238E27FC236}">
                <a16:creationId xmlns:a16="http://schemas.microsoft.com/office/drawing/2014/main" id="{62C4FEE4-67AC-4B22-99A0-50B72575BE45}"/>
              </a:ext>
            </a:extLst>
          </p:cNvPr>
          <p:cNvSpPr/>
          <p:nvPr/>
        </p:nvSpPr>
        <p:spPr>
          <a:xfrm>
            <a:off x="251520" y="1412776"/>
            <a:ext cx="8712968" cy="1296144"/>
          </a:xfrm>
          <a:prstGeom prst="wedgeRoundRectCallout">
            <a:avLst>
              <a:gd name="adj1" fmla="val 43135"/>
              <a:gd name="adj2" fmla="val -74065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altLang="ru-RU" dirty="0" err="1"/>
              <a:t>Vallarning</a:t>
            </a:r>
            <a:r>
              <a:rPr lang="en-AU" altLang="ru-RU" dirty="0"/>
              <a:t> </a:t>
            </a:r>
            <a:r>
              <a:rPr lang="en-AU" altLang="ru-RU" dirty="0" err="1"/>
              <a:t>o'lchamlarini</a:t>
            </a:r>
            <a:r>
              <a:rPr lang="en-AU" altLang="ru-RU" dirty="0"/>
              <a:t> </a:t>
            </a:r>
            <a:r>
              <a:rPr lang="en-AU" altLang="ru-RU" dirty="0" err="1"/>
              <a:t>nazorat</a:t>
            </a:r>
            <a:r>
              <a:rPr lang="en-AU" altLang="ru-RU" dirty="0"/>
              <a:t> </a:t>
            </a:r>
            <a:r>
              <a:rPr lang="en-AU" altLang="ru-RU" dirty="0" err="1"/>
              <a:t>qilish</a:t>
            </a:r>
            <a:r>
              <a:rPr lang="en-AU" altLang="ru-RU" dirty="0"/>
              <a:t> </a:t>
            </a:r>
            <a:r>
              <a:rPr lang="en-AU" altLang="ru-RU" dirty="0" err="1"/>
              <a:t>uchun</a:t>
            </a:r>
            <a:r>
              <a:rPr lang="en-AU" altLang="ru-RU" dirty="0"/>
              <a:t> </a:t>
            </a:r>
            <a:r>
              <a:rPr lang="en-AU" altLang="ru-RU" dirty="0" err="1"/>
              <a:t>chegarali</a:t>
            </a:r>
            <a:r>
              <a:rPr lang="en-AU" altLang="ru-RU" dirty="0"/>
              <a:t> </a:t>
            </a:r>
            <a:r>
              <a:rPr lang="en-AU" altLang="ru-RU" dirty="0" err="1"/>
              <a:t>kalibr-skobalar</a:t>
            </a:r>
            <a:r>
              <a:rPr lang="en-AU" altLang="ru-RU" dirty="0"/>
              <a:t>, </a:t>
            </a:r>
            <a:r>
              <a:rPr lang="en-AU" altLang="ru-RU" dirty="0" err="1"/>
              <a:t>teshiklarning</a:t>
            </a:r>
            <a:r>
              <a:rPr lang="en-AU" altLang="ru-RU" dirty="0"/>
              <a:t> </a:t>
            </a:r>
            <a:r>
              <a:rPr lang="en-AU" altLang="ru-RU" dirty="0" err="1"/>
              <a:t>o'lchamlarini</a:t>
            </a:r>
            <a:r>
              <a:rPr lang="en-AU" altLang="ru-RU" dirty="0"/>
              <a:t> </a:t>
            </a:r>
            <a:r>
              <a:rPr lang="en-AU" altLang="ru-RU" dirty="0" err="1"/>
              <a:t>nazorat</a:t>
            </a:r>
            <a:r>
              <a:rPr lang="en-AU" altLang="ru-RU" dirty="0"/>
              <a:t> </a:t>
            </a:r>
            <a:r>
              <a:rPr lang="en-AU" altLang="ru-RU" dirty="0" err="1"/>
              <a:t>qilish</a:t>
            </a:r>
            <a:r>
              <a:rPr lang="en-AU" altLang="ru-RU" dirty="0"/>
              <a:t> </a:t>
            </a:r>
            <a:r>
              <a:rPr lang="en-AU" altLang="ru-RU" dirty="0" err="1"/>
              <a:t>uchun</a:t>
            </a:r>
            <a:r>
              <a:rPr lang="en-AU" altLang="ru-RU" dirty="0"/>
              <a:t> </a:t>
            </a:r>
            <a:r>
              <a:rPr lang="en-AU" altLang="ru-RU" dirty="0" err="1"/>
              <a:t>chegarali</a:t>
            </a:r>
            <a:r>
              <a:rPr lang="en-AU" altLang="ru-RU" dirty="0"/>
              <a:t> </a:t>
            </a:r>
            <a:r>
              <a:rPr lang="en-AU" altLang="ru-RU" dirty="0" err="1"/>
              <a:t>kalibr-probkalar</a:t>
            </a:r>
            <a:r>
              <a:rPr lang="en-AU" altLang="ru-RU" dirty="0"/>
              <a:t> </a:t>
            </a:r>
            <a:r>
              <a:rPr lang="en-AU" altLang="ru-RU" dirty="0" err="1"/>
              <a:t>qo'llaniladi</a:t>
            </a:r>
            <a:r>
              <a:rPr lang="en-AU" altLang="ru-RU" dirty="0"/>
              <a:t>.</a:t>
            </a:r>
            <a:endParaRPr lang="ru-RU" alt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AF0CCB7-CEF7-4A17-8408-C66EE61762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3284984"/>
            <a:ext cx="2466891" cy="27724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F63F507-3B6C-445D-86BB-8171FD55F4C1}"/>
              </a:ext>
            </a:extLst>
          </p:cNvPr>
          <p:cNvSpPr txBox="1"/>
          <p:nvPr/>
        </p:nvSpPr>
        <p:spPr>
          <a:xfrm>
            <a:off x="1024856" y="2835749"/>
            <a:ext cx="2425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ln w="11430"/>
                <a:solidFill>
                  <a:schemeClr val="accent6">
                    <a:lumMod val="75000"/>
                  </a:schemeClr>
                </a:solidFill>
              </a:rPr>
              <a:t>Kalibr-skobalar</a:t>
            </a:r>
            <a:endParaRPr lang="ru-RU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415FD2-B342-4F89-A02B-FE42158E6DDA}"/>
              </a:ext>
            </a:extLst>
          </p:cNvPr>
          <p:cNvSpPr txBox="1"/>
          <p:nvPr/>
        </p:nvSpPr>
        <p:spPr>
          <a:xfrm>
            <a:off x="5931794" y="2812941"/>
            <a:ext cx="2561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ln w="11430"/>
                <a:solidFill>
                  <a:schemeClr val="accent6">
                    <a:lumMod val="75000"/>
                  </a:schemeClr>
                </a:solidFill>
              </a:rPr>
              <a:t>Kalibr-probkalar</a:t>
            </a:r>
            <a:endParaRPr lang="ru-RU" b="1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6E57B95-A8BE-40D3-B768-2B4C17992CA1}"/>
              </a:ext>
            </a:extLst>
          </p:cNvPr>
          <p:cNvSpPr/>
          <p:nvPr/>
        </p:nvSpPr>
        <p:spPr>
          <a:xfrm>
            <a:off x="272271" y="6036633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42. "Theodolite image" prompt, Google Images, n.d.  https://encrypted-tbn1.gstatic.com/images?q=tbn:ANd9GcRjJmwuLfnqx0JjXBzZMOoFzpX0udnXf0DhR8rNq_fupKfxSG-Y</a:t>
            </a:r>
            <a:endParaRPr lang="ru-RU" sz="1200" dirty="0"/>
          </a:p>
        </p:txBody>
      </p:sp>
      <p:pic>
        <p:nvPicPr>
          <p:cNvPr id="7170" name="Picture 2" descr="Turnkey Project Broaching Services in Patiala | ID: 2855227196455">
            <a:extLst>
              <a:ext uri="{FF2B5EF4-FFF2-40B4-BE49-F238E27FC236}">
                <a16:creationId xmlns:a16="http://schemas.microsoft.com/office/drawing/2014/main" id="{844806AD-6D31-485E-8862-AC1DEA1E2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885" y="3264149"/>
            <a:ext cx="3172312" cy="277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2CFE598-E30F-478A-9505-F20006EFF46A}"/>
              </a:ext>
            </a:extLst>
          </p:cNvPr>
          <p:cNvSpPr/>
          <p:nvPr/>
        </p:nvSpPr>
        <p:spPr>
          <a:xfrm>
            <a:off x="4747838" y="5998101"/>
            <a:ext cx="43961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43. "Engineering project illustration" prompt, </a:t>
            </a:r>
            <a:r>
              <a:rPr lang="en-US" sz="1200" dirty="0" err="1"/>
              <a:t>IndiaMART</a:t>
            </a:r>
            <a:r>
              <a:rPr lang="en-US" sz="1200" dirty="0"/>
              <a:t>, 2024. https://5.imimg.com/data5/SELLER/Default/2024/11/463165781/LA/ND/VJ/905878/turnkey-projects.jpg</a:t>
            </a:r>
            <a:endParaRPr lang="ru-RU" sz="1200" dirty="0"/>
          </a:p>
        </p:txBody>
      </p:sp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8E268555-B9B4-4FE3-88F6-A27C170611AF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894DDC-E545-4A61-99B5-24D2820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0"/>
            <a:ext cx="8964488" cy="6885384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Foydalanilgan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adabiyotlar</a:t>
            </a:r>
            <a:endParaRPr lang="en-US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vositalari, O’quv qo’llanma.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A.A.Mamajonov, M.O.Sattarov, D.V.Xakimov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Toshkent “NIF MSh” -2020 y. 254 b.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Mеtrоlоgiya asoslari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O’quv qo’llanma.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Ismаtullаеv P.R., Qodirova Sh.A.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T.: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Tafakkur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Extremum –Press,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Fizikaviy-kimyoviy o’lchashlar, O’quv qo’llanma. IsmаtullаеvP.R. va boshq.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T.: TDTU, 2007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"Measurement units illustration" prompt, Geo-ndt.ru, n.d. https://www.geo-ndt.ru....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"Scale ruler photo" prompt, Stroy-technics.ru, n.d. https://stroy-technics.ru...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"Retractable measuring tape" prompt, Google Images, n.d.  https://encrypted-tbn0.gstatic.com...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"Simple measuring tape" prompt, Google Images, n.d.  https://encrypted-tbn0.gstatic.com...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"Measuring plate" prompt, Chelinstrument.ru, n.d.  https://chelinstrument.ru...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"Measuring tool photo" prompt, Meshok.net, n.d. https://meshok.net....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fr-FR" dirty="0">
                <a:solidFill>
                  <a:srgbClr val="002060"/>
                </a:solidFill>
              </a:rPr>
              <a:t>"Measurement device" prompt, MercadoLibre, 2021.  https://http2.mlstatic.com...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"Measuring ruler" prompt, Kipia.ru, n.d. https://kipia.ru/upload/iblock/61f/lineika.jpg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"Gauge block set" prompt, Zapadpribor.com, n.d. https://zapadpribor.com....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"Gauge block image" prompt, Metallgears.ru, n.d. https://metallgears.ru...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"End measure block" prompt, Profbau.ru, n.d.  https://www.profbau.ru...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"Surface flatness test" prompt, Multiurok.ru, 2022.  https://fsd.multiurok.ru...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"Straightness control tool" prompt, All-pribors.ru, n.d.  https://all-pribors.ru...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"Measuring ruler photo" prompt, Banggood.com, n.d. https://img.staticbg.com....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"Caliper tool" prompt, a.d-cd.net, n.d.  https://a.d-cd.net...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"Caliper image" prompt, Wikipedia, n.d.  https://upload.wikimedia.org....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"Micrometer usage" prompt, YouTube, 2020. https://i.ytimg.com....</a:t>
            </a:r>
            <a:endParaRPr lang="en-US" sz="17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48A89242-73D5-4A3A-B974-BF048D014F0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64399" y="6547999"/>
            <a:ext cx="1620788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18449</TotalTime>
  <Words>4085</Words>
  <Application>Microsoft Office PowerPoint</Application>
  <PresentationFormat>Экран (4:3)</PresentationFormat>
  <Paragraphs>354</Paragraphs>
  <Slides>36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7" baseType="lpstr">
      <vt:lpstr>Arial</vt:lpstr>
      <vt:lpstr>Arial Black</vt:lpstr>
      <vt:lpstr>Garamond</vt:lpstr>
      <vt:lpstr>Palatino Linotype</vt:lpstr>
      <vt:lpstr>Times New Roman</vt:lpstr>
      <vt:lpstr>Verdana</vt:lpstr>
      <vt:lpstr>Verdana (заголовок)</vt:lpstr>
      <vt:lpstr>Wingdings</vt:lpstr>
      <vt:lpstr>Wingdings 2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O'lchov birliklari</vt:lpstr>
      <vt:lpstr>O'lchash asboblari turlari</vt:lpstr>
      <vt:lpstr>Nazorat-o`lchash asboblari</vt:lpstr>
      <vt:lpstr>Презентация PowerPoint</vt:lpstr>
      <vt:lpstr>O'lchash vositalari</vt:lpstr>
      <vt:lpstr>Презентация PowerPoint</vt:lpstr>
      <vt:lpstr>Презентация PowerPoint</vt:lpstr>
      <vt:lpstr>Презентация PowerPoint</vt:lpstr>
      <vt:lpstr>G`adir-budurlik, shakldan og'ish va sirtlarning joylashishi</vt:lpstr>
      <vt:lpstr>Презентация PowerPoint</vt:lpstr>
      <vt:lpstr>Презентация PowerPoint</vt:lpstr>
      <vt:lpstr>Презентация PowerPoint</vt:lpstr>
      <vt:lpstr>Shtangen asboblar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860</cp:revision>
  <cp:lastPrinted>2017-11-03T05:24:17Z</cp:lastPrinted>
  <dcterms:created xsi:type="dcterms:W3CDTF">2004-09-03T10:58:13Z</dcterms:created>
  <dcterms:modified xsi:type="dcterms:W3CDTF">2025-10-05T03:58:47Z</dcterms:modified>
</cp:coreProperties>
</file>