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6191" r:id="rId1"/>
  </p:sldMasterIdLst>
  <p:notesMasterIdLst>
    <p:notesMasterId r:id="rId39"/>
  </p:notesMasterIdLst>
  <p:handoutMasterIdLst>
    <p:handoutMasterId r:id="rId40"/>
  </p:handoutMasterIdLst>
  <p:sldIdLst>
    <p:sldId id="422" r:id="rId2"/>
    <p:sldId id="423" r:id="rId3"/>
    <p:sldId id="424" r:id="rId4"/>
    <p:sldId id="413" r:id="rId5"/>
    <p:sldId id="563" r:id="rId6"/>
    <p:sldId id="564" r:id="rId7"/>
    <p:sldId id="565" r:id="rId8"/>
    <p:sldId id="523" r:id="rId9"/>
    <p:sldId id="419" r:id="rId10"/>
    <p:sldId id="420" r:id="rId11"/>
    <p:sldId id="685" r:id="rId12"/>
    <p:sldId id="686" r:id="rId13"/>
    <p:sldId id="682" r:id="rId14"/>
    <p:sldId id="683" r:id="rId15"/>
    <p:sldId id="426" r:id="rId16"/>
    <p:sldId id="524" r:id="rId17"/>
    <p:sldId id="526" r:id="rId18"/>
    <p:sldId id="527" r:id="rId19"/>
    <p:sldId id="687" r:id="rId20"/>
    <p:sldId id="540" r:id="rId21"/>
    <p:sldId id="566" r:id="rId22"/>
    <p:sldId id="533" r:id="rId23"/>
    <p:sldId id="567" r:id="rId24"/>
    <p:sldId id="434" r:id="rId25"/>
    <p:sldId id="542" r:id="rId26"/>
    <p:sldId id="568" r:id="rId27"/>
    <p:sldId id="501" r:id="rId28"/>
    <p:sldId id="544" r:id="rId29"/>
    <p:sldId id="506" r:id="rId30"/>
    <p:sldId id="580" r:id="rId31"/>
    <p:sldId id="581" r:id="rId32"/>
    <p:sldId id="510" r:id="rId33"/>
    <p:sldId id="511" r:id="rId34"/>
    <p:sldId id="591" r:id="rId35"/>
    <p:sldId id="579" r:id="rId36"/>
    <p:sldId id="425" r:id="rId37"/>
    <p:sldId id="427" r:id="rId38"/>
  </p:sldIdLst>
  <p:sldSz cx="9144000" cy="6858000" type="screen4x3"/>
  <p:notesSz cx="4416425" cy="668496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05">
          <p15:clr>
            <a:srgbClr val="A4A3A4"/>
          </p15:clr>
        </p15:guide>
        <p15:guide id="2" pos="139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khrom Khamdamov" initials="BK" lastIdx="1" clrIdx="0">
    <p:extLst>
      <p:ext uri="{19B8F6BF-5375-455C-9EA6-DF929625EA0E}">
        <p15:presenceInfo xmlns:p15="http://schemas.microsoft.com/office/powerpoint/2012/main" userId="a5ef29303e80b42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3333FF"/>
    <a:srgbClr val="EBE7D5"/>
    <a:srgbClr val="F9E1C7"/>
    <a:srgbClr val="C5F1F7"/>
    <a:srgbClr val="FF0000"/>
    <a:srgbClr val="CCECFF"/>
    <a:srgbClr val="D2FCFA"/>
    <a:srgbClr val="00FFFF"/>
    <a:srgbClr val="EB8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086" autoAdjust="0"/>
  </p:normalViewPr>
  <p:slideViewPr>
    <p:cSldViewPr>
      <p:cViewPr varScale="1">
        <p:scale>
          <a:sx n="69" d="100"/>
          <a:sy n="69" d="100"/>
        </p:scale>
        <p:origin x="1236" y="54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18" y="-96"/>
      </p:cViewPr>
      <p:guideLst>
        <p:guide orient="horz" pos="2105"/>
        <p:guide pos="13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0B91EC-8F11-489C-B7B1-FE565A3A3220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4CADEE9E-6CBC-4B04-B309-82714026748D}">
      <dgm:prSet phldrT="[Текст]"/>
      <dgm:spPr/>
      <dgm:t>
        <a:bodyPr/>
        <a:lstStyle/>
        <a:p>
          <a:pPr>
            <a:buClr>
              <a:schemeClr val="bg2"/>
            </a:buClr>
            <a:buFont typeface="Wingdings" panose="05000000000000000000" pitchFamily="2" charset="2"/>
            <a:buChar char="q"/>
          </a:pPr>
          <a:r>
            <a:rPr lang="en-AU" altLang="ru-RU">
              <a:solidFill>
                <a:srgbClr val="002060"/>
              </a:solidFill>
            </a:rPr>
            <a:t>voltmetrlar (V harfi bilan ko'rsatilgan)</a:t>
          </a:r>
          <a:endParaRPr lang="ru-RU" dirty="0">
            <a:solidFill>
              <a:srgbClr val="002060"/>
            </a:solidFill>
          </a:endParaRPr>
        </a:p>
      </dgm:t>
    </dgm:pt>
    <dgm:pt modelId="{CC1AC228-33F2-4112-B4A6-BB4B1209BAE8}" type="parTrans" cxnId="{549FA78D-AB86-4C3F-8083-C2B585716C9F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B5815765-66A5-4D5E-9225-EAFA0FB46B21}" type="sibTrans" cxnId="{549FA78D-AB86-4C3F-8083-C2B585716C9F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8BC8FB6F-A8F2-4283-9F75-D605E4E86F8B}">
      <dgm:prSet phldrT="[Текст]"/>
      <dgm:spPr/>
      <dgm:t>
        <a:bodyPr/>
        <a:lstStyle/>
        <a:p>
          <a:pPr>
            <a:buClr>
              <a:schemeClr val="bg2"/>
            </a:buClr>
            <a:buFont typeface="Wingdings" panose="05000000000000000000" pitchFamily="2" charset="2"/>
            <a:buChar char="q"/>
          </a:pPr>
          <a:r>
            <a:rPr lang="en-AU" altLang="ru-RU">
              <a:solidFill>
                <a:srgbClr val="002060"/>
              </a:solidFill>
            </a:rPr>
            <a:t>ampermetr (A)</a:t>
          </a:r>
          <a:endParaRPr lang="ru-RU" dirty="0">
            <a:solidFill>
              <a:srgbClr val="002060"/>
            </a:solidFill>
          </a:endParaRPr>
        </a:p>
      </dgm:t>
    </dgm:pt>
    <dgm:pt modelId="{B1B8DC9E-065E-4195-BA65-268C4E2E1D52}" type="parTrans" cxnId="{C2007557-C248-4BAB-B476-3779857A49BF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FA9EF2A0-5995-41A7-8E84-5CB4FC8C804C}" type="sibTrans" cxnId="{C2007557-C248-4BAB-B476-3779857A49BF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1D5C6E8B-4D22-4EB3-803C-13B4FB972BAB}">
      <dgm:prSet phldrT="[Текст]"/>
      <dgm:spPr/>
      <dgm:t>
        <a:bodyPr/>
        <a:lstStyle/>
        <a:p>
          <a:r>
            <a:rPr lang="en-AU" altLang="ru-RU">
              <a:solidFill>
                <a:srgbClr val="002060"/>
              </a:solidFill>
            </a:rPr>
            <a:t>fazametrlar (</a:t>
          </a:r>
          <a:r>
            <a:rPr lang="ru-RU" altLang="ru-RU" b="1">
              <a:solidFill>
                <a:srgbClr val="002060"/>
              </a:solidFill>
              <a:sym typeface="Symbol" panose="05050102010706020507" pitchFamily="18" charset="2"/>
            </a:rPr>
            <a:t></a:t>
          </a:r>
          <a:r>
            <a:rPr lang="en-AU" altLang="ru-RU">
              <a:solidFill>
                <a:srgbClr val="002060"/>
              </a:solidFill>
            </a:rPr>
            <a:t>);</a:t>
          </a:r>
          <a:endParaRPr lang="ru-RU" dirty="0">
            <a:solidFill>
              <a:srgbClr val="002060"/>
            </a:solidFill>
          </a:endParaRPr>
        </a:p>
      </dgm:t>
    </dgm:pt>
    <dgm:pt modelId="{45DABE45-2B08-404B-88BD-E410BA60BF29}" type="parTrans" cxnId="{07AC54D3-A412-40E7-9124-B33CD285DC9A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69A3BE7F-9158-4983-8057-0327AA6C9034}" type="sibTrans" cxnId="{07AC54D3-A412-40E7-9124-B33CD285DC9A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6C447CEB-2598-44B6-A37E-87DD113E2DE6}">
      <dgm:prSet/>
      <dgm:spPr/>
      <dgm:t>
        <a:bodyPr/>
        <a:lstStyle/>
        <a:p>
          <a:r>
            <a:rPr lang="en-AU" altLang="ru-RU">
              <a:solidFill>
                <a:srgbClr val="002060"/>
              </a:solidFill>
            </a:rPr>
            <a:t>vattmetr (W)</a:t>
          </a:r>
          <a:endParaRPr lang="ru-RU" dirty="0">
            <a:solidFill>
              <a:srgbClr val="002060"/>
            </a:solidFill>
          </a:endParaRPr>
        </a:p>
      </dgm:t>
    </dgm:pt>
    <dgm:pt modelId="{B4F00836-E122-40C6-95F1-35AC3F73FDA6}" type="parTrans" cxnId="{68868D44-ADB1-4B7B-9B9F-AF8ECD87664A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190D694D-DE9F-43F1-B631-6346EE16BD87}" type="sibTrans" cxnId="{68868D44-ADB1-4B7B-9B9F-AF8ECD87664A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F38D82E2-F2DA-4B72-B3DA-0C85B1AB4DA9}">
      <dgm:prSet/>
      <dgm:spPr/>
      <dgm:t>
        <a:bodyPr/>
        <a:lstStyle/>
        <a:p>
          <a:r>
            <a:rPr lang="en-AU" altLang="ru-RU">
              <a:solidFill>
                <a:srgbClr val="002060"/>
              </a:solidFill>
            </a:rPr>
            <a:t>ommetr (</a:t>
          </a:r>
          <a:r>
            <a:rPr lang="ru-RU" altLang="ru-RU" b="1">
              <a:solidFill>
                <a:srgbClr val="002060"/>
              </a:solidFill>
              <a:sym typeface="Symbol" panose="05050102010706020507" pitchFamily="18" charset="2"/>
            </a:rPr>
            <a:t></a:t>
          </a:r>
          <a:r>
            <a:rPr lang="en-AU" altLang="ru-RU">
              <a:solidFill>
                <a:srgbClr val="002060"/>
              </a:solidFill>
            </a:rPr>
            <a:t>)</a:t>
          </a:r>
          <a:endParaRPr lang="ru-RU" dirty="0">
            <a:solidFill>
              <a:srgbClr val="002060"/>
            </a:solidFill>
          </a:endParaRPr>
        </a:p>
      </dgm:t>
    </dgm:pt>
    <dgm:pt modelId="{AB394D0F-30BA-4890-A2B1-7A1629822D61}" type="parTrans" cxnId="{C4AA7ADC-D984-4871-AE63-7AC41C09C54B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ED912CA9-AE9E-41F0-A4A2-76BFEBD48FF0}" type="sibTrans" cxnId="{C4AA7ADC-D984-4871-AE63-7AC41C09C54B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ACE6B599-18BC-4D5F-885D-55C25BB9698A}">
      <dgm:prSet/>
      <dgm:spPr/>
      <dgm:t>
        <a:bodyPr/>
        <a:lstStyle/>
        <a:p>
          <a:pPr>
            <a:buClr>
              <a:schemeClr val="bg2"/>
            </a:buClr>
            <a:buFont typeface="Wingdings" panose="05000000000000000000" pitchFamily="2" charset="2"/>
            <a:buChar char="q"/>
          </a:pPr>
          <a:r>
            <a:rPr lang="en-AU" altLang="ru-RU">
              <a:solidFill>
                <a:srgbClr val="002060"/>
              </a:solidFill>
            </a:rPr>
            <a:t>energiya hisoblagichlari (kVt/s)</a:t>
          </a:r>
          <a:endParaRPr lang="ru-RU" dirty="0">
            <a:solidFill>
              <a:srgbClr val="002060"/>
            </a:solidFill>
          </a:endParaRPr>
        </a:p>
      </dgm:t>
    </dgm:pt>
    <dgm:pt modelId="{098051AA-898C-4AF2-B8CC-0B3F939EADAF}" type="parTrans" cxnId="{EE227447-6B86-4D91-A206-46D23B507FA6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322590F4-6A0B-4E40-BF99-907DC669CF25}" type="sibTrans" cxnId="{EE227447-6B86-4D91-A206-46D23B507FA6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3AD70ACA-FFCD-4D66-A9F4-A3ABA44E9AFA}">
      <dgm:prSet/>
      <dgm:spPr/>
      <dgm:t>
        <a:bodyPr/>
        <a:lstStyle/>
        <a:p>
          <a:r>
            <a:rPr lang="en-AU" altLang="ru-RU">
              <a:solidFill>
                <a:srgbClr val="002060"/>
              </a:solidFill>
            </a:rPr>
            <a:t>chastotamerlar (Hz) va boshqalar.</a:t>
          </a:r>
          <a:endParaRPr lang="ru-RU" dirty="0">
            <a:solidFill>
              <a:srgbClr val="002060"/>
            </a:solidFill>
          </a:endParaRPr>
        </a:p>
      </dgm:t>
    </dgm:pt>
    <dgm:pt modelId="{DD2B1FD4-A9A2-48E8-9A78-4C9328010408}" type="parTrans" cxnId="{7A8F3ECD-8F3F-4B44-980B-8B92F8489CA6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329D71FA-0931-4374-8054-8CC818FF2FE8}" type="sibTrans" cxnId="{7A8F3ECD-8F3F-4B44-980B-8B92F8489CA6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03C90ECD-9505-453F-BC4D-6237AC98DFD8}" type="pres">
      <dgm:prSet presAssocID="{390B91EC-8F11-489C-B7B1-FE565A3A3220}" presName="Name0" presStyleCnt="0">
        <dgm:presLayoutVars>
          <dgm:chMax val="7"/>
          <dgm:chPref val="7"/>
          <dgm:dir/>
        </dgm:presLayoutVars>
      </dgm:prSet>
      <dgm:spPr/>
    </dgm:pt>
    <dgm:pt modelId="{A62A9B79-2C05-4CCB-B049-4258EA78273B}" type="pres">
      <dgm:prSet presAssocID="{390B91EC-8F11-489C-B7B1-FE565A3A3220}" presName="Name1" presStyleCnt="0"/>
      <dgm:spPr/>
    </dgm:pt>
    <dgm:pt modelId="{CDB2AB09-9590-4F7C-8C1C-35A363D79F20}" type="pres">
      <dgm:prSet presAssocID="{390B91EC-8F11-489C-B7B1-FE565A3A3220}" presName="cycle" presStyleCnt="0"/>
      <dgm:spPr/>
    </dgm:pt>
    <dgm:pt modelId="{4DBDE9C7-7440-41F9-A4EA-9BCFF9DEA4BF}" type="pres">
      <dgm:prSet presAssocID="{390B91EC-8F11-489C-B7B1-FE565A3A3220}" presName="srcNode" presStyleLbl="node1" presStyleIdx="0" presStyleCnt="7"/>
      <dgm:spPr/>
    </dgm:pt>
    <dgm:pt modelId="{E15F2B1C-FD73-4557-91FF-422BB8AFC8DC}" type="pres">
      <dgm:prSet presAssocID="{390B91EC-8F11-489C-B7B1-FE565A3A3220}" presName="conn" presStyleLbl="parChTrans1D2" presStyleIdx="0" presStyleCnt="1"/>
      <dgm:spPr/>
    </dgm:pt>
    <dgm:pt modelId="{9180BA54-C5D4-42F3-BF48-C380B1ADBB46}" type="pres">
      <dgm:prSet presAssocID="{390B91EC-8F11-489C-B7B1-FE565A3A3220}" presName="extraNode" presStyleLbl="node1" presStyleIdx="0" presStyleCnt="7"/>
      <dgm:spPr/>
    </dgm:pt>
    <dgm:pt modelId="{C996D8B2-0CC7-4DB8-A70E-2D4164D77161}" type="pres">
      <dgm:prSet presAssocID="{390B91EC-8F11-489C-B7B1-FE565A3A3220}" presName="dstNode" presStyleLbl="node1" presStyleIdx="0" presStyleCnt="7"/>
      <dgm:spPr/>
    </dgm:pt>
    <dgm:pt modelId="{352D487F-9E7D-4173-A774-923364462043}" type="pres">
      <dgm:prSet presAssocID="{4CADEE9E-6CBC-4B04-B309-82714026748D}" presName="text_1" presStyleLbl="node1" presStyleIdx="0" presStyleCnt="7">
        <dgm:presLayoutVars>
          <dgm:bulletEnabled val="1"/>
        </dgm:presLayoutVars>
      </dgm:prSet>
      <dgm:spPr/>
    </dgm:pt>
    <dgm:pt modelId="{A8A3EB1F-ECD7-4EDF-92CB-76851C5FF787}" type="pres">
      <dgm:prSet presAssocID="{4CADEE9E-6CBC-4B04-B309-82714026748D}" presName="accent_1" presStyleCnt="0"/>
      <dgm:spPr/>
    </dgm:pt>
    <dgm:pt modelId="{66CCA055-67C3-4A88-B537-08B72A626035}" type="pres">
      <dgm:prSet presAssocID="{4CADEE9E-6CBC-4B04-B309-82714026748D}" presName="accentRepeatNode" presStyleLbl="solidFgAcc1" presStyleIdx="0" presStyleCnt="7"/>
      <dgm:spPr/>
    </dgm:pt>
    <dgm:pt modelId="{8FCC21B8-F625-4914-BBDB-D1FB7D133C49}" type="pres">
      <dgm:prSet presAssocID="{8BC8FB6F-A8F2-4283-9F75-D605E4E86F8B}" presName="text_2" presStyleLbl="node1" presStyleIdx="1" presStyleCnt="7">
        <dgm:presLayoutVars>
          <dgm:bulletEnabled val="1"/>
        </dgm:presLayoutVars>
      </dgm:prSet>
      <dgm:spPr/>
    </dgm:pt>
    <dgm:pt modelId="{3B0049BA-F530-4687-9D54-7EDF8FBF9B0C}" type="pres">
      <dgm:prSet presAssocID="{8BC8FB6F-A8F2-4283-9F75-D605E4E86F8B}" presName="accent_2" presStyleCnt="0"/>
      <dgm:spPr/>
    </dgm:pt>
    <dgm:pt modelId="{5D09A4FC-07FB-440F-A5FE-A684F2C31CB4}" type="pres">
      <dgm:prSet presAssocID="{8BC8FB6F-A8F2-4283-9F75-D605E4E86F8B}" presName="accentRepeatNode" presStyleLbl="solidFgAcc1" presStyleIdx="1" presStyleCnt="7"/>
      <dgm:spPr/>
    </dgm:pt>
    <dgm:pt modelId="{F77CDD6D-6620-496E-89EC-2EA230F8325A}" type="pres">
      <dgm:prSet presAssocID="{6C447CEB-2598-44B6-A37E-87DD113E2DE6}" presName="text_3" presStyleLbl="node1" presStyleIdx="2" presStyleCnt="7">
        <dgm:presLayoutVars>
          <dgm:bulletEnabled val="1"/>
        </dgm:presLayoutVars>
      </dgm:prSet>
      <dgm:spPr/>
    </dgm:pt>
    <dgm:pt modelId="{63A79579-D0F9-4E00-ADD6-F41B5843E0AD}" type="pres">
      <dgm:prSet presAssocID="{6C447CEB-2598-44B6-A37E-87DD113E2DE6}" presName="accent_3" presStyleCnt="0"/>
      <dgm:spPr/>
    </dgm:pt>
    <dgm:pt modelId="{AA863BFC-D695-471F-820E-EDA1649CD676}" type="pres">
      <dgm:prSet presAssocID="{6C447CEB-2598-44B6-A37E-87DD113E2DE6}" presName="accentRepeatNode" presStyleLbl="solidFgAcc1" presStyleIdx="2" presStyleCnt="7"/>
      <dgm:spPr/>
    </dgm:pt>
    <dgm:pt modelId="{0910E870-8EFB-469B-9BB0-780CB14A96E0}" type="pres">
      <dgm:prSet presAssocID="{F38D82E2-F2DA-4B72-B3DA-0C85B1AB4DA9}" presName="text_4" presStyleLbl="node1" presStyleIdx="3" presStyleCnt="7">
        <dgm:presLayoutVars>
          <dgm:bulletEnabled val="1"/>
        </dgm:presLayoutVars>
      </dgm:prSet>
      <dgm:spPr/>
    </dgm:pt>
    <dgm:pt modelId="{B4CABEF4-527A-45F8-A837-C5E3C27295BF}" type="pres">
      <dgm:prSet presAssocID="{F38D82E2-F2DA-4B72-B3DA-0C85B1AB4DA9}" presName="accent_4" presStyleCnt="0"/>
      <dgm:spPr/>
    </dgm:pt>
    <dgm:pt modelId="{2A471FE5-366B-4259-BC5B-11F89A63A464}" type="pres">
      <dgm:prSet presAssocID="{F38D82E2-F2DA-4B72-B3DA-0C85B1AB4DA9}" presName="accentRepeatNode" presStyleLbl="solidFgAcc1" presStyleIdx="3" presStyleCnt="7"/>
      <dgm:spPr/>
    </dgm:pt>
    <dgm:pt modelId="{A5F52134-F5EE-4FE5-9252-724DDC287E57}" type="pres">
      <dgm:prSet presAssocID="{ACE6B599-18BC-4D5F-885D-55C25BB9698A}" presName="text_5" presStyleLbl="node1" presStyleIdx="4" presStyleCnt="7">
        <dgm:presLayoutVars>
          <dgm:bulletEnabled val="1"/>
        </dgm:presLayoutVars>
      </dgm:prSet>
      <dgm:spPr/>
    </dgm:pt>
    <dgm:pt modelId="{A9974763-2E1A-4336-BA3D-1D96BF9C26F5}" type="pres">
      <dgm:prSet presAssocID="{ACE6B599-18BC-4D5F-885D-55C25BB9698A}" presName="accent_5" presStyleCnt="0"/>
      <dgm:spPr/>
    </dgm:pt>
    <dgm:pt modelId="{B316E709-8DC8-4CA1-BAF9-3217C80ED871}" type="pres">
      <dgm:prSet presAssocID="{ACE6B599-18BC-4D5F-885D-55C25BB9698A}" presName="accentRepeatNode" presStyleLbl="solidFgAcc1" presStyleIdx="4" presStyleCnt="7"/>
      <dgm:spPr/>
    </dgm:pt>
    <dgm:pt modelId="{4354BCE1-7E7B-48C1-B108-F21BB40E671A}" type="pres">
      <dgm:prSet presAssocID="{1D5C6E8B-4D22-4EB3-803C-13B4FB972BAB}" presName="text_6" presStyleLbl="node1" presStyleIdx="5" presStyleCnt="7">
        <dgm:presLayoutVars>
          <dgm:bulletEnabled val="1"/>
        </dgm:presLayoutVars>
      </dgm:prSet>
      <dgm:spPr/>
    </dgm:pt>
    <dgm:pt modelId="{0D23E3D5-B85A-4D29-B2E0-A8197892CF74}" type="pres">
      <dgm:prSet presAssocID="{1D5C6E8B-4D22-4EB3-803C-13B4FB972BAB}" presName="accent_6" presStyleCnt="0"/>
      <dgm:spPr/>
    </dgm:pt>
    <dgm:pt modelId="{5DDB4F3D-3CC9-4A47-9E8B-2ECD2E2A8F7C}" type="pres">
      <dgm:prSet presAssocID="{1D5C6E8B-4D22-4EB3-803C-13B4FB972BAB}" presName="accentRepeatNode" presStyleLbl="solidFgAcc1" presStyleIdx="5" presStyleCnt="7"/>
      <dgm:spPr/>
    </dgm:pt>
    <dgm:pt modelId="{BA44CB26-2ED2-4CE1-85BA-2E1836A9B6D2}" type="pres">
      <dgm:prSet presAssocID="{3AD70ACA-FFCD-4D66-A9F4-A3ABA44E9AFA}" presName="text_7" presStyleLbl="node1" presStyleIdx="6" presStyleCnt="7">
        <dgm:presLayoutVars>
          <dgm:bulletEnabled val="1"/>
        </dgm:presLayoutVars>
      </dgm:prSet>
      <dgm:spPr/>
    </dgm:pt>
    <dgm:pt modelId="{16661B5E-0241-450F-808F-7E700C92AB0A}" type="pres">
      <dgm:prSet presAssocID="{3AD70ACA-FFCD-4D66-A9F4-A3ABA44E9AFA}" presName="accent_7" presStyleCnt="0"/>
      <dgm:spPr/>
    </dgm:pt>
    <dgm:pt modelId="{AB39A551-14F8-473E-B4E3-8227971A9750}" type="pres">
      <dgm:prSet presAssocID="{3AD70ACA-FFCD-4D66-A9F4-A3ABA44E9AFA}" presName="accentRepeatNode" presStyleLbl="solidFgAcc1" presStyleIdx="6" presStyleCnt="7"/>
      <dgm:spPr/>
    </dgm:pt>
  </dgm:ptLst>
  <dgm:cxnLst>
    <dgm:cxn modelId="{527A4941-E749-4439-91B9-BD272FD3C8E0}" type="presOf" srcId="{390B91EC-8F11-489C-B7B1-FE565A3A3220}" destId="{03C90ECD-9505-453F-BC4D-6237AC98DFD8}" srcOrd="0" destOrd="0" presId="urn:microsoft.com/office/officeart/2008/layout/VerticalCurvedList"/>
    <dgm:cxn modelId="{68868D44-ADB1-4B7B-9B9F-AF8ECD87664A}" srcId="{390B91EC-8F11-489C-B7B1-FE565A3A3220}" destId="{6C447CEB-2598-44B6-A37E-87DD113E2DE6}" srcOrd="2" destOrd="0" parTransId="{B4F00836-E122-40C6-95F1-35AC3F73FDA6}" sibTransId="{190D694D-DE9F-43F1-B631-6346EE16BD87}"/>
    <dgm:cxn modelId="{EE227447-6B86-4D91-A206-46D23B507FA6}" srcId="{390B91EC-8F11-489C-B7B1-FE565A3A3220}" destId="{ACE6B599-18BC-4D5F-885D-55C25BB9698A}" srcOrd="4" destOrd="0" parTransId="{098051AA-898C-4AF2-B8CC-0B3F939EADAF}" sibTransId="{322590F4-6A0B-4E40-BF99-907DC669CF25}"/>
    <dgm:cxn modelId="{9FE9506A-DB2F-4F47-8BF4-E7D58EAA3D38}" type="presOf" srcId="{3AD70ACA-FFCD-4D66-A9F4-A3ABA44E9AFA}" destId="{BA44CB26-2ED2-4CE1-85BA-2E1836A9B6D2}" srcOrd="0" destOrd="0" presId="urn:microsoft.com/office/officeart/2008/layout/VerticalCurvedList"/>
    <dgm:cxn modelId="{C2007557-C248-4BAB-B476-3779857A49BF}" srcId="{390B91EC-8F11-489C-B7B1-FE565A3A3220}" destId="{8BC8FB6F-A8F2-4283-9F75-D605E4E86F8B}" srcOrd="1" destOrd="0" parTransId="{B1B8DC9E-065E-4195-BA65-268C4E2E1D52}" sibTransId="{FA9EF2A0-5995-41A7-8E84-5CB4FC8C804C}"/>
    <dgm:cxn modelId="{14848D77-5E52-4390-B679-6BE63FFB1CC2}" type="presOf" srcId="{1D5C6E8B-4D22-4EB3-803C-13B4FB972BAB}" destId="{4354BCE1-7E7B-48C1-B108-F21BB40E671A}" srcOrd="0" destOrd="0" presId="urn:microsoft.com/office/officeart/2008/layout/VerticalCurvedList"/>
    <dgm:cxn modelId="{0950CD77-50DA-4A06-9200-16CFC908589F}" type="presOf" srcId="{ACE6B599-18BC-4D5F-885D-55C25BB9698A}" destId="{A5F52134-F5EE-4FE5-9252-724DDC287E57}" srcOrd="0" destOrd="0" presId="urn:microsoft.com/office/officeart/2008/layout/VerticalCurvedList"/>
    <dgm:cxn modelId="{549FA78D-AB86-4C3F-8083-C2B585716C9F}" srcId="{390B91EC-8F11-489C-B7B1-FE565A3A3220}" destId="{4CADEE9E-6CBC-4B04-B309-82714026748D}" srcOrd="0" destOrd="0" parTransId="{CC1AC228-33F2-4112-B4A6-BB4B1209BAE8}" sibTransId="{B5815765-66A5-4D5E-9225-EAFA0FB46B21}"/>
    <dgm:cxn modelId="{15DB8A96-DAB9-4161-AA32-48F2DB3A582D}" type="presOf" srcId="{F38D82E2-F2DA-4B72-B3DA-0C85B1AB4DA9}" destId="{0910E870-8EFB-469B-9BB0-780CB14A96E0}" srcOrd="0" destOrd="0" presId="urn:microsoft.com/office/officeart/2008/layout/VerticalCurvedList"/>
    <dgm:cxn modelId="{EB30A9CA-8674-457B-9B9D-0E74DAD11032}" type="presOf" srcId="{B5815765-66A5-4D5E-9225-EAFA0FB46B21}" destId="{E15F2B1C-FD73-4557-91FF-422BB8AFC8DC}" srcOrd="0" destOrd="0" presId="urn:microsoft.com/office/officeart/2008/layout/VerticalCurvedList"/>
    <dgm:cxn modelId="{888146CC-797D-43AD-9382-015F7B4EE107}" type="presOf" srcId="{6C447CEB-2598-44B6-A37E-87DD113E2DE6}" destId="{F77CDD6D-6620-496E-89EC-2EA230F8325A}" srcOrd="0" destOrd="0" presId="urn:microsoft.com/office/officeart/2008/layout/VerticalCurvedList"/>
    <dgm:cxn modelId="{7A8F3ECD-8F3F-4B44-980B-8B92F8489CA6}" srcId="{390B91EC-8F11-489C-B7B1-FE565A3A3220}" destId="{3AD70ACA-FFCD-4D66-A9F4-A3ABA44E9AFA}" srcOrd="6" destOrd="0" parTransId="{DD2B1FD4-A9A2-48E8-9A78-4C9328010408}" sibTransId="{329D71FA-0931-4374-8054-8CC818FF2FE8}"/>
    <dgm:cxn modelId="{07AC54D3-A412-40E7-9124-B33CD285DC9A}" srcId="{390B91EC-8F11-489C-B7B1-FE565A3A3220}" destId="{1D5C6E8B-4D22-4EB3-803C-13B4FB972BAB}" srcOrd="5" destOrd="0" parTransId="{45DABE45-2B08-404B-88BD-E410BA60BF29}" sibTransId="{69A3BE7F-9158-4983-8057-0327AA6C9034}"/>
    <dgm:cxn modelId="{8C9893D6-3BE5-4F1C-AC1A-05E49CCC6E7F}" type="presOf" srcId="{4CADEE9E-6CBC-4B04-B309-82714026748D}" destId="{352D487F-9E7D-4173-A774-923364462043}" srcOrd="0" destOrd="0" presId="urn:microsoft.com/office/officeart/2008/layout/VerticalCurvedList"/>
    <dgm:cxn modelId="{C4AA7ADC-D984-4871-AE63-7AC41C09C54B}" srcId="{390B91EC-8F11-489C-B7B1-FE565A3A3220}" destId="{F38D82E2-F2DA-4B72-B3DA-0C85B1AB4DA9}" srcOrd="3" destOrd="0" parTransId="{AB394D0F-30BA-4890-A2B1-7A1629822D61}" sibTransId="{ED912CA9-AE9E-41F0-A4A2-76BFEBD48FF0}"/>
    <dgm:cxn modelId="{DB3EE3F1-D5B2-42A7-AA98-BB8730E53E05}" type="presOf" srcId="{8BC8FB6F-A8F2-4283-9F75-D605E4E86F8B}" destId="{8FCC21B8-F625-4914-BBDB-D1FB7D133C49}" srcOrd="0" destOrd="0" presId="urn:microsoft.com/office/officeart/2008/layout/VerticalCurvedList"/>
    <dgm:cxn modelId="{D27914FA-A470-4F1D-8D8D-BBE701C4491B}" type="presParOf" srcId="{03C90ECD-9505-453F-BC4D-6237AC98DFD8}" destId="{A62A9B79-2C05-4CCB-B049-4258EA78273B}" srcOrd="0" destOrd="0" presId="urn:microsoft.com/office/officeart/2008/layout/VerticalCurvedList"/>
    <dgm:cxn modelId="{973B4B44-88D9-4A33-AAD5-7EEC2A1A8358}" type="presParOf" srcId="{A62A9B79-2C05-4CCB-B049-4258EA78273B}" destId="{CDB2AB09-9590-4F7C-8C1C-35A363D79F20}" srcOrd="0" destOrd="0" presId="urn:microsoft.com/office/officeart/2008/layout/VerticalCurvedList"/>
    <dgm:cxn modelId="{9BAAF848-3A4C-4DC2-BD45-20688CD23277}" type="presParOf" srcId="{CDB2AB09-9590-4F7C-8C1C-35A363D79F20}" destId="{4DBDE9C7-7440-41F9-A4EA-9BCFF9DEA4BF}" srcOrd="0" destOrd="0" presId="urn:microsoft.com/office/officeart/2008/layout/VerticalCurvedList"/>
    <dgm:cxn modelId="{46E89866-6146-4CB6-8B3E-8103CAA6D3EF}" type="presParOf" srcId="{CDB2AB09-9590-4F7C-8C1C-35A363D79F20}" destId="{E15F2B1C-FD73-4557-91FF-422BB8AFC8DC}" srcOrd="1" destOrd="0" presId="urn:microsoft.com/office/officeart/2008/layout/VerticalCurvedList"/>
    <dgm:cxn modelId="{580536F8-65D7-4BAC-9C60-C4CC7B082D17}" type="presParOf" srcId="{CDB2AB09-9590-4F7C-8C1C-35A363D79F20}" destId="{9180BA54-C5D4-42F3-BF48-C380B1ADBB46}" srcOrd="2" destOrd="0" presId="urn:microsoft.com/office/officeart/2008/layout/VerticalCurvedList"/>
    <dgm:cxn modelId="{282B96BF-3C37-4CE7-9D75-0B137AE92779}" type="presParOf" srcId="{CDB2AB09-9590-4F7C-8C1C-35A363D79F20}" destId="{C996D8B2-0CC7-4DB8-A70E-2D4164D77161}" srcOrd="3" destOrd="0" presId="urn:microsoft.com/office/officeart/2008/layout/VerticalCurvedList"/>
    <dgm:cxn modelId="{379B0955-DE65-4169-9EF6-F093C0A1C244}" type="presParOf" srcId="{A62A9B79-2C05-4CCB-B049-4258EA78273B}" destId="{352D487F-9E7D-4173-A774-923364462043}" srcOrd="1" destOrd="0" presId="urn:microsoft.com/office/officeart/2008/layout/VerticalCurvedList"/>
    <dgm:cxn modelId="{CE0A91D8-4BC1-425E-925F-1D08BB283D46}" type="presParOf" srcId="{A62A9B79-2C05-4CCB-B049-4258EA78273B}" destId="{A8A3EB1F-ECD7-4EDF-92CB-76851C5FF787}" srcOrd="2" destOrd="0" presId="urn:microsoft.com/office/officeart/2008/layout/VerticalCurvedList"/>
    <dgm:cxn modelId="{A19250B3-9EFF-4DBE-A7B4-B1196CB90112}" type="presParOf" srcId="{A8A3EB1F-ECD7-4EDF-92CB-76851C5FF787}" destId="{66CCA055-67C3-4A88-B537-08B72A626035}" srcOrd="0" destOrd="0" presId="urn:microsoft.com/office/officeart/2008/layout/VerticalCurvedList"/>
    <dgm:cxn modelId="{F3CABF4D-19B6-42E5-9673-42A7CA5F7532}" type="presParOf" srcId="{A62A9B79-2C05-4CCB-B049-4258EA78273B}" destId="{8FCC21B8-F625-4914-BBDB-D1FB7D133C49}" srcOrd="3" destOrd="0" presId="urn:microsoft.com/office/officeart/2008/layout/VerticalCurvedList"/>
    <dgm:cxn modelId="{24FD59BD-36FC-4D9B-B78E-3C242FF35E22}" type="presParOf" srcId="{A62A9B79-2C05-4CCB-B049-4258EA78273B}" destId="{3B0049BA-F530-4687-9D54-7EDF8FBF9B0C}" srcOrd="4" destOrd="0" presId="urn:microsoft.com/office/officeart/2008/layout/VerticalCurvedList"/>
    <dgm:cxn modelId="{C9A0F775-8D2A-4936-B82C-35A73C2B4D2A}" type="presParOf" srcId="{3B0049BA-F530-4687-9D54-7EDF8FBF9B0C}" destId="{5D09A4FC-07FB-440F-A5FE-A684F2C31CB4}" srcOrd="0" destOrd="0" presId="urn:microsoft.com/office/officeart/2008/layout/VerticalCurvedList"/>
    <dgm:cxn modelId="{62EA21F6-46AA-4595-8730-1F44D3515A5E}" type="presParOf" srcId="{A62A9B79-2C05-4CCB-B049-4258EA78273B}" destId="{F77CDD6D-6620-496E-89EC-2EA230F8325A}" srcOrd="5" destOrd="0" presId="urn:microsoft.com/office/officeart/2008/layout/VerticalCurvedList"/>
    <dgm:cxn modelId="{5A6ACF39-0706-49CA-9748-B6F3F5A1A911}" type="presParOf" srcId="{A62A9B79-2C05-4CCB-B049-4258EA78273B}" destId="{63A79579-D0F9-4E00-ADD6-F41B5843E0AD}" srcOrd="6" destOrd="0" presId="urn:microsoft.com/office/officeart/2008/layout/VerticalCurvedList"/>
    <dgm:cxn modelId="{F7DB19FE-5760-4673-B1BF-D6E24E8CAA30}" type="presParOf" srcId="{63A79579-D0F9-4E00-ADD6-F41B5843E0AD}" destId="{AA863BFC-D695-471F-820E-EDA1649CD676}" srcOrd="0" destOrd="0" presId="urn:microsoft.com/office/officeart/2008/layout/VerticalCurvedList"/>
    <dgm:cxn modelId="{3689299D-BA91-4C87-B207-811BFBA6EEA2}" type="presParOf" srcId="{A62A9B79-2C05-4CCB-B049-4258EA78273B}" destId="{0910E870-8EFB-469B-9BB0-780CB14A96E0}" srcOrd="7" destOrd="0" presId="urn:microsoft.com/office/officeart/2008/layout/VerticalCurvedList"/>
    <dgm:cxn modelId="{A3AC2D41-F897-4986-8931-2550E495C89C}" type="presParOf" srcId="{A62A9B79-2C05-4CCB-B049-4258EA78273B}" destId="{B4CABEF4-527A-45F8-A837-C5E3C27295BF}" srcOrd="8" destOrd="0" presId="urn:microsoft.com/office/officeart/2008/layout/VerticalCurvedList"/>
    <dgm:cxn modelId="{DBB1071C-926F-42B9-9F51-D3E9E7377104}" type="presParOf" srcId="{B4CABEF4-527A-45F8-A837-C5E3C27295BF}" destId="{2A471FE5-366B-4259-BC5B-11F89A63A464}" srcOrd="0" destOrd="0" presId="urn:microsoft.com/office/officeart/2008/layout/VerticalCurvedList"/>
    <dgm:cxn modelId="{F6803CBF-035C-4C51-B6C3-091FB23D69D6}" type="presParOf" srcId="{A62A9B79-2C05-4CCB-B049-4258EA78273B}" destId="{A5F52134-F5EE-4FE5-9252-724DDC287E57}" srcOrd="9" destOrd="0" presId="urn:microsoft.com/office/officeart/2008/layout/VerticalCurvedList"/>
    <dgm:cxn modelId="{1865FA21-E073-433B-9774-9BA81E2B2A63}" type="presParOf" srcId="{A62A9B79-2C05-4CCB-B049-4258EA78273B}" destId="{A9974763-2E1A-4336-BA3D-1D96BF9C26F5}" srcOrd="10" destOrd="0" presId="urn:microsoft.com/office/officeart/2008/layout/VerticalCurvedList"/>
    <dgm:cxn modelId="{589B1400-33CD-4199-90E5-B8AE09C6CFA5}" type="presParOf" srcId="{A9974763-2E1A-4336-BA3D-1D96BF9C26F5}" destId="{B316E709-8DC8-4CA1-BAF9-3217C80ED871}" srcOrd="0" destOrd="0" presId="urn:microsoft.com/office/officeart/2008/layout/VerticalCurvedList"/>
    <dgm:cxn modelId="{3DB963E5-49A2-4BEA-A562-FEF268B4E91B}" type="presParOf" srcId="{A62A9B79-2C05-4CCB-B049-4258EA78273B}" destId="{4354BCE1-7E7B-48C1-B108-F21BB40E671A}" srcOrd="11" destOrd="0" presId="urn:microsoft.com/office/officeart/2008/layout/VerticalCurvedList"/>
    <dgm:cxn modelId="{790430AD-7240-47E7-A591-924CED00ADB0}" type="presParOf" srcId="{A62A9B79-2C05-4CCB-B049-4258EA78273B}" destId="{0D23E3D5-B85A-4D29-B2E0-A8197892CF74}" srcOrd="12" destOrd="0" presId="urn:microsoft.com/office/officeart/2008/layout/VerticalCurvedList"/>
    <dgm:cxn modelId="{10634BE8-746F-47D3-BAA7-3B0628D7ABBB}" type="presParOf" srcId="{0D23E3D5-B85A-4D29-B2E0-A8197892CF74}" destId="{5DDB4F3D-3CC9-4A47-9E8B-2ECD2E2A8F7C}" srcOrd="0" destOrd="0" presId="urn:microsoft.com/office/officeart/2008/layout/VerticalCurvedList"/>
    <dgm:cxn modelId="{68B0B56A-B4E4-4E83-B113-7A9AA47BF6E1}" type="presParOf" srcId="{A62A9B79-2C05-4CCB-B049-4258EA78273B}" destId="{BA44CB26-2ED2-4CE1-85BA-2E1836A9B6D2}" srcOrd="13" destOrd="0" presId="urn:microsoft.com/office/officeart/2008/layout/VerticalCurvedList"/>
    <dgm:cxn modelId="{3FB255D5-2124-47E7-89A9-8593332E7606}" type="presParOf" srcId="{A62A9B79-2C05-4CCB-B049-4258EA78273B}" destId="{16661B5E-0241-450F-808F-7E700C92AB0A}" srcOrd="14" destOrd="0" presId="urn:microsoft.com/office/officeart/2008/layout/VerticalCurvedList"/>
    <dgm:cxn modelId="{C8F2C54D-A979-46AC-A119-A1EFAD418A81}" type="presParOf" srcId="{16661B5E-0241-450F-808F-7E700C92AB0A}" destId="{AB39A551-14F8-473E-B4E3-8227971A975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0B91EC-8F11-489C-B7B1-FE565A3A3220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4CADEE9E-6CBC-4B04-B309-82714026748D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q"/>
          </a:pPr>
          <a:r>
            <a:rPr lang="en-AU" altLang="ru-RU" b="0">
              <a:solidFill>
                <a:srgbClr val="003399"/>
              </a:solidFill>
            </a:rPr>
            <a:t>magnetoelektrik</a:t>
          </a:r>
          <a:endParaRPr lang="ru-RU" b="0" dirty="0">
            <a:solidFill>
              <a:srgbClr val="003399"/>
            </a:solidFill>
          </a:endParaRPr>
        </a:p>
      </dgm:t>
    </dgm:pt>
    <dgm:pt modelId="{CC1AC228-33F2-4112-B4A6-BB4B1209BAE8}" type="parTrans" cxnId="{549FA78D-AB86-4C3F-8083-C2B585716C9F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B5815765-66A5-4D5E-9225-EAFA0FB46B21}" type="sibTrans" cxnId="{549FA78D-AB86-4C3F-8083-C2B585716C9F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8BC8FB6F-A8F2-4283-9F75-D605E4E86F8B}">
      <dgm:prSet phldrT="[Текст]"/>
      <dgm:spPr/>
      <dgm:t>
        <a:bodyPr/>
        <a:lstStyle/>
        <a:p>
          <a:pPr>
            <a:buClr>
              <a:schemeClr val="bg2"/>
            </a:buClr>
            <a:buFont typeface="Wingdings" panose="05000000000000000000" pitchFamily="2" charset="2"/>
            <a:buChar char="q"/>
          </a:pPr>
          <a:r>
            <a:rPr lang="en-AU" altLang="ru-RU" b="0">
              <a:solidFill>
                <a:srgbClr val="003399"/>
              </a:solidFill>
            </a:rPr>
            <a:t>elektromagnit</a:t>
          </a:r>
          <a:endParaRPr lang="ru-RU" b="0" dirty="0">
            <a:solidFill>
              <a:srgbClr val="003399"/>
            </a:solidFill>
          </a:endParaRPr>
        </a:p>
      </dgm:t>
    </dgm:pt>
    <dgm:pt modelId="{B1B8DC9E-065E-4195-BA65-268C4E2E1D52}" type="parTrans" cxnId="{C2007557-C248-4BAB-B476-3779857A49BF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FA9EF2A0-5995-41A7-8E84-5CB4FC8C804C}" type="sibTrans" cxnId="{C2007557-C248-4BAB-B476-3779857A49BF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1D5C6E8B-4D22-4EB3-803C-13B4FB972BAB}">
      <dgm:prSet phldrT="[Текст]"/>
      <dgm:spPr/>
      <dgm:t>
        <a:bodyPr/>
        <a:lstStyle/>
        <a:p>
          <a:r>
            <a:rPr lang="en-AU" altLang="ru-RU" b="0">
              <a:solidFill>
                <a:srgbClr val="003399"/>
              </a:solidFill>
            </a:rPr>
            <a:t>elektrostatik</a:t>
          </a:r>
          <a:endParaRPr lang="ru-RU" b="0" dirty="0">
            <a:solidFill>
              <a:srgbClr val="003399"/>
            </a:solidFill>
          </a:endParaRPr>
        </a:p>
      </dgm:t>
    </dgm:pt>
    <dgm:pt modelId="{45DABE45-2B08-404B-88BD-E410BA60BF29}" type="parTrans" cxnId="{07AC54D3-A412-40E7-9124-B33CD285DC9A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69A3BE7F-9158-4983-8057-0327AA6C9034}" type="sibTrans" cxnId="{07AC54D3-A412-40E7-9124-B33CD285DC9A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6C447CEB-2598-44B6-A37E-87DD113E2DE6}">
      <dgm:prSet/>
      <dgm:spPr/>
      <dgm:t>
        <a:bodyPr/>
        <a:lstStyle/>
        <a:p>
          <a:r>
            <a:rPr lang="en-AU" altLang="ru-RU" b="0">
              <a:solidFill>
                <a:srgbClr val="003399"/>
              </a:solidFill>
            </a:rPr>
            <a:t>elektrodinamik</a:t>
          </a:r>
          <a:endParaRPr lang="ru-RU" b="0" dirty="0">
            <a:solidFill>
              <a:srgbClr val="003399"/>
            </a:solidFill>
          </a:endParaRPr>
        </a:p>
      </dgm:t>
    </dgm:pt>
    <dgm:pt modelId="{B4F00836-E122-40C6-95F1-35AC3F73FDA6}" type="parTrans" cxnId="{68868D44-ADB1-4B7B-9B9F-AF8ECD87664A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190D694D-DE9F-43F1-B631-6346EE16BD87}" type="sibTrans" cxnId="{68868D44-ADB1-4B7B-9B9F-AF8ECD87664A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F38D82E2-F2DA-4B72-B3DA-0C85B1AB4DA9}">
      <dgm:prSet/>
      <dgm:spPr/>
      <dgm:t>
        <a:bodyPr/>
        <a:lstStyle/>
        <a:p>
          <a:r>
            <a:rPr lang="en-AU" altLang="ru-RU" b="0">
              <a:solidFill>
                <a:srgbClr val="003399"/>
              </a:solidFill>
            </a:rPr>
            <a:t>ferrodinamik</a:t>
          </a:r>
          <a:endParaRPr lang="ru-RU" b="0" dirty="0">
            <a:solidFill>
              <a:srgbClr val="003399"/>
            </a:solidFill>
          </a:endParaRPr>
        </a:p>
      </dgm:t>
    </dgm:pt>
    <dgm:pt modelId="{AB394D0F-30BA-4890-A2B1-7A1629822D61}" type="parTrans" cxnId="{C4AA7ADC-D984-4871-AE63-7AC41C09C54B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ED912CA9-AE9E-41F0-A4A2-76BFEBD48FF0}" type="sibTrans" cxnId="{C4AA7ADC-D984-4871-AE63-7AC41C09C54B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ACE6B599-18BC-4D5F-885D-55C25BB9698A}">
      <dgm:prSet/>
      <dgm:spPr/>
      <dgm:t>
        <a:bodyPr/>
        <a:lstStyle/>
        <a:p>
          <a:pPr>
            <a:buClr>
              <a:schemeClr val="bg2"/>
            </a:buClr>
            <a:buFont typeface="Wingdings" panose="05000000000000000000" pitchFamily="2" charset="2"/>
            <a:buChar char="q"/>
          </a:pPr>
          <a:r>
            <a:rPr lang="en-AU" altLang="ru-RU" b="0">
              <a:solidFill>
                <a:srgbClr val="003399"/>
              </a:solidFill>
            </a:rPr>
            <a:t>induksion</a:t>
          </a:r>
          <a:endParaRPr lang="ru-RU" b="0" dirty="0">
            <a:solidFill>
              <a:srgbClr val="003399"/>
            </a:solidFill>
          </a:endParaRPr>
        </a:p>
      </dgm:t>
    </dgm:pt>
    <dgm:pt modelId="{098051AA-898C-4AF2-B8CC-0B3F939EADAF}" type="parTrans" cxnId="{EE227447-6B86-4D91-A206-46D23B507FA6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322590F4-6A0B-4E40-BF99-907DC669CF25}" type="sibTrans" cxnId="{EE227447-6B86-4D91-A206-46D23B507FA6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3AD70ACA-FFCD-4D66-A9F4-A3ABA44E9AFA}">
      <dgm:prSet/>
      <dgm:spPr/>
      <dgm:t>
        <a:bodyPr/>
        <a:lstStyle/>
        <a:p>
          <a:r>
            <a:rPr lang="en-AU" altLang="ru-RU" b="0">
              <a:solidFill>
                <a:srgbClr val="003399"/>
              </a:solidFill>
            </a:rPr>
            <a:t>vibratsion va boshqalar</a:t>
          </a:r>
          <a:endParaRPr lang="ru-RU" b="0" dirty="0">
            <a:solidFill>
              <a:srgbClr val="003399"/>
            </a:solidFill>
          </a:endParaRPr>
        </a:p>
      </dgm:t>
    </dgm:pt>
    <dgm:pt modelId="{DD2B1FD4-A9A2-48E8-9A78-4C9328010408}" type="parTrans" cxnId="{7A8F3ECD-8F3F-4B44-980B-8B92F8489CA6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329D71FA-0931-4374-8054-8CC818FF2FE8}" type="sibTrans" cxnId="{7A8F3ECD-8F3F-4B44-980B-8B92F8489CA6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03C90ECD-9505-453F-BC4D-6237AC98DFD8}" type="pres">
      <dgm:prSet presAssocID="{390B91EC-8F11-489C-B7B1-FE565A3A3220}" presName="Name0" presStyleCnt="0">
        <dgm:presLayoutVars>
          <dgm:chMax val="7"/>
          <dgm:chPref val="7"/>
          <dgm:dir/>
        </dgm:presLayoutVars>
      </dgm:prSet>
      <dgm:spPr/>
    </dgm:pt>
    <dgm:pt modelId="{A62A9B79-2C05-4CCB-B049-4258EA78273B}" type="pres">
      <dgm:prSet presAssocID="{390B91EC-8F11-489C-B7B1-FE565A3A3220}" presName="Name1" presStyleCnt="0"/>
      <dgm:spPr/>
    </dgm:pt>
    <dgm:pt modelId="{CDB2AB09-9590-4F7C-8C1C-35A363D79F20}" type="pres">
      <dgm:prSet presAssocID="{390B91EC-8F11-489C-B7B1-FE565A3A3220}" presName="cycle" presStyleCnt="0"/>
      <dgm:spPr/>
    </dgm:pt>
    <dgm:pt modelId="{4DBDE9C7-7440-41F9-A4EA-9BCFF9DEA4BF}" type="pres">
      <dgm:prSet presAssocID="{390B91EC-8F11-489C-B7B1-FE565A3A3220}" presName="srcNode" presStyleLbl="node1" presStyleIdx="0" presStyleCnt="7"/>
      <dgm:spPr/>
    </dgm:pt>
    <dgm:pt modelId="{E15F2B1C-FD73-4557-91FF-422BB8AFC8DC}" type="pres">
      <dgm:prSet presAssocID="{390B91EC-8F11-489C-B7B1-FE565A3A3220}" presName="conn" presStyleLbl="parChTrans1D2" presStyleIdx="0" presStyleCnt="1"/>
      <dgm:spPr/>
    </dgm:pt>
    <dgm:pt modelId="{9180BA54-C5D4-42F3-BF48-C380B1ADBB46}" type="pres">
      <dgm:prSet presAssocID="{390B91EC-8F11-489C-B7B1-FE565A3A3220}" presName="extraNode" presStyleLbl="node1" presStyleIdx="0" presStyleCnt="7"/>
      <dgm:spPr/>
    </dgm:pt>
    <dgm:pt modelId="{C996D8B2-0CC7-4DB8-A70E-2D4164D77161}" type="pres">
      <dgm:prSet presAssocID="{390B91EC-8F11-489C-B7B1-FE565A3A3220}" presName="dstNode" presStyleLbl="node1" presStyleIdx="0" presStyleCnt="7"/>
      <dgm:spPr/>
    </dgm:pt>
    <dgm:pt modelId="{352D487F-9E7D-4173-A774-923364462043}" type="pres">
      <dgm:prSet presAssocID="{4CADEE9E-6CBC-4B04-B309-82714026748D}" presName="text_1" presStyleLbl="node1" presStyleIdx="0" presStyleCnt="7">
        <dgm:presLayoutVars>
          <dgm:bulletEnabled val="1"/>
        </dgm:presLayoutVars>
      </dgm:prSet>
      <dgm:spPr/>
    </dgm:pt>
    <dgm:pt modelId="{A8A3EB1F-ECD7-4EDF-92CB-76851C5FF787}" type="pres">
      <dgm:prSet presAssocID="{4CADEE9E-6CBC-4B04-B309-82714026748D}" presName="accent_1" presStyleCnt="0"/>
      <dgm:spPr/>
    </dgm:pt>
    <dgm:pt modelId="{66CCA055-67C3-4A88-B537-08B72A626035}" type="pres">
      <dgm:prSet presAssocID="{4CADEE9E-6CBC-4B04-B309-82714026748D}" presName="accentRepeatNode" presStyleLbl="solidFgAcc1" presStyleIdx="0" presStyleCnt="7"/>
      <dgm:spPr/>
    </dgm:pt>
    <dgm:pt modelId="{8FCC21B8-F625-4914-BBDB-D1FB7D133C49}" type="pres">
      <dgm:prSet presAssocID="{8BC8FB6F-A8F2-4283-9F75-D605E4E86F8B}" presName="text_2" presStyleLbl="node1" presStyleIdx="1" presStyleCnt="7">
        <dgm:presLayoutVars>
          <dgm:bulletEnabled val="1"/>
        </dgm:presLayoutVars>
      </dgm:prSet>
      <dgm:spPr/>
    </dgm:pt>
    <dgm:pt modelId="{3B0049BA-F530-4687-9D54-7EDF8FBF9B0C}" type="pres">
      <dgm:prSet presAssocID="{8BC8FB6F-A8F2-4283-9F75-D605E4E86F8B}" presName="accent_2" presStyleCnt="0"/>
      <dgm:spPr/>
    </dgm:pt>
    <dgm:pt modelId="{5D09A4FC-07FB-440F-A5FE-A684F2C31CB4}" type="pres">
      <dgm:prSet presAssocID="{8BC8FB6F-A8F2-4283-9F75-D605E4E86F8B}" presName="accentRepeatNode" presStyleLbl="solidFgAcc1" presStyleIdx="1" presStyleCnt="7"/>
      <dgm:spPr/>
    </dgm:pt>
    <dgm:pt modelId="{F77CDD6D-6620-496E-89EC-2EA230F8325A}" type="pres">
      <dgm:prSet presAssocID="{6C447CEB-2598-44B6-A37E-87DD113E2DE6}" presName="text_3" presStyleLbl="node1" presStyleIdx="2" presStyleCnt="7">
        <dgm:presLayoutVars>
          <dgm:bulletEnabled val="1"/>
        </dgm:presLayoutVars>
      </dgm:prSet>
      <dgm:spPr/>
    </dgm:pt>
    <dgm:pt modelId="{63A79579-D0F9-4E00-ADD6-F41B5843E0AD}" type="pres">
      <dgm:prSet presAssocID="{6C447CEB-2598-44B6-A37E-87DD113E2DE6}" presName="accent_3" presStyleCnt="0"/>
      <dgm:spPr/>
    </dgm:pt>
    <dgm:pt modelId="{AA863BFC-D695-471F-820E-EDA1649CD676}" type="pres">
      <dgm:prSet presAssocID="{6C447CEB-2598-44B6-A37E-87DD113E2DE6}" presName="accentRepeatNode" presStyleLbl="solidFgAcc1" presStyleIdx="2" presStyleCnt="7"/>
      <dgm:spPr/>
    </dgm:pt>
    <dgm:pt modelId="{0910E870-8EFB-469B-9BB0-780CB14A96E0}" type="pres">
      <dgm:prSet presAssocID="{F38D82E2-F2DA-4B72-B3DA-0C85B1AB4DA9}" presName="text_4" presStyleLbl="node1" presStyleIdx="3" presStyleCnt="7">
        <dgm:presLayoutVars>
          <dgm:bulletEnabled val="1"/>
        </dgm:presLayoutVars>
      </dgm:prSet>
      <dgm:spPr/>
    </dgm:pt>
    <dgm:pt modelId="{B4CABEF4-527A-45F8-A837-C5E3C27295BF}" type="pres">
      <dgm:prSet presAssocID="{F38D82E2-F2DA-4B72-B3DA-0C85B1AB4DA9}" presName="accent_4" presStyleCnt="0"/>
      <dgm:spPr/>
    </dgm:pt>
    <dgm:pt modelId="{2A471FE5-366B-4259-BC5B-11F89A63A464}" type="pres">
      <dgm:prSet presAssocID="{F38D82E2-F2DA-4B72-B3DA-0C85B1AB4DA9}" presName="accentRepeatNode" presStyleLbl="solidFgAcc1" presStyleIdx="3" presStyleCnt="7"/>
      <dgm:spPr/>
    </dgm:pt>
    <dgm:pt modelId="{A5F52134-F5EE-4FE5-9252-724DDC287E57}" type="pres">
      <dgm:prSet presAssocID="{ACE6B599-18BC-4D5F-885D-55C25BB9698A}" presName="text_5" presStyleLbl="node1" presStyleIdx="4" presStyleCnt="7">
        <dgm:presLayoutVars>
          <dgm:bulletEnabled val="1"/>
        </dgm:presLayoutVars>
      </dgm:prSet>
      <dgm:spPr/>
    </dgm:pt>
    <dgm:pt modelId="{A9974763-2E1A-4336-BA3D-1D96BF9C26F5}" type="pres">
      <dgm:prSet presAssocID="{ACE6B599-18BC-4D5F-885D-55C25BB9698A}" presName="accent_5" presStyleCnt="0"/>
      <dgm:spPr/>
    </dgm:pt>
    <dgm:pt modelId="{B316E709-8DC8-4CA1-BAF9-3217C80ED871}" type="pres">
      <dgm:prSet presAssocID="{ACE6B599-18BC-4D5F-885D-55C25BB9698A}" presName="accentRepeatNode" presStyleLbl="solidFgAcc1" presStyleIdx="4" presStyleCnt="7"/>
      <dgm:spPr/>
    </dgm:pt>
    <dgm:pt modelId="{4354BCE1-7E7B-48C1-B108-F21BB40E671A}" type="pres">
      <dgm:prSet presAssocID="{1D5C6E8B-4D22-4EB3-803C-13B4FB972BAB}" presName="text_6" presStyleLbl="node1" presStyleIdx="5" presStyleCnt="7">
        <dgm:presLayoutVars>
          <dgm:bulletEnabled val="1"/>
        </dgm:presLayoutVars>
      </dgm:prSet>
      <dgm:spPr/>
    </dgm:pt>
    <dgm:pt modelId="{0D23E3D5-B85A-4D29-B2E0-A8197892CF74}" type="pres">
      <dgm:prSet presAssocID="{1D5C6E8B-4D22-4EB3-803C-13B4FB972BAB}" presName="accent_6" presStyleCnt="0"/>
      <dgm:spPr/>
    </dgm:pt>
    <dgm:pt modelId="{5DDB4F3D-3CC9-4A47-9E8B-2ECD2E2A8F7C}" type="pres">
      <dgm:prSet presAssocID="{1D5C6E8B-4D22-4EB3-803C-13B4FB972BAB}" presName="accentRepeatNode" presStyleLbl="solidFgAcc1" presStyleIdx="5" presStyleCnt="7"/>
      <dgm:spPr/>
    </dgm:pt>
    <dgm:pt modelId="{BA44CB26-2ED2-4CE1-85BA-2E1836A9B6D2}" type="pres">
      <dgm:prSet presAssocID="{3AD70ACA-FFCD-4D66-A9F4-A3ABA44E9AFA}" presName="text_7" presStyleLbl="node1" presStyleIdx="6" presStyleCnt="7">
        <dgm:presLayoutVars>
          <dgm:bulletEnabled val="1"/>
        </dgm:presLayoutVars>
      </dgm:prSet>
      <dgm:spPr/>
    </dgm:pt>
    <dgm:pt modelId="{16661B5E-0241-450F-808F-7E700C92AB0A}" type="pres">
      <dgm:prSet presAssocID="{3AD70ACA-FFCD-4D66-A9F4-A3ABA44E9AFA}" presName="accent_7" presStyleCnt="0"/>
      <dgm:spPr/>
    </dgm:pt>
    <dgm:pt modelId="{AB39A551-14F8-473E-B4E3-8227971A9750}" type="pres">
      <dgm:prSet presAssocID="{3AD70ACA-FFCD-4D66-A9F4-A3ABA44E9AFA}" presName="accentRepeatNode" presStyleLbl="solidFgAcc1" presStyleIdx="6" presStyleCnt="7"/>
      <dgm:spPr/>
    </dgm:pt>
  </dgm:ptLst>
  <dgm:cxnLst>
    <dgm:cxn modelId="{527A4941-E749-4439-91B9-BD272FD3C8E0}" type="presOf" srcId="{390B91EC-8F11-489C-B7B1-FE565A3A3220}" destId="{03C90ECD-9505-453F-BC4D-6237AC98DFD8}" srcOrd="0" destOrd="0" presId="urn:microsoft.com/office/officeart/2008/layout/VerticalCurvedList"/>
    <dgm:cxn modelId="{68868D44-ADB1-4B7B-9B9F-AF8ECD87664A}" srcId="{390B91EC-8F11-489C-B7B1-FE565A3A3220}" destId="{6C447CEB-2598-44B6-A37E-87DD113E2DE6}" srcOrd="2" destOrd="0" parTransId="{B4F00836-E122-40C6-95F1-35AC3F73FDA6}" sibTransId="{190D694D-DE9F-43F1-B631-6346EE16BD87}"/>
    <dgm:cxn modelId="{EE227447-6B86-4D91-A206-46D23B507FA6}" srcId="{390B91EC-8F11-489C-B7B1-FE565A3A3220}" destId="{ACE6B599-18BC-4D5F-885D-55C25BB9698A}" srcOrd="4" destOrd="0" parTransId="{098051AA-898C-4AF2-B8CC-0B3F939EADAF}" sibTransId="{322590F4-6A0B-4E40-BF99-907DC669CF25}"/>
    <dgm:cxn modelId="{9FE9506A-DB2F-4F47-8BF4-E7D58EAA3D38}" type="presOf" srcId="{3AD70ACA-FFCD-4D66-A9F4-A3ABA44E9AFA}" destId="{BA44CB26-2ED2-4CE1-85BA-2E1836A9B6D2}" srcOrd="0" destOrd="0" presId="urn:microsoft.com/office/officeart/2008/layout/VerticalCurvedList"/>
    <dgm:cxn modelId="{C2007557-C248-4BAB-B476-3779857A49BF}" srcId="{390B91EC-8F11-489C-B7B1-FE565A3A3220}" destId="{8BC8FB6F-A8F2-4283-9F75-D605E4E86F8B}" srcOrd="1" destOrd="0" parTransId="{B1B8DC9E-065E-4195-BA65-268C4E2E1D52}" sibTransId="{FA9EF2A0-5995-41A7-8E84-5CB4FC8C804C}"/>
    <dgm:cxn modelId="{14848D77-5E52-4390-B679-6BE63FFB1CC2}" type="presOf" srcId="{1D5C6E8B-4D22-4EB3-803C-13B4FB972BAB}" destId="{4354BCE1-7E7B-48C1-B108-F21BB40E671A}" srcOrd="0" destOrd="0" presId="urn:microsoft.com/office/officeart/2008/layout/VerticalCurvedList"/>
    <dgm:cxn modelId="{0950CD77-50DA-4A06-9200-16CFC908589F}" type="presOf" srcId="{ACE6B599-18BC-4D5F-885D-55C25BB9698A}" destId="{A5F52134-F5EE-4FE5-9252-724DDC287E57}" srcOrd="0" destOrd="0" presId="urn:microsoft.com/office/officeart/2008/layout/VerticalCurvedList"/>
    <dgm:cxn modelId="{549FA78D-AB86-4C3F-8083-C2B585716C9F}" srcId="{390B91EC-8F11-489C-B7B1-FE565A3A3220}" destId="{4CADEE9E-6CBC-4B04-B309-82714026748D}" srcOrd="0" destOrd="0" parTransId="{CC1AC228-33F2-4112-B4A6-BB4B1209BAE8}" sibTransId="{B5815765-66A5-4D5E-9225-EAFA0FB46B21}"/>
    <dgm:cxn modelId="{15DB8A96-DAB9-4161-AA32-48F2DB3A582D}" type="presOf" srcId="{F38D82E2-F2DA-4B72-B3DA-0C85B1AB4DA9}" destId="{0910E870-8EFB-469B-9BB0-780CB14A96E0}" srcOrd="0" destOrd="0" presId="urn:microsoft.com/office/officeart/2008/layout/VerticalCurvedList"/>
    <dgm:cxn modelId="{EB30A9CA-8674-457B-9B9D-0E74DAD11032}" type="presOf" srcId="{B5815765-66A5-4D5E-9225-EAFA0FB46B21}" destId="{E15F2B1C-FD73-4557-91FF-422BB8AFC8DC}" srcOrd="0" destOrd="0" presId="urn:microsoft.com/office/officeart/2008/layout/VerticalCurvedList"/>
    <dgm:cxn modelId="{888146CC-797D-43AD-9382-015F7B4EE107}" type="presOf" srcId="{6C447CEB-2598-44B6-A37E-87DD113E2DE6}" destId="{F77CDD6D-6620-496E-89EC-2EA230F8325A}" srcOrd="0" destOrd="0" presId="urn:microsoft.com/office/officeart/2008/layout/VerticalCurvedList"/>
    <dgm:cxn modelId="{7A8F3ECD-8F3F-4B44-980B-8B92F8489CA6}" srcId="{390B91EC-8F11-489C-B7B1-FE565A3A3220}" destId="{3AD70ACA-FFCD-4D66-A9F4-A3ABA44E9AFA}" srcOrd="6" destOrd="0" parTransId="{DD2B1FD4-A9A2-48E8-9A78-4C9328010408}" sibTransId="{329D71FA-0931-4374-8054-8CC818FF2FE8}"/>
    <dgm:cxn modelId="{07AC54D3-A412-40E7-9124-B33CD285DC9A}" srcId="{390B91EC-8F11-489C-B7B1-FE565A3A3220}" destId="{1D5C6E8B-4D22-4EB3-803C-13B4FB972BAB}" srcOrd="5" destOrd="0" parTransId="{45DABE45-2B08-404B-88BD-E410BA60BF29}" sibTransId="{69A3BE7F-9158-4983-8057-0327AA6C9034}"/>
    <dgm:cxn modelId="{8C9893D6-3BE5-4F1C-AC1A-05E49CCC6E7F}" type="presOf" srcId="{4CADEE9E-6CBC-4B04-B309-82714026748D}" destId="{352D487F-9E7D-4173-A774-923364462043}" srcOrd="0" destOrd="0" presId="urn:microsoft.com/office/officeart/2008/layout/VerticalCurvedList"/>
    <dgm:cxn modelId="{C4AA7ADC-D984-4871-AE63-7AC41C09C54B}" srcId="{390B91EC-8F11-489C-B7B1-FE565A3A3220}" destId="{F38D82E2-F2DA-4B72-B3DA-0C85B1AB4DA9}" srcOrd="3" destOrd="0" parTransId="{AB394D0F-30BA-4890-A2B1-7A1629822D61}" sibTransId="{ED912CA9-AE9E-41F0-A4A2-76BFEBD48FF0}"/>
    <dgm:cxn modelId="{DB3EE3F1-D5B2-42A7-AA98-BB8730E53E05}" type="presOf" srcId="{8BC8FB6F-A8F2-4283-9F75-D605E4E86F8B}" destId="{8FCC21B8-F625-4914-BBDB-D1FB7D133C49}" srcOrd="0" destOrd="0" presId="urn:microsoft.com/office/officeart/2008/layout/VerticalCurvedList"/>
    <dgm:cxn modelId="{D27914FA-A470-4F1D-8D8D-BBE701C4491B}" type="presParOf" srcId="{03C90ECD-9505-453F-BC4D-6237AC98DFD8}" destId="{A62A9B79-2C05-4CCB-B049-4258EA78273B}" srcOrd="0" destOrd="0" presId="urn:microsoft.com/office/officeart/2008/layout/VerticalCurvedList"/>
    <dgm:cxn modelId="{973B4B44-88D9-4A33-AAD5-7EEC2A1A8358}" type="presParOf" srcId="{A62A9B79-2C05-4CCB-B049-4258EA78273B}" destId="{CDB2AB09-9590-4F7C-8C1C-35A363D79F20}" srcOrd="0" destOrd="0" presId="urn:microsoft.com/office/officeart/2008/layout/VerticalCurvedList"/>
    <dgm:cxn modelId="{9BAAF848-3A4C-4DC2-BD45-20688CD23277}" type="presParOf" srcId="{CDB2AB09-9590-4F7C-8C1C-35A363D79F20}" destId="{4DBDE9C7-7440-41F9-A4EA-9BCFF9DEA4BF}" srcOrd="0" destOrd="0" presId="urn:microsoft.com/office/officeart/2008/layout/VerticalCurvedList"/>
    <dgm:cxn modelId="{46E89866-6146-4CB6-8B3E-8103CAA6D3EF}" type="presParOf" srcId="{CDB2AB09-9590-4F7C-8C1C-35A363D79F20}" destId="{E15F2B1C-FD73-4557-91FF-422BB8AFC8DC}" srcOrd="1" destOrd="0" presId="urn:microsoft.com/office/officeart/2008/layout/VerticalCurvedList"/>
    <dgm:cxn modelId="{580536F8-65D7-4BAC-9C60-C4CC7B082D17}" type="presParOf" srcId="{CDB2AB09-9590-4F7C-8C1C-35A363D79F20}" destId="{9180BA54-C5D4-42F3-BF48-C380B1ADBB46}" srcOrd="2" destOrd="0" presId="urn:microsoft.com/office/officeart/2008/layout/VerticalCurvedList"/>
    <dgm:cxn modelId="{282B96BF-3C37-4CE7-9D75-0B137AE92779}" type="presParOf" srcId="{CDB2AB09-9590-4F7C-8C1C-35A363D79F20}" destId="{C996D8B2-0CC7-4DB8-A70E-2D4164D77161}" srcOrd="3" destOrd="0" presId="urn:microsoft.com/office/officeart/2008/layout/VerticalCurvedList"/>
    <dgm:cxn modelId="{379B0955-DE65-4169-9EF6-F093C0A1C244}" type="presParOf" srcId="{A62A9B79-2C05-4CCB-B049-4258EA78273B}" destId="{352D487F-9E7D-4173-A774-923364462043}" srcOrd="1" destOrd="0" presId="urn:microsoft.com/office/officeart/2008/layout/VerticalCurvedList"/>
    <dgm:cxn modelId="{CE0A91D8-4BC1-425E-925F-1D08BB283D46}" type="presParOf" srcId="{A62A9B79-2C05-4CCB-B049-4258EA78273B}" destId="{A8A3EB1F-ECD7-4EDF-92CB-76851C5FF787}" srcOrd="2" destOrd="0" presId="urn:microsoft.com/office/officeart/2008/layout/VerticalCurvedList"/>
    <dgm:cxn modelId="{A19250B3-9EFF-4DBE-A7B4-B1196CB90112}" type="presParOf" srcId="{A8A3EB1F-ECD7-4EDF-92CB-76851C5FF787}" destId="{66CCA055-67C3-4A88-B537-08B72A626035}" srcOrd="0" destOrd="0" presId="urn:microsoft.com/office/officeart/2008/layout/VerticalCurvedList"/>
    <dgm:cxn modelId="{F3CABF4D-19B6-42E5-9673-42A7CA5F7532}" type="presParOf" srcId="{A62A9B79-2C05-4CCB-B049-4258EA78273B}" destId="{8FCC21B8-F625-4914-BBDB-D1FB7D133C49}" srcOrd="3" destOrd="0" presId="urn:microsoft.com/office/officeart/2008/layout/VerticalCurvedList"/>
    <dgm:cxn modelId="{24FD59BD-36FC-4D9B-B78E-3C242FF35E22}" type="presParOf" srcId="{A62A9B79-2C05-4CCB-B049-4258EA78273B}" destId="{3B0049BA-F530-4687-9D54-7EDF8FBF9B0C}" srcOrd="4" destOrd="0" presId="urn:microsoft.com/office/officeart/2008/layout/VerticalCurvedList"/>
    <dgm:cxn modelId="{C9A0F775-8D2A-4936-B82C-35A73C2B4D2A}" type="presParOf" srcId="{3B0049BA-F530-4687-9D54-7EDF8FBF9B0C}" destId="{5D09A4FC-07FB-440F-A5FE-A684F2C31CB4}" srcOrd="0" destOrd="0" presId="urn:microsoft.com/office/officeart/2008/layout/VerticalCurvedList"/>
    <dgm:cxn modelId="{62EA21F6-46AA-4595-8730-1F44D3515A5E}" type="presParOf" srcId="{A62A9B79-2C05-4CCB-B049-4258EA78273B}" destId="{F77CDD6D-6620-496E-89EC-2EA230F8325A}" srcOrd="5" destOrd="0" presId="urn:microsoft.com/office/officeart/2008/layout/VerticalCurvedList"/>
    <dgm:cxn modelId="{5A6ACF39-0706-49CA-9748-B6F3F5A1A911}" type="presParOf" srcId="{A62A9B79-2C05-4CCB-B049-4258EA78273B}" destId="{63A79579-D0F9-4E00-ADD6-F41B5843E0AD}" srcOrd="6" destOrd="0" presId="urn:microsoft.com/office/officeart/2008/layout/VerticalCurvedList"/>
    <dgm:cxn modelId="{F7DB19FE-5760-4673-B1BF-D6E24E8CAA30}" type="presParOf" srcId="{63A79579-D0F9-4E00-ADD6-F41B5843E0AD}" destId="{AA863BFC-D695-471F-820E-EDA1649CD676}" srcOrd="0" destOrd="0" presId="urn:microsoft.com/office/officeart/2008/layout/VerticalCurvedList"/>
    <dgm:cxn modelId="{3689299D-BA91-4C87-B207-811BFBA6EEA2}" type="presParOf" srcId="{A62A9B79-2C05-4CCB-B049-4258EA78273B}" destId="{0910E870-8EFB-469B-9BB0-780CB14A96E0}" srcOrd="7" destOrd="0" presId="urn:microsoft.com/office/officeart/2008/layout/VerticalCurvedList"/>
    <dgm:cxn modelId="{A3AC2D41-F897-4986-8931-2550E495C89C}" type="presParOf" srcId="{A62A9B79-2C05-4CCB-B049-4258EA78273B}" destId="{B4CABEF4-527A-45F8-A837-C5E3C27295BF}" srcOrd="8" destOrd="0" presId="urn:microsoft.com/office/officeart/2008/layout/VerticalCurvedList"/>
    <dgm:cxn modelId="{DBB1071C-926F-42B9-9F51-D3E9E7377104}" type="presParOf" srcId="{B4CABEF4-527A-45F8-A837-C5E3C27295BF}" destId="{2A471FE5-366B-4259-BC5B-11F89A63A464}" srcOrd="0" destOrd="0" presId="urn:microsoft.com/office/officeart/2008/layout/VerticalCurvedList"/>
    <dgm:cxn modelId="{F6803CBF-035C-4C51-B6C3-091FB23D69D6}" type="presParOf" srcId="{A62A9B79-2C05-4CCB-B049-4258EA78273B}" destId="{A5F52134-F5EE-4FE5-9252-724DDC287E57}" srcOrd="9" destOrd="0" presId="urn:microsoft.com/office/officeart/2008/layout/VerticalCurvedList"/>
    <dgm:cxn modelId="{1865FA21-E073-433B-9774-9BA81E2B2A63}" type="presParOf" srcId="{A62A9B79-2C05-4CCB-B049-4258EA78273B}" destId="{A9974763-2E1A-4336-BA3D-1D96BF9C26F5}" srcOrd="10" destOrd="0" presId="urn:microsoft.com/office/officeart/2008/layout/VerticalCurvedList"/>
    <dgm:cxn modelId="{589B1400-33CD-4199-90E5-B8AE09C6CFA5}" type="presParOf" srcId="{A9974763-2E1A-4336-BA3D-1D96BF9C26F5}" destId="{B316E709-8DC8-4CA1-BAF9-3217C80ED871}" srcOrd="0" destOrd="0" presId="urn:microsoft.com/office/officeart/2008/layout/VerticalCurvedList"/>
    <dgm:cxn modelId="{3DB963E5-49A2-4BEA-A562-FEF268B4E91B}" type="presParOf" srcId="{A62A9B79-2C05-4CCB-B049-4258EA78273B}" destId="{4354BCE1-7E7B-48C1-B108-F21BB40E671A}" srcOrd="11" destOrd="0" presId="urn:microsoft.com/office/officeart/2008/layout/VerticalCurvedList"/>
    <dgm:cxn modelId="{790430AD-7240-47E7-A591-924CED00ADB0}" type="presParOf" srcId="{A62A9B79-2C05-4CCB-B049-4258EA78273B}" destId="{0D23E3D5-B85A-4D29-B2E0-A8197892CF74}" srcOrd="12" destOrd="0" presId="urn:microsoft.com/office/officeart/2008/layout/VerticalCurvedList"/>
    <dgm:cxn modelId="{10634BE8-746F-47D3-BAA7-3B0628D7ABBB}" type="presParOf" srcId="{0D23E3D5-B85A-4D29-B2E0-A8197892CF74}" destId="{5DDB4F3D-3CC9-4A47-9E8B-2ECD2E2A8F7C}" srcOrd="0" destOrd="0" presId="urn:microsoft.com/office/officeart/2008/layout/VerticalCurvedList"/>
    <dgm:cxn modelId="{68B0B56A-B4E4-4E83-B113-7A9AA47BF6E1}" type="presParOf" srcId="{A62A9B79-2C05-4CCB-B049-4258EA78273B}" destId="{BA44CB26-2ED2-4CE1-85BA-2E1836A9B6D2}" srcOrd="13" destOrd="0" presId="urn:microsoft.com/office/officeart/2008/layout/VerticalCurvedList"/>
    <dgm:cxn modelId="{3FB255D5-2124-47E7-89A9-8593332E7606}" type="presParOf" srcId="{A62A9B79-2C05-4CCB-B049-4258EA78273B}" destId="{16661B5E-0241-450F-808F-7E700C92AB0A}" srcOrd="14" destOrd="0" presId="urn:microsoft.com/office/officeart/2008/layout/VerticalCurvedList"/>
    <dgm:cxn modelId="{C8F2C54D-A979-46AC-A119-A1EFAD418A81}" type="presParOf" srcId="{16661B5E-0241-450F-808F-7E700C92AB0A}" destId="{AB39A551-14F8-473E-B4E3-8227971A975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0B91EC-8F11-489C-B7B1-FE565A3A3220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4CADEE9E-6CBC-4B04-B309-82714026748D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q"/>
          </a:pPr>
          <a:r>
            <a:rPr lang="en-AU" altLang="ru-RU" sz="2800">
              <a:solidFill>
                <a:schemeClr val="tx1"/>
              </a:solidFill>
            </a:rPr>
            <a:t>o`zgarmas tok</a:t>
          </a:r>
          <a:endParaRPr lang="ru-RU" sz="2800" dirty="0">
            <a:solidFill>
              <a:schemeClr val="tx1"/>
            </a:solidFill>
          </a:endParaRPr>
        </a:p>
      </dgm:t>
    </dgm:pt>
    <dgm:pt modelId="{CC1AC228-33F2-4112-B4A6-BB4B1209BAE8}" type="parTrans" cxnId="{549FA78D-AB86-4C3F-8083-C2B585716C9F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B5815765-66A5-4D5E-9225-EAFA0FB46B21}" type="sibTrans" cxnId="{549FA78D-AB86-4C3F-8083-C2B585716C9F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8BC8FB6F-A8F2-4283-9F75-D605E4E86F8B}">
      <dgm:prSet phldrT="[Текст]" custT="1"/>
      <dgm:spPr/>
      <dgm:t>
        <a:bodyPr/>
        <a:lstStyle/>
        <a:p>
          <a:pPr>
            <a:buClr>
              <a:schemeClr val="bg2"/>
            </a:buClr>
            <a:buFont typeface="Wingdings" panose="05000000000000000000" pitchFamily="2" charset="2"/>
            <a:buChar char="q"/>
          </a:pPr>
          <a:r>
            <a:rPr lang="en-AU" altLang="ru-RU" sz="2800">
              <a:solidFill>
                <a:schemeClr val="tx1"/>
              </a:solidFill>
            </a:rPr>
            <a:t>o'zgaruvchan tok (bir fazali tizim)</a:t>
          </a:r>
          <a:endParaRPr lang="ru-RU" sz="2800" dirty="0">
            <a:solidFill>
              <a:schemeClr val="tx1"/>
            </a:solidFill>
          </a:endParaRPr>
        </a:p>
      </dgm:t>
    </dgm:pt>
    <dgm:pt modelId="{B1B8DC9E-065E-4195-BA65-268C4E2E1D52}" type="parTrans" cxnId="{C2007557-C248-4BAB-B476-3779857A49BF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FA9EF2A0-5995-41A7-8E84-5CB4FC8C804C}" type="sibTrans" cxnId="{C2007557-C248-4BAB-B476-3779857A49BF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6C447CEB-2598-44B6-A37E-87DD113E2DE6}">
      <dgm:prSet custT="1"/>
      <dgm:spPr/>
      <dgm:t>
        <a:bodyPr/>
        <a:lstStyle/>
        <a:p>
          <a:r>
            <a:rPr lang="en-AU" altLang="ru-RU" sz="2800">
              <a:solidFill>
                <a:schemeClr val="tx1"/>
              </a:solidFill>
            </a:rPr>
            <a:t>o`zgarmas va o'zgaruvchan </a:t>
          </a:r>
          <a:endParaRPr lang="ru-RU" sz="2800" dirty="0">
            <a:solidFill>
              <a:schemeClr val="tx1"/>
            </a:solidFill>
          </a:endParaRPr>
        </a:p>
      </dgm:t>
    </dgm:pt>
    <dgm:pt modelId="{B4F00836-E122-40C6-95F1-35AC3F73FDA6}" type="parTrans" cxnId="{68868D44-ADB1-4B7B-9B9F-AF8ECD87664A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190D694D-DE9F-43F1-B631-6346EE16BD87}" type="sibTrans" cxnId="{68868D44-ADB1-4B7B-9B9F-AF8ECD87664A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F38D82E2-F2DA-4B72-B3DA-0C85B1AB4DA9}">
      <dgm:prSet custT="1"/>
      <dgm:spPr/>
      <dgm:t>
        <a:bodyPr/>
        <a:lstStyle/>
        <a:p>
          <a:r>
            <a:rPr lang="en-AU" altLang="ru-RU" sz="2800">
              <a:solidFill>
                <a:schemeClr val="tx1"/>
              </a:solidFill>
            </a:rPr>
            <a:t>uch fazali tizim</a:t>
          </a:r>
          <a:endParaRPr lang="ru-RU" sz="2800" dirty="0">
            <a:solidFill>
              <a:schemeClr val="tx1"/>
            </a:solidFill>
          </a:endParaRPr>
        </a:p>
      </dgm:t>
    </dgm:pt>
    <dgm:pt modelId="{AB394D0F-30BA-4890-A2B1-7A1629822D61}" type="parTrans" cxnId="{C4AA7ADC-D984-4871-AE63-7AC41C09C54B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ED912CA9-AE9E-41F0-A4A2-76BFEBD48FF0}" type="sibTrans" cxnId="{C4AA7ADC-D984-4871-AE63-7AC41C09C54B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ACE6B599-18BC-4D5F-885D-55C25BB9698A}">
      <dgm:prSet custT="1"/>
      <dgm:spPr/>
      <dgm:t>
        <a:bodyPr/>
        <a:lstStyle/>
        <a:p>
          <a:pPr>
            <a:buClr>
              <a:schemeClr val="bg2"/>
            </a:buClr>
            <a:buFont typeface="Wingdings" panose="05000000000000000000" pitchFamily="2" charset="2"/>
            <a:buChar char="q"/>
          </a:pPr>
          <a:r>
            <a:rPr lang="en-AU" altLang="ru-RU" sz="2800">
              <a:solidFill>
                <a:schemeClr val="tx1"/>
              </a:solidFill>
            </a:rPr>
            <a:t>uch fazali nosimmetrik tizim</a:t>
          </a:r>
          <a:endParaRPr lang="ru-RU" sz="2800" dirty="0">
            <a:solidFill>
              <a:schemeClr val="tx1"/>
            </a:solidFill>
          </a:endParaRPr>
        </a:p>
      </dgm:t>
    </dgm:pt>
    <dgm:pt modelId="{098051AA-898C-4AF2-B8CC-0B3F939EADAF}" type="parTrans" cxnId="{EE227447-6B86-4D91-A206-46D23B507FA6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22590F4-6A0B-4E40-BF99-907DC669CF25}" type="sibTrans" cxnId="{EE227447-6B86-4D91-A206-46D23B507FA6}">
      <dgm:prSet/>
      <dgm:spPr/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03C90ECD-9505-453F-BC4D-6237AC98DFD8}" type="pres">
      <dgm:prSet presAssocID="{390B91EC-8F11-489C-B7B1-FE565A3A3220}" presName="Name0" presStyleCnt="0">
        <dgm:presLayoutVars>
          <dgm:chMax val="7"/>
          <dgm:chPref val="7"/>
          <dgm:dir/>
        </dgm:presLayoutVars>
      </dgm:prSet>
      <dgm:spPr/>
    </dgm:pt>
    <dgm:pt modelId="{A62A9B79-2C05-4CCB-B049-4258EA78273B}" type="pres">
      <dgm:prSet presAssocID="{390B91EC-8F11-489C-B7B1-FE565A3A3220}" presName="Name1" presStyleCnt="0"/>
      <dgm:spPr/>
    </dgm:pt>
    <dgm:pt modelId="{CDB2AB09-9590-4F7C-8C1C-35A363D79F20}" type="pres">
      <dgm:prSet presAssocID="{390B91EC-8F11-489C-B7B1-FE565A3A3220}" presName="cycle" presStyleCnt="0"/>
      <dgm:spPr/>
    </dgm:pt>
    <dgm:pt modelId="{4DBDE9C7-7440-41F9-A4EA-9BCFF9DEA4BF}" type="pres">
      <dgm:prSet presAssocID="{390B91EC-8F11-489C-B7B1-FE565A3A3220}" presName="srcNode" presStyleLbl="node1" presStyleIdx="0" presStyleCnt="5"/>
      <dgm:spPr/>
    </dgm:pt>
    <dgm:pt modelId="{E15F2B1C-FD73-4557-91FF-422BB8AFC8DC}" type="pres">
      <dgm:prSet presAssocID="{390B91EC-8F11-489C-B7B1-FE565A3A3220}" presName="conn" presStyleLbl="parChTrans1D2" presStyleIdx="0" presStyleCnt="1"/>
      <dgm:spPr/>
    </dgm:pt>
    <dgm:pt modelId="{9180BA54-C5D4-42F3-BF48-C380B1ADBB46}" type="pres">
      <dgm:prSet presAssocID="{390B91EC-8F11-489C-B7B1-FE565A3A3220}" presName="extraNode" presStyleLbl="node1" presStyleIdx="0" presStyleCnt="5"/>
      <dgm:spPr/>
    </dgm:pt>
    <dgm:pt modelId="{C996D8B2-0CC7-4DB8-A70E-2D4164D77161}" type="pres">
      <dgm:prSet presAssocID="{390B91EC-8F11-489C-B7B1-FE565A3A3220}" presName="dstNode" presStyleLbl="node1" presStyleIdx="0" presStyleCnt="5"/>
      <dgm:spPr/>
    </dgm:pt>
    <dgm:pt modelId="{352D487F-9E7D-4173-A774-923364462043}" type="pres">
      <dgm:prSet presAssocID="{4CADEE9E-6CBC-4B04-B309-82714026748D}" presName="text_1" presStyleLbl="node1" presStyleIdx="0" presStyleCnt="5">
        <dgm:presLayoutVars>
          <dgm:bulletEnabled val="1"/>
        </dgm:presLayoutVars>
      </dgm:prSet>
      <dgm:spPr/>
    </dgm:pt>
    <dgm:pt modelId="{A8A3EB1F-ECD7-4EDF-92CB-76851C5FF787}" type="pres">
      <dgm:prSet presAssocID="{4CADEE9E-6CBC-4B04-B309-82714026748D}" presName="accent_1" presStyleCnt="0"/>
      <dgm:spPr/>
    </dgm:pt>
    <dgm:pt modelId="{66CCA055-67C3-4A88-B537-08B72A626035}" type="pres">
      <dgm:prSet presAssocID="{4CADEE9E-6CBC-4B04-B309-82714026748D}" presName="accentRepeatNode" presStyleLbl="solidFgAcc1" presStyleIdx="0" presStyleCnt="5"/>
      <dgm:spPr/>
    </dgm:pt>
    <dgm:pt modelId="{8FCC21B8-F625-4914-BBDB-D1FB7D133C49}" type="pres">
      <dgm:prSet presAssocID="{8BC8FB6F-A8F2-4283-9F75-D605E4E86F8B}" presName="text_2" presStyleLbl="node1" presStyleIdx="1" presStyleCnt="5">
        <dgm:presLayoutVars>
          <dgm:bulletEnabled val="1"/>
        </dgm:presLayoutVars>
      </dgm:prSet>
      <dgm:spPr/>
    </dgm:pt>
    <dgm:pt modelId="{3B0049BA-F530-4687-9D54-7EDF8FBF9B0C}" type="pres">
      <dgm:prSet presAssocID="{8BC8FB6F-A8F2-4283-9F75-D605E4E86F8B}" presName="accent_2" presStyleCnt="0"/>
      <dgm:spPr/>
    </dgm:pt>
    <dgm:pt modelId="{5D09A4FC-07FB-440F-A5FE-A684F2C31CB4}" type="pres">
      <dgm:prSet presAssocID="{8BC8FB6F-A8F2-4283-9F75-D605E4E86F8B}" presName="accentRepeatNode" presStyleLbl="solidFgAcc1" presStyleIdx="1" presStyleCnt="5"/>
      <dgm:spPr/>
    </dgm:pt>
    <dgm:pt modelId="{F77CDD6D-6620-496E-89EC-2EA230F8325A}" type="pres">
      <dgm:prSet presAssocID="{6C447CEB-2598-44B6-A37E-87DD113E2DE6}" presName="text_3" presStyleLbl="node1" presStyleIdx="2" presStyleCnt="5">
        <dgm:presLayoutVars>
          <dgm:bulletEnabled val="1"/>
        </dgm:presLayoutVars>
      </dgm:prSet>
      <dgm:spPr/>
    </dgm:pt>
    <dgm:pt modelId="{63A79579-D0F9-4E00-ADD6-F41B5843E0AD}" type="pres">
      <dgm:prSet presAssocID="{6C447CEB-2598-44B6-A37E-87DD113E2DE6}" presName="accent_3" presStyleCnt="0"/>
      <dgm:spPr/>
    </dgm:pt>
    <dgm:pt modelId="{AA863BFC-D695-471F-820E-EDA1649CD676}" type="pres">
      <dgm:prSet presAssocID="{6C447CEB-2598-44B6-A37E-87DD113E2DE6}" presName="accentRepeatNode" presStyleLbl="solidFgAcc1" presStyleIdx="2" presStyleCnt="5"/>
      <dgm:spPr/>
    </dgm:pt>
    <dgm:pt modelId="{0910E870-8EFB-469B-9BB0-780CB14A96E0}" type="pres">
      <dgm:prSet presAssocID="{F38D82E2-F2DA-4B72-B3DA-0C85B1AB4DA9}" presName="text_4" presStyleLbl="node1" presStyleIdx="3" presStyleCnt="5">
        <dgm:presLayoutVars>
          <dgm:bulletEnabled val="1"/>
        </dgm:presLayoutVars>
      </dgm:prSet>
      <dgm:spPr/>
    </dgm:pt>
    <dgm:pt modelId="{B4CABEF4-527A-45F8-A837-C5E3C27295BF}" type="pres">
      <dgm:prSet presAssocID="{F38D82E2-F2DA-4B72-B3DA-0C85B1AB4DA9}" presName="accent_4" presStyleCnt="0"/>
      <dgm:spPr/>
    </dgm:pt>
    <dgm:pt modelId="{2A471FE5-366B-4259-BC5B-11F89A63A464}" type="pres">
      <dgm:prSet presAssocID="{F38D82E2-F2DA-4B72-B3DA-0C85B1AB4DA9}" presName="accentRepeatNode" presStyleLbl="solidFgAcc1" presStyleIdx="3" presStyleCnt="5"/>
      <dgm:spPr/>
    </dgm:pt>
    <dgm:pt modelId="{A5F52134-F5EE-4FE5-9252-724DDC287E57}" type="pres">
      <dgm:prSet presAssocID="{ACE6B599-18BC-4D5F-885D-55C25BB9698A}" presName="text_5" presStyleLbl="node1" presStyleIdx="4" presStyleCnt="5">
        <dgm:presLayoutVars>
          <dgm:bulletEnabled val="1"/>
        </dgm:presLayoutVars>
      </dgm:prSet>
      <dgm:spPr/>
    </dgm:pt>
    <dgm:pt modelId="{A9974763-2E1A-4336-BA3D-1D96BF9C26F5}" type="pres">
      <dgm:prSet presAssocID="{ACE6B599-18BC-4D5F-885D-55C25BB9698A}" presName="accent_5" presStyleCnt="0"/>
      <dgm:spPr/>
    </dgm:pt>
    <dgm:pt modelId="{B316E709-8DC8-4CA1-BAF9-3217C80ED871}" type="pres">
      <dgm:prSet presAssocID="{ACE6B599-18BC-4D5F-885D-55C25BB9698A}" presName="accentRepeatNode" presStyleLbl="solidFgAcc1" presStyleIdx="4" presStyleCnt="5"/>
      <dgm:spPr/>
    </dgm:pt>
  </dgm:ptLst>
  <dgm:cxnLst>
    <dgm:cxn modelId="{527A4941-E749-4439-91B9-BD272FD3C8E0}" type="presOf" srcId="{390B91EC-8F11-489C-B7B1-FE565A3A3220}" destId="{03C90ECD-9505-453F-BC4D-6237AC98DFD8}" srcOrd="0" destOrd="0" presId="urn:microsoft.com/office/officeart/2008/layout/VerticalCurvedList"/>
    <dgm:cxn modelId="{68868D44-ADB1-4B7B-9B9F-AF8ECD87664A}" srcId="{390B91EC-8F11-489C-B7B1-FE565A3A3220}" destId="{6C447CEB-2598-44B6-A37E-87DD113E2DE6}" srcOrd="2" destOrd="0" parTransId="{B4F00836-E122-40C6-95F1-35AC3F73FDA6}" sibTransId="{190D694D-DE9F-43F1-B631-6346EE16BD87}"/>
    <dgm:cxn modelId="{EE227447-6B86-4D91-A206-46D23B507FA6}" srcId="{390B91EC-8F11-489C-B7B1-FE565A3A3220}" destId="{ACE6B599-18BC-4D5F-885D-55C25BB9698A}" srcOrd="4" destOrd="0" parTransId="{098051AA-898C-4AF2-B8CC-0B3F939EADAF}" sibTransId="{322590F4-6A0B-4E40-BF99-907DC669CF25}"/>
    <dgm:cxn modelId="{C2007557-C248-4BAB-B476-3779857A49BF}" srcId="{390B91EC-8F11-489C-B7B1-FE565A3A3220}" destId="{8BC8FB6F-A8F2-4283-9F75-D605E4E86F8B}" srcOrd="1" destOrd="0" parTransId="{B1B8DC9E-065E-4195-BA65-268C4E2E1D52}" sibTransId="{FA9EF2A0-5995-41A7-8E84-5CB4FC8C804C}"/>
    <dgm:cxn modelId="{0950CD77-50DA-4A06-9200-16CFC908589F}" type="presOf" srcId="{ACE6B599-18BC-4D5F-885D-55C25BB9698A}" destId="{A5F52134-F5EE-4FE5-9252-724DDC287E57}" srcOrd="0" destOrd="0" presId="urn:microsoft.com/office/officeart/2008/layout/VerticalCurvedList"/>
    <dgm:cxn modelId="{549FA78D-AB86-4C3F-8083-C2B585716C9F}" srcId="{390B91EC-8F11-489C-B7B1-FE565A3A3220}" destId="{4CADEE9E-6CBC-4B04-B309-82714026748D}" srcOrd="0" destOrd="0" parTransId="{CC1AC228-33F2-4112-B4A6-BB4B1209BAE8}" sibTransId="{B5815765-66A5-4D5E-9225-EAFA0FB46B21}"/>
    <dgm:cxn modelId="{15DB8A96-DAB9-4161-AA32-48F2DB3A582D}" type="presOf" srcId="{F38D82E2-F2DA-4B72-B3DA-0C85B1AB4DA9}" destId="{0910E870-8EFB-469B-9BB0-780CB14A96E0}" srcOrd="0" destOrd="0" presId="urn:microsoft.com/office/officeart/2008/layout/VerticalCurvedList"/>
    <dgm:cxn modelId="{EB30A9CA-8674-457B-9B9D-0E74DAD11032}" type="presOf" srcId="{B5815765-66A5-4D5E-9225-EAFA0FB46B21}" destId="{E15F2B1C-FD73-4557-91FF-422BB8AFC8DC}" srcOrd="0" destOrd="0" presId="urn:microsoft.com/office/officeart/2008/layout/VerticalCurvedList"/>
    <dgm:cxn modelId="{888146CC-797D-43AD-9382-015F7B4EE107}" type="presOf" srcId="{6C447CEB-2598-44B6-A37E-87DD113E2DE6}" destId="{F77CDD6D-6620-496E-89EC-2EA230F8325A}" srcOrd="0" destOrd="0" presId="urn:microsoft.com/office/officeart/2008/layout/VerticalCurvedList"/>
    <dgm:cxn modelId="{8C9893D6-3BE5-4F1C-AC1A-05E49CCC6E7F}" type="presOf" srcId="{4CADEE9E-6CBC-4B04-B309-82714026748D}" destId="{352D487F-9E7D-4173-A774-923364462043}" srcOrd="0" destOrd="0" presId="urn:microsoft.com/office/officeart/2008/layout/VerticalCurvedList"/>
    <dgm:cxn modelId="{C4AA7ADC-D984-4871-AE63-7AC41C09C54B}" srcId="{390B91EC-8F11-489C-B7B1-FE565A3A3220}" destId="{F38D82E2-F2DA-4B72-B3DA-0C85B1AB4DA9}" srcOrd="3" destOrd="0" parTransId="{AB394D0F-30BA-4890-A2B1-7A1629822D61}" sibTransId="{ED912CA9-AE9E-41F0-A4A2-76BFEBD48FF0}"/>
    <dgm:cxn modelId="{DB3EE3F1-D5B2-42A7-AA98-BB8730E53E05}" type="presOf" srcId="{8BC8FB6F-A8F2-4283-9F75-D605E4E86F8B}" destId="{8FCC21B8-F625-4914-BBDB-D1FB7D133C49}" srcOrd="0" destOrd="0" presId="urn:microsoft.com/office/officeart/2008/layout/VerticalCurvedList"/>
    <dgm:cxn modelId="{D27914FA-A470-4F1D-8D8D-BBE701C4491B}" type="presParOf" srcId="{03C90ECD-9505-453F-BC4D-6237AC98DFD8}" destId="{A62A9B79-2C05-4CCB-B049-4258EA78273B}" srcOrd="0" destOrd="0" presId="urn:microsoft.com/office/officeart/2008/layout/VerticalCurvedList"/>
    <dgm:cxn modelId="{973B4B44-88D9-4A33-AAD5-7EEC2A1A8358}" type="presParOf" srcId="{A62A9B79-2C05-4CCB-B049-4258EA78273B}" destId="{CDB2AB09-9590-4F7C-8C1C-35A363D79F20}" srcOrd="0" destOrd="0" presId="urn:microsoft.com/office/officeart/2008/layout/VerticalCurvedList"/>
    <dgm:cxn modelId="{9BAAF848-3A4C-4DC2-BD45-20688CD23277}" type="presParOf" srcId="{CDB2AB09-9590-4F7C-8C1C-35A363D79F20}" destId="{4DBDE9C7-7440-41F9-A4EA-9BCFF9DEA4BF}" srcOrd="0" destOrd="0" presId="urn:microsoft.com/office/officeart/2008/layout/VerticalCurvedList"/>
    <dgm:cxn modelId="{46E89866-6146-4CB6-8B3E-8103CAA6D3EF}" type="presParOf" srcId="{CDB2AB09-9590-4F7C-8C1C-35A363D79F20}" destId="{E15F2B1C-FD73-4557-91FF-422BB8AFC8DC}" srcOrd="1" destOrd="0" presId="urn:microsoft.com/office/officeart/2008/layout/VerticalCurvedList"/>
    <dgm:cxn modelId="{580536F8-65D7-4BAC-9C60-C4CC7B082D17}" type="presParOf" srcId="{CDB2AB09-9590-4F7C-8C1C-35A363D79F20}" destId="{9180BA54-C5D4-42F3-BF48-C380B1ADBB46}" srcOrd="2" destOrd="0" presId="urn:microsoft.com/office/officeart/2008/layout/VerticalCurvedList"/>
    <dgm:cxn modelId="{282B96BF-3C37-4CE7-9D75-0B137AE92779}" type="presParOf" srcId="{CDB2AB09-9590-4F7C-8C1C-35A363D79F20}" destId="{C996D8B2-0CC7-4DB8-A70E-2D4164D77161}" srcOrd="3" destOrd="0" presId="urn:microsoft.com/office/officeart/2008/layout/VerticalCurvedList"/>
    <dgm:cxn modelId="{379B0955-DE65-4169-9EF6-F093C0A1C244}" type="presParOf" srcId="{A62A9B79-2C05-4CCB-B049-4258EA78273B}" destId="{352D487F-9E7D-4173-A774-923364462043}" srcOrd="1" destOrd="0" presId="urn:microsoft.com/office/officeart/2008/layout/VerticalCurvedList"/>
    <dgm:cxn modelId="{CE0A91D8-4BC1-425E-925F-1D08BB283D46}" type="presParOf" srcId="{A62A9B79-2C05-4CCB-B049-4258EA78273B}" destId="{A8A3EB1F-ECD7-4EDF-92CB-76851C5FF787}" srcOrd="2" destOrd="0" presId="urn:microsoft.com/office/officeart/2008/layout/VerticalCurvedList"/>
    <dgm:cxn modelId="{A19250B3-9EFF-4DBE-A7B4-B1196CB90112}" type="presParOf" srcId="{A8A3EB1F-ECD7-4EDF-92CB-76851C5FF787}" destId="{66CCA055-67C3-4A88-B537-08B72A626035}" srcOrd="0" destOrd="0" presId="urn:microsoft.com/office/officeart/2008/layout/VerticalCurvedList"/>
    <dgm:cxn modelId="{F3CABF4D-19B6-42E5-9673-42A7CA5F7532}" type="presParOf" srcId="{A62A9B79-2C05-4CCB-B049-4258EA78273B}" destId="{8FCC21B8-F625-4914-BBDB-D1FB7D133C49}" srcOrd="3" destOrd="0" presId="urn:microsoft.com/office/officeart/2008/layout/VerticalCurvedList"/>
    <dgm:cxn modelId="{24FD59BD-36FC-4D9B-B78E-3C242FF35E22}" type="presParOf" srcId="{A62A9B79-2C05-4CCB-B049-4258EA78273B}" destId="{3B0049BA-F530-4687-9D54-7EDF8FBF9B0C}" srcOrd="4" destOrd="0" presId="urn:microsoft.com/office/officeart/2008/layout/VerticalCurvedList"/>
    <dgm:cxn modelId="{C9A0F775-8D2A-4936-B82C-35A73C2B4D2A}" type="presParOf" srcId="{3B0049BA-F530-4687-9D54-7EDF8FBF9B0C}" destId="{5D09A4FC-07FB-440F-A5FE-A684F2C31CB4}" srcOrd="0" destOrd="0" presId="urn:microsoft.com/office/officeart/2008/layout/VerticalCurvedList"/>
    <dgm:cxn modelId="{62EA21F6-46AA-4595-8730-1F44D3515A5E}" type="presParOf" srcId="{A62A9B79-2C05-4CCB-B049-4258EA78273B}" destId="{F77CDD6D-6620-496E-89EC-2EA230F8325A}" srcOrd="5" destOrd="0" presId="urn:microsoft.com/office/officeart/2008/layout/VerticalCurvedList"/>
    <dgm:cxn modelId="{5A6ACF39-0706-49CA-9748-B6F3F5A1A911}" type="presParOf" srcId="{A62A9B79-2C05-4CCB-B049-4258EA78273B}" destId="{63A79579-D0F9-4E00-ADD6-F41B5843E0AD}" srcOrd="6" destOrd="0" presId="urn:microsoft.com/office/officeart/2008/layout/VerticalCurvedList"/>
    <dgm:cxn modelId="{F7DB19FE-5760-4673-B1BF-D6E24E8CAA30}" type="presParOf" srcId="{63A79579-D0F9-4E00-ADD6-F41B5843E0AD}" destId="{AA863BFC-D695-471F-820E-EDA1649CD676}" srcOrd="0" destOrd="0" presId="urn:microsoft.com/office/officeart/2008/layout/VerticalCurvedList"/>
    <dgm:cxn modelId="{3689299D-BA91-4C87-B207-811BFBA6EEA2}" type="presParOf" srcId="{A62A9B79-2C05-4CCB-B049-4258EA78273B}" destId="{0910E870-8EFB-469B-9BB0-780CB14A96E0}" srcOrd="7" destOrd="0" presId="urn:microsoft.com/office/officeart/2008/layout/VerticalCurvedList"/>
    <dgm:cxn modelId="{A3AC2D41-F897-4986-8931-2550E495C89C}" type="presParOf" srcId="{A62A9B79-2C05-4CCB-B049-4258EA78273B}" destId="{B4CABEF4-527A-45F8-A837-C5E3C27295BF}" srcOrd="8" destOrd="0" presId="urn:microsoft.com/office/officeart/2008/layout/VerticalCurvedList"/>
    <dgm:cxn modelId="{DBB1071C-926F-42B9-9F51-D3E9E7377104}" type="presParOf" srcId="{B4CABEF4-527A-45F8-A837-C5E3C27295BF}" destId="{2A471FE5-366B-4259-BC5B-11F89A63A464}" srcOrd="0" destOrd="0" presId="urn:microsoft.com/office/officeart/2008/layout/VerticalCurvedList"/>
    <dgm:cxn modelId="{F6803CBF-035C-4C51-B6C3-091FB23D69D6}" type="presParOf" srcId="{A62A9B79-2C05-4CCB-B049-4258EA78273B}" destId="{A5F52134-F5EE-4FE5-9252-724DDC287E57}" srcOrd="9" destOrd="0" presId="urn:microsoft.com/office/officeart/2008/layout/VerticalCurvedList"/>
    <dgm:cxn modelId="{1865FA21-E073-433B-9774-9BA81E2B2A63}" type="presParOf" srcId="{A62A9B79-2C05-4CCB-B049-4258EA78273B}" destId="{A9974763-2E1A-4336-BA3D-1D96BF9C26F5}" srcOrd="10" destOrd="0" presId="urn:microsoft.com/office/officeart/2008/layout/VerticalCurvedList"/>
    <dgm:cxn modelId="{589B1400-33CD-4199-90E5-B8AE09C6CFA5}" type="presParOf" srcId="{A9974763-2E1A-4336-BA3D-1D96BF9C26F5}" destId="{B316E709-8DC8-4CA1-BAF9-3217C80ED87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90B91EC-8F11-489C-B7B1-FE565A3A3220}" type="doc">
      <dgm:prSet loTypeId="urn:microsoft.com/office/officeart/2008/layout/VerticalCurvedList" loCatId="list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4CADEE9E-6CBC-4B04-B309-82714026748D}">
      <dgm:prSet phldrT="[Текст]"/>
      <dgm:spPr/>
      <dgm:t>
        <a:bodyPr/>
        <a:lstStyle/>
        <a:p>
          <a:pPr>
            <a:buFont typeface="Wingdings" panose="05000000000000000000" pitchFamily="2" charset="2"/>
            <a:buChar char="q"/>
          </a:pPr>
          <a:r>
            <a:rPr lang="en-AU" altLang="ru-RU" b="0">
              <a:solidFill>
                <a:srgbClr val="003399"/>
              </a:solidFill>
            </a:rPr>
            <a:t>magnetoelektrik</a:t>
          </a:r>
          <a:endParaRPr lang="ru-RU" b="0" dirty="0">
            <a:solidFill>
              <a:srgbClr val="003399"/>
            </a:solidFill>
          </a:endParaRPr>
        </a:p>
      </dgm:t>
    </dgm:pt>
    <dgm:pt modelId="{CC1AC228-33F2-4112-B4A6-BB4B1209BAE8}" type="parTrans" cxnId="{549FA78D-AB86-4C3F-8083-C2B585716C9F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B5815765-66A5-4D5E-9225-EAFA0FB46B21}" type="sibTrans" cxnId="{549FA78D-AB86-4C3F-8083-C2B585716C9F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8BC8FB6F-A8F2-4283-9F75-D605E4E86F8B}">
      <dgm:prSet phldrT="[Текст]"/>
      <dgm:spPr/>
      <dgm:t>
        <a:bodyPr/>
        <a:lstStyle/>
        <a:p>
          <a:pPr>
            <a:buClr>
              <a:schemeClr val="bg2"/>
            </a:buClr>
            <a:buFont typeface="Wingdings" panose="05000000000000000000" pitchFamily="2" charset="2"/>
            <a:buChar char="q"/>
          </a:pPr>
          <a:r>
            <a:rPr lang="en-AU" altLang="ru-RU" b="0">
              <a:solidFill>
                <a:srgbClr val="003399"/>
              </a:solidFill>
            </a:rPr>
            <a:t>elektromagnit</a:t>
          </a:r>
          <a:endParaRPr lang="ru-RU" b="0" dirty="0">
            <a:solidFill>
              <a:srgbClr val="003399"/>
            </a:solidFill>
          </a:endParaRPr>
        </a:p>
      </dgm:t>
    </dgm:pt>
    <dgm:pt modelId="{B1B8DC9E-065E-4195-BA65-268C4E2E1D52}" type="parTrans" cxnId="{C2007557-C248-4BAB-B476-3779857A49BF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FA9EF2A0-5995-41A7-8E84-5CB4FC8C804C}" type="sibTrans" cxnId="{C2007557-C248-4BAB-B476-3779857A49BF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1D5C6E8B-4D22-4EB3-803C-13B4FB972BAB}">
      <dgm:prSet phldrT="[Текст]"/>
      <dgm:spPr/>
      <dgm:t>
        <a:bodyPr/>
        <a:lstStyle/>
        <a:p>
          <a:r>
            <a:rPr lang="en-AU" altLang="ru-RU" b="0">
              <a:solidFill>
                <a:srgbClr val="003399"/>
              </a:solidFill>
            </a:rPr>
            <a:t>elektrostatik</a:t>
          </a:r>
          <a:endParaRPr lang="ru-RU" b="0" dirty="0">
            <a:solidFill>
              <a:srgbClr val="003399"/>
            </a:solidFill>
          </a:endParaRPr>
        </a:p>
      </dgm:t>
    </dgm:pt>
    <dgm:pt modelId="{45DABE45-2B08-404B-88BD-E410BA60BF29}" type="parTrans" cxnId="{07AC54D3-A412-40E7-9124-B33CD285DC9A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69A3BE7F-9158-4983-8057-0327AA6C9034}" type="sibTrans" cxnId="{07AC54D3-A412-40E7-9124-B33CD285DC9A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6C447CEB-2598-44B6-A37E-87DD113E2DE6}">
      <dgm:prSet/>
      <dgm:spPr/>
      <dgm:t>
        <a:bodyPr/>
        <a:lstStyle/>
        <a:p>
          <a:r>
            <a:rPr lang="en-AU" altLang="ru-RU" b="0">
              <a:solidFill>
                <a:srgbClr val="003399"/>
              </a:solidFill>
            </a:rPr>
            <a:t>elektrodinamik</a:t>
          </a:r>
          <a:endParaRPr lang="ru-RU" b="0" dirty="0">
            <a:solidFill>
              <a:srgbClr val="003399"/>
            </a:solidFill>
          </a:endParaRPr>
        </a:p>
      </dgm:t>
    </dgm:pt>
    <dgm:pt modelId="{B4F00836-E122-40C6-95F1-35AC3F73FDA6}" type="parTrans" cxnId="{68868D44-ADB1-4B7B-9B9F-AF8ECD87664A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190D694D-DE9F-43F1-B631-6346EE16BD87}" type="sibTrans" cxnId="{68868D44-ADB1-4B7B-9B9F-AF8ECD87664A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F38D82E2-F2DA-4B72-B3DA-0C85B1AB4DA9}">
      <dgm:prSet/>
      <dgm:spPr/>
      <dgm:t>
        <a:bodyPr/>
        <a:lstStyle/>
        <a:p>
          <a:r>
            <a:rPr lang="en-AU" altLang="ru-RU" b="0">
              <a:solidFill>
                <a:srgbClr val="003399"/>
              </a:solidFill>
            </a:rPr>
            <a:t>ferrodinamik</a:t>
          </a:r>
          <a:endParaRPr lang="ru-RU" b="0" dirty="0">
            <a:solidFill>
              <a:srgbClr val="003399"/>
            </a:solidFill>
          </a:endParaRPr>
        </a:p>
      </dgm:t>
    </dgm:pt>
    <dgm:pt modelId="{AB394D0F-30BA-4890-A2B1-7A1629822D61}" type="parTrans" cxnId="{C4AA7ADC-D984-4871-AE63-7AC41C09C54B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ED912CA9-AE9E-41F0-A4A2-76BFEBD48FF0}" type="sibTrans" cxnId="{C4AA7ADC-D984-4871-AE63-7AC41C09C54B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ACE6B599-18BC-4D5F-885D-55C25BB9698A}">
      <dgm:prSet/>
      <dgm:spPr/>
      <dgm:t>
        <a:bodyPr/>
        <a:lstStyle/>
        <a:p>
          <a:pPr>
            <a:buClr>
              <a:schemeClr val="bg2"/>
            </a:buClr>
            <a:buFont typeface="Wingdings" panose="05000000000000000000" pitchFamily="2" charset="2"/>
            <a:buChar char="q"/>
          </a:pPr>
          <a:r>
            <a:rPr lang="en-AU" altLang="ru-RU" b="0">
              <a:solidFill>
                <a:srgbClr val="003399"/>
              </a:solidFill>
            </a:rPr>
            <a:t>induksion</a:t>
          </a:r>
          <a:endParaRPr lang="ru-RU" b="0" dirty="0">
            <a:solidFill>
              <a:srgbClr val="003399"/>
            </a:solidFill>
          </a:endParaRPr>
        </a:p>
      </dgm:t>
    </dgm:pt>
    <dgm:pt modelId="{098051AA-898C-4AF2-B8CC-0B3F939EADAF}" type="parTrans" cxnId="{EE227447-6B86-4D91-A206-46D23B507FA6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322590F4-6A0B-4E40-BF99-907DC669CF25}" type="sibTrans" cxnId="{EE227447-6B86-4D91-A206-46D23B507FA6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3AD70ACA-FFCD-4D66-A9F4-A3ABA44E9AFA}">
      <dgm:prSet/>
      <dgm:spPr/>
      <dgm:t>
        <a:bodyPr/>
        <a:lstStyle/>
        <a:p>
          <a:r>
            <a:rPr lang="en-AU" altLang="ru-RU" b="0">
              <a:solidFill>
                <a:srgbClr val="003399"/>
              </a:solidFill>
            </a:rPr>
            <a:t>vibratsion va boshqalar</a:t>
          </a:r>
          <a:endParaRPr lang="ru-RU" b="0" dirty="0">
            <a:solidFill>
              <a:srgbClr val="003399"/>
            </a:solidFill>
          </a:endParaRPr>
        </a:p>
      </dgm:t>
    </dgm:pt>
    <dgm:pt modelId="{DD2B1FD4-A9A2-48E8-9A78-4C9328010408}" type="parTrans" cxnId="{7A8F3ECD-8F3F-4B44-980B-8B92F8489CA6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329D71FA-0931-4374-8054-8CC818FF2FE8}" type="sibTrans" cxnId="{7A8F3ECD-8F3F-4B44-980B-8B92F8489CA6}">
      <dgm:prSet/>
      <dgm:spPr/>
      <dgm:t>
        <a:bodyPr/>
        <a:lstStyle/>
        <a:p>
          <a:endParaRPr lang="ru-RU" b="0">
            <a:solidFill>
              <a:srgbClr val="003399"/>
            </a:solidFill>
          </a:endParaRPr>
        </a:p>
      </dgm:t>
    </dgm:pt>
    <dgm:pt modelId="{03C90ECD-9505-453F-BC4D-6237AC98DFD8}" type="pres">
      <dgm:prSet presAssocID="{390B91EC-8F11-489C-B7B1-FE565A3A3220}" presName="Name0" presStyleCnt="0">
        <dgm:presLayoutVars>
          <dgm:chMax val="7"/>
          <dgm:chPref val="7"/>
          <dgm:dir/>
        </dgm:presLayoutVars>
      </dgm:prSet>
      <dgm:spPr/>
    </dgm:pt>
    <dgm:pt modelId="{A62A9B79-2C05-4CCB-B049-4258EA78273B}" type="pres">
      <dgm:prSet presAssocID="{390B91EC-8F11-489C-B7B1-FE565A3A3220}" presName="Name1" presStyleCnt="0"/>
      <dgm:spPr/>
    </dgm:pt>
    <dgm:pt modelId="{CDB2AB09-9590-4F7C-8C1C-35A363D79F20}" type="pres">
      <dgm:prSet presAssocID="{390B91EC-8F11-489C-B7B1-FE565A3A3220}" presName="cycle" presStyleCnt="0"/>
      <dgm:spPr/>
    </dgm:pt>
    <dgm:pt modelId="{4DBDE9C7-7440-41F9-A4EA-9BCFF9DEA4BF}" type="pres">
      <dgm:prSet presAssocID="{390B91EC-8F11-489C-B7B1-FE565A3A3220}" presName="srcNode" presStyleLbl="node1" presStyleIdx="0" presStyleCnt="7"/>
      <dgm:spPr/>
    </dgm:pt>
    <dgm:pt modelId="{E15F2B1C-FD73-4557-91FF-422BB8AFC8DC}" type="pres">
      <dgm:prSet presAssocID="{390B91EC-8F11-489C-B7B1-FE565A3A3220}" presName="conn" presStyleLbl="parChTrans1D2" presStyleIdx="0" presStyleCnt="1"/>
      <dgm:spPr/>
    </dgm:pt>
    <dgm:pt modelId="{9180BA54-C5D4-42F3-BF48-C380B1ADBB46}" type="pres">
      <dgm:prSet presAssocID="{390B91EC-8F11-489C-B7B1-FE565A3A3220}" presName="extraNode" presStyleLbl="node1" presStyleIdx="0" presStyleCnt="7"/>
      <dgm:spPr/>
    </dgm:pt>
    <dgm:pt modelId="{C996D8B2-0CC7-4DB8-A70E-2D4164D77161}" type="pres">
      <dgm:prSet presAssocID="{390B91EC-8F11-489C-B7B1-FE565A3A3220}" presName="dstNode" presStyleLbl="node1" presStyleIdx="0" presStyleCnt="7"/>
      <dgm:spPr/>
    </dgm:pt>
    <dgm:pt modelId="{352D487F-9E7D-4173-A774-923364462043}" type="pres">
      <dgm:prSet presAssocID="{4CADEE9E-6CBC-4B04-B309-82714026748D}" presName="text_1" presStyleLbl="node1" presStyleIdx="0" presStyleCnt="7">
        <dgm:presLayoutVars>
          <dgm:bulletEnabled val="1"/>
        </dgm:presLayoutVars>
      </dgm:prSet>
      <dgm:spPr/>
    </dgm:pt>
    <dgm:pt modelId="{A8A3EB1F-ECD7-4EDF-92CB-76851C5FF787}" type="pres">
      <dgm:prSet presAssocID="{4CADEE9E-6CBC-4B04-B309-82714026748D}" presName="accent_1" presStyleCnt="0"/>
      <dgm:spPr/>
    </dgm:pt>
    <dgm:pt modelId="{66CCA055-67C3-4A88-B537-08B72A626035}" type="pres">
      <dgm:prSet presAssocID="{4CADEE9E-6CBC-4B04-B309-82714026748D}" presName="accentRepeatNode" presStyleLbl="solidFgAcc1" presStyleIdx="0" presStyleCnt="7"/>
      <dgm:spPr/>
    </dgm:pt>
    <dgm:pt modelId="{8FCC21B8-F625-4914-BBDB-D1FB7D133C49}" type="pres">
      <dgm:prSet presAssocID="{8BC8FB6F-A8F2-4283-9F75-D605E4E86F8B}" presName="text_2" presStyleLbl="node1" presStyleIdx="1" presStyleCnt="7">
        <dgm:presLayoutVars>
          <dgm:bulletEnabled val="1"/>
        </dgm:presLayoutVars>
      </dgm:prSet>
      <dgm:spPr/>
    </dgm:pt>
    <dgm:pt modelId="{3B0049BA-F530-4687-9D54-7EDF8FBF9B0C}" type="pres">
      <dgm:prSet presAssocID="{8BC8FB6F-A8F2-4283-9F75-D605E4E86F8B}" presName="accent_2" presStyleCnt="0"/>
      <dgm:spPr/>
    </dgm:pt>
    <dgm:pt modelId="{5D09A4FC-07FB-440F-A5FE-A684F2C31CB4}" type="pres">
      <dgm:prSet presAssocID="{8BC8FB6F-A8F2-4283-9F75-D605E4E86F8B}" presName="accentRepeatNode" presStyleLbl="solidFgAcc1" presStyleIdx="1" presStyleCnt="7"/>
      <dgm:spPr/>
    </dgm:pt>
    <dgm:pt modelId="{F77CDD6D-6620-496E-89EC-2EA230F8325A}" type="pres">
      <dgm:prSet presAssocID="{6C447CEB-2598-44B6-A37E-87DD113E2DE6}" presName="text_3" presStyleLbl="node1" presStyleIdx="2" presStyleCnt="7">
        <dgm:presLayoutVars>
          <dgm:bulletEnabled val="1"/>
        </dgm:presLayoutVars>
      </dgm:prSet>
      <dgm:spPr/>
    </dgm:pt>
    <dgm:pt modelId="{63A79579-D0F9-4E00-ADD6-F41B5843E0AD}" type="pres">
      <dgm:prSet presAssocID="{6C447CEB-2598-44B6-A37E-87DD113E2DE6}" presName="accent_3" presStyleCnt="0"/>
      <dgm:spPr/>
    </dgm:pt>
    <dgm:pt modelId="{AA863BFC-D695-471F-820E-EDA1649CD676}" type="pres">
      <dgm:prSet presAssocID="{6C447CEB-2598-44B6-A37E-87DD113E2DE6}" presName="accentRepeatNode" presStyleLbl="solidFgAcc1" presStyleIdx="2" presStyleCnt="7"/>
      <dgm:spPr/>
    </dgm:pt>
    <dgm:pt modelId="{0910E870-8EFB-469B-9BB0-780CB14A96E0}" type="pres">
      <dgm:prSet presAssocID="{F38D82E2-F2DA-4B72-B3DA-0C85B1AB4DA9}" presName="text_4" presStyleLbl="node1" presStyleIdx="3" presStyleCnt="7">
        <dgm:presLayoutVars>
          <dgm:bulletEnabled val="1"/>
        </dgm:presLayoutVars>
      </dgm:prSet>
      <dgm:spPr/>
    </dgm:pt>
    <dgm:pt modelId="{B4CABEF4-527A-45F8-A837-C5E3C27295BF}" type="pres">
      <dgm:prSet presAssocID="{F38D82E2-F2DA-4B72-B3DA-0C85B1AB4DA9}" presName="accent_4" presStyleCnt="0"/>
      <dgm:spPr/>
    </dgm:pt>
    <dgm:pt modelId="{2A471FE5-366B-4259-BC5B-11F89A63A464}" type="pres">
      <dgm:prSet presAssocID="{F38D82E2-F2DA-4B72-B3DA-0C85B1AB4DA9}" presName="accentRepeatNode" presStyleLbl="solidFgAcc1" presStyleIdx="3" presStyleCnt="7"/>
      <dgm:spPr/>
    </dgm:pt>
    <dgm:pt modelId="{A5F52134-F5EE-4FE5-9252-724DDC287E57}" type="pres">
      <dgm:prSet presAssocID="{ACE6B599-18BC-4D5F-885D-55C25BB9698A}" presName="text_5" presStyleLbl="node1" presStyleIdx="4" presStyleCnt="7">
        <dgm:presLayoutVars>
          <dgm:bulletEnabled val="1"/>
        </dgm:presLayoutVars>
      </dgm:prSet>
      <dgm:spPr/>
    </dgm:pt>
    <dgm:pt modelId="{A9974763-2E1A-4336-BA3D-1D96BF9C26F5}" type="pres">
      <dgm:prSet presAssocID="{ACE6B599-18BC-4D5F-885D-55C25BB9698A}" presName="accent_5" presStyleCnt="0"/>
      <dgm:spPr/>
    </dgm:pt>
    <dgm:pt modelId="{B316E709-8DC8-4CA1-BAF9-3217C80ED871}" type="pres">
      <dgm:prSet presAssocID="{ACE6B599-18BC-4D5F-885D-55C25BB9698A}" presName="accentRepeatNode" presStyleLbl="solidFgAcc1" presStyleIdx="4" presStyleCnt="7"/>
      <dgm:spPr/>
    </dgm:pt>
    <dgm:pt modelId="{4354BCE1-7E7B-48C1-B108-F21BB40E671A}" type="pres">
      <dgm:prSet presAssocID="{1D5C6E8B-4D22-4EB3-803C-13B4FB972BAB}" presName="text_6" presStyleLbl="node1" presStyleIdx="5" presStyleCnt="7">
        <dgm:presLayoutVars>
          <dgm:bulletEnabled val="1"/>
        </dgm:presLayoutVars>
      </dgm:prSet>
      <dgm:spPr/>
    </dgm:pt>
    <dgm:pt modelId="{0D23E3D5-B85A-4D29-B2E0-A8197892CF74}" type="pres">
      <dgm:prSet presAssocID="{1D5C6E8B-4D22-4EB3-803C-13B4FB972BAB}" presName="accent_6" presStyleCnt="0"/>
      <dgm:spPr/>
    </dgm:pt>
    <dgm:pt modelId="{5DDB4F3D-3CC9-4A47-9E8B-2ECD2E2A8F7C}" type="pres">
      <dgm:prSet presAssocID="{1D5C6E8B-4D22-4EB3-803C-13B4FB972BAB}" presName="accentRepeatNode" presStyleLbl="solidFgAcc1" presStyleIdx="5" presStyleCnt="7"/>
      <dgm:spPr/>
    </dgm:pt>
    <dgm:pt modelId="{BA44CB26-2ED2-4CE1-85BA-2E1836A9B6D2}" type="pres">
      <dgm:prSet presAssocID="{3AD70ACA-FFCD-4D66-A9F4-A3ABA44E9AFA}" presName="text_7" presStyleLbl="node1" presStyleIdx="6" presStyleCnt="7">
        <dgm:presLayoutVars>
          <dgm:bulletEnabled val="1"/>
        </dgm:presLayoutVars>
      </dgm:prSet>
      <dgm:spPr/>
    </dgm:pt>
    <dgm:pt modelId="{16661B5E-0241-450F-808F-7E700C92AB0A}" type="pres">
      <dgm:prSet presAssocID="{3AD70ACA-FFCD-4D66-A9F4-A3ABA44E9AFA}" presName="accent_7" presStyleCnt="0"/>
      <dgm:spPr/>
    </dgm:pt>
    <dgm:pt modelId="{AB39A551-14F8-473E-B4E3-8227971A9750}" type="pres">
      <dgm:prSet presAssocID="{3AD70ACA-FFCD-4D66-A9F4-A3ABA44E9AFA}" presName="accentRepeatNode" presStyleLbl="solidFgAcc1" presStyleIdx="6" presStyleCnt="7"/>
      <dgm:spPr/>
    </dgm:pt>
  </dgm:ptLst>
  <dgm:cxnLst>
    <dgm:cxn modelId="{527A4941-E749-4439-91B9-BD272FD3C8E0}" type="presOf" srcId="{390B91EC-8F11-489C-B7B1-FE565A3A3220}" destId="{03C90ECD-9505-453F-BC4D-6237AC98DFD8}" srcOrd="0" destOrd="0" presId="urn:microsoft.com/office/officeart/2008/layout/VerticalCurvedList"/>
    <dgm:cxn modelId="{68868D44-ADB1-4B7B-9B9F-AF8ECD87664A}" srcId="{390B91EC-8F11-489C-B7B1-FE565A3A3220}" destId="{6C447CEB-2598-44B6-A37E-87DD113E2DE6}" srcOrd="2" destOrd="0" parTransId="{B4F00836-E122-40C6-95F1-35AC3F73FDA6}" sibTransId="{190D694D-DE9F-43F1-B631-6346EE16BD87}"/>
    <dgm:cxn modelId="{EE227447-6B86-4D91-A206-46D23B507FA6}" srcId="{390B91EC-8F11-489C-B7B1-FE565A3A3220}" destId="{ACE6B599-18BC-4D5F-885D-55C25BB9698A}" srcOrd="4" destOrd="0" parTransId="{098051AA-898C-4AF2-B8CC-0B3F939EADAF}" sibTransId="{322590F4-6A0B-4E40-BF99-907DC669CF25}"/>
    <dgm:cxn modelId="{9FE9506A-DB2F-4F47-8BF4-E7D58EAA3D38}" type="presOf" srcId="{3AD70ACA-FFCD-4D66-A9F4-A3ABA44E9AFA}" destId="{BA44CB26-2ED2-4CE1-85BA-2E1836A9B6D2}" srcOrd="0" destOrd="0" presId="urn:microsoft.com/office/officeart/2008/layout/VerticalCurvedList"/>
    <dgm:cxn modelId="{C2007557-C248-4BAB-B476-3779857A49BF}" srcId="{390B91EC-8F11-489C-B7B1-FE565A3A3220}" destId="{8BC8FB6F-A8F2-4283-9F75-D605E4E86F8B}" srcOrd="1" destOrd="0" parTransId="{B1B8DC9E-065E-4195-BA65-268C4E2E1D52}" sibTransId="{FA9EF2A0-5995-41A7-8E84-5CB4FC8C804C}"/>
    <dgm:cxn modelId="{14848D77-5E52-4390-B679-6BE63FFB1CC2}" type="presOf" srcId="{1D5C6E8B-4D22-4EB3-803C-13B4FB972BAB}" destId="{4354BCE1-7E7B-48C1-B108-F21BB40E671A}" srcOrd="0" destOrd="0" presId="urn:microsoft.com/office/officeart/2008/layout/VerticalCurvedList"/>
    <dgm:cxn modelId="{0950CD77-50DA-4A06-9200-16CFC908589F}" type="presOf" srcId="{ACE6B599-18BC-4D5F-885D-55C25BB9698A}" destId="{A5F52134-F5EE-4FE5-9252-724DDC287E57}" srcOrd="0" destOrd="0" presId="urn:microsoft.com/office/officeart/2008/layout/VerticalCurvedList"/>
    <dgm:cxn modelId="{549FA78D-AB86-4C3F-8083-C2B585716C9F}" srcId="{390B91EC-8F11-489C-B7B1-FE565A3A3220}" destId="{4CADEE9E-6CBC-4B04-B309-82714026748D}" srcOrd="0" destOrd="0" parTransId="{CC1AC228-33F2-4112-B4A6-BB4B1209BAE8}" sibTransId="{B5815765-66A5-4D5E-9225-EAFA0FB46B21}"/>
    <dgm:cxn modelId="{15DB8A96-DAB9-4161-AA32-48F2DB3A582D}" type="presOf" srcId="{F38D82E2-F2DA-4B72-B3DA-0C85B1AB4DA9}" destId="{0910E870-8EFB-469B-9BB0-780CB14A96E0}" srcOrd="0" destOrd="0" presId="urn:microsoft.com/office/officeart/2008/layout/VerticalCurvedList"/>
    <dgm:cxn modelId="{EB30A9CA-8674-457B-9B9D-0E74DAD11032}" type="presOf" srcId="{B5815765-66A5-4D5E-9225-EAFA0FB46B21}" destId="{E15F2B1C-FD73-4557-91FF-422BB8AFC8DC}" srcOrd="0" destOrd="0" presId="urn:microsoft.com/office/officeart/2008/layout/VerticalCurvedList"/>
    <dgm:cxn modelId="{888146CC-797D-43AD-9382-015F7B4EE107}" type="presOf" srcId="{6C447CEB-2598-44B6-A37E-87DD113E2DE6}" destId="{F77CDD6D-6620-496E-89EC-2EA230F8325A}" srcOrd="0" destOrd="0" presId="urn:microsoft.com/office/officeart/2008/layout/VerticalCurvedList"/>
    <dgm:cxn modelId="{7A8F3ECD-8F3F-4B44-980B-8B92F8489CA6}" srcId="{390B91EC-8F11-489C-B7B1-FE565A3A3220}" destId="{3AD70ACA-FFCD-4D66-A9F4-A3ABA44E9AFA}" srcOrd="6" destOrd="0" parTransId="{DD2B1FD4-A9A2-48E8-9A78-4C9328010408}" sibTransId="{329D71FA-0931-4374-8054-8CC818FF2FE8}"/>
    <dgm:cxn modelId="{07AC54D3-A412-40E7-9124-B33CD285DC9A}" srcId="{390B91EC-8F11-489C-B7B1-FE565A3A3220}" destId="{1D5C6E8B-4D22-4EB3-803C-13B4FB972BAB}" srcOrd="5" destOrd="0" parTransId="{45DABE45-2B08-404B-88BD-E410BA60BF29}" sibTransId="{69A3BE7F-9158-4983-8057-0327AA6C9034}"/>
    <dgm:cxn modelId="{8C9893D6-3BE5-4F1C-AC1A-05E49CCC6E7F}" type="presOf" srcId="{4CADEE9E-6CBC-4B04-B309-82714026748D}" destId="{352D487F-9E7D-4173-A774-923364462043}" srcOrd="0" destOrd="0" presId="urn:microsoft.com/office/officeart/2008/layout/VerticalCurvedList"/>
    <dgm:cxn modelId="{C4AA7ADC-D984-4871-AE63-7AC41C09C54B}" srcId="{390B91EC-8F11-489C-B7B1-FE565A3A3220}" destId="{F38D82E2-F2DA-4B72-B3DA-0C85B1AB4DA9}" srcOrd="3" destOrd="0" parTransId="{AB394D0F-30BA-4890-A2B1-7A1629822D61}" sibTransId="{ED912CA9-AE9E-41F0-A4A2-76BFEBD48FF0}"/>
    <dgm:cxn modelId="{DB3EE3F1-D5B2-42A7-AA98-BB8730E53E05}" type="presOf" srcId="{8BC8FB6F-A8F2-4283-9F75-D605E4E86F8B}" destId="{8FCC21B8-F625-4914-BBDB-D1FB7D133C49}" srcOrd="0" destOrd="0" presId="urn:microsoft.com/office/officeart/2008/layout/VerticalCurvedList"/>
    <dgm:cxn modelId="{D27914FA-A470-4F1D-8D8D-BBE701C4491B}" type="presParOf" srcId="{03C90ECD-9505-453F-BC4D-6237AC98DFD8}" destId="{A62A9B79-2C05-4CCB-B049-4258EA78273B}" srcOrd="0" destOrd="0" presId="urn:microsoft.com/office/officeart/2008/layout/VerticalCurvedList"/>
    <dgm:cxn modelId="{973B4B44-88D9-4A33-AAD5-7EEC2A1A8358}" type="presParOf" srcId="{A62A9B79-2C05-4CCB-B049-4258EA78273B}" destId="{CDB2AB09-9590-4F7C-8C1C-35A363D79F20}" srcOrd="0" destOrd="0" presId="urn:microsoft.com/office/officeart/2008/layout/VerticalCurvedList"/>
    <dgm:cxn modelId="{9BAAF848-3A4C-4DC2-BD45-20688CD23277}" type="presParOf" srcId="{CDB2AB09-9590-4F7C-8C1C-35A363D79F20}" destId="{4DBDE9C7-7440-41F9-A4EA-9BCFF9DEA4BF}" srcOrd="0" destOrd="0" presId="urn:microsoft.com/office/officeart/2008/layout/VerticalCurvedList"/>
    <dgm:cxn modelId="{46E89866-6146-4CB6-8B3E-8103CAA6D3EF}" type="presParOf" srcId="{CDB2AB09-9590-4F7C-8C1C-35A363D79F20}" destId="{E15F2B1C-FD73-4557-91FF-422BB8AFC8DC}" srcOrd="1" destOrd="0" presId="urn:microsoft.com/office/officeart/2008/layout/VerticalCurvedList"/>
    <dgm:cxn modelId="{580536F8-65D7-4BAC-9C60-C4CC7B082D17}" type="presParOf" srcId="{CDB2AB09-9590-4F7C-8C1C-35A363D79F20}" destId="{9180BA54-C5D4-42F3-BF48-C380B1ADBB46}" srcOrd="2" destOrd="0" presId="urn:microsoft.com/office/officeart/2008/layout/VerticalCurvedList"/>
    <dgm:cxn modelId="{282B96BF-3C37-4CE7-9D75-0B137AE92779}" type="presParOf" srcId="{CDB2AB09-9590-4F7C-8C1C-35A363D79F20}" destId="{C996D8B2-0CC7-4DB8-A70E-2D4164D77161}" srcOrd="3" destOrd="0" presId="urn:microsoft.com/office/officeart/2008/layout/VerticalCurvedList"/>
    <dgm:cxn modelId="{379B0955-DE65-4169-9EF6-F093C0A1C244}" type="presParOf" srcId="{A62A9B79-2C05-4CCB-B049-4258EA78273B}" destId="{352D487F-9E7D-4173-A774-923364462043}" srcOrd="1" destOrd="0" presId="urn:microsoft.com/office/officeart/2008/layout/VerticalCurvedList"/>
    <dgm:cxn modelId="{CE0A91D8-4BC1-425E-925F-1D08BB283D46}" type="presParOf" srcId="{A62A9B79-2C05-4CCB-B049-4258EA78273B}" destId="{A8A3EB1F-ECD7-4EDF-92CB-76851C5FF787}" srcOrd="2" destOrd="0" presId="urn:microsoft.com/office/officeart/2008/layout/VerticalCurvedList"/>
    <dgm:cxn modelId="{A19250B3-9EFF-4DBE-A7B4-B1196CB90112}" type="presParOf" srcId="{A8A3EB1F-ECD7-4EDF-92CB-76851C5FF787}" destId="{66CCA055-67C3-4A88-B537-08B72A626035}" srcOrd="0" destOrd="0" presId="urn:microsoft.com/office/officeart/2008/layout/VerticalCurvedList"/>
    <dgm:cxn modelId="{F3CABF4D-19B6-42E5-9673-42A7CA5F7532}" type="presParOf" srcId="{A62A9B79-2C05-4CCB-B049-4258EA78273B}" destId="{8FCC21B8-F625-4914-BBDB-D1FB7D133C49}" srcOrd="3" destOrd="0" presId="urn:microsoft.com/office/officeart/2008/layout/VerticalCurvedList"/>
    <dgm:cxn modelId="{24FD59BD-36FC-4D9B-B78E-3C242FF35E22}" type="presParOf" srcId="{A62A9B79-2C05-4CCB-B049-4258EA78273B}" destId="{3B0049BA-F530-4687-9D54-7EDF8FBF9B0C}" srcOrd="4" destOrd="0" presId="urn:microsoft.com/office/officeart/2008/layout/VerticalCurvedList"/>
    <dgm:cxn modelId="{C9A0F775-8D2A-4936-B82C-35A73C2B4D2A}" type="presParOf" srcId="{3B0049BA-F530-4687-9D54-7EDF8FBF9B0C}" destId="{5D09A4FC-07FB-440F-A5FE-A684F2C31CB4}" srcOrd="0" destOrd="0" presId="urn:microsoft.com/office/officeart/2008/layout/VerticalCurvedList"/>
    <dgm:cxn modelId="{62EA21F6-46AA-4595-8730-1F44D3515A5E}" type="presParOf" srcId="{A62A9B79-2C05-4CCB-B049-4258EA78273B}" destId="{F77CDD6D-6620-496E-89EC-2EA230F8325A}" srcOrd="5" destOrd="0" presId="urn:microsoft.com/office/officeart/2008/layout/VerticalCurvedList"/>
    <dgm:cxn modelId="{5A6ACF39-0706-49CA-9748-B6F3F5A1A911}" type="presParOf" srcId="{A62A9B79-2C05-4CCB-B049-4258EA78273B}" destId="{63A79579-D0F9-4E00-ADD6-F41B5843E0AD}" srcOrd="6" destOrd="0" presId="urn:microsoft.com/office/officeart/2008/layout/VerticalCurvedList"/>
    <dgm:cxn modelId="{F7DB19FE-5760-4673-B1BF-D6E24E8CAA30}" type="presParOf" srcId="{63A79579-D0F9-4E00-ADD6-F41B5843E0AD}" destId="{AA863BFC-D695-471F-820E-EDA1649CD676}" srcOrd="0" destOrd="0" presId="urn:microsoft.com/office/officeart/2008/layout/VerticalCurvedList"/>
    <dgm:cxn modelId="{3689299D-BA91-4C87-B207-811BFBA6EEA2}" type="presParOf" srcId="{A62A9B79-2C05-4CCB-B049-4258EA78273B}" destId="{0910E870-8EFB-469B-9BB0-780CB14A96E0}" srcOrd="7" destOrd="0" presId="urn:microsoft.com/office/officeart/2008/layout/VerticalCurvedList"/>
    <dgm:cxn modelId="{A3AC2D41-F897-4986-8931-2550E495C89C}" type="presParOf" srcId="{A62A9B79-2C05-4CCB-B049-4258EA78273B}" destId="{B4CABEF4-527A-45F8-A837-C5E3C27295BF}" srcOrd="8" destOrd="0" presId="urn:microsoft.com/office/officeart/2008/layout/VerticalCurvedList"/>
    <dgm:cxn modelId="{DBB1071C-926F-42B9-9F51-D3E9E7377104}" type="presParOf" srcId="{B4CABEF4-527A-45F8-A837-C5E3C27295BF}" destId="{2A471FE5-366B-4259-BC5B-11F89A63A464}" srcOrd="0" destOrd="0" presId="urn:microsoft.com/office/officeart/2008/layout/VerticalCurvedList"/>
    <dgm:cxn modelId="{F6803CBF-035C-4C51-B6C3-091FB23D69D6}" type="presParOf" srcId="{A62A9B79-2C05-4CCB-B049-4258EA78273B}" destId="{A5F52134-F5EE-4FE5-9252-724DDC287E57}" srcOrd="9" destOrd="0" presId="urn:microsoft.com/office/officeart/2008/layout/VerticalCurvedList"/>
    <dgm:cxn modelId="{1865FA21-E073-433B-9774-9BA81E2B2A63}" type="presParOf" srcId="{A62A9B79-2C05-4CCB-B049-4258EA78273B}" destId="{A9974763-2E1A-4336-BA3D-1D96BF9C26F5}" srcOrd="10" destOrd="0" presId="urn:microsoft.com/office/officeart/2008/layout/VerticalCurvedList"/>
    <dgm:cxn modelId="{589B1400-33CD-4199-90E5-B8AE09C6CFA5}" type="presParOf" srcId="{A9974763-2E1A-4336-BA3D-1D96BF9C26F5}" destId="{B316E709-8DC8-4CA1-BAF9-3217C80ED871}" srcOrd="0" destOrd="0" presId="urn:microsoft.com/office/officeart/2008/layout/VerticalCurvedList"/>
    <dgm:cxn modelId="{3DB963E5-49A2-4BEA-A562-FEF268B4E91B}" type="presParOf" srcId="{A62A9B79-2C05-4CCB-B049-4258EA78273B}" destId="{4354BCE1-7E7B-48C1-B108-F21BB40E671A}" srcOrd="11" destOrd="0" presId="urn:microsoft.com/office/officeart/2008/layout/VerticalCurvedList"/>
    <dgm:cxn modelId="{790430AD-7240-47E7-A591-924CED00ADB0}" type="presParOf" srcId="{A62A9B79-2C05-4CCB-B049-4258EA78273B}" destId="{0D23E3D5-B85A-4D29-B2E0-A8197892CF74}" srcOrd="12" destOrd="0" presId="urn:microsoft.com/office/officeart/2008/layout/VerticalCurvedList"/>
    <dgm:cxn modelId="{10634BE8-746F-47D3-BAA7-3B0628D7ABBB}" type="presParOf" srcId="{0D23E3D5-B85A-4D29-B2E0-A8197892CF74}" destId="{5DDB4F3D-3CC9-4A47-9E8B-2ECD2E2A8F7C}" srcOrd="0" destOrd="0" presId="urn:microsoft.com/office/officeart/2008/layout/VerticalCurvedList"/>
    <dgm:cxn modelId="{68B0B56A-B4E4-4E83-B113-7A9AA47BF6E1}" type="presParOf" srcId="{A62A9B79-2C05-4CCB-B049-4258EA78273B}" destId="{BA44CB26-2ED2-4CE1-85BA-2E1836A9B6D2}" srcOrd="13" destOrd="0" presId="urn:microsoft.com/office/officeart/2008/layout/VerticalCurvedList"/>
    <dgm:cxn modelId="{3FB255D5-2124-47E7-89A9-8593332E7606}" type="presParOf" srcId="{A62A9B79-2C05-4CCB-B049-4258EA78273B}" destId="{16661B5E-0241-450F-808F-7E700C92AB0A}" srcOrd="14" destOrd="0" presId="urn:microsoft.com/office/officeart/2008/layout/VerticalCurvedList"/>
    <dgm:cxn modelId="{C8F2C54D-A979-46AC-A119-A1EFAD418A81}" type="presParOf" srcId="{16661B5E-0241-450F-808F-7E700C92AB0A}" destId="{AB39A551-14F8-473E-B4E3-8227971A975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5F2B1C-FD73-4557-91FF-422BB8AFC8DC}">
      <dsp:nvSpPr>
        <dsp:cNvPr id="0" name=""/>
        <dsp:cNvSpPr/>
      </dsp:nvSpPr>
      <dsp:spPr>
        <a:xfrm>
          <a:off x="-5777171" y="-884761"/>
          <a:ext cx="6882091" cy="6882091"/>
        </a:xfrm>
        <a:prstGeom prst="blockArc">
          <a:avLst>
            <a:gd name="adj1" fmla="val 18900000"/>
            <a:gd name="adj2" fmla="val 2700000"/>
            <a:gd name="adj3" fmla="val 314"/>
          </a:avLst>
        </a:prstGeom>
        <a:noFill/>
        <a:ln w="15875" cap="rnd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2D487F-9E7D-4173-A774-923364462043}">
      <dsp:nvSpPr>
        <dsp:cNvPr id="0" name=""/>
        <dsp:cNvSpPr/>
      </dsp:nvSpPr>
      <dsp:spPr>
        <a:xfrm>
          <a:off x="358646" y="232417"/>
          <a:ext cx="8040731" cy="464630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bg2"/>
            </a:buClr>
            <a:buFont typeface="Wingdings" panose="05000000000000000000" pitchFamily="2" charset="2"/>
            <a:buNone/>
          </a:pPr>
          <a:r>
            <a:rPr lang="en-AU" altLang="ru-RU" sz="2400" kern="1200">
              <a:solidFill>
                <a:srgbClr val="002060"/>
              </a:solidFill>
            </a:rPr>
            <a:t>voltmetrlar (V harfi bilan ko'rsatilgan)</a:t>
          </a:r>
          <a:endParaRPr lang="ru-RU" sz="2400" kern="1200" dirty="0">
            <a:solidFill>
              <a:srgbClr val="002060"/>
            </a:solidFill>
          </a:endParaRPr>
        </a:p>
      </dsp:txBody>
      <dsp:txXfrm>
        <a:off x="358646" y="232417"/>
        <a:ext cx="8040731" cy="464630"/>
      </dsp:txXfrm>
    </dsp:sp>
    <dsp:sp modelId="{66CCA055-67C3-4A88-B537-08B72A626035}">
      <dsp:nvSpPr>
        <dsp:cNvPr id="0" name=""/>
        <dsp:cNvSpPr/>
      </dsp:nvSpPr>
      <dsp:spPr>
        <a:xfrm>
          <a:off x="68252" y="174338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CC21B8-F625-4914-BBDB-D1FB7D133C49}">
      <dsp:nvSpPr>
        <dsp:cNvPr id="0" name=""/>
        <dsp:cNvSpPr/>
      </dsp:nvSpPr>
      <dsp:spPr>
        <a:xfrm>
          <a:off x="779410" y="929771"/>
          <a:ext cx="7619967" cy="464630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6667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bg2"/>
            </a:buClr>
            <a:buFont typeface="Wingdings" panose="05000000000000000000" pitchFamily="2" charset="2"/>
            <a:buNone/>
          </a:pPr>
          <a:r>
            <a:rPr lang="en-AU" altLang="ru-RU" sz="2400" kern="1200">
              <a:solidFill>
                <a:srgbClr val="002060"/>
              </a:solidFill>
            </a:rPr>
            <a:t>ampermetr (A)</a:t>
          </a:r>
          <a:endParaRPr lang="ru-RU" sz="2400" kern="1200" dirty="0">
            <a:solidFill>
              <a:srgbClr val="002060"/>
            </a:solidFill>
          </a:endParaRPr>
        </a:p>
      </dsp:txBody>
      <dsp:txXfrm>
        <a:off x="779410" y="929771"/>
        <a:ext cx="7619967" cy="464630"/>
      </dsp:txXfrm>
    </dsp:sp>
    <dsp:sp modelId="{5D09A4FC-07FB-440F-A5FE-A684F2C31CB4}">
      <dsp:nvSpPr>
        <dsp:cNvPr id="0" name=""/>
        <dsp:cNvSpPr/>
      </dsp:nvSpPr>
      <dsp:spPr>
        <a:xfrm>
          <a:off x="489017" y="871692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7CDD6D-6620-496E-89EC-2EA230F8325A}">
      <dsp:nvSpPr>
        <dsp:cNvPr id="0" name=""/>
        <dsp:cNvSpPr/>
      </dsp:nvSpPr>
      <dsp:spPr>
        <a:xfrm>
          <a:off x="1009987" y="1626614"/>
          <a:ext cx="7389390" cy="464630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13333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400" kern="1200">
              <a:solidFill>
                <a:srgbClr val="002060"/>
              </a:solidFill>
            </a:rPr>
            <a:t>vattmetr (W)</a:t>
          </a:r>
          <a:endParaRPr lang="ru-RU" sz="2400" kern="1200" dirty="0">
            <a:solidFill>
              <a:srgbClr val="002060"/>
            </a:solidFill>
          </a:endParaRPr>
        </a:p>
      </dsp:txBody>
      <dsp:txXfrm>
        <a:off x="1009987" y="1626614"/>
        <a:ext cx="7389390" cy="464630"/>
      </dsp:txXfrm>
    </dsp:sp>
    <dsp:sp modelId="{AA863BFC-D695-471F-820E-EDA1649CD676}">
      <dsp:nvSpPr>
        <dsp:cNvPr id="0" name=""/>
        <dsp:cNvSpPr/>
      </dsp:nvSpPr>
      <dsp:spPr>
        <a:xfrm>
          <a:off x="719593" y="1568535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0E870-8EFB-469B-9BB0-780CB14A96E0}">
      <dsp:nvSpPr>
        <dsp:cNvPr id="0" name=""/>
        <dsp:cNvSpPr/>
      </dsp:nvSpPr>
      <dsp:spPr>
        <a:xfrm>
          <a:off x="1083608" y="2323968"/>
          <a:ext cx="7315769" cy="464630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400" kern="1200">
              <a:solidFill>
                <a:srgbClr val="002060"/>
              </a:solidFill>
            </a:rPr>
            <a:t>ommetr (</a:t>
          </a:r>
          <a:r>
            <a:rPr lang="ru-RU" altLang="ru-RU" sz="2400" b="1" kern="1200">
              <a:solidFill>
                <a:srgbClr val="002060"/>
              </a:solidFill>
              <a:sym typeface="Symbol" panose="05050102010706020507" pitchFamily="18" charset="2"/>
            </a:rPr>
            <a:t></a:t>
          </a:r>
          <a:r>
            <a:rPr lang="en-AU" altLang="ru-RU" sz="2400" kern="1200">
              <a:solidFill>
                <a:srgbClr val="002060"/>
              </a:solidFill>
            </a:rPr>
            <a:t>)</a:t>
          </a:r>
          <a:endParaRPr lang="ru-RU" sz="2400" kern="1200" dirty="0">
            <a:solidFill>
              <a:srgbClr val="002060"/>
            </a:solidFill>
          </a:endParaRPr>
        </a:p>
      </dsp:txBody>
      <dsp:txXfrm>
        <a:off x="1083608" y="2323968"/>
        <a:ext cx="7315769" cy="464630"/>
      </dsp:txXfrm>
    </dsp:sp>
    <dsp:sp modelId="{2A471FE5-366B-4259-BC5B-11F89A63A464}">
      <dsp:nvSpPr>
        <dsp:cNvPr id="0" name=""/>
        <dsp:cNvSpPr/>
      </dsp:nvSpPr>
      <dsp:spPr>
        <a:xfrm>
          <a:off x="793214" y="2265890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F52134-F5EE-4FE5-9252-724DDC287E57}">
      <dsp:nvSpPr>
        <dsp:cNvPr id="0" name=""/>
        <dsp:cNvSpPr/>
      </dsp:nvSpPr>
      <dsp:spPr>
        <a:xfrm>
          <a:off x="1009987" y="3021323"/>
          <a:ext cx="7389390" cy="464630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26667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bg2"/>
            </a:buClr>
            <a:buFont typeface="Wingdings" panose="05000000000000000000" pitchFamily="2" charset="2"/>
            <a:buNone/>
          </a:pPr>
          <a:r>
            <a:rPr lang="en-AU" altLang="ru-RU" sz="2400" kern="1200">
              <a:solidFill>
                <a:srgbClr val="002060"/>
              </a:solidFill>
            </a:rPr>
            <a:t>energiya hisoblagichlari (kVt/s)</a:t>
          </a:r>
          <a:endParaRPr lang="ru-RU" sz="2400" kern="1200" dirty="0">
            <a:solidFill>
              <a:srgbClr val="002060"/>
            </a:solidFill>
          </a:endParaRPr>
        </a:p>
      </dsp:txBody>
      <dsp:txXfrm>
        <a:off x="1009987" y="3021323"/>
        <a:ext cx="7389390" cy="464630"/>
      </dsp:txXfrm>
    </dsp:sp>
    <dsp:sp modelId="{B316E709-8DC8-4CA1-BAF9-3217C80ED871}">
      <dsp:nvSpPr>
        <dsp:cNvPr id="0" name=""/>
        <dsp:cNvSpPr/>
      </dsp:nvSpPr>
      <dsp:spPr>
        <a:xfrm>
          <a:off x="719593" y="2963244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4BCE1-7E7B-48C1-B108-F21BB40E671A}">
      <dsp:nvSpPr>
        <dsp:cNvPr id="0" name=""/>
        <dsp:cNvSpPr/>
      </dsp:nvSpPr>
      <dsp:spPr>
        <a:xfrm>
          <a:off x="779410" y="3718166"/>
          <a:ext cx="7619967" cy="464630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33333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400" kern="1200">
              <a:solidFill>
                <a:srgbClr val="002060"/>
              </a:solidFill>
            </a:rPr>
            <a:t>fazametrlar (</a:t>
          </a:r>
          <a:r>
            <a:rPr lang="ru-RU" altLang="ru-RU" sz="2400" b="1" kern="1200">
              <a:solidFill>
                <a:srgbClr val="002060"/>
              </a:solidFill>
              <a:sym typeface="Symbol" panose="05050102010706020507" pitchFamily="18" charset="2"/>
            </a:rPr>
            <a:t></a:t>
          </a:r>
          <a:r>
            <a:rPr lang="en-AU" altLang="ru-RU" sz="2400" kern="1200">
              <a:solidFill>
                <a:srgbClr val="002060"/>
              </a:solidFill>
            </a:rPr>
            <a:t>);</a:t>
          </a:r>
          <a:endParaRPr lang="ru-RU" sz="2400" kern="1200" dirty="0">
            <a:solidFill>
              <a:srgbClr val="002060"/>
            </a:solidFill>
          </a:endParaRPr>
        </a:p>
      </dsp:txBody>
      <dsp:txXfrm>
        <a:off x="779410" y="3718166"/>
        <a:ext cx="7619967" cy="464630"/>
      </dsp:txXfrm>
    </dsp:sp>
    <dsp:sp modelId="{5DDB4F3D-3CC9-4A47-9E8B-2ECD2E2A8F7C}">
      <dsp:nvSpPr>
        <dsp:cNvPr id="0" name=""/>
        <dsp:cNvSpPr/>
      </dsp:nvSpPr>
      <dsp:spPr>
        <a:xfrm>
          <a:off x="489017" y="3660087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44CB26-2ED2-4CE1-85BA-2E1836A9B6D2}">
      <dsp:nvSpPr>
        <dsp:cNvPr id="0" name=""/>
        <dsp:cNvSpPr/>
      </dsp:nvSpPr>
      <dsp:spPr>
        <a:xfrm>
          <a:off x="358646" y="4415520"/>
          <a:ext cx="8040731" cy="464630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400" kern="1200">
              <a:solidFill>
                <a:srgbClr val="002060"/>
              </a:solidFill>
            </a:rPr>
            <a:t>chastotamerlar (Hz) va boshqalar.</a:t>
          </a:r>
          <a:endParaRPr lang="ru-RU" sz="2400" kern="1200" dirty="0">
            <a:solidFill>
              <a:srgbClr val="002060"/>
            </a:solidFill>
          </a:endParaRPr>
        </a:p>
      </dsp:txBody>
      <dsp:txXfrm>
        <a:off x="358646" y="4415520"/>
        <a:ext cx="8040731" cy="464630"/>
      </dsp:txXfrm>
    </dsp:sp>
    <dsp:sp modelId="{AB39A551-14F8-473E-B4E3-8227971A9750}">
      <dsp:nvSpPr>
        <dsp:cNvPr id="0" name=""/>
        <dsp:cNvSpPr/>
      </dsp:nvSpPr>
      <dsp:spPr>
        <a:xfrm>
          <a:off x="68252" y="4357441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5F2B1C-FD73-4557-91FF-422BB8AFC8DC}">
      <dsp:nvSpPr>
        <dsp:cNvPr id="0" name=""/>
        <dsp:cNvSpPr/>
      </dsp:nvSpPr>
      <dsp:spPr>
        <a:xfrm>
          <a:off x="-5777171" y="-884761"/>
          <a:ext cx="6882091" cy="6882091"/>
        </a:xfrm>
        <a:prstGeom prst="blockArc">
          <a:avLst>
            <a:gd name="adj1" fmla="val 18900000"/>
            <a:gd name="adj2" fmla="val 2700000"/>
            <a:gd name="adj3" fmla="val 314"/>
          </a:avLst>
        </a:pr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2D487F-9E7D-4173-A774-923364462043}">
      <dsp:nvSpPr>
        <dsp:cNvPr id="0" name=""/>
        <dsp:cNvSpPr/>
      </dsp:nvSpPr>
      <dsp:spPr>
        <a:xfrm>
          <a:off x="358646" y="232417"/>
          <a:ext cx="8040731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AU" altLang="ru-RU" sz="2500" b="0" kern="1200">
              <a:solidFill>
                <a:srgbClr val="003399"/>
              </a:solidFill>
            </a:rPr>
            <a:t>magnetoelektrik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358646" y="232417"/>
        <a:ext cx="8040731" cy="464630"/>
      </dsp:txXfrm>
    </dsp:sp>
    <dsp:sp modelId="{66CCA055-67C3-4A88-B537-08B72A626035}">
      <dsp:nvSpPr>
        <dsp:cNvPr id="0" name=""/>
        <dsp:cNvSpPr/>
      </dsp:nvSpPr>
      <dsp:spPr>
        <a:xfrm>
          <a:off x="68252" y="174338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CC21B8-F625-4914-BBDB-D1FB7D133C49}">
      <dsp:nvSpPr>
        <dsp:cNvPr id="0" name=""/>
        <dsp:cNvSpPr/>
      </dsp:nvSpPr>
      <dsp:spPr>
        <a:xfrm>
          <a:off x="779410" y="929771"/>
          <a:ext cx="7619967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6667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bg2"/>
            </a:buClr>
            <a:buFont typeface="Wingdings" panose="05000000000000000000" pitchFamily="2" charset="2"/>
            <a:buNone/>
          </a:pPr>
          <a:r>
            <a:rPr lang="en-AU" altLang="ru-RU" sz="2500" b="0" kern="1200">
              <a:solidFill>
                <a:srgbClr val="003399"/>
              </a:solidFill>
            </a:rPr>
            <a:t>elektromagnit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779410" y="929771"/>
        <a:ext cx="7619967" cy="464630"/>
      </dsp:txXfrm>
    </dsp:sp>
    <dsp:sp modelId="{5D09A4FC-07FB-440F-A5FE-A684F2C31CB4}">
      <dsp:nvSpPr>
        <dsp:cNvPr id="0" name=""/>
        <dsp:cNvSpPr/>
      </dsp:nvSpPr>
      <dsp:spPr>
        <a:xfrm>
          <a:off x="489017" y="871692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7CDD6D-6620-496E-89EC-2EA230F8325A}">
      <dsp:nvSpPr>
        <dsp:cNvPr id="0" name=""/>
        <dsp:cNvSpPr/>
      </dsp:nvSpPr>
      <dsp:spPr>
        <a:xfrm>
          <a:off x="1009987" y="1626614"/>
          <a:ext cx="7389390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13333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500" b="0" kern="1200">
              <a:solidFill>
                <a:srgbClr val="003399"/>
              </a:solidFill>
            </a:rPr>
            <a:t>elektrodinamik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1009987" y="1626614"/>
        <a:ext cx="7389390" cy="464630"/>
      </dsp:txXfrm>
    </dsp:sp>
    <dsp:sp modelId="{AA863BFC-D695-471F-820E-EDA1649CD676}">
      <dsp:nvSpPr>
        <dsp:cNvPr id="0" name=""/>
        <dsp:cNvSpPr/>
      </dsp:nvSpPr>
      <dsp:spPr>
        <a:xfrm>
          <a:off x="719593" y="1568535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0E870-8EFB-469B-9BB0-780CB14A96E0}">
      <dsp:nvSpPr>
        <dsp:cNvPr id="0" name=""/>
        <dsp:cNvSpPr/>
      </dsp:nvSpPr>
      <dsp:spPr>
        <a:xfrm>
          <a:off x="1083608" y="2323968"/>
          <a:ext cx="7315769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2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500" b="0" kern="1200">
              <a:solidFill>
                <a:srgbClr val="003399"/>
              </a:solidFill>
            </a:rPr>
            <a:t>ferrodinamik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1083608" y="2323968"/>
        <a:ext cx="7315769" cy="464630"/>
      </dsp:txXfrm>
    </dsp:sp>
    <dsp:sp modelId="{2A471FE5-366B-4259-BC5B-11F89A63A464}">
      <dsp:nvSpPr>
        <dsp:cNvPr id="0" name=""/>
        <dsp:cNvSpPr/>
      </dsp:nvSpPr>
      <dsp:spPr>
        <a:xfrm>
          <a:off x="793214" y="2265890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F52134-F5EE-4FE5-9252-724DDC287E57}">
      <dsp:nvSpPr>
        <dsp:cNvPr id="0" name=""/>
        <dsp:cNvSpPr/>
      </dsp:nvSpPr>
      <dsp:spPr>
        <a:xfrm>
          <a:off x="1009987" y="3021323"/>
          <a:ext cx="7389390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26667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bg2"/>
            </a:buClr>
            <a:buFont typeface="Wingdings" panose="05000000000000000000" pitchFamily="2" charset="2"/>
            <a:buNone/>
          </a:pPr>
          <a:r>
            <a:rPr lang="en-AU" altLang="ru-RU" sz="2500" b="0" kern="1200">
              <a:solidFill>
                <a:srgbClr val="003399"/>
              </a:solidFill>
            </a:rPr>
            <a:t>induksion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1009987" y="3021323"/>
        <a:ext cx="7389390" cy="464630"/>
      </dsp:txXfrm>
    </dsp:sp>
    <dsp:sp modelId="{B316E709-8DC8-4CA1-BAF9-3217C80ED871}">
      <dsp:nvSpPr>
        <dsp:cNvPr id="0" name=""/>
        <dsp:cNvSpPr/>
      </dsp:nvSpPr>
      <dsp:spPr>
        <a:xfrm>
          <a:off x="719593" y="2963244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4BCE1-7E7B-48C1-B108-F21BB40E671A}">
      <dsp:nvSpPr>
        <dsp:cNvPr id="0" name=""/>
        <dsp:cNvSpPr/>
      </dsp:nvSpPr>
      <dsp:spPr>
        <a:xfrm>
          <a:off x="779410" y="3718166"/>
          <a:ext cx="7619967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33333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500" b="0" kern="1200">
              <a:solidFill>
                <a:srgbClr val="003399"/>
              </a:solidFill>
            </a:rPr>
            <a:t>elektrostatik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779410" y="3718166"/>
        <a:ext cx="7619967" cy="464630"/>
      </dsp:txXfrm>
    </dsp:sp>
    <dsp:sp modelId="{5DDB4F3D-3CC9-4A47-9E8B-2ECD2E2A8F7C}">
      <dsp:nvSpPr>
        <dsp:cNvPr id="0" name=""/>
        <dsp:cNvSpPr/>
      </dsp:nvSpPr>
      <dsp:spPr>
        <a:xfrm>
          <a:off x="489017" y="3660087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44CB26-2ED2-4CE1-85BA-2E1836A9B6D2}">
      <dsp:nvSpPr>
        <dsp:cNvPr id="0" name=""/>
        <dsp:cNvSpPr/>
      </dsp:nvSpPr>
      <dsp:spPr>
        <a:xfrm>
          <a:off x="358646" y="4415520"/>
          <a:ext cx="8040731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500" b="0" kern="1200">
              <a:solidFill>
                <a:srgbClr val="003399"/>
              </a:solidFill>
            </a:rPr>
            <a:t>vibratsion va boshqalar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358646" y="4415520"/>
        <a:ext cx="8040731" cy="464630"/>
      </dsp:txXfrm>
    </dsp:sp>
    <dsp:sp modelId="{AB39A551-14F8-473E-B4E3-8227971A9750}">
      <dsp:nvSpPr>
        <dsp:cNvPr id="0" name=""/>
        <dsp:cNvSpPr/>
      </dsp:nvSpPr>
      <dsp:spPr>
        <a:xfrm>
          <a:off x="68252" y="4357441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5F2B1C-FD73-4557-91FF-422BB8AFC8DC}">
      <dsp:nvSpPr>
        <dsp:cNvPr id="0" name=""/>
        <dsp:cNvSpPr/>
      </dsp:nvSpPr>
      <dsp:spPr>
        <a:xfrm>
          <a:off x="-5780666" y="-884761"/>
          <a:ext cx="6882091" cy="6882091"/>
        </a:xfrm>
        <a:prstGeom prst="blockArc">
          <a:avLst>
            <a:gd name="adj1" fmla="val 18900000"/>
            <a:gd name="adj2" fmla="val 2700000"/>
            <a:gd name="adj3" fmla="val 314"/>
          </a:avLst>
        </a:prstGeom>
        <a:noFill/>
        <a:ln w="15875" cap="rnd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2D487F-9E7D-4173-A774-923364462043}">
      <dsp:nvSpPr>
        <dsp:cNvPr id="0" name=""/>
        <dsp:cNvSpPr/>
      </dsp:nvSpPr>
      <dsp:spPr>
        <a:xfrm>
          <a:off x="481432" y="319433"/>
          <a:ext cx="7914451" cy="63927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7425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AU" altLang="ru-RU" sz="2800" kern="1200">
              <a:solidFill>
                <a:schemeClr val="tx1"/>
              </a:solidFill>
            </a:rPr>
            <a:t>o`zgarmas tok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481432" y="319433"/>
        <a:ext cx="7914451" cy="639275"/>
      </dsp:txXfrm>
    </dsp:sp>
    <dsp:sp modelId="{66CCA055-67C3-4A88-B537-08B72A626035}">
      <dsp:nvSpPr>
        <dsp:cNvPr id="0" name=""/>
        <dsp:cNvSpPr/>
      </dsp:nvSpPr>
      <dsp:spPr>
        <a:xfrm>
          <a:off x="81885" y="239523"/>
          <a:ext cx="799094" cy="7990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CC21B8-F625-4914-BBDB-D1FB7D133C49}">
      <dsp:nvSpPr>
        <dsp:cNvPr id="0" name=""/>
        <dsp:cNvSpPr/>
      </dsp:nvSpPr>
      <dsp:spPr>
        <a:xfrm>
          <a:off x="939518" y="1278039"/>
          <a:ext cx="7456365" cy="63927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1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7425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bg2"/>
            </a:buClr>
            <a:buFont typeface="Wingdings" panose="05000000000000000000" pitchFamily="2" charset="2"/>
            <a:buNone/>
          </a:pPr>
          <a:r>
            <a:rPr lang="en-AU" altLang="ru-RU" sz="2800" kern="1200">
              <a:solidFill>
                <a:schemeClr val="tx1"/>
              </a:solidFill>
            </a:rPr>
            <a:t>o'zgaruvchan tok (bir fazali tizim)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939518" y="1278039"/>
        <a:ext cx="7456365" cy="639275"/>
      </dsp:txXfrm>
    </dsp:sp>
    <dsp:sp modelId="{5D09A4FC-07FB-440F-A5FE-A684F2C31CB4}">
      <dsp:nvSpPr>
        <dsp:cNvPr id="0" name=""/>
        <dsp:cNvSpPr/>
      </dsp:nvSpPr>
      <dsp:spPr>
        <a:xfrm>
          <a:off x="539971" y="1198130"/>
          <a:ext cx="799094" cy="7990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7CDD6D-6620-496E-89EC-2EA230F8325A}">
      <dsp:nvSpPr>
        <dsp:cNvPr id="0" name=""/>
        <dsp:cNvSpPr/>
      </dsp:nvSpPr>
      <dsp:spPr>
        <a:xfrm>
          <a:off x="1080113" y="2236646"/>
          <a:ext cx="7315769" cy="63927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7425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800" kern="1200">
              <a:solidFill>
                <a:schemeClr val="tx1"/>
              </a:solidFill>
            </a:rPr>
            <a:t>o`zgarmas va o'zgaruvchan 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1080113" y="2236646"/>
        <a:ext cx="7315769" cy="639275"/>
      </dsp:txXfrm>
    </dsp:sp>
    <dsp:sp modelId="{AA863BFC-D695-471F-820E-EDA1649CD676}">
      <dsp:nvSpPr>
        <dsp:cNvPr id="0" name=""/>
        <dsp:cNvSpPr/>
      </dsp:nvSpPr>
      <dsp:spPr>
        <a:xfrm>
          <a:off x="680566" y="2156736"/>
          <a:ext cx="799094" cy="7990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0E870-8EFB-469B-9BB0-780CB14A96E0}">
      <dsp:nvSpPr>
        <dsp:cNvPr id="0" name=""/>
        <dsp:cNvSpPr/>
      </dsp:nvSpPr>
      <dsp:spPr>
        <a:xfrm>
          <a:off x="939518" y="3195252"/>
          <a:ext cx="7456365" cy="63927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3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7425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800" kern="1200">
              <a:solidFill>
                <a:schemeClr val="tx1"/>
              </a:solidFill>
            </a:rPr>
            <a:t>uch fazali tizim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939518" y="3195252"/>
        <a:ext cx="7456365" cy="639275"/>
      </dsp:txXfrm>
    </dsp:sp>
    <dsp:sp modelId="{2A471FE5-366B-4259-BC5B-11F89A63A464}">
      <dsp:nvSpPr>
        <dsp:cNvPr id="0" name=""/>
        <dsp:cNvSpPr/>
      </dsp:nvSpPr>
      <dsp:spPr>
        <a:xfrm>
          <a:off x="539971" y="3115343"/>
          <a:ext cx="799094" cy="7990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F52134-F5EE-4FE5-9252-724DDC287E57}">
      <dsp:nvSpPr>
        <dsp:cNvPr id="0" name=""/>
        <dsp:cNvSpPr/>
      </dsp:nvSpPr>
      <dsp:spPr>
        <a:xfrm>
          <a:off x="481432" y="4153859"/>
          <a:ext cx="7914451" cy="63927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7425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bg2"/>
            </a:buClr>
            <a:buFont typeface="Wingdings" panose="05000000000000000000" pitchFamily="2" charset="2"/>
            <a:buNone/>
          </a:pPr>
          <a:r>
            <a:rPr lang="en-AU" altLang="ru-RU" sz="2800" kern="1200">
              <a:solidFill>
                <a:schemeClr val="tx1"/>
              </a:solidFill>
            </a:rPr>
            <a:t>uch fazali nosimmetrik tizim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481432" y="4153859"/>
        <a:ext cx="7914451" cy="639275"/>
      </dsp:txXfrm>
    </dsp:sp>
    <dsp:sp modelId="{B316E709-8DC8-4CA1-BAF9-3217C80ED871}">
      <dsp:nvSpPr>
        <dsp:cNvPr id="0" name=""/>
        <dsp:cNvSpPr/>
      </dsp:nvSpPr>
      <dsp:spPr>
        <a:xfrm>
          <a:off x="81885" y="4073949"/>
          <a:ext cx="799094" cy="7990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5F2B1C-FD73-4557-91FF-422BB8AFC8DC}">
      <dsp:nvSpPr>
        <dsp:cNvPr id="0" name=""/>
        <dsp:cNvSpPr/>
      </dsp:nvSpPr>
      <dsp:spPr>
        <a:xfrm>
          <a:off x="-5777171" y="-884761"/>
          <a:ext cx="6882091" cy="6882091"/>
        </a:xfrm>
        <a:prstGeom prst="blockArc">
          <a:avLst>
            <a:gd name="adj1" fmla="val 18900000"/>
            <a:gd name="adj2" fmla="val 2700000"/>
            <a:gd name="adj3" fmla="val 314"/>
          </a:avLst>
        </a:prstGeom>
        <a:noFill/>
        <a:ln w="15875" cap="rnd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2D487F-9E7D-4173-A774-923364462043}">
      <dsp:nvSpPr>
        <dsp:cNvPr id="0" name=""/>
        <dsp:cNvSpPr/>
      </dsp:nvSpPr>
      <dsp:spPr>
        <a:xfrm>
          <a:off x="358646" y="232417"/>
          <a:ext cx="8040731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AU" altLang="ru-RU" sz="2500" b="0" kern="1200">
              <a:solidFill>
                <a:srgbClr val="003399"/>
              </a:solidFill>
            </a:rPr>
            <a:t>magnetoelektrik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358646" y="232417"/>
        <a:ext cx="8040731" cy="464630"/>
      </dsp:txXfrm>
    </dsp:sp>
    <dsp:sp modelId="{66CCA055-67C3-4A88-B537-08B72A626035}">
      <dsp:nvSpPr>
        <dsp:cNvPr id="0" name=""/>
        <dsp:cNvSpPr/>
      </dsp:nvSpPr>
      <dsp:spPr>
        <a:xfrm>
          <a:off x="68252" y="174338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CC21B8-F625-4914-BBDB-D1FB7D133C49}">
      <dsp:nvSpPr>
        <dsp:cNvPr id="0" name=""/>
        <dsp:cNvSpPr/>
      </dsp:nvSpPr>
      <dsp:spPr>
        <a:xfrm>
          <a:off x="779410" y="929771"/>
          <a:ext cx="7619967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6667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bg2"/>
            </a:buClr>
            <a:buFont typeface="Wingdings" panose="05000000000000000000" pitchFamily="2" charset="2"/>
            <a:buNone/>
          </a:pPr>
          <a:r>
            <a:rPr lang="en-AU" altLang="ru-RU" sz="2500" b="0" kern="1200">
              <a:solidFill>
                <a:srgbClr val="003399"/>
              </a:solidFill>
            </a:rPr>
            <a:t>elektromagnit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779410" y="929771"/>
        <a:ext cx="7619967" cy="464630"/>
      </dsp:txXfrm>
    </dsp:sp>
    <dsp:sp modelId="{5D09A4FC-07FB-440F-A5FE-A684F2C31CB4}">
      <dsp:nvSpPr>
        <dsp:cNvPr id="0" name=""/>
        <dsp:cNvSpPr/>
      </dsp:nvSpPr>
      <dsp:spPr>
        <a:xfrm>
          <a:off x="489017" y="871692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7CDD6D-6620-496E-89EC-2EA230F8325A}">
      <dsp:nvSpPr>
        <dsp:cNvPr id="0" name=""/>
        <dsp:cNvSpPr/>
      </dsp:nvSpPr>
      <dsp:spPr>
        <a:xfrm>
          <a:off x="1009987" y="1626614"/>
          <a:ext cx="7389390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13333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500" b="0" kern="1200">
              <a:solidFill>
                <a:srgbClr val="003399"/>
              </a:solidFill>
            </a:rPr>
            <a:t>elektrodinamik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1009987" y="1626614"/>
        <a:ext cx="7389390" cy="464630"/>
      </dsp:txXfrm>
    </dsp:sp>
    <dsp:sp modelId="{AA863BFC-D695-471F-820E-EDA1649CD676}">
      <dsp:nvSpPr>
        <dsp:cNvPr id="0" name=""/>
        <dsp:cNvSpPr/>
      </dsp:nvSpPr>
      <dsp:spPr>
        <a:xfrm>
          <a:off x="719593" y="1568535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0E870-8EFB-469B-9BB0-780CB14A96E0}">
      <dsp:nvSpPr>
        <dsp:cNvPr id="0" name=""/>
        <dsp:cNvSpPr/>
      </dsp:nvSpPr>
      <dsp:spPr>
        <a:xfrm>
          <a:off x="1083608" y="2323968"/>
          <a:ext cx="7315769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2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500" b="0" kern="1200">
              <a:solidFill>
                <a:srgbClr val="003399"/>
              </a:solidFill>
            </a:rPr>
            <a:t>ferrodinamik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1083608" y="2323968"/>
        <a:ext cx="7315769" cy="464630"/>
      </dsp:txXfrm>
    </dsp:sp>
    <dsp:sp modelId="{2A471FE5-366B-4259-BC5B-11F89A63A464}">
      <dsp:nvSpPr>
        <dsp:cNvPr id="0" name=""/>
        <dsp:cNvSpPr/>
      </dsp:nvSpPr>
      <dsp:spPr>
        <a:xfrm>
          <a:off x="793214" y="2265890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F52134-F5EE-4FE5-9252-724DDC287E57}">
      <dsp:nvSpPr>
        <dsp:cNvPr id="0" name=""/>
        <dsp:cNvSpPr/>
      </dsp:nvSpPr>
      <dsp:spPr>
        <a:xfrm>
          <a:off x="1009987" y="3021323"/>
          <a:ext cx="7389390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26667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Clr>
              <a:schemeClr val="bg2"/>
            </a:buClr>
            <a:buFont typeface="Wingdings" panose="05000000000000000000" pitchFamily="2" charset="2"/>
            <a:buNone/>
          </a:pPr>
          <a:r>
            <a:rPr lang="en-AU" altLang="ru-RU" sz="2500" b="0" kern="1200">
              <a:solidFill>
                <a:srgbClr val="003399"/>
              </a:solidFill>
            </a:rPr>
            <a:t>induksion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1009987" y="3021323"/>
        <a:ext cx="7389390" cy="464630"/>
      </dsp:txXfrm>
    </dsp:sp>
    <dsp:sp modelId="{B316E709-8DC8-4CA1-BAF9-3217C80ED871}">
      <dsp:nvSpPr>
        <dsp:cNvPr id="0" name=""/>
        <dsp:cNvSpPr/>
      </dsp:nvSpPr>
      <dsp:spPr>
        <a:xfrm>
          <a:off x="719593" y="2963244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4BCE1-7E7B-48C1-B108-F21BB40E671A}">
      <dsp:nvSpPr>
        <dsp:cNvPr id="0" name=""/>
        <dsp:cNvSpPr/>
      </dsp:nvSpPr>
      <dsp:spPr>
        <a:xfrm>
          <a:off x="779410" y="3718166"/>
          <a:ext cx="7619967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33333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500" b="0" kern="1200">
              <a:solidFill>
                <a:srgbClr val="003399"/>
              </a:solidFill>
            </a:rPr>
            <a:t>elektrostatik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779410" y="3718166"/>
        <a:ext cx="7619967" cy="464630"/>
      </dsp:txXfrm>
    </dsp:sp>
    <dsp:sp modelId="{5DDB4F3D-3CC9-4A47-9E8B-2ECD2E2A8F7C}">
      <dsp:nvSpPr>
        <dsp:cNvPr id="0" name=""/>
        <dsp:cNvSpPr/>
      </dsp:nvSpPr>
      <dsp:spPr>
        <a:xfrm>
          <a:off x="489017" y="3660087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44CB26-2ED2-4CE1-85BA-2E1836A9B6D2}">
      <dsp:nvSpPr>
        <dsp:cNvPr id="0" name=""/>
        <dsp:cNvSpPr/>
      </dsp:nvSpPr>
      <dsp:spPr>
        <a:xfrm>
          <a:off x="358646" y="4415520"/>
          <a:ext cx="8040731" cy="464630"/>
        </a:xfrm>
        <a:prstGeom prst="rect">
          <a:avLst/>
        </a:prstGeom>
        <a:solidFill>
          <a:schemeClr val="accent5">
            <a:alpha val="90000"/>
            <a:hueOff val="0"/>
            <a:satOff val="0"/>
            <a:lumOff val="0"/>
            <a:alphaOff val="-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800" tIns="63500" rIns="63500" bIns="6350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altLang="ru-RU" sz="2500" b="0" kern="1200">
              <a:solidFill>
                <a:srgbClr val="003399"/>
              </a:solidFill>
            </a:rPr>
            <a:t>vibratsion va boshqalar</a:t>
          </a:r>
          <a:endParaRPr lang="ru-RU" sz="2500" b="0" kern="1200" dirty="0">
            <a:solidFill>
              <a:srgbClr val="003399"/>
            </a:solidFill>
          </a:endParaRPr>
        </a:p>
      </dsp:txBody>
      <dsp:txXfrm>
        <a:off x="358646" y="4415520"/>
        <a:ext cx="8040731" cy="464630"/>
      </dsp:txXfrm>
    </dsp:sp>
    <dsp:sp modelId="{AB39A551-14F8-473E-B4E3-8227971A9750}">
      <dsp:nvSpPr>
        <dsp:cNvPr id="0" name=""/>
        <dsp:cNvSpPr/>
      </dsp:nvSpPr>
      <dsp:spPr>
        <a:xfrm>
          <a:off x="68252" y="4357441"/>
          <a:ext cx="580787" cy="5807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B32CC1F-89A5-47DD-9866-1D8DF0F3BB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CC22C52-DE06-45BE-9BC2-D0FD5914E69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D9D00053-2F97-4C8A-BBE5-A5D6D2BCCFD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322D8E6A-674B-45AF-B521-7E10590A5C6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C3216F83-E22B-453F-815E-886AA3B2D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8F05567-6B97-4352-95B6-C284953CAD0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65C814C-C499-4FF0-A4BC-C680BCD65D9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466A8F7-77D6-4BD8-8E49-9376C8E228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36575" y="501650"/>
            <a:ext cx="3343275" cy="250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8E99843-35B6-458A-BC6E-F78D313E7FF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88963" y="3175000"/>
            <a:ext cx="3238500" cy="30083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90522B7-4D03-4050-9A4A-14E417DF65F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012EAD-4B2E-42FF-829C-14E216EF3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4EBA76ED-20A3-4C33-9EC9-D0874E98DD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>
            <a:extLst>
              <a:ext uri="{FF2B5EF4-FFF2-40B4-BE49-F238E27FC236}">
                <a16:creationId xmlns:a16="http://schemas.microsoft.com/office/drawing/2014/main" id="{D7B947D9-C83A-465F-9EF9-1E50F8B03B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60419" name="Заметки 2">
            <a:extLst>
              <a:ext uri="{FF2B5EF4-FFF2-40B4-BE49-F238E27FC236}">
                <a16:creationId xmlns:a16="http://schemas.microsoft.com/office/drawing/2014/main" id="{C5B3A3D6-547C-4AE4-840F-29BB6F31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dirty="0"/>
          </a:p>
        </p:txBody>
      </p:sp>
      <p:sp>
        <p:nvSpPr>
          <p:cNvPr id="60420" name="Номер слайда 3">
            <a:extLst>
              <a:ext uri="{FF2B5EF4-FFF2-40B4-BE49-F238E27FC236}">
                <a16:creationId xmlns:a16="http://schemas.microsoft.com/office/drawing/2014/main" id="{B62591E7-4FEF-450E-A348-3A65D5CA2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E02FFB-C0F1-4294-B2C4-2067663C0D0C}" type="slidenum">
              <a:rPr lang="en-US" altLang="ru-RU" sz="800" smtClean="0">
                <a:solidFill>
                  <a:srgbClr val="000000"/>
                </a:solidFill>
              </a:rPr>
              <a:pPr/>
              <a:t>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A89001-91BE-4A71-85FF-315900AB132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Электротехника и электроника. Лекция 1</a:t>
            </a:r>
          </a:p>
        </p:txBody>
      </p:sp>
    </p:spTree>
    <p:extLst>
      <p:ext uri="{BB962C8B-B14F-4D97-AF65-F5344CB8AC3E}">
        <p14:creationId xmlns:p14="http://schemas.microsoft.com/office/powerpoint/2010/main" val="464207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A89001-91BE-4A71-85FF-315900AB132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Электротехника и электроника. Лекция 1</a:t>
            </a:r>
          </a:p>
        </p:txBody>
      </p:sp>
    </p:spTree>
    <p:extLst>
      <p:ext uri="{BB962C8B-B14F-4D97-AF65-F5344CB8AC3E}">
        <p14:creationId xmlns:p14="http://schemas.microsoft.com/office/powerpoint/2010/main" val="3250024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A89001-91BE-4A71-85FF-315900AB132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Электротехника и электроника. Лекция 1</a:t>
            </a:r>
          </a:p>
        </p:txBody>
      </p:sp>
    </p:spTree>
    <p:extLst>
      <p:ext uri="{BB962C8B-B14F-4D97-AF65-F5344CB8AC3E}">
        <p14:creationId xmlns:p14="http://schemas.microsoft.com/office/powerpoint/2010/main" val="6646529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A89001-91BE-4A71-85FF-315900AB132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Электротехника и электроника. Лекция 1</a:t>
            </a:r>
          </a:p>
        </p:txBody>
      </p:sp>
    </p:spTree>
    <p:extLst>
      <p:ext uri="{BB962C8B-B14F-4D97-AF65-F5344CB8AC3E}">
        <p14:creationId xmlns:p14="http://schemas.microsoft.com/office/powerpoint/2010/main" val="1530812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A89001-91BE-4A71-85FF-315900AB132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Электротехника и электроника. Лекция 1</a:t>
            </a:r>
          </a:p>
        </p:txBody>
      </p:sp>
    </p:spTree>
    <p:extLst>
      <p:ext uri="{BB962C8B-B14F-4D97-AF65-F5344CB8AC3E}">
        <p14:creationId xmlns:p14="http://schemas.microsoft.com/office/powerpoint/2010/main" val="3619114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A89001-91BE-4A71-85FF-315900AB132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Электротехника и электроника. Лекция 1</a:t>
            </a:r>
          </a:p>
        </p:txBody>
      </p:sp>
    </p:spTree>
    <p:extLst>
      <p:ext uri="{BB962C8B-B14F-4D97-AF65-F5344CB8AC3E}">
        <p14:creationId xmlns:p14="http://schemas.microsoft.com/office/powerpoint/2010/main" val="1207674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A89001-91BE-4A71-85FF-315900AB132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Электротехника и электроника. Лекция 1</a:t>
            </a:r>
          </a:p>
        </p:txBody>
      </p:sp>
    </p:spTree>
    <p:extLst>
      <p:ext uri="{BB962C8B-B14F-4D97-AF65-F5344CB8AC3E}">
        <p14:creationId xmlns:p14="http://schemas.microsoft.com/office/powerpoint/2010/main" val="7992968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>
            <a:extLst>
              <a:ext uri="{FF2B5EF4-FFF2-40B4-BE49-F238E27FC236}">
                <a16:creationId xmlns:a16="http://schemas.microsoft.com/office/drawing/2014/main" id="{3EC45C52-00C9-4858-ADB0-8413FAC0B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97283" name="Заметки 2">
            <a:extLst>
              <a:ext uri="{FF2B5EF4-FFF2-40B4-BE49-F238E27FC236}">
                <a16:creationId xmlns:a16="http://schemas.microsoft.com/office/drawing/2014/main" id="{2803A296-B052-4964-8250-98C1BB0B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/>
          </a:p>
        </p:txBody>
      </p:sp>
      <p:sp>
        <p:nvSpPr>
          <p:cNvPr id="97284" name="Номер слайда 3">
            <a:extLst>
              <a:ext uri="{FF2B5EF4-FFF2-40B4-BE49-F238E27FC236}">
                <a16:creationId xmlns:a16="http://schemas.microsoft.com/office/drawing/2014/main" id="{B98ED344-DB70-4DC3-B514-6AE1E8B18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E98423-3DC6-47B8-8777-6F1D71C79709}" type="slidenum">
              <a:rPr lang="en-US" altLang="ru-RU" sz="800" smtClean="0">
                <a:solidFill>
                  <a:srgbClr val="000000"/>
                </a:solidFill>
              </a:rPr>
              <a:pPr/>
              <a:t>36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38E90BB-DEA1-4E48-ACFF-94EEF047824F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74594415 w 8042"/>
              <a:gd name="T1" fmla="*/ 61003910 h 10000"/>
              <a:gd name="T2" fmla="*/ 179471940 w 8042"/>
              <a:gd name="T3" fmla="*/ 60271832 h 10000"/>
              <a:gd name="T4" fmla="*/ 180284861 w 8042"/>
              <a:gd name="T5" fmla="*/ 59905832 h 10000"/>
              <a:gd name="T6" fmla="*/ 242126018 w 8042"/>
              <a:gd name="T7" fmla="*/ 32088033 h 10000"/>
              <a:gd name="T8" fmla="*/ 242126018 w 8042"/>
              <a:gd name="T9" fmla="*/ 28799969 h 10000"/>
              <a:gd name="T10" fmla="*/ 180284861 w 8042"/>
              <a:gd name="T11" fmla="*/ 1348170 h 10000"/>
              <a:gd name="T12" fmla="*/ 179471940 w 8042"/>
              <a:gd name="T13" fmla="*/ 976078 h 10000"/>
              <a:gd name="T14" fmla="*/ 174594415 w 8042"/>
              <a:gd name="T15" fmla="*/ 250092 h 10000"/>
              <a:gd name="T16" fmla="*/ 541889 w 8042"/>
              <a:gd name="T17" fmla="*/ 0 h 10000"/>
              <a:gd name="T18" fmla="*/ 0 w 8042"/>
              <a:gd name="T19" fmla="*/ 60949002 h 10000"/>
              <a:gd name="T20" fmla="*/ 174594415 w 8042"/>
              <a:gd name="T21" fmla="*/ 6100391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53A4EB-73E7-433C-8737-41312E2B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16CC-EAE9-44C5-AEDF-3D9236701945}" type="datetime1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3AC1FA0-E057-457C-BE9D-3DCDD39CB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A2D450-D2E7-4740-8B84-CD84F291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882F8-22E5-4BA6-8541-46BB76D0BF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0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5EA6EF22-A13C-434D-94EB-EBC7A6A2062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83633E-A982-40A0-84A2-A43DF6C5C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DB480-DCFE-4756-895F-4D2419D96AC6}" type="datetime1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226BD9-EB76-4BB3-BDF5-58732F8A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E623DD-84A2-492E-84D9-67F9F001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2EE5D-98D8-4F86-9EAD-65F6A2268F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73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D7A1549-2C66-4953-8D68-E5D237D3449D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135CD8-C2F0-4114-89F8-DF66C37FC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E83D-16CF-4CD2-A65D-D4A135545D3F}" type="datetime1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209846-9F06-4EB0-85BB-E1E00478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A6C78F-5660-419C-A213-43916CFD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80CC-CBB1-4CCB-860F-3C1D0808EA4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037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4279E9DF-E2AD-4710-890D-1C731151C116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39BA2FE-9523-4781-ADA2-8233634C8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C609-921D-45FB-A32B-A6BC04B70A46}" type="datetime1">
              <a:rPr lang="ru-RU" smtClean="0"/>
              <a:t>20.10.2025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9A91D2A-DBDD-4F1F-BB25-EB502BF1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D2CA4A-38ED-4807-BB6B-4AB3E385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4BCC9-003B-43CF-AE1C-0C6EAB2673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0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A24F5E89-A595-478D-8497-74154B81FB1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2EFC922E-C08A-456C-840D-517CC259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88D8F-2B5C-4B75-872D-5CFE7DB819C5}" type="datetime1">
              <a:rPr lang="ru-RU" smtClean="0"/>
              <a:t>20.10.2025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45E256E6-C394-4028-B7F2-17728536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DB412FA-954C-4D97-9216-EB8746B58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1EAA-7F16-4DB8-87D6-3DAE4E894B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7950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6C108C0F-EA26-4B0C-B9DD-1B7AFEAED1D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F2F215D-C119-4567-8346-BC416334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CE6A6-26B1-4D68-8FE5-B5A5D464BDB0}" type="datetime1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CF38794-5E01-4676-92A0-51FE7C55F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9213328-5D62-4674-B08D-85BD335E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CEE47-DC29-4EA4-B221-28D5769309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D0FBDC16-451C-428D-B2D5-E2BFBC1C046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C21CF8E9-9598-442A-A85E-D9900AB1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86A38-4CFD-4371-95E4-C304ECA90A32}" type="datetime1">
              <a:rPr lang="ru-RU" smtClean="0"/>
              <a:t>20.10.2025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C04048E9-FD01-41F7-9CD1-52DEC21B1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E340E9F5-AD5E-4BE1-BCF9-139634B08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41AF1-2553-4623-9332-71ACFAF3A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210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3D414C4-13DA-4609-B9EC-8016D4D9E784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3CB2C85-3D50-420B-AF7E-165D8A5DF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C004-1D35-468B-BA9C-0E5470F29438}" type="datetime1">
              <a:rPr lang="ru-RU" smtClean="0"/>
              <a:t>20.10.2025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CB25FC6-4CB7-42C6-91CB-61DBE98D4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480FF06-880B-4735-A71D-FBDD762D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1B1C-B7CF-428A-BC17-3DF06E0997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901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93DE6CB6-9048-4B9B-A2DD-05006825666A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dirty="0" err="1"/>
              <a:t>vst</a:t>
            </a:r>
            <a:r>
              <a:rPr lang="ru-RU" noProof="0" dirty="0"/>
              <a:t>а</a:t>
            </a:r>
            <a:r>
              <a:rPr lang="en-US" noProof="0" dirty="0" err="1"/>
              <a:t>vk</a:t>
            </a:r>
            <a:r>
              <a:rPr lang="ru-RU" noProof="0" dirty="0"/>
              <a:t>а </a:t>
            </a:r>
            <a:r>
              <a:rPr lang="en-US" noProof="0" dirty="0" err="1"/>
              <a:t>risunk</a:t>
            </a:r>
            <a:r>
              <a:rPr lang="ru-RU" noProof="0" dirty="0"/>
              <a:t>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39ED44-18A1-4CA7-88C9-4470EDAD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DA3B-D333-46CB-BB33-0C1BFF429647}" type="datetime1">
              <a:rPr lang="ru-RU" smtClean="0"/>
              <a:t>20.10.2025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E48316C-E218-4F85-9B74-1430378F9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080E2F8-FD3C-4402-A85A-2561DBBA8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68D16-9C80-441E-8E14-C79B0924AF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271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4581B7C8-2668-47A4-854F-CA5BDE4D0231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D59710-E536-4046-92E4-A5B8DBAE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30BBC-34AD-43D3-9157-21ACB9FB0799}" type="datetime1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86F5FC-C1DA-47CC-B817-72860CE63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4CF11A-567F-4B94-8917-FF0823468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B9E8C-9FB1-4145-91E3-5F1EF0D0F7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518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E718980-8B32-4D8F-8795-F42F715D5C37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07487-EC54-4AAD-B754-37FE97F08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AF730054-7062-4CC9-AECC-5C33D678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FD8C6ED-7558-4F32-A835-28A58074431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14729-E0ED-4B1C-A194-9DDEE75BFA1C}" type="datetime1">
              <a:rPr lang="ru-RU" smtClean="0"/>
              <a:t>20.10.2025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AE75411-AF13-435A-A620-5789E5AB42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5FF90E2-3A36-40F3-A74A-0D60C02CDE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C958-5730-4FC9-A401-792BA492DC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099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679147B-1B63-45FB-88ED-37D83B445FD1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F644AAC-87AC-47A9-A94B-5BBEFF02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C15B-7E3F-4EB2-9917-E0EB0AF74812}" type="datetime1">
              <a:rPr lang="ru-RU" smtClean="0"/>
              <a:t>20.10.2025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07669BF-BC37-471D-8192-46F757B4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D005352-3A70-4AE4-BBE6-F03D766AB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05022-2DEC-42A0-B734-28613EB061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818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064E967-B567-4AE7-8EC2-BF748D9E25D8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32DED2-423C-4B5A-8ECA-695D1C0DF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49752F6D-C67E-43B1-BC9F-35FD6D890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23B1CDF8-86F3-4AE1-AD23-2AEA037141E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F14E3-AE81-4BE3-A24E-C9C4215F7886}" type="datetime1">
              <a:rPr lang="ru-RU" smtClean="0"/>
              <a:t>20.10.2025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C3AF870-4136-42E0-821F-C3D38127D09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2D46EF6-DE57-4C54-8B9A-20D999001B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94700-99C1-4456-99D8-C060A32D38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024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CD062978-C42D-4DD1-9D12-0A7BF2E73B99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665C7D5-6B39-4EA9-8580-1093B91069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DFA1-318A-44B8-8D1A-B73ED036A895}" type="datetime1">
              <a:rPr lang="ru-RU" smtClean="0"/>
              <a:t>20.10.2025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A78809B-DD76-43B6-93EE-24D5B52492D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A4760D7-B224-47B8-BE7A-A02AFDA79A6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5916C-A812-472A-A9AE-0EEDB4B800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5640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4752EA2-AB9F-40F2-9D8B-12C60E5453A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B3C0C50-A62E-4D49-87DC-ECA704EDD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003D-0033-4D00-A357-1694D6996E34}" type="datetime1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E757D9-0545-4DAC-8666-D6C636DCB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C62BC-53F2-4815-910A-26B3AFBA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DCE72-FBF6-41DD-ACEE-21F73AF96A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271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946DBF4-5932-43D2-A441-3F6937C5453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92A2E-5D67-4133-A6BB-7D2F9EC2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6D96-2AE8-48D0-B0C3-3739810E92B2}" type="datetime1">
              <a:rPr lang="ru-RU" smtClean="0"/>
              <a:t>20.10.2025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BDC09D-A9C1-4787-9A4E-71DC1B94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049EF7-3718-4F11-AB98-E92B54B8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9D5C9-3F50-40C9-A73D-BB3BAA8072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63134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98D884-0B86-4EC6-80AE-EF9806AD48C4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0663445"/>
      </p:ext>
    </p:extLst>
  </p:cSld>
  <p:clrMapOvr>
    <a:masterClrMapping/>
  </p:clrMapOvr>
  <p:transition>
    <p:checke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66FDEE-BCF1-495E-BF3F-09CABD53A52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583037"/>
      </p:ext>
    </p:extLst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5">
            <a:extLst>
              <a:ext uri="{FF2B5EF4-FFF2-40B4-BE49-F238E27FC236}">
                <a16:creationId xmlns:a16="http://schemas.microsoft.com/office/drawing/2014/main" id="{E9FAE93C-207C-406E-B7D6-3D13C7192A26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4118" name="Freeform 11">
              <a:extLst>
                <a:ext uri="{FF2B5EF4-FFF2-40B4-BE49-F238E27FC236}">
                  <a16:creationId xmlns:a16="http://schemas.microsoft.com/office/drawing/2014/main" id="{EB222B9A-668C-4BDB-8BF3-DD04971A5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334035256 w 22"/>
                <a:gd name="T1" fmla="*/ 2092026176 h 136"/>
                <a:gd name="T2" fmla="*/ 258117975 w 22"/>
                <a:gd name="T3" fmla="*/ 1230604787 h 136"/>
                <a:gd name="T4" fmla="*/ 0 w 22"/>
                <a:gd name="T5" fmla="*/ 0 h 136"/>
                <a:gd name="T6" fmla="*/ 0 w 22"/>
                <a:gd name="T7" fmla="*/ 538388859 h 136"/>
                <a:gd name="T8" fmla="*/ 303669123 w 22"/>
                <a:gd name="T9" fmla="*/ 1907434478 h 136"/>
                <a:gd name="T10" fmla="*/ 334035256 w 22"/>
                <a:gd name="T11" fmla="*/ 209202617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9" name="Freeform 12">
              <a:extLst>
                <a:ext uri="{FF2B5EF4-FFF2-40B4-BE49-F238E27FC236}">
                  <a16:creationId xmlns:a16="http://schemas.microsoft.com/office/drawing/2014/main" id="{47223AFB-27A0-48C6-B0BB-25FBD5763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1331463414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1470804210 w 140"/>
                <a:gd name="T7" fmla="*/ 2147483646 h 504"/>
                <a:gd name="T8" fmla="*/ 0 w 140"/>
                <a:gd name="T9" fmla="*/ 0 h 504"/>
                <a:gd name="T10" fmla="*/ 92891241 w 140"/>
                <a:gd name="T11" fmla="*/ 939577574 h 504"/>
                <a:gd name="T12" fmla="*/ 1331463414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0" name="Freeform 13">
              <a:extLst>
                <a:ext uri="{FF2B5EF4-FFF2-40B4-BE49-F238E27FC236}">
                  <a16:creationId xmlns:a16="http://schemas.microsoft.com/office/drawing/2014/main" id="{6DA877D9-B690-4CCE-AFB8-4DE47E181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123725864 w 132"/>
                <a:gd name="T1" fmla="*/ 339357040 h 308"/>
                <a:gd name="T2" fmla="*/ 0 w 132"/>
                <a:gd name="T3" fmla="*/ 0 h 308"/>
                <a:gd name="T4" fmla="*/ 0 w 132"/>
                <a:gd name="T5" fmla="*/ 447336244 h 308"/>
                <a:gd name="T6" fmla="*/ 1051683611 w 132"/>
                <a:gd name="T7" fmla="*/ 2147483646 h 308"/>
                <a:gd name="T8" fmla="*/ 1902309252 w 132"/>
                <a:gd name="T9" fmla="*/ 2147483646 h 308"/>
                <a:gd name="T10" fmla="*/ 2041502324 w 132"/>
                <a:gd name="T11" fmla="*/ 2147483646 h 308"/>
                <a:gd name="T12" fmla="*/ 1190876683 w 132"/>
                <a:gd name="T13" fmla="*/ 2147483646 h 308"/>
                <a:gd name="T14" fmla="*/ 123725864 w 132"/>
                <a:gd name="T15" fmla="*/ 339357040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1" name="Freeform 14">
              <a:extLst>
                <a:ext uri="{FF2B5EF4-FFF2-40B4-BE49-F238E27FC236}">
                  <a16:creationId xmlns:a16="http://schemas.microsoft.com/office/drawing/2014/main" id="{32D070A9-A99D-422B-9B2E-B16B80058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436271086 w 37"/>
                <a:gd name="T1" fmla="*/ 1213028493 h 79"/>
                <a:gd name="T2" fmla="*/ 576502770 w 37"/>
                <a:gd name="T3" fmla="*/ 1213028493 h 79"/>
                <a:gd name="T4" fmla="*/ 0 w 37"/>
                <a:gd name="T5" fmla="*/ 0 h 79"/>
                <a:gd name="T6" fmla="*/ 436271086 w 37"/>
                <a:gd name="T7" fmla="*/ 121302849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2" name="Freeform 15">
              <a:extLst>
                <a:ext uri="{FF2B5EF4-FFF2-40B4-BE49-F238E27FC236}">
                  <a16:creationId xmlns:a16="http://schemas.microsoft.com/office/drawing/2014/main" id="{DB40DE3A-3126-4293-BF34-631F33450E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2147483646 w 178"/>
                <a:gd name="T1" fmla="*/ 2147483646 h 722"/>
                <a:gd name="T2" fmla="*/ 1794416005 w 178"/>
                <a:gd name="T3" fmla="*/ 2147483646 h 722"/>
                <a:gd name="T4" fmla="*/ 618763733 w 178"/>
                <a:gd name="T5" fmla="*/ 2147483646 h 722"/>
                <a:gd name="T6" fmla="*/ 185629513 w 178"/>
                <a:gd name="T7" fmla="*/ 786478582 h 722"/>
                <a:gd name="T8" fmla="*/ 0 w 178"/>
                <a:gd name="T9" fmla="*/ 0 h 722"/>
                <a:gd name="T10" fmla="*/ 510482144 w 178"/>
                <a:gd name="T11" fmla="*/ 2147483646 h 722"/>
                <a:gd name="T12" fmla="*/ 1655192887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3" name="Freeform 16">
              <a:extLst>
                <a:ext uri="{FF2B5EF4-FFF2-40B4-BE49-F238E27FC236}">
                  <a16:creationId xmlns:a16="http://schemas.microsoft.com/office/drawing/2014/main" id="{FAEA133D-8F61-4C8E-907C-89D66764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70263008 w 23"/>
                <a:gd name="T1" fmla="*/ 2147483646 h 635"/>
                <a:gd name="T2" fmla="*/ 185740390 w 23"/>
                <a:gd name="T3" fmla="*/ 2147483646 h 635"/>
                <a:gd name="T4" fmla="*/ 340526015 w 23"/>
                <a:gd name="T5" fmla="*/ 2147483646 h 635"/>
                <a:gd name="T6" fmla="*/ 356003398 w 23"/>
                <a:gd name="T7" fmla="*/ 2147483646 h 635"/>
                <a:gd name="T8" fmla="*/ 263131235 w 23"/>
                <a:gd name="T9" fmla="*/ 2147483646 h 635"/>
                <a:gd name="T10" fmla="*/ 77390846 w 23"/>
                <a:gd name="T11" fmla="*/ 2147483646 h 635"/>
                <a:gd name="T12" fmla="*/ 232176471 w 23"/>
                <a:gd name="T13" fmla="*/ 0 h 635"/>
                <a:gd name="T14" fmla="*/ 185740390 w 23"/>
                <a:gd name="T15" fmla="*/ 0 h 635"/>
                <a:gd name="T16" fmla="*/ 15477382 w 23"/>
                <a:gd name="T17" fmla="*/ 2147483646 h 635"/>
                <a:gd name="T18" fmla="*/ 170263008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4" name="Freeform 17">
              <a:extLst>
                <a:ext uri="{FF2B5EF4-FFF2-40B4-BE49-F238E27FC236}">
                  <a16:creationId xmlns:a16="http://schemas.microsoft.com/office/drawing/2014/main" id="{55C09256-19A0-4338-834F-DB0D47C22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76911574 w 17"/>
                <a:gd name="T3" fmla="*/ 865646159 h 107"/>
                <a:gd name="T4" fmla="*/ 261503272 w 17"/>
                <a:gd name="T5" fmla="*/ 1654003676 h 107"/>
                <a:gd name="T6" fmla="*/ 169209384 w 17"/>
                <a:gd name="T7" fmla="*/ 711068875 h 107"/>
                <a:gd name="T8" fmla="*/ 153827069 w 17"/>
                <a:gd name="T9" fmla="*/ 66469490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5" name="Freeform 18">
              <a:extLst>
                <a:ext uri="{FF2B5EF4-FFF2-40B4-BE49-F238E27FC236}">
                  <a16:creationId xmlns:a16="http://schemas.microsoft.com/office/drawing/2014/main" id="{A21C5831-E8F3-44A0-A092-D9F1ED0D7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77988609 w 41"/>
                <a:gd name="T3" fmla="*/ 1438567829 h 222"/>
                <a:gd name="T4" fmla="*/ 265162061 w 41"/>
                <a:gd name="T5" fmla="*/ 2147483646 h 222"/>
                <a:gd name="T6" fmla="*/ 374342954 w 41"/>
                <a:gd name="T7" fmla="*/ 2147483646 h 222"/>
                <a:gd name="T8" fmla="*/ 639505015 w 41"/>
                <a:gd name="T9" fmla="*/ 2147483646 h 222"/>
                <a:gd name="T10" fmla="*/ 592712640 w 41"/>
                <a:gd name="T11" fmla="*/ 2147483646 h 222"/>
                <a:gd name="T12" fmla="*/ 202769594 w 41"/>
                <a:gd name="T13" fmla="*/ 1423099358 h 222"/>
                <a:gd name="T14" fmla="*/ 124780985 w 41"/>
                <a:gd name="T15" fmla="*/ 340306368 h 222"/>
                <a:gd name="T16" fmla="*/ 109184843 w 41"/>
                <a:gd name="T17" fmla="*/ 278432483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6" name="Freeform 19">
              <a:extLst>
                <a:ext uri="{FF2B5EF4-FFF2-40B4-BE49-F238E27FC236}">
                  <a16:creationId xmlns:a16="http://schemas.microsoft.com/office/drawing/2014/main" id="{1F68C336-23C7-46CD-815D-E915B3F29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108112772 w 450"/>
                <a:gd name="T1" fmla="*/ 2147483646 h 878"/>
                <a:gd name="T2" fmla="*/ 772222294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1372614510 h 878"/>
                <a:gd name="T10" fmla="*/ 2147483646 w 450"/>
                <a:gd name="T11" fmla="*/ 678594305 h 878"/>
                <a:gd name="T12" fmla="*/ 2147483646 w 450"/>
                <a:gd name="T13" fmla="*/ 15421973 h 878"/>
                <a:gd name="T14" fmla="*/ 2147483646 w 450"/>
                <a:gd name="T15" fmla="*/ 0 h 878"/>
                <a:gd name="T16" fmla="*/ 2147483646 w 450"/>
                <a:gd name="T17" fmla="*/ 663172332 h 878"/>
                <a:gd name="T18" fmla="*/ 2147483646 w 450"/>
                <a:gd name="T19" fmla="*/ 1357188610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695002815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108112772 w 450"/>
                <a:gd name="T31" fmla="*/ 2147483646 h 878"/>
                <a:gd name="T32" fmla="*/ 108112772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7" name="Freeform 20">
              <a:extLst>
                <a:ext uri="{FF2B5EF4-FFF2-40B4-BE49-F238E27FC236}">
                  <a16:creationId xmlns:a16="http://schemas.microsoft.com/office/drawing/2014/main" id="{6A8464F1-39D8-4115-B699-E4C84ABCF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404860502 w 35"/>
                <a:gd name="T3" fmla="*/ 1131001729 h 73"/>
                <a:gd name="T4" fmla="*/ 545005736 w 35"/>
                <a:gd name="T5" fmla="*/ 1131001729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8" name="Freeform 21">
              <a:extLst>
                <a:ext uri="{FF2B5EF4-FFF2-40B4-BE49-F238E27FC236}">
                  <a16:creationId xmlns:a16="http://schemas.microsoft.com/office/drawing/2014/main" id="{881E7295-185E-452F-846C-FF1F69190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110255844 w 8"/>
                <a:gd name="T1" fmla="*/ 681543004 h 48"/>
                <a:gd name="T2" fmla="*/ 126007813 w 8"/>
                <a:gd name="T3" fmla="*/ 743502533 h 48"/>
                <a:gd name="T4" fmla="*/ 126007813 w 8"/>
                <a:gd name="T5" fmla="*/ 294302840 h 48"/>
                <a:gd name="T6" fmla="*/ 15751969 w 8"/>
                <a:gd name="T7" fmla="*/ 0 h 48"/>
                <a:gd name="T8" fmla="*/ 0 w 8"/>
                <a:gd name="T9" fmla="*/ 402731031 h 48"/>
                <a:gd name="T10" fmla="*/ 110255844 w 8"/>
                <a:gd name="T11" fmla="*/ 68154300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9" name="Freeform 22">
              <a:extLst>
                <a:ext uri="{FF2B5EF4-FFF2-40B4-BE49-F238E27FC236}">
                  <a16:creationId xmlns:a16="http://schemas.microsoft.com/office/drawing/2014/main" id="{1C044453-95AD-40E1-93EE-8D49F5243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106891015 w 52"/>
                <a:gd name="T1" fmla="*/ 277669014 h 135"/>
                <a:gd name="T2" fmla="*/ 0 w 52"/>
                <a:gd name="T3" fmla="*/ 0 h 135"/>
                <a:gd name="T4" fmla="*/ 183239508 w 52"/>
                <a:gd name="T5" fmla="*/ 740445466 h 135"/>
                <a:gd name="T6" fmla="*/ 244320646 w 52"/>
                <a:gd name="T7" fmla="*/ 956412000 h 135"/>
                <a:gd name="T8" fmla="*/ 778771815 w 52"/>
                <a:gd name="T9" fmla="*/ 2082507782 h 135"/>
                <a:gd name="T10" fmla="*/ 794043077 w 52"/>
                <a:gd name="T11" fmla="*/ 2082507782 h 135"/>
                <a:gd name="T12" fmla="*/ 366482923 w 52"/>
                <a:gd name="T13" fmla="*/ 863854353 h 135"/>
                <a:gd name="T14" fmla="*/ 106891015 w 52"/>
                <a:gd name="T15" fmla="*/ 277669014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099" name="Group 48">
            <a:extLst>
              <a:ext uri="{FF2B5EF4-FFF2-40B4-BE49-F238E27FC236}">
                <a16:creationId xmlns:a16="http://schemas.microsoft.com/office/drawing/2014/main" id="{B342A179-AF70-4BA1-9987-5CD0372C3BFB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4106" name="Freeform 27">
              <a:extLst>
                <a:ext uri="{FF2B5EF4-FFF2-40B4-BE49-F238E27FC236}">
                  <a16:creationId xmlns:a16="http://schemas.microsoft.com/office/drawing/2014/main" id="{F5C9802F-23C3-4090-A17D-1C5BD885A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110684661 w 103"/>
                <a:gd name="T1" fmla="*/ 2147483646 h 920"/>
                <a:gd name="T2" fmla="*/ 411117865 w 103"/>
                <a:gd name="T3" fmla="*/ 2147483646 h 920"/>
                <a:gd name="T4" fmla="*/ 901295634 w 103"/>
                <a:gd name="T5" fmla="*/ 2147483646 h 920"/>
                <a:gd name="T6" fmla="*/ 1597032336 w 103"/>
                <a:gd name="T7" fmla="*/ 2147483646 h 920"/>
                <a:gd name="T8" fmla="*/ 1628657093 w 103"/>
                <a:gd name="T9" fmla="*/ 2147483646 h 920"/>
                <a:gd name="T10" fmla="*/ 1565407579 w 103"/>
                <a:gd name="T11" fmla="*/ 2147483646 h 920"/>
                <a:gd name="T12" fmla="*/ 1565407579 w 103"/>
                <a:gd name="T13" fmla="*/ 2147483646 h 920"/>
                <a:gd name="T14" fmla="*/ 996169906 w 103"/>
                <a:gd name="T15" fmla="*/ 2147483646 h 920"/>
                <a:gd name="T16" fmla="*/ 474367379 w 103"/>
                <a:gd name="T17" fmla="*/ 2147483646 h 920"/>
                <a:gd name="T18" fmla="*/ 142309418 w 103"/>
                <a:gd name="T19" fmla="*/ 2147483646 h 920"/>
                <a:gd name="T20" fmla="*/ 47435147 w 103"/>
                <a:gd name="T21" fmla="*/ 1445313264 h 920"/>
                <a:gd name="T22" fmla="*/ 15810390 w 103"/>
                <a:gd name="T23" fmla="*/ 0 h 920"/>
                <a:gd name="T24" fmla="*/ 0 w 103"/>
                <a:gd name="T25" fmla="*/ 0 h 920"/>
                <a:gd name="T26" fmla="*/ 15810390 w 103"/>
                <a:gd name="T27" fmla="*/ 1445313264 h 920"/>
                <a:gd name="T28" fmla="*/ 110684661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28">
              <a:extLst>
                <a:ext uri="{FF2B5EF4-FFF2-40B4-BE49-F238E27FC236}">
                  <a16:creationId xmlns:a16="http://schemas.microsoft.com/office/drawing/2014/main" id="{4F924D3D-55CC-4252-A34B-4FA8A08DD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842409880 w 88"/>
                <a:gd name="T1" fmla="*/ 2147483646 h 330"/>
                <a:gd name="T2" fmla="*/ 1398719344 w 88"/>
                <a:gd name="T3" fmla="*/ 2147483646 h 330"/>
                <a:gd name="T4" fmla="*/ 1398719344 w 88"/>
                <a:gd name="T5" fmla="*/ 2147483646 h 330"/>
                <a:gd name="T6" fmla="*/ 1398719344 w 88"/>
                <a:gd name="T7" fmla="*/ 2147483646 h 330"/>
                <a:gd name="T8" fmla="*/ 985460087 w 88"/>
                <a:gd name="T9" fmla="*/ 2147483646 h 330"/>
                <a:gd name="T10" fmla="*/ 0 w 88"/>
                <a:gd name="T11" fmla="*/ 0 h 330"/>
                <a:gd name="T12" fmla="*/ 111263488 w 88"/>
                <a:gd name="T13" fmla="*/ 992310910 h 330"/>
                <a:gd name="T14" fmla="*/ 842409880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Freeform 29">
              <a:extLst>
                <a:ext uri="{FF2B5EF4-FFF2-40B4-BE49-F238E27FC236}">
                  <a16:creationId xmlns:a16="http://schemas.microsoft.com/office/drawing/2014/main" id="{BA68FAD0-B63A-4F3A-B2CC-D9F57BBAA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94507976 w 90"/>
                <a:gd name="T1" fmla="*/ 235809526 h 207"/>
                <a:gd name="T2" fmla="*/ 0 w 90"/>
                <a:gd name="T3" fmla="*/ 0 h 207"/>
                <a:gd name="T4" fmla="*/ 15751991 w 90"/>
                <a:gd name="T5" fmla="*/ 455898152 h 207"/>
                <a:gd name="T6" fmla="*/ 661543926 w 90"/>
                <a:gd name="T7" fmla="*/ 1996514571 h 207"/>
                <a:gd name="T8" fmla="*/ 1260079889 w 90"/>
                <a:gd name="T9" fmla="*/ 2147483646 h 207"/>
                <a:gd name="T10" fmla="*/ 1417591859 w 90"/>
                <a:gd name="T11" fmla="*/ 2147483646 h 207"/>
                <a:gd name="T12" fmla="*/ 787551915 w 90"/>
                <a:gd name="T13" fmla="*/ 1933630974 h 207"/>
                <a:gd name="T14" fmla="*/ 94507976 w 90"/>
                <a:gd name="T15" fmla="*/ 23580952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Freeform 30">
              <a:extLst>
                <a:ext uri="{FF2B5EF4-FFF2-40B4-BE49-F238E27FC236}">
                  <a16:creationId xmlns:a16="http://schemas.microsoft.com/office/drawing/2014/main" id="{379DB08D-9EDB-4886-8DA6-9E83DCC5D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596387350 w 115"/>
                <a:gd name="T1" fmla="*/ 2147483646 h 467"/>
                <a:gd name="T2" fmla="*/ 1232853715 w 115"/>
                <a:gd name="T3" fmla="*/ 2147483646 h 467"/>
                <a:gd name="T4" fmla="*/ 458368842 w 115"/>
                <a:gd name="T5" fmla="*/ 2147483646 h 467"/>
                <a:gd name="T6" fmla="*/ 205473631 w 115"/>
                <a:gd name="T7" fmla="*/ 834088423 h 467"/>
                <a:gd name="T8" fmla="*/ 0 w 115"/>
                <a:gd name="T9" fmla="*/ 0 h 467"/>
                <a:gd name="T10" fmla="*/ 331923224 w 115"/>
                <a:gd name="T11" fmla="*/ 2147483646 h 467"/>
                <a:gd name="T12" fmla="*/ 1090600904 w 115"/>
                <a:gd name="T13" fmla="*/ 2147483646 h 467"/>
                <a:gd name="T14" fmla="*/ 1627997760 w 115"/>
                <a:gd name="T15" fmla="*/ 2147483646 h 467"/>
                <a:gd name="T16" fmla="*/ 1817668174 w 115"/>
                <a:gd name="T17" fmla="*/ 2147483646 h 467"/>
                <a:gd name="T18" fmla="*/ 1770250570 w 115"/>
                <a:gd name="T19" fmla="*/ 2147483646 h 467"/>
                <a:gd name="T20" fmla="*/ 1596387350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31">
              <a:extLst>
                <a:ext uri="{FF2B5EF4-FFF2-40B4-BE49-F238E27FC236}">
                  <a16:creationId xmlns:a16="http://schemas.microsoft.com/office/drawing/2014/main" id="{B01D5C4F-E38F-41E2-ADF1-6E0076871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273753372 w 36"/>
                <a:gd name="T1" fmla="*/ 2147483646 h 633"/>
                <a:gd name="T2" fmla="*/ 209338926 w 36"/>
                <a:gd name="T3" fmla="*/ 2147483646 h 633"/>
                <a:gd name="T4" fmla="*/ 80514045 w 36"/>
                <a:gd name="T5" fmla="*/ 2147483646 h 633"/>
                <a:gd name="T6" fmla="*/ 209338926 w 36"/>
                <a:gd name="T7" fmla="*/ 2147483646 h 633"/>
                <a:gd name="T8" fmla="*/ 354267417 w 36"/>
                <a:gd name="T9" fmla="*/ 1554425528 h 633"/>
                <a:gd name="T10" fmla="*/ 579709955 w 36"/>
                <a:gd name="T11" fmla="*/ 0 h 633"/>
                <a:gd name="T12" fmla="*/ 563606343 w 36"/>
                <a:gd name="T13" fmla="*/ 0 h 633"/>
                <a:gd name="T14" fmla="*/ 322060194 w 36"/>
                <a:gd name="T15" fmla="*/ 1554425528 h 633"/>
                <a:gd name="T16" fmla="*/ 161032104 w 36"/>
                <a:gd name="T17" fmla="*/ 2147483646 h 633"/>
                <a:gd name="T18" fmla="*/ 16103612 w 36"/>
                <a:gd name="T19" fmla="*/ 2147483646 h 633"/>
                <a:gd name="T20" fmla="*/ 112721269 w 36"/>
                <a:gd name="T21" fmla="*/ 2147483646 h 633"/>
                <a:gd name="T22" fmla="*/ 257649761 w 36"/>
                <a:gd name="T23" fmla="*/ 2147483646 h 633"/>
                <a:gd name="T24" fmla="*/ 273753372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32">
              <a:extLst>
                <a:ext uri="{FF2B5EF4-FFF2-40B4-BE49-F238E27FC236}">
                  <a16:creationId xmlns:a16="http://schemas.microsoft.com/office/drawing/2014/main" id="{B96C0167-CA60-4888-9369-DF03CDF02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346523469 w 28"/>
                <a:gd name="T1" fmla="*/ 923021860 h 59"/>
                <a:gd name="T2" fmla="*/ 441027344 w 28"/>
                <a:gd name="T3" fmla="*/ 923021860 h 59"/>
                <a:gd name="T4" fmla="*/ 0 w 28"/>
                <a:gd name="T5" fmla="*/ 0 h 59"/>
                <a:gd name="T6" fmla="*/ 346523469 w 28"/>
                <a:gd name="T7" fmla="*/ 923021860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33">
              <a:extLst>
                <a:ext uri="{FF2B5EF4-FFF2-40B4-BE49-F238E27FC236}">
                  <a16:creationId xmlns:a16="http://schemas.microsoft.com/office/drawing/2014/main" id="{A65B2430-3DD0-40C8-AC79-2FB40F3B9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64496489 w 17"/>
                <a:gd name="T1" fmla="*/ 847377402 h 107"/>
                <a:gd name="T2" fmla="*/ 274108069 w 17"/>
                <a:gd name="T3" fmla="*/ 1679063951 h 107"/>
                <a:gd name="T4" fmla="*/ 161241221 w 17"/>
                <a:gd name="T5" fmla="*/ 690456982 h 107"/>
                <a:gd name="T6" fmla="*/ 145115092 w 17"/>
                <a:gd name="T7" fmla="*/ 674762167 h 107"/>
                <a:gd name="T8" fmla="*/ 0 w 17"/>
                <a:gd name="T9" fmla="*/ 0 h 107"/>
                <a:gd name="T10" fmla="*/ 0 w 17"/>
                <a:gd name="T11" fmla="*/ 125538713 h 107"/>
                <a:gd name="T12" fmla="*/ 64496489 w 17"/>
                <a:gd name="T13" fmla="*/ 84737740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34">
              <a:extLst>
                <a:ext uri="{FF2B5EF4-FFF2-40B4-BE49-F238E27FC236}">
                  <a16:creationId xmlns:a16="http://schemas.microsoft.com/office/drawing/2014/main" id="{ECD30714-50FD-4BB8-AA9F-1E8A5DE8B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126350140 w 294"/>
                <a:gd name="T1" fmla="*/ 2147483646 h 568"/>
                <a:gd name="T2" fmla="*/ 552784347 w 294"/>
                <a:gd name="T3" fmla="*/ 2147483646 h 568"/>
                <a:gd name="T4" fmla="*/ 1563593416 w 294"/>
                <a:gd name="T5" fmla="*/ 2147483646 h 568"/>
                <a:gd name="T6" fmla="*/ 2147483646 w 294"/>
                <a:gd name="T7" fmla="*/ 1869089766 h 568"/>
                <a:gd name="T8" fmla="*/ 2147483646 w 294"/>
                <a:gd name="T9" fmla="*/ 910983896 h 568"/>
                <a:gd name="T10" fmla="*/ 2147483646 w 294"/>
                <a:gd name="T11" fmla="*/ 439783962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424077958 h 568"/>
                <a:gd name="T18" fmla="*/ 2147483646 w 294"/>
                <a:gd name="T19" fmla="*/ 879571888 h 568"/>
                <a:gd name="T20" fmla="*/ 2147483646 w 294"/>
                <a:gd name="T21" fmla="*/ 1837677758 h 568"/>
                <a:gd name="T22" fmla="*/ 1500416359 w 294"/>
                <a:gd name="T23" fmla="*/ 2147483646 h 568"/>
                <a:gd name="T24" fmla="*/ 473814019 w 294"/>
                <a:gd name="T25" fmla="*/ 2147483646 h 568"/>
                <a:gd name="T26" fmla="*/ 0 w 294"/>
                <a:gd name="T27" fmla="*/ 2147483646 h 568"/>
                <a:gd name="T28" fmla="*/ 110556869 w 294"/>
                <a:gd name="T29" fmla="*/ 2147483646 h 568"/>
                <a:gd name="T30" fmla="*/ 126350140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35">
              <a:extLst>
                <a:ext uri="{FF2B5EF4-FFF2-40B4-BE49-F238E27FC236}">
                  <a16:creationId xmlns:a16="http://schemas.microsoft.com/office/drawing/2014/main" id="{9CF7AA85-FF20-499A-85FC-596D9FC62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304079525 w 25"/>
                <a:gd name="T3" fmla="*/ 828513255 h 53"/>
                <a:gd name="T4" fmla="*/ 400104007 w 25"/>
                <a:gd name="T5" fmla="*/ 828513255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36">
              <a:extLst>
                <a:ext uri="{FF2B5EF4-FFF2-40B4-BE49-F238E27FC236}">
                  <a16:creationId xmlns:a16="http://schemas.microsoft.com/office/drawing/2014/main" id="{E5EA3098-7318-4055-A297-517D9263A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108742655 w 29"/>
                <a:gd name="T3" fmla="*/ 1397863960 h 141"/>
                <a:gd name="T4" fmla="*/ 279621155 w 29"/>
                <a:gd name="T5" fmla="*/ 1837639560 h 141"/>
                <a:gd name="T6" fmla="*/ 450499655 w 29"/>
                <a:gd name="T7" fmla="*/ 2147483646 h 141"/>
                <a:gd name="T8" fmla="*/ 419429762 w 29"/>
                <a:gd name="T9" fmla="*/ 2120352729 h 141"/>
                <a:gd name="T10" fmla="*/ 124275631 w 29"/>
                <a:gd name="T11" fmla="*/ 345540519 h 141"/>
                <a:gd name="T12" fmla="*/ 62139786 w 29"/>
                <a:gd name="T13" fmla="*/ 172768278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37">
              <a:extLst>
                <a:ext uri="{FF2B5EF4-FFF2-40B4-BE49-F238E27FC236}">
                  <a16:creationId xmlns:a16="http://schemas.microsoft.com/office/drawing/2014/main" id="{C2E4E0A0-36DF-4A2D-8BC1-EAFA7A4C3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402731031 h 48"/>
                <a:gd name="T2" fmla="*/ 63003906 w 8"/>
                <a:gd name="T3" fmla="*/ 573114814 h 48"/>
                <a:gd name="T4" fmla="*/ 126007813 w 8"/>
                <a:gd name="T5" fmla="*/ 743502533 h 48"/>
                <a:gd name="T6" fmla="*/ 110255844 w 8"/>
                <a:gd name="T7" fmla="*/ 294302840 h 48"/>
                <a:gd name="T8" fmla="*/ 0 w 8"/>
                <a:gd name="T9" fmla="*/ 0 h 48"/>
                <a:gd name="T10" fmla="*/ 0 w 8"/>
                <a:gd name="T11" fmla="*/ 61959528 h 48"/>
                <a:gd name="T12" fmla="*/ 0 w 8"/>
                <a:gd name="T13" fmla="*/ 402731031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7" name="Freeform 38">
              <a:extLst>
                <a:ext uri="{FF2B5EF4-FFF2-40B4-BE49-F238E27FC236}">
                  <a16:creationId xmlns:a16="http://schemas.microsoft.com/office/drawing/2014/main" id="{479E8CA6-B4BB-447A-A9BA-51B878A3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73259750 w 44"/>
                <a:gd name="T1" fmla="*/ 439440880 h 111"/>
                <a:gd name="T2" fmla="*/ 0 w 44"/>
                <a:gd name="T3" fmla="*/ 0 h 111"/>
                <a:gd name="T4" fmla="*/ 173259750 w 44"/>
                <a:gd name="T5" fmla="*/ 769022530 h 111"/>
                <a:gd name="T6" fmla="*/ 220515656 w 44"/>
                <a:gd name="T7" fmla="*/ 910269545 h 111"/>
                <a:gd name="T8" fmla="*/ 614287094 w 44"/>
                <a:gd name="T9" fmla="*/ 1742067645 h 111"/>
                <a:gd name="T10" fmla="*/ 693042969 w 44"/>
                <a:gd name="T11" fmla="*/ 1742067645 h 111"/>
                <a:gd name="T12" fmla="*/ 346523469 w 44"/>
                <a:gd name="T13" fmla="*/ 816102227 h 111"/>
                <a:gd name="T14" fmla="*/ 173259750 w 44"/>
                <a:gd name="T15" fmla="*/ 439440880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4E0C2129-8C08-4C57-ABF6-06E6745B6F23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01" name="Title Placeholder 1">
            <a:extLst>
              <a:ext uri="{FF2B5EF4-FFF2-40B4-BE49-F238E27FC236}">
                <a16:creationId xmlns:a16="http://schemas.microsoft.com/office/drawing/2014/main" id="{C24BFC17-B3FD-420A-99DE-FA3171C777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4102" name="Text Placeholder 2">
            <a:extLst>
              <a:ext uri="{FF2B5EF4-FFF2-40B4-BE49-F238E27FC236}">
                <a16:creationId xmlns:a16="http://schemas.microsoft.com/office/drawing/2014/main" id="{FB816BCA-6C33-4002-BDCD-C813DAC9B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0A711-ADD6-4853-A56E-F210813EA0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307ED-6BAB-4B67-8283-7FD9EAE2530F}" type="datetime1">
              <a:rPr lang="ru-RU" smtClean="0"/>
              <a:t>20.10.2025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7986D-7ED5-41A0-B1E9-871979BB9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04921-21EB-4D3E-957A-B0F166316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E4C8434-2552-4A5E-B3C3-41F26224E4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20" r:id="rId1"/>
    <p:sldLayoutId id="2147486521" r:id="rId2"/>
    <p:sldLayoutId id="2147486522" r:id="rId3"/>
    <p:sldLayoutId id="2147486523" r:id="rId4"/>
    <p:sldLayoutId id="2147486524" r:id="rId5"/>
    <p:sldLayoutId id="2147486525" r:id="rId6"/>
    <p:sldLayoutId id="2147486526" r:id="rId7"/>
    <p:sldLayoutId id="2147486527" r:id="rId8"/>
    <p:sldLayoutId id="2147486528" r:id="rId9"/>
    <p:sldLayoutId id="2147486529" r:id="rId10"/>
    <p:sldLayoutId id="2147486530" r:id="rId11"/>
    <p:sldLayoutId id="2147486531" r:id="rId12"/>
    <p:sldLayoutId id="2147486532" r:id="rId13"/>
    <p:sldLayoutId id="2147486533" r:id="rId14"/>
    <p:sldLayoutId id="2147486534" r:id="rId15"/>
    <p:sldLayoutId id="2147486535" r:id="rId16"/>
    <p:sldLayoutId id="2147486537" r:id="rId17"/>
    <p:sldLayoutId id="2147486538" r:id="rId18"/>
  </p:sldLayoutIdLst>
  <p:hf sldNum="0"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http://intra.kspu.karelia.ru/%7Elphe/electric_and_magnetic/lab_pribori/img/draw_06.jpg" TargetMode="External"/><Relationship Id="rId3" Type="http://schemas.openxmlformats.org/officeDocument/2006/relationships/image" Target="http://intra.kspu.karelia.ru/%7Elphe/electric_and_magnetic/lab_pribori/img/draw_01.jpg" TargetMode="External"/><Relationship Id="rId7" Type="http://schemas.openxmlformats.org/officeDocument/2006/relationships/image" Target="http://intra.kspu.karelia.ru/%7Elphe/electric_and_magnetic/lab_pribori/img/draw_03.jpg" TargetMode="External"/><Relationship Id="rId12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http://intra.kspu.karelia.ru/%7Elphe/electric_and_magnetic/lab_pribori/img/draw_05.jpg" TargetMode="External"/><Relationship Id="rId5" Type="http://schemas.openxmlformats.org/officeDocument/2006/relationships/image" Target="http://intra.kspu.karelia.ru/%7Elphe/electric_and_magnetic/lab_pribori/img/draw_02.jpg" TargetMode="External"/><Relationship Id="rId15" Type="http://schemas.openxmlformats.org/officeDocument/2006/relationships/image" Target="http://intra.kspu.karelia.ru/%7Elphe/electric_and_magnetic/lab_pribori/img/draw_07.jpg" TargetMode="External"/><Relationship Id="rId10" Type="http://schemas.openxmlformats.org/officeDocument/2006/relationships/image" Target="../media/image23.jpeg"/><Relationship Id="rId4" Type="http://schemas.openxmlformats.org/officeDocument/2006/relationships/image" Target="../media/image20.jpeg"/><Relationship Id="rId9" Type="http://schemas.openxmlformats.org/officeDocument/2006/relationships/image" Target="http://intra.kspu.karelia.ru/%7Elphe/electric_and_magnetic/lab_pribori/img/draw_04.jpg" TargetMode="External"/><Relationship Id="rId1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http://intra.kspu.karelia.ru/%7Elphe/electric_and_magnetic/lab_pribori/img/draw_09.jpg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http://intra.kspu.karelia.ru/%7Elphe/electric_and_magnetic/lab_pribori/img/draw_10.jpg" TargetMode="Externa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7.png"/><Relationship Id="rId5" Type="http://schemas.openxmlformats.org/officeDocument/2006/relationships/image" Target="../media/image35.emf"/><Relationship Id="rId4" Type="http://schemas.openxmlformats.org/officeDocument/2006/relationships/oleObject" Target="../embeddings/oleObject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microsoft.com/office/2007/relationships/hdphoto" Target="../media/hdphoto1.wdp"/><Relationship Id="rId5" Type="http://schemas.openxmlformats.org/officeDocument/2006/relationships/image" Target="../media/image40.png"/><Relationship Id="rId4" Type="http://schemas.openxmlformats.org/officeDocument/2006/relationships/image" Target="../media/image39.wmf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oleObject" Target="../embeddings/oleObject3.bin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1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7.png"/><Relationship Id="rId4" Type="http://schemas.openxmlformats.org/officeDocument/2006/relationships/image" Target="../media/image46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5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3.png"/><Relationship Id="rId4" Type="http://schemas.openxmlformats.org/officeDocument/2006/relationships/image" Target="../media/image52.wmf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287294-23F9-4DC6-B65E-2A74B9C87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MEASUREMENT METHODS AND TOOLS</a:t>
            </a:r>
            <a:endParaRPr lang="ru-RU" sz="3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EDF5AE-E763-4053-8FB4-94002738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59396" name="Прямоугольник 1">
            <a:extLst>
              <a:ext uri="{FF2B5EF4-FFF2-40B4-BE49-F238E27FC236}">
                <a16:creationId xmlns:a16="http://schemas.microsoft.com/office/drawing/2014/main" id="{48C87D0F-21D0-4E09-9470-5C4BFF9FB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36838"/>
            <a:ext cx="8785225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7.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Electrical measuring tools and devices</a:t>
            </a:r>
            <a:endParaRPr lang="en-US" altLang="ru-RU" sz="30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B.Khamdamov</a:t>
            </a:r>
            <a:endParaRPr lang="en-US" altLang="ru-RU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(Andijan Technical Institute)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9FDF8E2-D21D-486C-A9F6-17ACA7CB7267}"/>
              </a:ext>
            </a:extLst>
          </p:cNvPr>
          <p:cNvSpPr/>
          <p:nvPr/>
        </p:nvSpPr>
        <p:spPr>
          <a:xfrm>
            <a:off x="8305800" y="61658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FB3DD6AC-0E4F-40D6-9DD6-D4894129F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9318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CF24D4C-1EC4-464A-942A-93DFE24B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61444" name="Прямоугольник 5">
            <a:extLst>
              <a:ext uri="{FF2B5EF4-FFF2-40B4-BE49-F238E27FC236}">
                <a16:creationId xmlns:a16="http://schemas.microsoft.com/office/drawing/2014/main" id="{DD5D4EF7-0392-464F-A427-F1C7512AE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86100"/>
            <a:ext cx="9144000" cy="21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7-Ma’ruza.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Elektr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o'lchash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asboblari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qurilmalar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Ma’ruzachi</a:t>
            </a:r>
            <a:r>
              <a:rPr lang="en-US" altLang="ru-RU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B.Xamdamov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davlat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texnika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B404F31-2CB4-4972-90FE-E8B8BCEFEE3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5EF035-BB53-40BF-8C31-6EB152F85B71}"/>
              </a:ext>
            </a:extLst>
          </p:cNvPr>
          <p:cNvSpPr/>
          <p:nvPr/>
        </p:nvSpPr>
        <p:spPr>
          <a:xfrm>
            <a:off x="321344" y="332656"/>
            <a:ext cx="8643144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7-Mavzu: </a:t>
            </a:r>
            <a:r>
              <a:rPr lang="en-US" sz="2800" b="1" dirty="0" err="1"/>
              <a:t>Elektr</a:t>
            </a:r>
            <a:r>
              <a:rPr lang="en-US" sz="2800" b="1" dirty="0"/>
              <a:t> </a:t>
            </a:r>
            <a:r>
              <a:rPr lang="en-US" sz="2800" b="1" dirty="0" err="1"/>
              <a:t>o'lchash</a:t>
            </a:r>
            <a:r>
              <a:rPr lang="en-US" sz="2800" b="1" dirty="0"/>
              <a:t> </a:t>
            </a:r>
            <a:r>
              <a:rPr lang="en-US" sz="2800" b="1" dirty="0" err="1"/>
              <a:t>asboblari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qurilmalar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FF1B89A-6C41-449D-847E-0072BA4890FE}"/>
              </a:ext>
            </a:extLst>
          </p:cNvPr>
          <p:cNvSpPr/>
          <p:nvPr/>
        </p:nvSpPr>
        <p:spPr>
          <a:xfrm>
            <a:off x="142478" y="2132856"/>
            <a:ext cx="8859044" cy="29700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prstClr val="black"/>
                </a:solidFill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prstClr val="black"/>
                </a:solidFill>
                <a:cs typeface="Arial" panose="020B0604020202020204" pitchFamily="34" charset="0"/>
              </a:rPr>
              <a:t>: 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800" b="1" dirty="0">
              <a:solidFill>
                <a:prstClr val="black"/>
              </a:solidFill>
              <a:cs typeface="Arial" panose="020B0604020202020204" pitchFamily="34" charset="0"/>
            </a:endParaRPr>
          </a:p>
          <a:p>
            <a:r>
              <a:rPr lang="en-US" sz="2800" dirty="0"/>
              <a:t>7.1 </a:t>
            </a:r>
            <a:r>
              <a:rPr lang="en-US" sz="2800" dirty="0" err="1"/>
              <a:t>Elеktr</a:t>
            </a:r>
            <a:r>
              <a:rPr lang="en-US" sz="2800" dirty="0"/>
              <a:t> </a:t>
            </a:r>
            <a:r>
              <a:rPr lang="en-US" sz="2800" dirty="0" err="1"/>
              <a:t>o‘lchаshlar</a:t>
            </a:r>
            <a:r>
              <a:rPr lang="en-US" sz="2800" dirty="0"/>
              <a:t> </a:t>
            </a:r>
            <a:r>
              <a:rPr lang="en-US" sz="2800" dirty="0" err="1"/>
              <a:t>hаqidа</a:t>
            </a:r>
            <a:r>
              <a:rPr lang="en-US" sz="2800" dirty="0"/>
              <a:t> </a:t>
            </a:r>
            <a:r>
              <a:rPr lang="en-US" sz="2800" dirty="0" err="1"/>
              <a:t>tushunchа</a:t>
            </a:r>
            <a:r>
              <a:rPr lang="en-US" sz="2800" dirty="0"/>
              <a:t>. </a:t>
            </a:r>
          </a:p>
          <a:p>
            <a:r>
              <a:rPr lang="en-US" sz="2800" dirty="0"/>
              <a:t>7.2 </a:t>
            </a:r>
            <a:r>
              <a:rPr lang="en-US" sz="2800" dirty="0" err="1"/>
              <a:t>Elektr</a:t>
            </a:r>
            <a:r>
              <a:rPr lang="en-US" sz="2800" dirty="0"/>
              <a:t> </a:t>
            </a:r>
            <a:r>
              <a:rPr lang="en-US" sz="2800" dirty="0" err="1"/>
              <a:t>kattaliklar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birliklar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en-US" sz="2800" dirty="0"/>
              <a:t>7.3 </a:t>
            </a:r>
            <a:r>
              <a:rPr lang="uz-Cyrl-UZ" sz="2800" dirty="0"/>
              <a:t>Elektr o</a:t>
            </a:r>
            <a:r>
              <a:rPr lang="en-US" sz="2800" dirty="0"/>
              <a:t>‘</a:t>
            </a:r>
            <a:r>
              <a:rPr lang="uz-Cyrl-UZ" sz="2800" dirty="0"/>
              <a:t>lchash </a:t>
            </a:r>
            <a:r>
              <a:rPr lang="en-US" sz="2800" dirty="0" err="1"/>
              <a:t>tizimlari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en-US" sz="2800" dirty="0"/>
              <a:t>7.4 </a:t>
            </a:r>
            <a:r>
              <a:rPr lang="uz-Cyrl-UZ" sz="2800" dirty="0"/>
              <a:t>Elektr o</a:t>
            </a:r>
            <a:r>
              <a:rPr lang="en-US" sz="2800" dirty="0"/>
              <a:t>‘</a:t>
            </a:r>
            <a:r>
              <a:rPr lang="uz-Cyrl-UZ" sz="2800" dirty="0"/>
              <a:t>lchash </a:t>
            </a:r>
            <a:r>
              <a:rPr lang="en-US" sz="2800" dirty="0" err="1"/>
              <a:t>asboblari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ularning</a:t>
            </a:r>
            <a:r>
              <a:rPr lang="en-US" sz="2800" dirty="0"/>
              <a:t> </a:t>
            </a:r>
            <a:r>
              <a:rPr lang="en-US" sz="2800" dirty="0" err="1"/>
              <a:t>turlari</a:t>
            </a:r>
            <a:r>
              <a:rPr lang="en-US" sz="2800" dirty="0"/>
              <a:t>.</a:t>
            </a:r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F02B5E0B-7A93-4E2E-968D-D82A0315A51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D323F65-4559-4AC0-87C9-04FA52BD8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49E19B3-F2D3-4252-A166-6D09647F58D7}" type="slidenum">
              <a:rPr lang="ru-RU" altLang="ru-RU" sz="1200">
                <a:solidFill>
                  <a:srgbClr val="B5A788"/>
                </a:solidFill>
              </a:rPr>
              <a:pPr/>
              <a:t>4</a:t>
            </a:fld>
            <a:endParaRPr lang="ru-RU" altLang="ru-RU" sz="1200">
              <a:solidFill>
                <a:srgbClr val="B5A788"/>
              </a:solidFill>
            </a:endParaRPr>
          </a:p>
        </p:txBody>
      </p:sp>
      <p:sp>
        <p:nvSpPr>
          <p:cNvPr id="5" name="Облако 4">
            <a:extLst>
              <a:ext uri="{FF2B5EF4-FFF2-40B4-BE49-F238E27FC236}">
                <a16:creationId xmlns:a16="http://schemas.microsoft.com/office/drawing/2014/main" id="{91275FE6-CCDF-4E36-8FF1-68CF9BB47D6A}"/>
              </a:ext>
            </a:extLst>
          </p:cNvPr>
          <p:cNvSpPr/>
          <p:nvPr/>
        </p:nvSpPr>
        <p:spPr>
          <a:xfrm>
            <a:off x="0" y="1340768"/>
            <a:ext cx="8855075" cy="2376264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 err="1">
                <a:solidFill>
                  <a:schemeClr val="tx1"/>
                </a:solidFill>
              </a:rPr>
              <a:t>elektr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magnit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kattaliklarni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elektr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zanjir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parametrlarini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har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xil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noelektrik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kattaliklarni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o’lchash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tushuniladi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Прямоугольная выноска 6">
            <a:extLst>
              <a:ext uri="{FF2B5EF4-FFF2-40B4-BE49-F238E27FC236}">
                <a16:creationId xmlns:a16="http://schemas.microsoft.com/office/drawing/2014/main" id="{3EDFB9F7-26F9-4CED-BE91-64E5305D0901}"/>
              </a:ext>
            </a:extLst>
          </p:cNvPr>
          <p:cNvSpPr/>
          <p:nvPr/>
        </p:nvSpPr>
        <p:spPr>
          <a:xfrm>
            <a:off x="1116013" y="333375"/>
            <a:ext cx="7343775" cy="647700"/>
          </a:xfrm>
          <a:prstGeom prst="wedgeRectCallout">
            <a:avLst>
              <a:gd name="adj1" fmla="val -39824"/>
              <a:gd name="adj2" fmla="val 13902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</a:rPr>
              <a:t>Elektr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o’lchashlar</a:t>
            </a:r>
            <a:r>
              <a:rPr lang="en-US" sz="3600" dirty="0">
                <a:solidFill>
                  <a:schemeClr val="tx1"/>
                </a:solidFill>
              </a:rPr>
              <a:t> – </a:t>
            </a:r>
            <a:endParaRPr lang="ru-RU" sz="3600" dirty="0"/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8B6B821D-6558-4719-831F-27268F9137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087" y="4099886"/>
            <a:ext cx="8579826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AU" altLang="ru-RU" sz="3600" b="1" i="1" dirty="0">
                <a:solidFill>
                  <a:srgbClr val="000066"/>
                </a:solidFill>
              </a:rPr>
              <a:t>Elektr</a:t>
            </a:r>
            <a:r>
              <a:rPr lang="ru-RU" altLang="ru-RU" sz="3600" b="1" i="1" dirty="0">
                <a:solidFill>
                  <a:srgbClr val="000066"/>
                </a:solidFill>
              </a:rPr>
              <a:t> </a:t>
            </a:r>
            <a:r>
              <a:rPr lang="en-US" altLang="ru-RU" sz="3600" b="1" i="1" dirty="0" err="1">
                <a:solidFill>
                  <a:srgbClr val="000066"/>
                </a:solidFill>
              </a:rPr>
              <a:t>o`lchash</a:t>
            </a:r>
            <a:r>
              <a:rPr lang="en-AU" altLang="ru-RU" sz="3600" b="1" i="1" dirty="0">
                <a:solidFill>
                  <a:srgbClr val="000066"/>
                </a:solidFill>
              </a:rPr>
              <a:t> </a:t>
            </a:r>
            <a:r>
              <a:rPr lang="en-AU" altLang="ru-RU" sz="3600" b="1" i="1" dirty="0" err="1">
                <a:solidFill>
                  <a:srgbClr val="000066"/>
                </a:solidFill>
              </a:rPr>
              <a:t>asboblari</a:t>
            </a:r>
            <a:r>
              <a:rPr lang="ru-RU" altLang="ru-RU" sz="2800" b="1" dirty="0">
                <a:solidFill>
                  <a:srgbClr val="000066"/>
                </a:solidFill>
              </a:rPr>
              <a:t> – </a:t>
            </a:r>
          </a:p>
          <a:p>
            <a:pPr algn="ctr">
              <a:spcBef>
                <a:spcPct val="50000"/>
              </a:spcBef>
            </a:pPr>
            <a:r>
              <a:rPr lang="en-AU" altLang="ru-RU" sz="2800" b="1" dirty="0" err="1">
                <a:solidFill>
                  <a:srgbClr val="000066"/>
                </a:solidFill>
              </a:rPr>
              <a:t>bu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kuzatuvchi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tomonidan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to'g'ridan-to'g'ri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idrok</a:t>
            </a:r>
            <a:r>
              <a:rPr lang="en-AU" altLang="ru-RU" sz="2800" b="1" dirty="0">
                <a:solidFill>
                  <a:srgbClr val="000066"/>
                </a:solidFill>
              </a:rPr>
              <a:t> eta </a:t>
            </a:r>
            <a:r>
              <a:rPr lang="en-AU" altLang="ru-RU" sz="2800" b="1" dirty="0" err="1">
                <a:solidFill>
                  <a:srgbClr val="000066"/>
                </a:solidFill>
              </a:rPr>
              <a:t>oladigan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shaklda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o'lchash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ma'lumotlarini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ko`rsatadigan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texnik</a:t>
            </a:r>
            <a:r>
              <a:rPr lang="en-AU" altLang="ru-RU" sz="2800" b="1" dirty="0">
                <a:solidFill>
                  <a:srgbClr val="000066"/>
                </a:solidFill>
              </a:rPr>
              <a:t> </a:t>
            </a:r>
            <a:r>
              <a:rPr lang="en-AU" altLang="ru-RU" sz="2800" b="1" dirty="0" err="1">
                <a:solidFill>
                  <a:srgbClr val="000066"/>
                </a:solidFill>
              </a:rPr>
              <a:t>vositalardir</a:t>
            </a:r>
            <a:r>
              <a:rPr lang="en-AU" altLang="ru-RU" sz="2800" b="1" dirty="0">
                <a:solidFill>
                  <a:srgbClr val="000066"/>
                </a:solidFill>
              </a:rPr>
              <a:t>.</a:t>
            </a:r>
            <a:r>
              <a:rPr lang="ru-RU" altLang="ru-RU" sz="2800" b="1" dirty="0">
                <a:solidFill>
                  <a:srgbClr val="000066"/>
                </a:solidFill>
              </a:rPr>
              <a:t> </a:t>
            </a:r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7FCBD9E7-600F-4CB8-BE8E-7C31FD020873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7625" y="251912"/>
            <a:ext cx="5857875" cy="644525"/>
          </a:xfrm>
        </p:spPr>
        <p:txBody>
          <a:bodyPr/>
          <a:lstStyle/>
          <a:p>
            <a:r>
              <a:rPr lang="en-US" sz="2800" dirty="0" err="1">
                <a:solidFill>
                  <a:srgbClr val="0000CC"/>
                </a:solidFill>
              </a:rPr>
              <a:t>Asosiy</a:t>
            </a: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err="1">
                <a:solidFill>
                  <a:srgbClr val="0000CC"/>
                </a:solidFill>
              </a:rPr>
              <a:t>kattaliklar</a:t>
            </a:r>
            <a:endParaRPr lang="ru-RU" sz="2800" dirty="0">
              <a:solidFill>
                <a:srgbClr val="0000CC"/>
              </a:solidFill>
            </a:endParaRPr>
          </a:p>
        </p:txBody>
      </p:sp>
      <p:sp>
        <p:nvSpPr>
          <p:cNvPr id="29699" name="Объект 2"/>
          <p:cNvSpPr>
            <a:spLocks noGrp="1"/>
          </p:cNvSpPr>
          <p:nvPr>
            <p:ph idx="4294967295"/>
          </p:nvPr>
        </p:nvSpPr>
        <p:spPr>
          <a:xfrm>
            <a:off x="1017808" y="1086154"/>
            <a:ext cx="7455092" cy="1567708"/>
          </a:xfrm>
        </p:spPr>
        <p:txBody>
          <a:bodyPr/>
          <a:lstStyle/>
          <a:p>
            <a:r>
              <a:rPr lang="en-AU" sz="1800" b="1" dirty="0" err="1"/>
              <a:t>elektr</a:t>
            </a:r>
            <a:r>
              <a:rPr lang="en-AU" sz="1800" b="1" dirty="0"/>
              <a:t> </a:t>
            </a:r>
            <a:r>
              <a:rPr lang="en-AU" sz="1800" b="1" dirty="0" err="1"/>
              <a:t>toki</a:t>
            </a:r>
            <a:endParaRPr lang="en-AU" sz="1800" b="1" dirty="0"/>
          </a:p>
          <a:p>
            <a:pPr lvl="1"/>
            <a:r>
              <a:rPr lang="en-AU" sz="1600" dirty="0" err="1"/>
              <a:t>jarayon</a:t>
            </a:r>
            <a:r>
              <a:rPr lang="en-AU" sz="1600" dirty="0"/>
              <a:t> </a:t>
            </a:r>
            <a:r>
              <a:rPr lang="en-AU" sz="1600" dirty="0" err="1"/>
              <a:t>ma'nosida</a:t>
            </a:r>
            <a:r>
              <a:rPr lang="en-AU" sz="1600" dirty="0"/>
              <a:t> - </a:t>
            </a:r>
            <a:r>
              <a:rPr lang="en-AU" sz="1600" dirty="0" err="1"/>
              <a:t>elektr</a:t>
            </a:r>
            <a:r>
              <a:rPr lang="en-AU" sz="1600" dirty="0"/>
              <a:t> </a:t>
            </a:r>
            <a:r>
              <a:rPr lang="en-AU" sz="1600" dirty="0" err="1"/>
              <a:t>zarralarining</a:t>
            </a:r>
            <a:r>
              <a:rPr lang="en-AU" sz="1600" dirty="0"/>
              <a:t> </a:t>
            </a:r>
            <a:r>
              <a:rPr lang="en-AU" sz="1600" dirty="0" err="1"/>
              <a:t>simlar</a:t>
            </a:r>
            <a:r>
              <a:rPr lang="en-AU" sz="1600" dirty="0"/>
              <a:t> </a:t>
            </a:r>
            <a:r>
              <a:rPr lang="en-AU" sz="1600" dirty="0" err="1"/>
              <a:t>va</a:t>
            </a:r>
            <a:r>
              <a:rPr lang="en-AU" sz="1600" dirty="0"/>
              <a:t> </a:t>
            </a:r>
            <a:r>
              <a:rPr lang="en-AU" sz="1600" dirty="0" err="1"/>
              <a:t>zanjir</a:t>
            </a:r>
            <a:r>
              <a:rPr lang="en-AU" sz="1600" dirty="0"/>
              <a:t> </a:t>
            </a:r>
            <a:r>
              <a:rPr lang="en-AU" sz="1600" dirty="0" err="1"/>
              <a:t>elementlarida</a:t>
            </a:r>
            <a:r>
              <a:rPr lang="en-AU" sz="1600" dirty="0"/>
              <a:t> </a:t>
            </a:r>
            <a:r>
              <a:rPr lang="en-AU" sz="1600" dirty="0" err="1"/>
              <a:t>yo'naltirilgan</a:t>
            </a:r>
            <a:r>
              <a:rPr lang="en-AU" sz="1600" dirty="0"/>
              <a:t> </a:t>
            </a:r>
            <a:r>
              <a:rPr lang="en-AU" sz="1600" dirty="0" err="1"/>
              <a:t>harakati</a:t>
            </a:r>
            <a:r>
              <a:rPr lang="en-AU" sz="1600" dirty="0"/>
              <a:t> (</a:t>
            </a:r>
            <a:r>
              <a:rPr lang="en-AU" sz="1600" dirty="0" err="1"/>
              <a:t>ba'zan</a:t>
            </a:r>
            <a:r>
              <a:rPr lang="en-AU" sz="1600" dirty="0"/>
              <a:t> </a:t>
            </a:r>
            <a:r>
              <a:rPr lang="en-AU" sz="1600" dirty="0" err="1"/>
              <a:t>xaotik</a:t>
            </a:r>
            <a:r>
              <a:rPr lang="en-AU" sz="1600" dirty="0"/>
              <a:t>)</a:t>
            </a:r>
          </a:p>
          <a:p>
            <a:pPr lvl="1"/>
            <a:r>
              <a:rPr lang="en-AU" sz="1600" dirty="0" err="1"/>
              <a:t>fizik</a:t>
            </a:r>
            <a:r>
              <a:rPr lang="en-AU" sz="1600" dirty="0"/>
              <a:t> </a:t>
            </a:r>
            <a:r>
              <a:rPr lang="en-AU" sz="1600" dirty="0" err="1"/>
              <a:t>kattalik</a:t>
            </a:r>
            <a:r>
              <a:rPr lang="en-AU" sz="1600" dirty="0"/>
              <a:t> </a:t>
            </a:r>
            <a:r>
              <a:rPr lang="en-AU" sz="1600" dirty="0" err="1"/>
              <a:t>ma’nosida</a:t>
            </a:r>
            <a:r>
              <a:rPr lang="en-AU" sz="1600" dirty="0"/>
              <a:t> – </a:t>
            </a:r>
            <a:r>
              <a:rPr lang="en-AU" sz="1600" dirty="0" err="1"/>
              <a:t>sekundda</a:t>
            </a:r>
            <a:r>
              <a:rPr lang="en-AU" sz="1600" dirty="0"/>
              <a:t> </a:t>
            </a:r>
            <a:r>
              <a:rPr lang="en-AU" sz="1600" dirty="0" err="1"/>
              <a:t>zaryadlar</a:t>
            </a:r>
            <a:r>
              <a:rPr lang="en-AU" sz="1600" dirty="0"/>
              <a:t> </a:t>
            </a:r>
            <a:r>
              <a:rPr lang="en-AU" sz="1600" dirty="0" err="1"/>
              <a:t>soni</a:t>
            </a:r>
            <a:br>
              <a:rPr lang="ru-RU" sz="1600" dirty="0"/>
            </a:br>
            <a:r>
              <a:rPr lang="en-US" sz="1600" b="1" dirty="0" err="1">
                <a:solidFill>
                  <a:srgbClr val="FF0000"/>
                </a:solidFill>
              </a:rPr>
              <a:t>Amper</a:t>
            </a:r>
            <a:r>
              <a:rPr lang="en-US" sz="1600" b="1" dirty="0">
                <a:solidFill>
                  <a:srgbClr val="FF0000"/>
                </a:solidFill>
              </a:rPr>
              <a:t> = 1 </a:t>
            </a:r>
            <a:r>
              <a:rPr lang="en-US" sz="1600" b="1" dirty="0" err="1">
                <a:solidFill>
                  <a:srgbClr val="FF0000"/>
                </a:solidFill>
              </a:rPr>
              <a:t>Kulon</a:t>
            </a:r>
            <a:r>
              <a:rPr lang="en-US" sz="1600" b="1" dirty="0">
                <a:solidFill>
                  <a:srgbClr val="FF0000"/>
                </a:solidFill>
              </a:rPr>
              <a:t>/s = 6,24 · 1018 </a:t>
            </a:r>
            <a:r>
              <a:rPr lang="en-US" sz="1600" b="1" dirty="0" err="1">
                <a:solidFill>
                  <a:srgbClr val="FF0000"/>
                </a:solidFill>
              </a:rPr>
              <a:t>elektron</a:t>
            </a:r>
            <a:r>
              <a:rPr lang="en-US" sz="1600" b="1" dirty="0">
                <a:solidFill>
                  <a:srgbClr val="FF0000"/>
                </a:solidFill>
              </a:rPr>
              <a:t>/s</a:t>
            </a:r>
            <a:endParaRPr lang="ru-RU" sz="1600" b="1" dirty="0">
              <a:solidFill>
                <a:srgbClr val="FF0000"/>
              </a:solidFill>
            </a:endParaRPr>
          </a:p>
          <a:p>
            <a:pPr marL="0" indent="0">
              <a:buFont typeface="Wingdings" pitchFamily="2" charset="2"/>
              <a:buNone/>
            </a:pPr>
            <a:endParaRPr lang="ru-RU" sz="14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545" y="3328232"/>
            <a:ext cx="1208087" cy="118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45" y="4638448"/>
            <a:ext cx="1091403" cy="1553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65" y="2699079"/>
            <a:ext cx="1208087" cy="1891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081" y="5107940"/>
            <a:ext cx="1168559" cy="614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4857934" y="2889108"/>
            <a:ext cx="4265494" cy="3250822"/>
            <a:chOff x="4122930" y="3006581"/>
            <a:chExt cx="4265494" cy="3250822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2930" y="3006581"/>
              <a:ext cx="4198937" cy="32083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6444208" y="3006581"/>
              <a:ext cx="1152128" cy="3077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 err="1"/>
                <a:t>O`tkazgich</a:t>
              </a:r>
              <a:endParaRPr lang="ru-RU" sz="14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481626" y="5734183"/>
              <a:ext cx="1906798" cy="5232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err="1"/>
                <a:t>Erkin</a:t>
              </a:r>
              <a:r>
                <a:rPr lang="en-US" sz="1400" dirty="0"/>
                <a:t> </a:t>
              </a:r>
              <a:r>
                <a:rPr lang="en-US" sz="1400" dirty="0" err="1"/>
                <a:t>elektronlar</a:t>
              </a:r>
              <a:r>
                <a:rPr lang="en-US" sz="1400" dirty="0"/>
                <a:t> </a:t>
              </a:r>
              <a:r>
                <a:rPr lang="en-US" sz="1400" dirty="0" err="1"/>
                <a:t>tokni</a:t>
              </a:r>
              <a:r>
                <a:rPr lang="en-US" sz="1400" dirty="0"/>
                <a:t> </a:t>
              </a:r>
              <a:r>
                <a:rPr lang="en-US" sz="1400" dirty="0" err="1"/>
                <a:t>ta’minlaydi</a:t>
              </a:r>
              <a:endParaRPr lang="ru-RU" sz="14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283968" y="5425479"/>
              <a:ext cx="577344" cy="3077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atom</a:t>
              </a:r>
              <a:endParaRPr lang="ru-RU" sz="1400" dirty="0"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453B0A6-0F86-49FE-8429-949C047CB7B0}"/>
              </a:ext>
            </a:extLst>
          </p:cNvPr>
          <p:cNvSpPr/>
          <p:nvPr/>
        </p:nvSpPr>
        <p:spPr>
          <a:xfrm>
            <a:off x="1115616" y="6309320"/>
            <a:ext cx="73336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1. "Electrical measurement process illustration" prompt, PPT-Online, cf5.ppt-online.org, 12 Jan. 2023</a:t>
            </a:r>
            <a:endParaRPr lang="uz-Cyrl-UZ" sz="1200" dirty="0"/>
          </a:p>
          <a:p>
            <a:r>
              <a:rPr lang="en-US" sz="1200" dirty="0"/>
              <a:t>https://cf5.ppt-online.org/files5/slide/p/PR7jasby6dNVAlznMfSXCeuLK95FQ3GJxOm2wE/slide-2.jpg</a:t>
            </a:r>
            <a:endParaRPr lang="ru-RU" sz="1200" dirty="0"/>
          </a:p>
        </p:txBody>
      </p:sp>
      <p:sp>
        <p:nvSpPr>
          <p:cNvPr id="15" name="10-конечная звезда 3">
            <a:extLst>
              <a:ext uri="{FF2B5EF4-FFF2-40B4-BE49-F238E27FC236}">
                <a16:creationId xmlns:a16="http://schemas.microsoft.com/office/drawing/2014/main" id="{A4A6C562-A8BE-418A-92E3-57366B1F036D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29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Объект 2"/>
          <p:cNvSpPr>
            <a:spLocks noGrp="1"/>
          </p:cNvSpPr>
          <p:nvPr>
            <p:ph idx="4294967295"/>
          </p:nvPr>
        </p:nvSpPr>
        <p:spPr>
          <a:xfrm>
            <a:off x="808514" y="480575"/>
            <a:ext cx="8278812" cy="1676151"/>
          </a:xfrm>
        </p:spPr>
        <p:txBody>
          <a:bodyPr/>
          <a:lstStyle/>
          <a:p>
            <a:r>
              <a:rPr lang="en-US" sz="1800" b="1" dirty="0" err="1"/>
              <a:t>kuchlanish</a:t>
            </a:r>
            <a:endParaRPr lang="ru-RU" sz="1800" b="1" dirty="0"/>
          </a:p>
          <a:p>
            <a:pPr lvl="1"/>
            <a:r>
              <a:rPr lang="en-AU" sz="1600" dirty="0" err="1"/>
              <a:t>jarayon</a:t>
            </a:r>
            <a:r>
              <a:rPr lang="en-AU" sz="1600" dirty="0"/>
              <a:t> </a:t>
            </a:r>
            <a:r>
              <a:rPr lang="en-AU" sz="1600" dirty="0" err="1"/>
              <a:t>ma'nosida</a:t>
            </a:r>
            <a:r>
              <a:rPr lang="en-AU" sz="1600" dirty="0"/>
              <a:t> - </a:t>
            </a:r>
            <a:r>
              <a:rPr lang="en-US" sz="1600" dirty="0" err="1"/>
              <a:t>uzatuvchi</a:t>
            </a:r>
            <a:r>
              <a:rPr lang="en-US" sz="1600" dirty="0"/>
              <a:t> </a:t>
            </a:r>
            <a:r>
              <a:rPr lang="en-US" sz="1600" dirty="0" err="1"/>
              <a:t>simlarda</a:t>
            </a:r>
            <a:r>
              <a:rPr lang="en-US" sz="1600" dirty="0"/>
              <a:t> </a:t>
            </a:r>
            <a:r>
              <a:rPr lang="en-US" sz="1600" dirty="0" err="1"/>
              <a:t>elektr</a:t>
            </a:r>
            <a:r>
              <a:rPr lang="en-US" sz="1600" dirty="0"/>
              <a:t> </a:t>
            </a:r>
            <a:r>
              <a:rPr lang="en-US" sz="1600" dirty="0" err="1"/>
              <a:t>maydoni</a:t>
            </a:r>
            <a:r>
              <a:rPr lang="en-US" sz="1600" dirty="0"/>
              <a:t> </a:t>
            </a:r>
            <a:r>
              <a:rPr lang="en-US" sz="1600" dirty="0" err="1"/>
              <a:t>zaryadni</a:t>
            </a:r>
            <a:r>
              <a:rPr lang="en-US" sz="1600" dirty="0"/>
              <a:t> </a:t>
            </a:r>
            <a:r>
              <a:rPr lang="en-US" sz="1600" dirty="0" err="1"/>
              <a:t>harakatlantiradi</a:t>
            </a:r>
            <a:endParaRPr lang="en-US" sz="1600" dirty="0"/>
          </a:p>
          <a:p>
            <a:pPr lvl="1"/>
            <a:r>
              <a:rPr lang="en-AU" sz="1600" dirty="0" err="1"/>
              <a:t>fizik</a:t>
            </a:r>
            <a:r>
              <a:rPr lang="en-AU" sz="1600" dirty="0"/>
              <a:t> </a:t>
            </a:r>
            <a:r>
              <a:rPr lang="en-AU" sz="1600" dirty="0" err="1"/>
              <a:t>kattalik</a:t>
            </a:r>
            <a:r>
              <a:rPr lang="en-AU" sz="1600" dirty="0"/>
              <a:t> </a:t>
            </a:r>
            <a:r>
              <a:rPr lang="en-AU" sz="1600" dirty="0" err="1"/>
              <a:t>ma’nosida</a:t>
            </a:r>
            <a:r>
              <a:rPr lang="en-US" sz="1600" dirty="0"/>
              <a:t> - </a:t>
            </a:r>
            <a:r>
              <a:rPr lang="en-US" sz="1600" dirty="0" err="1"/>
              <a:t>potentsiallar</a:t>
            </a:r>
            <a:r>
              <a:rPr lang="en-US" sz="1600" dirty="0"/>
              <a:t> </a:t>
            </a:r>
            <a:r>
              <a:rPr lang="en-US" sz="1600" dirty="0" err="1"/>
              <a:t>farqi</a:t>
            </a:r>
            <a:r>
              <a:rPr lang="en-US" sz="1600" dirty="0"/>
              <a:t>, </a:t>
            </a:r>
            <a:r>
              <a:rPr lang="en-US" sz="1600" dirty="0" err="1"/>
              <a:t>yakka</a:t>
            </a:r>
            <a:r>
              <a:rPr lang="en-US" sz="1600" dirty="0"/>
              <a:t> </a:t>
            </a:r>
            <a:r>
              <a:rPr lang="en-US" sz="1600" dirty="0" err="1"/>
              <a:t>zaryadni</a:t>
            </a:r>
            <a:r>
              <a:rPr lang="en-US" sz="1600" dirty="0"/>
              <a:t> </a:t>
            </a:r>
            <a:r>
              <a:rPr lang="en-US" sz="1600" dirty="0" err="1"/>
              <a:t>ko'chishida</a:t>
            </a:r>
            <a:r>
              <a:rPr lang="en-US" sz="1600" dirty="0"/>
              <a:t> </a:t>
            </a:r>
            <a:r>
              <a:rPr lang="en-US" sz="1600" dirty="0" err="1"/>
              <a:t>qanday</a:t>
            </a:r>
            <a:r>
              <a:rPr lang="en-US" sz="1600" dirty="0"/>
              <a:t> </a:t>
            </a:r>
            <a:r>
              <a:rPr lang="en-US" sz="1600" dirty="0" err="1"/>
              <a:t>ish</a:t>
            </a:r>
            <a:r>
              <a:rPr lang="en-US" sz="1600" dirty="0"/>
              <a:t> </a:t>
            </a:r>
            <a:r>
              <a:rPr lang="en-US" sz="1600" dirty="0" err="1"/>
              <a:t>bajarilishini</a:t>
            </a:r>
            <a:r>
              <a:rPr lang="en-US" sz="1600" dirty="0"/>
              <a:t> </a:t>
            </a:r>
            <a:r>
              <a:rPr lang="en-US" sz="1600" dirty="0" err="1"/>
              <a:t>ko'rsatadi</a:t>
            </a:r>
            <a:br>
              <a:rPr lang="ru-RU" sz="1600" dirty="0"/>
            </a:br>
            <a:r>
              <a:rPr lang="en-US" sz="1600" b="1" dirty="0">
                <a:solidFill>
                  <a:srgbClr val="FF0000"/>
                </a:solidFill>
              </a:rPr>
              <a:t>Volt = </a:t>
            </a:r>
            <a:r>
              <a:rPr lang="en-US" sz="1600" b="1" dirty="0" err="1">
                <a:solidFill>
                  <a:srgbClr val="FF0000"/>
                </a:solidFill>
              </a:rPr>
              <a:t>Joul</a:t>
            </a:r>
            <a:r>
              <a:rPr lang="en-US" sz="1600" b="1" dirty="0">
                <a:solidFill>
                  <a:srgbClr val="FF0000"/>
                </a:solidFill>
              </a:rPr>
              <a:t>/</a:t>
            </a:r>
            <a:r>
              <a:rPr lang="en-US" sz="1600" b="1" dirty="0" err="1">
                <a:solidFill>
                  <a:srgbClr val="FF0000"/>
                </a:solidFill>
              </a:rPr>
              <a:t>Kulon</a:t>
            </a:r>
            <a:r>
              <a:rPr lang="en-US" sz="1600" b="1" dirty="0">
                <a:solidFill>
                  <a:srgbClr val="FF0000"/>
                </a:solidFill>
              </a:rPr>
              <a:t> = Joule/(</a:t>
            </a:r>
            <a:r>
              <a:rPr lang="en-US" sz="1600" b="1" dirty="0" err="1">
                <a:solidFill>
                  <a:srgbClr val="FF0000"/>
                </a:solidFill>
              </a:rPr>
              <a:t>Amper</a:t>
            </a:r>
            <a:r>
              <a:rPr lang="en-US" sz="1600" b="1" dirty="0">
                <a:solidFill>
                  <a:srgbClr val="FF0000"/>
                </a:solidFill>
              </a:rPr>
              <a:t>*s)</a:t>
            </a:r>
            <a:endParaRPr lang="ru-RU" sz="1600" b="1" dirty="0">
              <a:solidFill>
                <a:srgbClr val="FF0000"/>
              </a:solidFill>
            </a:endParaRPr>
          </a:p>
          <a:p>
            <a:pPr lvl="1"/>
            <a:endParaRPr lang="ru-RU" sz="1600" b="1" dirty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endParaRPr lang="ru-RU" sz="1400" b="1" dirty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endParaRPr lang="ru-RU" sz="1400" b="1" dirty="0">
              <a:solidFill>
                <a:srgbClr val="FF0000"/>
              </a:solidFill>
            </a:endParaRPr>
          </a:p>
          <a:p>
            <a:pPr marL="0" indent="0">
              <a:buFont typeface="Wingdings" pitchFamily="2" charset="2"/>
              <a:buNone/>
            </a:pPr>
            <a:endParaRPr lang="ru-RU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41" y="2752725"/>
            <a:ext cx="16684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301" y="2620328"/>
            <a:ext cx="1256030" cy="1745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http://www.electro-mpo.ru/pic/4b0kxtax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619" y="3493162"/>
            <a:ext cx="1429385" cy="1492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pribor.sofia-rostov.ru/images/cb302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661" y="3493162"/>
            <a:ext cx="1943259" cy="202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215" y="4640898"/>
            <a:ext cx="1245656" cy="743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C8ACDFF-99DA-4EA5-965E-A5F8AEDF309B}"/>
              </a:ext>
            </a:extLst>
          </p:cNvPr>
          <p:cNvSpPr/>
          <p:nvPr/>
        </p:nvSpPr>
        <p:spPr>
          <a:xfrm>
            <a:off x="1819831" y="6123052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2. "Voltage process diagram" prompt, PPT-Online, cf5.ppt-online.org, 12 Jan. 2023</a:t>
            </a:r>
            <a:endParaRPr lang="uz-Cyrl-UZ" sz="1200" dirty="0"/>
          </a:p>
          <a:p>
            <a:r>
              <a:rPr lang="en-US" sz="1200" dirty="0"/>
              <a:t>https://cf5.ppt-online.org/files5/slide/p/PR7jasby6dNVAlznMfSXCeuLK95FQ3GJxOm2wE/slide-3.jpg</a:t>
            </a:r>
            <a:endParaRPr lang="ru-RU" sz="1200" dirty="0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8D452658-F74B-456A-8F4F-C258FDB59B8D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109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Объект 2"/>
          <p:cNvSpPr>
            <a:spLocks noGrp="1"/>
          </p:cNvSpPr>
          <p:nvPr>
            <p:ph idx="4294967295"/>
          </p:nvPr>
        </p:nvSpPr>
        <p:spPr>
          <a:xfrm>
            <a:off x="683568" y="243335"/>
            <a:ext cx="8278812" cy="2113388"/>
          </a:xfrm>
        </p:spPr>
        <p:txBody>
          <a:bodyPr/>
          <a:lstStyle/>
          <a:p>
            <a:r>
              <a:rPr lang="en-US" sz="1800" b="1" dirty="0" err="1"/>
              <a:t>qarshilik</a:t>
            </a:r>
            <a:endParaRPr lang="en-US" sz="1800" b="1" dirty="0"/>
          </a:p>
          <a:p>
            <a:pPr lvl="1"/>
            <a:r>
              <a:rPr lang="en-AU" sz="1600" dirty="0" err="1"/>
              <a:t>jarayon</a:t>
            </a:r>
            <a:r>
              <a:rPr lang="en-AU" sz="1600" dirty="0"/>
              <a:t> </a:t>
            </a:r>
            <a:r>
              <a:rPr lang="en-AU" sz="1600" dirty="0" err="1"/>
              <a:t>ma'nosida</a:t>
            </a:r>
            <a:r>
              <a:rPr lang="en-AU" sz="1600" dirty="0"/>
              <a:t> -</a:t>
            </a:r>
            <a:r>
              <a:rPr lang="en-US" sz="1600" dirty="0"/>
              <a:t> </a:t>
            </a:r>
            <a:r>
              <a:rPr lang="en-US" sz="1600" dirty="0" err="1"/>
              <a:t>bu</a:t>
            </a:r>
            <a:r>
              <a:rPr lang="en-US" sz="1600" dirty="0"/>
              <a:t> </a:t>
            </a:r>
            <a:r>
              <a:rPr lang="en-US" sz="1600" dirty="0" err="1"/>
              <a:t>zaryadlangan</a:t>
            </a:r>
            <a:r>
              <a:rPr lang="en-US" sz="1600" dirty="0"/>
              <a:t> </a:t>
            </a:r>
            <a:r>
              <a:rPr lang="en-US" sz="1600" dirty="0" err="1"/>
              <a:t>zarralarning</a:t>
            </a:r>
            <a:r>
              <a:rPr lang="en-US" sz="1600" dirty="0"/>
              <a:t> </a:t>
            </a:r>
            <a:r>
              <a:rPr lang="en-US" sz="1600" dirty="0" err="1"/>
              <a:t>tez</a:t>
            </a:r>
            <a:r>
              <a:rPr lang="en-US" sz="1600" dirty="0"/>
              <a:t> </a:t>
            </a:r>
            <a:r>
              <a:rPr lang="en-US" sz="1600" dirty="0" err="1"/>
              <a:t>harakatlanishiga</a:t>
            </a:r>
            <a:r>
              <a:rPr lang="en-US" sz="1600" dirty="0"/>
              <a:t> </a:t>
            </a:r>
            <a:r>
              <a:rPr lang="en-US" sz="1600" dirty="0" err="1"/>
              <a:t>to'sqinlik</a:t>
            </a:r>
            <a:r>
              <a:rPr lang="en-US" sz="1600" dirty="0"/>
              <a:t> </a:t>
            </a:r>
            <a:r>
              <a:rPr lang="en-US" sz="1600" dirty="0" err="1"/>
              <a:t>qiladigan</a:t>
            </a:r>
            <a:r>
              <a:rPr lang="en-US" sz="1600" dirty="0"/>
              <a:t>, </a:t>
            </a:r>
            <a:r>
              <a:rPr lang="en-US" sz="1600" dirty="0" err="1"/>
              <a:t>tokni</a:t>
            </a:r>
            <a:r>
              <a:rPr lang="en-US" sz="1600" dirty="0"/>
              <a:t> </a:t>
            </a:r>
            <a:r>
              <a:rPr lang="en-US" sz="1600" dirty="0" err="1"/>
              <a:t>cheklaydigan</a:t>
            </a:r>
            <a:r>
              <a:rPr lang="en-US" sz="1600" dirty="0"/>
              <a:t> </a:t>
            </a:r>
            <a:r>
              <a:rPr lang="en-US" sz="1600" dirty="0" err="1"/>
              <a:t>xodisa</a:t>
            </a:r>
            <a:r>
              <a:rPr lang="en-US" sz="1600" dirty="0"/>
              <a:t>, </a:t>
            </a:r>
            <a:r>
              <a:rPr lang="en-US" sz="1600" dirty="0" err="1"/>
              <a:t>masalan</a:t>
            </a:r>
            <a:r>
              <a:rPr lang="en-US" sz="1600" dirty="0"/>
              <a:t>, </a:t>
            </a:r>
            <a:r>
              <a:rPr lang="en-US" sz="1600" dirty="0" err="1"/>
              <a:t>rezistorda</a:t>
            </a:r>
            <a:r>
              <a:rPr lang="en-US" sz="1600" dirty="0"/>
              <a:t> </a:t>
            </a:r>
            <a:r>
              <a:rPr lang="en-US" sz="1600" dirty="0" err="1"/>
              <a:t>bu</a:t>
            </a:r>
            <a:r>
              <a:rPr lang="en-US" sz="1600" dirty="0"/>
              <a:t> </a:t>
            </a:r>
            <a:r>
              <a:rPr lang="en-US" sz="1600" dirty="0" err="1"/>
              <a:t>shunchaki</a:t>
            </a:r>
            <a:r>
              <a:rPr lang="en-US" sz="1600" dirty="0"/>
              <a:t> </a:t>
            </a:r>
            <a:r>
              <a:rPr lang="en-US" sz="1600" dirty="0" err="1"/>
              <a:t>harakatdagi</a:t>
            </a:r>
            <a:r>
              <a:rPr lang="en-US" sz="1600" dirty="0"/>
              <a:t> </a:t>
            </a:r>
            <a:r>
              <a:rPr lang="en-US" sz="1600" dirty="0" err="1"/>
              <a:t>atomlar</a:t>
            </a:r>
            <a:endParaRPr lang="en-US" sz="1600" dirty="0"/>
          </a:p>
          <a:p>
            <a:pPr lvl="1"/>
            <a:r>
              <a:rPr lang="en-AU" sz="1600" dirty="0" err="1"/>
              <a:t>fizik</a:t>
            </a:r>
            <a:r>
              <a:rPr lang="en-AU" sz="1600" dirty="0"/>
              <a:t> </a:t>
            </a:r>
            <a:r>
              <a:rPr lang="en-AU" sz="1600" dirty="0" err="1"/>
              <a:t>kattalik</a:t>
            </a:r>
            <a:r>
              <a:rPr lang="en-AU" sz="1600" dirty="0"/>
              <a:t> </a:t>
            </a:r>
            <a:r>
              <a:rPr lang="en-AU" sz="1600" dirty="0" err="1"/>
              <a:t>ma’nosida</a:t>
            </a:r>
            <a:r>
              <a:rPr lang="en-US" sz="1600" dirty="0"/>
              <a:t> - </a:t>
            </a:r>
            <a:r>
              <a:rPr lang="en-US" sz="1600" dirty="0" err="1"/>
              <a:t>to'siq</a:t>
            </a:r>
            <a:r>
              <a:rPr lang="en-US" sz="1600" dirty="0"/>
              <a:t> </a:t>
            </a:r>
            <a:r>
              <a:rPr lang="en-US" sz="1600" dirty="0" err="1"/>
              <a:t>darajasi</a:t>
            </a:r>
            <a:r>
              <a:rPr lang="en-US" sz="1600" dirty="0"/>
              <a:t> - </a:t>
            </a:r>
            <a:r>
              <a:rPr lang="en-US" sz="1600" dirty="0" err="1"/>
              <a:t>kuchlanishning</a:t>
            </a:r>
            <a:r>
              <a:rPr lang="en-US" sz="1600" dirty="0"/>
              <a:t> </a:t>
            </a:r>
            <a:r>
              <a:rPr lang="en-US" sz="1600" dirty="0" err="1"/>
              <a:t>tokka</a:t>
            </a:r>
            <a:r>
              <a:rPr lang="en-US" sz="1600" dirty="0"/>
              <a:t> </a:t>
            </a:r>
            <a:r>
              <a:rPr lang="en-US" sz="1600" dirty="0" err="1"/>
              <a:t>nisbati</a:t>
            </a:r>
            <a:r>
              <a:rPr lang="en-US" sz="1600" dirty="0"/>
              <a:t>. </a:t>
            </a:r>
            <a:r>
              <a:rPr lang="en-US" sz="1600" dirty="0" err="1"/>
              <a:t>Qarshilik</a:t>
            </a:r>
            <a:r>
              <a:rPr lang="en-US" sz="1600" dirty="0"/>
              <a:t> </a:t>
            </a:r>
            <a:r>
              <a:rPr lang="en-US" sz="1600" dirty="0" err="1"/>
              <a:t>qanchalik</a:t>
            </a:r>
            <a:r>
              <a:rPr lang="en-US" sz="1600" dirty="0"/>
              <a:t> </a:t>
            </a:r>
            <a:r>
              <a:rPr lang="en-US" sz="1600" dirty="0" err="1"/>
              <a:t>katta</a:t>
            </a:r>
            <a:r>
              <a:rPr lang="en-US" sz="1600" dirty="0"/>
              <a:t> </a:t>
            </a:r>
            <a:r>
              <a:rPr lang="en-US" sz="1600" dirty="0" err="1"/>
              <a:t>bo'lsa</a:t>
            </a:r>
            <a:r>
              <a:rPr lang="en-US" sz="1600" dirty="0"/>
              <a:t>, </a:t>
            </a:r>
            <a:r>
              <a:rPr lang="en-US" sz="1600" dirty="0" err="1"/>
              <a:t>xuddi</a:t>
            </a:r>
            <a:r>
              <a:rPr lang="en-US" sz="1600" dirty="0"/>
              <a:t> </a:t>
            </a:r>
            <a:r>
              <a:rPr lang="en-US" sz="1600" dirty="0" err="1"/>
              <a:t>shu</a:t>
            </a:r>
            <a:r>
              <a:rPr lang="en-US" sz="1600" dirty="0"/>
              <a:t> </a:t>
            </a:r>
            <a:r>
              <a:rPr lang="en-US" sz="1600" dirty="0" err="1"/>
              <a:t>kuchlanishda</a:t>
            </a:r>
            <a:r>
              <a:rPr lang="en-US" sz="1600" dirty="0"/>
              <a:t> </a:t>
            </a:r>
            <a:r>
              <a:rPr lang="en-US" sz="1600" dirty="0" err="1"/>
              <a:t>tok</a:t>
            </a:r>
            <a:r>
              <a:rPr lang="en-US" sz="1600" dirty="0"/>
              <a:t> </a:t>
            </a:r>
            <a:r>
              <a:rPr lang="en-US" sz="1600" dirty="0" err="1"/>
              <a:t>shunchalik</a:t>
            </a:r>
            <a:r>
              <a:rPr lang="en-US" sz="1600" dirty="0"/>
              <a:t> </a:t>
            </a:r>
            <a:r>
              <a:rPr lang="en-US" sz="1600" dirty="0" err="1"/>
              <a:t>kamroq</a:t>
            </a:r>
            <a:r>
              <a:rPr lang="en-US" sz="1600" dirty="0"/>
              <a:t> </a:t>
            </a:r>
            <a:r>
              <a:rPr lang="en-US" sz="1600" dirty="0" err="1"/>
              <a:t>bo'ladi</a:t>
            </a:r>
            <a:r>
              <a:rPr lang="ru-RU" sz="1600" dirty="0"/>
              <a:t>            </a:t>
            </a:r>
            <a:r>
              <a:rPr lang="en-US" sz="1600" b="1" dirty="0">
                <a:solidFill>
                  <a:srgbClr val="FF0000"/>
                </a:solidFill>
              </a:rPr>
              <a:t>Om = Volt/</a:t>
            </a:r>
            <a:r>
              <a:rPr lang="en-US" sz="1600" b="1" dirty="0" err="1">
                <a:solidFill>
                  <a:srgbClr val="FF0000"/>
                </a:solidFill>
              </a:rPr>
              <a:t>Amper</a:t>
            </a:r>
            <a:endParaRPr lang="ru-RU" sz="1600" b="1" dirty="0">
              <a:solidFill>
                <a:srgbClr val="FF0000"/>
              </a:solidFill>
            </a:endParaRPr>
          </a:p>
          <a:p>
            <a:pPr marL="0" indent="0">
              <a:buFont typeface="Wingdings" pitchFamily="2" charset="2"/>
              <a:buNone/>
            </a:pPr>
            <a:endParaRPr lang="ru-RU" sz="1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768563"/>
            <a:ext cx="1295400" cy="81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35772" y="5481538"/>
            <a:ext cx="62937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>
                <a:solidFill>
                  <a:srgbClr val="000000"/>
                </a:solidFill>
              </a:rPr>
              <a:t>bu</a:t>
            </a:r>
            <a:r>
              <a:rPr lang="en-US" sz="1600" dirty="0">
                <a:solidFill>
                  <a:srgbClr val="000000"/>
                </a:solidFill>
              </a:rPr>
              <a:t> </a:t>
            </a:r>
            <a:r>
              <a:rPr lang="en-US" sz="1600" dirty="0" err="1">
                <a:solidFill>
                  <a:srgbClr val="000000"/>
                </a:solidFill>
              </a:rPr>
              <a:t>yerda</a:t>
            </a:r>
            <a:r>
              <a:rPr lang="en-US" sz="1600" dirty="0">
                <a:solidFill>
                  <a:srgbClr val="000000"/>
                </a:solidFill>
              </a:rPr>
              <a:t>: p - </a:t>
            </a:r>
            <a:r>
              <a:rPr lang="en-US" sz="1600" dirty="0" err="1">
                <a:solidFill>
                  <a:srgbClr val="000000"/>
                </a:solidFill>
              </a:rPr>
              <a:t>moddaning</a:t>
            </a:r>
            <a:r>
              <a:rPr lang="en-US" sz="1600" dirty="0">
                <a:solidFill>
                  <a:srgbClr val="000000"/>
                </a:solidFill>
              </a:rPr>
              <a:t> </a:t>
            </a:r>
            <a:r>
              <a:rPr lang="en-US" sz="1600" dirty="0" err="1">
                <a:solidFill>
                  <a:srgbClr val="000000"/>
                </a:solidFill>
              </a:rPr>
              <a:t>nisbiy</a:t>
            </a:r>
            <a:r>
              <a:rPr lang="en-US" sz="1600" dirty="0">
                <a:solidFill>
                  <a:srgbClr val="000000"/>
                </a:solidFill>
              </a:rPr>
              <a:t> </a:t>
            </a:r>
            <a:r>
              <a:rPr lang="en-US" sz="1600" dirty="0" err="1">
                <a:solidFill>
                  <a:srgbClr val="000000"/>
                </a:solidFill>
              </a:rPr>
              <a:t>qarshiligi</a:t>
            </a:r>
            <a:r>
              <a:rPr lang="en-US" sz="1600" dirty="0">
                <a:solidFill>
                  <a:srgbClr val="000000"/>
                </a:solidFill>
              </a:rPr>
              <a:t> 1 Om</a:t>
            </a:r>
            <a:r>
              <a:rPr lang="ru-RU" sz="1600" b="1" baseline="30000" dirty="0">
                <a:solidFill>
                  <a:srgbClr val="000000"/>
                </a:solidFill>
              </a:rPr>
              <a:t>.</a:t>
            </a:r>
            <a:r>
              <a:rPr lang="en-US" sz="1600" dirty="0">
                <a:solidFill>
                  <a:srgbClr val="000000"/>
                </a:solidFill>
              </a:rPr>
              <a:t>mm</a:t>
            </a:r>
            <a:r>
              <a:rPr lang="en-US" sz="1600" baseline="30000" dirty="0">
                <a:solidFill>
                  <a:srgbClr val="000000"/>
                </a:solidFill>
              </a:rPr>
              <a:t>2</a:t>
            </a:r>
            <a:r>
              <a:rPr lang="en-US" sz="1600" dirty="0">
                <a:solidFill>
                  <a:srgbClr val="000000"/>
                </a:solidFill>
              </a:rPr>
              <a:t>/m </a:t>
            </a:r>
            <a:r>
              <a:rPr lang="en-US" sz="1600" dirty="0" err="1">
                <a:solidFill>
                  <a:srgbClr val="000000"/>
                </a:solidFill>
              </a:rPr>
              <a:t>yoki</a:t>
            </a:r>
            <a:r>
              <a:rPr lang="en-US" sz="1600" dirty="0">
                <a:solidFill>
                  <a:srgbClr val="000000"/>
                </a:solidFill>
              </a:rPr>
              <a:t> 1 Om</a:t>
            </a:r>
            <a:r>
              <a:rPr lang="ru-RU" sz="1600" b="1" baseline="30000" dirty="0">
                <a:solidFill>
                  <a:srgbClr val="000000"/>
                </a:solidFill>
              </a:rPr>
              <a:t>.</a:t>
            </a:r>
            <a:r>
              <a:rPr lang="en-US" sz="1600" dirty="0">
                <a:solidFill>
                  <a:srgbClr val="000000"/>
                </a:solidFill>
              </a:rPr>
              <a:t>m,</a:t>
            </a:r>
          </a:p>
          <a:p>
            <a:pPr lvl="0"/>
            <a:r>
              <a:rPr lang="en-US" sz="1600" dirty="0">
                <a:solidFill>
                  <a:srgbClr val="000000"/>
                </a:solidFill>
              </a:rPr>
              <a:t>                l - </a:t>
            </a:r>
            <a:r>
              <a:rPr lang="en-US" sz="1600" dirty="0" err="1">
                <a:solidFill>
                  <a:srgbClr val="000000"/>
                </a:solidFill>
              </a:rPr>
              <a:t>o'tkazgich</a:t>
            </a:r>
            <a:r>
              <a:rPr lang="en-US" sz="1600" dirty="0">
                <a:solidFill>
                  <a:srgbClr val="000000"/>
                </a:solidFill>
              </a:rPr>
              <a:t> </a:t>
            </a:r>
            <a:r>
              <a:rPr lang="en-US" sz="1600" dirty="0" err="1">
                <a:solidFill>
                  <a:srgbClr val="000000"/>
                </a:solidFill>
              </a:rPr>
              <a:t>uzunligi</a:t>
            </a:r>
            <a:r>
              <a:rPr lang="en-US" sz="1600" dirty="0">
                <a:solidFill>
                  <a:srgbClr val="000000"/>
                </a:solidFill>
              </a:rPr>
              <a:t>, S - </a:t>
            </a:r>
            <a:r>
              <a:rPr lang="en-US" sz="1600" dirty="0" err="1">
                <a:solidFill>
                  <a:srgbClr val="000000"/>
                </a:solidFill>
              </a:rPr>
              <a:t>kesishgan</a:t>
            </a:r>
            <a:r>
              <a:rPr lang="en-US" sz="1600" dirty="0">
                <a:solidFill>
                  <a:srgbClr val="000000"/>
                </a:solidFill>
              </a:rPr>
              <a:t> </a:t>
            </a:r>
            <a:r>
              <a:rPr lang="en-US" sz="1600" dirty="0" err="1">
                <a:solidFill>
                  <a:srgbClr val="000000"/>
                </a:solidFill>
              </a:rPr>
              <a:t>maydon</a:t>
            </a:r>
            <a:r>
              <a:rPr lang="en-US" sz="1600" dirty="0">
                <a:solidFill>
                  <a:srgbClr val="000000"/>
                </a:solidFill>
              </a:rPr>
              <a:t>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990" y="2493942"/>
            <a:ext cx="1144430" cy="1671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215" y="2638844"/>
            <a:ext cx="1300162" cy="1382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433375"/>
            <a:ext cx="1054692" cy="179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683568" y="4440973"/>
            <a:ext cx="4342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b="1" dirty="0" err="1">
                <a:solidFill>
                  <a:srgbClr val="000000"/>
                </a:solidFill>
              </a:rPr>
              <a:t>Silindrsimon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o'tkazgichning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qarshiligi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00FC78E-15ED-4598-9936-41A7BDDB3F6A}"/>
              </a:ext>
            </a:extLst>
          </p:cNvPr>
          <p:cNvSpPr/>
          <p:nvPr/>
        </p:nvSpPr>
        <p:spPr>
          <a:xfrm>
            <a:off x="1222574" y="6332216"/>
            <a:ext cx="7200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3. "Resistance concept schematic" prompt, PPT-Online, cf5.ppt-online.org, 12 Jan. 2023</a:t>
            </a:r>
            <a:r>
              <a:rPr lang="uz-Cyrl-UZ" sz="1200" dirty="0"/>
              <a:t> </a:t>
            </a:r>
            <a:r>
              <a:rPr lang="en-US" sz="1200" dirty="0"/>
              <a:t>https://cf5.ppt-online.org/files5/slide/p/PR7jasby6dNVAlznMfSXCeuLK95FQ3GJxOm2wE/slide-4.jpg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FCE25EBB-ADE1-4D23-991C-8827CECB4547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357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8" name="Picture 8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6088" y="226073"/>
            <a:ext cx="1847850" cy="2578100"/>
          </a:xfrm>
          <a:noFill/>
          <a:ln/>
        </p:spPr>
      </p:pic>
      <p:sp>
        <p:nvSpPr>
          <p:cNvPr id="2" name="Свиток: вертикальный 1">
            <a:extLst>
              <a:ext uri="{FF2B5EF4-FFF2-40B4-BE49-F238E27FC236}">
                <a16:creationId xmlns:a16="http://schemas.microsoft.com/office/drawing/2014/main" id="{32A9C61E-5EE7-4679-AA39-8DBABB31B7E9}"/>
              </a:ext>
            </a:extLst>
          </p:cNvPr>
          <p:cNvSpPr/>
          <p:nvPr/>
        </p:nvSpPr>
        <p:spPr>
          <a:xfrm>
            <a:off x="179512" y="4676095"/>
            <a:ext cx="8784975" cy="2124832"/>
          </a:xfrm>
          <a:prstGeom prst="verticalScroll">
            <a:avLst>
              <a:gd name="adj" fmla="val 11341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altLang="ru-RU" sz="2000" dirty="0">
                <a:solidFill>
                  <a:srgbClr val="0000FF"/>
                </a:solidFill>
              </a:rPr>
              <a:t>Elektr </a:t>
            </a:r>
            <a:r>
              <a:rPr lang="en-AU" altLang="ru-RU" sz="2000" dirty="0" err="1">
                <a:solidFill>
                  <a:srgbClr val="0000FF"/>
                </a:solidFill>
              </a:rPr>
              <a:t>o`lchash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asboblari</a:t>
            </a:r>
            <a:r>
              <a:rPr lang="en-AU" altLang="ru-RU" sz="2000" dirty="0">
                <a:solidFill>
                  <a:srgbClr val="0000FF"/>
                </a:solidFill>
              </a:rPr>
              <a:t> - </a:t>
            </a:r>
            <a:r>
              <a:rPr lang="en-AU" altLang="ru-RU" sz="2000" dirty="0" err="1">
                <a:solidFill>
                  <a:srgbClr val="0000FF"/>
                </a:solidFill>
              </a:rPr>
              <a:t>turli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xil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elektr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kataliklarini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o'lchash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uchun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ishlatiladigan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vositalar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sinfiga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mansub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qurilmalardir</a:t>
            </a:r>
            <a:r>
              <a:rPr lang="en-AU" altLang="ru-RU" sz="2000" dirty="0">
                <a:solidFill>
                  <a:srgbClr val="0000FF"/>
                </a:solidFill>
              </a:rPr>
              <a:t>. Elektr </a:t>
            </a:r>
            <a:r>
              <a:rPr lang="en-AU" altLang="ru-RU" sz="2000" dirty="0" err="1">
                <a:solidFill>
                  <a:srgbClr val="0000FF"/>
                </a:solidFill>
              </a:rPr>
              <a:t>o'lchash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asboblari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guruhiga</a:t>
            </a:r>
            <a:r>
              <a:rPr lang="en-AU" altLang="ru-RU" sz="2000" dirty="0">
                <a:solidFill>
                  <a:srgbClr val="0000FF"/>
                </a:solidFill>
              </a:rPr>
              <a:t>, </a:t>
            </a:r>
            <a:r>
              <a:rPr lang="en-AU" altLang="ru-RU" sz="2000" dirty="0" err="1">
                <a:solidFill>
                  <a:srgbClr val="0000FF"/>
                </a:solidFill>
              </a:rPr>
              <a:t>shuningdek</a:t>
            </a:r>
            <a:r>
              <a:rPr lang="en-AU" altLang="ru-RU" sz="2000" dirty="0">
                <a:solidFill>
                  <a:srgbClr val="0000FF"/>
                </a:solidFill>
              </a:rPr>
              <a:t>, </a:t>
            </a:r>
            <a:r>
              <a:rPr lang="en-AU" altLang="ru-RU" sz="2000" dirty="0" err="1">
                <a:solidFill>
                  <a:srgbClr val="0000FF"/>
                </a:solidFill>
              </a:rPr>
              <a:t>o'lchash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asboblaridan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tashqari</a:t>
            </a:r>
            <a:r>
              <a:rPr lang="en-AU" altLang="ru-RU" sz="2000" dirty="0">
                <a:solidFill>
                  <a:srgbClr val="0000FF"/>
                </a:solidFill>
              </a:rPr>
              <a:t>, </a:t>
            </a:r>
            <a:r>
              <a:rPr lang="en-AU" altLang="ru-RU" sz="2000" dirty="0" err="1">
                <a:solidFill>
                  <a:srgbClr val="0000FF"/>
                </a:solidFill>
              </a:rPr>
              <a:t>boshqa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o'lchash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vositalari</a:t>
            </a:r>
            <a:r>
              <a:rPr lang="en-AU" altLang="ru-RU" sz="2000" dirty="0">
                <a:solidFill>
                  <a:srgbClr val="0000FF"/>
                </a:solidFill>
              </a:rPr>
              <a:t> - </a:t>
            </a:r>
            <a:r>
              <a:rPr lang="en-AU" altLang="ru-RU" sz="2000" dirty="0" err="1">
                <a:solidFill>
                  <a:srgbClr val="0000FF"/>
                </a:solidFill>
              </a:rPr>
              <a:t>o'lchovlar</a:t>
            </a:r>
            <a:r>
              <a:rPr lang="en-AU" altLang="ru-RU" sz="2000" dirty="0">
                <a:solidFill>
                  <a:srgbClr val="0000FF"/>
                </a:solidFill>
              </a:rPr>
              <a:t>, </a:t>
            </a:r>
            <a:r>
              <a:rPr lang="en-AU" altLang="ru-RU" sz="2000" dirty="0" err="1">
                <a:solidFill>
                  <a:srgbClr val="0000FF"/>
                </a:solidFill>
              </a:rPr>
              <a:t>o'lchash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moslamalari</a:t>
            </a:r>
            <a:r>
              <a:rPr lang="en-AU" altLang="ru-RU" sz="2000" dirty="0">
                <a:solidFill>
                  <a:srgbClr val="0000FF"/>
                </a:solidFill>
              </a:rPr>
              <a:t>, </a:t>
            </a:r>
            <a:r>
              <a:rPr lang="en-AU" altLang="ru-RU" sz="2000" dirty="0" err="1">
                <a:solidFill>
                  <a:srgbClr val="0000FF"/>
                </a:solidFill>
              </a:rPr>
              <a:t>murakkab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qurilmalar</a:t>
            </a:r>
            <a:r>
              <a:rPr lang="en-AU" altLang="ru-RU" sz="2000" dirty="0">
                <a:solidFill>
                  <a:srgbClr val="0000FF"/>
                </a:solidFill>
              </a:rPr>
              <a:t> </a:t>
            </a:r>
            <a:r>
              <a:rPr lang="en-AU" altLang="ru-RU" sz="2000" dirty="0" err="1">
                <a:solidFill>
                  <a:srgbClr val="0000FF"/>
                </a:solidFill>
              </a:rPr>
              <a:t>kiradi</a:t>
            </a:r>
            <a:r>
              <a:rPr lang="en-AU" altLang="ru-RU" sz="2000" dirty="0">
                <a:solidFill>
                  <a:srgbClr val="0000FF"/>
                </a:solidFill>
              </a:rPr>
              <a:t>.</a:t>
            </a:r>
            <a:endParaRPr lang="uk-UA" altLang="ru-RU" sz="2000" dirty="0">
              <a:solidFill>
                <a:srgbClr val="0000FF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F124F77-F5E4-4B66-85FB-FF171F0B8A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27" r="8868"/>
          <a:stretch/>
        </p:blipFill>
        <p:spPr>
          <a:xfrm>
            <a:off x="3779912" y="296348"/>
            <a:ext cx="2655098" cy="260286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B37211D-A84A-4FAF-8E1C-DA7E0BD96574}"/>
              </a:ext>
            </a:extLst>
          </p:cNvPr>
          <p:cNvSpPr/>
          <p:nvPr/>
        </p:nvSpPr>
        <p:spPr>
          <a:xfrm>
            <a:off x="168571" y="2852936"/>
            <a:ext cx="36113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4. "Ohmmeter image" prompt, Blogger, Google, 15 Feb. 2022</a:t>
            </a:r>
            <a:r>
              <a:rPr lang="uz-Cyrl-UZ" sz="1200" dirty="0"/>
              <a:t> </a:t>
            </a:r>
            <a:r>
              <a:rPr lang="en-US" sz="1200" dirty="0"/>
              <a:t>https://blogger.googleusercontent.com/img/b/R29vZ2xl/AVvXsEgMb4QEHjUOhi3BGv_8YnVaQnzcqlQrDoZuFuHIe3v0hiAHd8NaoskW6F-bsGXkEmKi_pvg3q3-3pPf2FKlpxoQzh_qQdmlm2kHnsLXgwIz-a38tTHJ0zYg4Sg22noiiB3XdeycuPd6UBI/s1600/ohmetro-29667.jpg</a:t>
            </a:r>
            <a:endParaRPr lang="ru-RU" sz="12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38CEE08-4244-41D0-91E3-C98A8069BD75}"/>
              </a:ext>
            </a:extLst>
          </p:cNvPr>
          <p:cNvSpPr/>
          <p:nvPr/>
        </p:nvSpPr>
        <p:spPr>
          <a:xfrm>
            <a:off x="3779912" y="2852936"/>
            <a:ext cx="33123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5. "Analog voltmeter photograph" prompt, Blogger, Google, 15 Feb. 2022</a:t>
            </a:r>
            <a:r>
              <a:rPr lang="uz-Cyrl-UZ" sz="1200" dirty="0"/>
              <a:t> </a:t>
            </a:r>
            <a:r>
              <a:rPr lang="en-US" sz="1200" dirty="0"/>
              <a:t>https://blogger.googleusercontent.com/img/b/R29vZ2xl/AVvXsEinRAXmHc_uiZLW1z_EGhBA1R1yGBoFKeSY6FSkTjXLtfa6mr2omJP51UUuHcnm6oYhR74JnmICf0DwUNkjPQ4e5_RMcgZj6hiI_vT7N-o7HGYO2a5eZ7suBhapA8ObsoJslRSTR6ikTdQ/s1600/volt+ana.jpg</a:t>
            </a:r>
            <a:endParaRPr lang="ru-RU" sz="1200" dirty="0"/>
          </a:p>
        </p:txBody>
      </p:sp>
      <p:pic>
        <p:nvPicPr>
          <p:cNvPr id="19458" name="Picture 2" descr="DT-830D 해외구매 : 다나와 가격비교">
            <a:extLst>
              <a:ext uri="{FF2B5EF4-FFF2-40B4-BE49-F238E27FC236}">
                <a16:creationId xmlns:a16="http://schemas.microsoft.com/office/drawing/2014/main" id="{3B111D41-A687-4F6B-BD78-53632220CB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00" r="18500"/>
          <a:stretch/>
        </p:blipFill>
        <p:spPr bwMode="auto">
          <a:xfrm>
            <a:off x="7236296" y="330272"/>
            <a:ext cx="1570041" cy="257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D4EB8A4-7FB5-4964-8236-A7117ADA0434}"/>
              </a:ext>
            </a:extLst>
          </p:cNvPr>
          <p:cNvSpPr/>
          <p:nvPr/>
        </p:nvSpPr>
        <p:spPr>
          <a:xfrm>
            <a:off x="7116782" y="2924944"/>
            <a:ext cx="2027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6. "Digital measuring device" prompt, </a:t>
            </a:r>
            <a:r>
              <a:rPr lang="en-US" sz="1200" dirty="0" err="1"/>
              <a:t>Danawa</a:t>
            </a:r>
            <a:r>
              <a:rPr lang="en-US" sz="1200" dirty="0"/>
              <a:t>, </a:t>
            </a:r>
            <a:r>
              <a:rPr lang="en-US" sz="1200" dirty="0" err="1"/>
              <a:t>Danawa</a:t>
            </a:r>
            <a:r>
              <a:rPr lang="en-US" sz="1200" dirty="0"/>
              <a:t>, 30 Dec. 2019</a:t>
            </a:r>
            <a:r>
              <a:rPr lang="uz-Cyrl-UZ" sz="1200" dirty="0"/>
              <a:t> </a:t>
            </a:r>
            <a:r>
              <a:rPr lang="en-US" sz="1200" dirty="0"/>
              <a:t>https://img.danawa.com/prod_img/500000/652/250/img/10250652_1.jpg?_v=20191230102025&amp;shrink=360:360</a:t>
            </a:r>
            <a:endParaRPr lang="ru-RU" sz="1200" dirty="0"/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02801F01-1146-4B63-AE6E-771C9D6CFA63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620583"/>
      </p:ext>
    </p:extLst>
  </p:cSld>
  <p:clrMapOvr>
    <a:masterClrMapping/>
  </p:clrMapOvr>
  <p:transition>
    <p:checke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63" name="AutoShape 7"/>
          <p:cNvSpPr>
            <a:spLocks noChangeArrowheads="1"/>
          </p:cNvSpPr>
          <p:nvPr/>
        </p:nvSpPr>
        <p:spPr bwMode="auto">
          <a:xfrm>
            <a:off x="250825" y="5589588"/>
            <a:ext cx="8713788" cy="1008062"/>
          </a:xfrm>
          <a:prstGeom prst="roundRect">
            <a:avLst>
              <a:gd name="adj" fmla="val 16667"/>
            </a:avLst>
          </a:prstGeom>
          <a:solidFill>
            <a:srgbClr val="EBEBF5"/>
          </a:solidFill>
          <a:ln w="12700" cap="sq">
            <a:solidFill>
              <a:schemeClr val="folHlink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75460" name="Text Box 4"/>
          <p:cNvSpPr txBox="1">
            <a:spLocks noChangeArrowheads="1"/>
          </p:cNvSpPr>
          <p:nvPr/>
        </p:nvSpPr>
        <p:spPr bwMode="auto">
          <a:xfrm>
            <a:off x="1007269" y="332656"/>
            <a:ext cx="7488238" cy="461665"/>
          </a:xfrm>
          <a:prstGeom prst="rect">
            <a:avLst/>
          </a:prstGeom>
          <a:solidFill>
            <a:srgbClr val="EBEBF5"/>
          </a:solidFill>
          <a:ln w="12700" cap="sq">
            <a:solidFill>
              <a:srgbClr val="9999CD"/>
            </a:solidFill>
            <a:miter lim="800000"/>
            <a:headEnd type="none" w="sm" len="sm"/>
            <a:tailEnd type="none" w="sm" len="sm"/>
          </a:ln>
          <a:effectLst>
            <a:prstShdw prst="shdw13" dist="162639" dir="13119588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algn="ctr"/>
            <a:r>
              <a:rPr lang="en-AU" altLang="ru-RU" sz="2400" b="1" dirty="0"/>
              <a:t>Elektr </a:t>
            </a:r>
            <a:r>
              <a:rPr lang="en-AU" altLang="ru-RU" sz="2400" b="1" dirty="0" err="1"/>
              <a:t>o`lchash</a:t>
            </a:r>
            <a:r>
              <a:rPr lang="en-AU" altLang="ru-RU" sz="2400" b="1" dirty="0"/>
              <a:t> </a:t>
            </a:r>
            <a:r>
              <a:rPr lang="en-AU" altLang="ru-RU" sz="2400" b="1" dirty="0" err="1"/>
              <a:t>asboblar</a:t>
            </a:r>
            <a:r>
              <a:rPr lang="en-AU" altLang="ru-RU" sz="2400" b="1" dirty="0"/>
              <a:t> </a:t>
            </a:r>
            <a:r>
              <a:rPr lang="en-AU" altLang="ru-RU" sz="2400" b="1" dirty="0" err="1"/>
              <a:t>tasnifi</a:t>
            </a:r>
            <a:endParaRPr lang="ru-RU" altLang="ru-RU" sz="2400" b="1" dirty="0"/>
          </a:p>
        </p:txBody>
      </p:sp>
      <p:sp>
        <p:nvSpPr>
          <p:cNvPr id="275461" name="Text Box 5"/>
          <p:cNvSpPr txBox="1">
            <a:spLocks noChangeArrowheads="1"/>
          </p:cNvSpPr>
          <p:nvPr/>
        </p:nvSpPr>
        <p:spPr bwMode="auto">
          <a:xfrm>
            <a:off x="611188" y="1268413"/>
            <a:ext cx="828040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AU" altLang="ru-RU" sz="2000" b="1" u="sng" dirty="0">
                <a:solidFill>
                  <a:srgbClr val="000066"/>
                </a:solidFill>
              </a:rPr>
              <a:t>Elektr </a:t>
            </a:r>
            <a:r>
              <a:rPr lang="en-AU" altLang="ru-RU" sz="2000" b="1" u="sng" dirty="0" err="1">
                <a:solidFill>
                  <a:srgbClr val="000066"/>
                </a:solidFill>
              </a:rPr>
              <a:t>asboblarini</a:t>
            </a:r>
            <a:r>
              <a:rPr lang="en-AU" altLang="ru-RU" sz="2000" b="1" u="sng" dirty="0">
                <a:solidFill>
                  <a:srgbClr val="000066"/>
                </a:solidFill>
              </a:rPr>
              <a:t> </a:t>
            </a:r>
            <a:r>
              <a:rPr lang="en-AU" altLang="ru-RU" sz="2000" b="1" u="sng" dirty="0" err="1">
                <a:solidFill>
                  <a:srgbClr val="000066"/>
                </a:solidFill>
              </a:rPr>
              <a:t>quyidagicha</a:t>
            </a:r>
            <a:r>
              <a:rPr lang="en-AU" altLang="ru-RU" sz="2000" b="1" u="sng" dirty="0">
                <a:solidFill>
                  <a:srgbClr val="000066"/>
                </a:solidFill>
              </a:rPr>
              <a:t> </a:t>
            </a:r>
            <a:r>
              <a:rPr lang="en-AU" altLang="ru-RU" sz="2000" b="1" u="sng" dirty="0" err="1">
                <a:solidFill>
                  <a:srgbClr val="000066"/>
                </a:solidFill>
              </a:rPr>
              <a:t>tasniflash</a:t>
            </a:r>
            <a:r>
              <a:rPr lang="en-AU" altLang="ru-RU" sz="2000" b="1" u="sng" dirty="0">
                <a:solidFill>
                  <a:srgbClr val="000066"/>
                </a:solidFill>
              </a:rPr>
              <a:t> </a:t>
            </a:r>
            <a:r>
              <a:rPr lang="en-AU" altLang="ru-RU" sz="2000" b="1" u="sng" dirty="0" err="1">
                <a:solidFill>
                  <a:srgbClr val="000066"/>
                </a:solidFill>
              </a:rPr>
              <a:t>qabul</a:t>
            </a:r>
            <a:r>
              <a:rPr lang="en-AU" altLang="ru-RU" sz="2000" b="1" u="sng" dirty="0">
                <a:solidFill>
                  <a:srgbClr val="000066"/>
                </a:solidFill>
              </a:rPr>
              <a:t> </a:t>
            </a:r>
            <a:r>
              <a:rPr lang="en-AU" altLang="ru-RU" sz="2000" b="1" u="sng" dirty="0" err="1">
                <a:solidFill>
                  <a:srgbClr val="000066"/>
                </a:solidFill>
              </a:rPr>
              <a:t>qilingan</a:t>
            </a:r>
            <a:r>
              <a:rPr lang="ru-RU" altLang="ru-RU" sz="2000" b="1" u="sng" dirty="0">
                <a:solidFill>
                  <a:srgbClr val="000066"/>
                </a:solidFill>
              </a:rPr>
              <a:t>: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AU" altLang="ru-RU" sz="2000" b="1" dirty="0">
                <a:solidFill>
                  <a:srgbClr val="000066"/>
                </a:solidFill>
              </a:rPr>
              <a:t>a) </a:t>
            </a:r>
            <a:r>
              <a:rPr lang="en-AU" altLang="ru-RU" sz="2000" b="1" dirty="0" err="1">
                <a:solidFill>
                  <a:srgbClr val="000066"/>
                </a:solidFill>
              </a:rPr>
              <a:t>o'lchanadigan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kattalikning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turi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bo`yicha</a:t>
            </a:r>
            <a:r>
              <a:rPr lang="en-AU" altLang="ru-RU" sz="2000" b="1" dirty="0">
                <a:solidFill>
                  <a:srgbClr val="000066"/>
                </a:solidFill>
              </a:rPr>
              <a:t>;</a:t>
            </a:r>
          </a:p>
          <a:p>
            <a:pPr>
              <a:lnSpc>
                <a:spcPct val="120000"/>
              </a:lnSpc>
            </a:pPr>
            <a:r>
              <a:rPr lang="en-AU" altLang="ru-RU" sz="2000" b="1" dirty="0">
                <a:solidFill>
                  <a:srgbClr val="000066"/>
                </a:solidFill>
              </a:rPr>
              <a:t>b) </a:t>
            </a:r>
            <a:r>
              <a:rPr lang="en-AU" altLang="ru-RU" sz="2000" b="1" dirty="0" err="1">
                <a:solidFill>
                  <a:srgbClr val="000066"/>
                </a:solidFill>
              </a:rPr>
              <a:t>o'lchash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mexanizmi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ishlashining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fizik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tamoyili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bo`yicha</a:t>
            </a:r>
            <a:r>
              <a:rPr lang="en-AU" altLang="ru-RU" sz="2000" b="1" dirty="0">
                <a:solidFill>
                  <a:srgbClr val="000066"/>
                </a:solidFill>
              </a:rPr>
              <a:t>;</a:t>
            </a:r>
          </a:p>
          <a:p>
            <a:pPr>
              <a:lnSpc>
                <a:spcPct val="120000"/>
              </a:lnSpc>
            </a:pPr>
            <a:r>
              <a:rPr lang="en-AU" altLang="ru-RU" sz="2000" b="1" dirty="0">
                <a:solidFill>
                  <a:srgbClr val="000066"/>
                </a:solidFill>
              </a:rPr>
              <a:t>c) </a:t>
            </a:r>
            <a:r>
              <a:rPr lang="en-AU" altLang="ru-RU" sz="2000" b="1" dirty="0" err="1">
                <a:solidFill>
                  <a:srgbClr val="000066"/>
                </a:solidFill>
              </a:rPr>
              <a:t>tok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turi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bo'yicha</a:t>
            </a:r>
            <a:r>
              <a:rPr lang="en-AU" altLang="ru-RU" sz="2000" b="1" dirty="0">
                <a:solidFill>
                  <a:srgbClr val="000066"/>
                </a:solidFill>
              </a:rPr>
              <a:t>;</a:t>
            </a:r>
          </a:p>
          <a:p>
            <a:pPr>
              <a:lnSpc>
                <a:spcPct val="120000"/>
              </a:lnSpc>
            </a:pPr>
            <a:r>
              <a:rPr lang="en-AU" altLang="ru-RU" sz="2000" b="1" dirty="0">
                <a:solidFill>
                  <a:srgbClr val="000066"/>
                </a:solidFill>
              </a:rPr>
              <a:t>g) </a:t>
            </a:r>
            <a:r>
              <a:rPr lang="en-AU" altLang="ru-RU" sz="2000" b="1" dirty="0" err="1">
                <a:solidFill>
                  <a:srgbClr val="000066"/>
                </a:solidFill>
              </a:rPr>
              <a:t>aniqlik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sinfi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bo`yicha</a:t>
            </a:r>
            <a:r>
              <a:rPr lang="en-AU" altLang="ru-RU" sz="2000" b="1" dirty="0">
                <a:solidFill>
                  <a:srgbClr val="000066"/>
                </a:solidFill>
              </a:rPr>
              <a:t>;</a:t>
            </a:r>
            <a:endParaRPr lang="ru-RU" altLang="ru-RU" sz="2000" b="1" dirty="0">
              <a:solidFill>
                <a:srgbClr val="000066"/>
              </a:solidFill>
            </a:endParaRPr>
          </a:p>
          <a:p>
            <a:pPr>
              <a:lnSpc>
                <a:spcPct val="120000"/>
              </a:lnSpc>
            </a:pPr>
            <a:r>
              <a:rPr lang="en-AU" altLang="ru-RU" sz="2000" b="1" dirty="0">
                <a:solidFill>
                  <a:srgbClr val="000066"/>
                </a:solidFill>
              </a:rPr>
              <a:t>e) </a:t>
            </a:r>
            <a:r>
              <a:rPr lang="en-AU" altLang="ru-RU" sz="2000" b="1" dirty="0" err="1">
                <a:solidFill>
                  <a:srgbClr val="000066"/>
                </a:solidFill>
              </a:rPr>
              <a:t>sanash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moslamasining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turi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bo'yicha</a:t>
            </a:r>
            <a:r>
              <a:rPr lang="en-AU" altLang="ru-RU" sz="2000" b="1" dirty="0">
                <a:solidFill>
                  <a:srgbClr val="000066"/>
                </a:solidFill>
              </a:rPr>
              <a:t>;</a:t>
            </a:r>
          </a:p>
          <a:p>
            <a:r>
              <a:rPr lang="en-AU" altLang="ru-RU" sz="2000" b="1" dirty="0">
                <a:solidFill>
                  <a:srgbClr val="000066"/>
                </a:solidFill>
              </a:rPr>
              <a:t>f) </a:t>
            </a:r>
            <a:r>
              <a:rPr lang="en-AU" altLang="ru-RU" sz="2000" b="1" dirty="0" err="1">
                <a:solidFill>
                  <a:srgbClr val="000066"/>
                </a:solidFill>
              </a:rPr>
              <a:t>foydalanish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sharoitlariga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mos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holda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ishlab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chiqarilganligi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bo`yicha</a:t>
            </a:r>
            <a:r>
              <a:rPr lang="en-AU" altLang="ru-RU" sz="2000" b="1" dirty="0">
                <a:solidFill>
                  <a:srgbClr val="000066"/>
                </a:solidFill>
              </a:rPr>
              <a:t>;</a:t>
            </a:r>
          </a:p>
          <a:p>
            <a:r>
              <a:rPr lang="en-AU" altLang="ru-RU" sz="2000" b="1" dirty="0">
                <a:solidFill>
                  <a:srgbClr val="000066"/>
                </a:solidFill>
              </a:rPr>
              <a:t>g) </a:t>
            </a:r>
            <a:r>
              <a:rPr lang="en-AU" altLang="ru-RU" sz="2000" b="1" dirty="0" err="1">
                <a:solidFill>
                  <a:srgbClr val="000066"/>
                </a:solidFill>
              </a:rPr>
              <a:t>mexanik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ta’sirlarga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turg`unligi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bo`yicha</a:t>
            </a:r>
            <a:r>
              <a:rPr lang="en-AU" altLang="ru-RU" sz="2000" b="1" dirty="0">
                <a:solidFill>
                  <a:srgbClr val="000066"/>
                </a:solidFill>
              </a:rPr>
              <a:t>;</a:t>
            </a:r>
          </a:p>
          <a:p>
            <a:r>
              <a:rPr lang="en-AU" altLang="ru-RU" sz="2000" b="1" dirty="0">
                <a:solidFill>
                  <a:srgbClr val="000066"/>
                </a:solidFill>
              </a:rPr>
              <a:t>h) </a:t>
            </a:r>
            <a:r>
              <a:rPr lang="en-AU" altLang="ru-RU" sz="2000" b="1" dirty="0" err="1">
                <a:solidFill>
                  <a:srgbClr val="000066"/>
                </a:solidFill>
              </a:rPr>
              <a:t>tashqi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magnit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va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elektr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maydonlaridan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himoyalanganlik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darajasi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bo`yicha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va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boshqalar</a:t>
            </a:r>
            <a:r>
              <a:rPr lang="en-AU" altLang="ru-RU" sz="2000" b="1" dirty="0">
                <a:solidFill>
                  <a:srgbClr val="000066"/>
                </a:solidFill>
              </a:rPr>
              <a:t>.</a:t>
            </a:r>
            <a:endParaRPr lang="ru-RU" altLang="ru-RU" sz="2000" b="1" dirty="0">
              <a:solidFill>
                <a:srgbClr val="000066"/>
              </a:solidFill>
            </a:endParaRPr>
          </a:p>
        </p:txBody>
      </p:sp>
      <p:sp>
        <p:nvSpPr>
          <p:cNvPr id="275462" name="Text Box 6"/>
          <p:cNvSpPr txBox="1">
            <a:spLocks noChangeArrowheads="1"/>
          </p:cNvSpPr>
          <p:nvPr/>
        </p:nvSpPr>
        <p:spPr bwMode="auto">
          <a:xfrm>
            <a:off x="215106" y="5631954"/>
            <a:ext cx="878522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AU" altLang="ru-RU" sz="2000" b="1" dirty="0"/>
              <a:t>Elektr </a:t>
            </a:r>
            <a:r>
              <a:rPr lang="en-AU" altLang="ru-RU" sz="2000" b="1" dirty="0" err="1"/>
              <a:t>asboblari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elektrik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va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elektrik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bo'lmagan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kattaliklarni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o'lchashga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imkon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beradi</a:t>
            </a:r>
            <a:r>
              <a:rPr lang="en-AU" altLang="ru-RU" sz="2000" b="1" dirty="0"/>
              <a:t>. </a:t>
            </a:r>
            <a:r>
              <a:rPr lang="en-AU" altLang="ru-RU" sz="2000" b="1" dirty="0" err="1"/>
              <a:t>Shkalada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qurilmaning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nomini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yoki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o`lchanayotgan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kattalikning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lotincha</a:t>
            </a:r>
            <a:r>
              <a:rPr lang="en-AU" altLang="ru-RU" sz="2000" b="1" dirty="0"/>
              <a:t> bosh </a:t>
            </a:r>
            <a:r>
              <a:rPr lang="en-AU" altLang="ru-RU" sz="2000" b="1" dirty="0" err="1"/>
              <a:t>harfi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ko'rsatiladi</a:t>
            </a:r>
            <a:r>
              <a:rPr lang="en-AU" altLang="ru-RU" sz="2000" b="1" dirty="0"/>
              <a:t>.</a:t>
            </a:r>
            <a:r>
              <a:rPr lang="ru-RU" altLang="ru-RU" sz="2000" b="1" dirty="0"/>
              <a:t> 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1E05DE73-76C7-4D23-B9C3-FD22EF590255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E499D192-2AD9-4D79-BFD7-274970D958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3897769"/>
              </p:ext>
            </p:extLst>
          </p:nvPr>
        </p:nvGraphicFramePr>
        <p:xfrm>
          <a:off x="352840" y="1556792"/>
          <a:ext cx="8467631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44DA7AC-02B3-43AF-B0FB-2150F7B61F5C}"/>
              </a:ext>
            </a:extLst>
          </p:cNvPr>
          <p:cNvSpPr/>
          <p:nvPr/>
        </p:nvSpPr>
        <p:spPr>
          <a:xfrm>
            <a:off x="539552" y="404664"/>
            <a:ext cx="8280920" cy="864096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b="1" dirty="0">
                <a:solidFill>
                  <a:srgbClr val="FFFF00"/>
                </a:solidFill>
              </a:rPr>
              <a:t>O'lchanayotgan </a:t>
            </a:r>
            <a:r>
              <a:rPr lang="en-AU" altLang="ru-RU" b="1" dirty="0" err="1">
                <a:solidFill>
                  <a:srgbClr val="FFFF00"/>
                </a:solidFill>
              </a:rPr>
              <a:t>kattalikning</a:t>
            </a:r>
            <a:r>
              <a:rPr lang="en-AU" altLang="ru-RU" b="1" dirty="0">
                <a:solidFill>
                  <a:srgbClr val="FFFF00"/>
                </a:solidFill>
              </a:rPr>
              <a:t> </a:t>
            </a:r>
            <a:r>
              <a:rPr lang="en-AU" altLang="ru-RU" b="1" dirty="0" err="1">
                <a:solidFill>
                  <a:srgbClr val="FFFF00"/>
                </a:solidFill>
              </a:rPr>
              <a:t>turiga</a:t>
            </a:r>
            <a:r>
              <a:rPr lang="en-AU" altLang="ru-RU" b="1" dirty="0">
                <a:solidFill>
                  <a:srgbClr val="FFFF00"/>
                </a:solidFill>
              </a:rPr>
              <a:t> </a:t>
            </a:r>
            <a:r>
              <a:rPr lang="en-AU" altLang="ru-RU" b="1" dirty="0" err="1">
                <a:solidFill>
                  <a:srgbClr val="FFFF00"/>
                </a:solidFill>
              </a:rPr>
              <a:t>ko'ra</a:t>
            </a:r>
            <a:r>
              <a:rPr lang="en-AU" altLang="ru-RU" b="1" dirty="0">
                <a:solidFill>
                  <a:srgbClr val="FFFF00"/>
                </a:solidFill>
              </a:rPr>
              <a:t>, </a:t>
            </a:r>
            <a:r>
              <a:rPr lang="en-AU" altLang="ru-RU" b="1" dirty="0" err="1">
                <a:solidFill>
                  <a:srgbClr val="FFFF00"/>
                </a:solidFill>
              </a:rPr>
              <a:t>elektr</a:t>
            </a:r>
            <a:r>
              <a:rPr lang="en-AU" altLang="ru-RU" b="1" dirty="0">
                <a:solidFill>
                  <a:srgbClr val="FFFF00"/>
                </a:solidFill>
              </a:rPr>
              <a:t> </a:t>
            </a:r>
            <a:r>
              <a:rPr lang="en-AU" altLang="ru-RU" b="1" dirty="0" err="1">
                <a:solidFill>
                  <a:srgbClr val="FFFF00"/>
                </a:solidFill>
              </a:rPr>
              <a:t>o'lchash</a:t>
            </a:r>
            <a:r>
              <a:rPr lang="en-AU" altLang="ru-RU" b="1" dirty="0">
                <a:solidFill>
                  <a:srgbClr val="FFFF00"/>
                </a:solidFill>
              </a:rPr>
              <a:t> </a:t>
            </a:r>
            <a:r>
              <a:rPr lang="en-AU" altLang="ru-RU" b="1" dirty="0" err="1">
                <a:solidFill>
                  <a:srgbClr val="FFFF00"/>
                </a:solidFill>
              </a:rPr>
              <a:t>asboblari</a:t>
            </a:r>
            <a:r>
              <a:rPr lang="en-AU" altLang="ru-RU" b="1" dirty="0">
                <a:solidFill>
                  <a:srgbClr val="FFFF00"/>
                </a:solidFill>
              </a:rPr>
              <a:t> </a:t>
            </a:r>
            <a:r>
              <a:rPr lang="en-AU" altLang="ru-RU" b="1" dirty="0" err="1">
                <a:solidFill>
                  <a:srgbClr val="FFFF00"/>
                </a:solidFill>
              </a:rPr>
              <a:t>quyidagi</a:t>
            </a:r>
            <a:r>
              <a:rPr lang="en-AU" altLang="ru-RU" b="1" dirty="0">
                <a:solidFill>
                  <a:srgbClr val="FFFF00"/>
                </a:solidFill>
              </a:rPr>
              <a:t> </a:t>
            </a:r>
            <a:r>
              <a:rPr lang="en-AU" altLang="ru-RU" b="1" dirty="0" err="1">
                <a:solidFill>
                  <a:srgbClr val="FFFF00"/>
                </a:solidFill>
              </a:rPr>
              <a:t>turlarga</a:t>
            </a:r>
            <a:r>
              <a:rPr lang="en-AU" altLang="ru-RU" b="1" dirty="0">
                <a:solidFill>
                  <a:srgbClr val="FFFF00"/>
                </a:solidFill>
              </a:rPr>
              <a:t> </a:t>
            </a:r>
            <a:r>
              <a:rPr lang="en-AU" altLang="ru-RU" b="1" dirty="0" err="1">
                <a:solidFill>
                  <a:srgbClr val="FFFF00"/>
                </a:solidFill>
              </a:rPr>
              <a:t>bo'linadi</a:t>
            </a:r>
            <a:endParaRPr lang="en-AU" altLang="ru-RU" b="1" dirty="0">
              <a:solidFill>
                <a:srgbClr val="FFFF0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52314387-E8BA-4557-A5DC-3AC2B6A4144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E499D192-2AD9-4D79-BFD7-274970D958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7065617"/>
              </p:ext>
            </p:extLst>
          </p:nvPr>
        </p:nvGraphicFramePr>
        <p:xfrm>
          <a:off x="352840" y="1556792"/>
          <a:ext cx="8467631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44DA7AC-02B3-43AF-B0FB-2150F7B61F5C}"/>
              </a:ext>
            </a:extLst>
          </p:cNvPr>
          <p:cNvSpPr/>
          <p:nvPr/>
        </p:nvSpPr>
        <p:spPr>
          <a:xfrm>
            <a:off x="539552" y="404664"/>
            <a:ext cx="8280920" cy="864096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b="1" dirty="0">
                <a:solidFill>
                  <a:schemeClr val="bg1"/>
                </a:solidFill>
              </a:rPr>
              <a:t>Ishlashining </a:t>
            </a:r>
            <a:r>
              <a:rPr lang="en-AU" altLang="ru-RU" b="1" dirty="0" err="1">
                <a:solidFill>
                  <a:schemeClr val="bg1"/>
                </a:solidFill>
              </a:rPr>
              <a:t>fizik</a:t>
            </a:r>
            <a:r>
              <a:rPr lang="en-AU" altLang="ru-RU" b="1" dirty="0">
                <a:solidFill>
                  <a:schemeClr val="bg1"/>
                </a:solidFill>
              </a:rPr>
              <a:t> </a:t>
            </a:r>
            <a:r>
              <a:rPr lang="en-AU" altLang="ru-RU" b="1" dirty="0" err="1">
                <a:solidFill>
                  <a:schemeClr val="bg1"/>
                </a:solidFill>
              </a:rPr>
              <a:t>tamoyiliga</a:t>
            </a:r>
            <a:r>
              <a:rPr lang="en-AU" altLang="ru-RU" b="1" dirty="0">
                <a:solidFill>
                  <a:schemeClr val="bg1"/>
                </a:solidFill>
              </a:rPr>
              <a:t> </a:t>
            </a:r>
            <a:r>
              <a:rPr lang="en-AU" altLang="ru-RU" b="1" dirty="0" err="1">
                <a:solidFill>
                  <a:schemeClr val="bg1"/>
                </a:solidFill>
              </a:rPr>
              <a:t>muvofiq</a:t>
            </a:r>
            <a:endParaRPr lang="en-AU" altLang="ru-RU" b="1" dirty="0">
              <a:solidFill>
                <a:schemeClr val="bg1"/>
              </a:solidFill>
            </a:endParaRPr>
          </a:p>
          <a:p>
            <a:pPr algn="ctr"/>
            <a:r>
              <a:rPr lang="en-AU" altLang="ru-RU" b="1" dirty="0" err="1">
                <a:solidFill>
                  <a:schemeClr val="bg1"/>
                </a:solidFill>
              </a:rPr>
              <a:t>elektr</a:t>
            </a:r>
            <a:r>
              <a:rPr lang="en-AU" altLang="ru-RU" b="1" dirty="0">
                <a:solidFill>
                  <a:schemeClr val="bg1"/>
                </a:solidFill>
              </a:rPr>
              <a:t> </a:t>
            </a:r>
            <a:r>
              <a:rPr lang="en-AU" altLang="ru-RU" b="1" dirty="0" err="1">
                <a:solidFill>
                  <a:schemeClr val="bg1"/>
                </a:solidFill>
              </a:rPr>
              <a:t>o'lchash</a:t>
            </a:r>
            <a:r>
              <a:rPr lang="en-AU" altLang="ru-RU" b="1" dirty="0">
                <a:solidFill>
                  <a:schemeClr val="bg1"/>
                </a:solidFill>
              </a:rPr>
              <a:t> </a:t>
            </a:r>
            <a:r>
              <a:rPr lang="en-AU" altLang="ru-RU" b="1" dirty="0" err="1">
                <a:solidFill>
                  <a:schemeClr val="bg1"/>
                </a:solidFill>
              </a:rPr>
              <a:t>asboblari</a:t>
            </a:r>
            <a:r>
              <a:rPr lang="en-AU" altLang="ru-RU" b="1" dirty="0">
                <a:solidFill>
                  <a:schemeClr val="bg1"/>
                </a:solidFill>
              </a:rPr>
              <a:t> </a:t>
            </a:r>
            <a:r>
              <a:rPr lang="en-AU" altLang="ru-RU" b="1" dirty="0" err="1">
                <a:solidFill>
                  <a:schemeClr val="bg1"/>
                </a:solidFill>
              </a:rPr>
              <a:t>quyidagi</a:t>
            </a:r>
            <a:r>
              <a:rPr lang="en-AU" altLang="ru-RU" b="1" dirty="0">
                <a:solidFill>
                  <a:schemeClr val="bg1"/>
                </a:solidFill>
              </a:rPr>
              <a:t> </a:t>
            </a:r>
            <a:r>
              <a:rPr lang="en-AU" altLang="ru-RU" b="1" dirty="0" err="1">
                <a:solidFill>
                  <a:schemeClr val="bg1"/>
                </a:solidFill>
              </a:rPr>
              <a:t>turlarga</a:t>
            </a:r>
            <a:r>
              <a:rPr lang="en-AU" altLang="ru-RU" b="1" dirty="0">
                <a:solidFill>
                  <a:schemeClr val="bg1"/>
                </a:solidFill>
              </a:rPr>
              <a:t> </a:t>
            </a:r>
            <a:r>
              <a:rPr lang="en-AU" altLang="ru-RU" b="1" dirty="0" err="1">
                <a:solidFill>
                  <a:schemeClr val="bg1"/>
                </a:solidFill>
              </a:rPr>
              <a:t>ajratiladi</a:t>
            </a:r>
            <a:endParaRPr lang="en-AU" altLang="ru-RU" b="1" dirty="0">
              <a:solidFill>
                <a:schemeClr val="bg1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24EEC980-A17F-4EA2-BD87-C4D6006033CC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245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E499D192-2AD9-4D79-BFD7-274970D958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4756432"/>
              </p:ext>
            </p:extLst>
          </p:nvPr>
        </p:nvGraphicFramePr>
        <p:xfrm>
          <a:off x="338184" y="1484784"/>
          <a:ext cx="8467631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44DA7AC-02B3-43AF-B0FB-2150F7B61F5C}"/>
              </a:ext>
            </a:extLst>
          </p:cNvPr>
          <p:cNvSpPr/>
          <p:nvPr/>
        </p:nvSpPr>
        <p:spPr>
          <a:xfrm>
            <a:off x="539552" y="404664"/>
            <a:ext cx="8280920" cy="864096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sz="2800" b="1" i="1" dirty="0">
                <a:solidFill>
                  <a:srgbClr val="FFFF00"/>
                </a:solidFill>
              </a:rPr>
              <a:t>Asbob </a:t>
            </a:r>
            <a:r>
              <a:rPr lang="en-AU" altLang="ru-RU" sz="2800" b="1" i="1" dirty="0" err="1">
                <a:solidFill>
                  <a:srgbClr val="FFFF00"/>
                </a:solidFill>
              </a:rPr>
              <a:t>shkalasidagi</a:t>
            </a:r>
            <a:r>
              <a:rPr lang="en-AU" altLang="ru-RU" sz="2800" b="1" i="1" dirty="0">
                <a:solidFill>
                  <a:srgbClr val="FFFF00"/>
                </a:solidFill>
              </a:rPr>
              <a:t> </a:t>
            </a:r>
            <a:r>
              <a:rPr lang="en-AU" altLang="ru-RU" sz="2800" b="1" i="1" dirty="0" err="1">
                <a:solidFill>
                  <a:srgbClr val="FFFF00"/>
                </a:solidFill>
              </a:rPr>
              <a:t>belgilar</a:t>
            </a:r>
            <a:r>
              <a:rPr lang="en-AU" altLang="ru-RU" sz="2800" b="1" i="1" dirty="0">
                <a:solidFill>
                  <a:srgbClr val="FFFF00"/>
                </a:solidFill>
              </a:rPr>
              <a:t> </a:t>
            </a:r>
            <a:r>
              <a:rPr lang="en-AU" altLang="ru-RU" sz="2800" b="1" i="1" dirty="0" err="1">
                <a:solidFill>
                  <a:srgbClr val="FFFF00"/>
                </a:solidFill>
              </a:rPr>
              <a:t>asboblarning</a:t>
            </a:r>
            <a:r>
              <a:rPr lang="en-AU" altLang="ru-RU" sz="2800" b="1" i="1" dirty="0">
                <a:solidFill>
                  <a:srgbClr val="FFFF00"/>
                </a:solidFill>
              </a:rPr>
              <a:t> </a:t>
            </a:r>
            <a:r>
              <a:rPr lang="en-AU" altLang="ru-RU" sz="2800" b="1" i="1" dirty="0" err="1">
                <a:solidFill>
                  <a:srgbClr val="FFFF00"/>
                </a:solidFill>
              </a:rPr>
              <a:t>tok</a:t>
            </a:r>
            <a:r>
              <a:rPr lang="en-AU" altLang="ru-RU" sz="2800" b="1" i="1" dirty="0">
                <a:solidFill>
                  <a:srgbClr val="FFFF00"/>
                </a:solidFill>
              </a:rPr>
              <a:t> </a:t>
            </a:r>
            <a:r>
              <a:rPr lang="en-AU" altLang="ru-RU" sz="2800" b="1" i="1" dirty="0" err="1">
                <a:solidFill>
                  <a:srgbClr val="FFFF00"/>
                </a:solidFill>
              </a:rPr>
              <a:t>turi</a:t>
            </a:r>
            <a:r>
              <a:rPr lang="en-AU" altLang="ru-RU" sz="2800" b="1" i="1" dirty="0">
                <a:solidFill>
                  <a:srgbClr val="FFFF00"/>
                </a:solidFill>
              </a:rPr>
              <a:t> </a:t>
            </a:r>
            <a:r>
              <a:rPr lang="en-AU" altLang="ru-RU" sz="2800" b="1" i="1" dirty="0" err="1">
                <a:solidFill>
                  <a:srgbClr val="FFFF00"/>
                </a:solidFill>
              </a:rPr>
              <a:t>bo'yicha</a:t>
            </a:r>
            <a:r>
              <a:rPr lang="en-AU" altLang="ru-RU" sz="2800" b="1" i="1" dirty="0">
                <a:solidFill>
                  <a:srgbClr val="FFFF00"/>
                </a:solidFill>
              </a:rPr>
              <a:t> </a:t>
            </a:r>
            <a:r>
              <a:rPr lang="en-AU" altLang="ru-RU" sz="2800" b="1" i="1" dirty="0" err="1">
                <a:solidFill>
                  <a:srgbClr val="FFFF00"/>
                </a:solidFill>
              </a:rPr>
              <a:t>tasnifini</a:t>
            </a:r>
            <a:r>
              <a:rPr lang="en-AU" altLang="ru-RU" sz="2800" b="1" i="1" dirty="0">
                <a:solidFill>
                  <a:srgbClr val="FFFF00"/>
                </a:solidFill>
              </a:rPr>
              <a:t> </a:t>
            </a:r>
            <a:r>
              <a:rPr lang="en-AU" altLang="ru-RU" sz="2800" b="1" i="1" dirty="0" err="1">
                <a:solidFill>
                  <a:srgbClr val="FFFF00"/>
                </a:solidFill>
              </a:rPr>
              <a:t>belgilaydi</a:t>
            </a:r>
            <a:endParaRPr lang="en-AU" altLang="ru-RU" sz="2800" b="1" dirty="0">
              <a:solidFill>
                <a:srgbClr val="FFFF0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C0C65392-B3C7-4EAB-BACD-58A0D788ADF3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0558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81" name="AutoShape 5"/>
          <p:cNvSpPr>
            <a:spLocks noChangeArrowheads="1"/>
          </p:cNvSpPr>
          <p:nvPr/>
        </p:nvSpPr>
        <p:spPr bwMode="auto">
          <a:xfrm>
            <a:off x="251520" y="4652963"/>
            <a:ext cx="8713093" cy="2016125"/>
          </a:xfrm>
          <a:prstGeom prst="roundRect">
            <a:avLst>
              <a:gd name="adj" fmla="val 16667"/>
            </a:avLst>
          </a:prstGeom>
          <a:solidFill>
            <a:srgbClr val="EBEBF5"/>
          </a:solidFill>
          <a:ln w="12700" cap="sq">
            <a:solidFill>
              <a:schemeClr val="folHlink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80579" name="Text Box 3"/>
          <p:cNvSpPr txBox="1">
            <a:spLocks noChangeArrowheads="1"/>
          </p:cNvSpPr>
          <p:nvPr/>
        </p:nvSpPr>
        <p:spPr bwMode="auto">
          <a:xfrm>
            <a:off x="755576" y="404664"/>
            <a:ext cx="7416800" cy="366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AU" altLang="ru-RU" sz="2200" b="1" dirty="0" err="1">
                <a:solidFill>
                  <a:srgbClr val="000066"/>
                </a:solidFill>
              </a:rPr>
              <a:t>Sanash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moslamasi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turiga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qarab</a:t>
            </a:r>
            <a:endParaRPr lang="en-AU" altLang="ru-RU" sz="2200" b="1" dirty="0">
              <a:solidFill>
                <a:srgbClr val="000066"/>
              </a:solidFill>
            </a:endParaRPr>
          </a:p>
          <a:p>
            <a:pPr algn="ctr"/>
            <a:r>
              <a:rPr lang="en-AU" altLang="ru-RU" sz="2200" b="1" dirty="0" err="1">
                <a:solidFill>
                  <a:srgbClr val="000066"/>
                </a:solidFill>
              </a:rPr>
              <a:t>elektr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o'lchash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asboblari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quyidagicha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bo'lishi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mumkin</a:t>
            </a:r>
            <a:r>
              <a:rPr lang="en-AU" altLang="ru-RU" sz="2200" b="1" dirty="0">
                <a:solidFill>
                  <a:srgbClr val="000066"/>
                </a:solidFill>
              </a:rPr>
              <a:t>:</a:t>
            </a:r>
            <a:r>
              <a:rPr lang="ru-RU" altLang="ru-RU" sz="2200" dirty="0"/>
              <a:t> </a:t>
            </a:r>
            <a:endParaRPr lang="en-US" altLang="ru-RU" sz="2200" b="1" i="1" dirty="0">
              <a:solidFill>
                <a:schemeClr val="bg2"/>
              </a:solidFill>
            </a:endParaRPr>
          </a:p>
          <a:p>
            <a:pPr algn="ctr"/>
            <a:endParaRPr lang="ru-RU" altLang="ru-RU" sz="1000" b="1" dirty="0">
              <a:solidFill>
                <a:schemeClr val="bg2"/>
              </a:solidFill>
            </a:endParaRP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   </a:t>
            </a:r>
            <a:r>
              <a:rPr lang="en-AU" altLang="ru-RU" sz="2000" b="1" dirty="0" err="1"/>
              <a:t>ko'rsatuvchi</a:t>
            </a:r>
            <a:endParaRPr lang="en-AU" altLang="ru-RU" sz="2000" b="1" dirty="0"/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   </a:t>
            </a:r>
            <a:r>
              <a:rPr lang="en-AU" altLang="ru-RU" sz="2000" b="1" dirty="0" err="1"/>
              <a:t>qayd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qiluvchi</a:t>
            </a:r>
            <a:endParaRPr lang="en-AU" altLang="ru-RU" sz="2000" b="1" dirty="0"/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   </a:t>
            </a:r>
            <a:r>
              <a:rPr lang="en-AU" altLang="ru-RU" sz="2000" b="1" dirty="0" err="1"/>
              <a:t>o`ziyozar</a:t>
            </a:r>
            <a:endParaRPr lang="en-AU" altLang="ru-RU" sz="2000" b="1" dirty="0"/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   </a:t>
            </a:r>
            <a:r>
              <a:rPr lang="en-AU" altLang="ru-RU" sz="2000" b="1" dirty="0" err="1"/>
              <a:t>bosma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ma’lumot</a:t>
            </a:r>
            <a:r>
              <a:rPr lang="en-AU" altLang="ru-RU" sz="2000" b="1" dirty="0"/>
              <a:t> </a:t>
            </a:r>
            <a:r>
              <a:rPr lang="en-AU" altLang="ru-RU" sz="2000" b="1" dirty="0" err="1"/>
              <a:t>beruvchi</a:t>
            </a:r>
            <a:endParaRPr lang="en-AU" altLang="ru-RU" sz="2000" b="1" dirty="0"/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   </a:t>
            </a:r>
            <a:r>
              <a:rPr lang="en-AU" altLang="ru-RU" sz="2000" b="1" dirty="0" err="1"/>
              <a:t>integrallovchi</a:t>
            </a:r>
            <a:r>
              <a:rPr lang="en-AU" altLang="ru-RU" sz="2000" b="1" dirty="0"/>
              <a:t> 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   </a:t>
            </a:r>
            <a:r>
              <a:rPr lang="en-AU" altLang="ru-RU" sz="2000" b="1" dirty="0" err="1"/>
              <a:t>jamlovchi</a:t>
            </a:r>
            <a:r>
              <a:rPr lang="ru-RU" altLang="ru-RU" sz="2000" b="1" dirty="0"/>
              <a:t> </a:t>
            </a:r>
          </a:p>
        </p:txBody>
      </p:sp>
      <p:sp>
        <p:nvSpPr>
          <p:cNvPr id="280580" name="Text Box 4"/>
          <p:cNvSpPr txBox="1">
            <a:spLocks noChangeArrowheads="1"/>
          </p:cNvSpPr>
          <p:nvPr/>
        </p:nvSpPr>
        <p:spPr bwMode="auto">
          <a:xfrm>
            <a:off x="179387" y="4845417"/>
            <a:ext cx="878522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AU" altLang="ru-RU" sz="2000" dirty="0" err="1">
                <a:solidFill>
                  <a:srgbClr val="000066"/>
                </a:solidFill>
              </a:rPr>
              <a:t>Ko'rsatish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asboblari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ko'proq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keng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tarqalgan</a:t>
            </a:r>
            <a:r>
              <a:rPr lang="en-AU" altLang="ru-RU" sz="2000" dirty="0">
                <a:solidFill>
                  <a:srgbClr val="000066"/>
                </a:solidFill>
              </a:rPr>
              <a:t>, </a:t>
            </a:r>
            <a:r>
              <a:rPr lang="en-AU" altLang="ru-RU" sz="2000" dirty="0" err="1">
                <a:solidFill>
                  <a:srgbClr val="000066"/>
                </a:solidFill>
              </a:rPr>
              <a:t>ya'ni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to'g'ridan-to'g'ri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baholash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asboblari</a:t>
            </a:r>
            <a:r>
              <a:rPr lang="en-AU" altLang="ru-RU" sz="2000" dirty="0">
                <a:solidFill>
                  <a:srgbClr val="000066"/>
                </a:solidFill>
              </a:rPr>
              <a:t>. </a:t>
            </a:r>
            <a:r>
              <a:rPr lang="en-AU" altLang="ru-RU" sz="2000" dirty="0" err="1">
                <a:solidFill>
                  <a:srgbClr val="000066"/>
                </a:solidFill>
              </a:rPr>
              <a:t>Ushbu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asboblarning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hisoblash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qurilmasi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odatda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shkala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va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ko'rsatkichdan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iborat</a:t>
            </a:r>
            <a:r>
              <a:rPr lang="en-AU" altLang="ru-RU" sz="2000" dirty="0">
                <a:solidFill>
                  <a:srgbClr val="000066"/>
                </a:solidFill>
              </a:rPr>
              <a:t>. </a:t>
            </a:r>
            <a:r>
              <a:rPr lang="en-AU" altLang="ru-RU" sz="2000" dirty="0" err="1">
                <a:solidFill>
                  <a:srgbClr val="000066"/>
                </a:solidFill>
              </a:rPr>
              <a:t>Ko'rsatgich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strelka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yoki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yoritiladigan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chiziqlar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bo'lishi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mumkin</a:t>
            </a:r>
            <a:r>
              <a:rPr lang="en-AU" altLang="ru-RU" sz="2000" dirty="0">
                <a:solidFill>
                  <a:srgbClr val="000066"/>
                </a:solidFill>
              </a:rPr>
              <a:t>. </a:t>
            </a:r>
            <a:r>
              <a:rPr lang="en-AU" altLang="ru-RU" sz="2000" dirty="0" err="1">
                <a:solidFill>
                  <a:srgbClr val="000066"/>
                </a:solidFill>
              </a:rPr>
              <a:t>Bunday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asboblar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analogli</a:t>
            </a:r>
            <a:r>
              <a:rPr lang="en-AU" altLang="ru-RU" sz="2000" dirty="0">
                <a:solidFill>
                  <a:srgbClr val="000066"/>
                </a:solidFill>
              </a:rPr>
              <a:t> deb </a:t>
            </a:r>
            <a:r>
              <a:rPr lang="en-AU" altLang="ru-RU" sz="2000" dirty="0" err="1">
                <a:solidFill>
                  <a:srgbClr val="000066"/>
                </a:solidFill>
              </a:rPr>
              <a:t>ataladi</a:t>
            </a:r>
            <a:r>
              <a:rPr lang="en-AU" altLang="ru-RU" sz="2000" dirty="0">
                <a:solidFill>
                  <a:srgbClr val="000066"/>
                </a:solidFill>
              </a:rPr>
              <a:t>. </a:t>
            </a:r>
            <a:r>
              <a:rPr lang="en-AU" altLang="ru-RU" sz="2000" dirty="0" err="1">
                <a:solidFill>
                  <a:srgbClr val="000066"/>
                </a:solidFill>
              </a:rPr>
              <a:t>Raqamli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elektr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o`lchash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asboblarida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ko`rsatkichlar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raqamli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shaklda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beriladi</a:t>
            </a:r>
            <a:r>
              <a:rPr lang="en-AU" altLang="ru-RU" sz="2000" dirty="0">
                <a:solidFill>
                  <a:srgbClr val="000066"/>
                </a:solidFill>
              </a:rPr>
              <a:t>.</a:t>
            </a:r>
            <a:endParaRPr lang="ru-RU" altLang="ru-RU" sz="2000" dirty="0">
              <a:solidFill>
                <a:srgbClr val="000066"/>
              </a:solidFill>
            </a:endParaRP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576F7C79-5913-4415-97AD-36BC387638F5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3" name="Text Box 3"/>
          <p:cNvSpPr txBox="1">
            <a:spLocks noChangeArrowheads="1"/>
          </p:cNvSpPr>
          <p:nvPr/>
        </p:nvSpPr>
        <p:spPr bwMode="auto">
          <a:xfrm>
            <a:off x="827584" y="476672"/>
            <a:ext cx="7416800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AU" altLang="ru-RU" sz="2200" dirty="0">
                <a:solidFill>
                  <a:srgbClr val="000066"/>
                </a:solidFill>
              </a:rPr>
              <a:t>Ishlash </a:t>
            </a:r>
            <a:r>
              <a:rPr lang="en-AU" altLang="ru-RU" sz="2200" dirty="0" err="1">
                <a:solidFill>
                  <a:srgbClr val="000066"/>
                </a:solidFill>
              </a:rPr>
              <a:t>sharoitlariga</a:t>
            </a:r>
            <a:r>
              <a:rPr lang="en-AU" altLang="ru-RU" sz="2200" dirty="0">
                <a:solidFill>
                  <a:srgbClr val="000066"/>
                </a:solidFill>
              </a:rPr>
              <a:t>, </a:t>
            </a:r>
            <a:r>
              <a:rPr lang="en-AU" altLang="ru-RU" sz="2200" dirty="0" err="1">
                <a:solidFill>
                  <a:srgbClr val="000066"/>
                </a:solidFill>
              </a:rPr>
              <a:t>ish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harorati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va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nisbiy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namlik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diapazoniga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qarab</a:t>
            </a:r>
            <a:r>
              <a:rPr lang="en-AU" altLang="ru-RU" sz="2200" dirty="0">
                <a:solidFill>
                  <a:srgbClr val="000066"/>
                </a:solidFill>
              </a:rPr>
              <a:t>, </a:t>
            </a:r>
            <a:r>
              <a:rPr lang="en-AU" altLang="ru-RU" sz="2200" dirty="0" err="1">
                <a:solidFill>
                  <a:srgbClr val="000066"/>
                </a:solidFill>
              </a:rPr>
              <a:t>elektr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o'lchash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asboblari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besh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guruhga</a:t>
            </a:r>
            <a:r>
              <a:rPr lang="en-AU" altLang="ru-RU" sz="2200" dirty="0">
                <a:solidFill>
                  <a:srgbClr val="000066"/>
                </a:solidFill>
              </a:rPr>
              <a:t> </a:t>
            </a:r>
            <a:r>
              <a:rPr lang="en-AU" altLang="ru-RU" sz="2200" dirty="0" err="1">
                <a:solidFill>
                  <a:srgbClr val="000066"/>
                </a:solidFill>
              </a:rPr>
              <a:t>bo'linadi</a:t>
            </a:r>
            <a:r>
              <a:rPr lang="en-AU" altLang="ru-RU" sz="2200" dirty="0">
                <a:solidFill>
                  <a:srgbClr val="000066"/>
                </a:solidFill>
              </a:rPr>
              <a:t>:</a:t>
            </a:r>
            <a:endParaRPr lang="en-US" altLang="ru-RU" sz="2200" b="1" i="1" dirty="0">
              <a:solidFill>
                <a:srgbClr val="000066"/>
              </a:solidFill>
            </a:endParaRPr>
          </a:p>
          <a:p>
            <a:pPr algn="ctr"/>
            <a:endParaRPr lang="ru-RU" altLang="ru-RU" sz="2200" b="1" dirty="0">
              <a:solidFill>
                <a:srgbClr val="000066"/>
              </a:solidFill>
            </a:endParaRPr>
          </a:p>
          <a:p>
            <a:pPr>
              <a:lnSpc>
                <a:spcPct val="17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   A </a:t>
            </a:r>
            <a:r>
              <a:rPr lang="en-AU" altLang="ru-RU" sz="2000" b="1" dirty="0" err="1"/>
              <a:t>guruhi</a:t>
            </a:r>
            <a:r>
              <a:rPr lang="en-AU" altLang="ru-RU" sz="2000" b="1" dirty="0"/>
              <a:t> (</a:t>
            </a:r>
            <a:r>
              <a:rPr lang="en-AU" altLang="ru-RU" sz="2000" b="1" dirty="0" err="1"/>
              <a:t>harorat</a:t>
            </a:r>
            <a:r>
              <a:rPr lang="en-AU" altLang="ru-RU" sz="2000" b="1" dirty="0"/>
              <a:t> +10 ... + 35 °C, </a:t>
            </a:r>
            <a:r>
              <a:rPr lang="en-AU" altLang="ru-RU" sz="2000" b="1" dirty="0" err="1"/>
              <a:t>namlik</a:t>
            </a:r>
            <a:r>
              <a:rPr lang="en-AU" altLang="ru-RU" sz="2000" b="1" dirty="0"/>
              <a:t> 80)</a:t>
            </a:r>
          </a:p>
          <a:p>
            <a:pPr>
              <a:lnSpc>
                <a:spcPct val="17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   B </a:t>
            </a:r>
            <a:r>
              <a:rPr lang="en-AU" altLang="ru-RU" sz="2000" b="1" dirty="0" err="1"/>
              <a:t>guruhi</a:t>
            </a:r>
            <a:r>
              <a:rPr lang="en-AU" altLang="ru-RU" sz="2000" b="1" dirty="0"/>
              <a:t> (</a:t>
            </a:r>
            <a:r>
              <a:rPr lang="en-AU" altLang="ru-RU" sz="2000" b="1" dirty="0" err="1"/>
              <a:t>harorat</a:t>
            </a:r>
            <a:r>
              <a:rPr lang="en-AU" altLang="ru-RU" sz="2000" b="1" dirty="0"/>
              <a:t> -30...+40 °C, </a:t>
            </a:r>
            <a:r>
              <a:rPr lang="en-AU" altLang="ru-RU" sz="2000" b="1" dirty="0" err="1"/>
              <a:t>namlik</a:t>
            </a:r>
            <a:r>
              <a:rPr lang="en-AU" altLang="ru-RU" sz="2000" b="1" dirty="0"/>
              <a:t> 90)</a:t>
            </a:r>
          </a:p>
          <a:p>
            <a:pPr>
              <a:lnSpc>
                <a:spcPct val="17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   B1 </a:t>
            </a:r>
            <a:r>
              <a:rPr lang="en-AU" altLang="ru-RU" sz="2000" b="1" dirty="0" err="1"/>
              <a:t>guruhi</a:t>
            </a:r>
            <a:r>
              <a:rPr lang="en-AU" altLang="ru-RU" sz="2000" b="1" dirty="0"/>
              <a:t> (</a:t>
            </a:r>
            <a:r>
              <a:rPr lang="en-AU" altLang="ru-RU" sz="2000" b="1" dirty="0" err="1"/>
              <a:t>harorat</a:t>
            </a:r>
            <a:r>
              <a:rPr lang="en-AU" altLang="ru-RU" sz="2000" b="1" dirty="0"/>
              <a:t> -40...+50 °C, </a:t>
            </a:r>
            <a:r>
              <a:rPr lang="en-AU" altLang="ru-RU" sz="2000" b="1" dirty="0" err="1"/>
              <a:t>namlik</a:t>
            </a:r>
            <a:r>
              <a:rPr lang="en-AU" altLang="ru-RU" sz="2000" b="1" dirty="0"/>
              <a:t> 95)</a:t>
            </a:r>
          </a:p>
          <a:p>
            <a:pPr>
              <a:lnSpc>
                <a:spcPct val="17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   B2 </a:t>
            </a:r>
            <a:r>
              <a:rPr lang="en-AU" altLang="ru-RU" sz="2000" b="1" dirty="0" err="1"/>
              <a:t>guruhi</a:t>
            </a:r>
            <a:r>
              <a:rPr lang="en-AU" altLang="ru-RU" sz="2000" b="1" dirty="0"/>
              <a:t> (</a:t>
            </a:r>
            <a:r>
              <a:rPr lang="en-AU" altLang="ru-RU" sz="2000" b="1" dirty="0" err="1"/>
              <a:t>harorat</a:t>
            </a:r>
            <a:r>
              <a:rPr lang="en-AU" altLang="ru-RU" sz="2000" b="1" dirty="0"/>
              <a:t> -50…+60 °C, </a:t>
            </a:r>
            <a:r>
              <a:rPr lang="en-AU" altLang="ru-RU" sz="2000" b="1" dirty="0" err="1"/>
              <a:t>namlik</a:t>
            </a:r>
            <a:r>
              <a:rPr lang="en-AU" altLang="ru-RU" sz="2000" b="1" dirty="0"/>
              <a:t> 95)</a:t>
            </a:r>
          </a:p>
          <a:p>
            <a:pPr>
              <a:lnSpc>
                <a:spcPct val="170000"/>
              </a:lnSpc>
              <a:buFont typeface="Wingdings" panose="05000000000000000000" pitchFamily="2" charset="2"/>
              <a:buChar char="q"/>
            </a:pPr>
            <a:r>
              <a:rPr lang="en-AU" altLang="ru-RU" sz="2000" b="1" dirty="0"/>
              <a:t>   B3 </a:t>
            </a:r>
            <a:r>
              <a:rPr lang="en-AU" altLang="ru-RU" sz="2000" b="1" dirty="0" err="1"/>
              <a:t>guruhi</a:t>
            </a:r>
            <a:r>
              <a:rPr lang="en-AU" altLang="ru-RU" sz="2000" b="1" dirty="0"/>
              <a:t> (</a:t>
            </a:r>
            <a:r>
              <a:rPr lang="en-AU" altLang="ru-RU" sz="2000" b="1" dirty="0" err="1"/>
              <a:t>harorat</a:t>
            </a:r>
            <a:r>
              <a:rPr lang="en-AU" altLang="ru-RU" sz="2000" b="1" dirty="0"/>
              <a:t> -50...+80 °C, </a:t>
            </a:r>
            <a:r>
              <a:rPr lang="en-AU" altLang="ru-RU" sz="2000" b="1" dirty="0" err="1"/>
              <a:t>namlik</a:t>
            </a:r>
            <a:r>
              <a:rPr lang="en-AU" altLang="ru-RU" sz="2000" b="1" dirty="0"/>
              <a:t> 98)</a:t>
            </a:r>
            <a:r>
              <a:rPr lang="ru-RU" altLang="ru-RU" sz="2000" dirty="0"/>
              <a:t> </a:t>
            </a:r>
          </a:p>
        </p:txBody>
      </p:sp>
      <p:sp>
        <p:nvSpPr>
          <p:cNvPr id="3" name="10-конечная звезда 3">
            <a:extLst>
              <a:ext uri="{FF2B5EF4-FFF2-40B4-BE49-F238E27FC236}">
                <a16:creationId xmlns:a16="http://schemas.microsoft.com/office/drawing/2014/main" id="{7D6E7B83-A439-4275-B429-7A3AC0020D4D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9" name="AutoShape 5"/>
          <p:cNvSpPr>
            <a:spLocks noChangeArrowheads="1"/>
          </p:cNvSpPr>
          <p:nvPr/>
        </p:nvSpPr>
        <p:spPr bwMode="auto">
          <a:xfrm>
            <a:off x="755650" y="6021388"/>
            <a:ext cx="7704138" cy="576262"/>
          </a:xfrm>
          <a:prstGeom prst="roundRect">
            <a:avLst>
              <a:gd name="adj" fmla="val 16667"/>
            </a:avLst>
          </a:prstGeom>
          <a:solidFill>
            <a:srgbClr val="EBEBF5"/>
          </a:solidFill>
          <a:ln w="12700" cap="sq">
            <a:solidFill>
              <a:srgbClr val="9999CD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82627" name="Text Box 3"/>
          <p:cNvSpPr txBox="1">
            <a:spLocks noChangeArrowheads="1"/>
          </p:cNvSpPr>
          <p:nvPr/>
        </p:nvSpPr>
        <p:spPr bwMode="auto">
          <a:xfrm>
            <a:off x="682625" y="332656"/>
            <a:ext cx="7921625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AU" altLang="ru-RU" sz="2200" b="1" dirty="0" err="1">
                <a:solidFill>
                  <a:srgbClr val="000066"/>
                </a:solidFill>
              </a:rPr>
              <a:t>Mexanik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ta’sirga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chidamlilik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bo`yicha</a:t>
            </a:r>
            <a:endParaRPr lang="en-AU" altLang="ru-RU" sz="2200" b="1" dirty="0">
              <a:solidFill>
                <a:srgbClr val="000066"/>
              </a:solidFill>
            </a:endParaRPr>
          </a:p>
          <a:p>
            <a:pPr algn="ctr"/>
            <a:r>
              <a:rPr lang="en-AU" altLang="ru-RU" sz="2200" b="1" dirty="0" err="1">
                <a:solidFill>
                  <a:srgbClr val="000066"/>
                </a:solidFill>
              </a:rPr>
              <a:t>asboblar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zarba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va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tebranish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paytida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maksimal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ruxsat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etilgan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tezlashtirish</a:t>
            </a:r>
            <a:r>
              <a:rPr lang="en-AU" altLang="ru-RU" sz="2200" b="1" dirty="0">
                <a:solidFill>
                  <a:srgbClr val="000066"/>
                </a:solidFill>
              </a:rPr>
              <a:t> (m/s</a:t>
            </a:r>
            <a:r>
              <a:rPr lang="en-AU" altLang="ru-RU" sz="2200" b="1" baseline="30000" dirty="0">
                <a:solidFill>
                  <a:srgbClr val="000066"/>
                </a:solidFill>
              </a:rPr>
              <a:t>2</a:t>
            </a:r>
            <a:r>
              <a:rPr lang="en-AU" altLang="ru-RU" sz="2200" b="1" dirty="0">
                <a:solidFill>
                  <a:srgbClr val="000066"/>
                </a:solidFill>
              </a:rPr>
              <a:t>) </a:t>
            </a:r>
            <a:r>
              <a:rPr lang="en-AU" altLang="ru-RU" sz="2200" b="1" dirty="0" err="1">
                <a:solidFill>
                  <a:srgbClr val="000066"/>
                </a:solidFill>
              </a:rPr>
              <a:t>qiymatiga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ko'ra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bo'linadi</a:t>
            </a:r>
            <a:r>
              <a:rPr lang="en-AU" altLang="ru-RU" sz="2200" b="1" dirty="0">
                <a:solidFill>
                  <a:srgbClr val="000066"/>
                </a:solidFill>
              </a:rPr>
              <a:t>. </a:t>
            </a:r>
            <a:r>
              <a:rPr lang="en-AU" altLang="ru-RU" sz="2200" b="1" dirty="0" err="1">
                <a:solidFill>
                  <a:srgbClr val="000066"/>
                </a:solidFill>
              </a:rPr>
              <a:t>Standartga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muvofiq</a:t>
            </a:r>
            <a:r>
              <a:rPr lang="en-AU" altLang="ru-RU" sz="2200" b="1" dirty="0">
                <a:solidFill>
                  <a:srgbClr val="000066"/>
                </a:solidFill>
              </a:rPr>
              <a:t>, </a:t>
            </a:r>
            <a:r>
              <a:rPr lang="en-AU" altLang="ru-RU" sz="2200" b="1" dirty="0" err="1">
                <a:solidFill>
                  <a:srgbClr val="000066"/>
                </a:solidFill>
              </a:rPr>
              <a:t>elektr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o'lchash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asboblari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quyidagi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guruhlarga</a:t>
            </a:r>
            <a:r>
              <a:rPr lang="en-AU" altLang="ru-RU" sz="2200" b="1" dirty="0">
                <a:solidFill>
                  <a:srgbClr val="000066"/>
                </a:solidFill>
              </a:rPr>
              <a:t> </a:t>
            </a:r>
            <a:r>
              <a:rPr lang="en-AU" altLang="ru-RU" sz="2200" b="1" dirty="0" err="1">
                <a:solidFill>
                  <a:srgbClr val="000066"/>
                </a:solidFill>
              </a:rPr>
              <a:t>bo'linadi</a:t>
            </a:r>
            <a:r>
              <a:rPr lang="ru-RU" altLang="ru-RU" sz="2200" b="1" dirty="0">
                <a:solidFill>
                  <a:srgbClr val="000066"/>
                </a:solidFill>
              </a:rPr>
              <a:t>:</a:t>
            </a:r>
            <a:r>
              <a:rPr lang="ru-RU" altLang="ru-RU" sz="2200" dirty="0"/>
              <a:t> </a:t>
            </a:r>
            <a:endParaRPr lang="en-US" altLang="ru-RU" sz="2200" b="1" dirty="0">
              <a:solidFill>
                <a:schemeClr val="bg2"/>
              </a:solidFill>
            </a:endParaRPr>
          </a:p>
          <a:p>
            <a:pPr algn="ctr"/>
            <a:endParaRPr lang="ru-RU" altLang="ru-RU" sz="1000" b="1" dirty="0">
              <a:solidFill>
                <a:schemeClr val="bg2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ru-RU" sz="2000" dirty="0"/>
              <a:t>   </a:t>
            </a:r>
            <a:r>
              <a:rPr lang="en-AU" altLang="ru-RU" sz="2000" dirty="0" err="1"/>
              <a:t>oddiy</a:t>
            </a:r>
            <a:r>
              <a:rPr lang="en-AU" altLang="ru-RU" sz="2000" dirty="0"/>
              <a:t> </a:t>
            </a:r>
            <a:r>
              <a:rPr lang="en-AU" altLang="ru-RU" sz="2000" dirty="0" err="1"/>
              <a:t>yuqori</a:t>
            </a:r>
            <a:r>
              <a:rPr lang="en-AU" altLang="ru-RU" sz="2000" dirty="0"/>
              <a:t> </a:t>
            </a:r>
            <a:r>
              <a:rPr lang="en-AU" altLang="ru-RU" sz="2000" dirty="0" err="1"/>
              <a:t>chidamlilikka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ega</a:t>
            </a:r>
            <a:r>
              <a:rPr lang="en-AU" altLang="ru-RU" sz="2000" dirty="0"/>
              <a:t> (OP)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ru-RU" sz="2000" dirty="0"/>
              <a:t>   </a:t>
            </a:r>
            <a:r>
              <a:rPr lang="en-AU" altLang="ru-RU" sz="2000" dirty="0" err="1"/>
              <a:t>vibratsiyaga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ta’sirsiz</a:t>
            </a:r>
            <a:r>
              <a:rPr lang="en-AU" altLang="ru-RU" sz="2000" dirty="0"/>
              <a:t> (VN)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ru-RU" sz="2000" dirty="0"/>
              <a:t>   </a:t>
            </a:r>
            <a:r>
              <a:rPr lang="en-AU" altLang="ru-RU" sz="2000" dirty="0" err="1"/>
              <a:t>vibratsiyaga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chidamli</a:t>
            </a:r>
            <a:r>
              <a:rPr lang="en-AU" altLang="ru-RU" sz="2000" dirty="0"/>
              <a:t> (VP)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ru-RU" sz="2000" dirty="0"/>
              <a:t>   </a:t>
            </a:r>
            <a:r>
              <a:rPr lang="en-AU" altLang="ru-RU" sz="2000" dirty="0" err="1"/>
              <a:t>silkinishga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ta’sirsiz</a:t>
            </a:r>
            <a:r>
              <a:rPr lang="en-AU" altLang="ru-RU" sz="2000" dirty="0"/>
              <a:t> (TN)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ru-RU" sz="2000" dirty="0"/>
              <a:t>   </a:t>
            </a:r>
            <a:r>
              <a:rPr lang="en-AU" altLang="ru-RU" sz="2000" dirty="0" err="1"/>
              <a:t>silkinishga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chidamli</a:t>
            </a:r>
            <a:r>
              <a:rPr lang="en-AU" altLang="ru-RU" sz="2000" dirty="0"/>
              <a:t> (TP)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AU" altLang="ru-RU" sz="2000" dirty="0"/>
              <a:t>   </a:t>
            </a:r>
            <a:r>
              <a:rPr lang="en-AU" altLang="ru-RU" sz="2000" dirty="0" err="1"/>
              <a:t>zarbaga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chidamli</a:t>
            </a:r>
            <a:r>
              <a:rPr lang="en-AU" altLang="ru-RU" sz="2000" dirty="0"/>
              <a:t> (U)</a:t>
            </a:r>
            <a:endParaRPr lang="ru-RU" altLang="ru-RU" sz="2000" dirty="0"/>
          </a:p>
        </p:txBody>
      </p:sp>
      <p:sp>
        <p:nvSpPr>
          <p:cNvPr id="282628" name="Text Box 4"/>
          <p:cNvSpPr txBox="1">
            <a:spLocks noChangeArrowheads="1"/>
          </p:cNvSpPr>
          <p:nvPr/>
        </p:nvSpPr>
        <p:spPr bwMode="auto">
          <a:xfrm>
            <a:off x="539750" y="6092825"/>
            <a:ext cx="80645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ru-RU" dirty="0">
                <a:solidFill>
                  <a:srgbClr val="000066"/>
                </a:solidFill>
              </a:rPr>
              <a:t>OP </a:t>
            </a:r>
            <a:r>
              <a:rPr lang="en-US" altLang="ru-RU" dirty="0" err="1">
                <a:solidFill>
                  <a:srgbClr val="000066"/>
                </a:solidFill>
              </a:rPr>
              <a:t>guruhidagi</a:t>
            </a:r>
            <a:r>
              <a:rPr lang="en-US" altLang="ru-RU" dirty="0">
                <a:solidFill>
                  <a:srgbClr val="000066"/>
                </a:solidFill>
              </a:rPr>
              <a:t> </a:t>
            </a:r>
            <a:r>
              <a:rPr lang="en-US" altLang="ru-RU" dirty="0" err="1">
                <a:solidFill>
                  <a:srgbClr val="000066"/>
                </a:solidFill>
              </a:rPr>
              <a:t>asboblar</a:t>
            </a:r>
            <a:r>
              <a:rPr lang="en-US" altLang="ru-RU" dirty="0">
                <a:solidFill>
                  <a:srgbClr val="000066"/>
                </a:solidFill>
              </a:rPr>
              <a:t> 15 m/s </a:t>
            </a:r>
            <a:r>
              <a:rPr lang="en-US" altLang="ru-RU" dirty="0" err="1">
                <a:solidFill>
                  <a:srgbClr val="000066"/>
                </a:solidFill>
              </a:rPr>
              <a:t>tezlanishni</a:t>
            </a:r>
            <a:r>
              <a:rPr lang="en-US" altLang="ru-RU" dirty="0">
                <a:solidFill>
                  <a:srgbClr val="000066"/>
                </a:solidFill>
              </a:rPr>
              <a:t> </a:t>
            </a:r>
            <a:r>
              <a:rPr lang="en-US" altLang="ru-RU" dirty="0" err="1">
                <a:solidFill>
                  <a:srgbClr val="000066"/>
                </a:solidFill>
              </a:rPr>
              <a:t>ko`tara</a:t>
            </a:r>
            <a:r>
              <a:rPr lang="en-US" altLang="ru-RU" dirty="0">
                <a:solidFill>
                  <a:srgbClr val="000066"/>
                </a:solidFill>
              </a:rPr>
              <a:t> </a:t>
            </a:r>
            <a:r>
              <a:rPr lang="en-US" altLang="ru-RU" dirty="0" err="1">
                <a:solidFill>
                  <a:srgbClr val="000066"/>
                </a:solidFill>
              </a:rPr>
              <a:t>oladi</a:t>
            </a:r>
            <a:endParaRPr lang="ru-RU" altLang="ru-RU" dirty="0">
              <a:solidFill>
                <a:srgbClr val="000066"/>
              </a:solidFill>
            </a:endParaRP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E8693D6B-0447-4F7D-9504-DAF666DF52D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40427" y="77728"/>
            <a:ext cx="8326376" cy="547651"/>
          </a:xfrm>
        </p:spPr>
        <p:txBody>
          <a:bodyPr/>
          <a:lstStyle/>
          <a:p>
            <a:pPr algn="ctr"/>
            <a:r>
              <a:rPr lang="en-AU" altLang="ru-RU" sz="2400" b="1" dirty="0"/>
              <a:t>Elektr </a:t>
            </a:r>
            <a:r>
              <a:rPr lang="en-AU" altLang="ru-RU" sz="2400" b="1" dirty="0" err="1"/>
              <a:t>o'lchash</a:t>
            </a:r>
            <a:r>
              <a:rPr lang="en-AU" altLang="ru-RU" sz="2400" b="1" dirty="0"/>
              <a:t> </a:t>
            </a:r>
            <a:r>
              <a:rPr lang="en-AU" altLang="ru-RU" sz="2400" b="1" dirty="0" err="1"/>
              <a:t>asboblariga</a:t>
            </a:r>
            <a:r>
              <a:rPr lang="en-AU" altLang="ru-RU" sz="2400" b="1" dirty="0"/>
              <a:t> </a:t>
            </a:r>
            <a:r>
              <a:rPr lang="en-AU" altLang="ru-RU" sz="2400" b="1" dirty="0" err="1"/>
              <a:t>qo‘yiladigan</a:t>
            </a:r>
            <a:r>
              <a:rPr lang="en-AU" altLang="ru-RU" sz="2400" b="1" dirty="0"/>
              <a:t> </a:t>
            </a:r>
            <a:r>
              <a:rPr lang="en-AU" altLang="ru-RU" sz="2400" b="1" dirty="0" err="1"/>
              <a:t>shartli</a:t>
            </a:r>
            <a:r>
              <a:rPr lang="en-AU" altLang="ru-RU" sz="2400" b="1" dirty="0"/>
              <a:t> </a:t>
            </a:r>
            <a:r>
              <a:rPr lang="en-AU" altLang="ru-RU" sz="2400" b="1" dirty="0" err="1"/>
              <a:t>belgilar</a:t>
            </a:r>
            <a:endParaRPr lang="ru-RU" altLang="ru-RU" sz="2400" b="1" dirty="0"/>
          </a:p>
        </p:txBody>
      </p:sp>
      <p:grpSp>
        <p:nvGrpSpPr>
          <p:cNvPr id="3135" name="Group 63"/>
          <p:cNvGrpSpPr>
            <a:grpSpLocks/>
          </p:cNvGrpSpPr>
          <p:nvPr/>
        </p:nvGrpSpPr>
        <p:grpSpPr bwMode="auto">
          <a:xfrm>
            <a:off x="2453883" y="1894738"/>
            <a:ext cx="1143477" cy="3789388"/>
            <a:chOff x="4442" y="1570"/>
            <a:chExt cx="408" cy="1646"/>
          </a:xfrm>
        </p:grpSpPr>
        <p:pic>
          <p:nvPicPr>
            <p:cNvPr id="3079" name="Picture 7" descr="http://intra.kspu.karelia.ru/%7Elphe/electric_and_magnetic/lab_pribori/img/draw_01.jpg"/>
            <p:cNvPicPr>
              <a:picLocks noChangeAspect="1" noChangeArrowheads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6" y="1570"/>
              <a:ext cx="240" cy="3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http://intra.kspu.karelia.ru/%7Elphe/electric_and_magnetic/lab_pribori/img/draw_02.jpg"/>
            <p:cNvPicPr>
              <a:picLocks noChangeAspect="1" noChangeArrowheads="1"/>
            </p:cNvPicPr>
            <p:nvPr/>
          </p:nvPicPr>
          <p:blipFill>
            <a:blip r:embed="rId4" r:link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6" y="2115"/>
              <a:ext cx="240" cy="3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7" name="Picture 5" descr="http://intra.kspu.karelia.ru/%7Elphe/electric_and_magnetic/lab_pribori/img/draw_03.jpg"/>
            <p:cNvPicPr>
              <a:picLocks noChangeAspect="1" noChangeArrowheads="1"/>
            </p:cNvPicPr>
            <p:nvPr/>
          </p:nvPicPr>
          <p:blipFill>
            <a:blip r:embed="rId6" r:link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2" y="2886"/>
              <a:ext cx="408" cy="3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http://intra.kspu.karelia.ru/%7Elphe/electric_and_magnetic/lab_pribori/img/draw_04.jpg"/>
            <p:cNvPicPr>
              <a:picLocks noChangeAspect="1" noChangeArrowheads="1"/>
            </p:cNvPicPr>
            <p:nvPr/>
          </p:nvPicPr>
          <p:blipFill>
            <a:blip r:embed="rId8" r:link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5" y="2478"/>
              <a:ext cx="402" cy="3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1181100" y="2128799"/>
            <a:ext cx="6667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1181100" y="2128799"/>
            <a:ext cx="6667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1181100" y="2128799"/>
            <a:ext cx="6667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1181100" y="2128799"/>
            <a:ext cx="6667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141" name="Group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341029"/>
              </p:ext>
            </p:extLst>
          </p:nvPr>
        </p:nvGraphicFramePr>
        <p:xfrm>
          <a:off x="323528" y="1795697"/>
          <a:ext cx="3441886" cy="4081575"/>
        </p:xfrm>
        <a:graphic>
          <a:graphicData uri="http://schemas.openxmlformats.org/drawingml/2006/table">
            <a:tbl>
              <a:tblPr/>
              <a:tblGrid>
                <a:gridCol w="2073734">
                  <a:extLst>
                    <a:ext uri="{9D8B030D-6E8A-4147-A177-3AD203B41FA5}">
                      <a16:colId xmlns:a16="http://schemas.microsoft.com/office/drawing/2014/main" val="425580348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79749469"/>
                    </a:ext>
                  </a:extLst>
                </a:gridCol>
              </a:tblGrid>
              <a:tr h="1114536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A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Harakatlanuvchi</a:t>
                      </a:r>
                      <a:r>
                        <a:rPr kumimoji="0" lang="en-A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ramkali</a:t>
                      </a:r>
                      <a:r>
                        <a:rPr kumimoji="0" lang="en-A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magnetoelektrik 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6668696"/>
                  </a:ext>
                </a:extLst>
              </a:tr>
              <a:tr h="9890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A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Elektromagnit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7060697"/>
                  </a:ext>
                </a:extLst>
              </a:tr>
              <a:tr h="9890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A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Elektrodinamik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7167383"/>
                  </a:ext>
                </a:extLst>
              </a:tr>
              <a:tr h="9890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A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Elektrostatik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036828"/>
                  </a:ext>
                </a:extLst>
              </a:tr>
            </a:tbl>
          </a:graphicData>
        </a:graphic>
      </p:graphicFrame>
      <p:sp>
        <p:nvSpPr>
          <p:cNvPr id="2" name="Выноска: стрелка вниз 1">
            <a:extLst>
              <a:ext uri="{FF2B5EF4-FFF2-40B4-BE49-F238E27FC236}">
                <a16:creationId xmlns:a16="http://schemas.microsoft.com/office/drawing/2014/main" id="{42002E59-2807-4C9C-9260-685F63785650}"/>
              </a:ext>
            </a:extLst>
          </p:cNvPr>
          <p:cNvSpPr/>
          <p:nvPr/>
        </p:nvSpPr>
        <p:spPr>
          <a:xfrm>
            <a:off x="582805" y="688601"/>
            <a:ext cx="3441886" cy="1102367"/>
          </a:xfrm>
          <a:prstGeom prst="downArrow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sz="1800" b="1" dirty="0" err="1">
                <a:solidFill>
                  <a:schemeClr val="accent6">
                    <a:lumMod val="50000"/>
                  </a:schemeClr>
                </a:solidFill>
              </a:rPr>
              <a:t>Asbobning</a:t>
            </a:r>
            <a:r>
              <a:rPr lang="en-AU" altLang="ru-RU" sz="1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AU" altLang="ru-RU" sz="1800" b="1" dirty="0" err="1">
                <a:solidFill>
                  <a:schemeClr val="accent6">
                    <a:lumMod val="50000"/>
                  </a:schemeClr>
                </a:solidFill>
              </a:rPr>
              <a:t>ishlash</a:t>
            </a:r>
            <a:r>
              <a:rPr lang="en-AU" altLang="ru-RU" sz="1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AU" altLang="ru-RU" sz="1800" b="1" dirty="0" err="1">
                <a:solidFill>
                  <a:schemeClr val="accent6">
                    <a:lumMod val="50000"/>
                  </a:schemeClr>
                </a:solidFill>
              </a:rPr>
              <a:t>printsipini</a:t>
            </a:r>
            <a:r>
              <a:rPr lang="en-AU" altLang="ru-RU" sz="1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AU" altLang="ru-RU" sz="1800" b="1" dirty="0" err="1">
                <a:solidFill>
                  <a:schemeClr val="accent6">
                    <a:lumMod val="50000"/>
                  </a:schemeClr>
                </a:solidFill>
              </a:rPr>
              <a:t>ko`rsatuvchi</a:t>
            </a:r>
            <a:r>
              <a:rPr lang="en-AU" altLang="ru-RU" sz="1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AU" altLang="ru-RU" sz="1800" b="1" dirty="0" err="1">
                <a:solidFill>
                  <a:schemeClr val="accent6">
                    <a:lumMod val="50000"/>
                  </a:schemeClr>
                </a:solidFill>
              </a:rPr>
              <a:t>belgilar</a:t>
            </a:r>
            <a:endParaRPr lang="ru-RU" altLang="ru-RU" sz="1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Выноска: стрелка вниз 14">
            <a:extLst>
              <a:ext uri="{FF2B5EF4-FFF2-40B4-BE49-F238E27FC236}">
                <a16:creationId xmlns:a16="http://schemas.microsoft.com/office/drawing/2014/main" id="{AE1635D6-0FA6-45A4-9BAD-75745582B667}"/>
              </a:ext>
            </a:extLst>
          </p:cNvPr>
          <p:cNvSpPr/>
          <p:nvPr/>
        </p:nvSpPr>
        <p:spPr>
          <a:xfrm>
            <a:off x="4972162" y="691564"/>
            <a:ext cx="3814061" cy="1102367"/>
          </a:xfrm>
          <a:prstGeom prst="downArrow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ru-RU" sz="2000" b="1" dirty="0">
                <a:solidFill>
                  <a:schemeClr val="accent6">
                    <a:lumMod val="50000"/>
                  </a:schemeClr>
                </a:solidFill>
              </a:rPr>
              <a:t>Tok </a:t>
            </a:r>
            <a:r>
              <a:rPr lang="en-US" altLang="ru-RU" sz="2000" b="1" dirty="0" err="1">
                <a:solidFill>
                  <a:schemeClr val="accent6">
                    <a:lumMod val="50000"/>
                  </a:schemeClr>
                </a:solidFill>
              </a:rPr>
              <a:t>turini</a:t>
            </a:r>
            <a:r>
              <a:rPr lang="en-US" alt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altLang="ru-RU" sz="2000" b="1" dirty="0" err="1">
                <a:solidFill>
                  <a:schemeClr val="accent6">
                    <a:lumMod val="50000"/>
                  </a:schemeClr>
                </a:solidFill>
              </a:rPr>
              <a:t>ko`rsatuvchi</a:t>
            </a:r>
            <a:r>
              <a:rPr lang="en-AU" alt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AU" altLang="ru-RU" sz="2000" b="1" dirty="0" err="1">
                <a:solidFill>
                  <a:schemeClr val="accent6">
                    <a:lumMod val="50000"/>
                  </a:schemeClr>
                </a:solidFill>
              </a:rPr>
              <a:t>belgilar</a:t>
            </a:r>
            <a:endParaRPr lang="ru-RU" alt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16" name="Group 52">
            <a:extLst>
              <a:ext uri="{FF2B5EF4-FFF2-40B4-BE49-F238E27FC236}">
                <a16:creationId xmlns:a16="http://schemas.microsoft.com/office/drawing/2014/main" id="{97A43345-D279-46D6-9667-B63DC7B5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188749"/>
              </p:ext>
            </p:extLst>
          </p:nvPr>
        </p:nvGraphicFramePr>
        <p:xfrm>
          <a:off x="4860032" y="1844824"/>
          <a:ext cx="4133212" cy="3395931"/>
        </p:xfrm>
        <a:graphic>
          <a:graphicData uri="http://schemas.openxmlformats.org/drawingml/2006/table">
            <a:tbl>
              <a:tblPr/>
              <a:tblGrid>
                <a:gridCol w="2512345">
                  <a:extLst>
                    <a:ext uri="{9D8B030D-6E8A-4147-A177-3AD203B41FA5}">
                      <a16:colId xmlns:a16="http://schemas.microsoft.com/office/drawing/2014/main" val="136074659"/>
                    </a:ext>
                  </a:extLst>
                </a:gridCol>
                <a:gridCol w="1620867">
                  <a:extLst>
                    <a:ext uri="{9D8B030D-6E8A-4147-A177-3AD203B41FA5}">
                      <a16:colId xmlns:a16="http://schemas.microsoft.com/office/drawing/2014/main" val="817653318"/>
                    </a:ext>
                  </a:extLst>
                </a:gridCol>
              </a:tblGrid>
              <a:tr h="112164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O`zgarmas</a:t>
                      </a:r>
                      <a:endParaRPr kumimoji="0" lang="ru-RU" alt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5173255"/>
                  </a:ext>
                </a:extLst>
              </a:tr>
              <a:tr h="113401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AU" alt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 </a:t>
                      </a:r>
                      <a:r>
                        <a:rPr kumimoji="0" lang="en-AU" alt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fazali</a:t>
                      </a:r>
                      <a:r>
                        <a:rPr kumimoji="0" lang="en-AU" alt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o'zgaruvchan</a:t>
                      </a:r>
                      <a:endParaRPr kumimoji="0" lang="ru-RU" alt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4041857"/>
                  </a:ext>
                </a:extLst>
              </a:tr>
              <a:tr h="1140266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O`zgarmas</a:t>
                      </a:r>
                      <a:r>
                        <a:rPr kumimoji="0" lang="en-US" alt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kumimoji="0" lang="en-AU" alt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o'zgaruvchan</a:t>
                      </a:r>
                      <a:endParaRPr kumimoji="0" lang="ru-RU" alt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1743362"/>
                  </a:ext>
                </a:extLst>
              </a:tr>
            </a:tbl>
          </a:graphicData>
        </a:graphic>
      </p:graphicFrame>
      <p:grpSp>
        <p:nvGrpSpPr>
          <p:cNvPr id="17" name="Group 50">
            <a:extLst>
              <a:ext uri="{FF2B5EF4-FFF2-40B4-BE49-F238E27FC236}">
                <a16:creationId xmlns:a16="http://schemas.microsoft.com/office/drawing/2014/main" id="{DFFD0A44-8495-461E-9DCB-1BA66FA460E8}"/>
              </a:ext>
            </a:extLst>
          </p:cNvPr>
          <p:cNvGrpSpPr>
            <a:grpSpLocks/>
          </p:cNvGrpSpPr>
          <p:nvPr/>
        </p:nvGrpSpPr>
        <p:grpSpPr bwMode="auto">
          <a:xfrm>
            <a:off x="7511052" y="2072403"/>
            <a:ext cx="1381428" cy="2915646"/>
            <a:chOff x="204" y="1525"/>
            <a:chExt cx="258" cy="1121"/>
          </a:xfrm>
        </p:grpSpPr>
        <p:pic>
          <p:nvPicPr>
            <p:cNvPr id="18" name="Picture 6" descr="http://intra.kspu.karelia.ru/%7Elphe/electric_and_magnetic/lab_pribori/img/draw_05.jpg">
              <a:extLst>
                <a:ext uri="{FF2B5EF4-FFF2-40B4-BE49-F238E27FC236}">
                  <a16:creationId xmlns:a16="http://schemas.microsoft.com/office/drawing/2014/main" id="{B93C9846-18E1-4E10-8ED2-B0ECB16B2C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r:link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1525"/>
              <a:ext cx="252" cy="1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5" descr="http://intra.kspu.karelia.ru/%7Elphe/electric_and_magnetic/lab_pribori/img/draw_06.jpg">
              <a:extLst>
                <a:ext uri="{FF2B5EF4-FFF2-40B4-BE49-F238E27FC236}">
                  <a16:creationId xmlns:a16="http://schemas.microsoft.com/office/drawing/2014/main" id="{63878F27-C333-4B81-8B18-872C2014DC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r:link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1979"/>
              <a:ext cx="252" cy="1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4" descr="http://intra.kspu.karelia.ru/%7Elphe/electric_and_magnetic/lab_pribori/img/draw_07.jpg">
              <a:extLst>
                <a:ext uri="{FF2B5EF4-FFF2-40B4-BE49-F238E27FC236}">
                  <a16:creationId xmlns:a16="http://schemas.microsoft.com/office/drawing/2014/main" id="{7EBACC27-4045-4DAB-AA3E-4A0FC923CF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r:link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2478"/>
              <a:ext cx="258" cy="1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9B588A0-5BD6-4BE5-893C-4A6A644E6C2E}"/>
              </a:ext>
            </a:extLst>
          </p:cNvPr>
          <p:cNvSpPr/>
          <p:nvPr/>
        </p:nvSpPr>
        <p:spPr>
          <a:xfrm>
            <a:off x="107504" y="6021288"/>
            <a:ext cx="42484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7. "Measurement symbol chart" prompt, PPT-Online, cf5.ppt-online.org, 10 Feb. 2023</a:t>
            </a:r>
            <a:r>
              <a:rPr lang="uz-Cyrl-UZ" sz="1100" dirty="0"/>
              <a:t> </a:t>
            </a:r>
            <a:r>
              <a:rPr lang="en-US" sz="1100" dirty="0"/>
              <a:t>https://cf5.ppt-online.org/files5/slide/p/PR7jasby6dNVAlznMfSXCeuLK95FQ3GJxOm2wE/slide-16.jpg</a:t>
            </a:r>
            <a:endParaRPr lang="ru-RU" sz="11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7E5A042-7E0C-4927-8239-C698F437D199}"/>
              </a:ext>
            </a:extLst>
          </p:cNvPr>
          <p:cNvSpPr/>
          <p:nvPr/>
        </p:nvSpPr>
        <p:spPr>
          <a:xfrm>
            <a:off x="4355976" y="5731916"/>
            <a:ext cx="478802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sz="1100" dirty="0"/>
            </a:br>
            <a:r>
              <a:rPr lang="uz-Cyrl-UZ" sz="1100" dirty="0"/>
              <a:t> </a:t>
            </a:r>
            <a:r>
              <a:rPr lang="en-US" sz="1100" dirty="0"/>
              <a:t>Fig. 7</a:t>
            </a:r>
            <a:r>
              <a:rPr lang="uz-Cyrl-UZ" sz="1100" dirty="0"/>
              <a:t>а</a:t>
            </a:r>
            <a:r>
              <a:rPr lang="en-US" sz="1100" dirty="0"/>
              <a:t>. "Measurement symbol chart" prompt, PPT-Online, cf5.ppt-online.org, 10 Feb. 2023 </a:t>
            </a:r>
            <a:r>
              <a:rPr lang="uz-Cyrl-UZ" sz="1100" dirty="0"/>
              <a:t> </a:t>
            </a:r>
            <a:r>
              <a:rPr lang="en-US" sz="1100" dirty="0"/>
              <a:t>https://cf5.ppt-online.org/files5/slide/p/PR7jasby6dNVAlznMfSXCeuLK95FQ3GJxOm2wE/slide-17.jpg</a:t>
            </a:r>
            <a:endParaRPr lang="ru-RU" sz="1100" dirty="0"/>
          </a:p>
        </p:txBody>
      </p:sp>
      <p:sp>
        <p:nvSpPr>
          <p:cNvPr id="24" name="10-конечная звезда 3">
            <a:extLst>
              <a:ext uri="{FF2B5EF4-FFF2-40B4-BE49-F238E27FC236}">
                <a16:creationId xmlns:a16="http://schemas.microsoft.com/office/drawing/2014/main" id="{6A1D6FD8-C667-4DB5-A52F-69881B7D7E31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26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522153"/>
            <a:ext cx="7560766" cy="874352"/>
          </a:xfrm>
          <a:solidFill>
            <a:schemeClr val="accent1"/>
          </a:solidFill>
        </p:spPr>
        <p:txBody>
          <a:bodyPr/>
          <a:lstStyle/>
          <a:p>
            <a:pPr algn="ctr"/>
            <a:r>
              <a:rPr lang="en-AU" altLang="ru-RU" sz="2800" dirty="0" err="1">
                <a:solidFill>
                  <a:srgbClr val="FFFF00"/>
                </a:solidFill>
              </a:rPr>
              <a:t>Asboblarning</a:t>
            </a:r>
            <a:r>
              <a:rPr lang="en-AU" altLang="ru-RU" sz="2800" dirty="0">
                <a:solidFill>
                  <a:srgbClr val="FFFF00"/>
                </a:solidFill>
              </a:rPr>
              <a:t> </a:t>
            </a:r>
            <a:r>
              <a:rPr lang="en-AU" altLang="ru-RU" sz="2800" dirty="0" err="1">
                <a:solidFill>
                  <a:srgbClr val="FFFF00"/>
                </a:solidFill>
              </a:rPr>
              <a:t>joylashuvini</a:t>
            </a:r>
            <a:r>
              <a:rPr lang="en-AU" altLang="ru-RU" sz="2800" dirty="0">
                <a:solidFill>
                  <a:srgbClr val="FFFF00"/>
                </a:solidFill>
              </a:rPr>
              <a:t> </a:t>
            </a:r>
            <a:r>
              <a:rPr lang="en-AU" altLang="ru-RU" sz="2800" dirty="0" err="1">
                <a:solidFill>
                  <a:srgbClr val="FFFF00"/>
                </a:solidFill>
              </a:rPr>
              <a:t>ko`rsatuvchi</a:t>
            </a:r>
            <a:r>
              <a:rPr lang="en-AU" altLang="ru-RU" sz="2800" dirty="0">
                <a:solidFill>
                  <a:srgbClr val="FFFF00"/>
                </a:solidFill>
              </a:rPr>
              <a:t> </a:t>
            </a:r>
            <a:r>
              <a:rPr lang="en-AU" altLang="ru-RU" sz="2800" dirty="0" err="1">
                <a:solidFill>
                  <a:srgbClr val="FFFF00"/>
                </a:solidFill>
              </a:rPr>
              <a:t>belgilar</a:t>
            </a:r>
            <a:r>
              <a:rPr lang="ru-RU" altLang="ru-RU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0" y="2652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0" y="2652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0" y="26527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7222" name="Group 54"/>
          <p:cNvGraphicFramePr>
            <a:graphicFrameLocks noGrp="1"/>
          </p:cNvGraphicFramePr>
          <p:nvPr/>
        </p:nvGraphicFramePr>
        <p:xfrm>
          <a:off x="1042988" y="1628775"/>
          <a:ext cx="7345362" cy="4608513"/>
        </p:xfrm>
        <a:graphic>
          <a:graphicData uri="http://schemas.openxmlformats.org/drawingml/2006/table">
            <a:tbl>
              <a:tblPr/>
              <a:tblGrid>
                <a:gridCol w="4897437">
                  <a:extLst>
                    <a:ext uri="{9D8B030D-6E8A-4147-A177-3AD203B41FA5}">
                      <a16:colId xmlns:a16="http://schemas.microsoft.com/office/drawing/2014/main" val="2106399637"/>
                    </a:ext>
                  </a:extLst>
                </a:gridCol>
                <a:gridCol w="2447925">
                  <a:extLst>
                    <a:ext uri="{9D8B030D-6E8A-4147-A177-3AD203B41FA5}">
                      <a16:colId xmlns:a16="http://schemas.microsoft.com/office/drawing/2014/main" val="3205067882"/>
                    </a:ext>
                  </a:extLst>
                </a:gridCol>
              </a:tblGrid>
              <a:tr h="15367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Shkalaning</a:t>
                      </a:r>
                      <a:r>
                        <a:rPr kumimoji="0" lang="en-US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g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orizontal</a:t>
                      </a:r>
                      <a:r>
                        <a:rPr kumimoji="0" lang="en-AU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holati</a:t>
                      </a:r>
                      <a:endParaRPr kumimoji="0" lang="ru-RU" altLang="ru-RU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1099730"/>
                  </a:ext>
                </a:extLst>
              </a:tr>
              <a:tr h="15351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AU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Shkalaning</a:t>
                      </a:r>
                      <a:r>
                        <a:rPr kumimoji="0" lang="en-AU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vertikal</a:t>
                      </a:r>
                      <a:r>
                        <a:rPr kumimoji="0" lang="en-AU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holati</a:t>
                      </a:r>
                      <a:endParaRPr kumimoji="0" lang="ru-RU" altLang="ru-RU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1720427"/>
                  </a:ext>
                </a:extLst>
              </a:tr>
              <a:tr h="15367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Shkalaning</a:t>
                      </a:r>
                      <a:r>
                        <a:rPr kumimoji="0" lang="en-AU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ufqqa</a:t>
                      </a:r>
                      <a:r>
                        <a:rPr kumimoji="0" lang="en-AU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nisbatan</a:t>
                      </a:r>
                      <a:r>
                        <a:rPr kumimoji="0" lang="en-AU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burchak</a:t>
                      </a:r>
                      <a:r>
                        <a:rPr kumimoji="0" lang="en-AU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ostidagi</a:t>
                      </a:r>
                      <a:r>
                        <a:rPr kumimoji="0" lang="en-AU" alt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AU" altLang="ru-RU" sz="3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holati</a:t>
                      </a:r>
                      <a:endParaRPr kumimoji="0" lang="ru-RU" altLang="ru-RU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uk-UA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590364"/>
                  </a:ext>
                </a:extLst>
              </a:tr>
            </a:tbl>
          </a:graphicData>
        </a:graphic>
      </p:graphicFrame>
      <p:grpSp>
        <p:nvGrpSpPr>
          <p:cNvPr id="7218" name="Group 50"/>
          <p:cNvGrpSpPr>
            <a:grpSpLocks/>
          </p:cNvGrpSpPr>
          <p:nvPr/>
        </p:nvGrpSpPr>
        <p:grpSpPr bwMode="auto">
          <a:xfrm>
            <a:off x="6011863" y="1989138"/>
            <a:ext cx="2051050" cy="4175125"/>
            <a:chOff x="622" y="2205"/>
            <a:chExt cx="300" cy="996"/>
          </a:xfrm>
        </p:grpSpPr>
        <p:pic>
          <p:nvPicPr>
            <p:cNvPr id="7173" name="Picture 5" descr="http://intra.kspu.karelia.ru/%7Elphe/electric_and_magnetic/lab_pribori/img/draw_09.jpg"/>
            <p:cNvPicPr>
              <a:picLocks noChangeAspect="1" noChangeArrowheads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" y="2523"/>
              <a:ext cx="276" cy="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2" name="Picture 4" descr="http://intra.kspu.karelia.ru/%7Elphe/electric_and_magnetic/lab_pribori/img/draw_10.jpg"/>
            <p:cNvPicPr>
              <a:picLocks noChangeAspect="1" noChangeArrowheads="1"/>
            </p:cNvPicPr>
            <p:nvPr/>
          </p:nvPicPr>
          <p:blipFill>
            <a:blip r:embed="rId4" r:link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" y="2931"/>
              <a:ext cx="246" cy="2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17" name="Picture 49" descr="draw_0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" y="2205"/>
              <a:ext cx="300" cy="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33C88E5-36B9-4954-9CA5-19026936B787}"/>
              </a:ext>
            </a:extLst>
          </p:cNvPr>
          <p:cNvSpPr/>
          <p:nvPr/>
        </p:nvSpPr>
        <p:spPr>
          <a:xfrm>
            <a:off x="1619672" y="6469558"/>
            <a:ext cx="655272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8. "Instrument positioning symbols" prompt, PPT-Online, cf5.ppt-online.org, 10 Feb. 2023 </a:t>
            </a:r>
            <a:r>
              <a:rPr lang="uz-Cyrl-UZ" sz="1100" dirty="0"/>
              <a:t> </a:t>
            </a:r>
            <a:r>
              <a:rPr lang="en-US" sz="1100" dirty="0"/>
              <a:t>https://cf5.ppt-online.org/files5/slide/p/PR7jasby6dNVAlznMfSXCeuLK95FQ3GJxOm2wE/slide-18.jpg</a:t>
            </a:r>
            <a:endParaRPr lang="ru-RU" sz="1100" dirty="0"/>
          </a:p>
        </p:txBody>
      </p:sp>
      <p:sp>
        <p:nvSpPr>
          <p:cNvPr id="12" name="10-конечная звезда 3">
            <a:extLst>
              <a:ext uri="{FF2B5EF4-FFF2-40B4-BE49-F238E27FC236}">
                <a16:creationId xmlns:a16="http://schemas.microsoft.com/office/drawing/2014/main" id="{A9494D25-FEEA-4A3E-B53D-E4E41CDF8A1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854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00138"/>
          </a:xfrm>
        </p:spPr>
        <p:txBody>
          <a:bodyPr/>
          <a:lstStyle/>
          <a:p>
            <a:pPr algn="ctr"/>
            <a:r>
              <a:rPr lang="en-AU" altLang="ru-RU" sz="2800" dirty="0"/>
              <a:t>Fizik </a:t>
            </a:r>
            <a:r>
              <a:rPr lang="en-AU" altLang="ru-RU" sz="2800" dirty="0" err="1"/>
              <a:t>kattalik</a:t>
            </a:r>
            <a:r>
              <a:rPr lang="en-AU" altLang="ru-RU" sz="2800" dirty="0"/>
              <a:t> </a:t>
            </a:r>
            <a:r>
              <a:rPr lang="en-AU" altLang="ru-RU" sz="2800" dirty="0" err="1"/>
              <a:t>o'lchov</a:t>
            </a:r>
            <a:r>
              <a:rPr lang="en-AU" altLang="ru-RU" sz="2800" dirty="0"/>
              <a:t> </a:t>
            </a:r>
            <a:r>
              <a:rPr lang="en-AU" altLang="ru-RU" sz="2800" dirty="0" err="1"/>
              <a:t>birliklarining</a:t>
            </a:r>
            <a:r>
              <a:rPr lang="en-AU" altLang="ru-RU" sz="2800" dirty="0"/>
              <a:t> </a:t>
            </a:r>
            <a:r>
              <a:rPr lang="en-AU" altLang="ru-RU" sz="2800" dirty="0" err="1"/>
              <a:t>belgilanishi</a:t>
            </a:r>
            <a:endParaRPr lang="ru-RU" altLang="ru-RU" sz="2800" dirty="0"/>
          </a:p>
        </p:txBody>
      </p:sp>
      <p:graphicFrame>
        <p:nvGraphicFramePr>
          <p:cNvPr id="8308" name="Group 1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4140085"/>
              </p:ext>
            </p:extLst>
          </p:nvPr>
        </p:nvGraphicFramePr>
        <p:xfrm>
          <a:off x="424377" y="1259782"/>
          <a:ext cx="8229600" cy="5105083"/>
        </p:xfrm>
        <a:graphic>
          <a:graphicData uri="http://schemas.openxmlformats.org/drawingml/2006/table">
            <a:tbl>
              <a:tblPr/>
              <a:tblGrid>
                <a:gridCol w="4233863">
                  <a:extLst>
                    <a:ext uri="{9D8B030D-6E8A-4147-A177-3AD203B41FA5}">
                      <a16:colId xmlns:a16="http://schemas.microsoft.com/office/drawing/2014/main" val="698385101"/>
                    </a:ext>
                  </a:extLst>
                </a:gridCol>
                <a:gridCol w="3995737">
                  <a:extLst>
                    <a:ext uri="{9D8B030D-6E8A-4147-A177-3AD203B41FA5}">
                      <a16:colId xmlns:a16="http://schemas.microsoft.com/office/drawing/2014/main" val="2239185602"/>
                    </a:ext>
                  </a:extLst>
                </a:gridCol>
              </a:tblGrid>
              <a:tr h="4349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kumimoji="0" lang="en-AU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Amper</a:t>
                      </a:r>
                      <a:r>
                        <a:rPr kumimoji="0" lang="en-A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A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Mikroom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mkOm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2718551"/>
                  </a:ext>
                </a:extLst>
              </a:tr>
              <a:tr h="4349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kumimoji="0" lang="en-AU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Milliamper</a:t>
                      </a:r>
                      <a:r>
                        <a:rPr kumimoji="0" lang="en-A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mA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Farada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1287220"/>
                  </a:ext>
                </a:extLst>
              </a:tr>
              <a:tr h="7381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kumimoji="0" lang="en-AU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Mikroamper</a:t>
                      </a:r>
                      <a:r>
                        <a:rPr kumimoji="0" lang="en-A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kumimoji="0" lang="en-AU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mkA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Mikrofarad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mkF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472406"/>
                  </a:ext>
                </a:extLst>
              </a:tr>
              <a:tr h="4349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Volt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Nanofarad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nF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2341959"/>
                  </a:ext>
                </a:extLst>
              </a:tr>
              <a:tr h="4349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Kilovolt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kV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Pikofarad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pF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0538994"/>
                  </a:ext>
                </a:extLst>
              </a:tr>
              <a:tr h="436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Millivolt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mV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Genri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Gn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246855"/>
                  </a:ext>
                </a:extLst>
              </a:tr>
              <a:tr h="436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Om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Om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Milligenri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mGn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2517420"/>
                  </a:ext>
                </a:extLst>
              </a:tr>
              <a:tr h="7397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Megaom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MOm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Mikrogenri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mkGn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959064"/>
                  </a:ext>
                </a:extLst>
              </a:tr>
              <a:tr h="4349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Kiloom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Tesla</a:t>
                      </a:r>
                      <a:r>
                        <a:rPr kumimoji="0" lang="ru-RU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0" lang="en-US" alt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kumimoji="0" lang="ru-RU" alt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3921636"/>
                  </a:ext>
                </a:extLst>
              </a:tr>
            </a:tbl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3496F30F-C2A5-4036-9BD7-140242A24A49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882481"/>
      </p:ext>
    </p:extLst>
  </p:cSld>
  <p:clrMapOvr>
    <a:masterClrMapping/>
  </p:clrMapOvr>
  <p:transition>
    <p:checke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E499D192-2AD9-4D79-BFD7-274970D95801}"/>
              </a:ext>
            </a:extLst>
          </p:cNvPr>
          <p:cNvGraphicFramePr/>
          <p:nvPr/>
        </p:nvGraphicFramePr>
        <p:xfrm>
          <a:off x="352840" y="1556792"/>
          <a:ext cx="8467631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44DA7AC-02B3-43AF-B0FB-2150F7B61F5C}"/>
              </a:ext>
            </a:extLst>
          </p:cNvPr>
          <p:cNvSpPr/>
          <p:nvPr/>
        </p:nvSpPr>
        <p:spPr>
          <a:xfrm>
            <a:off x="539552" y="404664"/>
            <a:ext cx="8280920" cy="864096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b="1" dirty="0">
                <a:solidFill>
                  <a:srgbClr val="000066"/>
                </a:solidFill>
              </a:rPr>
              <a:t>O'lchash </a:t>
            </a:r>
            <a:r>
              <a:rPr lang="en-US" altLang="ru-RU" b="1" dirty="0" err="1">
                <a:solidFill>
                  <a:srgbClr val="000066"/>
                </a:solidFill>
              </a:rPr>
              <a:t>asboblari</a:t>
            </a:r>
            <a:r>
              <a:rPr lang="en-US" altLang="ru-RU" b="1" dirty="0">
                <a:solidFill>
                  <a:srgbClr val="000066"/>
                </a:solidFill>
              </a:rPr>
              <a:t> </a:t>
            </a:r>
            <a:r>
              <a:rPr lang="en-US" altLang="ru-RU" b="1" dirty="0" err="1">
                <a:solidFill>
                  <a:srgbClr val="000066"/>
                </a:solidFill>
              </a:rPr>
              <a:t>tizimlari</a:t>
            </a:r>
            <a:endParaRPr lang="ru-RU" altLang="ru-RU" sz="1600" b="1" dirty="0"/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F89BE59F-7EA3-4F4E-A1CD-3A6FEDF10DA5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3574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08133"/>
            <a:ext cx="5889848" cy="702508"/>
          </a:xfrm>
        </p:spPr>
        <p:txBody>
          <a:bodyPr/>
          <a:lstStyle/>
          <a:p>
            <a:r>
              <a:rPr lang="en-US" altLang="ru-RU" sz="3600" b="1" i="1" dirty="0" err="1">
                <a:solidFill>
                  <a:srgbClr val="002060"/>
                </a:solidFill>
              </a:rPr>
              <a:t>Magnitoelektrik</a:t>
            </a:r>
            <a:r>
              <a:rPr lang="en-US" altLang="ru-RU" sz="3600" b="1" i="1" dirty="0">
                <a:solidFill>
                  <a:srgbClr val="002060"/>
                </a:solidFill>
              </a:rPr>
              <a:t> </a:t>
            </a:r>
            <a:r>
              <a:rPr lang="en-US" altLang="ru-RU" sz="3600" b="1" i="1" dirty="0" err="1">
                <a:solidFill>
                  <a:srgbClr val="002060"/>
                </a:solidFill>
              </a:rPr>
              <a:t>asboblar</a:t>
            </a:r>
            <a:endParaRPr lang="ru-RU" altLang="ru-RU" sz="3600" dirty="0">
              <a:solidFill>
                <a:srgbClr val="002060"/>
              </a:solidFill>
            </a:endParaRPr>
          </a:p>
        </p:txBody>
      </p:sp>
      <p:pic>
        <p:nvPicPr>
          <p:cNvPr id="30724" name="Picture 4" descr="R2_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68793" y="840355"/>
            <a:ext cx="2423476" cy="256529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018700" y="1088737"/>
            <a:ext cx="3096021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–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doimiy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magnit</a:t>
            </a: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–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qutb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uchlari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bo`lgan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magnit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simlar</a:t>
            </a: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3 - 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harakatsiz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o`zak</a:t>
            </a: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to`g`ri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burchakli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g`altak</a:t>
            </a:r>
            <a:r>
              <a:rPr kumimoji="0" lang="ru-RU" altLang="ru-RU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</a:t>
            </a: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5, 6 –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yarim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o`qlar</a:t>
            </a: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7, 8 – 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spiral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prujinalar</a:t>
            </a: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9 -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strelka</a:t>
            </a: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10 –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harakatchan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qarshi</a:t>
            </a:r>
            <a:r>
              <a:rPr kumimoji="0" lang="en-US" alt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yuklar</a:t>
            </a: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93" y="810641"/>
            <a:ext cx="2711593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206D060-0274-4C5A-90E3-B1CC0EE603A8}"/>
              </a:ext>
            </a:extLst>
          </p:cNvPr>
          <p:cNvSpPr/>
          <p:nvPr/>
        </p:nvSpPr>
        <p:spPr>
          <a:xfrm>
            <a:off x="129650" y="3997636"/>
            <a:ext cx="332377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9. "Magnetoelectric measuring device" prompt, Infofiz.ru, </a:t>
            </a:r>
            <a:r>
              <a:rPr lang="en-US" sz="1100" dirty="0" err="1"/>
              <a:t>Infofiz</a:t>
            </a:r>
            <a:r>
              <a:rPr lang="en-US" sz="1100" dirty="0"/>
              <a:t>, 10 Nov. 2020 </a:t>
            </a:r>
            <a:r>
              <a:rPr lang="uz-Cyrl-UZ" sz="1100" dirty="0"/>
              <a:t> </a:t>
            </a:r>
            <a:r>
              <a:rPr lang="en-US" sz="1100" dirty="0"/>
              <a:t>https://infofiz.ru/images/stories/lkft/lk74t-4.jpg</a:t>
            </a:r>
            <a:endParaRPr lang="ru-RU" sz="11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1B15AFC-7974-4E5C-878E-7E688DAF18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828"/>
          <a:stretch/>
        </p:blipFill>
        <p:spPr>
          <a:xfrm>
            <a:off x="5727117" y="4478665"/>
            <a:ext cx="2357056" cy="222068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6BE6815-FD47-4553-85E4-72C9FDFC497D}"/>
              </a:ext>
            </a:extLst>
          </p:cNvPr>
          <p:cNvSpPr/>
          <p:nvPr/>
        </p:nvSpPr>
        <p:spPr>
          <a:xfrm>
            <a:off x="421041" y="6274518"/>
            <a:ext cx="549550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1</a:t>
            </a:r>
            <a:r>
              <a:rPr lang="uz-Cyrl-UZ" sz="1100" dirty="0"/>
              <a:t>1</a:t>
            </a:r>
            <a:r>
              <a:rPr lang="en-US" sz="1100" dirty="0"/>
              <a:t>. "Electromagnetic interaction illustration" prompt, Ivanov-</a:t>
            </a:r>
            <a:r>
              <a:rPr lang="en-US" sz="1100" dirty="0" err="1"/>
              <a:t>AM.rf</a:t>
            </a:r>
            <a:r>
              <a:rPr lang="en-US" sz="1100" dirty="0"/>
              <a:t>, Ivanov-AM, 9 Feb. 2022</a:t>
            </a:r>
            <a:r>
              <a:rPr lang="uz-Cyrl-UZ" sz="1100" dirty="0"/>
              <a:t> </a:t>
            </a:r>
            <a:r>
              <a:rPr lang="en-US" sz="1100" dirty="0"/>
              <a:t>https://</a:t>
            </a:r>
            <a:r>
              <a:rPr lang="ru-RU" sz="1100" dirty="0" err="1"/>
              <a:t>иванов-ам.рф</a:t>
            </a:r>
            <a:r>
              <a:rPr lang="ru-RU" sz="1100" dirty="0"/>
              <a:t>/</a:t>
            </a:r>
            <a:r>
              <a:rPr lang="en-US" sz="1100" dirty="0" err="1"/>
              <a:t>physics_peryshkin</a:t>
            </a:r>
            <a:r>
              <a:rPr lang="en-US" sz="1100" dirty="0"/>
              <a:t>/</a:t>
            </a:r>
            <a:r>
              <a:rPr lang="en-US" sz="1100" dirty="0" err="1"/>
              <a:t>pril</a:t>
            </a:r>
            <a:r>
              <a:rPr lang="en-US" sz="1100" dirty="0"/>
              <a:t>/</a:t>
            </a:r>
            <a:r>
              <a:rPr lang="en-US" sz="1100" dirty="0" err="1"/>
              <a:t>img</a:t>
            </a:r>
            <a:r>
              <a:rPr lang="en-US" sz="1100" dirty="0"/>
              <a:t>/pic_02_01_03.webp</a:t>
            </a:r>
            <a:endParaRPr lang="ru-RU" sz="11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716617E-5FAD-4389-939C-6A32D8D7BF7F}"/>
              </a:ext>
            </a:extLst>
          </p:cNvPr>
          <p:cNvSpPr/>
          <p:nvPr/>
        </p:nvSpPr>
        <p:spPr>
          <a:xfrm>
            <a:off x="3087317" y="3709224"/>
            <a:ext cx="309602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</a:t>
            </a:r>
            <a:r>
              <a:rPr lang="uz-Cyrl-UZ" sz="1100" dirty="0"/>
              <a:t>10</a:t>
            </a:r>
            <a:r>
              <a:rPr lang="en-US" sz="1100" dirty="0"/>
              <a:t>. "Magnetoelectric measuring device schematic" prompt, Studme.org, </a:t>
            </a:r>
            <a:r>
              <a:rPr lang="en-US" sz="1100" dirty="0" err="1"/>
              <a:t>Studme</a:t>
            </a:r>
            <a:r>
              <a:rPr lang="en-US" sz="1100" dirty="0"/>
              <a:t>, 17 Apr. 2022</a:t>
            </a:r>
            <a:r>
              <a:rPr lang="uz-Cyrl-UZ" sz="1100" dirty="0"/>
              <a:t> </a:t>
            </a:r>
            <a:r>
              <a:rPr lang="en-US" sz="1100" dirty="0"/>
              <a:t>https://studme.org/htm/img/39/1671/15.png</a:t>
            </a:r>
            <a:endParaRPr lang="ru-RU" sz="11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12B41DCC-D3A6-43FB-99A6-3088DC01FE66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F09A46E-6C34-4B47-9486-1A350795B0BA}"/>
              </a:ext>
            </a:extLst>
          </p:cNvPr>
          <p:cNvSpPr/>
          <p:nvPr/>
        </p:nvSpPr>
        <p:spPr>
          <a:xfrm>
            <a:off x="96273" y="4777310"/>
            <a:ext cx="56650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err="1">
                <a:solidFill>
                  <a:srgbClr val="002060"/>
                </a:solidFill>
              </a:rPr>
              <a:t>Magnetoelektr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tizim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asboblarida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aylantiruvchi</a:t>
            </a:r>
            <a:r>
              <a:rPr lang="en-US" sz="1600" b="1" dirty="0">
                <a:solidFill>
                  <a:srgbClr val="002060"/>
                </a:solidFill>
              </a:rPr>
              <a:t> moment </a:t>
            </a:r>
            <a:r>
              <a:rPr lang="en-US" sz="1600" b="1" dirty="0" err="1">
                <a:solidFill>
                  <a:srgbClr val="002060"/>
                </a:solidFill>
              </a:rPr>
              <a:t>doimiy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magnitning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tok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o'tkazgich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bilan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o'zaro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ta'siri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natijasida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hosil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bo'ladi</a:t>
            </a:r>
            <a:r>
              <a:rPr lang="en-US" sz="1600" b="1" dirty="0">
                <a:solidFill>
                  <a:srgbClr val="002060"/>
                </a:solidFill>
              </a:rPr>
              <a:t>. </a:t>
            </a:r>
            <a:r>
              <a:rPr lang="en-US" sz="1600" b="1" dirty="0" err="1">
                <a:solidFill>
                  <a:srgbClr val="002060"/>
                </a:solidFill>
              </a:rPr>
              <a:t>Harakatlanadigan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qism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sifatida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tokli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ramka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yoki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o`qda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joylashgan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doimiy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magnit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bo'lishi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mumkin</a:t>
            </a:r>
            <a:r>
              <a:rPr lang="en-US" sz="1600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85193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59832" y="61720"/>
            <a:ext cx="5042982" cy="644525"/>
          </a:xfrm>
        </p:spPr>
        <p:txBody>
          <a:bodyPr/>
          <a:lstStyle/>
          <a:p>
            <a:r>
              <a:rPr lang="en-US" sz="2800" dirty="0" err="1">
                <a:solidFill>
                  <a:srgbClr val="0000CC"/>
                </a:solidFill>
              </a:rPr>
              <a:t>Magnetoelektr</a:t>
            </a: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err="1">
                <a:solidFill>
                  <a:srgbClr val="0000CC"/>
                </a:solidFill>
              </a:rPr>
              <a:t>tizim</a:t>
            </a: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err="1">
                <a:solidFill>
                  <a:srgbClr val="0000CC"/>
                </a:solidFill>
              </a:rPr>
              <a:t>asboblari</a:t>
            </a:r>
            <a:endParaRPr lang="ru-RU" sz="2800" dirty="0">
              <a:solidFill>
                <a:srgbClr val="0000CC"/>
              </a:solidFill>
            </a:endParaRPr>
          </a:p>
        </p:txBody>
      </p:sp>
      <p:sp>
        <p:nvSpPr>
          <p:cNvPr id="29699" name="Объект 2"/>
          <p:cNvSpPr>
            <a:spLocks noGrp="1"/>
          </p:cNvSpPr>
          <p:nvPr>
            <p:ph idx="4294967295"/>
          </p:nvPr>
        </p:nvSpPr>
        <p:spPr>
          <a:xfrm>
            <a:off x="2905878" y="737596"/>
            <a:ext cx="6238122" cy="2749550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 err="1">
                <a:solidFill>
                  <a:schemeClr val="tx1"/>
                </a:solidFill>
              </a:rPr>
              <a:t>To'rtburchaklar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shaklidagi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yengil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alyuminiy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ramkada</a:t>
            </a:r>
            <a:r>
              <a:rPr lang="en-US" sz="1800" dirty="0">
                <a:solidFill>
                  <a:schemeClr val="tx1"/>
                </a:solidFill>
              </a:rPr>
              <a:t> (2), </a:t>
            </a:r>
            <a:r>
              <a:rPr lang="en-US" sz="1800" dirty="0" err="1">
                <a:solidFill>
                  <a:schemeClr val="tx1"/>
                </a:solidFill>
              </a:rPr>
              <a:t>ingichka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simli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o'raglan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g`altak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joylashgan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1800" dirty="0" err="1">
                <a:solidFill>
                  <a:schemeClr val="tx1"/>
                </a:solidFill>
              </a:rPr>
              <a:t>Strelkali</a:t>
            </a:r>
            <a:r>
              <a:rPr lang="en-US" sz="1800" dirty="0">
                <a:solidFill>
                  <a:schemeClr val="tx1"/>
                </a:solidFill>
              </a:rPr>
              <a:t> (4) </a:t>
            </a:r>
            <a:r>
              <a:rPr lang="en-US" sz="1800" dirty="0" err="1">
                <a:solidFill>
                  <a:schemeClr val="tx1"/>
                </a:solidFill>
              </a:rPr>
              <a:t>ramka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ikkita</a:t>
            </a:r>
            <a:r>
              <a:rPr lang="en-US" sz="1800" dirty="0">
                <a:solidFill>
                  <a:schemeClr val="tx1"/>
                </a:solidFill>
              </a:rPr>
              <a:t> O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O‘ </a:t>
            </a:r>
            <a:r>
              <a:rPr lang="en-US" sz="1800" dirty="0" err="1">
                <a:solidFill>
                  <a:schemeClr val="tx1"/>
                </a:solidFill>
              </a:rPr>
              <a:t>yarim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o'qlariga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o'rnatilgan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1800" dirty="0" err="1">
                <a:solidFill>
                  <a:schemeClr val="tx1"/>
                </a:solidFill>
              </a:rPr>
              <a:t>O`q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ikkita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ingichka</a:t>
            </a:r>
            <a:r>
              <a:rPr lang="en-US" sz="1800" dirty="0">
                <a:solidFill>
                  <a:schemeClr val="tx1"/>
                </a:solidFill>
              </a:rPr>
              <a:t> spiral </a:t>
            </a:r>
            <a:r>
              <a:rPr lang="en-US" sz="1800" dirty="0" err="1">
                <a:solidFill>
                  <a:schemeClr val="tx1"/>
                </a:solidFill>
              </a:rPr>
              <a:t>prujinalar</a:t>
            </a:r>
            <a:r>
              <a:rPr lang="en-US" sz="1800" dirty="0">
                <a:solidFill>
                  <a:schemeClr val="tx1"/>
                </a:solidFill>
              </a:rPr>
              <a:t> (3) </a:t>
            </a:r>
            <a:r>
              <a:rPr lang="en-US" sz="1800" dirty="0" err="1">
                <a:solidFill>
                  <a:schemeClr val="tx1"/>
                </a:solidFill>
              </a:rPr>
              <a:t>tomonidan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ushlab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turiladi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1800" dirty="0" err="1">
                <a:solidFill>
                  <a:schemeClr val="tx1"/>
                </a:solidFill>
              </a:rPr>
              <a:t>G`altak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bo'sh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silindr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shaklidagi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doimiy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magnit</a:t>
            </a:r>
            <a:r>
              <a:rPr lang="en-US" sz="1800" dirty="0">
                <a:solidFill>
                  <a:schemeClr val="tx1"/>
                </a:solidFill>
              </a:rPr>
              <a:t> M </a:t>
            </a:r>
            <a:r>
              <a:rPr lang="en-US" sz="1800" dirty="0" err="1">
                <a:solidFill>
                  <a:schemeClr val="tx1"/>
                </a:solidFill>
              </a:rPr>
              <a:t>qutblari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orasida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joylashtiriladi</a:t>
            </a:r>
            <a:r>
              <a:rPr lang="en-US" sz="1800" dirty="0">
                <a:solidFill>
                  <a:schemeClr val="tx1"/>
                </a:solidFill>
              </a:rPr>
              <a:t>. </a:t>
            </a:r>
            <a:r>
              <a:rPr lang="en-US" sz="1800" dirty="0" err="1">
                <a:solidFill>
                  <a:schemeClr val="tx1"/>
                </a:solidFill>
              </a:rPr>
              <a:t>Ga`ltakning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ichida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yumshoq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temirdan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tayyorlangan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silindr</a:t>
            </a:r>
            <a:r>
              <a:rPr lang="en-US" sz="1800" dirty="0">
                <a:solidFill>
                  <a:schemeClr val="tx1"/>
                </a:solidFill>
              </a:rPr>
              <a:t> (1) </a:t>
            </a:r>
            <a:r>
              <a:rPr lang="en-US" sz="1800" dirty="0" err="1">
                <a:solidFill>
                  <a:schemeClr val="tx1"/>
                </a:solidFill>
              </a:rPr>
              <a:t>joylashtirilgan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5122" name="Picture 2" descr="http://900igr.net/datai/fizika/Pribory-dlja-izmerenija-toka/0011-010-Ustrojstva-pribora-magnitoelektricheskoj-sistem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66" y="685998"/>
            <a:ext cx="2617735" cy="292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2"/>
          <p:cNvSpPr txBox="1">
            <a:spLocks/>
          </p:cNvSpPr>
          <p:nvPr/>
        </p:nvSpPr>
        <p:spPr bwMode="auto">
          <a:xfrm>
            <a:off x="882240" y="4306763"/>
            <a:ext cx="3311484" cy="2109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bir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tekis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shkala</a:t>
            </a:r>
            <a:r>
              <a:rPr lang="en-US" sz="1800" dirty="0">
                <a:solidFill>
                  <a:srgbClr val="000000"/>
                </a:solidFill>
              </a:rPr>
              <a:t>.</a:t>
            </a: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yuqori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sezgirlik</a:t>
            </a:r>
            <a:r>
              <a:rPr lang="en-US" sz="1800" dirty="0">
                <a:solidFill>
                  <a:srgbClr val="000000"/>
                </a:solidFill>
              </a:rPr>
              <a:t>.</a:t>
            </a: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tashqi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magnit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maydonlarga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nisbatan</a:t>
            </a:r>
            <a:r>
              <a:rPr lang="en-US" sz="1800" dirty="0">
                <a:solidFill>
                  <a:srgbClr val="000000"/>
                </a:solidFill>
              </a:rPr>
              <a:t> past </a:t>
            </a:r>
            <a:r>
              <a:rPr lang="en-US" sz="1800" dirty="0" err="1">
                <a:solidFill>
                  <a:srgbClr val="000000"/>
                </a:solidFill>
              </a:rPr>
              <a:t>sezuvchanlik</a:t>
            </a:r>
            <a:r>
              <a:rPr lang="en-US" sz="1800" dirty="0">
                <a:solidFill>
                  <a:srgbClr val="000000"/>
                </a:solidFill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 bwMode="auto">
          <a:xfrm>
            <a:off x="5089534" y="4302310"/>
            <a:ext cx="3893375" cy="157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lang="en-US" sz="1800" dirty="0">
                <a:solidFill>
                  <a:srgbClr val="000000"/>
                </a:solidFill>
              </a:rPr>
              <a:t>Spiral </a:t>
            </a:r>
            <a:r>
              <a:rPr lang="en-US" sz="1800" dirty="0" err="1">
                <a:solidFill>
                  <a:srgbClr val="000000"/>
                </a:solidFill>
              </a:rPr>
              <a:t>prujina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orqali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beriladigan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tok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tufayli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ortiqcha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yuklanishni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ko`tara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olmaydi</a:t>
            </a:r>
            <a:r>
              <a:rPr lang="en-US" sz="1800" dirty="0">
                <a:solidFill>
                  <a:srgbClr val="000000"/>
                </a:solidFill>
              </a:rPr>
              <a:t>.</a:t>
            </a: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faqat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o`zgarmas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tok</a:t>
            </a:r>
            <a:r>
              <a:rPr lang="en-US" sz="1800" dirty="0">
                <a:solidFill>
                  <a:srgbClr val="000000"/>
                </a:solidFill>
              </a:rPr>
              <a:t> (DC) </a:t>
            </a:r>
            <a:r>
              <a:rPr lang="en-US" sz="1800" dirty="0" err="1">
                <a:solidFill>
                  <a:srgbClr val="000000"/>
                </a:solidFill>
              </a:rPr>
              <a:t>zanjirlari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uchun</a:t>
            </a:r>
            <a:r>
              <a:rPr lang="en-US" sz="1800" dirty="0">
                <a:solidFill>
                  <a:srgbClr val="000000"/>
                </a:solidFill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6763"/>
            <a:ext cx="853254" cy="779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342" y="4251366"/>
            <a:ext cx="847106" cy="714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B8C7471-B0A1-4583-AEE2-8E68F84DAFBF}"/>
              </a:ext>
            </a:extLst>
          </p:cNvPr>
          <p:cNvSpPr/>
          <p:nvPr/>
        </p:nvSpPr>
        <p:spPr>
          <a:xfrm>
            <a:off x="107504" y="3795581"/>
            <a:ext cx="5112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12</a:t>
            </a:r>
            <a:r>
              <a:rPr lang="en-US" sz="1200" dirty="0"/>
              <a:t>. "Magnetoelectric measuring device" prompt, Infofiz.ru, </a:t>
            </a:r>
            <a:r>
              <a:rPr lang="en-US" sz="1200" dirty="0" err="1"/>
              <a:t>Infofiz</a:t>
            </a:r>
            <a:r>
              <a:rPr lang="en-US" sz="1200" dirty="0"/>
              <a:t>, 10 Nov. 2020 </a:t>
            </a:r>
            <a:r>
              <a:rPr lang="uz-Cyrl-UZ" sz="1200" dirty="0"/>
              <a:t> </a:t>
            </a:r>
            <a:r>
              <a:rPr lang="en-US" sz="1200" dirty="0"/>
              <a:t>https://infofiz.ru/images/stories/lkft/lk74t-4.jpg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08486845-0399-4949-B207-DDA63A997AE5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6941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354266" y="-40729"/>
            <a:ext cx="6491064" cy="733425"/>
          </a:xfrm>
        </p:spPr>
        <p:txBody>
          <a:bodyPr/>
          <a:lstStyle/>
          <a:p>
            <a:pPr algn="ctr"/>
            <a:r>
              <a:rPr lang="en-AU" altLang="ru-RU" sz="4000" b="1" dirty="0">
                <a:solidFill>
                  <a:srgbClr val="002060"/>
                </a:solidFill>
              </a:rPr>
              <a:t>Elektromagnit </a:t>
            </a:r>
            <a:r>
              <a:rPr lang="en-AU" altLang="ru-RU" sz="4000" b="1" dirty="0" err="1">
                <a:solidFill>
                  <a:srgbClr val="002060"/>
                </a:solidFill>
              </a:rPr>
              <a:t>tizim</a:t>
            </a:r>
            <a:endParaRPr lang="ru-RU" altLang="ru-RU" sz="4000" b="1" dirty="0">
              <a:solidFill>
                <a:srgbClr val="002060"/>
              </a:solidFill>
            </a:endParaRPr>
          </a:p>
        </p:txBody>
      </p:sp>
      <p:pic>
        <p:nvPicPr>
          <p:cNvPr id="18436" name="Picture 4" descr="Amme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475" y="787241"/>
            <a:ext cx="2059212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Облачко с текстом: прямоугольное 1">
            <a:extLst>
              <a:ext uri="{FF2B5EF4-FFF2-40B4-BE49-F238E27FC236}">
                <a16:creationId xmlns:a16="http://schemas.microsoft.com/office/drawing/2014/main" id="{57389ADA-82BC-4E5C-99E5-B93F7ED6D206}"/>
              </a:ext>
            </a:extLst>
          </p:cNvPr>
          <p:cNvSpPr/>
          <p:nvPr/>
        </p:nvSpPr>
        <p:spPr>
          <a:xfrm>
            <a:off x="300043" y="692696"/>
            <a:ext cx="5328592" cy="1728192"/>
          </a:xfrm>
          <a:prstGeom prst="wedgeRectCallout">
            <a:avLst>
              <a:gd name="adj1" fmla="val 70929"/>
              <a:gd name="adj2" fmla="val -1977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Font typeface="Wingdings" panose="05000000000000000000" pitchFamily="2" charset="2"/>
              <a:buNone/>
            </a:pPr>
            <a:r>
              <a:rPr lang="en-AU" altLang="ru-RU" sz="2000" dirty="0"/>
              <a:t>Ishlash </a:t>
            </a:r>
            <a:r>
              <a:rPr lang="en-AU" altLang="ru-RU" sz="2000" dirty="0" err="1"/>
              <a:t>printsipi</a:t>
            </a:r>
            <a:r>
              <a:rPr lang="en-AU" altLang="ru-RU" sz="2000" dirty="0"/>
              <a:t> </a:t>
            </a:r>
            <a:r>
              <a:rPr lang="en-AU" altLang="ru-RU" sz="2000" dirty="0" err="1"/>
              <a:t>harakatsiz</a:t>
            </a:r>
            <a:r>
              <a:rPr lang="en-AU" altLang="ru-RU" sz="2000" dirty="0"/>
              <a:t> </a:t>
            </a:r>
            <a:r>
              <a:rPr lang="en-AU" altLang="ru-RU" sz="2000" dirty="0" err="1"/>
              <a:t>g`altak</a:t>
            </a:r>
            <a:r>
              <a:rPr lang="en-AU" altLang="ru-RU" sz="2000" dirty="0"/>
              <a:t> </a:t>
            </a:r>
            <a:r>
              <a:rPr lang="en-AU" altLang="ru-RU" sz="2000" dirty="0" err="1"/>
              <a:t>magnit</a:t>
            </a:r>
            <a:r>
              <a:rPr lang="en-AU" altLang="ru-RU" sz="2000" dirty="0"/>
              <a:t> </a:t>
            </a:r>
            <a:r>
              <a:rPr lang="en-AU" altLang="ru-RU" sz="2000" dirty="0" err="1"/>
              <a:t>maydonining</a:t>
            </a:r>
            <a:r>
              <a:rPr lang="en-AU" altLang="ru-RU" sz="2000" dirty="0"/>
              <a:t> </a:t>
            </a:r>
            <a:r>
              <a:rPr lang="en-AU" altLang="ru-RU" sz="2000" dirty="0" err="1"/>
              <a:t>ferromagnit</a:t>
            </a:r>
            <a:r>
              <a:rPr lang="en-AU" altLang="ru-RU" sz="2000" dirty="0"/>
              <a:t> </a:t>
            </a:r>
            <a:r>
              <a:rPr lang="en-AU" altLang="ru-RU" sz="2000" dirty="0" err="1"/>
              <a:t>materialli</a:t>
            </a:r>
            <a:r>
              <a:rPr lang="en-AU" altLang="ru-RU" sz="2000" dirty="0"/>
              <a:t> </a:t>
            </a:r>
            <a:r>
              <a:rPr lang="en-AU" altLang="ru-RU" sz="2000" dirty="0" err="1"/>
              <a:t>o`zak</a:t>
            </a:r>
            <a:r>
              <a:rPr lang="en-AU" altLang="ru-RU" sz="2000" dirty="0"/>
              <a:t> </a:t>
            </a:r>
            <a:r>
              <a:rPr lang="en-AU" altLang="ru-RU" sz="2000" dirty="0" err="1"/>
              <a:t>bilan</a:t>
            </a:r>
            <a:r>
              <a:rPr lang="en-AU" altLang="ru-RU" sz="2000" dirty="0"/>
              <a:t> </a:t>
            </a:r>
            <a:r>
              <a:rPr lang="en-AU" altLang="ru-RU" sz="2000" dirty="0" err="1"/>
              <a:t>o'zaro</a:t>
            </a:r>
            <a:r>
              <a:rPr lang="en-AU" altLang="ru-RU" sz="2000" dirty="0"/>
              <a:t> </a:t>
            </a:r>
            <a:r>
              <a:rPr lang="en-AU" altLang="ru-RU" sz="2000" dirty="0" err="1"/>
              <a:t>ta'siriga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asoslanadi</a:t>
            </a:r>
            <a:r>
              <a:rPr lang="en-AU" altLang="ru-RU" sz="2000" dirty="0"/>
              <a:t>.</a:t>
            </a:r>
          </a:p>
          <a:p>
            <a:pPr algn="ctr">
              <a:buNone/>
            </a:pPr>
            <a:r>
              <a:rPr lang="en-AU" altLang="ru-RU" sz="2000" dirty="0" err="1"/>
              <a:t>Asosiy</a:t>
            </a:r>
            <a:r>
              <a:rPr lang="en-AU" altLang="ru-RU" sz="2000" dirty="0"/>
              <a:t> </a:t>
            </a:r>
            <a:r>
              <a:rPr lang="en-AU" altLang="ru-RU" sz="2000" dirty="0" err="1"/>
              <a:t>qismlar</a:t>
            </a:r>
            <a:r>
              <a:rPr lang="en-AU" altLang="ru-RU" sz="2000" dirty="0"/>
              <a:t>: </a:t>
            </a:r>
            <a:r>
              <a:rPr lang="en-AU" altLang="ru-RU" sz="2000" dirty="0" err="1"/>
              <a:t>harakatsiz</a:t>
            </a:r>
            <a:r>
              <a:rPr lang="en-AU" altLang="ru-RU" sz="2000" dirty="0"/>
              <a:t> </a:t>
            </a:r>
            <a:r>
              <a:rPr lang="en-AU" altLang="ru-RU" sz="2000" dirty="0" err="1"/>
              <a:t>g`altak</a:t>
            </a:r>
            <a:r>
              <a:rPr lang="en-AU" altLang="ru-RU" sz="2000" dirty="0"/>
              <a:t> </a:t>
            </a:r>
            <a:r>
              <a:rPr lang="en-AU" altLang="ru-RU" sz="2000" dirty="0" err="1"/>
              <a:t>va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harakatlanuvchi</a:t>
            </a:r>
            <a:r>
              <a:rPr lang="en-AU" altLang="ru-RU" sz="2000" dirty="0"/>
              <a:t> </a:t>
            </a:r>
            <a:r>
              <a:rPr lang="en-AU" altLang="ru-RU" sz="2000" dirty="0" err="1"/>
              <a:t>ferromagnit</a:t>
            </a:r>
            <a:r>
              <a:rPr lang="en-AU" altLang="ru-RU" sz="2000" dirty="0"/>
              <a:t> </a:t>
            </a:r>
            <a:r>
              <a:rPr lang="en-AU" altLang="ru-RU" sz="2000" dirty="0" err="1"/>
              <a:t>o`zak</a:t>
            </a:r>
            <a:endParaRPr lang="ru-RU" altLang="ru-RU" sz="2000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487E440-E1D8-4797-A295-F475B32DBA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2801" y="3831966"/>
            <a:ext cx="2015703" cy="2195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ru-RU" altLang="ru-RU" sz="1600" i="1" dirty="0">
                <a:solidFill>
                  <a:srgbClr val="002060"/>
                </a:solidFill>
              </a:rPr>
              <a:t>1</a:t>
            </a:r>
            <a:r>
              <a:rPr lang="ru-RU" altLang="ru-RU" sz="1600" dirty="0">
                <a:solidFill>
                  <a:srgbClr val="002060"/>
                </a:solidFill>
              </a:rPr>
              <a:t> – </a:t>
            </a:r>
            <a:r>
              <a:rPr lang="en-US" altLang="ru-RU" sz="1600" dirty="0" err="1">
                <a:solidFill>
                  <a:srgbClr val="002060"/>
                </a:solidFill>
              </a:rPr>
              <a:t>g`altak</a:t>
            </a:r>
            <a:r>
              <a:rPr lang="ru-RU" altLang="ru-RU" sz="1600" dirty="0">
                <a:solidFill>
                  <a:srgbClr val="002060"/>
                </a:solidFill>
              </a:rPr>
              <a:t> </a:t>
            </a:r>
          </a:p>
          <a:p>
            <a:pPr>
              <a:buFontTx/>
              <a:buNone/>
            </a:pPr>
            <a:r>
              <a:rPr lang="ru-RU" altLang="ru-RU" sz="1600" i="1" dirty="0">
                <a:solidFill>
                  <a:srgbClr val="002060"/>
                </a:solidFill>
              </a:rPr>
              <a:t>2</a:t>
            </a:r>
            <a:r>
              <a:rPr lang="ru-RU" altLang="ru-RU" sz="1600" dirty="0">
                <a:solidFill>
                  <a:srgbClr val="002060"/>
                </a:solidFill>
              </a:rPr>
              <a:t> - </a:t>
            </a:r>
            <a:r>
              <a:rPr lang="en-US" altLang="ru-RU" sz="1600" dirty="0" err="1">
                <a:solidFill>
                  <a:srgbClr val="002060"/>
                </a:solidFill>
              </a:rPr>
              <a:t>magnit</a:t>
            </a:r>
            <a:r>
              <a:rPr lang="ru-RU" altLang="ru-RU" sz="1600" dirty="0">
                <a:solidFill>
                  <a:srgbClr val="002060"/>
                </a:solidFill>
              </a:rPr>
              <a:t>  </a:t>
            </a:r>
          </a:p>
          <a:p>
            <a:pPr>
              <a:buFontTx/>
              <a:buNone/>
            </a:pPr>
            <a:r>
              <a:rPr lang="ru-RU" altLang="ru-RU" sz="1600" i="1" dirty="0">
                <a:solidFill>
                  <a:srgbClr val="002060"/>
                </a:solidFill>
              </a:rPr>
              <a:t>3</a:t>
            </a:r>
            <a:r>
              <a:rPr lang="ru-RU" altLang="ru-RU" sz="1600" dirty="0">
                <a:solidFill>
                  <a:srgbClr val="002060"/>
                </a:solidFill>
              </a:rPr>
              <a:t> – </a:t>
            </a:r>
            <a:r>
              <a:rPr lang="en-US" altLang="ru-RU" sz="1600" dirty="0" err="1">
                <a:solidFill>
                  <a:srgbClr val="002060"/>
                </a:solidFill>
              </a:rPr>
              <a:t>ekran</a:t>
            </a:r>
            <a:endParaRPr lang="ru-RU" altLang="ru-RU" sz="1600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ru-RU" altLang="ru-RU" sz="1600" i="1" dirty="0">
                <a:solidFill>
                  <a:srgbClr val="002060"/>
                </a:solidFill>
              </a:rPr>
              <a:t>4</a:t>
            </a:r>
            <a:r>
              <a:rPr lang="ru-RU" altLang="ru-RU" sz="1600" dirty="0">
                <a:solidFill>
                  <a:srgbClr val="002060"/>
                </a:solidFill>
              </a:rPr>
              <a:t> – </a:t>
            </a:r>
            <a:r>
              <a:rPr lang="en-US" altLang="ru-RU" sz="1600" dirty="0" err="1">
                <a:solidFill>
                  <a:srgbClr val="002060"/>
                </a:solidFill>
              </a:rPr>
              <a:t>o`q</a:t>
            </a:r>
            <a:r>
              <a:rPr lang="ru-RU" altLang="ru-RU" sz="1600" dirty="0">
                <a:solidFill>
                  <a:srgbClr val="002060"/>
                </a:solidFill>
              </a:rPr>
              <a:t> </a:t>
            </a:r>
          </a:p>
          <a:p>
            <a:pPr>
              <a:buFontTx/>
              <a:buNone/>
            </a:pPr>
            <a:r>
              <a:rPr lang="ru-RU" altLang="ru-RU" sz="1600" dirty="0">
                <a:solidFill>
                  <a:srgbClr val="002060"/>
                </a:solidFill>
              </a:rPr>
              <a:t> </a:t>
            </a:r>
            <a:r>
              <a:rPr lang="ru-RU" altLang="ru-RU" sz="1600" i="1" dirty="0">
                <a:solidFill>
                  <a:srgbClr val="002060"/>
                </a:solidFill>
              </a:rPr>
              <a:t>5</a:t>
            </a:r>
            <a:r>
              <a:rPr lang="ru-RU" altLang="ru-RU" sz="1600" dirty="0">
                <a:solidFill>
                  <a:srgbClr val="002060"/>
                </a:solidFill>
              </a:rPr>
              <a:t> – </a:t>
            </a:r>
            <a:r>
              <a:rPr lang="en-US" altLang="ru-RU" sz="1600" dirty="0" err="1">
                <a:solidFill>
                  <a:srgbClr val="002060"/>
                </a:solidFill>
              </a:rPr>
              <a:t>po`lat</a:t>
            </a:r>
            <a:r>
              <a:rPr lang="en-US" altLang="ru-RU" sz="1600" dirty="0">
                <a:solidFill>
                  <a:srgbClr val="002060"/>
                </a:solidFill>
              </a:rPr>
              <a:t> </a:t>
            </a:r>
            <a:r>
              <a:rPr lang="en-US" altLang="ru-RU" sz="1600" dirty="0" err="1">
                <a:solidFill>
                  <a:srgbClr val="002060"/>
                </a:solidFill>
              </a:rPr>
              <a:t>o`zak</a:t>
            </a:r>
            <a:endParaRPr lang="ru-RU" altLang="ru-RU" sz="1600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r>
              <a:rPr lang="ru-RU" altLang="ru-RU" sz="1600" i="1" dirty="0">
                <a:solidFill>
                  <a:srgbClr val="002060"/>
                </a:solidFill>
              </a:rPr>
              <a:t>6 - </a:t>
            </a:r>
            <a:r>
              <a:rPr lang="en-US" altLang="ru-RU" sz="1600" dirty="0" err="1">
                <a:solidFill>
                  <a:srgbClr val="002060"/>
                </a:solidFill>
              </a:rPr>
              <a:t>tinchlantirgich</a:t>
            </a:r>
            <a:r>
              <a:rPr lang="ru-RU" altLang="ru-RU" sz="1600" dirty="0">
                <a:solidFill>
                  <a:srgbClr val="002060"/>
                </a:solidFill>
              </a:rPr>
              <a:t> </a:t>
            </a:r>
          </a:p>
        </p:txBody>
      </p:sp>
      <p:graphicFrame>
        <p:nvGraphicFramePr>
          <p:cNvPr id="6" name="Object 4">
            <a:extLst>
              <a:ext uri="{FF2B5EF4-FFF2-40B4-BE49-F238E27FC236}">
                <a16:creationId xmlns:a16="http://schemas.microsoft.com/office/drawing/2014/main" id="{A91A84A1-DC5E-4246-BADA-81C9621B647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900377"/>
              </p:ext>
            </p:extLst>
          </p:nvPr>
        </p:nvGraphicFramePr>
        <p:xfrm>
          <a:off x="3775219" y="3501008"/>
          <a:ext cx="3008089" cy="301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7" name="Visio" r:id="rId4" imgW="2570724" imgH="2430641" progId="Visio.Drawing.6">
                  <p:embed/>
                </p:oleObj>
              </mc:Choice>
              <mc:Fallback>
                <p:oleObj name="Visio" r:id="rId4" imgW="2570724" imgH="2430641" progId="Visio.Drawing.6">
                  <p:embed/>
                  <p:pic>
                    <p:nvPicPr>
                      <p:cNvPr id="3891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5219" y="3501008"/>
                        <a:ext cx="3008089" cy="3018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4">
            <a:extLst>
              <a:ext uri="{FF2B5EF4-FFF2-40B4-BE49-F238E27FC236}">
                <a16:creationId xmlns:a16="http://schemas.microsoft.com/office/drawing/2014/main" id="{55CA62F6-C8F8-414A-A16B-7F6D251179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2" t="15943" r="37055" b="10043"/>
          <a:stretch/>
        </p:blipFill>
        <p:spPr bwMode="auto">
          <a:xfrm>
            <a:off x="555799" y="3693249"/>
            <a:ext cx="3008089" cy="2688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945FA3D4-D8CF-4C5A-8CC9-54A506637E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800" y="3189282"/>
            <a:ext cx="5492824" cy="503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Arial" panose="020B0604020202020204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Arial" panose="020B0604020202020204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Arial" panose="020B0604020202020204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262626"/>
                </a:solidFill>
                <a:latin typeface="Arial" panose="020B0604020202020204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ru-RU" sz="2800" i="1" dirty="0" err="1"/>
              <a:t>Elektromagnit</a:t>
            </a:r>
            <a:r>
              <a:rPr lang="en-US" altLang="ru-RU" sz="2800" i="1" dirty="0"/>
              <a:t> </a:t>
            </a:r>
            <a:r>
              <a:rPr lang="en-US" altLang="ru-RU" sz="2800" i="1" dirty="0" err="1"/>
              <a:t>o`lchash</a:t>
            </a:r>
            <a:r>
              <a:rPr lang="en-US" altLang="ru-RU" sz="2800" i="1" dirty="0"/>
              <a:t> </a:t>
            </a:r>
            <a:r>
              <a:rPr lang="en-US" altLang="ru-RU" sz="2800" i="1" dirty="0" err="1"/>
              <a:t>asboblari</a:t>
            </a:r>
            <a:endParaRPr lang="ru-RU" altLang="ru-RU" sz="2800" i="1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8EA6907-3D84-40A7-9114-09D65090B599}"/>
              </a:ext>
            </a:extLst>
          </p:cNvPr>
          <p:cNvSpPr/>
          <p:nvPr/>
        </p:nvSpPr>
        <p:spPr>
          <a:xfrm>
            <a:off x="3543672" y="2707064"/>
            <a:ext cx="54928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1</a:t>
            </a:r>
            <a:r>
              <a:rPr lang="uz-Cyrl-UZ" sz="1100" dirty="0"/>
              <a:t>3</a:t>
            </a:r>
            <a:r>
              <a:rPr lang="en-US" sz="1100" dirty="0"/>
              <a:t>. "Ammeter diagram" prompt, Wikimedia Commons, Wikimedia, 20 May. 2021</a:t>
            </a:r>
            <a:br>
              <a:rPr lang="en-US" sz="1100" dirty="0"/>
            </a:br>
            <a:r>
              <a:rPr lang="en-US" sz="1100" dirty="0"/>
              <a:t>https://upload.wikimedia.org/wikipedia/commons/e/e7/Ammeter.jpg</a:t>
            </a:r>
            <a:endParaRPr lang="ru-RU" sz="11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101B2EF-223A-43CD-B0FC-FE1681211647}"/>
              </a:ext>
            </a:extLst>
          </p:cNvPr>
          <p:cNvSpPr/>
          <p:nvPr/>
        </p:nvSpPr>
        <p:spPr>
          <a:xfrm>
            <a:off x="395536" y="6453336"/>
            <a:ext cx="70901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1</a:t>
            </a:r>
            <a:r>
              <a:rPr lang="uz-Cyrl-UZ" sz="1100" dirty="0"/>
              <a:t>4</a:t>
            </a:r>
            <a:r>
              <a:rPr lang="en-US" sz="1100" dirty="0"/>
              <a:t>. "Current measuring ammeter" prompt, PPT-Online, cf5.ppt-online.org, 12 Jan. 2023 </a:t>
            </a:r>
            <a:endParaRPr lang="uz-Cyrl-UZ" sz="1100" dirty="0"/>
          </a:p>
          <a:p>
            <a:r>
              <a:rPr lang="en-US" sz="1100" dirty="0"/>
              <a:t>https://cf5.ppt-online.org/files5/slide/p/PR7jasby6dNVAlznMfSXCeuLK95FQ3GJxOm2wE/slide-29.jpg</a:t>
            </a:r>
            <a:endParaRPr lang="ru-RU" sz="1100" dirty="0"/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D6DBECED-FAE3-40F8-9AAA-B7B23454C64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877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47664" y="597874"/>
            <a:ext cx="4824536" cy="644842"/>
          </a:xfrm>
        </p:spPr>
        <p:txBody>
          <a:bodyPr/>
          <a:lstStyle/>
          <a:p>
            <a:r>
              <a:rPr lang="en-US" sz="2800" dirty="0" err="1">
                <a:solidFill>
                  <a:srgbClr val="0000CC"/>
                </a:solidFill>
              </a:rPr>
              <a:t>Elektromagnit</a:t>
            </a: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err="1">
                <a:solidFill>
                  <a:srgbClr val="0000CC"/>
                </a:solidFill>
              </a:rPr>
              <a:t>tizim</a:t>
            </a: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err="1">
                <a:solidFill>
                  <a:srgbClr val="0000CC"/>
                </a:solidFill>
              </a:rPr>
              <a:t>asboblari</a:t>
            </a:r>
            <a:endParaRPr lang="ru-RU" sz="2800" dirty="0">
              <a:solidFill>
                <a:srgbClr val="0000CC"/>
              </a:solidFill>
            </a:endParaRPr>
          </a:p>
        </p:txBody>
      </p:sp>
      <p:sp>
        <p:nvSpPr>
          <p:cNvPr id="29699" name="Объект 2"/>
          <p:cNvSpPr>
            <a:spLocks noGrp="1"/>
          </p:cNvSpPr>
          <p:nvPr>
            <p:ph idx="4294967295"/>
          </p:nvPr>
        </p:nvSpPr>
        <p:spPr>
          <a:xfrm>
            <a:off x="3213233" y="1351571"/>
            <a:ext cx="5949537" cy="2108320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 err="1"/>
              <a:t>G`altak</a:t>
            </a:r>
            <a:r>
              <a:rPr lang="en-US" sz="1800" dirty="0"/>
              <a:t> (1) </a:t>
            </a:r>
            <a:r>
              <a:rPr lang="en-US" sz="1800" dirty="0" err="1"/>
              <a:t>o'rami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tok</a:t>
            </a:r>
            <a:r>
              <a:rPr lang="en-US" sz="1800" dirty="0"/>
              <a:t> </a:t>
            </a:r>
            <a:r>
              <a:rPr lang="en-US" sz="1800" dirty="0" err="1"/>
              <a:t>o`tishi</a:t>
            </a:r>
            <a:r>
              <a:rPr lang="en-US" sz="1800" dirty="0"/>
              <a:t> </a:t>
            </a:r>
            <a:r>
              <a:rPr lang="en-US" sz="1800" dirty="0" err="1"/>
              <a:t>oqibatida</a:t>
            </a:r>
            <a:r>
              <a:rPr lang="en-US" sz="1800" dirty="0"/>
              <a:t>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tirqishlarida</a:t>
            </a:r>
            <a:r>
              <a:rPr lang="en-US" sz="1800" dirty="0"/>
              <a:t> </a:t>
            </a:r>
            <a:r>
              <a:rPr lang="en-US" sz="1800" dirty="0" err="1"/>
              <a:t>magnit</a:t>
            </a:r>
            <a:r>
              <a:rPr lang="en-US" sz="1800" dirty="0"/>
              <a:t> </a:t>
            </a:r>
            <a:r>
              <a:rPr lang="en-US" sz="1800" dirty="0" err="1"/>
              <a:t>maydon</a:t>
            </a:r>
            <a:r>
              <a:rPr lang="en-US" sz="1800" dirty="0"/>
              <a:t> </a:t>
            </a:r>
            <a:r>
              <a:rPr lang="en-US" sz="1800" dirty="0" err="1"/>
              <a:t>paydo</a:t>
            </a:r>
            <a:r>
              <a:rPr lang="en-US" sz="1800" dirty="0"/>
              <a:t> </a:t>
            </a:r>
            <a:r>
              <a:rPr lang="en-US" sz="1800" dirty="0" err="1"/>
              <a:t>bo'ladi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r>
              <a:rPr lang="en-US" sz="1800" dirty="0" err="1"/>
              <a:t>Tirqishga</a:t>
            </a:r>
            <a:r>
              <a:rPr lang="en-US" sz="1800" dirty="0"/>
              <a:t> </a:t>
            </a:r>
            <a:r>
              <a:rPr lang="en-US" sz="1800" dirty="0" err="1"/>
              <a:t>yumshoq</a:t>
            </a:r>
            <a:r>
              <a:rPr lang="en-US" sz="1800" dirty="0"/>
              <a:t> </a:t>
            </a:r>
            <a:r>
              <a:rPr lang="en-US" sz="1800" dirty="0" err="1"/>
              <a:t>po'latdan</a:t>
            </a:r>
            <a:r>
              <a:rPr lang="en-US" sz="1800" dirty="0"/>
              <a:t> </a:t>
            </a:r>
            <a:r>
              <a:rPr lang="en-US" sz="1800" dirty="0" err="1"/>
              <a:t>yasalgan</a:t>
            </a:r>
            <a:r>
              <a:rPr lang="en-US" sz="1800" dirty="0"/>
              <a:t> </a:t>
            </a:r>
            <a:r>
              <a:rPr lang="en-US" sz="1800" dirty="0" err="1"/>
              <a:t>langar</a:t>
            </a:r>
            <a:r>
              <a:rPr lang="en-US" sz="1800" dirty="0"/>
              <a:t> (</a:t>
            </a:r>
            <a:r>
              <a:rPr lang="en-US" sz="1800" dirty="0" err="1"/>
              <a:t>yakor</a:t>
            </a:r>
            <a:r>
              <a:rPr lang="en-US" sz="1800" dirty="0"/>
              <a:t>) (2) </a:t>
            </a:r>
            <a:r>
              <a:rPr lang="en-US" sz="1800" dirty="0" err="1"/>
              <a:t>tortiladi</a:t>
            </a:r>
            <a:r>
              <a:rPr lang="en-US" sz="1800" dirty="0"/>
              <a:t>. </a:t>
            </a:r>
            <a:r>
              <a:rPr lang="en-US" sz="1800" dirty="0" err="1"/>
              <a:t>Yakor</a:t>
            </a:r>
            <a:r>
              <a:rPr lang="en-US" sz="1800" dirty="0"/>
              <a:t> </a:t>
            </a:r>
            <a:r>
              <a:rPr lang="en-US" sz="1800" dirty="0" err="1"/>
              <a:t>o'qida</a:t>
            </a:r>
            <a:r>
              <a:rPr lang="en-US" sz="1800" dirty="0"/>
              <a:t>, </a:t>
            </a:r>
            <a:r>
              <a:rPr lang="en-US" sz="1800" dirty="0" err="1"/>
              <a:t>uni</a:t>
            </a:r>
            <a:r>
              <a:rPr lang="en-US" sz="1800" dirty="0"/>
              <a:t> </a:t>
            </a:r>
            <a:r>
              <a:rPr lang="en-US" sz="1800" dirty="0" err="1"/>
              <a:t>g`altak</a:t>
            </a:r>
            <a:r>
              <a:rPr lang="en-US" sz="1800" dirty="0"/>
              <a:t> </a:t>
            </a:r>
            <a:r>
              <a:rPr lang="en-US" sz="1800" dirty="0" err="1"/>
              <a:t>tirqishiga</a:t>
            </a:r>
            <a:r>
              <a:rPr lang="en-US" sz="1800" dirty="0"/>
              <a:t> </a:t>
            </a:r>
            <a:r>
              <a:rPr lang="en-US" sz="1800" dirty="0" err="1"/>
              <a:t>tortib</a:t>
            </a:r>
            <a:r>
              <a:rPr lang="en-US" sz="1800" dirty="0"/>
              <a:t> </a:t>
            </a:r>
            <a:r>
              <a:rPr lang="en-US" sz="1800" dirty="0" err="1"/>
              <a:t>olinishiga</a:t>
            </a:r>
            <a:r>
              <a:rPr lang="en-US" sz="1800" dirty="0"/>
              <a:t> </a:t>
            </a:r>
            <a:r>
              <a:rPr lang="en-US" sz="1800" dirty="0" err="1"/>
              <a:t>qarshi</a:t>
            </a:r>
            <a:r>
              <a:rPr lang="en-US" sz="1800" dirty="0"/>
              <a:t> </a:t>
            </a:r>
            <a:r>
              <a:rPr lang="en-US" sz="1800" dirty="0" err="1"/>
              <a:t>turadigan</a:t>
            </a:r>
            <a:r>
              <a:rPr lang="en-US" sz="1800" dirty="0"/>
              <a:t>, spiral </a:t>
            </a:r>
            <a:r>
              <a:rPr lang="en-US" sz="1800" dirty="0" err="1"/>
              <a:t>prujina</a:t>
            </a:r>
            <a:r>
              <a:rPr lang="en-US" sz="1800" dirty="0"/>
              <a:t> (3) </a:t>
            </a:r>
            <a:r>
              <a:rPr lang="en-US" sz="1800" dirty="0" err="1"/>
              <a:t>joylashgan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r>
              <a:rPr lang="en-US" sz="1800" dirty="0" err="1"/>
              <a:t>Natijada</a:t>
            </a:r>
            <a:r>
              <a:rPr lang="en-US" sz="1800" dirty="0"/>
              <a:t>, </a:t>
            </a:r>
            <a:r>
              <a:rPr lang="en-US" sz="1800" dirty="0" err="1"/>
              <a:t>o'qda</a:t>
            </a:r>
            <a:r>
              <a:rPr lang="en-US" sz="1800" dirty="0"/>
              <a:t> </a:t>
            </a:r>
            <a:r>
              <a:rPr lang="en-US" sz="1800" dirty="0" err="1"/>
              <a:t>o'tirgan</a:t>
            </a:r>
            <a:r>
              <a:rPr lang="en-US" sz="1800" dirty="0"/>
              <a:t> </a:t>
            </a:r>
            <a:r>
              <a:rPr lang="en-US" sz="1800" dirty="0" err="1"/>
              <a:t>strelka</a:t>
            </a:r>
            <a:r>
              <a:rPr lang="en-US" sz="1800" dirty="0"/>
              <a:t> (4), </a:t>
            </a:r>
            <a:r>
              <a:rPr lang="en-US" sz="1800" dirty="0" err="1"/>
              <a:t>tok</a:t>
            </a:r>
            <a:r>
              <a:rPr lang="en-US" sz="1800" dirty="0"/>
              <a:t> </a:t>
            </a:r>
            <a:r>
              <a:rPr lang="en-US" sz="1800" dirty="0" err="1"/>
              <a:t>kuchga</a:t>
            </a:r>
            <a:r>
              <a:rPr lang="en-US" sz="1800" dirty="0"/>
              <a:t> </a:t>
            </a:r>
            <a:r>
              <a:rPr lang="en-US" sz="1800" dirty="0" err="1"/>
              <a:t>mos</a:t>
            </a:r>
            <a:r>
              <a:rPr lang="en-US" sz="1800" dirty="0"/>
              <a:t> </a:t>
            </a:r>
            <a:r>
              <a:rPr lang="en-US" sz="1800" dirty="0" err="1"/>
              <a:t>ravishda</a:t>
            </a:r>
            <a:r>
              <a:rPr lang="en-US" sz="1800" dirty="0"/>
              <a:t>, </a:t>
            </a:r>
            <a:r>
              <a:rPr lang="en-US" sz="1800" dirty="0" err="1"/>
              <a:t>ma'lum</a:t>
            </a:r>
            <a:r>
              <a:rPr lang="en-US" sz="1800" dirty="0"/>
              <a:t> </a:t>
            </a:r>
            <a:r>
              <a:rPr lang="en-US" sz="1800" dirty="0" err="1"/>
              <a:t>bir</a:t>
            </a:r>
            <a:r>
              <a:rPr lang="en-US" sz="1800" dirty="0"/>
              <a:t> </a:t>
            </a:r>
            <a:r>
              <a:rPr lang="en-US" sz="1800" dirty="0" err="1"/>
              <a:t>burchakka</a:t>
            </a:r>
            <a:r>
              <a:rPr lang="en-US" sz="1800" dirty="0"/>
              <a:t> </a:t>
            </a:r>
            <a:r>
              <a:rPr lang="en-US" sz="1800" dirty="0" err="1"/>
              <a:t>og`adi</a:t>
            </a:r>
            <a:r>
              <a:rPr lang="en-US" sz="1800" dirty="0"/>
              <a:t>.</a:t>
            </a:r>
            <a:endParaRPr lang="ru-RU" sz="1800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 bwMode="auto">
          <a:xfrm>
            <a:off x="1188508" y="4306763"/>
            <a:ext cx="3311484" cy="2109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lang="en-US" sz="1800" dirty="0" err="1">
                <a:solidFill>
                  <a:srgbClr val="000000"/>
                </a:solidFill>
              </a:rPr>
              <a:t>tok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turiga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bog'liq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emas</a:t>
            </a:r>
            <a:endParaRPr lang="en-US" sz="1800" dirty="0">
              <a:solidFill>
                <a:srgbClr val="000000"/>
              </a:solidFill>
            </a:endParaRP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ortiqcha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yuklanishlarga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bardoshli</a:t>
            </a:r>
            <a:endParaRPr lang="en-US" sz="1800" dirty="0">
              <a:solidFill>
                <a:srgbClr val="000000"/>
              </a:solidFill>
            </a:endParaRP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konstruksiyaning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soddaligi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va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etarli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mexanik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mustahkamligi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 bwMode="auto">
          <a:xfrm>
            <a:off x="5250625" y="4280966"/>
            <a:ext cx="3893375" cy="211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lang="en-US" sz="1800" dirty="0" err="1">
                <a:solidFill>
                  <a:srgbClr val="000000"/>
                </a:solidFill>
              </a:rPr>
              <a:t>notekis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shkala</a:t>
            </a:r>
            <a:endParaRPr lang="en-US" sz="1800" dirty="0">
              <a:solidFill>
                <a:srgbClr val="000000"/>
              </a:solidFill>
            </a:endParaRP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o`zakning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qoldiq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magnitlanishi</a:t>
            </a:r>
            <a:endParaRPr lang="en-US" sz="1800" dirty="0">
              <a:solidFill>
                <a:srgbClr val="000000"/>
              </a:solidFill>
            </a:endParaRP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tashqi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magnit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maydonlarining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ko`rsatkichga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ta'siri</a:t>
            </a:r>
            <a:endParaRPr lang="en-US" sz="1800" dirty="0">
              <a:solidFill>
                <a:srgbClr val="000000"/>
              </a:solidFill>
            </a:endParaRPr>
          </a:p>
          <a:p>
            <a:pPr lvl="0">
              <a:buClr>
                <a:srgbClr val="00007D"/>
              </a:buClr>
            </a:pPr>
            <a:r>
              <a:rPr lang="en-US" sz="1800" dirty="0">
                <a:solidFill>
                  <a:srgbClr val="000000"/>
                </a:solidFill>
              </a:rPr>
              <a:t>past </a:t>
            </a:r>
            <a:r>
              <a:rPr lang="en-US" sz="1800" dirty="0" err="1">
                <a:solidFill>
                  <a:srgbClr val="000000"/>
                </a:solidFill>
              </a:rPr>
              <a:t>sezuvchanlik</a:t>
            </a:r>
            <a:endParaRPr lang="en-US" sz="1800" dirty="0">
              <a:solidFill>
                <a:srgbClr val="000000"/>
              </a:solidFill>
            </a:endParaRPr>
          </a:p>
          <a:p>
            <a:pPr lvl="0">
              <a:buClr>
                <a:srgbClr val="00007D"/>
              </a:buClr>
            </a:pPr>
            <a:r>
              <a:rPr lang="en-US" sz="1800" dirty="0">
                <a:solidFill>
                  <a:srgbClr val="000000"/>
                </a:solidFill>
              </a:rPr>
              <a:t>past </a:t>
            </a:r>
            <a:r>
              <a:rPr lang="en-US" sz="1800" dirty="0" err="1">
                <a:solidFill>
                  <a:srgbClr val="000000"/>
                </a:solidFill>
              </a:rPr>
              <a:t>aniqlik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54" y="4306763"/>
            <a:ext cx="853254" cy="779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982" y="4251366"/>
            <a:ext cx="847106" cy="714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 descr="http://www.home-edu.ru/user/f/00000951/22/pic/em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42" y="1308242"/>
            <a:ext cx="2609082" cy="244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B69FF3A-1E26-46E8-A8CC-FF2EEC658DC0}"/>
              </a:ext>
            </a:extLst>
          </p:cNvPr>
          <p:cNvSpPr/>
          <p:nvPr/>
        </p:nvSpPr>
        <p:spPr>
          <a:xfrm>
            <a:off x="378742" y="3846120"/>
            <a:ext cx="73515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</a:t>
            </a:r>
            <a:r>
              <a:rPr lang="uz-Cyrl-UZ" sz="1200" dirty="0"/>
              <a:t>15</a:t>
            </a:r>
            <a:r>
              <a:rPr lang="en-US" sz="1200" dirty="0"/>
              <a:t> "Voltage measurement voltmeter" prompt, PPT-Online, cf5.ppt-online.org, 12 Jan. 2023</a:t>
            </a:r>
            <a:br>
              <a:rPr lang="en-US" sz="1200" dirty="0"/>
            </a:br>
            <a:r>
              <a:rPr lang="en-US" sz="1200" dirty="0"/>
              <a:t> https://cf.ppt-online.org/files/slide/b/BLjbMi4UzgIqcu3tG6RfO2e7xE9nWrHp1YdFsl/slide-15.jpg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A3393637-A73E-4A3D-9BE2-CABF19B62BE0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6843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2867" name="Text Box 3"/>
          <p:cNvSpPr txBox="1">
            <a:spLocks noChangeArrowheads="1"/>
          </p:cNvSpPr>
          <p:nvPr/>
        </p:nvSpPr>
        <p:spPr bwMode="auto">
          <a:xfrm>
            <a:off x="575444" y="681662"/>
            <a:ext cx="8568556" cy="2610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endParaRPr lang="ru-RU" altLang="ru-RU" sz="1200" dirty="0">
              <a:solidFill>
                <a:srgbClr val="000066"/>
              </a:solidFill>
            </a:endParaRPr>
          </a:p>
          <a:p>
            <a:pPr algn="just">
              <a:lnSpc>
                <a:spcPct val="120000"/>
              </a:lnSpc>
            </a:pPr>
            <a:r>
              <a:rPr lang="en-AU" altLang="ru-RU" sz="1800" dirty="0">
                <a:solidFill>
                  <a:srgbClr val="000066"/>
                </a:solidFill>
              </a:rPr>
              <a:t>      </a:t>
            </a:r>
            <a:r>
              <a:rPr lang="uz-Cyrl-UZ" altLang="ru-RU" sz="1800" dirty="0">
                <a:solidFill>
                  <a:srgbClr val="000066"/>
                </a:solidFill>
              </a:rPr>
              <a:t>      </a:t>
            </a:r>
            <a:r>
              <a:rPr lang="en-AU" altLang="ru-RU" sz="1800" dirty="0" err="1">
                <a:solidFill>
                  <a:srgbClr val="000066"/>
                </a:solidFill>
              </a:rPr>
              <a:t>Elektrodinamik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tizim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asboblari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o'lchash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mexanizmi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ikkita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g`altakdan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iborat</a:t>
            </a:r>
            <a:r>
              <a:rPr lang="en-AU" altLang="ru-RU" sz="1800" dirty="0">
                <a:solidFill>
                  <a:srgbClr val="000066"/>
                </a:solidFill>
              </a:rPr>
              <a:t>: </a:t>
            </a:r>
            <a:r>
              <a:rPr lang="en-AU" altLang="ru-RU" sz="1800" dirty="0" err="1">
                <a:solidFill>
                  <a:srgbClr val="000066"/>
                </a:solidFill>
              </a:rPr>
              <a:t>qo`zg`almas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va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qo'zg'aluvchan</a:t>
            </a:r>
            <a:r>
              <a:rPr lang="en-AU" altLang="ru-RU" sz="1800" dirty="0">
                <a:solidFill>
                  <a:srgbClr val="000066"/>
                </a:solidFill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AU" altLang="ru-RU" sz="1800" dirty="0">
                <a:solidFill>
                  <a:srgbClr val="000066"/>
                </a:solidFill>
              </a:rPr>
              <a:t>      </a:t>
            </a:r>
            <a:r>
              <a:rPr lang="en-AU" altLang="ru-RU" sz="1800" dirty="0" err="1">
                <a:solidFill>
                  <a:srgbClr val="000066"/>
                </a:solidFill>
              </a:rPr>
              <a:t>Qo`zg`almas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g`altak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ikkita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qismdan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iborat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bo'lib</a:t>
            </a:r>
            <a:r>
              <a:rPr lang="en-AU" altLang="ru-RU" sz="1800" dirty="0">
                <a:solidFill>
                  <a:srgbClr val="000066"/>
                </a:solidFill>
              </a:rPr>
              <a:t>, </a:t>
            </a:r>
            <a:r>
              <a:rPr lang="en-AU" altLang="ru-RU" sz="1800" dirty="0" err="1">
                <a:solidFill>
                  <a:srgbClr val="000066"/>
                </a:solidFill>
              </a:rPr>
              <a:t>ularning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ichida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o'qda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harakatlanadigan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g`altak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joylashtirilgan</a:t>
            </a:r>
            <a:r>
              <a:rPr lang="en-AU" altLang="ru-RU" sz="1800" dirty="0">
                <a:solidFill>
                  <a:srgbClr val="000066"/>
                </a:solidFill>
              </a:rPr>
              <a:t>. </a:t>
            </a:r>
            <a:r>
              <a:rPr lang="en-AU" altLang="ru-RU" sz="1800" dirty="0" err="1">
                <a:solidFill>
                  <a:srgbClr val="000066"/>
                </a:solidFill>
              </a:rPr>
              <a:t>G`altaklarda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tok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mavjud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bo'lganda</a:t>
            </a:r>
            <a:r>
              <a:rPr lang="en-AU" altLang="ru-RU" sz="1800" dirty="0">
                <a:solidFill>
                  <a:srgbClr val="000066"/>
                </a:solidFill>
              </a:rPr>
              <a:t>, </a:t>
            </a:r>
            <a:r>
              <a:rPr lang="en-AU" altLang="ru-RU" sz="1800" dirty="0" err="1">
                <a:solidFill>
                  <a:srgbClr val="000066"/>
                </a:solidFill>
              </a:rPr>
              <a:t>qo`zg`aluvchan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g`altakni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aylantirishga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intiluvchi</a:t>
            </a:r>
            <a:r>
              <a:rPr lang="en-AU" altLang="ru-RU" sz="1800" dirty="0">
                <a:solidFill>
                  <a:srgbClr val="000066"/>
                </a:solidFill>
              </a:rPr>
              <a:t>, elektromagnit </a:t>
            </a:r>
            <a:r>
              <a:rPr lang="en-AU" altLang="ru-RU" sz="1800" dirty="0" err="1">
                <a:solidFill>
                  <a:srgbClr val="000066"/>
                </a:solidFill>
              </a:rPr>
              <a:t>o'zaro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ta'sir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kuchlari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paydo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bo'ladi</a:t>
            </a:r>
            <a:r>
              <a:rPr lang="en-AU" altLang="ru-RU" sz="1800" dirty="0">
                <a:solidFill>
                  <a:srgbClr val="000066"/>
                </a:solidFill>
              </a:rPr>
              <a:t>, </a:t>
            </a:r>
            <a:r>
              <a:rPr lang="en-AU" altLang="ru-RU" sz="1800" dirty="0" err="1">
                <a:solidFill>
                  <a:srgbClr val="000066"/>
                </a:solidFill>
              </a:rPr>
              <a:t>ya'ni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aylantiruvchi</a:t>
            </a:r>
            <a:r>
              <a:rPr lang="en-AU" altLang="ru-RU" sz="1800" dirty="0">
                <a:solidFill>
                  <a:srgbClr val="000066"/>
                </a:solidFill>
              </a:rPr>
              <a:t> moment (</a:t>
            </a:r>
            <a:r>
              <a:rPr lang="en-AU" altLang="ru-RU" sz="1800" dirty="0" err="1">
                <a:solidFill>
                  <a:srgbClr val="000066"/>
                </a:solidFill>
              </a:rPr>
              <a:t>o`zgarmas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toklar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va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mexanizmning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tegishli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konstruksiyasi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uchun</a:t>
            </a:r>
            <a:r>
              <a:rPr lang="en-AU" altLang="ru-RU" sz="1800" dirty="0">
                <a:solidFill>
                  <a:srgbClr val="000066"/>
                </a:solidFill>
              </a:rPr>
              <a:t>) </a:t>
            </a:r>
            <a:r>
              <a:rPr lang="en-AU" altLang="ru-RU" sz="1800" dirty="0" err="1">
                <a:solidFill>
                  <a:srgbClr val="000066"/>
                </a:solidFill>
              </a:rPr>
              <a:t>toklar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ko`paytmasiga</a:t>
            </a:r>
            <a:r>
              <a:rPr lang="en-AU" altLang="ru-RU" sz="1800" dirty="0">
                <a:solidFill>
                  <a:srgbClr val="000066"/>
                </a:solidFill>
              </a:rPr>
              <a:t> </a:t>
            </a:r>
            <a:r>
              <a:rPr lang="en-AU" altLang="ru-RU" sz="1800" dirty="0" err="1">
                <a:solidFill>
                  <a:srgbClr val="000066"/>
                </a:solidFill>
              </a:rPr>
              <a:t>proporsional</a:t>
            </a:r>
            <a:r>
              <a:rPr lang="en-AU" altLang="ru-RU" sz="1800" dirty="0">
                <a:solidFill>
                  <a:srgbClr val="000066"/>
                </a:solidFill>
              </a:rPr>
              <a:t>:</a:t>
            </a:r>
            <a:r>
              <a:rPr lang="ru-RU" altLang="ru-RU" sz="1800" dirty="0">
                <a:solidFill>
                  <a:srgbClr val="000066"/>
                </a:solidFill>
              </a:rPr>
              <a:t> </a:t>
            </a:r>
          </a:p>
        </p:txBody>
      </p:sp>
      <p:sp>
        <p:nvSpPr>
          <p:cNvPr id="292868" name="Rectangle 4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2869" name="Rectangle 5"/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2870" name="Rectangle 6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92872" name="Rectangle 8"/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9287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704189"/>
              </p:ext>
            </p:extLst>
          </p:nvPr>
        </p:nvGraphicFramePr>
        <p:xfrm>
          <a:off x="5436096" y="3526227"/>
          <a:ext cx="2087562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6" name="Формула" r:id="rId3" imgW="761669" imgH="241195" progId="Equation.3">
                  <p:embed/>
                </p:oleObj>
              </mc:Choice>
              <mc:Fallback>
                <p:oleObj name="Формула" r:id="rId3" imgW="761669" imgH="241195" progId="Equation.3">
                  <p:embed/>
                  <p:pic>
                    <p:nvPicPr>
                      <p:cNvPr id="29287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6096" y="3526227"/>
                        <a:ext cx="2087562" cy="652463"/>
                      </a:xfrm>
                      <a:prstGeom prst="rect">
                        <a:avLst/>
                      </a:prstGeom>
                      <a:solidFill>
                        <a:srgbClr val="EBEBF5"/>
                      </a:solidFill>
                      <a:ln w="9525">
                        <a:solidFill>
                          <a:srgbClr val="9999CD"/>
                        </a:solidFill>
                        <a:miter lim="800000"/>
                        <a:headEnd/>
                        <a:tailEnd/>
                      </a:ln>
                      <a:effectLst>
                        <a:outerShdw dist="107763" dir="2700000" algn="ctr" rotWithShape="0">
                          <a:srgbClr val="808080">
                            <a:alpha val="50000"/>
                          </a:srgbClr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2874" name="Rectangle 10"/>
          <p:cNvSpPr>
            <a:spLocks noChangeArrowheads="1"/>
          </p:cNvSpPr>
          <p:nvPr/>
        </p:nvSpPr>
        <p:spPr bwMode="auto">
          <a:xfrm>
            <a:off x="2225966" y="262357"/>
            <a:ext cx="4628190" cy="461665"/>
          </a:xfrm>
          <a:prstGeom prst="rect">
            <a:avLst/>
          </a:prstGeom>
          <a:solidFill>
            <a:srgbClr val="EBEBF5"/>
          </a:solidFill>
          <a:ln w="12700" cap="sq">
            <a:solidFill>
              <a:schemeClr val="accent1"/>
            </a:solidFill>
            <a:miter lim="800000"/>
            <a:headEnd type="none" w="sm" len="sm"/>
            <a:tailEnd type="none" w="sm" len="sm"/>
          </a:ln>
          <a:effectLst>
            <a:prstShdw prst="shdw13" dist="200805" dir="12881709">
              <a:srgbClr val="FF8E1D">
                <a:alpha val="50000"/>
              </a:srgbClr>
            </a:prstShdw>
          </a:effectLst>
        </p:spPr>
        <p:txBody>
          <a:bodyPr wrap="none">
            <a:spAutoFit/>
          </a:bodyPr>
          <a:lstStyle/>
          <a:p>
            <a:r>
              <a:rPr lang="en-AU" altLang="ru-RU" sz="2400" b="1" dirty="0">
                <a:solidFill>
                  <a:srgbClr val="000066"/>
                </a:solidFill>
              </a:rPr>
              <a:t>Elektrodinamik </a:t>
            </a:r>
            <a:r>
              <a:rPr lang="en-AU" altLang="ru-RU" sz="2400" b="1" dirty="0" err="1">
                <a:solidFill>
                  <a:srgbClr val="000066"/>
                </a:solidFill>
              </a:rPr>
              <a:t>tizim</a:t>
            </a:r>
            <a:r>
              <a:rPr lang="en-AU" altLang="ru-RU" sz="2400" b="1" dirty="0">
                <a:solidFill>
                  <a:srgbClr val="000066"/>
                </a:solidFill>
              </a:rPr>
              <a:t> </a:t>
            </a:r>
            <a:r>
              <a:rPr lang="en-AU" altLang="ru-RU" sz="2400" b="1" dirty="0" err="1">
                <a:solidFill>
                  <a:srgbClr val="000066"/>
                </a:solidFill>
              </a:rPr>
              <a:t>asboblari</a:t>
            </a:r>
            <a:endParaRPr lang="ru-RU" altLang="ru-RU" sz="2400" b="1" dirty="0">
              <a:solidFill>
                <a:srgbClr val="000066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7A012EB-3552-415C-BE76-A42BEFA254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18247"/>
          <a:stretch/>
        </p:blipFill>
        <p:spPr>
          <a:xfrm>
            <a:off x="326869" y="3290889"/>
            <a:ext cx="2795512" cy="330565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377AE6E-CF9C-4CFA-A77C-6A5A0E1FEDAA}"/>
              </a:ext>
            </a:extLst>
          </p:cNvPr>
          <p:cNvSpPr/>
          <p:nvPr/>
        </p:nvSpPr>
        <p:spPr>
          <a:xfrm>
            <a:off x="3050830" y="6276446"/>
            <a:ext cx="609317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1</a:t>
            </a:r>
            <a:r>
              <a:rPr lang="uz-Cyrl-UZ" sz="1100" dirty="0"/>
              <a:t>6</a:t>
            </a:r>
            <a:r>
              <a:rPr lang="en-US" sz="1100" dirty="0"/>
              <a:t>. "Electrodynamic measuring mechanism" prompt, Ivanov-</a:t>
            </a:r>
            <a:r>
              <a:rPr lang="en-US" sz="1100" dirty="0" err="1"/>
              <a:t>AM.rf</a:t>
            </a:r>
            <a:r>
              <a:rPr lang="en-US" sz="1100" dirty="0"/>
              <a:t>, Ivanov-AM, 9 Feb. 2022</a:t>
            </a:r>
            <a:r>
              <a:rPr lang="uz-Cyrl-UZ" sz="1100" dirty="0"/>
              <a:t> </a:t>
            </a:r>
          </a:p>
          <a:p>
            <a:r>
              <a:rPr lang="en-US" sz="1100" dirty="0"/>
              <a:t>https://</a:t>
            </a:r>
            <a:r>
              <a:rPr lang="ru-RU" sz="1100" dirty="0" err="1"/>
              <a:t>иванов-ам.рф</a:t>
            </a:r>
            <a:r>
              <a:rPr lang="ru-RU" sz="1100" dirty="0"/>
              <a:t>/</a:t>
            </a:r>
            <a:r>
              <a:rPr lang="en-US" sz="1100" dirty="0" err="1"/>
              <a:t>physics_peryshkin</a:t>
            </a:r>
            <a:r>
              <a:rPr lang="en-US" sz="1100" dirty="0"/>
              <a:t>/</a:t>
            </a:r>
            <a:r>
              <a:rPr lang="en-US" sz="1100" dirty="0" err="1"/>
              <a:t>pril</a:t>
            </a:r>
            <a:r>
              <a:rPr lang="en-US" sz="1100" dirty="0"/>
              <a:t>/</a:t>
            </a:r>
            <a:r>
              <a:rPr lang="en-US" sz="1100" dirty="0" err="1"/>
              <a:t>img</a:t>
            </a:r>
            <a:r>
              <a:rPr lang="en-US" sz="1100" dirty="0"/>
              <a:t>/pic_02_01_07.webp</a:t>
            </a:r>
            <a:endParaRPr lang="ru-RU" sz="11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353890C-6045-43AD-8272-5D29459F552F}"/>
              </a:ext>
            </a:extLst>
          </p:cNvPr>
          <p:cNvSpPr/>
          <p:nvPr/>
        </p:nvSpPr>
        <p:spPr>
          <a:xfrm>
            <a:off x="3562026" y="4439353"/>
            <a:ext cx="52551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002060"/>
                </a:solidFill>
              </a:rPr>
              <a:t>1 – </a:t>
            </a:r>
            <a:r>
              <a:rPr lang="en-US" sz="1800" dirty="0" err="1">
                <a:solidFill>
                  <a:srgbClr val="002060"/>
                </a:solidFill>
              </a:rPr>
              <a:t>qo`zg`almas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g`altak</a:t>
            </a:r>
            <a:r>
              <a:rPr lang="en-US" sz="1800" dirty="0">
                <a:solidFill>
                  <a:srgbClr val="002060"/>
                </a:solidFill>
              </a:rPr>
              <a:t> (</a:t>
            </a:r>
            <a:r>
              <a:rPr lang="en-US" sz="1800" dirty="0" err="1">
                <a:solidFill>
                  <a:srgbClr val="002060"/>
                </a:solidFill>
              </a:rPr>
              <a:t>tayanch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tok</a:t>
            </a:r>
            <a:r>
              <a:rPr lang="en-US" sz="1800" dirty="0">
                <a:solidFill>
                  <a:srgbClr val="002060"/>
                </a:solidFill>
              </a:rPr>
              <a:t>)</a:t>
            </a:r>
            <a:endParaRPr lang="uz-Cyrl-UZ" sz="1800" dirty="0">
              <a:solidFill>
                <a:srgbClr val="002060"/>
              </a:solidFill>
            </a:endParaRPr>
          </a:p>
          <a:p>
            <a:r>
              <a:rPr lang="en-US" sz="1800" dirty="0">
                <a:solidFill>
                  <a:srgbClr val="002060"/>
                </a:solidFill>
              </a:rPr>
              <a:t>2 – </a:t>
            </a:r>
            <a:r>
              <a:rPr lang="en-US" sz="1800" dirty="0" err="1">
                <a:solidFill>
                  <a:srgbClr val="002060"/>
                </a:solidFill>
              </a:rPr>
              <a:t>qo`zg`aluvchan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g`altak</a:t>
            </a:r>
            <a:r>
              <a:rPr lang="en-US" sz="1800" dirty="0">
                <a:solidFill>
                  <a:srgbClr val="002060"/>
                </a:solidFill>
              </a:rPr>
              <a:t> (</a:t>
            </a:r>
            <a:r>
              <a:rPr lang="en-US" sz="1800" dirty="0" err="1">
                <a:solidFill>
                  <a:srgbClr val="002060"/>
                </a:solidFill>
              </a:rPr>
              <a:t>o'lchanadigan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tok</a:t>
            </a:r>
            <a:r>
              <a:rPr lang="en-US" sz="1800" dirty="0">
                <a:solidFill>
                  <a:srgbClr val="002060"/>
                </a:solidFill>
              </a:rPr>
              <a:t>)</a:t>
            </a:r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8A96774A-BE74-4CC7-B403-072714FA1E3C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47950" y="596223"/>
            <a:ext cx="7687914" cy="756467"/>
          </a:xfrm>
        </p:spPr>
        <p:txBody>
          <a:bodyPr/>
          <a:lstStyle/>
          <a:p>
            <a:r>
              <a:rPr lang="en-US" altLang="ru-RU" dirty="0" err="1">
                <a:solidFill>
                  <a:srgbClr val="3333FF"/>
                </a:solidFill>
              </a:rPr>
              <a:t>Elektrodinamik</a:t>
            </a:r>
            <a:r>
              <a:rPr lang="en-US" altLang="ru-RU" dirty="0">
                <a:solidFill>
                  <a:srgbClr val="3333FF"/>
                </a:solidFill>
              </a:rPr>
              <a:t> </a:t>
            </a:r>
            <a:r>
              <a:rPr lang="en-US" altLang="ru-RU" dirty="0" err="1">
                <a:solidFill>
                  <a:srgbClr val="3333FF"/>
                </a:solidFill>
              </a:rPr>
              <a:t>o'lchash</a:t>
            </a:r>
            <a:r>
              <a:rPr lang="en-US" altLang="ru-RU" dirty="0">
                <a:solidFill>
                  <a:srgbClr val="3333FF"/>
                </a:solidFill>
              </a:rPr>
              <a:t> </a:t>
            </a:r>
            <a:r>
              <a:rPr lang="en-US" altLang="ru-RU" dirty="0" err="1">
                <a:solidFill>
                  <a:srgbClr val="3333FF"/>
                </a:solidFill>
              </a:rPr>
              <a:t>asboblari</a:t>
            </a:r>
            <a:endParaRPr lang="ru-RU" altLang="ru-RU" dirty="0">
              <a:solidFill>
                <a:srgbClr val="3333FF"/>
              </a:solidFill>
            </a:endParaRPr>
          </a:p>
        </p:txBody>
      </p:sp>
      <p:graphicFrame>
        <p:nvGraphicFramePr>
          <p:cNvPr id="44038" name="Object 6"/>
          <p:cNvGraphicFramePr>
            <a:graphicFrameLocks noGrp="1" noChangeAspect="1"/>
          </p:cNvGraphicFramePr>
          <p:nvPr>
            <p:ph sz="half" idx="1"/>
          </p:nvPr>
        </p:nvGraphicFramePr>
        <p:xfrm>
          <a:off x="4859338" y="3429000"/>
          <a:ext cx="3887787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8" name="Формула" r:id="rId3" imgW="1917360" imgH="393480" progId="Equation.3">
                  <p:embed/>
                </p:oleObj>
              </mc:Choice>
              <mc:Fallback>
                <p:oleObj name="Формула" r:id="rId3" imgW="1917360" imgH="393480" progId="Equation.3">
                  <p:embed/>
                  <p:pic>
                    <p:nvPicPr>
                      <p:cNvPr id="4403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3429000"/>
                        <a:ext cx="3887787" cy="79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5076825" y="1484313"/>
            <a:ext cx="374332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ru-RU" sz="2000" dirty="0">
                <a:solidFill>
                  <a:srgbClr val="000000"/>
                </a:solidFill>
              </a:rPr>
              <a:t>1 – </a:t>
            </a:r>
            <a:r>
              <a:rPr lang="en-US" altLang="ru-RU" sz="2000" dirty="0" err="1">
                <a:solidFill>
                  <a:srgbClr val="000000"/>
                </a:solidFill>
              </a:rPr>
              <a:t>qo`zg`almas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g`altak</a:t>
            </a:r>
            <a:r>
              <a:rPr lang="en-US" altLang="ru-RU" sz="2000" dirty="0">
                <a:solidFill>
                  <a:srgbClr val="000000"/>
                </a:solidFill>
              </a:rPr>
              <a:t> (</a:t>
            </a:r>
            <a:r>
              <a:rPr lang="en-US" altLang="ru-RU" sz="2000" dirty="0" err="1">
                <a:solidFill>
                  <a:srgbClr val="000000"/>
                </a:solidFill>
              </a:rPr>
              <a:t>tayanch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tok</a:t>
            </a:r>
            <a:r>
              <a:rPr lang="en-US" altLang="ru-RU" sz="2000" dirty="0">
                <a:solidFill>
                  <a:srgbClr val="000000"/>
                </a:solidFill>
              </a:rPr>
              <a:t>)</a:t>
            </a:r>
          </a:p>
          <a:p>
            <a:pPr lvl="0">
              <a:spcBef>
                <a:spcPct val="50000"/>
              </a:spcBef>
            </a:pPr>
            <a:r>
              <a:rPr lang="en-US" altLang="ru-RU" sz="2000" dirty="0">
                <a:solidFill>
                  <a:srgbClr val="000000"/>
                </a:solidFill>
              </a:rPr>
              <a:t>2 – </a:t>
            </a:r>
            <a:r>
              <a:rPr lang="en-US" altLang="ru-RU" sz="2000" dirty="0" err="1">
                <a:solidFill>
                  <a:srgbClr val="000000"/>
                </a:solidFill>
              </a:rPr>
              <a:t>qo`zg`aluvchan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g`altak</a:t>
            </a:r>
            <a:r>
              <a:rPr lang="en-US" altLang="ru-RU" sz="2000" dirty="0">
                <a:solidFill>
                  <a:srgbClr val="000000"/>
                </a:solidFill>
              </a:rPr>
              <a:t> (</a:t>
            </a:r>
            <a:r>
              <a:rPr lang="en-US" altLang="ru-RU" sz="2000" dirty="0" err="1">
                <a:solidFill>
                  <a:srgbClr val="000000"/>
                </a:solidFill>
              </a:rPr>
              <a:t>o'lchanadigan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tok</a:t>
            </a:r>
            <a:r>
              <a:rPr lang="en-US" altLang="ru-RU" sz="2000" dirty="0">
                <a:solidFill>
                  <a:srgbClr val="000000"/>
                </a:solidFill>
              </a:rPr>
              <a:t>)</a:t>
            </a: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4356100" y="4221163"/>
            <a:ext cx="47879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ru-RU" sz="2000" dirty="0" err="1">
                <a:solidFill>
                  <a:srgbClr val="000000"/>
                </a:solidFill>
              </a:rPr>
              <a:t>bu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yerda</a:t>
            </a:r>
            <a:r>
              <a:rPr lang="en-US" altLang="ru-RU" sz="2000" dirty="0">
                <a:solidFill>
                  <a:srgbClr val="000000"/>
                </a:solidFill>
              </a:rPr>
              <a:t> L</a:t>
            </a:r>
            <a:r>
              <a:rPr lang="en-US" altLang="ru-RU" sz="2000" baseline="-25000" dirty="0">
                <a:solidFill>
                  <a:srgbClr val="000000"/>
                </a:solidFill>
              </a:rPr>
              <a:t>1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va</a:t>
            </a:r>
            <a:r>
              <a:rPr lang="en-US" altLang="ru-RU" sz="2000" dirty="0">
                <a:solidFill>
                  <a:srgbClr val="000000"/>
                </a:solidFill>
              </a:rPr>
              <a:t> L</a:t>
            </a:r>
            <a:r>
              <a:rPr lang="en-US" altLang="ru-RU" sz="2000" baseline="-25000" dirty="0">
                <a:solidFill>
                  <a:srgbClr val="000000"/>
                </a:solidFill>
              </a:rPr>
              <a:t>2</a:t>
            </a:r>
            <a:r>
              <a:rPr lang="en-US" altLang="ru-RU" sz="2000" dirty="0">
                <a:solidFill>
                  <a:srgbClr val="000000"/>
                </a:solidFill>
              </a:rPr>
              <a:t> - </a:t>
            </a:r>
            <a:r>
              <a:rPr lang="en-US" altLang="ru-RU" sz="2000" dirty="0" err="1">
                <a:solidFill>
                  <a:srgbClr val="000000"/>
                </a:solidFill>
              </a:rPr>
              <a:t>qo'zg'almas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va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qo'zg'aluvchan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g`altaklarning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induktivligi</a:t>
            </a:r>
            <a:r>
              <a:rPr lang="en-US" altLang="ru-RU" sz="2000" dirty="0">
                <a:solidFill>
                  <a:srgbClr val="000000"/>
                </a:solidFill>
              </a:rPr>
              <a:t>, M – </a:t>
            </a:r>
            <a:r>
              <a:rPr lang="en-US" altLang="ru-RU" sz="2000" dirty="0" err="1">
                <a:solidFill>
                  <a:srgbClr val="000000"/>
                </a:solidFill>
              </a:rPr>
              <a:t>g`altaklarning</a:t>
            </a:r>
            <a:r>
              <a:rPr lang="en-US" altLang="ru-RU" sz="2000" dirty="0">
                <a:solidFill>
                  <a:srgbClr val="000000"/>
                </a:solidFill>
              </a:rPr>
              <a:t> (</a:t>
            </a:r>
            <a:r>
              <a:rPr lang="en-US" altLang="ru-RU" sz="2000" dirty="0" err="1">
                <a:solidFill>
                  <a:srgbClr val="000000"/>
                </a:solidFill>
              </a:rPr>
              <a:t>ramkalar</a:t>
            </a:r>
            <a:r>
              <a:rPr lang="en-US" altLang="ru-RU" sz="2000" dirty="0">
                <a:solidFill>
                  <a:srgbClr val="000000"/>
                </a:solidFill>
              </a:rPr>
              <a:t>) </a:t>
            </a:r>
            <a:r>
              <a:rPr lang="en-US" altLang="ru-RU" sz="2000" dirty="0" err="1">
                <a:solidFill>
                  <a:srgbClr val="000000"/>
                </a:solidFill>
              </a:rPr>
              <a:t>o'zaro</a:t>
            </a:r>
            <a:r>
              <a:rPr lang="en-US" altLang="ru-RU" sz="2000" dirty="0">
                <a:solidFill>
                  <a:srgbClr val="000000"/>
                </a:solidFill>
              </a:rPr>
              <a:t> </a:t>
            </a:r>
            <a:r>
              <a:rPr lang="en-US" altLang="ru-RU" sz="2000" dirty="0" err="1">
                <a:solidFill>
                  <a:srgbClr val="000000"/>
                </a:solidFill>
              </a:rPr>
              <a:t>induktivligi</a:t>
            </a:r>
            <a:r>
              <a:rPr lang="en-US" altLang="ru-RU" sz="2000" dirty="0">
                <a:solidFill>
                  <a:srgbClr val="000000"/>
                </a:solidFill>
              </a:rPr>
              <a:t>.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graphicFrame>
        <p:nvGraphicFramePr>
          <p:cNvPr id="44047" name="Object 15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212608427"/>
              </p:ext>
            </p:extLst>
          </p:nvPr>
        </p:nvGraphicFramePr>
        <p:xfrm>
          <a:off x="5399881" y="5783916"/>
          <a:ext cx="2303462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9" name="Формула" r:id="rId5" imgW="1028520" imgH="393480" progId="Equation.3">
                  <p:embed/>
                </p:oleObj>
              </mc:Choice>
              <mc:Fallback>
                <p:oleObj name="Формула" r:id="rId5" imgW="1028520" imgH="393480" progId="Equation.3">
                  <p:embed/>
                  <p:pic>
                    <p:nvPicPr>
                      <p:cNvPr id="44047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9881" y="5783916"/>
                        <a:ext cx="2303462" cy="881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49" name="Text Box 17"/>
          <p:cNvSpPr txBox="1">
            <a:spLocks noChangeArrowheads="1"/>
          </p:cNvSpPr>
          <p:nvPr/>
        </p:nvSpPr>
        <p:spPr bwMode="auto">
          <a:xfrm>
            <a:off x="2915816" y="5996448"/>
            <a:ext cx="23764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Shkala</a:t>
            </a:r>
            <a:r>
              <a:rPr kumimoji="0" lang="en-US" alt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ru-R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tenglamasi</a:t>
            </a: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4050" name="Text Box 18"/>
          <p:cNvSpPr txBox="1">
            <a:spLocks noChangeArrowheads="1"/>
          </p:cNvSpPr>
          <p:nvPr/>
        </p:nvSpPr>
        <p:spPr bwMode="auto">
          <a:xfrm>
            <a:off x="4643438" y="3068638"/>
            <a:ext cx="374332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AU" altLang="ru-RU" sz="2000" dirty="0">
                <a:solidFill>
                  <a:srgbClr val="000000"/>
                </a:solidFill>
              </a:rPr>
              <a:t>Elektromagnit </a:t>
            </a:r>
            <a:r>
              <a:rPr lang="en-AU" altLang="ru-RU" sz="2000" dirty="0" err="1">
                <a:solidFill>
                  <a:srgbClr val="000000"/>
                </a:solidFill>
              </a:rPr>
              <a:t>energiya</a:t>
            </a: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185" name="Picture 17" descr="Электромеханические измерительные приборы">
            <a:extLst>
              <a:ext uri="{FF2B5EF4-FFF2-40B4-BE49-F238E27FC236}">
                <a16:creationId xmlns:a16="http://schemas.microsoft.com/office/drawing/2014/main" id="{7A9D5611-A567-48D6-B3FF-4DB307159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63" y="1447246"/>
            <a:ext cx="4162425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6971DE2-BAF9-423F-A76F-57CCBF928031}"/>
              </a:ext>
            </a:extLst>
          </p:cNvPr>
          <p:cNvSpPr/>
          <p:nvPr/>
        </p:nvSpPr>
        <p:spPr>
          <a:xfrm>
            <a:off x="107504" y="5085184"/>
            <a:ext cx="43910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</a:t>
            </a:r>
            <a:r>
              <a:rPr lang="uz-Cyrl-UZ" sz="1200" dirty="0"/>
              <a:t>7</a:t>
            </a:r>
            <a:r>
              <a:rPr lang="en-US" sz="1200" dirty="0"/>
              <a:t>. "Electrodynamic measurement circuit illustration" prompt, Studfile.net, </a:t>
            </a:r>
            <a:r>
              <a:rPr lang="en-US" sz="1200" dirty="0" err="1"/>
              <a:t>Studfile</a:t>
            </a:r>
            <a:r>
              <a:rPr lang="en-US" sz="1200" dirty="0"/>
              <a:t>, 3 Mar. 2022</a:t>
            </a:r>
            <a:r>
              <a:rPr lang="uz-Cyrl-UZ" sz="1200" dirty="0"/>
              <a:t> </a:t>
            </a:r>
            <a:r>
              <a:rPr lang="en-US" sz="1200" dirty="0"/>
              <a:t>https://studfile.net/html/2706/57/html_vn3L57GKym.x1jK/htmlconvd-Xk1zkW_html_97714e7ef69b05b2.jpg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50DF3141-31D5-445E-BD61-E7381C3B8CD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7143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55217" y="623918"/>
            <a:ext cx="4916983" cy="644842"/>
          </a:xfrm>
        </p:spPr>
        <p:txBody>
          <a:bodyPr/>
          <a:lstStyle/>
          <a:p>
            <a:r>
              <a:rPr lang="en-US" sz="2800" dirty="0" err="1">
                <a:solidFill>
                  <a:srgbClr val="0000CC"/>
                </a:solidFill>
              </a:rPr>
              <a:t>Elektrodinamik</a:t>
            </a: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err="1">
                <a:solidFill>
                  <a:srgbClr val="0000CC"/>
                </a:solidFill>
              </a:rPr>
              <a:t>tizim</a:t>
            </a: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err="1">
                <a:solidFill>
                  <a:srgbClr val="0000CC"/>
                </a:solidFill>
              </a:rPr>
              <a:t>asboblari</a:t>
            </a:r>
            <a:endParaRPr lang="ru-RU" sz="2800" dirty="0">
              <a:solidFill>
                <a:srgbClr val="0000CC"/>
              </a:solidFill>
            </a:endParaRPr>
          </a:p>
        </p:txBody>
      </p:sp>
      <p:sp>
        <p:nvSpPr>
          <p:cNvPr id="29699" name="Объект 2"/>
          <p:cNvSpPr>
            <a:spLocks noGrp="1"/>
          </p:cNvSpPr>
          <p:nvPr>
            <p:ph idx="4294967295"/>
          </p:nvPr>
        </p:nvSpPr>
        <p:spPr>
          <a:xfrm>
            <a:off x="2726102" y="1194020"/>
            <a:ext cx="6037829" cy="2750623"/>
          </a:xfrm>
        </p:spPr>
        <p:txBody>
          <a:bodyPr/>
          <a:lstStyle/>
          <a:p>
            <a:pPr marL="0" indent="0">
              <a:buNone/>
            </a:pPr>
            <a:r>
              <a:rPr lang="en-AU" sz="1800" dirty="0" err="1"/>
              <a:t>Qalin</a:t>
            </a:r>
            <a:r>
              <a:rPr lang="en-AU" sz="1800" dirty="0"/>
              <a:t> </a:t>
            </a:r>
            <a:r>
              <a:rPr lang="en-AU" sz="1800" dirty="0" err="1"/>
              <a:t>izolyatsiyalangan</a:t>
            </a:r>
            <a:r>
              <a:rPr lang="en-AU" sz="1800" dirty="0"/>
              <a:t> </a:t>
            </a:r>
            <a:r>
              <a:rPr lang="en-AU" sz="1800" dirty="0" err="1"/>
              <a:t>o'tkazgichdan</a:t>
            </a:r>
            <a:r>
              <a:rPr lang="en-AU" sz="1800" dirty="0"/>
              <a:t> </a:t>
            </a:r>
            <a:r>
              <a:rPr lang="en-AU" sz="1800" dirty="0" err="1"/>
              <a:t>yasalgan</a:t>
            </a:r>
            <a:r>
              <a:rPr lang="en-AU" sz="1800" dirty="0"/>
              <a:t> </a:t>
            </a:r>
            <a:r>
              <a:rPr lang="en-AU" sz="1800" dirty="0" err="1"/>
              <a:t>qo`zg`almas</a:t>
            </a:r>
            <a:r>
              <a:rPr lang="en-AU" sz="1800" dirty="0"/>
              <a:t> </a:t>
            </a:r>
            <a:r>
              <a:rPr lang="en-AU" sz="1800" dirty="0" err="1"/>
              <a:t>g`altak</a:t>
            </a:r>
            <a:r>
              <a:rPr lang="en-AU" sz="1800" dirty="0"/>
              <a:t> (1).</a:t>
            </a:r>
          </a:p>
          <a:p>
            <a:pPr marL="0" indent="0">
              <a:buNone/>
            </a:pPr>
            <a:r>
              <a:rPr lang="en-AU" sz="1800" dirty="0" err="1"/>
              <a:t>Qo`zg`aluvchan</a:t>
            </a:r>
            <a:r>
              <a:rPr lang="en-AU" sz="1800" dirty="0"/>
              <a:t> </a:t>
            </a:r>
            <a:r>
              <a:rPr lang="en-AU" sz="1800" dirty="0" err="1"/>
              <a:t>g`altak</a:t>
            </a:r>
            <a:r>
              <a:rPr lang="en-AU" sz="1800" dirty="0"/>
              <a:t> (2) </a:t>
            </a:r>
            <a:r>
              <a:rPr lang="en-AU" sz="1800" dirty="0" err="1"/>
              <a:t>yupqa</a:t>
            </a:r>
            <a:r>
              <a:rPr lang="en-AU" sz="1800" dirty="0"/>
              <a:t> </a:t>
            </a:r>
            <a:r>
              <a:rPr lang="en-AU" sz="1800" dirty="0" err="1"/>
              <a:t>izolyatsiyalangan</a:t>
            </a:r>
            <a:r>
              <a:rPr lang="en-AU" sz="1800" dirty="0"/>
              <a:t> </a:t>
            </a:r>
            <a:r>
              <a:rPr lang="en-AU" sz="1800" dirty="0" err="1"/>
              <a:t>o'tkazgichdan</a:t>
            </a:r>
            <a:r>
              <a:rPr lang="en-AU" sz="1800" dirty="0"/>
              <a:t> </a:t>
            </a:r>
            <a:r>
              <a:rPr lang="en-AU" sz="1800" dirty="0" err="1"/>
              <a:t>qilingan</a:t>
            </a:r>
            <a:r>
              <a:rPr lang="en-AU" sz="1800" dirty="0"/>
              <a:t>.</a:t>
            </a:r>
          </a:p>
          <a:p>
            <a:pPr marL="0" indent="0">
              <a:buNone/>
            </a:pPr>
            <a:r>
              <a:rPr lang="en-AU" sz="1800" dirty="0" err="1"/>
              <a:t>Qo`zg`aluvchan</a:t>
            </a:r>
            <a:r>
              <a:rPr lang="en-AU" sz="1800" dirty="0"/>
              <a:t> </a:t>
            </a:r>
            <a:r>
              <a:rPr lang="en-AU" sz="1800" dirty="0" err="1"/>
              <a:t>g`altak</a:t>
            </a:r>
            <a:r>
              <a:rPr lang="en-AU" sz="1800" dirty="0"/>
              <a:t> </a:t>
            </a:r>
            <a:r>
              <a:rPr lang="en-AU" sz="1800" dirty="0" err="1"/>
              <a:t>o'qqa</a:t>
            </a:r>
            <a:r>
              <a:rPr lang="en-AU" sz="1800" dirty="0"/>
              <a:t> </a:t>
            </a:r>
            <a:r>
              <a:rPr lang="en-AU" sz="1800" dirty="0" err="1"/>
              <a:t>tinchlantirgich</a:t>
            </a:r>
            <a:r>
              <a:rPr lang="en-AU" sz="1800" dirty="0"/>
              <a:t> </a:t>
            </a:r>
            <a:r>
              <a:rPr lang="en-AU" sz="1800" dirty="0" err="1"/>
              <a:t>bilan</a:t>
            </a:r>
            <a:r>
              <a:rPr lang="en-AU" sz="1800" dirty="0"/>
              <a:t> </a:t>
            </a:r>
            <a:r>
              <a:rPr lang="en-AU" sz="1800" dirty="0" err="1"/>
              <a:t>birga</a:t>
            </a:r>
            <a:r>
              <a:rPr lang="en-AU" sz="1800" dirty="0"/>
              <a:t> </a:t>
            </a:r>
            <a:r>
              <a:rPr lang="en-AU" sz="1800" dirty="0" err="1"/>
              <a:t>o'rnatilgan</a:t>
            </a:r>
            <a:r>
              <a:rPr lang="en-AU" sz="1800" dirty="0"/>
              <a:t>.</a:t>
            </a:r>
          </a:p>
          <a:p>
            <a:pPr marL="0" indent="0">
              <a:buNone/>
            </a:pPr>
            <a:r>
              <a:rPr lang="en-AU" sz="1800" dirty="0" err="1"/>
              <a:t>Ushbu</a:t>
            </a:r>
            <a:r>
              <a:rPr lang="en-AU" sz="1800" dirty="0"/>
              <a:t> </a:t>
            </a:r>
            <a:r>
              <a:rPr lang="en-AU" sz="1800" dirty="0" err="1"/>
              <a:t>qurilmalarning</a:t>
            </a:r>
            <a:r>
              <a:rPr lang="en-AU" sz="1800" dirty="0"/>
              <a:t> </a:t>
            </a:r>
            <a:r>
              <a:rPr lang="en-AU" sz="1800" dirty="0" err="1"/>
              <a:t>ishlash</a:t>
            </a:r>
            <a:r>
              <a:rPr lang="en-AU" sz="1800" dirty="0"/>
              <a:t> </a:t>
            </a:r>
            <a:r>
              <a:rPr lang="en-AU" sz="1800" dirty="0" err="1"/>
              <a:t>printsipi</a:t>
            </a:r>
            <a:r>
              <a:rPr lang="en-AU" sz="1800" dirty="0"/>
              <a:t> </a:t>
            </a:r>
            <a:r>
              <a:rPr lang="en-AU" sz="1800" dirty="0" err="1"/>
              <a:t>g`altaklarda</a:t>
            </a:r>
            <a:r>
              <a:rPr lang="en-AU" sz="1800" dirty="0"/>
              <a:t> </a:t>
            </a:r>
            <a:r>
              <a:rPr lang="en-AU" sz="1800" dirty="0" err="1"/>
              <a:t>oqayotgan</a:t>
            </a:r>
            <a:r>
              <a:rPr lang="en-AU" sz="1800" dirty="0"/>
              <a:t> </a:t>
            </a:r>
            <a:r>
              <a:rPr lang="en-AU" sz="1800" dirty="0" err="1"/>
              <a:t>tok</a:t>
            </a:r>
            <a:r>
              <a:rPr lang="en-AU" sz="1800" dirty="0"/>
              <a:t> </a:t>
            </a:r>
            <a:r>
              <a:rPr lang="en-AU" sz="1800" dirty="0" err="1"/>
              <a:t>tomonidan</a:t>
            </a:r>
            <a:r>
              <a:rPr lang="en-AU" sz="1800" dirty="0"/>
              <a:t> </a:t>
            </a:r>
            <a:r>
              <a:rPr lang="en-AU" sz="1800" dirty="0" err="1"/>
              <a:t>xosil</a:t>
            </a:r>
            <a:r>
              <a:rPr lang="en-AU" sz="1800" dirty="0"/>
              <a:t> </a:t>
            </a:r>
            <a:r>
              <a:rPr lang="en-AU" sz="1800" dirty="0" err="1"/>
              <a:t>qilinadigan</a:t>
            </a:r>
            <a:r>
              <a:rPr lang="en-AU" sz="1800" dirty="0"/>
              <a:t> </a:t>
            </a:r>
            <a:r>
              <a:rPr lang="en-AU" sz="1800" dirty="0" err="1"/>
              <a:t>ikki</a:t>
            </a:r>
            <a:r>
              <a:rPr lang="en-AU" sz="1800" dirty="0"/>
              <a:t> </a:t>
            </a:r>
            <a:r>
              <a:rPr lang="en-AU" sz="1800" dirty="0" err="1"/>
              <a:t>magnit</a:t>
            </a:r>
            <a:r>
              <a:rPr lang="en-AU" sz="1800" dirty="0"/>
              <a:t> </a:t>
            </a:r>
            <a:r>
              <a:rPr lang="en-AU" sz="1800" dirty="0" err="1"/>
              <a:t>maydonlarning</a:t>
            </a:r>
            <a:r>
              <a:rPr lang="en-AU" sz="1800" dirty="0"/>
              <a:t> </a:t>
            </a:r>
            <a:r>
              <a:rPr lang="en-AU" sz="1800" dirty="0" err="1"/>
              <a:t>o'zaro</a:t>
            </a:r>
            <a:r>
              <a:rPr lang="en-AU" sz="1800" dirty="0"/>
              <a:t> </a:t>
            </a:r>
            <a:r>
              <a:rPr lang="en-AU" sz="1800" dirty="0" err="1"/>
              <a:t>ta'siriga</a:t>
            </a:r>
            <a:r>
              <a:rPr lang="en-AU" sz="1800" dirty="0"/>
              <a:t> </a:t>
            </a:r>
            <a:r>
              <a:rPr lang="en-AU" sz="1800" dirty="0" err="1"/>
              <a:t>asoslanadi</a:t>
            </a:r>
            <a:r>
              <a:rPr lang="en-AU" sz="1800" dirty="0"/>
              <a:t>.</a:t>
            </a:r>
            <a:endParaRPr lang="ru-RU" sz="1800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 bwMode="auto">
          <a:xfrm>
            <a:off x="1692564" y="5180274"/>
            <a:ext cx="2879436" cy="96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tok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turga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bog'liq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emas</a:t>
            </a:r>
            <a:endParaRPr lang="en-US" sz="1800" dirty="0">
              <a:solidFill>
                <a:srgbClr val="000000"/>
              </a:solidFill>
            </a:endParaRP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yuqori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aniqlik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 bwMode="auto">
          <a:xfrm>
            <a:off x="5419106" y="5052640"/>
            <a:ext cx="3670745" cy="1684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lang="en-US" sz="1800" dirty="0" err="1">
                <a:solidFill>
                  <a:srgbClr val="000000"/>
                </a:solidFill>
              </a:rPr>
              <a:t>shkala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notekisligi</a:t>
            </a:r>
            <a:endParaRPr lang="en-US" sz="1800" dirty="0">
              <a:solidFill>
                <a:srgbClr val="000000"/>
              </a:solidFill>
            </a:endParaRP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ortiqcha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yuklanish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mumkin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emasligi</a:t>
            </a:r>
            <a:endParaRPr lang="en-US" sz="1800" dirty="0">
              <a:solidFill>
                <a:srgbClr val="000000"/>
              </a:solidFill>
            </a:endParaRPr>
          </a:p>
          <a:p>
            <a:pPr lvl="0">
              <a:buClr>
                <a:srgbClr val="00007D"/>
              </a:buClr>
            </a:pPr>
            <a:r>
              <a:rPr lang="en-US" sz="1800" dirty="0" err="1">
                <a:solidFill>
                  <a:srgbClr val="000000"/>
                </a:solidFill>
              </a:rPr>
              <a:t>tashqi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magnit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maydonlarining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ko`rsatishga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ta'siri</a:t>
            </a:r>
            <a:endParaRPr lang="en-US" sz="1800" dirty="0">
              <a:solidFill>
                <a:srgbClr val="0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76" y="5191845"/>
            <a:ext cx="853254" cy="779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180274"/>
            <a:ext cx="847106" cy="714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85" y="1636074"/>
            <a:ext cx="2354263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32EA019-D1E2-493F-ABB0-08EAE9B98A5D}"/>
              </a:ext>
            </a:extLst>
          </p:cNvPr>
          <p:cNvSpPr/>
          <p:nvPr/>
        </p:nvSpPr>
        <p:spPr>
          <a:xfrm>
            <a:off x="183719" y="4458116"/>
            <a:ext cx="75566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18. "Electrodynamic measurement system structure" prompt, Studfile.net, </a:t>
            </a:r>
            <a:r>
              <a:rPr lang="en-US" sz="1200" dirty="0" err="1"/>
              <a:t>Studfile</a:t>
            </a:r>
            <a:r>
              <a:rPr lang="en-US" sz="1200" dirty="0"/>
              <a:t>, 3 Mar. 2022  https://studfile.net/html/2706/955/html_NSHSCLSh7k.d0xg/htmlconvd-_HegR9_html_889cb20e71b1e6fc.jpg</a:t>
            </a:r>
            <a:endParaRPr lang="ru-RU" sz="1200" dirty="0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5EF6CACF-B619-4F2D-9FBF-7A5DCE3734FF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711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6" name="Oval 8"/>
          <p:cNvSpPr>
            <a:spLocks noChangeArrowheads="1"/>
          </p:cNvSpPr>
          <p:nvPr/>
        </p:nvSpPr>
        <p:spPr bwMode="auto">
          <a:xfrm>
            <a:off x="468312" y="3573463"/>
            <a:ext cx="8135937" cy="2663824"/>
          </a:xfrm>
          <a:prstGeom prst="ellipse">
            <a:avLst/>
          </a:prstGeom>
          <a:solidFill>
            <a:srgbClr val="EBEBF5"/>
          </a:solidFill>
          <a:ln w="12700" cap="sq">
            <a:solidFill>
              <a:schemeClr val="accent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70693" name="Rectangle 5"/>
          <p:cNvSpPr>
            <a:spLocks noChangeArrowheads="1"/>
          </p:cNvSpPr>
          <p:nvPr/>
        </p:nvSpPr>
        <p:spPr bwMode="auto">
          <a:xfrm>
            <a:off x="1403350" y="620713"/>
            <a:ext cx="3873176" cy="461665"/>
          </a:xfrm>
          <a:prstGeom prst="rect">
            <a:avLst/>
          </a:prstGeom>
          <a:solidFill>
            <a:srgbClr val="EBEBF5"/>
          </a:solidFill>
          <a:ln w="12700" cap="sq">
            <a:solidFill>
              <a:schemeClr val="accent1"/>
            </a:solidFill>
            <a:miter lim="800000"/>
            <a:headEnd type="none" w="sm" len="sm"/>
            <a:tailEnd type="none" w="sm" len="sm"/>
          </a:ln>
          <a:effectLst>
            <a:prstShdw prst="shdw13" dist="508317" dir="11579677">
              <a:srgbClr val="FF8E1D">
                <a:alpha val="50000"/>
              </a:srgbClr>
            </a:prstShdw>
          </a:effectLst>
        </p:spPr>
        <p:txBody>
          <a:bodyPr wrap="none">
            <a:spAutoFit/>
          </a:bodyPr>
          <a:lstStyle/>
          <a:p>
            <a:r>
              <a:rPr lang="en-AU" altLang="ru-RU" sz="2400" b="1" dirty="0" err="1">
                <a:solidFill>
                  <a:srgbClr val="000066"/>
                </a:solidFill>
              </a:rPr>
              <a:t>Induksion</a:t>
            </a:r>
            <a:r>
              <a:rPr lang="en-AU" altLang="ru-RU" sz="2400" b="1" dirty="0">
                <a:solidFill>
                  <a:srgbClr val="000066"/>
                </a:solidFill>
              </a:rPr>
              <a:t> </a:t>
            </a:r>
            <a:r>
              <a:rPr lang="en-AU" altLang="ru-RU" sz="2400" b="1" dirty="0" err="1">
                <a:solidFill>
                  <a:srgbClr val="000066"/>
                </a:solidFill>
              </a:rPr>
              <a:t>tizim</a:t>
            </a:r>
            <a:r>
              <a:rPr lang="en-AU" altLang="ru-RU" sz="2400" b="1" dirty="0">
                <a:solidFill>
                  <a:srgbClr val="000066"/>
                </a:solidFill>
              </a:rPr>
              <a:t> </a:t>
            </a:r>
            <a:r>
              <a:rPr lang="en-AU" altLang="ru-RU" sz="2400" b="1" dirty="0" err="1">
                <a:solidFill>
                  <a:srgbClr val="000066"/>
                </a:solidFill>
              </a:rPr>
              <a:t>asboblari</a:t>
            </a:r>
            <a:endParaRPr lang="ru-RU" altLang="ru-RU" sz="2400" b="1" dirty="0">
              <a:solidFill>
                <a:srgbClr val="000066"/>
              </a:solidFill>
            </a:endParaRPr>
          </a:p>
        </p:txBody>
      </p:sp>
      <p:sp>
        <p:nvSpPr>
          <p:cNvPr id="370694" name="Text Box 6"/>
          <p:cNvSpPr txBox="1">
            <a:spLocks noChangeArrowheads="1"/>
          </p:cNvSpPr>
          <p:nvPr/>
        </p:nvSpPr>
        <p:spPr bwMode="auto">
          <a:xfrm>
            <a:off x="468313" y="1412875"/>
            <a:ext cx="8352159" cy="1535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10000"/>
              </a:spcBef>
            </a:pPr>
            <a:r>
              <a:rPr lang="en-AU" altLang="ru-RU" sz="2000" dirty="0" err="1">
                <a:solidFill>
                  <a:srgbClr val="000066"/>
                </a:solidFill>
              </a:rPr>
              <a:t>Printsipial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jihatdan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induksion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tizim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asboblarini</a:t>
            </a:r>
            <a:r>
              <a:rPr lang="en-AU" altLang="ru-RU" sz="2000" dirty="0">
                <a:solidFill>
                  <a:srgbClr val="000066"/>
                </a:solidFill>
              </a:rPr>
              <a:t> har </a:t>
            </a:r>
            <a:r>
              <a:rPr lang="en-AU" altLang="ru-RU" sz="2000" dirty="0" err="1">
                <a:solidFill>
                  <a:srgbClr val="000066"/>
                </a:solidFill>
              </a:rPr>
              <a:t>qanday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maqsad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uchun</a:t>
            </a:r>
            <a:r>
              <a:rPr lang="en-AU" altLang="ru-RU" sz="2000" dirty="0">
                <a:solidFill>
                  <a:srgbClr val="000066"/>
                </a:solidFill>
              </a:rPr>
              <a:t> (</a:t>
            </a:r>
            <a:r>
              <a:rPr lang="en-AU" altLang="ru-RU" sz="2000" dirty="0" err="1">
                <a:solidFill>
                  <a:srgbClr val="000066"/>
                </a:solidFill>
              </a:rPr>
              <a:t>ampermetr</a:t>
            </a:r>
            <a:r>
              <a:rPr lang="en-AU" altLang="ru-RU" sz="2000" dirty="0">
                <a:solidFill>
                  <a:srgbClr val="000066"/>
                </a:solidFill>
              </a:rPr>
              <a:t>, </a:t>
            </a:r>
            <a:r>
              <a:rPr lang="en-AU" altLang="ru-RU" sz="2000" dirty="0" err="1">
                <a:solidFill>
                  <a:srgbClr val="000066"/>
                </a:solidFill>
              </a:rPr>
              <a:t>voltmetr</a:t>
            </a:r>
            <a:r>
              <a:rPr lang="en-AU" altLang="ru-RU" sz="2000" dirty="0">
                <a:solidFill>
                  <a:srgbClr val="000066"/>
                </a:solidFill>
              </a:rPr>
              <a:t>, vattmetr </a:t>
            </a:r>
            <a:r>
              <a:rPr lang="en-AU" altLang="ru-RU" sz="2000" dirty="0" err="1">
                <a:solidFill>
                  <a:srgbClr val="000066"/>
                </a:solidFill>
              </a:rPr>
              <a:t>va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boshqalar</a:t>
            </a:r>
            <a:r>
              <a:rPr lang="en-AU" altLang="ru-RU" sz="2000" dirty="0">
                <a:solidFill>
                  <a:srgbClr val="000066"/>
                </a:solidFill>
              </a:rPr>
              <a:t>) </a:t>
            </a:r>
            <a:r>
              <a:rPr lang="en-AU" altLang="ru-RU" sz="2000" dirty="0" err="1">
                <a:solidFill>
                  <a:srgbClr val="000066"/>
                </a:solidFill>
              </a:rPr>
              <a:t>tayyorlash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mumkin</a:t>
            </a:r>
            <a:r>
              <a:rPr lang="en-AU" altLang="ru-RU" sz="2000" dirty="0">
                <a:solidFill>
                  <a:srgbClr val="000066"/>
                </a:solidFill>
              </a:rPr>
              <a:t>. Ammo </a:t>
            </a:r>
            <a:r>
              <a:rPr lang="en-AU" altLang="ru-RU" sz="2000" dirty="0" err="1">
                <a:solidFill>
                  <a:srgbClr val="000066"/>
                </a:solidFill>
              </a:rPr>
              <a:t>eng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keng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tarqalgan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turi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bu</a:t>
            </a:r>
            <a:r>
              <a:rPr lang="en-AU" altLang="ru-RU" sz="2000" dirty="0">
                <a:solidFill>
                  <a:srgbClr val="000066"/>
                </a:solidFill>
              </a:rPr>
              <a:t> – </a:t>
            </a:r>
            <a:r>
              <a:rPr lang="en-AU" altLang="ru-RU" sz="2000" dirty="0" err="1">
                <a:solidFill>
                  <a:srgbClr val="000066"/>
                </a:solidFill>
              </a:rPr>
              <a:t>elektr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energiyasining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induksion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hisoblagichlaridir</a:t>
            </a:r>
            <a:endParaRPr lang="ru-RU" altLang="ru-RU" sz="2000" dirty="0">
              <a:solidFill>
                <a:srgbClr val="000066"/>
              </a:solidFill>
            </a:endParaRPr>
          </a:p>
        </p:txBody>
      </p:sp>
      <p:sp>
        <p:nvSpPr>
          <p:cNvPr id="370695" name="Text Box 7"/>
          <p:cNvSpPr txBox="1">
            <a:spLocks noChangeArrowheads="1"/>
          </p:cNvSpPr>
          <p:nvPr/>
        </p:nvSpPr>
        <p:spPr bwMode="auto">
          <a:xfrm>
            <a:off x="971550" y="3789363"/>
            <a:ext cx="72009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AU" altLang="ru-RU" sz="2400" dirty="0" err="1"/>
              <a:t>Induksion</a:t>
            </a:r>
            <a:r>
              <a:rPr lang="en-AU" altLang="ru-RU" sz="2400" dirty="0"/>
              <a:t> </a:t>
            </a:r>
            <a:r>
              <a:rPr lang="en-AU" altLang="ru-RU" sz="2400" dirty="0" err="1"/>
              <a:t>hisoblagich</a:t>
            </a:r>
            <a:r>
              <a:rPr lang="en-AU" altLang="ru-RU" sz="2400" dirty="0"/>
              <a:t> -</a:t>
            </a:r>
          </a:p>
          <a:p>
            <a:pPr algn="ctr"/>
            <a:r>
              <a:rPr lang="en-AU" altLang="ru-RU" sz="2400" dirty="0" err="1"/>
              <a:t>bu</a:t>
            </a:r>
            <a:r>
              <a:rPr lang="en-AU" altLang="ru-RU" sz="2400" dirty="0"/>
              <a:t> </a:t>
            </a:r>
            <a:r>
              <a:rPr lang="en-AU" altLang="ru-RU" sz="2400" dirty="0" err="1"/>
              <a:t>o`zgaruvchan</a:t>
            </a:r>
            <a:r>
              <a:rPr lang="en-AU" altLang="ru-RU" sz="2400" dirty="0"/>
              <a:t> </a:t>
            </a:r>
            <a:r>
              <a:rPr lang="en-AU" altLang="ru-RU" sz="2400" dirty="0" err="1"/>
              <a:t>tokli</a:t>
            </a:r>
            <a:r>
              <a:rPr lang="en-AU" altLang="ru-RU" sz="2400" dirty="0"/>
              <a:t> </a:t>
            </a:r>
            <a:r>
              <a:rPr lang="en-AU" altLang="ru-RU" sz="2400" dirty="0" err="1"/>
              <a:t>kichik</a:t>
            </a:r>
            <a:r>
              <a:rPr lang="en-AU" altLang="ru-RU" sz="2400" dirty="0"/>
              <a:t> </a:t>
            </a:r>
            <a:r>
              <a:rPr lang="en-AU" altLang="ru-RU" sz="2400" dirty="0" err="1"/>
              <a:t>dvigatel</a:t>
            </a:r>
            <a:r>
              <a:rPr lang="en-AU" altLang="ru-RU" sz="2400" dirty="0"/>
              <a:t>.</a:t>
            </a:r>
          </a:p>
          <a:p>
            <a:pPr algn="ctr"/>
            <a:r>
              <a:rPr lang="en-AU" altLang="ru-RU" sz="2400" dirty="0"/>
              <a:t>Ishlash </a:t>
            </a:r>
            <a:r>
              <a:rPr lang="en-AU" altLang="ru-RU" sz="2400" dirty="0" err="1"/>
              <a:t>printsipi</a:t>
            </a:r>
            <a:r>
              <a:rPr lang="en-AU" altLang="ru-RU" sz="2400" dirty="0"/>
              <a:t> </a:t>
            </a:r>
            <a:r>
              <a:rPr lang="en-AU" altLang="ru-RU" sz="2400" dirty="0" err="1"/>
              <a:t>aylanadigan</a:t>
            </a:r>
            <a:r>
              <a:rPr lang="en-AU" altLang="ru-RU" sz="2400" dirty="0"/>
              <a:t> (</a:t>
            </a:r>
            <a:r>
              <a:rPr lang="en-AU" altLang="ru-RU" sz="2400" dirty="0" err="1"/>
              <a:t>yoki</a:t>
            </a:r>
            <a:r>
              <a:rPr lang="en-AU" altLang="ru-RU" sz="2400" dirty="0"/>
              <a:t> </a:t>
            </a:r>
            <a:r>
              <a:rPr lang="en-AU" altLang="ru-RU" sz="2400" dirty="0" err="1"/>
              <a:t>yugiruvchi</a:t>
            </a:r>
            <a:r>
              <a:rPr lang="en-AU" altLang="ru-RU" sz="2400" dirty="0"/>
              <a:t>) </a:t>
            </a:r>
            <a:r>
              <a:rPr lang="en-AU" altLang="ru-RU" sz="2400" dirty="0" err="1"/>
              <a:t>magnit</a:t>
            </a:r>
            <a:r>
              <a:rPr lang="en-AU" altLang="ru-RU" sz="2400" dirty="0"/>
              <a:t> </a:t>
            </a:r>
            <a:r>
              <a:rPr lang="en-AU" altLang="ru-RU" sz="2400" dirty="0" err="1"/>
              <a:t>maydonning</a:t>
            </a:r>
            <a:r>
              <a:rPr lang="en-AU" altLang="ru-RU" sz="2400" dirty="0"/>
              <a:t> </a:t>
            </a:r>
            <a:r>
              <a:rPr lang="en-AU" altLang="ru-RU" sz="2400" dirty="0" err="1"/>
              <a:t>asbobning</a:t>
            </a:r>
            <a:r>
              <a:rPr lang="en-AU" altLang="ru-RU" sz="2400" dirty="0"/>
              <a:t> </a:t>
            </a:r>
            <a:r>
              <a:rPr lang="en-AU" altLang="ru-RU" sz="2400" dirty="0" err="1"/>
              <a:t>qo`zg`aluvchi</a:t>
            </a:r>
            <a:r>
              <a:rPr lang="en-AU" altLang="ru-RU" sz="2400" dirty="0"/>
              <a:t> </a:t>
            </a:r>
            <a:r>
              <a:rPr lang="en-AU" altLang="ru-RU" sz="2400" dirty="0" err="1"/>
              <a:t>qismidagi</a:t>
            </a:r>
            <a:r>
              <a:rPr lang="en-AU" altLang="ru-RU" sz="2400" dirty="0"/>
              <a:t> </a:t>
            </a:r>
            <a:r>
              <a:rPr lang="en-AU" altLang="ru-RU" sz="2400" dirty="0" err="1"/>
              <a:t>uyurmali</a:t>
            </a:r>
            <a:r>
              <a:rPr lang="en-AU" altLang="ru-RU" sz="2400" dirty="0"/>
              <a:t> </a:t>
            </a:r>
            <a:r>
              <a:rPr lang="en-AU" altLang="ru-RU" sz="2400" dirty="0" err="1"/>
              <a:t>toklar</a:t>
            </a:r>
            <a:r>
              <a:rPr lang="en-AU" altLang="ru-RU" sz="2400" dirty="0"/>
              <a:t> </a:t>
            </a:r>
            <a:r>
              <a:rPr lang="en-AU" altLang="ru-RU" sz="2400" dirty="0" err="1"/>
              <a:t>bilan</a:t>
            </a:r>
            <a:r>
              <a:rPr lang="en-AU" altLang="ru-RU" sz="2400" dirty="0"/>
              <a:t> </a:t>
            </a:r>
            <a:r>
              <a:rPr lang="en-AU" altLang="ru-RU" sz="2400" dirty="0" err="1"/>
              <a:t>o'zaro</a:t>
            </a:r>
            <a:r>
              <a:rPr lang="en-AU" altLang="ru-RU" sz="2400" dirty="0"/>
              <a:t> </a:t>
            </a:r>
            <a:r>
              <a:rPr lang="en-AU" altLang="ru-RU" sz="2400" dirty="0" err="1"/>
              <a:t>ta'siriga</a:t>
            </a:r>
            <a:r>
              <a:rPr lang="en-AU" altLang="ru-RU" sz="2400" dirty="0"/>
              <a:t> </a:t>
            </a:r>
            <a:r>
              <a:rPr lang="en-AU" altLang="ru-RU" sz="2400" dirty="0" err="1"/>
              <a:t>asoslangan</a:t>
            </a:r>
            <a:r>
              <a:rPr lang="en-AU" altLang="ru-RU" sz="2400" dirty="0"/>
              <a:t>.</a:t>
            </a:r>
            <a:endParaRPr lang="ru-RU" altLang="ru-RU" sz="2400" dirty="0"/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DBA82859-3C2A-417F-B249-08FC4C623D9C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688" y="404664"/>
            <a:ext cx="6589199" cy="777651"/>
          </a:xfrm>
        </p:spPr>
        <p:txBody>
          <a:bodyPr/>
          <a:lstStyle/>
          <a:p>
            <a:r>
              <a:rPr lang="en-AU" altLang="ru-RU" sz="4000" dirty="0" err="1">
                <a:solidFill>
                  <a:srgbClr val="003399"/>
                </a:solidFill>
              </a:rPr>
              <a:t>Induksion</a:t>
            </a:r>
            <a:r>
              <a:rPr lang="en-AU" altLang="ru-RU" sz="4000" dirty="0">
                <a:solidFill>
                  <a:srgbClr val="003399"/>
                </a:solidFill>
              </a:rPr>
              <a:t> </a:t>
            </a:r>
            <a:r>
              <a:rPr lang="en-AU" altLang="ru-RU" sz="4000" dirty="0" err="1">
                <a:solidFill>
                  <a:srgbClr val="003399"/>
                </a:solidFill>
              </a:rPr>
              <a:t>o'lchash</a:t>
            </a:r>
            <a:r>
              <a:rPr lang="en-AU" altLang="ru-RU" sz="4000" dirty="0">
                <a:solidFill>
                  <a:srgbClr val="003399"/>
                </a:solidFill>
              </a:rPr>
              <a:t> </a:t>
            </a:r>
            <a:r>
              <a:rPr lang="en-AU" altLang="ru-RU" sz="4000" dirty="0" err="1">
                <a:solidFill>
                  <a:srgbClr val="003399"/>
                </a:solidFill>
              </a:rPr>
              <a:t>asboblari</a:t>
            </a:r>
            <a:endParaRPr lang="ru-RU" altLang="ru-RU" sz="4000" dirty="0">
              <a:solidFill>
                <a:srgbClr val="003399"/>
              </a:solidFill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2013243"/>
            <a:ext cx="4013607" cy="2099676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ru-RU" sz="1800" dirty="0">
                <a:solidFill>
                  <a:schemeClr val="tx1"/>
                </a:solidFill>
              </a:rPr>
              <a:t>1 - </a:t>
            </a:r>
            <a:r>
              <a:rPr lang="en-US" altLang="ru-RU" sz="1800" dirty="0" err="1">
                <a:solidFill>
                  <a:schemeClr val="tx1"/>
                </a:solidFill>
              </a:rPr>
              <a:t>bitta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kuchlanish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g`altagi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bo'lgan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o`zak</a:t>
            </a:r>
            <a:endParaRPr lang="en-US" altLang="ru-RU" sz="1800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ru-RU" sz="1800" dirty="0">
                <a:solidFill>
                  <a:schemeClr val="tx1"/>
                </a:solidFill>
              </a:rPr>
              <a:t>2 - </a:t>
            </a:r>
            <a:r>
              <a:rPr lang="en-US" altLang="ru-RU" sz="1800" dirty="0" err="1">
                <a:solidFill>
                  <a:schemeClr val="tx1"/>
                </a:solidFill>
              </a:rPr>
              <a:t>hisoblash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mexanizmi</a:t>
            </a:r>
            <a:endParaRPr lang="en-US" altLang="ru-RU" sz="1800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ru-RU" sz="1800" dirty="0">
                <a:solidFill>
                  <a:schemeClr val="tx1"/>
                </a:solidFill>
              </a:rPr>
              <a:t>3 - </a:t>
            </a:r>
            <a:r>
              <a:rPr lang="en-US" altLang="ru-RU" sz="1800" dirty="0" err="1">
                <a:solidFill>
                  <a:schemeClr val="tx1"/>
                </a:solidFill>
              </a:rPr>
              <a:t>alyuminiy</a:t>
            </a:r>
            <a:r>
              <a:rPr lang="en-US" altLang="ru-RU" sz="1800" dirty="0">
                <a:solidFill>
                  <a:schemeClr val="tx1"/>
                </a:solidFill>
              </a:rPr>
              <a:t> disk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ru-RU" sz="1800" dirty="0">
                <a:solidFill>
                  <a:schemeClr val="tx1"/>
                </a:solidFill>
              </a:rPr>
              <a:t>4 - </a:t>
            </a:r>
            <a:r>
              <a:rPr lang="en-US" altLang="ru-RU" sz="1800" dirty="0" err="1">
                <a:solidFill>
                  <a:schemeClr val="tx1"/>
                </a:solidFill>
              </a:rPr>
              <a:t>tormoz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magniti</a:t>
            </a:r>
            <a:endParaRPr lang="en-US" altLang="ru-RU" sz="1800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ru-RU" sz="1800" dirty="0">
                <a:solidFill>
                  <a:schemeClr val="tx1"/>
                </a:solidFill>
              </a:rPr>
              <a:t>5 - </a:t>
            </a:r>
            <a:r>
              <a:rPr lang="en-US" altLang="ru-RU" sz="1800" dirty="0" err="1">
                <a:solidFill>
                  <a:schemeClr val="tx1"/>
                </a:solidFill>
              </a:rPr>
              <a:t>Ikki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ketma-ket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ulangan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tok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g`altagi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bo'lgan</a:t>
            </a:r>
            <a:r>
              <a:rPr lang="en-US" altLang="ru-RU" sz="1800" dirty="0">
                <a:solidFill>
                  <a:schemeClr val="tx1"/>
                </a:solidFill>
              </a:rPr>
              <a:t> U </a:t>
            </a:r>
            <a:r>
              <a:rPr lang="en-US" altLang="ru-RU" sz="1800" dirty="0" err="1">
                <a:solidFill>
                  <a:schemeClr val="tx1"/>
                </a:solidFill>
              </a:rPr>
              <a:t>simon</a:t>
            </a:r>
            <a:r>
              <a:rPr lang="en-US" altLang="ru-RU" sz="1800" dirty="0">
                <a:solidFill>
                  <a:schemeClr val="tx1"/>
                </a:solidFill>
              </a:rPr>
              <a:t> </a:t>
            </a:r>
            <a:r>
              <a:rPr lang="en-US" altLang="ru-RU" sz="1800" dirty="0" err="1">
                <a:solidFill>
                  <a:schemeClr val="tx1"/>
                </a:solidFill>
              </a:rPr>
              <a:t>o`zak</a:t>
            </a:r>
            <a:endParaRPr lang="ru-RU" altLang="ru-RU" sz="1800" dirty="0">
              <a:solidFill>
                <a:schemeClr val="tx1"/>
              </a:solidFill>
            </a:endParaRPr>
          </a:p>
        </p:txBody>
      </p:sp>
      <p:pic>
        <p:nvPicPr>
          <p:cNvPr id="59396" name="Picture 4" descr="R2_1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3"/>
          <a:stretch/>
        </p:blipFill>
        <p:spPr bwMode="auto">
          <a:xfrm>
            <a:off x="4171950" y="1557337"/>
            <a:ext cx="4504382" cy="301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AF3AEFF4-362E-436A-948D-E955B4397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36" y="4854387"/>
            <a:ext cx="7632724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endParaRPr lang="ru-RU" altLang="ru-RU" sz="800" dirty="0">
              <a:solidFill>
                <a:srgbClr val="000066"/>
              </a:solidFill>
            </a:endParaRPr>
          </a:p>
          <a:p>
            <a:pPr>
              <a:spcBef>
                <a:spcPct val="30000"/>
              </a:spcBef>
            </a:pPr>
            <a:r>
              <a:rPr lang="en-AU" altLang="ru-RU" sz="2000" b="1" dirty="0" err="1">
                <a:solidFill>
                  <a:srgbClr val="000066"/>
                </a:solidFill>
              </a:rPr>
              <a:t>Induksion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tizim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asboblarining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afzalliklari</a:t>
            </a:r>
            <a:r>
              <a:rPr lang="en-AU" altLang="ru-RU" sz="2000" b="1" dirty="0">
                <a:solidFill>
                  <a:srgbClr val="000066"/>
                </a:solidFill>
              </a:rPr>
              <a:t>:</a:t>
            </a:r>
          </a:p>
          <a:p>
            <a:pPr>
              <a:spcBef>
                <a:spcPct val="30000"/>
              </a:spcBef>
              <a:buFont typeface="Wingdings" panose="05000000000000000000" pitchFamily="2" charset="2"/>
              <a:buChar char="ü"/>
            </a:pPr>
            <a:r>
              <a:rPr lang="en-AU" altLang="ru-RU" sz="2000" dirty="0">
                <a:solidFill>
                  <a:srgbClr val="000066"/>
                </a:solidFill>
              </a:rPr>
              <a:t>    </a:t>
            </a:r>
            <a:r>
              <a:rPr lang="en-AU" altLang="ru-RU" sz="2000" dirty="0" err="1">
                <a:solidFill>
                  <a:srgbClr val="000066"/>
                </a:solidFill>
              </a:rPr>
              <a:t>nisbatan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katta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aylantiruvchi</a:t>
            </a:r>
            <a:r>
              <a:rPr lang="en-AU" altLang="ru-RU" sz="2000" dirty="0">
                <a:solidFill>
                  <a:srgbClr val="000066"/>
                </a:solidFill>
              </a:rPr>
              <a:t> moment;</a:t>
            </a:r>
          </a:p>
          <a:p>
            <a:pPr>
              <a:spcBef>
                <a:spcPct val="30000"/>
              </a:spcBef>
              <a:buFont typeface="Wingdings" panose="05000000000000000000" pitchFamily="2" charset="2"/>
              <a:buChar char="ü"/>
            </a:pPr>
            <a:r>
              <a:rPr lang="en-AU" altLang="ru-RU" sz="2000" dirty="0">
                <a:solidFill>
                  <a:srgbClr val="000066"/>
                </a:solidFill>
              </a:rPr>
              <a:t>    </a:t>
            </a:r>
            <a:r>
              <a:rPr lang="en-AU" altLang="ru-RU" sz="2000" dirty="0" err="1">
                <a:solidFill>
                  <a:srgbClr val="000066"/>
                </a:solidFill>
              </a:rPr>
              <a:t>ortiqcha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yuklanishlarga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turg`unlik</a:t>
            </a:r>
            <a:r>
              <a:rPr lang="en-AU" altLang="ru-RU" sz="2000" dirty="0">
                <a:solidFill>
                  <a:srgbClr val="000066"/>
                </a:solidFill>
              </a:rPr>
              <a:t> (</a:t>
            </a:r>
            <a:r>
              <a:rPr lang="en-AU" altLang="ru-RU" sz="2000" dirty="0" err="1">
                <a:solidFill>
                  <a:srgbClr val="000066"/>
                </a:solidFill>
              </a:rPr>
              <a:t>tok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bo`yicha</a:t>
            </a:r>
            <a:r>
              <a:rPr lang="en-AU" altLang="ru-RU" sz="2000" dirty="0">
                <a:solidFill>
                  <a:srgbClr val="000066"/>
                </a:solidFill>
              </a:rPr>
              <a:t> 300% </a:t>
            </a:r>
            <a:r>
              <a:rPr lang="en-AU" altLang="ru-RU" sz="2000" dirty="0" err="1">
                <a:solidFill>
                  <a:srgbClr val="000066"/>
                </a:solidFill>
              </a:rPr>
              <a:t>gacha</a:t>
            </a:r>
            <a:r>
              <a:rPr lang="en-AU" altLang="ru-RU" sz="2000" dirty="0">
                <a:solidFill>
                  <a:srgbClr val="000066"/>
                </a:solidFill>
              </a:rPr>
              <a:t>);</a:t>
            </a:r>
          </a:p>
          <a:p>
            <a:pPr>
              <a:spcBef>
                <a:spcPct val="30000"/>
              </a:spcBef>
              <a:buFont typeface="Wingdings" panose="05000000000000000000" pitchFamily="2" charset="2"/>
              <a:buChar char="ü"/>
            </a:pPr>
            <a:r>
              <a:rPr lang="en-AU" altLang="ru-RU" sz="2000" dirty="0">
                <a:solidFill>
                  <a:srgbClr val="000066"/>
                </a:solidFill>
              </a:rPr>
              <a:t>    </a:t>
            </a:r>
            <a:r>
              <a:rPr lang="en-AU" altLang="ru-RU" sz="2000" dirty="0" err="1">
                <a:solidFill>
                  <a:srgbClr val="000066"/>
                </a:solidFill>
              </a:rPr>
              <a:t>tashqi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magnit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maydonlarga</a:t>
            </a:r>
            <a:r>
              <a:rPr lang="en-AU" altLang="ru-RU" sz="2000" dirty="0">
                <a:solidFill>
                  <a:srgbClr val="000066"/>
                </a:solidFill>
              </a:rPr>
              <a:t> </a:t>
            </a:r>
            <a:r>
              <a:rPr lang="en-AU" altLang="ru-RU" sz="2000" dirty="0" err="1">
                <a:solidFill>
                  <a:srgbClr val="000066"/>
                </a:solidFill>
              </a:rPr>
              <a:t>bog`liqmasligi</a:t>
            </a:r>
            <a:r>
              <a:rPr lang="en-AU" altLang="ru-RU" sz="2000" dirty="0">
                <a:solidFill>
                  <a:srgbClr val="000066"/>
                </a:solidFill>
              </a:rPr>
              <a:t>.</a:t>
            </a:r>
            <a:endParaRPr lang="ru-RU" altLang="ru-RU" sz="2000" dirty="0">
              <a:solidFill>
                <a:srgbClr val="000066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E090BBA-CEA8-4141-8373-D226EB420CF5}"/>
              </a:ext>
            </a:extLst>
          </p:cNvPr>
          <p:cNvSpPr/>
          <p:nvPr/>
        </p:nvSpPr>
        <p:spPr>
          <a:xfrm>
            <a:off x="1852860" y="4666847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19. "Induction measurement system diagram" prompt, Studfile.net, </a:t>
            </a:r>
            <a:r>
              <a:rPr lang="en-US" sz="1200" dirty="0" err="1"/>
              <a:t>Studfile</a:t>
            </a:r>
            <a:r>
              <a:rPr lang="en-US" sz="1200" dirty="0"/>
              <a:t>, 3 Mar. 2022 https://studfile.net/html/2706/57/html_vn3L57GKym.x1jK/htmlconvd-Xk1zkW_html_a3a9bd512f791a66.jpg</a:t>
            </a:r>
            <a:endParaRPr lang="ru-RU" sz="1200" dirty="0"/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56DBB7CF-ED28-4BC6-9CE8-FF89FF988DD3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3839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2" name="Rectangle 4"/>
          <p:cNvSpPr>
            <a:spLocks noChangeArrowheads="1"/>
          </p:cNvSpPr>
          <p:nvPr/>
        </p:nvSpPr>
        <p:spPr bwMode="auto">
          <a:xfrm>
            <a:off x="900113" y="620713"/>
            <a:ext cx="4270721" cy="461665"/>
          </a:xfrm>
          <a:prstGeom prst="rect">
            <a:avLst/>
          </a:prstGeom>
          <a:solidFill>
            <a:srgbClr val="EBEBF5"/>
          </a:solidFill>
          <a:ln w="12700" cap="sq">
            <a:solidFill>
              <a:schemeClr val="accent1"/>
            </a:solidFill>
            <a:miter lim="800000"/>
            <a:headEnd type="none" w="sm" len="sm"/>
            <a:tailEnd type="none" w="sm" len="sm"/>
          </a:ln>
          <a:effectLst>
            <a:prstShdw prst="shdw13" dist="267002" dir="12320771">
              <a:srgbClr val="FF8E1D">
                <a:alpha val="50000"/>
              </a:srgbClr>
            </a:prstShdw>
          </a:effectLst>
        </p:spPr>
        <p:txBody>
          <a:bodyPr wrap="none">
            <a:spAutoFit/>
          </a:bodyPr>
          <a:lstStyle/>
          <a:p>
            <a:r>
              <a:rPr lang="en-AU" altLang="ru-RU" sz="2400" b="1" dirty="0">
                <a:solidFill>
                  <a:srgbClr val="000066"/>
                </a:solidFill>
              </a:rPr>
              <a:t>Elektrostatik </a:t>
            </a:r>
            <a:r>
              <a:rPr lang="en-AU" altLang="ru-RU" sz="2400" b="1" dirty="0" err="1">
                <a:solidFill>
                  <a:srgbClr val="000066"/>
                </a:solidFill>
              </a:rPr>
              <a:t>tizim</a:t>
            </a:r>
            <a:r>
              <a:rPr lang="en-AU" altLang="ru-RU" sz="2400" b="1" dirty="0">
                <a:solidFill>
                  <a:srgbClr val="000066"/>
                </a:solidFill>
              </a:rPr>
              <a:t> </a:t>
            </a:r>
            <a:r>
              <a:rPr lang="en-AU" altLang="ru-RU" sz="2400" b="1" dirty="0" err="1">
                <a:solidFill>
                  <a:srgbClr val="000066"/>
                </a:solidFill>
              </a:rPr>
              <a:t>asboblari</a:t>
            </a:r>
            <a:endParaRPr lang="ru-RU" altLang="ru-RU" sz="2400" b="1" dirty="0">
              <a:solidFill>
                <a:srgbClr val="000066"/>
              </a:solidFill>
            </a:endParaRPr>
          </a:p>
        </p:txBody>
      </p:sp>
      <p:sp>
        <p:nvSpPr>
          <p:cNvPr id="375813" name="Text Box 5"/>
          <p:cNvSpPr txBox="1">
            <a:spLocks noChangeArrowheads="1"/>
          </p:cNvSpPr>
          <p:nvPr/>
        </p:nvSpPr>
        <p:spPr bwMode="auto">
          <a:xfrm>
            <a:off x="107504" y="1196975"/>
            <a:ext cx="8928991" cy="1535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AU" altLang="ru-RU" sz="2000" dirty="0"/>
              <a:t>Elektrostatik </a:t>
            </a:r>
            <a:r>
              <a:rPr lang="en-AU" altLang="ru-RU" sz="2000" dirty="0" err="1"/>
              <a:t>tizim</a:t>
            </a:r>
            <a:r>
              <a:rPr lang="en-AU" altLang="ru-RU" sz="2000" dirty="0"/>
              <a:t> </a:t>
            </a:r>
            <a:r>
              <a:rPr lang="en-AU" altLang="ru-RU" sz="2000" dirty="0" err="1"/>
              <a:t>asbobining</a:t>
            </a:r>
            <a:r>
              <a:rPr lang="en-AU" altLang="ru-RU" sz="2000" dirty="0"/>
              <a:t> </a:t>
            </a:r>
            <a:r>
              <a:rPr lang="en-AU" altLang="ru-RU" sz="2000" dirty="0" err="1"/>
              <a:t>o'lchash</a:t>
            </a:r>
            <a:r>
              <a:rPr lang="en-AU" altLang="ru-RU" sz="2000" dirty="0"/>
              <a:t> </a:t>
            </a:r>
            <a:r>
              <a:rPr lang="en-AU" altLang="ru-RU" sz="2000" dirty="0" err="1"/>
              <a:t>mexanizmi</a:t>
            </a:r>
            <a:r>
              <a:rPr lang="en-AU" altLang="ru-RU" sz="2000" dirty="0"/>
              <a:t> </a:t>
            </a:r>
            <a:r>
              <a:rPr lang="en-AU" altLang="ru-RU" sz="2000" dirty="0" err="1"/>
              <a:t>izolyatsiyalangan</a:t>
            </a:r>
            <a:r>
              <a:rPr lang="en-AU" altLang="ru-RU" sz="2000" dirty="0"/>
              <a:t> </a:t>
            </a:r>
            <a:r>
              <a:rPr lang="en-AU" altLang="ru-RU" sz="2000" dirty="0" err="1"/>
              <a:t>metall</a:t>
            </a:r>
            <a:r>
              <a:rPr lang="en-AU" altLang="ru-RU" sz="2000" dirty="0"/>
              <a:t> </a:t>
            </a:r>
            <a:r>
              <a:rPr lang="en-AU" altLang="ru-RU" sz="2000" dirty="0" err="1"/>
              <a:t>plastinalardan</a:t>
            </a:r>
            <a:r>
              <a:rPr lang="en-AU" altLang="ru-RU" sz="2000" dirty="0"/>
              <a:t> </a:t>
            </a:r>
            <a:r>
              <a:rPr lang="en-AU" altLang="ru-RU" sz="2000" dirty="0" err="1"/>
              <a:t>iborat</a:t>
            </a:r>
            <a:r>
              <a:rPr lang="en-AU" altLang="ru-RU" sz="2000" dirty="0"/>
              <a:t>. </a:t>
            </a:r>
            <a:r>
              <a:rPr lang="en-AU" altLang="ru-RU" sz="2000" dirty="0" err="1"/>
              <a:t>Potentsial</a:t>
            </a:r>
            <a:r>
              <a:rPr lang="en-AU" altLang="ru-RU" sz="2000" dirty="0"/>
              <a:t> </a:t>
            </a:r>
            <a:r>
              <a:rPr lang="en-AU" altLang="ru-RU" sz="2000" dirty="0" err="1"/>
              <a:t>ta'sirida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harakatlanuvchi</a:t>
            </a:r>
            <a:r>
              <a:rPr lang="en-AU" altLang="ru-RU" sz="2000" dirty="0"/>
              <a:t> </a:t>
            </a:r>
            <a:r>
              <a:rPr lang="en-AU" altLang="ru-RU" sz="2000" dirty="0" err="1"/>
              <a:t>plastina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og'adi</a:t>
            </a:r>
            <a:r>
              <a:rPr lang="en-AU" altLang="ru-RU" sz="2000" dirty="0"/>
              <a:t>, </a:t>
            </a:r>
            <a:r>
              <a:rPr lang="en-AU" altLang="ru-RU" sz="2000" dirty="0" err="1"/>
              <a:t>ya'ni</a:t>
            </a:r>
            <a:r>
              <a:rPr lang="en-AU" altLang="ru-RU" sz="2000" dirty="0"/>
              <a:t> </a:t>
            </a:r>
            <a:r>
              <a:rPr lang="en-AU" altLang="ru-RU" sz="2000" dirty="0" err="1"/>
              <a:t>doimiy</a:t>
            </a:r>
            <a:r>
              <a:rPr lang="en-AU" altLang="ru-RU" sz="2000" dirty="0"/>
              <a:t> </a:t>
            </a:r>
            <a:r>
              <a:rPr lang="en-AU" altLang="ru-RU" sz="2000" dirty="0" err="1"/>
              <a:t>kuchlanish</a:t>
            </a:r>
            <a:r>
              <a:rPr lang="en-AU" altLang="ru-RU" sz="2000" dirty="0"/>
              <a:t> </a:t>
            </a:r>
            <a:r>
              <a:rPr lang="en-AU" altLang="ru-RU" sz="2000" dirty="0" err="1"/>
              <a:t>kvadratiga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yoki</a:t>
            </a:r>
            <a:r>
              <a:rPr lang="en-AU" altLang="ru-RU" sz="2000" dirty="0"/>
              <a:t> </a:t>
            </a:r>
            <a:r>
              <a:rPr lang="en-AU" altLang="ru-RU" sz="2000" dirty="0" err="1"/>
              <a:t>ta’sir</a:t>
            </a:r>
            <a:r>
              <a:rPr lang="en-AU" altLang="ru-RU" sz="2000" dirty="0"/>
              <a:t> </a:t>
            </a:r>
            <a:r>
              <a:rPr lang="en-AU" altLang="ru-RU" sz="2000" dirty="0" err="1"/>
              <a:t>qiluvchi</a:t>
            </a:r>
            <a:r>
              <a:rPr lang="en-AU" altLang="ru-RU" sz="2000" dirty="0"/>
              <a:t> sinusoidal </a:t>
            </a:r>
            <a:r>
              <a:rPr lang="en-AU" altLang="ru-RU" sz="2000" dirty="0" err="1"/>
              <a:t>kuchlanish</a:t>
            </a:r>
            <a:r>
              <a:rPr lang="en-AU" altLang="ru-RU" sz="2000" dirty="0"/>
              <a:t> </a:t>
            </a:r>
            <a:r>
              <a:rPr lang="en-AU" altLang="ru-RU" sz="2000" dirty="0" err="1"/>
              <a:t>kvadratiga</a:t>
            </a:r>
            <a:r>
              <a:rPr lang="en-AU" altLang="ru-RU" sz="2000" dirty="0"/>
              <a:t> </a:t>
            </a:r>
            <a:r>
              <a:rPr lang="en-AU" altLang="ru-RU" sz="2000" dirty="0" err="1"/>
              <a:t>proporsional</a:t>
            </a:r>
            <a:r>
              <a:rPr lang="en-AU" altLang="ru-RU" sz="2000" dirty="0"/>
              <a:t> </a:t>
            </a:r>
            <a:r>
              <a:rPr lang="en-AU" altLang="ru-RU" sz="2000" dirty="0" err="1"/>
              <a:t>aylantiruvchi</a:t>
            </a:r>
            <a:r>
              <a:rPr lang="en-AU" altLang="ru-RU" sz="2000" dirty="0"/>
              <a:t> moment </a:t>
            </a:r>
            <a:r>
              <a:rPr lang="en-AU" altLang="ru-RU" sz="2000" dirty="0" err="1"/>
              <a:t>xosil</a:t>
            </a:r>
            <a:r>
              <a:rPr lang="en-AU" altLang="ru-RU" sz="2000" dirty="0"/>
              <a:t> </a:t>
            </a:r>
            <a:r>
              <a:rPr lang="en-AU" altLang="ru-RU" sz="2000" dirty="0" err="1"/>
              <a:t>bo`ladi</a:t>
            </a:r>
            <a:r>
              <a:rPr lang="en-AU" altLang="ru-RU" sz="2000" dirty="0"/>
              <a:t>:</a:t>
            </a:r>
          </a:p>
        </p:txBody>
      </p:sp>
      <p:sp>
        <p:nvSpPr>
          <p:cNvPr id="375815" name="Rectangle 7"/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3758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0222685"/>
              </p:ext>
            </p:extLst>
          </p:nvPr>
        </p:nvGraphicFramePr>
        <p:xfrm>
          <a:off x="5508104" y="2767666"/>
          <a:ext cx="1584325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0" name="Формула" r:id="rId3" imgW="698197" imgH="253890" progId="Equation.3">
                  <p:embed/>
                </p:oleObj>
              </mc:Choice>
              <mc:Fallback>
                <p:oleObj name="Формула" r:id="rId3" imgW="698197" imgH="253890" progId="Equation.3">
                  <p:embed/>
                  <p:pic>
                    <p:nvPicPr>
                      <p:cNvPr id="3758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2767666"/>
                        <a:ext cx="1584325" cy="585788"/>
                      </a:xfrm>
                      <a:prstGeom prst="rect">
                        <a:avLst/>
                      </a:prstGeom>
                      <a:solidFill>
                        <a:srgbClr val="EBEBF5"/>
                      </a:solidFill>
                      <a:ln w="9525">
                        <a:solidFill>
                          <a:srgbClr val="9999CD"/>
                        </a:solidFill>
                        <a:miter lim="800000"/>
                        <a:headEnd/>
                        <a:tailEnd/>
                      </a:ln>
                      <a:effectLst>
                        <a:outerShdw dist="53882" dir="2700000" algn="ctr" rotWithShape="0">
                          <a:srgbClr val="808080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E15B86C-4E62-4195-A681-F27E9F3693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9788" y="3049242"/>
            <a:ext cx="3096914" cy="3018179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D9C48C54-4FB4-41DA-BA7E-C1BB3666E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9155" y="3833809"/>
            <a:ext cx="3671887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ru-RU" sz="2000">
                <a:solidFill>
                  <a:schemeClr val="tx1"/>
                </a:solidFill>
              </a:rPr>
              <a:t>1 - harakatlanuvchi alyuminiy plastina</a:t>
            </a:r>
          </a:p>
          <a:p>
            <a:pPr>
              <a:buFontTx/>
              <a:buNone/>
            </a:pPr>
            <a:r>
              <a:rPr lang="en-US" altLang="ru-RU" sz="2000">
                <a:solidFill>
                  <a:schemeClr val="tx1"/>
                </a:solidFill>
              </a:rPr>
              <a:t>2 - elektrik ulangan qo`zg`almas plastina</a:t>
            </a:r>
          </a:p>
          <a:p>
            <a:pPr>
              <a:buFontTx/>
              <a:buNone/>
            </a:pPr>
            <a:r>
              <a:rPr lang="en-US" altLang="ru-RU" sz="2000">
                <a:solidFill>
                  <a:schemeClr val="tx1"/>
                </a:solidFill>
              </a:rPr>
              <a:t>3 – o`q</a:t>
            </a:r>
            <a:endParaRPr lang="ru-RU" altLang="ru-RU" sz="2000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C3DB6BD-9AEF-40DD-B42D-0449B279F9E1}"/>
              </a:ext>
            </a:extLst>
          </p:cNvPr>
          <p:cNvSpPr/>
          <p:nvPr/>
        </p:nvSpPr>
        <p:spPr>
          <a:xfrm>
            <a:off x="717984" y="6309320"/>
            <a:ext cx="79584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20. "Electrostatic measurement system diagram" prompt, Studfile.net, </a:t>
            </a:r>
            <a:r>
              <a:rPr lang="en-US" sz="1200" dirty="0" err="1"/>
              <a:t>Studfile</a:t>
            </a:r>
            <a:r>
              <a:rPr lang="en-US" sz="1200" dirty="0"/>
              <a:t>, 15 May. 2021 https://studfile.net/html/2706/184/html_FMZsCoZsnE.z_rw/htmlconvd-iY8n5k_html_7852194fbb86aed5.jpg</a:t>
            </a:r>
            <a:endParaRPr lang="ru-RU" sz="1200" dirty="0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B2A5ECAD-DC66-4565-A6DB-1CC65D481B05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Группа 27"/>
          <p:cNvGrpSpPr/>
          <p:nvPr/>
        </p:nvGrpSpPr>
        <p:grpSpPr>
          <a:xfrm>
            <a:off x="899592" y="620688"/>
            <a:ext cx="8121650" cy="5377904"/>
            <a:chOff x="1115616" y="548680"/>
            <a:chExt cx="6984776" cy="4032448"/>
          </a:xfrm>
        </p:grpSpPr>
        <p:sp>
          <p:nvSpPr>
            <p:cNvPr id="2" name="Скругленный прямоугольник 1"/>
            <p:cNvSpPr/>
            <p:nvPr/>
          </p:nvSpPr>
          <p:spPr>
            <a:xfrm>
              <a:off x="1547664" y="548680"/>
              <a:ext cx="6264696" cy="504056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latin typeface="Arial" pitchFamily="34" charset="0"/>
                  <a:cs typeface="Arial" pitchFamily="34" charset="0"/>
                </a:rPr>
                <a:t>Elektr </a:t>
              </a:r>
              <a:r>
                <a:rPr lang="en-US" sz="2800" dirty="0" err="1">
                  <a:latin typeface="Arial" pitchFamily="34" charset="0"/>
                  <a:cs typeface="Arial" pitchFamily="34" charset="0"/>
                </a:rPr>
                <a:t>o`lchash</a:t>
              </a:r>
              <a:r>
                <a:rPr lang="en-US" sz="2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dirty="0" err="1">
                  <a:latin typeface="Arial" pitchFamily="34" charset="0"/>
                  <a:cs typeface="Arial" pitchFamily="34" charset="0"/>
                </a:rPr>
                <a:t>asboblari</a:t>
              </a:r>
              <a:r>
                <a:rPr lang="en-US" sz="2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dirty="0" err="1">
                  <a:latin typeface="Arial" pitchFamily="34" charset="0"/>
                  <a:cs typeface="Arial" pitchFamily="34" charset="0"/>
                </a:rPr>
                <a:t>tasnifi</a:t>
              </a:r>
              <a:endParaRPr lang="ru-RU" sz="28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" name="Скругленный прямоугольник 2"/>
            <p:cNvSpPr/>
            <p:nvPr/>
          </p:nvSpPr>
          <p:spPr>
            <a:xfrm>
              <a:off x="1115616" y="1340768"/>
              <a:ext cx="3024336" cy="50405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Ampermetrlar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–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tok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kuchini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o`lchash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uchun</a:t>
              </a:r>
              <a:endParaRPr lang="ru-RU" sz="18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5076056" y="1340768"/>
              <a:ext cx="3024336" cy="50405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Voltmetrlar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–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elektrik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kuchlanishni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o`lchash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uchun</a:t>
              </a:r>
              <a:endParaRPr lang="ru-RU" sz="18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1115616" y="2204864"/>
              <a:ext cx="3024336" cy="50405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Ommetrlar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–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elektrik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qarshilikni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o`lchash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uchun</a:t>
              </a:r>
              <a:endParaRPr lang="ru-RU" sz="18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4237288" y="2780928"/>
              <a:ext cx="3863104" cy="50405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Elektrik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hisoblagichlar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–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foydalanilgan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elektrenergiyasini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o`lchash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uchun</a:t>
              </a:r>
              <a:endParaRPr lang="ru-RU" sz="18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1115616" y="3429000"/>
              <a:ext cx="3831382" cy="50405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Vattmetrlar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varmetrlar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–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elektr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toki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quvvatini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o`lchash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uchun</a:t>
              </a:r>
              <a:endParaRPr lang="ru-RU" sz="18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4355976" y="4077072"/>
              <a:ext cx="3744416" cy="50405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Multimetrlar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(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testerlar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avometrlar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) –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kombinatsiyalangan</a:t>
              </a:r>
              <a:r>
                <a:rPr lang="en-US" sz="18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800" dirty="0" err="1">
                  <a:latin typeface="Arial" pitchFamily="34" charset="0"/>
                  <a:cs typeface="Arial" pitchFamily="34" charset="0"/>
                </a:rPr>
                <a:t>asboblar</a:t>
              </a:r>
              <a:endParaRPr lang="ru-RU" sz="18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5" name="Прямая со стрелкой 4"/>
            <p:cNvCxnSpPr>
              <a:endCxn id="3" idx="0"/>
            </p:cNvCxnSpPr>
            <p:nvPr/>
          </p:nvCxnSpPr>
          <p:spPr>
            <a:xfrm flipH="1">
              <a:off x="2627784" y="1052736"/>
              <a:ext cx="1728192" cy="28803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>
              <a:endCxn id="8" idx="0"/>
            </p:cNvCxnSpPr>
            <p:nvPr/>
          </p:nvCxnSpPr>
          <p:spPr>
            <a:xfrm>
              <a:off x="4813176" y="1052736"/>
              <a:ext cx="1775048" cy="28803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15"/>
            <p:cNvCxnSpPr>
              <a:endCxn id="9" idx="0"/>
            </p:cNvCxnSpPr>
            <p:nvPr/>
          </p:nvCxnSpPr>
          <p:spPr>
            <a:xfrm flipH="1">
              <a:off x="2627784" y="1052736"/>
              <a:ext cx="1872208" cy="115212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>
              <a:endCxn id="11" idx="0"/>
            </p:cNvCxnSpPr>
            <p:nvPr/>
          </p:nvCxnSpPr>
          <p:spPr>
            <a:xfrm flipH="1">
              <a:off x="3031307" y="1052736"/>
              <a:ext cx="1540693" cy="2376264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>
              <a:endCxn id="12" idx="0"/>
            </p:cNvCxnSpPr>
            <p:nvPr/>
          </p:nvCxnSpPr>
          <p:spPr>
            <a:xfrm>
              <a:off x="4572000" y="1052736"/>
              <a:ext cx="1656184" cy="3024336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 стрелкой 18"/>
            <p:cNvCxnSpPr>
              <a:endCxn id="10" idx="0"/>
            </p:cNvCxnSpPr>
            <p:nvPr/>
          </p:nvCxnSpPr>
          <p:spPr>
            <a:xfrm>
              <a:off x="4680012" y="1052736"/>
              <a:ext cx="1488828" cy="172819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10-конечная звезда 3">
            <a:extLst>
              <a:ext uri="{FF2B5EF4-FFF2-40B4-BE49-F238E27FC236}">
                <a16:creationId xmlns:a16="http://schemas.microsoft.com/office/drawing/2014/main" id="{E99D9D96-4697-4A9C-B7F8-F75CAF855261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6108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Объект 2"/>
          <p:cNvSpPr>
            <a:spLocks noGrp="1"/>
          </p:cNvSpPr>
          <p:nvPr>
            <p:ph idx="1"/>
          </p:nvPr>
        </p:nvSpPr>
        <p:spPr>
          <a:xfrm>
            <a:off x="457199" y="1268760"/>
            <a:ext cx="4807879" cy="1828799"/>
          </a:xfrm>
        </p:spPr>
        <p:txBody>
          <a:bodyPr/>
          <a:lstStyle/>
          <a:p>
            <a:pPr eaLnBrk="1" hangingPunct="1"/>
            <a:r>
              <a:rPr lang="en-US" altLang="ru-RU" sz="2000" dirty="0" err="1">
                <a:solidFill>
                  <a:schemeClr val="tx1"/>
                </a:solidFill>
              </a:rPr>
              <a:t>Ampermetr</a:t>
            </a:r>
            <a:r>
              <a:rPr lang="en-US" altLang="ru-RU" sz="2000" dirty="0">
                <a:solidFill>
                  <a:schemeClr val="tx1"/>
                </a:solidFill>
              </a:rPr>
              <a:t> – </a:t>
            </a:r>
            <a:r>
              <a:rPr lang="en-US" altLang="ru-RU" sz="2000" dirty="0" err="1">
                <a:solidFill>
                  <a:schemeClr val="tx1"/>
                </a:solidFill>
              </a:rPr>
              <a:t>elektr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zanjir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uchastkasida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oqib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o`tayotgan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tokni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o`lchash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uchun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asbob</a:t>
            </a:r>
            <a:r>
              <a:rPr lang="en-US" altLang="ru-RU" sz="2000" dirty="0">
                <a:solidFill>
                  <a:schemeClr val="tx1"/>
                </a:solidFill>
              </a:rPr>
              <a:t>. U </a:t>
            </a:r>
            <a:r>
              <a:rPr lang="en-US" altLang="ru-RU" sz="2000" dirty="0" err="1">
                <a:solidFill>
                  <a:schemeClr val="tx1"/>
                </a:solidFill>
              </a:rPr>
              <a:t>galvanometr</a:t>
            </a:r>
            <a:r>
              <a:rPr lang="en-US" altLang="ru-RU" sz="2000" dirty="0">
                <a:solidFill>
                  <a:schemeClr val="tx1"/>
                </a:solidFill>
              </a:rPr>
              <a:t> deb </a:t>
            </a:r>
            <a:r>
              <a:rPr lang="en-US" altLang="ru-RU" sz="2000" dirty="0" err="1">
                <a:solidFill>
                  <a:schemeClr val="tx1"/>
                </a:solidFill>
              </a:rPr>
              <a:t>nomlanuvchi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sezgir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elementga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ega</a:t>
            </a:r>
            <a:r>
              <a:rPr lang="en-US" altLang="ru-RU" sz="2000" dirty="0">
                <a:solidFill>
                  <a:schemeClr val="tx1"/>
                </a:solidFill>
              </a:rPr>
              <a:t>.</a:t>
            </a:r>
          </a:p>
          <a:p>
            <a:pPr eaLnBrk="1" hangingPunct="1"/>
            <a:r>
              <a:rPr lang="en-US" altLang="ru-RU" sz="2000" dirty="0" err="1">
                <a:solidFill>
                  <a:schemeClr val="tx1"/>
                </a:solidFill>
              </a:rPr>
              <a:t>Magnitoelektrik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tizimning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o`lchashni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bajaruvchi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mexanizmi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shkala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va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shuntlar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to`plami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bilan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ta’minlangan</a:t>
            </a:r>
            <a:r>
              <a:rPr lang="en-US" altLang="ru-RU" sz="2000" dirty="0">
                <a:solidFill>
                  <a:schemeClr val="tx1"/>
                </a:solidFill>
              </a:rPr>
              <a:t>. </a:t>
            </a:r>
          </a:p>
          <a:p>
            <a:pPr eaLnBrk="1" hangingPunct="1"/>
            <a:r>
              <a:rPr lang="en-US" altLang="ru-RU" sz="2000" dirty="0" err="1">
                <a:solidFill>
                  <a:schemeClr val="tx1"/>
                </a:solidFill>
              </a:rPr>
              <a:t>O`lchash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chegalari</a:t>
            </a:r>
            <a:r>
              <a:rPr lang="en-US" altLang="ru-RU" sz="2000" dirty="0">
                <a:solidFill>
                  <a:schemeClr val="tx1"/>
                </a:solidFill>
              </a:rPr>
              <a:t>:</a:t>
            </a:r>
          </a:p>
          <a:p>
            <a:pPr marL="0" indent="0" eaLnBrk="1" hangingPunct="1">
              <a:buNone/>
            </a:pPr>
            <a:r>
              <a:rPr lang="en-US" altLang="ru-RU" sz="2000" dirty="0" err="1">
                <a:solidFill>
                  <a:schemeClr val="tx1"/>
                </a:solidFill>
              </a:rPr>
              <a:t>O`zgarmas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tokda</a:t>
            </a:r>
            <a:r>
              <a:rPr lang="en-US" altLang="ru-RU" sz="2000" dirty="0">
                <a:solidFill>
                  <a:schemeClr val="tx1"/>
                </a:solidFill>
              </a:rPr>
              <a:t>: 3 A, 10 A.</a:t>
            </a:r>
          </a:p>
          <a:p>
            <a:pPr marL="0" indent="0" eaLnBrk="1" hangingPunct="1">
              <a:buNone/>
            </a:pPr>
            <a:r>
              <a:rPr lang="en-US" altLang="ru-RU" sz="2000" dirty="0" err="1">
                <a:solidFill>
                  <a:schemeClr val="tx1"/>
                </a:solidFill>
              </a:rPr>
              <a:t>O`zgaruvchan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tokda</a:t>
            </a:r>
            <a:r>
              <a:rPr lang="en-US" altLang="ru-RU" sz="2000" dirty="0">
                <a:solidFill>
                  <a:schemeClr val="tx1"/>
                </a:solidFill>
              </a:rPr>
              <a:t>: 3 A, 10 A.</a:t>
            </a:r>
          </a:p>
          <a:p>
            <a:pPr marL="0" indent="0" eaLnBrk="1" hangingPunct="1">
              <a:buNone/>
            </a:pPr>
            <a:r>
              <a:rPr lang="en-US" altLang="ru-RU" sz="2000" dirty="0" err="1">
                <a:solidFill>
                  <a:schemeClr val="tx1"/>
                </a:solidFill>
              </a:rPr>
              <a:t>Galvanometr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sezgirligi</a:t>
            </a:r>
            <a:r>
              <a:rPr lang="en-US" altLang="ru-RU" sz="2000" dirty="0">
                <a:solidFill>
                  <a:schemeClr val="tx1"/>
                </a:solidFill>
              </a:rPr>
              <a:t>: 5 x 0,00001 A/</a:t>
            </a:r>
            <a:r>
              <a:rPr lang="en-US" altLang="ru-RU" sz="2000" dirty="0" err="1">
                <a:solidFill>
                  <a:schemeClr val="tx1"/>
                </a:solidFill>
              </a:rPr>
              <a:t>bo`l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</a:p>
          <a:p>
            <a:pPr marL="0" indent="0" eaLnBrk="1" hangingPunct="1">
              <a:buNone/>
            </a:pP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4506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466" t="24311" r="4611" b="8195"/>
          <a:stretch/>
        </p:blipFill>
        <p:spPr bwMode="auto">
          <a:xfrm>
            <a:off x="5364088" y="620688"/>
            <a:ext cx="3591172" cy="335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0" t="24078" r="47576" b="9073"/>
          <a:stretch/>
        </p:blipFill>
        <p:spPr bwMode="auto">
          <a:xfrm>
            <a:off x="5409818" y="3931714"/>
            <a:ext cx="1768112" cy="235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4">
            <a:extLst>
              <a:ext uri="{FF2B5EF4-FFF2-40B4-BE49-F238E27FC236}">
                <a16:creationId xmlns:a16="http://schemas.microsoft.com/office/drawing/2014/main" id="{F0B47EFE-7208-4525-8B58-29D6DCD2C1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692" y="418356"/>
            <a:ext cx="4807879" cy="404663"/>
          </a:xfrm>
          <a:prstGeom prst="rect">
            <a:avLst/>
          </a:prstGeom>
          <a:solidFill>
            <a:srgbClr val="EBEBF5"/>
          </a:solidFill>
          <a:ln>
            <a:noFill/>
          </a:ln>
          <a:effectLst>
            <a:prstShdw prst="shdw17" dist="314437" dir="8198195">
              <a:schemeClr val="hlink"/>
            </a:prstShdw>
          </a:effectLst>
          <a:extLst>
            <a:ext uri="{91240B29-F687-4F45-9708-019B960494DF}">
              <a14:hiddenLine xmlns:a14="http://schemas.microsoft.com/office/drawing/2010/main" w="12700" cap="sq">
                <a:solidFill>
                  <a:schemeClr val="hlink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AU" altLang="ru-RU" sz="2000" b="1" dirty="0">
                <a:solidFill>
                  <a:srgbClr val="000066"/>
                </a:solidFill>
              </a:rPr>
              <a:t>Tok </a:t>
            </a:r>
            <a:r>
              <a:rPr lang="en-AU" altLang="ru-RU" sz="2000" b="1" dirty="0" err="1">
                <a:solidFill>
                  <a:srgbClr val="000066"/>
                </a:solidFill>
              </a:rPr>
              <a:t>kuchini</a:t>
            </a:r>
            <a:r>
              <a:rPr lang="en-AU" altLang="ru-RU" sz="2000" b="1" dirty="0">
                <a:solidFill>
                  <a:srgbClr val="000066"/>
                </a:solidFill>
              </a:rPr>
              <a:t> </a:t>
            </a:r>
            <a:r>
              <a:rPr lang="en-AU" altLang="ru-RU" sz="2000" b="1" dirty="0" err="1">
                <a:solidFill>
                  <a:srgbClr val="000066"/>
                </a:solidFill>
              </a:rPr>
              <a:t>o‘lchash</a:t>
            </a:r>
            <a:endParaRPr lang="ru-RU" altLang="ru-RU" sz="24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BCABD2C-0222-4D34-9448-6C353A81DE0A}"/>
              </a:ext>
            </a:extLst>
          </p:cNvPr>
          <p:cNvSpPr/>
          <p:nvPr/>
        </p:nvSpPr>
        <p:spPr>
          <a:xfrm>
            <a:off x="683568" y="6351711"/>
            <a:ext cx="73492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21. "Amperemeter measurement illustration" prompt, PPT-Online, cf5.ppt-online.org, 12 Jan. 2023 https://cf5.ppt-online.org/files5/slide/p/PR7jasby6dNVAlznMfSXCeuLK95FQ3GJxOm2wE/slide-55.jpg</a:t>
            </a:r>
            <a:endParaRPr lang="ru-RU" sz="1200" dirty="0"/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8D8662BF-BA60-4487-B643-1C83AC558D03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3947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Text Box 2"/>
          <p:cNvSpPr txBox="1">
            <a:spLocks noChangeArrowheads="1"/>
          </p:cNvSpPr>
          <p:nvPr/>
        </p:nvSpPr>
        <p:spPr bwMode="auto">
          <a:xfrm>
            <a:off x="395288" y="549275"/>
            <a:ext cx="8353425" cy="467051"/>
          </a:xfrm>
          <a:prstGeom prst="rect">
            <a:avLst/>
          </a:prstGeom>
          <a:solidFill>
            <a:srgbClr val="EBEBF5"/>
          </a:solidFill>
          <a:ln>
            <a:noFill/>
          </a:ln>
          <a:effectLst>
            <a:prstShdw prst="shdw17" dist="314437" dir="8198195">
              <a:schemeClr val="hlink"/>
            </a:prstShdw>
          </a:effectLst>
          <a:extLst>
            <a:ext uri="{91240B29-F687-4F45-9708-019B960494DF}">
              <a14:hiddenLine xmlns:a14="http://schemas.microsoft.com/office/drawing/2010/main" w="12700" cap="sq">
                <a:solidFill>
                  <a:schemeClr val="hlink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ru-RU" b="1" dirty="0" err="1">
                <a:solidFill>
                  <a:srgbClr val="000066"/>
                </a:solidFill>
              </a:rPr>
              <a:t>Kuchlanishni</a:t>
            </a:r>
            <a:r>
              <a:rPr lang="en-US" altLang="ru-RU" b="1" dirty="0">
                <a:solidFill>
                  <a:srgbClr val="000066"/>
                </a:solidFill>
              </a:rPr>
              <a:t> </a:t>
            </a:r>
            <a:r>
              <a:rPr lang="en-US" altLang="ru-RU" b="1" dirty="0" err="1">
                <a:solidFill>
                  <a:srgbClr val="000066"/>
                </a:solidFill>
              </a:rPr>
              <a:t>o`lchash</a:t>
            </a:r>
            <a:endParaRPr lang="ru-RU" altLang="ru-RU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682" t="25443" r="8287" b="12064"/>
          <a:stretch/>
        </p:blipFill>
        <p:spPr bwMode="auto">
          <a:xfrm>
            <a:off x="5004048" y="1341065"/>
            <a:ext cx="2402266" cy="2812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42328" y="1341065"/>
            <a:ext cx="4992247" cy="4536207"/>
          </a:xfrm>
        </p:spPr>
        <p:txBody>
          <a:bodyPr/>
          <a:lstStyle/>
          <a:p>
            <a:pPr eaLnBrk="1" hangingPunct="1"/>
            <a:r>
              <a:rPr lang="en-US" altLang="ru-RU" sz="2000" dirty="0" err="1">
                <a:solidFill>
                  <a:schemeClr val="tx1"/>
                </a:solidFill>
              </a:rPr>
              <a:t>Voltmetr</a:t>
            </a:r>
            <a:r>
              <a:rPr lang="en-US" altLang="ru-RU" sz="2000" dirty="0">
                <a:solidFill>
                  <a:schemeClr val="tx1"/>
                </a:solidFill>
              </a:rPr>
              <a:t> – </a:t>
            </a:r>
            <a:r>
              <a:rPr lang="en-US" altLang="ru-RU" sz="2000" dirty="0" err="1">
                <a:solidFill>
                  <a:schemeClr val="tx1"/>
                </a:solidFill>
              </a:rPr>
              <a:t>elektr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zanjir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uchastkasida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kuchlanishni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o`lchash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asbobi</a:t>
            </a:r>
            <a:r>
              <a:rPr lang="en-US" altLang="ru-RU" sz="2000" dirty="0">
                <a:solidFill>
                  <a:schemeClr val="tx1"/>
                </a:solidFill>
              </a:rPr>
              <a:t>. U </a:t>
            </a:r>
            <a:r>
              <a:rPr lang="en-US" altLang="ru-RU" sz="2000" dirty="0" err="1">
                <a:solidFill>
                  <a:schemeClr val="tx1"/>
                </a:solidFill>
              </a:rPr>
              <a:t>galvanometr</a:t>
            </a:r>
            <a:r>
              <a:rPr lang="en-US" altLang="ru-RU" sz="2000" dirty="0">
                <a:solidFill>
                  <a:schemeClr val="tx1"/>
                </a:solidFill>
              </a:rPr>
              <a:t> deb </a:t>
            </a:r>
            <a:r>
              <a:rPr lang="en-US" altLang="ru-RU" sz="2000" dirty="0" err="1">
                <a:solidFill>
                  <a:schemeClr val="tx1"/>
                </a:solidFill>
              </a:rPr>
              <a:t>nomlanuvchi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sezgir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elementga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ega</a:t>
            </a:r>
            <a:r>
              <a:rPr lang="en-US" altLang="ru-RU" sz="2000" dirty="0">
                <a:solidFill>
                  <a:schemeClr val="tx1"/>
                </a:solidFill>
              </a:rPr>
              <a:t>.</a:t>
            </a:r>
          </a:p>
          <a:p>
            <a:pPr eaLnBrk="1" hangingPunct="1"/>
            <a:r>
              <a:rPr lang="en-US" altLang="ru-RU" sz="2000" dirty="0" err="1">
                <a:solidFill>
                  <a:schemeClr val="tx1"/>
                </a:solidFill>
              </a:rPr>
              <a:t>Magnitoelektrik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tizimning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o`lchashni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bajaruvchi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mexanizmi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shkalalar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va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qo`shimcha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qarshiliklar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to`plami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bilan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ta’minlangan</a:t>
            </a:r>
            <a:r>
              <a:rPr lang="en-US" altLang="ru-RU" sz="2000" dirty="0">
                <a:solidFill>
                  <a:schemeClr val="tx1"/>
                </a:solidFill>
              </a:rPr>
              <a:t>. </a:t>
            </a:r>
          </a:p>
          <a:p>
            <a:pPr eaLnBrk="1" hangingPunct="1"/>
            <a:r>
              <a:rPr lang="en-US" altLang="ru-RU" sz="2000" dirty="0" err="1">
                <a:solidFill>
                  <a:schemeClr val="tx1"/>
                </a:solidFill>
              </a:rPr>
              <a:t>O`lchash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chegalari</a:t>
            </a:r>
            <a:r>
              <a:rPr lang="en-US" altLang="ru-RU" sz="2000" dirty="0">
                <a:solidFill>
                  <a:schemeClr val="tx1"/>
                </a:solidFill>
              </a:rPr>
              <a:t>:</a:t>
            </a:r>
          </a:p>
          <a:p>
            <a:pPr marL="0" indent="0" eaLnBrk="1" hangingPunct="1">
              <a:buNone/>
            </a:pPr>
            <a:r>
              <a:rPr lang="en-US" altLang="ru-RU" sz="2000" dirty="0" err="1">
                <a:solidFill>
                  <a:schemeClr val="tx1"/>
                </a:solidFill>
              </a:rPr>
              <a:t>O`zgarmas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tokda</a:t>
            </a:r>
            <a:r>
              <a:rPr lang="en-US" altLang="ru-RU" sz="2000" dirty="0">
                <a:solidFill>
                  <a:schemeClr val="tx1"/>
                </a:solidFill>
              </a:rPr>
              <a:t>: 5 V, 15 V.</a:t>
            </a:r>
          </a:p>
          <a:p>
            <a:pPr marL="0" indent="0" eaLnBrk="1" hangingPunct="1">
              <a:buNone/>
            </a:pPr>
            <a:r>
              <a:rPr lang="en-US" altLang="ru-RU" sz="2000" dirty="0" err="1">
                <a:solidFill>
                  <a:schemeClr val="tx1"/>
                </a:solidFill>
              </a:rPr>
              <a:t>O`zgaruvchan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tokda</a:t>
            </a:r>
            <a:r>
              <a:rPr lang="en-US" altLang="ru-RU" sz="2000" dirty="0">
                <a:solidFill>
                  <a:schemeClr val="tx1"/>
                </a:solidFill>
              </a:rPr>
              <a:t>: 5 V, 250 V.</a:t>
            </a:r>
          </a:p>
          <a:p>
            <a:pPr marL="0" indent="0" eaLnBrk="1" hangingPunct="1">
              <a:buNone/>
            </a:pPr>
            <a:r>
              <a:rPr lang="en-US" altLang="ru-RU" sz="2000" dirty="0" err="1">
                <a:solidFill>
                  <a:schemeClr val="tx1"/>
                </a:solidFill>
              </a:rPr>
              <a:t>Galvanometr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</a:rPr>
              <a:t>sezgirligi</a:t>
            </a:r>
            <a:r>
              <a:rPr lang="en-US" altLang="ru-RU" sz="2000" dirty="0">
                <a:solidFill>
                  <a:schemeClr val="tx1"/>
                </a:solidFill>
              </a:rPr>
              <a:t>: 5 x 0,00001 V/</a:t>
            </a:r>
            <a:r>
              <a:rPr lang="en-US" altLang="ru-RU" sz="2000" dirty="0" err="1">
                <a:solidFill>
                  <a:schemeClr val="tx1"/>
                </a:solidFill>
              </a:rPr>
              <a:t>bo`l</a:t>
            </a:r>
            <a:r>
              <a:rPr lang="en-US" altLang="ru-RU" sz="2000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01" t="22918" r="46375" b="8232"/>
          <a:stretch/>
        </p:blipFill>
        <p:spPr bwMode="auto">
          <a:xfrm>
            <a:off x="6892750" y="3640692"/>
            <a:ext cx="2143746" cy="2772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CE9759B-3742-4983-AE1F-05D62AA615F1}"/>
              </a:ext>
            </a:extLst>
          </p:cNvPr>
          <p:cNvSpPr/>
          <p:nvPr/>
        </p:nvSpPr>
        <p:spPr>
          <a:xfrm>
            <a:off x="342328" y="6222768"/>
            <a:ext cx="69847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22. "Voltmeter measurement illustration" prompt, PPT-Online, cf5.ppt-online.org, 12 Jan. 2023 https://cf5.ppt-online.org/files5/slide/p/PR7jasby6dNVAlznMfSXCeuLK95FQ3GJxOm2wE/slide-58.jpg</a:t>
            </a:r>
            <a:endParaRPr lang="ru-RU" sz="1200" dirty="0"/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461F5C6F-8565-4D52-9184-E5BB952422D4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Text Box 2"/>
          <p:cNvSpPr txBox="1">
            <a:spLocks noChangeArrowheads="1"/>
          </p:cNvSpPr>
          <p:nvPr/>
        </p:nvSpPr>
        <p:spPr bwMode="auto">
          <a:xfrm>
            <a:off x="395288" y="549275"/>
            <a:ext cx="8353425" cy="529569"/>
          </a:xfrm>
          <a:prstGeom prst="rect">
            <a:avLst/>
          </a:prstGeom>
          <a:solidFill>
            <a:srgbClr val="EBEBF5"/>
          </a:solidFill>
          <a:ln>
            <a:noFill/>
          </a:ln>
          <a:effectLst>
            <a:prstShdw prst="shdw17" dist="314437" dir="8198195">
              <a:schemeClr val="hlink"/>
            </a:prstShdw>
          </a:effectLst>
          <a:extLst>
            <a:ext uri="{91240B29-F687-4F45-9708-019B960494DF}">
              <a14:hiddenLine xmlns:a14="http://schemas.microsoft.com/office/drawing/2010/main" w="12700" cap="sq">
                <a:solidFill>
                  <a:schemeClr val="hlink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ru-RU" sz="2800" b="1" dirty="0" err="1">
                <a:solidFill>
                  <a:srgbClr val="000066"/>
                </a:solidFill>
              </a:rPr>
              <a:t>Quvvatni</a:t>
            </a:r>
            <a:r>
              <a:rPr lang="en-US" altLang="ru-RU" sz="2800" b="1" dirty="0">
                <a:solidFill>
                  <a:srgbClr val="000066"/>
                </a:solidFill>
              </a:rPr>
              <a:t> </a:t>
            </a:r>
            <a:r>
              <a:rPr lang="en-US" altLang="ru-RU" sz="2800" b="1" dirty="0" err="1">
                <a:solidFill>
                  <a:srgbClr val="000066"/>
                </a:solidFill>
              </a:rPr>
              <a:t>o`lchash</a:t>
            </a:r>
            <a:endParaRPr lang="ru-RU" altLang="ru-RU" sz="3200" dirty="0"/>
          </a:p>
        </p:txBody>
      </p:sp>
      <p:sp>
        <p:nvSpPr>
          <p:cNvPr id="380931" name="Text Box 3"/>
          <p:cNvSpPr txBox="1">
            <a:spLocks noChangeArrowheads="1"/>
          </p:cNvSpPr>
          <p:nvPr/>
        </p:nvSpPr>
        <p:spPr bwMode="auto">
          <a:xfrm>
            <a:off x="373584" y="1268760"/>
            <a:ext cx="8590904" cy="2388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AU" altLang="ru-RU" sz="1800" i="1" dirty="0">
                <a:solidFill>
                  <a:srgbClr val="000066"/>
                </a:solidFill>
              </a:rPr>
              <a:t>Vattmetr </a:t>
            </a:r>
            <a:r>
              <a:rPr lang="en-AU" altLang="ru-RU" sz="1800" i="1" dirty="0" err="1">
                <a:solidFill>
                  <a:srgbClr val="000066"/>
                </a:solidFill>
              </a:rPr>
              <a:t>o`lchash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elementlari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sifatidagi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ikki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g`altak</a:t>
            </a:r>
            <a:r>
              <a:rPr lang="en-AU" altLang="ru-RU" sz="1800" i="1" dirty="0">
                <a:solidFill>
                  <a:srgbClr val="000066"/>
                </a:solidFill>
              </a:rPr>
              <a:t>: </a:t>
            </a:r>
            <a:r>
              <a:rPr lang="en-AU" altLang="ru-RU" sz="1800" i="1" dirty="0" err="1">
                <a:solidFill>
                  <a:srgbClr val="000066"/>
                </a:solidFill>
              </a:rPr>
              <a:t>tok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va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kuchlanish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g`altaklari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bilan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ta’minlangan</a:t>
            </a:r>
            <a:r>
              <a:rPr lang="en-AU" altLang="ru-RU" sz="1800" i="1" dirty="0">
                <a:solidFill>
                  <a:srgbClr val="000066"/>
                </a:solidFill>
              </a:rPr>
              <a:t>. </a:t>
            </a:r>
            <a:r>
              <a:rPr lang="en-AU" altLang="ru-RU" sz="1800" i="1" dirty="0" err="1">
                <a:solidFill>
                  <a:srgbClr val="000066"/>
                </a:solidFill>
              </a:rPr>
              <a:t>Birinchi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g`altak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orqali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kuchlanishga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proporsional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bo`lgan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tok</a:t>
            </a:r>
            <a:r>
              <a:rPr lang="en-AU" altLang="ru-RU" sz="1800" i="1" dirty="0">
                <a:solidFill>
                  <a:srgbClr val="000066"/>
                </a:solidFill>
              </a:rPr>
              <a:t>, </a:t>
            </a:r>
            <a:r>
              <a:rPr lang="en-AU" altLang="ru-RU" sz="1800" i="1" dirty="0" err="1">
                <a:solidFill>
                  <a:srgbClr val="000066"/>
                </a:solidFill>
              </a:rPr>
              <a:t>ikkinchi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g`altak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orqali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tarmoq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kuchlanishiga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proporsional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bo`lgan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tok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o`tadi</a:t>
            </a:r>
            <a:r>
              <a:rPr lang="en-AU" altLang="ru-RU" sz="1800" i="1" dirty="0">
                <a:solidFill>
                  <a:srgbClr val="000066"/>
                </a:solidFill>
              </a:rPr>
              <a:t>. </a:t>
            </a:r>
            <a:r>
              <a:rPr lang="en-AU" altLang="ru-RU" sz="1800" i="1" dirty="0" err="1">
                <a:solidFill>
                  <a:srgbClr val="000066"/>
                </a:solidFill>
              </a:rPr>
              <a:t>Vattmetrning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tok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g`altagi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zanjirga</a:t>
            </a:r>
            <a:r>
              <a:rPr lang="en-AU" altLang="ru-RU" sz="1800" i="1" dirty="0">
                <a:solidFill>
                  <a:srgbClr val="000066"/>
                </a:solidFill>
              </a:rPr>
              <a:t>, </a:t>
            </a:r>
            <a:r>
              <a:rPr lang="en-AU" altLang="ru-RU" sz="1800" i="1" dirty="0" err="1">
                <a:solidFill>
                  <a:srgbClr val="000066"/>
                </a:solidFill>
              </a:rPr>
              <a:t>ketma-ket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ulanadi</a:t>
            </a:r>
            <a:r>
              <a:rPr lang="en-AU" altLang="ru-RU" sz="1800" i="1" dirty="0">
                <a:solidFill>
                  <a:srgbClr val="000066"/>
                </a:solidFill>
              </a:rPr>
              <a:t>, </a:t>
            </a:r>
            <a:r>
              <a:rPr lang="en-AU" altLang="ru-RU" sz="1800" i="1" dirty="0" err="1">
                <a:solidFill>
                  <a:srgbClr val="000066"/>
                </a:solidFill>
              </a:rPr>
              <a:t>kuchlanish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g`altagi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esa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iste’mol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qilinayotgan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quvvati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o`lchanishi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kerak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bo`lgan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zanjir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kuchlanishiga</a:t>
            </a:r>
            <a:r>
              <a:rPr lang="en-AU" altLang="ru-RU" sz="1800" i="1" dirty="0">
                <a:solidFill>
                  <a:srgbClr val="000066"/>
                </a:solidFill>
              </a:rPr>
              <a:t> parallel </a:t>
            </a:r>
            <a:r>
              <a:rPr lang="en-AU" altLang="ru-RU" sz="1800" i="1" dirty="0" err="1">
                <a:solidFill>
                  <a:srgbClr val="000066"/>
                </a:solidFill>
              </a:rPr>
              <a:t>ulanadi</a:t>
            </a:r>
            <a:r>
              <a:rPr lang="en-AU" altLang="ru-RU" sz="1800" i="1" dirty="0">
                <a:solidFill>
                  <a:srgbClr val="000066"/>
                </a:solidFill>
              </a:rPr>
              <a:t>.  </a:t>
            </a:r>
            <a:r>
              <a:rPr lang="en-AU" altLang="ru-RU" sz="1800" i="1" dirty="0" err="1">
                <a:solidFill>
                  <a:srgbClr val="000066"/>
                </a:solidFill>
              </a:rPr>
              <a:t>Quvvat</a:t>
            </a:r>
            <a:r>
              <a:rPr lang="ru-RU" altLang="ru-RU" sz="1800" i="1" dirty="0">
                <a:solidFill>
                  <a:srgbClr val="000066"/>
                </a:solidFill>
              </a:rPr>
              <a:t> </a:t>
            </a:r>
            <a:r>
              <a:rPr lang="en-US" altLang="ru-RU" sz="1800" i="1" dirty="0">
                <a:solidFill>
                  <a:srgbClr val="000066"/>
                </a:solidFill>
              </a:rPr>
              <a:t>o</a:t>
            </a:r>
            <a:r>
              <a:rPr lang="en-AU" altLang="ru-RU" sz="1800" i="1" dirty="0">
                <a:solidFill>
                  <a:srgbClr val="000066"/>
                </a:solidFill>
              </a:rPr>
              <a:t>`</a:t>
            </a:r>
            <a:r>
              <a:rPr lang="en-AU" altLang="ru-RU" sz="1800" i="1" dirty="0" err="1">
                <a:solidFill>
                  <a:srgbClr val="000066"/>
                </a:solidFill>
              </a:rPr>
              <a:t>zgaruvchan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tok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zanjirida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ampermetr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va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voltmetr</a:t>
            </a:r>
            <a:endParaRPr lang="en-AU" altLang="ru-RU" sz="1800" i="1" dirty="0">
              <a:solidFill>
                <a:srgbClr val="000066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en-AU" altLang="ru-RU" sz="1800" i="1" dirty="0" err="1">
                <a:solidFill>
                  <a:srgbClr val="000066"/>
                </a:solidFill>
              </a:rPr>
              <a:t>ko'rsatkichlariga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ko'ra</a:t>
            </a:r>
            <a:r>
              <a:rPr lang="en-AU" altLang="ru-RU" sz="1800" i="1" dirty="0">
                <a:solidFill>
                  <a:srgbClr val="000066"/>
                </a:solidFill>
              </a:rPr>
              <a:t> </a:t>
            </a:r>
            <a:r>
              <a:rPr lang="en-AU" altLang="ru-RU" sz="1800" i="1" dirty="0" err="1">
                <a:solidFill>
                  <a:srgbClr val="000066"/>
                </a:solidFill>
              </a:rPr>
              <a:t>hisoblanadi</a:t>
            </a:r>
            <a:r>
              <a:rPr lang="en-AU" altLang="ru-RU" sz="1800" i="1" dirty="0">
                <a:solidFill>
                  <a:srgbClr val="000066"/>
                </a:solidFill>
              </a:rPr>
              <a:t>.</a:t>
            </a:r>
            <a:r>
              <a:rPr lang="ru-RU" altLang="ru-RU" sz="1800" dirty="0">
                <a:solidFill>
                  <a:srgbClr val="000066"/>
                </a:solidFill>
              </a:rPr>
              <a:t> </a:t>
            </a:r>
          </a:p>
        </p:txBody>
      </p:sp>
      <p:sp>
        <p:nvSpPr>
          <p:cNvPr id="380934" name="Rectangle 6"/>
          <p:cNvSpPr>
            <a:spLocks noChangeArrowheads="1"/>
          </p:cNvSpPr>
          <p:nvPr/>
        </p:nvSpPr>
        <p:spPr bwMode="auto">
          <a:xfrm>
            <a:off x="0" y="33385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38093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1236940"/>
              </p:ext>
            </p:extLst>
          </p:nvPr>
        </p:nvGraphicFramePr>
        <p:xfrm>
          <a:off x="4605693" y="3684503"/>
          <a:ext cx="1046427" cy="4227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6" name="Формула" r:id="rId3" imgW="444114" imgH="177646" progId="Equation.3">
                  <p:embed/>
                </p:oleObj>
              </mc:Choice>
              <mc:Fallback>
                <p:oleObj name="Формула" r:id="rId3" imgW="444114" imgH="177646" progId="Equation.3">
                  <p:embed/>
                  <p:pic>
                    <p:nvPicPr>
                      <p:cNvPr id="38093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5693" y="3684503"/>
                        <a:ext cx="1046427" cy="422799"/>
                      </a:xfrm>
                      <a:prstGeom prst="rect">
                        <a:avLst/>
                      </a:prstGeom>
                      <a:solidFill>
                        <a:srgbClr val="EBEBF5"/>
                      </a:solidFill>
                      <a:ln w="9525">
                        <a:solidFill>
                          <a:schemeClr val="hlink"/>
                        </a:solidFill>
                        <a:miter lim="800000"/>
                        <a:headEnd/>
                        <a:tailEnd/>
                      </a:ln>
                      <a:effectLst>
                        <a:outerShdw dist="107763" dir="2700000" algn="ctr" rotWithShape="0">
                          <a:srgbClr val="808080">
                            <a:alpha val="50000"/>
                          </a:srgbClr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Объект 2">
            <a:extLst>
              <a:ext uri="{FF2B5EF4-FFF2-40B4-BE49-F238E27FC236}">
                <a16:creationId xmlns:a16="http://schemas.microsoft.com/office/drawing/2014/main" id="{FAF3A8BD-20A8-4F26-8F2F-F0F1AA8C4C9E}"/>
              </a:ext>
            </a:extLst>
          </p:cNvPr>
          <p:cNvSpPr txBox="1">
            <a:spLocks/>
          </p:cNvSpPr>
          <p:nvPr/>
        </p:nvSpPr>
        <p:spPr bwMode="auto">
          <a:xfrm>
            <a:off x="2915816" y="4301989"/>
            <a:ext cx="6048672" cy="1988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panose="05040102010807070707" pitchFamily="18" charset="2"/>
              <a:buNone/>
            </a:pPr>
            <a:r>
              <a:rPr lang="en-US" sz="1800" dirty="0" err="1">
                <a:solidFill>
                  <a:schemeClr val="tx1"/>
                </a:solidFill>
              </a:rPr>
              <a:t>Ko'p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o'lchovli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vattmetrning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bo'lim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qiymati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quyidagi</a:t>
            </a:r>
            <a:r>
              <a:rPr lang="en-US" sz="1800" dirty="0">
                <a:solidFill>
                  <a:schemeClr val="tx1"/>
                </a:solidFill>
              </a:rPr>
              <a:t> formula </a:t>
            </a:r>
            <a:r>
              <a:rPr lang="en-US" sz="1800" dirty="0" err="1">
                <a:solidFill>
                  <a:schemeClr val="tx1"/>
                </a:solidFill>
              </a:rPr>
              <a:t>bo'yicha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aniqlanadi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  <a:p>
            <a:pPr marL="0" indent="0" algn="ctr">
              <a:buFont typeface="Wingdings 3" panose="05040102010807070707" pitchFamily="18" charset="2"/>
              <a:buNone/>
            </a:pPr>
            <a:r>
              <a:rPr lang="en-US" sz="1800" dirty="0">
                <a:solidFill>
                  <a:schemeClr val="tx1"/>
                </a:solidFill>
              </a:rPr>
              <a:t>C</a:t>
            </a:r>
            <a:r>
              <a:rPr lang="en-US" sz="1800" baseline="-25000" dirty="0">
                <a:solidFill>
                  <a:schemeClr val="tx1"/>
                </a:solidFill>
              </a:rPr>
              <a:t>W</a:t>
            </a:r>
            <a:r>
              <a:rPr lang="en-US" sz="1800" dirty="0">
                <a:solidFill>
                  <a:schemeClr val="tx1"/>
                </a:solidFill>
              </a:rPr>
              <a:t> = </a:t>
            </a:r>
            <a:r>
              <a:rPr lang="en-US" sz="1800" dirty="0" err="1">
                <a:solidFill>
                  <a:schemeClr val="tx1"/>
                </a:solidFill>
              </a:rPr>
              <a:t>U</a:t>
            </a:r>
            <a:r>
              <a:rPr lang="en-US" sz="1800" baseline="-25000" dirty="0" err="1">
                <a:solidFill>
                  <a:schemeClr val="tx1"/>
                </a:solidFill>
              </a:rPr>
              <a:t>p</a:t>
            </a:r>
            <a:r>
              <a:rPr lang="en-US" sz="1800" dirty="0" err="1">
                <a:solidFill>
                  <a:schemeClr val="tx1"/>
                </a:solidFill>
              </a:rPr>
              <a:t>I</a:t>
            </a:r>
            <a:r>
              <a:rPr lang="en-US" sz="1800" baseline="-25000" dirty="0" err="1">
                <a:solidFill>
                  <a:schemeClr val="tx1"/>
                </a:solidFill>
              </a:rPr>
              <a:t>p</a:t>
            </a:r>
            <a:r>
              <a:rPr lang="en-US" sz="1800" dirty="0">
                <a:solidFill>
                  <a:schemeClr val="tx1"/>
                </a:solidFill>
              </a:rPr>
              <a:t>/n,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en-US" sz="1800" dirty="0" err="1">
                <a:solidFill>
                  <a:schemeClr val="tx1"/>
                </a:solidFill>
              </a:rPr>
              <a:t>bu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erda</a:t>
            </a:r>
            <a:r>
              <a:rPr lang="en-US" sz="1800" dirty="0">
                <a:solidFill>
                  <a:schemeClr val="tx1"/>
                </a:solidFill>
              </a:rPr>
              <a:t> U</a:t>
            </a:r>
            <a:r>
              <a:rPr lang="en-US" sz="1800" baseline="-25000" dirty="0">
                <a:solidFill>
                  <a:schemeClr val="tx1"/>
                </a:solidFill>
              </a:rPr>
              <a:t>p</a:t>
            </a:r>
            <a:r>
              <a:rPr lang="en-US" sz="1800" dirty="0">
                <a:solidFill>
                  <a:schemeClr val="tx1"/>
                </a:solidFill>
              </a:rPr>
              <a:t>, I</a:t>
            </a:r>
            <a:r>
              <a:rPr lang="en-US" sz="1800" baseline="-25000" dirty="0">
                <a:solidFill>
                  <a:schemeClr val="tx1"/>
                </a:solidFill>
              </a:rPr>
              <a:t>p</a:t>
            </a:r>
            <a:r>
              <a:rPr lang="en-US" sz="1800" dirty="0">
                <a:solidFill>
                  <a:schemeClr val="tx1"/>
                </a:solidFill>
              </a:rPr>
              <a:t> - </a:t>
            </a:r>
            <a:r>
              <a:rPr lang="en-US" sz="1800" dirty="0" err="1">
                <a:solidFill>
                  <a:schemeClr val="tx1"/>
                </a:solidFill>
              </a:rPr>
              <a:t>asbobning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tegishli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ulanmalarida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ko'rsatilgan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kuchlanish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tokning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cheklangan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qiymatlari</a:t>
            </a:r>
            <a:r>
              <a:rPr lang="en-US" sz="1800" dirty="0">
                <a:solidFill>
                  <a:schemeClr val="tx1"/>
                </a:solidFill>
              </a:rPr>
              <a:t>; n – </a:t>
            </a:r>
            <a:r>
              <a:rPr lang="en-US" sz="1800" dirty="0" err="1">
                <a:solidFill>
                  <a:schemeClr val="tx1"/>
                </a:solidFill>
              </a:rPr>
              <a:t>shkala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bo`limlari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soni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516B483-797E-4BA8-95BE-79DEE66AC7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7" y="3429000"/>
            <a:ext cx="2664291" cy="2664291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8A0BB0D-8AD1-42AF-87A9-324C500CE816}"/>
              </a:ext>
            </a:extLst>
          </p:cNvPr>
          <p:cNvSpPr/>
          <p:nvPr/>
        </p:nvSpPr>
        <p:spPr>
          <a:xfrm>
            <a:off x="176912" y="6308725"/>
            <a:ext cx="89670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23. "Wattmeter measurement instrument" prompt, Glotr.uz, </a:t>
            </a:r>
            <a:r>
              <a:rPr lang="en-US" sz="1200" dirty="0" err="1"/>
              <a:t>Glotr</a:t>
            </a:r>
            <a:r>
              <a:rPr lang="en-US" sz="1200" dirty="0"/>
              <a:t>, 12 Jun. 2025  https://files.glotr.uz/company/000/003/619/proposals/2025/06/12/2025-06-12-15-38-06-572254-1150287ce5e2093bddf2d01f61f6b381.webp?_=ozauc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ED363E7A-2FAA-43B3-A162-F9C635CE38DD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>
          <a:xfrm>
            <a:off x="1206372" y="192004"/>
            <a:ext cx="5363103" cy="636966"/>
          </a:xfrm>
        </p:spPr>
        <p:txBody>
          <a:bodyPr/>
          <a:lstStyle/>
          <a:p>
            <a:pPr eaLnBrk="1" hangingPunct="1"/>
            <a:r>
              <a:rPr lang="en-US" altLang="ru-RU" sz="2800" b="1" dirty="0" err="1">
                <a:solidFill>
                  <a:srgbClr val="002060"/>
                </a:solidFill>
              </a:rPr>
              <a:t>Ommetrning</a:t>
            </a:r>
            <a:r>
              <a:rPr lang="en-US" altLang="ru-RU" sz="2800" b="1" dirty="0">
                <a:solidFill>
                  <a:srgbClr val="002060"/>
                </a:solidFill>
              </a:rPr>
              <a:t> </a:t>
            </a:r>
            <a:r>
              <a:rPr lang="en-US" altLang="ru-RU" sz="2800" b="1" dirty="0" err="1">
                <a:solidFill>
                  <a:srgbClr val="002060"/>
                </a:solidFill>
              </a:rPr>
              <a:t>ishlash</a:t>
            </a:r>
            <a:r>
              <a:rPr lang="en-US" altLang="ru-RU" sz="2800" b="1" dirty="0">
                <a:solidFill>
                  <a:srgbClr val="002060"/>
                </a:solidFill>
              </a:rPr>
              <a:t> </a:t>
            </a:r>
            <a:r>
              <a:rPr lang="en-US" altLang="ru-RU" sz="2800" b="1" dirty="0" err="1">
                <a:solidFill>
                  <a:srgbClr val="002060"/>
                </a:solidFill>
              </a:rPr>
              <a:t>printsipi</a:t>
            </a:r>
            <a:endParaRPr lang="ru-RU" altLang="ru-RU" sz="2800" b="1" dirty="0">
              <a:solidFill>
                <a:srgbClr val="002060"/>
              </a:solidFill>
            </a:endParaRPr>
          </a:p>
        </p:txBody>
      </p:sp>
      <p:sp>
        <p:nvSpPr>
          <p:cNvPr id="55299" name="Объект 2"/>
          <p:cNvSpPr>
            <a:spLocks noGrp="1"/>
          </p:cNvSpPr>
          <p:nvPr>
            <p:ph idx="1"/>
          </p:nvPr>
        </p:nvSpPr>
        <p:spPr>
          <a:xfrm>
            <a:off x="179512" y="834053"/>
            <a:ext cx="3970784" cy="3773016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Oddiy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ommetr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tok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manbai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o`zgaruvchan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rezistor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sezgir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tok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o`lchagichdan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mikrometr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tashkil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topgan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Uning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shkalasi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Om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larda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darajalangan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Asbobga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noma’lum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qarshilik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ulanganda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mikroampermetr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strelkasi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qarshilikka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proporsional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ravishda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og`adi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Shu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sababli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ommetr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shkalasida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nolinchi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bo`lim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ongda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joylashgan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chetki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chap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bo`limga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esa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“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cheksizlik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”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belgisi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qo`yilgan</a:t>
            </a:r>
            <a:r>
              <a:rPr lang="en-US" alt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ru-RU" alt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530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953" t="27661" r="9721" b="27959"/>
          <a:stretch/>
        </p:blipFill>
        <p:spPr bwMode="auto">
          <a:xfrm>
            <a:off x="6480210" y="556924"/>
            <a:ext cx="2484277" cy="2215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13" t="28089" r="4746" b="7444"/>
          <a:stretch/>
        </p:blipFill>
        <p:spPr bwMode="auto">
          <a:xfrm>
            <a:off x="5796136" y="3728247"/>
            <a:ext cx="2131691" cy="2481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94430" y="3266582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Ommetrning</a:t>
            </a:r>
            <a:r>
              <a:rPr lang="en-US" dirty="0"/>
              <a:t> </a:t>
            </a:r>
            <a:r>
              <a:rPr lang="en-US" dirty="0" err="1"/>
              <a:t>prinsipial</a:t>
            </a:r>
            <a:r>
              <a:rPr lang="en-US" dirty="0"/>
              <a:t> </a:t>
            </a:r>
            <a:r>
              <a:rPr lang="en-US" dirty="0" err="1"/>
              <a:t>sxemasi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681A82E-4701-4C13-B9D7-11A70843E416}"/>
              </a:ext>
            </a:extLst>
          </p:cNvPr>
          <p:cNvSpPr/>
          <p:nvPr/>
        </p:nvSpPr>
        <p:spPr>
          <a:xfrm>
            <a:off x="4188142" y="2892058"/>
            <a:ext cx="518457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24. "Ohmmeter principle scheme" prompt, 1sept.ru, 1 September, 12 Apr. 2023 https://urok.1sept.ru/articles/312258/image9.gif</a:t>
            </a:r>
            <a:endParaRPr lang="ru-RU" sz="11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8A6BCF1-F30A-4263-ACAD-ECAD35052AAF}"/>
              </a:ext>
            </a:extLst>
          </p:cNvPr>
          <p:cNvSpPr/>
          <p:nvPr/>
        </p:nvSpPr>
        <p:spPr>
          <a:xfrm>
            <a:off x="179512" y="6235109"/>
            <a:ext cx="74168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Fig. 22. "Resistance measuring instruments (Ohmmeter set)" prompt, Obrazovaka.ru, </a:t>
            </a:r>
            <a:r>
              <a:rPr lang="en-US" sz="1100" dirty="0" err="1"/>
              <a:t>Obrazovaka</a:t>
            </a:r>
            <a:r>
              <a:rPr lang="en-US" sz="1100" dirty="0"/>
              <a:t>, 5 Dec. 2021  </a:t>
            </a:r>
          </a:p>
          <a:p>
            <a:r>
              <a:rPr lang="en-US" sz="1100" dirty="0"/>
              <a:t>https://obrazovaka.ru/wp-content/images/predmet/fizika-62177-pribory-dlya-izmereniya-soprotivleniya-ommetry.jpg</a:t>
            </a:r>
            <a:endParaRPr lang="ru-RU" sz="11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0BF3D57E-CEFE-4DF7-B34B-A45B2E535916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7042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470135" y="229736"/>
            <a:ext cx="4035820" cy="644842"/>
          </a:xfrm>
        </p:spPr>
        <p:txBody>
          <a:bodyPr/>
          <a:lstStyle/>
          <a:p>
            <a:r>
              <a:rPr lang="en-US" sz="2800" dirty="0" err="1">
                <a:solidFill>
                  <a:srgbClr val="0000CC"/>
                </a:solidFill>
              </a:rPr>
              <a:t>Shkala</a:t>
            </a: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err="1">
                <a:solidFill>
                  <a:srgbClr val="0000CC"/>
                </a:solidFill>
              </a:rPr>
              <a:t>belgilarini</a:t>
            </a: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err="1">
                <a:solidFill>
                  <a:srgbClr val="0000CC"/>
                </a:solidFill>
              </a:rPr>
              <a:t>o`qish</a:t>
            </a:r>
            <a:endParaRPr lang="ru-RU" sz="2800" dirty="0">
              <a:solidFill>
                <a:srgbClr val="0000CC"/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88925" y="980728"/>
            <a:ext cx="8566150" cy="4597565"/>
            <a:chOff x="376607" y="1058730"/>
            <a:chExt cx="8566150" cy="4597565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13" b="11605"/>
            <a:stretch/>
          </p:blipFill>
          <p:spPr bwMode="auto">
            <a:xfrm>
              <a:off x="376607" y="1058730"/>
              <a:ext cx="8566150" cy="45975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Прямоугольник 4"/>
            <p:cNvSpPr/>
            <p:nvPr/>
          </p:nvSpPr>
          <p:spPr bwMode="auto">
            <a:xfrm>
              <a:off x="1735979" y="1258164"/>
              <a:ext cx="1872208" cy="36004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latin typeface="Arial Unicode MS" pitchFamily="34" charset="-128"/>
                </a:rPr>
                <a:t>Ampermetr</a:t>
              </a:r>
              <a:endPara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Arial Unicode MS" pitchFamily="34" charset="-128"/>
              </a:endParaRPr>
            </a:p>
          </p:txBody>
        </p:sp>
        <p:sp>
          <p:nvSpPr>
            <p:cNvPr id="6" name="Прямоугольник 5"/>
            <p:cNvSpPr/>
            <p:nvPr/>
          </p:nvSpPr>
          <p:spPr bwMode="auto">
            <a:xfrm>
              <a:off x="467544" y="1778810"/>
              <a:ext cx="1368152" cy="43204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Ishonchli</a:t>
              </a:r>
              <a:r>
                <a:rPr kumimoji="0" lang="en-US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interval</a:t>
              </a:r>
              <a:endPara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 bwMode="auto">
            <a:xfrm>
              <a:off x="771250" y="2426882"/>
              <a:ext cx="1152128" cy="28803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latin typeface="Arial Unicode MS" pitchFamily="34" charset="-128"/>
                </a:rPr>
                <a:t>Model </a:t>
              </a:r>
              <a:endPara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Arial Unicode MS" pitchFamily="34" charset="-128"/>
              </a:endParaRPr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5076056" y="1206277"/>
              <a:ext cx="2232248" cy="537964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O`zgaruvchan</a:t>
              </a:r>
              <a:r>
                <a:rPr kumimoji="0" lang="en-US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6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va</a:t>
              </a:r>
              <a:r>
                <a:rPr kumimoji="0" lang="en-US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6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o`zgarmas</a:t>
              </a:r>
              <a:r>
                <a:rPr kumimoji="0" lang="en-US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6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tok</a:t>
              </a:r>
              <a:endPara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 bwMode="auto">
            <a:xfrm>
              <a:off x="7092280" y="1914736"/>
              <a:ext cx="1584176" cy="216024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Aks</a:t>
              </a:r>
              <a:r>
                <a:rPr kumimoji="0" lang="en-US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shkala</a:t>
              </a:r>
              <a:endPara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7092280" y="2382788"/>
              <a:ext cx="1728192" cy="36004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Bo`lim</a:t>
              </a:r>
              <a:r>
                <a:rPr kumimoji="0" lang="en-US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200" b="1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qiymati</a:t>
              </a:r>
              <a:r>
                <a:rPr kumimoji="0" lang="en-US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0,05 A</a:t>
              </a:r>
              <a:endParaRPr kumimoji="0" 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6012160" y="3009557"/>
              <a:ext cx="2160240" cy="216024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Elektromagnit</a:t>
              </a:r>
              <a:r>
                <a:rPr kumimoji="0" lang="en-US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endPara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 bwMode="auto">
            <a:xfrm>
              <a:off x="6012160" y="4477441"/>
              <a:ext cx="2160240" cy="50405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Gorizontal</a:t>
              </a:r>
              <a:r>
                <a:rPr kumimoji="0" lang="en-US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joylashuv</a:t>
              </a:r>
              <a:endPara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5364088" y="5235194"/>
              <a:ext cx="1656184" cy="28803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Izolyasiya</a:t>
              </a:r>
              <a:r>
                <a:rPr kumimoji="0" lang="en-US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2 </a:t>
              </a: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kVt</a:t>
              </a:r>
              <a:endPara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 bwMode="auto">
            <a:xfrm>
              <a:off x="3491880" y="5019170"/>
              <a:ext cx="1512168" cy="50405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Aniqlik</a:t>
              </a:r>
              <a:r>
                <a:rPr kumimoji="0" lang="en-US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6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sinfi</a:t>
              </a:r>
              <a:r>
                <a:rPr kumimoji="0" lang="en-US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0,5</a:t>
              </a:r>
              <a:endPara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803201" y="4299090"/>
              <a:ext cx="1800200" cy="28803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Chastota</a:t>
              </a:r>
              <a:r>
                <a:rPr kumimoji="0" lang="en-US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diapazoni</a:t>
              </a:r>
              <a:endPara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 bwMode="auto">
            <a:xfrm>
              <a:off x="915266" y="5019170"/>
              <a:ext cx="1944216" cy="50405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Qarshilik</a:t>
              </a:r>
              <a:r>
                <a:rPr kumimoji="0" lang="en-US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6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va</a:t>
              </a:r>
              <a:r>
                <a:rPr kumimoji="0" lang="en-US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 </a:t>
              </a:r>
              <a:r>
                <a:rPr kumimoji="0" lang="en-US" sz="16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cs typeface="Arial" pitchFamily="34" charset="0"/>
                </a:rPr>
                <a:t>induktivlik</a:t>
              </a:r>
              <a:endPara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cs typeface="Arial" pitchFamily="34" charset="0"/>
              </a:endParaRPr>
            </a:p>
          </p:txBody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74D5BA7-6004-49AB-BC3B-14A49E462F31}"/>
              </a:ext>
            </a:extLst>
          </p:cNvPr>
          <p:cNvSpPr/>
          <p:nvPr/>
        </p:nvSpPr>
        <p:spPr>
          <a:xfrm>
            <a:off x="827584" y="5862463"/>
            <a:ext cx="7664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23. "Scale reading example" prompt, PPT-Online, cf5.ppt-online.org, 12 Jan. 2023  </a:t>
            </a:r>
          </a:p>
          <a:p>
            <a:r>
              <a:rPr lang="en-US" sz="1200" dirty="0"/>
              <a:t>https://cf5.ppt-online.org/files5/slide/p/PR7jasby6dNVAlznMfSXCeuLK95FQ3GJxOm2wE/slide-81.jpg</a:t>
            </a:r>
            <a:endParaRPr lang="ru-RU" sz="1200" dirty="0"/>
          </a:p>
        </p:txBody>
      </p:sp>
      <p:sp>
        <p:nvSpPr>
          <p:cNvPr id="18" name="10-конечная звезда 3">
            <a:extLst>
              <a:ext uri="{FF2B5EF4-FFF2-40B4-BE49-F238E27FC236}">
                <a16:creationId xmlns:a16="http://schemas.microsoft.com/office/drawing/2014/main" id="{DEA88787-51C6-43F9-B8BA-A5B878665A1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2265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894DDC-E545-4A61-99B5-24D28202C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44624"/>
            <a:ext cx="8892480" cy="6552728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24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Foydalanilgan</a:t>
            </a:r>
            <a:r>
              <a:rPr lang="en-US" sz="24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adabiyotlar</a:t>
            </a:r>
            <a:endParaRPr lang="en-US" sz="24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O’lchash usullari va vositalari, O’quv qo’llanma.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A.A.Mamajonov, M.O.Sattarov, D.V.Xakimov</a:t>
            </a:r>
            <a:r>
              <a:rPr lang="en-US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/</a:t>
            </a:r>
            <a:r>
              <a:rPr lang="uz-Cyrl-UZ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Toshkent “NIF MSh” -2020 y. 254 b</a:t>
            </a:r>
            <a:endParaRPr lang="en-US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</a:rPr>
              <a:t>Mеtrоlоgiya asoslari, O’quv qo’llanma. Ismаtullаеv P.R., Qodirova Sh.A. / T.: Tafakkur, Extremum –Press, 2012. </a:t>
            </a:r>
            <a:endParaRPr lang="en-US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</a:rPr>
              <a:t>Электро-радиоизмерение, Учебная пособие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. </a:t>
            </a:r>
            <a:r>
              <a:rPr lang="uz-Cyrl-UZ" dirty="0">
                <a:solidFill>
                  <a:srgbClr val="002060"/>
                </a:solidFill>
                <a:latin typeface="+mj-lt"/>
              </a:rPr>
              <a:t>Исматуллаев П.Р., Кадырова Ш.А., Газиев Г.А.  – Т:.ТГТУ 2007</a:t>
            </a:r>
            <a:endParaRPr lang="en-US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  <a:latin typeface="+mj-lt"/>
              </a:rPr>
              <a:t>O’lchashning fizikaviy asoslari. Darslik. Kalandarov P.I.. / – T:” TIQXMMI” MTU, 2023, 232 b. 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"Electrical measurement process illustration", PPT-Online, cf5.ppt-online.org, 12 Jan. 2023.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"Voltage process diagram", PPT-Online, cf5.ppt-online.org, 12 Jan. 2023.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"Resistance concept schematic", PPT-Online, cf5.ppt-online.org, 12 Jan. 2023.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"Ohmmeter image", Blogger, Google, 15 Feb. 2022.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"Analog voltmeter photograph", Blogger, Google, 15 Feb. 2022.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"Digital measuring device", </a:t>
            </a:r>
            <a:r>
              <a:rPr lang="en-US" dirty="0" err="1">
                <a:solidFill>
                  <a:srgbClr val="002060"/>
                </a:solidFill>
                <a:latin typeface="+mj-lt"/>
              </a:rPr>
              <a:t>Danawa</a:t>
            </a:r>
            <a:r>
              <a:rPr lang="en-US" dirty="0">
                <a:solidFill>
                  <a:srgbClr val="002060"/>
                </a:solidFill>
                <a:latin typeface="+mj-lt"/>
              </a:rPr>
              <a:t>, 30 Dec. 2019.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"Measurement symbol chart", PPT-Online, cf5.ppt-online.org, 10 Feb. 2023.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"Instrument positioning symbols", PPT-Online, cf5.ppt-online.org, 10 Feb. 2023.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"Magnetoelectric measuring device", Infofiz.ru, 10 Nov. 2020.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"Magnetoelectric measuring device schematic", Studme.org, 17 Apr. 2022.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"Electromagnetic interaction illustration", Ivanov-</a:t>
            </a:r>
            <a:r>
              <a:rPr lang="en-US" dirty="0" err="1">
                <a:solidFill>
                  <a:srgbClr val="002060"/>
                </a:solidFill>
                <a:latin typeface="+mj-lt"/>
              </a:rPr>
              <a:t>AM.rf</a:t>
            </a:r>
            <a:r>
              <a:rPr lang="en-US" dirty="0">
                <a:solidFill>
                  <a:srgbClr val="002060"/>
                </a:solidFill>
                <a:latin typeface="+mj-lt"/>
              </a:rPr>
              <a:t>, 9 Feb. 2022.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 "Ammeter diagram", Wikimedia Commons, 20 May. 2021.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"Voltage measurement voltmeter", PPT-Online, cf5.ppt-online.org, 12 Jan. 2023.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  <a:latin typeface="+mj-lt"/>
              </a:rPr>
              <a:t>"Scale reading example", PPT-Online, cf5.ppt-online.org, 12 Jan. 2023.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600" dirty="0">
              <a:solidFill>
                <a:srgbClr val="00206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48A89242-73D5-4A3A-B974-BF048D014F0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B88911-E52C-497C-884E-4FCAA319D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A29664F-F69C-4422-9E5F-B4AC597D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64399" y="6547999"/>
            <a:ext cx="1620788" cy="365125"/>
          </a:xfrm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rgbClr val="002060"/>
                </a:solidFill>
              </a:rPr>
              <a:t>© </a:t>
            </a:r>
            <a:r>
              <a:rPr lang="en-US" sz="1400" dirty="0" err="1">
                <a:solidFill>
                  <a:srgbClr val="002060"/>
                </a:solidFill>
              </a:rPr>
              <a:t>B.Khamdamov</a:t>
            </a:r>
            <a:r>
              <a:rPr lang="en-US" sz="1400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C7F50C4-DBFC-4EB9-B32B-D0825B3DD3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18990</TotalTime>
  <Words>3923</Words>
  <Application>Microsoft Office PowerPoint</Application>
  <PresentationFormat>Экран (4:3)</PresentationFormat>
  <Paragraphs>382</Paragraphs>
  <Slides>37</Slides>
  <Notes>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48" baseType="lpstr">
      <vt:lpstr>Arial</vt:lpstr>
      <vt:lpstr>Arial Black</vt:lpstr>
      <vt:lpstr>Arial Unicode MS</vt:lpstr>
      <vt:lpstr>Palatino Linotype</vt:lpstr>
      <vt:lpstr>Symbol</vt:lpstr>
      <vt:lpstr>Times New Roman</vt:lpstr>
      <vt:lpstr>Wingdings</vt:lpstr>
      <vt:lpstr>Wingdings 3</vt:lpstr>
      <vt:lpstr>Легкий дым</vt:lpstr>
      <vt:lpstr>Visio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Asosiy kattaliklar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Elektr o'lchash asboblariga qo‘yiladigan shartli belgilar</vt:lpstr>
      <vt:lpstr>Asboblarning joylashuvini ko`rsatuvchi belgilar </vt:lpstr>
      <vt:lpstr>Fizik kattalik o'lchov birliklarining belgilanishi</vt:lpstr>
      <vt:lpstr>Презентация PowerPoint</vt:lpstr>
      <vt:lpstr>Magnitoelektrik asboblar</vt:lpstr>
      <vt:lpstr>Magnetoelektr tizim asboblari</vt:lpstr>
      <vt:lpstr>Elektromagnit tizim</vt:lpstr>
      <vt:lpstr>Elektromagnit tizim asboblari</vt:lpstr>
      <vt:lpstr>Презентация PowerPoint</vt:lpstr>
      <vt:lpstr>Elektrodinamik o'lchash asboblari</vt:lpstr>
      <vt:lpstr>Elektrodinamik tizim asboblari</vt:lpstr>
      <vt:lpstr>Презентация PowerPoint</vt:lpstr>
      <vt:lpstr>Induksion o'lchash asboblari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Ommetrning ishlash printsipi</vt:lpstr>
      <vt:lpstr>Shkala belgilarini o`qish</vt:lpstr>
      <vt:lpstr>Презентация PowerPoint</vt:lpstr>
      <vt:lpstr>Презентация PowerPoint</vt:lpstr>
    </vt:vector>
  </TitlesOfParts>
  <Company>UzDAEWOOauto Co.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Bakhrom Khamdamov</dc:creator>
  <cp:lastModifiedBy>Bakhrom Khamdamov</cp:lastModifiedBy>
  <cp:revision>879</cp:revision>
  <cp:lastPrinted>2017-11-03T05:24:17Z</cp:lastPrinted>
  <dcterms:created xsi:type="dcterms:W3CDTF">2004-09-03T10:58:13Z</dcterms:created>
  <dcterms:modified xsi:type="dcterms:W3CDTF">2025-10-20T16:13:22Z</dcterms:modified>
</cp:coreProperties>
</file>