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536" r:id="rId1"/>
  </p:sldMasterIdLst>
  <p:notesMasterIdLst>
    <p:notesMasterId r:id="rId39"/>
  </p:notesMasterIdLst>
  <p:handoutMasterIdLst>
    <p:handoutMasterId r:id="rId40"/>
  </p:handoutMasterIdLst>
  <p:sldIdLst>
    <p:sldId id="422" r:id="rId2"/>
    <p:sldId id="423" r:id="rId3"/>
    <p:sldId id="424" r:id="rId4"/>
    <p:sldId id="479" r:id="rId5"/>
    <p:sldId id="480" r:id="rId6"/>
    <p:sldId id="47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90" r:id="rId16"/>
    <p:sldId id="491" r:id="rId17"/>
    <p:sldId id="492" r:id="rId18"/>
    <p:sldId id="507" r:id="rId19"/>
    <p:sldId id="493" r:id="rId20"/>
    <p:sldId id="494" r:id="rId21"/>
    <p:sldId id="495" r:id="rId22"/>
    <p:sldId id="496" r:id="rId23"/>
    <p:sldId id="506" r:id="rId24"/>
    <p:sldId id="497" r:id="rId25"/>
    <p:sldId id="503" r:id="rId26"/>
    <p:sldId id="498" r:id="rId27"/>
    <p:sldId id="476" r:id="rId28"/>
    <p:sldId id="504" r:id="rId29"/>
    <p:sldId id="499" r:id="rId30"/>
    <p:sldId id="475" r:id="rId31"/>
    <p:sldId id="477" r:id="rId32"/>
    <p:sldId id="478" r:id="rId33"/>
    <p:sldId id="500" r:id="rId34"/>
    <p:sldId id="501" r:id="rId35"/>
    <p:sldId id="502" r:id="rId36"/>
    <p:sldId id="425" r:id="rId37"/>
    <p:sldId id="427" r:id="rId38"/>
  </p:sldIdLst>
  <p:sldSz cx="9144000" cy="6858000" type="screen4x3"/>
  <p:notesSz cx="4416425" cy="66849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khrom Khamdamov" initials="BK" lastIdx="1" clrIdx="0">
    <p:extLst>
      <p:ext uri="{19B8F6BF-5375-455C-9EA6-DF929625EA0E}">
        <p15:presenceInfo xmlns:p15="http://schemas.microsoft.com/office/powerpoint/2012/main" userId="a5ef29303e80b42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0000"/>
    <a:srgbClr val="3333FF"/>
    <a:srgbClr val="CCECFF"/>
    <a:srgbClr val="D2FCFA"/>
    <a:srgbClr val="00FFFF"/>
    <a:srgbClr val="EB89D8"/>
    <a:srgbClr val="43DD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54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52835A-793E-491F-8021-2A79A501F52E}" type="doc">
      <dgm:prSet loTypeId="urn:microsoft.com/office/officeart/2005/8/layout/list1" loCatId="list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7012974F-EE4E-4BF7-A2D0-0E27E4C7519B}">
      <dgm:prSet phldrT="[Текст]" custT="1"/>
      <dgm:spPr/>
      <dgm:t>
        <a:bodyPr/>
        <a:lstStyle/>
        <a:p>
          <a:pPr algn="just"/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har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vaqtda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lahzali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sarfni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altLang="ru-RU" sz="2400" b="0" baseline="30000" dirty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en-US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altLang="ru-RU" sz="2400" b="0" baseline="30000" dirty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en-US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soat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); </a:t>
          </a:r>
          <a:endParaRPr lang="ru-RU" sz="2400" b="0" dirty="0"/>
        </a:p>
      </dgm:t>
    </dgm:pt>
    <dgm:pt modelId="{916BE793-C924-41E6-B190-2E9BF0E8BE39}" type="parTrans" cxnId="{1FE4A7EC-AC1F-460C-8F23-5401741C8002}">
      <dgm:prSet/>
      <dgm:spPr/>
      <dgm:t>
        <a:bodyPr/>
        <a:lstStyle/>
        <a:p>
          <a:endParaRPr lang="ru-RU" sz="2000" b="1"/>
        </a:p>
      </dgm:t>
    </dgm:pt>
    <dgm:pt modelId="{2C51DEA3-F874-4172-86E5-4FEC912BA840}" type="sibTrans" cxnId="{1FE4A7EC-AC1F-460C-8F23-5401741C8002}">
      <dgm:prSet/>
      <dgm:spPr/>
      <dgm:t>
        <a:bodyPr/>
        <a:lstStyle/>
        <a:p>
          <a:endParaRPr lang="ru-RU" sz="2000" b="1"/>
        </a:p>
      </dgm:t>
    </dgm:pt>
    <dgm:pt modelId="{1636C1D4-172E-43A6-8173-A5EEFB77C763}">
      <dgm:prSet phldrT="[Текст]" custT="1"/>
      <dgm:spPr/>
      <dgm:t>
        <a:bodyPr/>
        <a:lstStyle/>
        <a:p>
          <a:pPr algn="just"/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har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vaqt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oralig`i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zumdagi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sarflar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summasi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sifatida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suyuqlik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gaz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miqdorini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altLang="ru-RU" sz="2400" b="0" baseline="30000" dirty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). </a:t>
          </a:r>
          <a:endParaRPr lang="ru-RU" sz="2400" b="0" dirty="0"/>
        </a:p>
      </dgm:t>
    </dgm:pt>
    <dgm:pt modelId="{67E89CEB-3448-4663-9329-CBBA64CE47EA}" type="parTrans" cxnId="{3BDC3617-EB73-4B3D-8292-C543638A5F63}">
      <dgm:prSet/>
      <dgm:spPr/>
      <dgm:t>
        <a:bodyPr/>
        <a:lstStyle/>
        <a:p>
          <a:endParaRPr lang="ru-RU" sz="2000" b="1"/>
        </a:p>
      </dgm:t>
    </dgm:pt>
    <dgm:pt modelId="{65ABF44C-676A-4BA4-8B1B-660982972676}" type="sibTrans" cxnId="{3BDC3617-EB73-4B3D-8292-C543638A5F63}">
      <dgm:prSet/>
      <dgm:spPr/>
      <dgm:t>
        <a:bodyPr/>
        <a:lstStyle/>
        <a:p>
          <a:endParaRPr lang="ru-RU" sz="2000" b="1"/>
        </a:p>
      </dgm:t>
    </dgm:pt>
    <dgm:pt modelId="{20128EF7-F7D5-447F-89DE-FC77849E7D7F}">
      <dgm:prSet custT="1"/>
      <dgm:spPr/>
      <dgm:t>
        <a:bodyPr/>
        <a:lstStyle/>
        <a:p>
          <a:pPr algn="just"/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Ushbu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qiymatlarning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ikkalasini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vaqtning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o'zida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ko'rsatadigan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yozadigan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qayd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qiladigan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AU" altLang="ru-RU" sz="2400" b="0" dirty="0" err="1">
              <a:latin typeface="Arial" panose="020B0604020202020204" pitchFamily="34" charset="0"/>
              <a:cs typeface="Arial" panose="020B0604020202020204" pitchFamily="34" charset="0"/>
            </a:rPr>
            <a:t>qurilmalar</a:t>
          </a:r>
          <a:r>
            <a:rPr lang="en-AU" altLang="ru-RU" sz="24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0" dirty="0"/>
        </a:p>
      </dgm:t>
    </dgm:pt>
    <dgm:pt modelId="{CED8EC77-EBB7-4E1C-AF75-13AB1BBD3FC5}" type="parTrans" cxnId="{E340FA53-ED07-4858-BC59-1CC0593B9FF3}">
      <dgm:prSet/>
      <dgm:spPr/>
      <dgm:t>
        <a:bodyPr/>
        <a:lstStyle/>
        <a:p>
          <a:endParaRPr lang="ru-RU" sz="2000" b="1"/>
        </a:p>
      </dgm:t>
    </dgm:pt>
    <dgm:pt modelId="{1942179C-32EB-4715-9C03-54BB41ED780C}" type="sibTrans" cxnId="{E340FA53-ED07-4858-BC59-1CC0593B9FF3}">
      <dgm:prSet/>
      <dgm:spPr/>
      <dgm:t>
        <a:bodyPr/>
        <a:lstStyle/>
        <a:p>
          <a:endParaRPr lang="ru-RU" sz="2000" b="1"/>
        </a:p>
      </dgm:t>
    </dgm:pt>
    <dgm:pt modelId="{8BFEBE1D-A68F-46AB-A912-AA28AE087191}" type="pres">
      <dgm:prSet presAssocID="{EF52835A-793E-491F-8021-2A79A501F52E}" presName="linear" presStyleCnt="0">
        <dgm:presLayoutVars>
          <dgm:dir/>
          <dgm:animLvl val="lvl"/>
          <dgm:resizeHandles val="exact"/>
        </dgm:presLayoutVars>
      </dgm:prSet>
      <dgm:spPr/>
    </dgm:pt>
    <dgm:pt modelId="{2F0B97AC-B4F4-4877-BD23-2B0E73CAB736}" type="pres">
      <dgm:prSet presAssocID="{7012974F-EE4E-4BF7-A2D0-0E27E4C7519B}" presName="parentLin" presStyleCnt="0"/>
      <dgm:spPr/>
    </dgm:pt>
    <dgm:pt modelId="{2B499F25-D2DA-4A11-B9DB-CCFC0124A895}" type="pres">
      <dgm:prSet presAssocID="{7012974F-EE4E-4BF7-A2D0-0E27E4C7519B}" presName="parentLeftMargin" presStyleLbl="node1" presStyleIdx="0" presStyleCnt="3"/>
      <dgm:spPr/>
    </dgm:pt>
    <dgm:pt modelId="{8A1BB137-3DD8-4BA5-B10E-ABDDDF4E38DA}" type="pres">
      <dgm:prSet presAssocID="{7012974F-EE4E-4BF7-A2D0-0E27E4C7519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82B1172-5BF6-4D6B-898C-35458741F1B2}" type="pres">
      <dgm:prSet presAssocID="{7012974F-EE4E-4BF7-A2D0-0E27E4C7519B}" presName="negativeSpace" presStyleCnt="0"/>
      <dgm:spPr/>
    </dgm:pt>
    <dgm:pt modelId="{27E385D9-6E66-47DF-8854-ADEEC1560635}" type="pres">
      <dgm:prSet presAssocID="{7012974F-EE4E-4BF7-A2D0-0E27E4C7519B}" presName="childText" presStyleLbl="conFgAcc1" presStyleIdx="0" presStyleCnt="3">
        <dgm:presLayoutVars>
          <dgm:bulletEnabled val="1"/>
        </dgm:presLayoutVars>
      </dgm:prSet>
      <dgm:spPr/>
    </dgm:pt>
    <dgm:pt modelId="{71109214-8F2F-4B83-8750-BFDDFCB00536}" type="pres">
      <dgm:prSet presAssocID="{2C51DEA3-F874-4172-86E5-4FEC912BA840}" presName="spaceBetweenRectangles" presStyleCnt="0"/>
      <dgm:spPr/>
    </dgm:pt>
    <dgm:pt modelId="{E717576A-4B0B-40F6-87DE-5B9DB6DD9F77}" type="pres">
      <dgm:prSet presAssocID="{1636C1D4-172E-43A6-8173-A5EEFB77C763}" presName="parentLin" presStyleCnt="0"/>
      <dgm:spPr/>
    </dgm:pt>
    <dgm:pt modelId="{6DC153B6-5C2B-4894-997C-0BDDFC8A7D57}" type="pres">
      <dgm:prSet presAssocID="{1636C1D4-172E-43A6-8173-A5EEFB77C763}" presName="parentLeftMargin" presStyleLbl="node1" presStyleIdx="0" presStyleCnt="3"/>
      <dgm:spPr/>
    </dgm:pt>
    <dgm:pt modelId="{F6589536-F705-42DF-A7DE-A4D3269876DA}" type="pres">
      <dgm:prSet presAssocID="{1636C1D4-172E-43A6-8173-A5EEFB77C76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C3C6793-00EB-4920-9BC9-0D7B7B52E657}" type="pres">
      <dgm:prSet presAssocID="{1636C1D4-172E-43A6-8173-A5EEFB77C763}" presName="negativeSpace" presStyleCnt="0"/>
      <dgm:spPr/>
    </dgm:pt>
    <dgm:pt modelId="{D48C34EB-6D85-4FC8-A213-940F2D67F28F}" type="pres">
      <dgm:prSet presAssocID="{1636C1D4-172E-43A6-8173-A5EEFB77C763}" presName="childText" presStyleLbl="conFgAcc1" presStyleIdx="1" presStyleCnt="3">
        <dgm:presLayoutVars>
          <dgm:bulletEnabled val="1"/>
        </dgm:presLayoutVars>
      </dgm:prSet>
      <dgm:spPr/>
    </dgm:pt>
    <dgm:pt modelId="{F635B570-24D0-45D3-B9C1-04D979BC4BF9}" type="pres">
      <dgm:prSet presAssocID="{65ABF44C-676A-4BA4-8B1B-660982972676}" presName="spaceBetweenRectangles" presStyleCnt="0"/>
      <dgm:spPr/>
    </dgm:pt>
    <dgm:pt modelId="{BF2DD520-FA67-41C4-A32B-EC164C445D53}" type="pres">
      <dgm:prSet presAssocID="{20128EF7-F7D5-447F-89DE-FC77849E7D7F}" presName="parentLin" presStyleCnt="0"/>
      <dgm:spPr/>
    </dgm:pt>
    <dgm:pt modelId="{07225E5B-3E23-4F03-AEBF-7BA9AA9C6716}" type="pres">
      <dgm:prSet presAssocID="{20128EF7-F7D5-447F-89DE-FC77849E7D7F}" presName="parentLeftMargin" presStyleLbl="node1" presStyleIdx="1" presStyleCnt="3"/>
      <dgm:spPr/>
    </dgm:pt>
    <dgm:pt modelId="{6B4F3FF0-B74B-4933-B2F6-FCD7322FB9EA}" type="pres">
      <dgm:prSet presAssocID="{20128EF7-F7D5-447F-89DE-FC77849E7D7F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31DABD7-B27C-4A3E-AECE-05FF3485878C}" type="pres">
      <dgm:prSet presAssocID="{20128EF7-F7D5-447F-89DE-FC77849E7D7F}" presName="negativeSpace" presStyleCnt="0"/>
      <dgm:spPr/>
    </dgm:pt>
    <dgm:pt modelId="{BBE928F9-9244-44BD-8C01-CECB40DA3A77}" type="pres">
      <dgm:prSet presAssocID="{20128EF7-F7D5-447F-89DE-FC77849E7D7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BDC3617-EB73-4B3D-8292-C543638A5F63}" srcId="{EF52835A-793E-491F-8021-2A79A501F52E}" destId="{1636C1D4-172E-43A6-8173-A5EEFB77C763}" srcOrd="1" destOrd="0" parTransId="{67E89CEB-3448-4663-9329-CBBA64CE47EA}" sibTransId="{65ABF44C-676A-4BA4-8B1B-660982972676}"/>
    <dgm:cxn modelId="{5A494435-2661-4C32-9A2C-F24F634DE900}" type="presOf" srcId="{1636C1D4-172E-43A6-8173-A5EEFB77C763}" destId="{F6589536-F705-42DF-A7DE-A4D3269876DA}" srcOrd="1" destOrd="0" presId="urn:microsoft.com/office/officeart/2005/8/layout/list1"/>
    <dgm:cxn modelId="{BB3D1A46-7D0F-4D7C-9857-2DFA66061071}" type="presOf" srcId="{20128EF7-F7D5-447F-89DE-FC77849E7D7F}" destId="{07225E5B-3E23-4F03-AEBF-7BA9AA9C6716}" srcOrd="0" destOrd="0" presId="urn:microsoft.com/office/officeart/2005/8/layout/list1"/>
    <dgm:cxn modelId="{E340FA53-ED07-4858-BC59-1CC0593B9FF3}" srcId="{EF52835A-793E-491F-8021-2A79A501F52E}" destId="{20128EF7-F7D5-447F-89DE-FC77849E7D7F}" srcOrd="2" destOrd="0" parTransId="{CED8EC77-EBB7-4E1C-AF75-13AB1BBD3FC5}" sibTransId="{1942179C-32EB-4715-9C03-54BB41ED780C}"/>
    <dgm:cxn modelId="{6CD75758-73E3-4ED5-A53A-E8C182A0C0B4}" type="presOf" srcId="{7012974F-EE4E-4BF7-A2D0-0E27E4C7519B}" destId="{2B499F25-D2DA-4A11-B9DB-CCFC0124A895}" srcOrd="0" destOrd="0" presId="urn:microsoft.com/office/officeart/2005/8/layout/list1"/>
    <dgm:cxn modelId="{1482E588-0C46-4B07-AB8F-AA873BACF840}" type="presOf" srcId="{EF52835A-793E-491F-8021-2A79A501F52E}" destId="{8BFEBE1D-A68F-46AB-A912-AA28AE087191}" srcOrd="0" destOrd="0" presId="urn:microsoft.com/office/officeart/2005/8/layout/list1"/>
    <dgm:cxn modelId="{036A82C2-83CD-4169-9D77-B2229EB80FB9}" type="presOf" srcId="{7012974F-EE4E-4BF7-A2D0-0E27E4C7519B}" destId="{8A1BB137-3DD8-4BA5-B10E-ABDDDF4E38DA}" srcOrd="1" destOrd="0" presId="urn:microsoft.com/office/officeart/2005/8/layout/list1"/>
    <dgm:cxn modelId="{2B2021C3-8555-4C85-BD82-0EF679BB76DF}" type="presOf" srcId="{20128EF7-F7D5-447F-89DE-FC77849E7D7F}" destId="{6B4F3FF0-B74B-4933-B2F6-FCD7322FB9EA}" srcOrd="1" destOrd="0" presId="urn:microsoft.com/office/officeart/2005/8/layout/list1"/>
    <dgm:cxn modelId="{2122ACE1-B212-4896-BA73-E89BAE3423C9}" type="presOf" srcId="{1636C1D4-172E-43A6-8173-A5EEFB77C763}" destId="{6DC153B6-5C2B-4894-997C-0BDDFC8A7D57}" srcOrd="0" destOrd="0" presId="urn:microsoft.com/office/officeart/2005/8/layout/list1"/>
    <dgm:cxn modelId="{1FE4A7EC-AC1F-460C-8F23-5401741C8002}" srcId="{EF52835A-793E-491F-8021-2A79A501F52E}" destId="{7012974F-EE4E-4BF7-A2D0-0E27E4C7519B}" srcOrd="0" destOrd="0" parTransId="{916BE793-C924-41E6-B190-2E9BF0E8BE39}" sibTransId="{2C51DEA3-F874-4172-86E5-4FEC912BA840}"/>
    <dgm:cxn modelId="{8C7A2BC5-2221-4D12-8D68-F81B883ECE12}" type="presParOf" srcId="{8BFEBE1D-A68F-46AB-A912-AA28AE087191}" destId="{2F0B97AC-B4F4-4877-BD23-2B0E73CAB736}" srcOrd="0" destOrd="0" presId="urn:microsoft.com/office/officeart/2005/8/layout/list1"/>
    <dgm:cxn modelId="{C097A91E-5259-4161-A9CD-F43412B6BB27}" type="presParOf" srcId="{2F0B97AC-B4F4-4877-BD23-2B0E73CAB736}" destId="{2B499F25-D2DA-4A11-B9DB-CCFC0124A895}" srcOrd="0" destOrd="0" presId="urn:microsoft.com/office/officeart/2005/8/layout/list1"/>
    <dgm:cxn modelId="{6324806D-388D-4F8D-90DA-94DD79BAE4DD}" type="presParOf" srcId="{2F0B97AC-B4F4-4877-BD23-2B0E73CAB736}" destId="{8A1BB137-3DD8-4BA5-B10E-ABDDDF4E38DA}" srcOrd="1" destOrd="0" presId="urn:microsoft.com/office/officeart/2005/8/layout/list1"/>
    <dgm:cxn modelId="{C57B47BB-A8B7-4066-BA54-20F28301C88F}" type="presParOf" srcId="{8BFEBE1D-A68F-46AB-A912-AA28AE087191}" destId="{282B1172-5BF6-4D6B-898C-35458741F1B2}" srcOrd="1" destOrd="0" presId="urn:microsoft.com/office/officeart/2005/8/layout/list1"/>
    <dgm:cxn modelId="{117B8DAC-5C65-4D5E-9213-5AD81467CA22}" type="presParOf" srcId="{8BFEBE1D-A68F-46AB-A912-AA28AE087191}" destId="{27E385D9-6E66-47DF-8854-ADEEC1560635}" srcOrd="2" destOrd="0" presId="urn:microsoft.com/office/officeart/2005/8/layout/list1"/>
    <dgm:cxn modelId="{4D9DE676-AF1A-4826-B332-E474FF994404}" type="presParOf" srcId="{8BFEBE1D-A68F-46AB-A912-AA28AE087191}" destId="{71109214-8F2F-4B83-8750-BFDDFCB00536}" srcOrd="3" destOrd="0" presId="urn:microsoft.com/office/officeart/2005/8/layout/list1"/>
    <dgm:cxn modelId="{38C2BA1B-951D-4E85-921B-7F6DC63E7B4D}" type="presParOf" srcId="{8BFEBE1D-A68F-46AB-A912-AA28AE087191}" destId="{E717576A-4B0B-40F6-87DE-5B9DB6DD9F77}" srcOrd="4" destOrd="0" presId="urn:microsoft.com/office/officeart/2005/8/layout/list1"/>
    <dgm:cxn modelId="{F4227B76-E140-4336-B516-FA585DD4E7CB}" type="presParOf" srcId="{E717576A-4B0B-40F6-87DE-5B9DB6DD9F77}" destId="{6DC153B6-5C2B-4894-997C-0BDDFC8A7D57}" srcOrd="0" destOrd="0" presId="urn:microsoft.com/office/officeart/2005/8/layout/list1"/>
    <dgm:cxn modelId="{B2493027-6D63-4071-9F22-70AB93DFB554}" type="presParOf" srcId="{E717576A-4B0B-40F6-87DE-5B9DB6DD9F77}" destId="{F6589536-F705-42DF-A7DE-A4D3269876DA}" srcOrd="1" destOrd="0" presId="urn:microsoft.com/office/officeart/2005/8/layout/list1"/>
    <dgm:cxn modelId="{EA6A9A99-6793-43C8-93C2-0C40D4CEBF76}" type="presParOf" srcId="{8BFEBE1D-A68F-46AB-A912-AA28AE087191}" destId="{7C3C6793-00EB-4920-9BC9-0D7B7B52E657}" srcOrd="5" destOrd="0" presId="urn:microsoft.com/office/officeart/2005/8/layout/list1"/>
    <dgm:cxn modelId="{3E779881-3F4C-4A41-8841-4B670984E544}" type="presParOf" srcId="{8BFEBE1D-A68F-46AB-A912-AA28AE087191}" destId="{D48C34EB-6D85-4FC8-A213-940F2D67F28F}" srcOrd="6" destOrd="0" presId="urn:microsoft.com/office/officeart/2005/8/layout/list1"/>
    <dgm:cxn modelId="{BB211E5D-785A-41D3-BDA9-D7570296F626}" type="presParOf" srcId="{8BFEBE1D-A68F-46AB-A912-AA28AE087191}" destId="{F635B570-24D0-45D3-B9C1-04D979BC4BF9}" srcOrd="7" destOrd="0" presId="urn:microsoft.com/office/officeart/2005/8/layout/list1"/>
    <dgm:cxn modelId="{F3E6E1AE-19A7-4E4B-9CCE-6E91658E4A1D}" type="presParOf" srcId="{8BFEBE1D-A68F-46AB-A912-AA28AE087191}" destId="{BF2DD520-FA67-41C4-A32B-EC164C445D53}" srcOrd="8" destOrd="0" presId="urn:microsoft.com/office/officeart/2005/8/layout/list1"/>
    <dgm:cxn modelId="{F72DD4D6-43AC-4C67-8AC8-C0E76F2773DD}" type="presParOf" srcId="{BF2DD520-FA67-41C4-A32B-EC164C445D53}" destId="{07225E5B-3E23-4F03-AEBF-7BA9AA9C6716}" srcOrd="0" destOrd="0" presId="urn:microsoft.com/office/officeart/2005/8/layout/list1"/>
    <dgm:cxn modelId="{3AB36877-9658-4C81-BEA0-2AE2642AA17B}" type="presParOf" srcId="{BF2DD520-FA67-41C4-A32B-EC164C445D53}" destId="{6B4F3FF0-B74B-4933-B2F6-FCD7322FB9EA}" srcOrd="1" destOrd="0" presId="urn:microsoft.com/office/officeart/2005/8/layout/list1"/>
    <dgm:cxn modelId="{713FCE68-9C3A-446C-9989-41F1565636E6}" type="presParOf" srcId="{8BFEBE1D-A68F-46AB-A912-AA28AE087191}" destId="{F31DABD7-B27C-4A3E-AECE-05FF3485878C}" srcOrd="9" destOrd="0" presId="urn:microsoft.com/office/officeart/2005/8/layout/list1"/>
    <dgm:cxn modelId="{9A86A227-C93B-4CFE-AA62-A583D587FE68}" type="presParOf" srcId="{8BFEBE1D-A68F-46AB-A912-AA28AE087191}" destId="{BBE928F9-9244-44BD-8C01-CECB40DA3A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52835A-793E-491F-8021-2A79A501F52E}" type="doc">
      <dgm:prSet loTypeId="urn:microsoft.com/office/officeart/2005/8/layout/list1" loCatId="list" qsTypeId="urn:microsoft.com/office/officeart/2005/8/quickstyle/simple3" qsCatId="simple" csTypeId="urn:microsoft.com/office/officeart/2005/8/colors/accent4_5" csCatId="accent4" phldr="1"/>
      <dgm:spPr/>
      <dgm:t>
        <a:bodyPr/>
        <a:lstStyle/>
        <a:p>
          <a:endParaRPr lang="ru-RU"/>
        </a:p>
      </dgm:t>
    </dgm:pt>
    <dgm:pt modelId="{7012974F-EE4E-4BF7-A2D0-0E27E4C7519B}">
      <dgm:prSet phldrT="[Текст]" custT="1"/>
      <dgm:spPr/>
      <dgm:t>
        <a:bodyPr/>
        <a:lstStyle/>
        <a:p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Vizual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sath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o`lchagichlar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ko`rsatish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oynalari</a:t>
          </a:r>
          <a:r>
            <a:rPr lang="ru-RU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endParaRPr lang="ru-RU" sz="2000" b="0" dirty="0"/>
        </a:p>
      </dgm:t>
    </dgm:pt>
    <dgm:pt modelId="{916BE793-C924-41E6-B190-2E9BF0E8BE39}" type="parTrans" cxnId="{1FE4A7EC-AC1F-460C-8F23-5401741C8002}">
      <dgm:prSet/>
      <dgm:spPr/>
      <dgm:t>
        <a:bodyPr/>
        <a:lstStyle/>
        <a:p>
          <a:endParaRPr lang="ru-RU" sz="2000" b="0"/>
        </a:p>
      </dgm:t>
    </dgm:pt>
    <dgm:pt modelId="{2C51DEA3-F874-4172-86E5-4FEC912BA840}" type="sibTrans" cxnId="{1FE4A7EC-AC1F-460C-8F23-5401741C8002}">
      <dgm:prSet/>
      <dgm:spPr/>
      <dgm:t>
        <a:bodyPr/>
        <a:lstStyle/>
        <a:p>
          <a:endParaRPr lang="ru-RU" sz="2000" b="0"/>
        </a:p>
      </dgm:t>
    </dgm:pt>
    <dgm:pt modelId="{1636C1D4-172E-43A6-8173-A5EEFB77C763}">
      <dgm:prSet phldrT="[Текст]" custT="1"/>
      <dgm:spPr/>
      <dgm:t>
        <a:bodyPr/>
        <a:lstStyle/>
        <a:p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Gidrostatik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difmanometrik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barbotajli</a:t>
          </a:r>
          <a:r>
            <a:rPr lang="ru-RU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endParaRPr lang="ru-RU" sz="2000" b="0" dirty="0"/>
        </a:p>
      </dgm:t>
    </dgm:pt>
    <dgm:pt modelId="{67E89CEB-3448-4663-9329-CBBA64CE47EA}" type="parTrans" cxnId="{3BDC3617-EB73-4B3D-8292-C543638A5F63}">
      <dgm:prSet/>
      <dgm:spPr/>
      <dgm:t>
        <a:bodyPr/>
        <a:lstStyle/>
        <a:p>
          <a:endParaRPr lang="ru-RU" sz="2000" b="0"/>
        </a:p>
      </dgm:t>
    </dgm:pt>
    <dgm:pt modelId="{65ABF44C-676A-4BA4-8B1B-660982972676}" type="sibTrans" cxnId="{3BDC3617-EB73-4B3D-8292-C543638A5F63}">
      <dgm:prSet/>
      <dgm:spPr/>
      <dgm:t>
        <a:bodyPr/>
        <a:lstStyle/>
        <a:p>
          <a:endParaRPr lang="ru-RU" sz="2000" b="0"/>
        </a:p>
      </dgm:t>
    </dgm:pt>
    <dgm:pt modelId="{193750B1-2C01-4C2D-9DCD-098473C8838D}">
      <dgm:prSet phldrT="[Текст]" custT="1"/>
      <dgm:spPr/>
      <dgm:t>
        <a:bodyPr/>
        <a:lstStyle/>
        <a:p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Optik</a:t>
          </a:r>
          <a:r>
            <a:rPr lang="ru-RU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Radioizotopli</a:t>
          </a:r>
          <a:r>
            <a:rPr lang="ru-RU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b="0" dirty="0"/>
        </a:p>
      </dgm:t>
    </dgm:pt>
    <dgm:pt modelId="{C6DAD6B4-453E-4307-B74A-1DF1CD0A02E7}" type="parTrans" cxnId="{57363AF9-0EED-40FF-83C1-6806A4608F21}">
      <dgm:prSet/>
      <dgm:spPr/>
      <dgm:t>
        <a:bodyPr/>
        <a:lstStyle/>
        <a:p>
          <a:endParaRPr lang="ru-RU" sz="2000" b="0"/>
        </a:p>
      </dgm:t>
    </dgm:pt>
    <dgm:pt modelId="{A3A7801E-DA26-4811-BD16-93E77D03A66D}" type="sibTrans" cxnId="{57363AF9-0EED-40FF-83C1-6806A4608F21}">
      <dgm:prSet/>
      <dgm:spPr/>
      <dgm:t>
        <a:bodyPr/>
        <a:lstStyle/>
        <a:p>
          <a:endParaRPr lang="ru-RU" sz="2000" b="0"/>
        </a:p>
      </dgm:t>
    </dgm:pt>
    <dgm:pt modelId="{20128EF7-F7D5-447F-89DE-FC77849E7D7F}">
      <dgm:prSet custT="1"/>
      <dgm:spPr/>
      <dgm:t>
        <a:bodyPr/>
        <a:lstStyle/>
        <a:p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Buyoqli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qalqovuchli</a:t>
          </a:r>
          <a:endParaRPr lang="ru-RU" sz="2000" b="0" dirty="0"/>
        </a:p>
      </dgm:t>
    </dgm:pt>
    <dgm:pt modelId="{CED8EC77-EBB7-4E1C-AF75-13AB1BBD3FC5}" type="parTrans" cxnId="{E340FA53-ED07-4858-BC59-1CC0593B9FF3}">
      <dgm:prSet/>
      <dgm:spPr/>
      <dgm:t>
        <a:bodyPr/>
        <a:lstStyle/>
        <a:p>
          <a:endParaRPr lang="ru-RU" sz="2000" b="0"/>
        </a:p>
      </dgm:t>
    </dgm:pt>
    <dgm:pt modelId="{1942179C-32EB-4715-9C03-54BB41ED780C}" type="sibTrans" cxnId="{E340FA53-ED07-4858-BC59-1CC0593B9FF3}">
      <dgm:prSet/>
      <dgm:spPr/>
      <dgm:t>
        <a:bodyPr/>
        <a:lstStyle/>
        <a:p>
          <a:endParaRPr lang="ru-RU" sz="2000" b="0"/>
        </a:p>
      </dgm:t>
    </dgm:pt>
    <dgm:pt modelId="{190A4BAB-AF8C-4367-8291-D503723B6E91}">
      <dgm:prSet custT="1"/>
      <dgm:spPr/>
      <dgm:t>
        <a:bodyPr/>
        <a:lstStyle/>
        <a:p>
          <a:pPr>
            <a:tabLst>
              <a:tab pos="1889125" algn="l"/>
            </a:tabLst>
          </a:pP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Akustik</a:t>
          </a:r>
          <a:r>
            <a:rPr lang="ru-RU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ultratovushli</a:t>
          </a:r>
          <a:endParaRPr lang="ru-RU" sz="2000" b="0" dirty="0"/>
        </a:p>
      </dgm:t>
    </dgm:pt>
    <dgm:pt modelId="{83B0DD84-52F9-4B41-9090-6B8E266E47CE}" type="parTrans" cxnId="{8A8F51A6-CE4F-4494-9CF2-4DCFDAC1B6C4}">
      <dgm:prSet/>
      <dgm:spPr/>
      <dgm:t>
        <a:bodyPr/>
        <a:lstStyle/>
        <a:p>
          <a:endParaRPr lang="ru-RU" sz="2000" b="0"/>
        </a:p>
      </dgm:t>
    </dgm:pt>
    <dgm:pt modelId="{E9284C1D-D4B1-4806-BC1A-D03108E72C8B}" type="sibTrans" cxnId="{8A8F51A6-CE4F-4494-9CF2-4DCFDAC1B6C4}">
      <dgm:prSet/>
      <dgm:spPr/>
      <dgm:t>
        <a:bodyPr/>
        <a:lstStyle/>
        <a:p>
          <a:endParaRPr lang="ru-RU" sz="2000" b="0"/>
        </a:p>
      </dgm:t>
    </dgm:pt>
    <dgm:pt modelId="{DC028C51-46D7-4ADD-9509-516F288289FF}">
      <dgm:prSet custT="1"/>
      <dgm:spPr/>
      <dgm:t>
        <a:bodyPr/>
        <a:lstStyle/>
        <a:p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Sig`imli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alt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induksion</a:t>
          </a:r>
          <a:endParaRPr lang="ru-RU" sz="2000" b="0" dirty="0"/>
        </a:p>
      </dgm:t>
    </dgm:pt>
    <dgm:pt modelId="{9B3CB8BF-ECE6-4EF8-9D75-61FD50C2BE0B}" type="parTrans" cxnId="{93EC9DDA-9B86-474E-8BF5-D68591B05F9A}">
      <dgm:prSet/>
      <dgm:spPr/>
      <dgm:t>
        <a:bodyPr/>
        <a:lstStyle/>
        <a:p>
          <a:endParaRPr lang="ru-RU" sz="2000" b="0"/>
        </a:p>
      </dgm:t>
    </dgm:pt>
    <dgm:pt modelId="{B938D229-ABE8-4DDE-81C0-89E74EFD8230}" type="sibTrans" cxnId="{93EC9DDA-9B86-474E-8BF5-D68591B05F9A}">
      <dgm:prSet/>
      <dgm:spPr/>
      <dgm:t>
        <a:bodyPr/>
        <a:lstStyle/>
        <a:p>
          <a:endParaRPr lang="ru-RU" sz="2000" b="0"/>
        </a:p>
      </dgm:t>
    </dgm:pt>
    <dgm:pt modelId="{9C34BB85-326A-42D8-9AE8-27E5EFEBFC77}">
      <dgm:prSet custT="1"/>
      <dgm:spPr/>
      <dgm:t>
        <a:bodyPr/>
        <a:lstStyle/>
        <a:p>
          <a:r>
            <a:rPr lang="en-US" alt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Konduksion</a:t>
          </a:r>
          <a:endParaRPr lang="ru-RU" sz="2000" b="0" dirty="0"/>
        </a:p>
      </dgm:t>
    </dgm:pt>
    <dgm:pt modelId="{51169F86-72C4-4E05-8433-0DE83F8609E6}" type="parTrans" cxnId="{BD1890EA-DBB1-4E9E-B0A7-A7E861F94D4A}">
      <dgm:prSet/>
      <dgm:spPr/>
      <dgm:t>
        <a:bodyPr/>
        <a:lstStyle/>
        <a:p>
          <a:endParaRPr lang="ru-RU" sz="2000" b="0"/>
        </a:p>
      </dgm:t>
    </dgm:pt>
    <dgm:pt modelId="{282D2C5C-5A35-435A-9C9B-50F56FB39009}" type="sibTrans" cxnId="{BD1890EA-DBB1-4E9E-B0A7-A7E861F94D4A}">
      <dgm:prSet/>
      <dgm:spPr/>
      <dgm:t>
        <a:bodyPr/>
        <a:lstStyle/>
        <a:p>
          <a:endParaRPr lang="ru-RU" sz="2000" b="0"/>
        </a:p>
      </dgm:t>
    </dgm:pt>
    <dgm:pt modelId="{8BFEBE1D-A68F-46AB-A912-AA28AE087191}" type="pres">
      <dgm:prSet presAssocID="{EF52835A-793E-491F-8021-2A79A501F52E}" presName="linear" presStyleCnt="0">
        <dgm:presLayoutVars>
          <dgm:dir/>
          <dgm:animLvl val="lvl"/>
          <dgm:resizeHandles val="exact"/>
        </dgm:presLayoutVars>
      </dgm:prSet>
      <dgm:spPr/>
    </dgm:pt>
    <dgm:pt modelId="{2F0B97AC-B4F4-4877-BD23-2B0E73CAB736}" type="pres">
      <dgm:prSet presAssocID="{7012974F-EE4E-4BF7-A2D0-0E27E4C7519B}" presName="parentLin" presStyleCnt="0"/>
      <dgm:spPr/>
    </dgm:pt>
    <dgm:pt modelId="{2B499F25-D2DA-4A11-B9DB-CCFC0124A895}" type="pres">
      <dgm:prSet presAssocID="{7012974F-EE4E-4BF7-A2D0-0E27E4C7519B}" presName="parentLeftMargin" presStyleLbl="node1" presStyleIdx="0" presStyleCnt="7"/>
      <dgm:spPr/>
    </dgm:pt>
    <dgm:pt modelId="{8A1BB137-3DD8-4BA5-B10E-ABDDDF4E38DA}" type="pres">
      <dgm:prSet presAssocID="{7012974F-EE4E-4BF7-A2D0-0E27E4C7519B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282B1172-5BF6-4D6B-898C-35458741F1B2}" type="pres">
      <dgm:prSet presAssocID="{7012974F-EE4E-4BF7-A2D0-0E27E4C7519B}" presName="negativeSpace" presStyleCnt="0"/>
      <dgm:spPr/>
    </dgm:pt>
    <dgm:pt modelId="{27E385D9-6E66-47DF-8854-ADEEC1560635}" type="pres">
      <dgm:prSet presAssocID="{7012974F-EE4E-4BF7-A2D0-0E27E4C7519B}" presName="childText" presStyleLbl="conFgAcc1" presStyleIdx="0" presStyleCnt="7">
        <dgm:presLayoutVars>
          <dgm:bulletEnabled val="1"/>
        </dgm:presLayoutVars>
      </dgm:prSet>
      <dgm:spPr/>
    </dgm:pt>
    <dgm:pt modelId="{71109214-8F2F-4B83-8750-BFDDFCB00536}" type="pres">
      <dgm:prSet presAssocID="{2C51DEA3-F874-4172-86E5-4FEC912BA840}" presName="spaceBetweenRectangles" presStyleCnt="0"/>
      <dgm:spPr/>
    </dgm:pt>
    <dgm:pt modelId="{E717576A-4B0B-40F6-87DE-5B9DB6DD9F77}" type="pres">
      <dgm:prSet presAssocID="{1636C1D4-172E-43A6-8173-A5EEFB77C763}" presName="parentLin" presStyleCnt="0"/>
      <dgm:spPr/>
    </dgm:pt>
    <dgm:pt modelId="{6DC153B6-5C2B-4894-997C-0BDDFC8A7D57}" type="pres">
      <dgm:prSet presAssocID="{1636C1D4-172E-43A6-8173-A5EEFB77C763}" presName="parentLeftMargin" presStyleLbl="node1" presStyleIdx="0" presStyleCnt="7"/>
      <dgm:spPr/>
    </dgm:pt>
    <dgm:pt modelId="{F6589536-F705-42DF-A7DE-A4D3269876DA}" type="pres">
      <dgm:prSet presAssocID="{1636C1D4-172E-43A6-8173-A5EEFB77C763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7C3C6793-00EB-4920-9BC9-0D7B7B52E657}" type="pres">
      <dgm:prSet presAssocID="{1636C1D4-172E-43A6-8173-A5EEFB77C763}" presName="negativeSpace" presStyleCnt="0"/>
      <dgm:spPr/>
    </dgm:pt>
    <dgm:pt modelId="{D48C34EB-6D85-4FC8-A213-940F2D67F28F}" type="pres">
      <dgm:prSet presAssocID="{1636C1D4-172E-43A6-8173-A5EEFB77C763}" presName="childText" presStyleLbl="conFgAcc1" presStyleIdx="1" presStyleCnt="7">
        <dgm:presLayoutVars>
          <dgm:bulletEnabled val="1"/>
        </dgm:presLayoutVars>
      </dgm:prSet>
      <dgm:spPr/>
    </dgm:pt>
    <dgm:pt modelId="{F635B570-24D0-45D3-B9C1-04D979BC4BF9}" type="pres">
      <dgm:prSet presAssocID="{65ABF44C-676A-4BA4-8B1B-660982972676}" presName="spaceBetweenRectangles" presStyleCnt="0"/>
      <dgm:spPr/>
    </dgm:pt>
    <dgm:pt modelId="{BF2DD520-FA67-41C4-A32B-EC164C445D53}" type="pres">
      <dgm:prSet presAssocID="{20128EF7-F7D5-447F-89DE-FC77849E7D7F}" presName="parentLin" presStyleCnt="0"/>
      <dgm:spPr/>
    </dgm:pt>
    <dgm:pt modelId="{07225E5B-3E23-4F03-AEBF-7BA9AA9C6716}" type="pres">
      <dgm:prSet presAssocID="{20128EF7-F7D5-447F-89DE-FC77849E7D7F}" presName="parentLeftMargin" presStyleLbl="node1" presStyleIdx="1" presStyleCnt="7"/>
      <dgm:spPr/>
    </dgm:pt>
    <dgm:pt modelId="{6B4F3FF0-B74B-4933-B2F6-FCD7322FB9EA}" type="pres">
      <dgm:prSet presAssocID="{20128EF7-F7D5-447F-89DE-FC77849E7D7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F31DABD7-B27C-4A3E-AECE-05FF3485878C}" type="pres">
      <dgm:prSet presAssocID="{20128EF7-F7D5-447F-89DE-FC77849E7D7F}" presName="negativeSpace" presStyleCnt="0"/>
      <dgm:spPr/>
    </dgm:pt>
    <dgm:pt modelId="{BBE928F9-9244-44BD-8C01-CECB40DA3A77}" type="pres">
      <dgm:prSet presAssocID="{20128EF7-F7D5-447F-89DE-FC77849E7D7F}" presName="childText" presStyleLbl="conFgAcc1" presStyleIdx="2" presStyleCnt="7">
        <dgm:presLayoutVars>
          <dgm:bulletEnabled val="1"/>
        </dgm:presLayoutVars>
      </dgm:prSet>
      <dgm:spPr/>
    </dgm:pt>
    <dgm:pt modelId="{0DEBE862-236E-4CFD-AC25-EE3FCF216038}" type="pres">
      <dgm:prSet presAssocID="{1942179C-32EB-4715-9C03-54BB41ED780C}" presName="spaceBetweenRectangles" presStyleCnt="0"/>
      <dgm:spPr/>
    </dgm:pt>
    <dgm:pt modelId="{5FDBFC85-3392-4C76-909C-B2B4F90A85C3}" type="pres">
      <dgm:prSet presAssocID="{190A4BAB-AF8C-4367-8291-D503723B6E91}" presName="parentLin" presStyleCnt="0"/>
      <dgm:spPr/>
    </dgm:pt>
    <dgm:pt modelId="{A4BB6E2E-6688-4C1C-9473-BB0C235BE94B}" type="pres">
      <dgm:prSet presAssocID="{190A4BAB-AF8C-4367-8291-D503723B6E91}" presName="parentLeftMargin" presStyleLbl="node1" presStyleIdx="2" presStyleCnt="7"/>
      <dgm:spPr/>
    </dgm:pt>
    <dgm:pt modelId="{7982D7AE-8766-452E-B443-71D4ADE284AE}" type="pres">
      <dgm:prSet presAssocID="{190A4BAB-AF8C-4367-8291-D503723B6E91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C6A2D70D-0C3B-43E7-B6EB-DDBD62E3AA6B}" type="pres">
      <dgm:prSet presAssocID="{190A4BAB-AF8C-4367-8291-D503723B6E91}" presName="negativeSpace" presStyleCnt="0"/>
      <dgm:spPr/>
    </dgm:pt>
    <dgm:pt modelId="{78208A5B-D4D9-4A4F-BC38-FD3FD5E9B28F}" type="pres">
      <dgm:prSet presAssocID="{190A4BAB-AF8C-4367-8291-D503723B6E91}" presName="childText" presStyleLbl="conFgAcc1" presStyleIdx="3" presStyleCnt="7">
        <dgm:presLayoutVars>
          <dgm:bulletEnabled val="1"/>
        </dgm:presLayoutVars>
      </dgm:prSet>
      <dgm:spPr/>
    </dgm:pt>
    <dgm:pt modelId="{C036A347-6789-48D7-989B-1DF770AD25A8}" type="pres">
      <dgm:prSet presAssocID="{E9284C1D-D4B1-4806-BC1A-D03108E72C8B}" presName="spaceBetweenRectangles" presStyleCnt="0"/>
      <dgm:spPr/>
    </dgm:pt>
    <dgm:pt modelId="{70D37CE9-A931-4F5F-9D9C-079A534E7FA8}" type="pres">
      <dgm:prSet presAssocID="{DC028C51-46D7-4ADD-9509-516F288289FF}" presName="parentLin" presStyleCnt="0"/>
      <dgm:spPr/>
    </dgm:pt>
    <dgm:pt modelId="{2D1320AC-F522-461F-BC31-C4030809741B}" type="pres">
      <dgm:prSet presAssocID="{DC028C51-46D7-4ADD-9509-516F288289FF}" presName="parentLeftMargin" presStyleLbl="node1" presStyleIdx="3" presStyleCnt="7"/>
      <dgm:spPr/>
    </dgm:pt>
    <dgm:pt modelId="{F6CFBBEC-4D9B-4384-A5C3-7915F5D5105B}" type="pres">
      <dgm:prSet presAssocID="{DC028C51-46D7-4ADD-9509-516F288289FF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280EDFF-809A-410B-8A9A-64044E636321}" type="pres">
      <dgm:prSet presAssocID="{DC028C51-46D7-4ADD-9509-516F288289FF}" presName="negativeSpace" presStyleCnt="0"/>
      <dgm:spPr/>
    </dgm:pt>
    <dgm:pt modelId="{E6D5DBE0-1BFF-4D6A-944C-3BFBF86FCF86}" type="pres">
      <dgm:prSet presAssocID="{DC028C51-46D7-4ADD-9509-516F288289FF}" presName="childText" presStyleLbl="conFgAcc1" presStyleIdx="4" presStyleCnt="7">
        <dgm:presLayoutVars>
          <dgm:bulletEnabled val="1"/>
        </dgm:presLayoutVars>
      </dgm:prSet>
      <dgm:spPr/>
    </dgm:pt>
    <dgm:pt modelId="{463E05A5-ED08-47D8-8CB0-085A1B34B7A5}" type="pres">
      <dgm:prSet presAssocID="{B938D229-ABE8-4DDE-81C0-89E74EFD8230}" presName="spaceBetweenRectangles" presStyleCnt="0"/>
      <dgm:spPr/>
    </dgm:pt>
    <dgm:pt modelId="{7808F42D-1C17-422B-A624-696A11A19CF5}" type="pres">
      <dgm:prSet presAssocID="{9C34BB85-326A-42D8-9AE8-27E5EFEBFC77}" presName="parentLin" presStyleCnt="0"/>
      <dgm:spPr/>
    </dgm:pt>
    <dgm:pt modelId="{0383F9AF-9183-4517-BD96-A606F4EFBCEE}" type="pres">
      <dgm:prSet presAssocID="{9C34BB85-326A-42D8-9AE8-27E5EFEBFC77}" presName="parentLeftMargin" presStyleLbl="node1" presStyleIdx="4" presStyleCnt="7"/>
      <dgm:spPr/>
    </dgm:pt>
    <dgm:pt modelId="{FF605AF0-4704-4099-B671-74CC265815CF}" type="pres">
      <dgm:prSet presAssocID="{9C34BB85-326A-42D8-9AE8-27E5EFEBFC77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F50CD0A5-AC5F-4E07-84A3-7FB6922F26AD}" type="pres">
      <dgm:prSet presAssocID="{9C34BB85-326A-42D8-9AE8-27E5EFEBFC77}" presName="negativeSpace" presStyleCnt="0"/>
      <dgm:spPr/>
    </dgm:pt>
    <dgm:pt modelId="{6C1360A4-5CEF-4046-9913-1F5228F83B92}" type="pres">
      <dgm:prSet presAssocID="{9C34BB85-326A-42D8-9AE8-27E5EFEBFC77}" presName="childText" presStyleLbl="conFgAcc1" presStyleIdx="5" presStyleCnt="7">
        <dgm:presLayoutVars>
          <dgm:bulletEnabled val="1"/>
        </dgm:presLayoutVars>
      </dgm:prSet>
      <dgm:spPr/>
    </dgm:pt>
    <dgm:pt modelId="{B9715E2C-A425-4E72-BF64-4EA8852C3C66}" type="pres">
      <dgm:prSet presAssocID="{282D2C5C-5A35-435A-9C9B-50F56FB39009}" presName="spaceBetweenRectangles" presStyleCnt="0"/>
      <dgm:spPr/>
    </dgm:pt>
    <dgm:pt modelId="{1D8465CD-355F-4C7D-A4B2-E9249593ED1A}" type="pres">
      <dgm:prSet presAssocID="{193750B1-2C01-4C2D-9DCD-098473C8838D}" presName="parentLin" presStyleCnt="0"/>
      <dgm:spPr/>
    </dgm:pt>
    <dgm:pt modelId="{D2431022-2910-43EE-BFBC-F1A5A56843D1}" type="pres">
      <dgm:prSet presAssocID="{193750B1-2C01-4C2D-9DCD-098473C8838D}" presName="parentLeftMargin" presStyleLbl="node1" presStyleIdx="5" presStyleCnt="7"/>
      <dgm:spPr/>
    </dgm:pt>
    <dgm:pt modelId="{A9823FE4-6312-466B-ADC3-027EC12053F4}" type="pres">
      <dgm:prSet presAssocID="{193750B1-2C01-4C2D-9DCD-098473C8838D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EFC0002F-11CC-47C1-A03D-D7B902CEDA4F}" type="pres">
      <dgm:prSet presAssocID="{193750B1-2C01-4C2D-9DCD-098473C8838D}" presName="negativeSpace" presStyleCnt="0"/>
      <dgm:spPr/>
    </dgm:pt>
    <dgm:pt modelId="{59216A4C-8004-4927-BC77-D5701850E7B2}" type="pres">
      <dgm:prSet presAssocID="{193750B1-2C01-4C2D-9DCD-098473C8838D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3BDC3617-EB73-4B3D-8292-C543638A5F63}" srcId="{EF52835A-793E-491F-8021-2A79A501F52E}" destId="{1636C1D4-172E-43A6-8173-A5EEFB77C763}" srcOrd="1" destOrd="0" parTransId="{67E89CEB-3448-4663-9329-CBBA64CE47EA}" sibTransId="{65ABF44C-676A-4BA4-8B1B-660982972676}"/>
    <dgm:cxn modelId="{73AB021B-BBEA-4DDD-A914-60A5B424A879}" type="presOf" srcId="{20128EF7-F7D5-447F-89DE-FC77849E7D7F}" destId="{07225E5B-3E23-4F03-AEBF-7BA9AA9C6716}" srcOrd="0" destOrd="0" presId="urn:microsoft.com/office/officeart/2005/8/layout/list1"/>
    <dgm:cxn modelId="{A6BBC35F-8020-4627-9992-BA8171BA03BF}" type="presOf" srcId="{193750B1-2C01-4C2D-9DCD-098473C8838D}" destId="{A9823FE4-6312-466B-ADC3-027EC12053F4}" srcOrd="1" destOrd="0" presId="urn:microsoft.com/office/officeart/2005/8/layout/list1"/>
    <dgm:cxn modelId="{3DD8AF60-0AD2-4138-BEA9-D062C55A4163}" type="presOf" srcId="{190A4BAB-AF8C-4367-8291-D503723B6E91}" destId="{A4BB6E2E-6688-4C1C-9473-BB0C235BE94B}" srcOrd="0" destOrd="0" presId="urn:microsoft.com/office/officeart/2005/8/layout/list1"/>
    <dgm:cxn modelId="{0298F146-FC91-40F6-B3C0-D6EC86E35FF4}" type="presOf" srcId="{9C34BB85-326A-42D8-9AE8-27E5EFEBFC77}" destId="{0383F9AF-9183-4517-BD96-A606F4EFBCEE}" srcOrd="0" destOrd="0" presId="urn:microsoft.com/office/officeart/2005/8/layout/list1"/>
    <dgm:cxn modelId="{E0E3BA49-00B7-4452-9139-2195943C3C27}" type="presOf" srcId="{9C34BB85-326A-42D8-9AE8-27E5EFEBFC77}" destId="{FF605AF0-4704-4099-B671-74CC265815CF}" srcOrd="1" destOrd="0" presId="urn:microsoft.com/office/officeart/2005/8/layout/list1"/>
    <dgm:cxn modelId="{BFC74250-3D76-46A7-BC82-E8E725AA0515}" type="presOf" srcId="{7012974F-EE4E-4BF7-A2D0-0E27E4C7519B}" destId="{2B499F25-D2DA-4A11-B9DB-CCFC0124A895}" srcOrd="0" destOrd="0" presId="urn:microsoft.com/office/officeart/2005/8/layout/list1"/>
    <dgm:cxn modelId="{E340FA53-ED07-4858-BC59-1CC0593B9FF3}" srcId="{EF52835A-793E-491F-8021-2A79A501F52E}" destId="{20128EF7-F7D5-447F-89DE-FC77849E7D7F}" srcOrd="2" destOrd="0" parTransId="{CED8EC77-EBB7-4E1C-AF75-13AB1BBD3FC5}" sibTransId="{1942179C-32EB-4715-9C03-54BB41ED780C}"/>
    <dgm:cxn modelId="{67F5357D-2139-4254-812C-20DC9D69F28B}" type="presOf" srcId="{DC028C51-46D7-4ADD-9509-516F288289FF}" destId="{2D1320AC-F522-461F-BC31-C4030809741B}" srcOrd="0" destOrd="0" presId="urn:microsoft.com/office/officeart/2005/8/layout/list1"/>
    <dgm:cxn modelId="{5ABDF987-096A-45A9-B908-C673AA714993}" type="presOf" srcId="{1636C1D4-172E-43A6-8173-A5EEFB77C763}" destId="{6DC153B6-5C2B-4894-997C-0BDDFC8A7D57}" srcOrd="0" destOrd="0" presId="urn:microsoft.com/office/officeart/2005/8/layout/list1"/>
    <dgm:cxn modelId="{DCF5F395-AE46-4625-9409-97903ECA5B61}" type="presOf" srcId="{EF52835A-793E-491F-8021-2A79A501F52E}" destId="{8BFEBE1D-A68F-46AB-A912-AA28AE087191}" srcOrd="0" destOrd="0" presId="urn:microsoft.com/office/officeart/2005/8/layout/list1"/>
    <dgm:cxn modelId="{2F0932A6-92AD-4F2B-A202-BDD0E4F5A6B0}" type="presOf" srcId="{193750B1-2C01-4C2D-9DCD-098473C8838D}" destId="{D2431022-2910-43EE-BFBC-F1A5A56843D1}" srcOrd="0" destOrd="0" presId="urn:microsoft.com/office/officeart/2005/8/layout/list1"/>
    <dgm:cxn modelId="{8A8F51A6-CE4F-4494-9CF2-4DCFDAC1B6C4}" srcId="{EF52835A-793E-491F-8021-2A79A501F52E}" destId="{190A4BAB-AF8C-4367-8291-D503723B6E91}" srcOrd="3" destOrd="0" parTransId="{83B0DD84-52F9-4B41-9090-6B8E266E47CE}" sibTransId="{E9284C1D-D4B1-4806-BC1A-D03108E72C8B}"/>
    <dgm:cxn modelId="{763F5AB2-3BB3-44AD-89F7-385E13F3ECC4}" type="presOf" srcId="{7012974F-EE4E-4BF7-A2D0-0E27E4C7519B}" destId="{8A1BB137-3DD8-4BA5-B10E-ABDDDF4E38DA}" srcOrd="1" destOrd="0" presId="urn:microsoft.com/office/officeart/2005/8/layout/list1"/>
    <dgm:cxn modelId="{7E2895B5-0759-4F43-AB52-3AB6F1D332BE}" type="presOf" srcId="{190A4BAB-AF8C-4367-8291-D503723B6E91}" destId="{7982D7AE-8766-452E-B443-71D4ADE284AE}" srcOrd="1" destOrd="0" presId="urn:microsoft.com/office/officeart/2005/8/layout/list1"/>
    <dgm:cxn modelId="{09124CC6-676D-47E8-ABC2-FD879F3A671B}" type="presOf" srcId="{20128EF7-F7D5-447F-89DE-FC77849E7D7F}" destId="{6B4F3FF0-B74B-4933-B2F6-FCD7322FB9EA}" srcOrd="1" destOrd="0" presId="urn:microsoft.com/office/officeart/2005/8/layout/list1"/>
    <dgm:cxn modelId="{79CE0CD9-2D1C-4142-A5E6-A8D8887310DA}" type="presOf" srcId="{DC028C51-46D7-4ADD-9509-516F288289FF}" destId="{F6CFBBEC-4D9B-4384-A5C3-7915F5D5105B}" srcOrd="1" destOrd="0" presId="urn:microsoft.com/office/officeart/2005/8/layout/list1"/>
    <dgm:cxn modelId="{93EC9DDA-9B86-474E-8BF5-D68591B05F9A}" srcId="{EF52835A-793E-491F-8021-2A79A501F52E}" destId="{DC028C51-46D7-4ADD-9509-516F288289FF}" srcOrd="4" destOrd="0" parTransId="{9B3CB8BF-ECE6-4EF8-9D75-61FD50C2BE0B}" sibTransId="{B938D229-ABE8-4DDE-81C0-89E74EFD8230}"/>
    <dgm:cxn modelId="{424CCDE6-47F6-408A-9EAF-85364BE22D13}" type="presOf" srcId="{1636C1D4-172E-43A6-8173-A5EEFB77C763}" destId="{F6589536-F705-42DF-A7DE-A4D3269876DA}" srcOrd="1" destOrd="0" presId="urn:microsoft.com/office/officeart/2005/8/layout/list1"/>
    <dgm:cxn modelId="{BD1890EA-DBB1-4E9E-B0A7-A7E861F94D4A}" srcId="{EF52835A-793E-491F-8021-2A79A501F52E}" destId="{9C34BB85-326A-42D8-9AE8-27E5EFEBFC77}" srcOrd="5" destOrd="0" parTransId="{51169F86-72C4-4E05-8433-0DE83F8609E6}" sibTransId="{282D2C5C-5A35-435A-9C9B-50F56FB39009}"/>
    <dgm:cxn modelId="{1FE4A7EC-AC1F-460C-8F23-5401741C8002}" srcId="{EF52835A-793E-491F-8021-2A79A501F52E}" destId="{7012974F-EE4E-4BF7-A2D0-0E27E4C7519B}" srcOrd="0" destOrd="0" parTransId="{916BE793-C924-41E6-B190-2E9BF0E8BE39}" sibTransId="{2C51DEA3-F874-4172-86E5-4FEC912BA840}"/>
    <dgm:cxn modelId="{57363AF9-0EED-40FF-83C1-6806A4608F21}" srcId="{EF52835A-793E-491F-8021-2A79A501F52E}" destId="{193750B1-2C01-4C2D-9DCD-098473C8838D}" srcOrd="6" destOrd="0" parTransId="{C6DAD6B4-453E-4307-B74A-1DF1CD0A02E7}" sibTransId="{A3A7801E-DA26-4811-BD16-93E77D03A66D}"/>
    <dgm:cxn modelId="{F2A85314-9873-414A-AD91-C14BDE165B95}" type="presParOf" srcId="{8BFEBE1D-A68F-46AB-A912-AA28AE087191}" destId="{2F0B97AC-B4F4-4877-BD23-2B0E73CAB736}" srcOrd="0" destOrd="0" presId="urn:microsoft.com/office/officeart/2005/8/layout/list1"/>
    <dgm:cxn modelId="{D28DE1AC-0216-49E2-9DEE-25D10E439097}" type="presParOf" srcId="{2F0B97AC-B4F4-4877-BD23-2B0E73CAB736}" destId="{2B499F25-D2DA-4A11-B9DB-CCFC0124A895}" srcOrd="0" destOrd="0" presId="urn:microsoft.com/office/officeart/2005/8/layout/list1"/>
    <dgm:cxn modelId="{C51B33C2-4863-445B-83A3-2DA174472968}" type="presParOf" srcId="{2F0B97AC-B4F4-4877-BD23-2B0E73CAB736}" destId="{8A1BB137-3DD8-4BA5-B10E-ABDDDF4E38DA}" srcOrd="1" destOrd="0" presId="urn:microsoft.com/office/officeart/2005/8/layout/list1"/>
    <dgm:cxn modelId="{A06539C1-129C-44E1-8998-38ABBFC2C342}" type="presParOf" srcId="{8BFEBE1D-A68F-46AB-A912-AA28AE087191}" destId="{282B1172-5BF6-4D6B-898C-35458741F1B2}" srcOrd="1" destOrd="0" presId="urn:microsoft.com/office/officeart/2005/8/layout/list1"/>
    <dgm:cxn modelId="{7AC892D3-51CB-4DCA-8259-16E76B91AB0B}" type="presParOf" srcId="{8BFEBE1D-A68F-46AB-A912-AA28AE087191}" destId="{27E385D9-6E66-47DF-8854-ADEEC1560635}" srcOrd="2" destOrd="0" presId="urn:microsoft.com/office/officeart/2005/8/layout/list1"/>
    <dgm:cxn modelId="{1EDC3C37-0CB1-4216-9B45-2A74ACAF480A}" type="presParOf" srcId="{8BFEBE1D-A68F-46AB-A912-AA28AE087191}" destId="{71109214-8F2F-4B83-8750-BFDDFCB00536}" srcOrd="3" destOrd="0" presId="urn:microsoft.com/office/officeart/2005/8/layout/list1"/>
    <dgm:cxn modelId="{8DC8B9D6-B799-48CA-A657-36EF9BD88FB0}" type="presParOf" srcId="{8BFEBE1D-A68F-46AB-A912-AA28AE087191}" destId="{E717576A-4B0B-40F6-87DE-5B9DB6DD9F77}" srcOrd="4" destOrd="0" presId="urn:microsoft.com/office/officeart/2005/8/layout/list1"/>
    <dgm:cxn modelId="{ADE71B63-5377-4BE9-8A3B-7E15C83D43DB}" type="presParOf" srcId="{E717576A-4B0B-40F6-87DE-5B9DB6DD9F77}" destId="{6DC153B6-5C2B-4894-997C-0BDDFC8A7D57}" srcOrd="0" destOrd="0" presId="urn:microsoft.com/office/officeart/2005/8/layout/list1"/>
    <dgm:cxn modelId="{BCFC8B62-452F-43F3-A0D6-11C6B4849707}" type="presParOf" srcId="{E717576A-4B0B-40F6-87DE-5B9DB6DD9F77}" destId="{F6589536-F705-42DF-A7DE-A4D3269876DA}" srcOrd="1" destOrd="0" presId="urn:microsoft.com/office/officeart/2005/8/layout/list1"/>
    <dgm:cxn modelId="{2546C925-F018-4748-A3CB-ABBF0700AF30}" type="presParOf" srcId="{8BFEBE1D-A68F-46AB-A912-AA28AE087191}" destId="{7C3C6793-00EB-4920-9BC9-0D7B7B52E657}" srcOrd="5" destOrd="0" presId="urn:microsoft.com/office/officeart/2005/8/layout/list1"/>
    <dgm:cxn modelId="{EF113F50-38BD-4906-8171-36F471B33581}" type="presParOf" srcId="{8BFEBE1D-A68F-46AB-A912-AA28AE087191}" destId="{D48C34EB-6D85-4FC8-A213-940F2D67F28F}" srcOrd="6" destOrd="0" presId="urn:microsoft.com/office/officeart/2005/8/layout/list1"/>
    <dgm:cxn modelId="{01B13B7B-8FF1-4508-9929-C9DA44AE1824}" type="presParOf" srcId="{8BFEBE1D-A68F-46AB-A912-AA28AE087191}" destId="{F635B570-24D0-45D3-B9C1-04D979BC4BF9}" srcOrd="7" destOrd="0" presId="urn:microsoft.com/office/officeart/2005/8/layout/list1"/>
    <dgm:cxn modelId="{C600B522-2272-4758-8B07-81E24AE0BE49}" type="presParOf" srcId="{8BFEBE1D-A68F-46AB-A912-AA28AE087191}" destId="{BF2DD520-FA67-41C4-A32B-EC164C445D53}" srcOrd="8" destOrd="0" presId="urn:microsoft.com/office/officeart/2005/8/layout/list1"/>
    <dgm:cxn modelId="{195DFFAE-4678-4495-BD0D-0C1F067DC471}" type="presParOf" srcId="{BF2DD520-FA67-41C4-A32B-EC164C445D53}" destId="{07225E5B-3E23-4F03-AEBF-7BA9AA9C6716}" srcOrd="0" destOrd="0" presId="urn:microsoft.com/office/officeart/2005/8/layout/list1"/>
    <dgm:cxn modelId="{2130F862-C186-482B-BD8D-9ABC15AAE36F}" type="presParOf" srcId="{BF2DD520-FA67-41C4-A32B-EC164C445D53}" destId="{6B4F3FF0-B74B-4933-B2F6-FCD7322FB9EA}" srcOrd="1" destOrd="0" presId="urn:microsoft.com/office/officeart/2005/8/layout/list1"/>
    <dgm:cxn modelId="{18325907-5882-4EE6-9848-73C2A521D749}" type="presParOf" srcId="{8BFEBE1D-A68F-46AB-A912-AA28AE087191}" destId="{F31DABD7-B27C-4A3E-AECE-05FF3485878C}" srcOrd="9" destOrd="0" presId="urn:microsoft.com/office/officeart/2005/8/layout/list1"/>
    <dgm:cxn modelId="{42B03643-5866-4A9E-AF26-7AFB3957451F}" type="presParOf" srcId="{8BFEBE1D-A68F-46AB-A912-AA28AE087191}" destId="{BBE928F9-9244-44BD-8C01-CECB40DA3A77}" srcOrd="10" destOrd="0" presId="urn:microsoft.com/office/officeart/2005/8/layout/list1"/>
    <dgm:cxn modelId="{6B2689D8-7146-4BF4-8F48-08A7AF1C3ED8}" type="presParOf" srcId="{8BFEBE1D-A68F-46AB-A912-AA28AE087191}" destId="{0DEBE862-236E-4CFD-AC25-EE3FCF216038}" srcOrd="11" destOrd="0" presId="urn:microsoft.com/office/officeart/2005/8/layout/list1"/>
    <dgm:cxn modelId="{38636400-E18D-46B3-9167-863C3163A358}" type="presParOf" srcId="{8BFEBE1D-A68F-46AB-A912-AA28AE087191}" destId="{5FDBFC85-3392-4C76-909C-B2B4F90A85C3}" srcOrd="12" destOrd="0" presId="urn:microsoft.com/office/officeart/2005/8/layout/list1"/>
    <dgm:cxn modelId="{02DAD296-39A1-4A87-ADE1-BD004C74DF96}" type="presParOf" srcId="{5FDBFC85-3392-4C76-909C-B2B4F90A85C3}" destId="{A4BB6E2E-6688-4C1C-9473-BB0C235BE94B}" srcOrd="0" destOrd="0" presId="urn:microsoft.com/office/officeart/2005/8/layout/list1"/>
    <dgm:cxn modelId="{C444F3A0-3C47-43E8-87B7-D0F911A3E6FC}" type="presParOf" srcId="{5FDBFC85-3392-4C76-909C-B2B4F90A85C3}" destId="{7982D7AE-8766-452E-B443-71D4ADE284AE}" srcOrd="1" destOrd="0" presId="urn:microsoft.com/office/officeart/2005/8/layout/list1"/>
    <dgm:cxn modelId="{2C3A582E-B9ED-495E-BA64-582B2E6C7D1E}" type="presParOf" srcId="{8BFEBE1D-A68F-46AB-A912-AA28AE087191}" destId="{C6A2D70D-0C3B-43E7-B6EB-DDBD62E3AA6B}" srcOrd="13" destOrd="0" presId="urn:microsoft.com/office/officeart/2005/8/layout/list1"/>
    <dgm:cxn modelId="{91E3A35F-3767-46EC-A638-CB36A6410541}" type="presParOf" srcId="{8BFEBE1D-A68F-46AB-A912-AA28AE087191}" destId="{78208A5B-D4D9-4A4F-BC38-FD3FD5E9B28F}" srcOrd="14" destOrd="0" presId="urn:microsoft.com/office/officeart/2005/8/layout/list1"/>
    <dgm:cxn modelId="{0AE96079-6EB5-4FB8-894D-CF5B0806BD03}" type="presParOf" srcId="{8BFEBE1D-A68F-46AB-A912-AA28AE087191}" destId="{C036A347-6789-48D7-989B-1DF770AD25A8}" srcOrd="15" destOrd="0" presId="urn:microsoft.com/office/officeart/2005/8/layout/list1"/>
    <dgm:cxn modelId="{D80F4A89-EF56-4FD6-8CB3-A74D509E4DF5}" type="presParOf" srcId="{8BFEBE1D-A68F-46AB-A912-AA28AE087191}" destId="{70D37CE9-A931-4F5F-9D9C-079A534E7FA8}" srcOrd="16" destOrd="0" presId="urn:microsoft.com/office/officeart/2005/8/layout/list1"/>
    <dgm:cxn modelId="{6BDF3443-349E-4374-A188-BE5CE9559FF8}" type="presParOf" srcId="{70D37CE9-A931-4F5F-9D9C-079A534E7FA8}" destId="{2D1320AC-F522-461F-BC31-C4030809741B}" srcOrd="0" destOrd="0" presId="urn:microsoft.com/office/officeart/2005/8/layout/list1"/>
    <dgm:cxn modelId="{A6E52B57-9EC1-473E-8B24-D84D2C5A3055}" type="presParOf" srcId="{70D37CE9-A931-4F5F-9D9C-079A534E7FA8}" destId="{F6CFBBEC-4D9B-4384-A5C3-7915F5D5105B}" srcOrd="1" destOrd="0" presId="urn:microsoft.com/office/officeart/2005/8/layout/list1"/>
    <dgm:cxn modelId="{DDCADE34-5537-47DB-B581-497E122ABD4D}" type="presParOf" srcId="{8BFEBE1D-A68F-46AB-A912-AA28AE087191}" destId="{8280EDFF-809A-410B-8A9A-64044E636321}" srcOrd="17" destOrd="0" presId="urn:microsoft.com/office/officeart/2005/8/layout/list1"/>
    <dgm:cxn modelId="{335AB123-D75C-4B4B-BB63-D9AC181DBF5D}" type="presParOf" srcId="{8BFEBE1D-A68F-46AB-A912-AA28AE087191}" destId="{E6D5DBE0-1BFF-4D6A-944C-3BFBF86FCF86}" srcOrd="18" destOrd="0" presId="urn:microsoft.com/office/officeart/2005/8/layout/list1"/>
    <dgm:cxn modelId="{3C70E203-E20F-492D-85E4-64FF184B4888}" type="presParOf" srcId="{8BFEBE1D-A68F-46AB-A912-AA28AE087191}" destId="{463E05A5-ED08-47D8-8CB0-085A1B34B7A5}" srcOrd="19" destOrd="0" presId="urn:microsoft.com/office/officeart/2005/8/layout/list1"/>
    <dgm:cxn modelId="{A191875C-503F-47F1-89B4-070D622741A7}" type="presParOf" srcId="{8BFEBE1D-A68F-46AB-A912-AA28AE087191}" destId="{7808F42D-1C17-422B-A624-696A11A19CF5}" srcOrd="20" destOrd="0" presId="urn:microsoft.com/office/officeart/2005/8/layout/list1"/>
    <dgm:cxn modelId="{BBD092A8-8B70-47BA-AB16-A5822F6B5F5C}" type="presParOf" srcId="{7808F42D-1C17-422B-A624-696A11A19CF5}" destId="{0383F9AF-9183-4517-BD96-A606F4EFBCEE}" srcOrd="0" destOrd="0" presId="urn:microsoft.com/office/officeart/2005/8/layout/list1"/>
    <dgm:cxn modelId="{93011D35-69ED-49B5-A717-38AFE506EEF4}" type="presParOf" srcId="{7808F42D-1C17-422B-A624-696A11A19CF5}" destId="{FF605AF0-4704-4099-B671-74CC265815CF}" srcOrd="1" destOrd="0" presId="urn:microsoft.com/office/officeart/2005/8/layout/list1"/>
    <dgm:cxn modelId="{67B46384-34C3-4E18-9070-F515D1B05712}" type="presParOf" srcId="{8BFEBE1D-A68F-46AB-A912-AA28AE087191}" destId="{F50CD0A5-AC5F-4E07-84A3-7FB6922F26AD}" srcOrd="21" destOrd="0" presId="urn:microsoft.com/office/officeart/2005/8/layout/list1"/>
    <dgm:cxn modelId="{DCD37224-4351-40D3-9873-25DE7EE13A23}" type="presParOf" srcId="{8BFEBE1D-A68F-46AB-A912-AA28AE087191}" destId="{6C1360A4-5CEF-4046-9913-1F5228F83B92}" srcOrd="22" destOrd="0" presId="urn:microsoft.com/office/officeart/2005/8/layout/list1"/>
    <dgm:cxn modelId="{EE8211D5-7C5A-42ED-A24C-F3AAF2F1A502}" type="presParOf" srcId="{8BFEBE1D-A68F-46AB-A912-AA28AE087191}" destId="{B9715E2C-A425-4E72-BF64-4EA8852C3C66}" srcOrd="23" destOrd="0" presId="urn:microsoft.com/office/officeart/2005/8/layout/list1"/>
    <dgm:cxn modelId="{0D010063-D383-4D8A-A58B-90E18491985C}" type="presParOf" srcId="{8BFEBE1D-A68F-46AB-A912-AA28AE087191}" destId="{1D8465CD-355F-4C7D-A4B2-E9249593ED1A}" srcOrd="24" destOrd="0" presId="urn:microsoft.com/office/officeart/2005/8/layout/list1"/>
    <dgm:cxn modelId="{FEA5BB86-BFA7-4338-9B17-0B186846FF25}" type="presParOf" srcId="{1D8465CD-355F-4C7D-A4B2-E9249593ED1A}" destId="{D2431022-2910-43EE-BFBC-F1A5A56843D1}" srcOrd="0" destOrd="0" presId="urn:microsoft.com/office/officeart/2005/8/layout/list1"/>
    <dgm:cxn modelId="{1A9CAA8B-0C01-437C-BFC2-6F9807A8899A}" type="presParOf" srcId="{1D8465CD-355F-4C7D-A4B2-E9249593ED1A}" destId="{A9823FE4-6312-466B-ADC3-027EC12053F4}" srcOrd="1" destOrd="0" presId="urn:microsoft.com/office/officeart/2005/8/layout/list1"/>
    <dgm:cxn modelId="{B3FC1B6B-911C-4365-88CE-2C8E89BDCC96}" type="presParOf" srcId="{8BFEBE1D-A68F-46AB-A912-AA28AE087191}" destId="{EFC0002F-11CC-47C1-A03D-D7B902CEDA4F}" srcOrd="25" destOrd="0" presId="urn:microsoft.com/office/officeart/2005/8/layout/list1"/>
    <dgm:cxn modelId="{F1D0F05D-C8D1-46D6-A664-DF902A9D2C0C}" type="presParOf" srcId="{8BFEBE1D-A68F-46AB-A912-AA28AE087191}" destId="{59216A4C-8004-4927-BC77-D5701850E7B2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E385D9-6E66-47DF-8854-ADEEC1560635}">
      <dsp:nvSpPr>
        <dsp:cNvPr id="0" name=""/>
        <dsp:cNvSpPr/>
      </dsp:nvSpPr>
      <dsp:spPr>
        <a:xfrm>
          <a:off x="0" y="612979"/>
          <a:ext cx="8640960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1BB137-3DD8-4BA5-B10E-ABDDDF4E38DA}">
      <dsp:nvSpPr>
        <dsp:cNvPr id="0" name=""/>
        <dsp:cNvSpPr/>
      </dsp:nvSpPr>
      <dsp:spPr>
        <a:xfrm>
          <a:off x="432048" y="22579"/>
          <a:ext cx="6048672" cy="1180800"/>
        </a:xfrm>
        <a:prstGeom prst="roundRect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har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vaqtda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lahzali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sarfni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altLang="ru-RU" sz="2400" b="0" kern="1200" baseline="30000" dirty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en-US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altLang="ru-RU" sz="2400" b="0" kern="1200" baseline="30000" dirty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en-US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soat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); </a:t>
          </a:r>
          <a:endParaRPr lang="ru-RU" sz="2400" b="0" kern="1200" dirty="0"/>
        </a:p>
      </dsp:txBody>
      <dsp:txXfrm>
        <a:off x="489690" y="80221"/>
        <a:ext cx="5933388" cy="1065516"/>
      </dsp:txXfrm>
    </dsp:sp>
    <dsp:sp modelId="{D48C34EB-6D85-4FC8-A213-940F2D67F28F}">
      <dsp:nvSpPr>
        <dsp:cNvPr id="0" name=""/>
        <dsp:cNvSpPr/>
      </dsp:nvSpPr>
      <dsp:spPr>
        <a:xfrm>
          <a:off x="0" y="2427380"/>
          <a:ext cx="8640960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589536-F705-42DF-A7DE-A4D3269876DA}">
      <dsp:nvSpPr>
        <dsp:cNvPr id="0" name=""/>
        <dsp:cNvSpPr/>
      </dsp:nvSpPr>
      <dsp:spPr>
        <a:xfrm>
          <a:off x="432048" y="1836980"/>
          <a:ext cx="6048672" cy="1180800"/>
        </a:xfrm>
        <a:prstGeom prst="roundRect">
          <a:avLst/>
        </a:prstGeom>
        <a:solidFill>
          <a:schemeClr val="accent5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har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vaqt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oralig`i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zumdagi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sarflar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summasi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sifatida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suyuqlik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gaz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miqdorini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altLang="ru-RU" sz="2400" b="0" kern="1200" baseline="30000" dirty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). </a:t>
          </a:r>
          <a:endParaRPr lang="ru-RU" sz="2400" b="0" kern="1200" dirty="0"/>
        </a:p>
      </dsp:txBody>
      <dsp:txXfrm>
        <a:off x="489690" y="1894622"/>
        <a:ext cx="5933388" cy="1065516"/>
      </dsp:txXfrm>
    </dsp:sp>
    <dsp:sp modelId="{BBE928F9-9244-44BD-8C01-CECB40DA3A77}">
      <dsp:nvSpPr>
        <dsp:cNvPr id="0" name=""/>
        <dsp:cNvSpPr/>
      </dsp:nvSpPr>
      <dsp:spPr>
        <a:xfrm>
          <a:off x="0" y="4241780"/>
          <a:ext cx="8640960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4F3FF0-B74B-4933-B2F6-FCD7322FB9EA}">
      <dsp:nvSpPr>
        <dsp:cNvPr id="0" name=""/>
        <dsp:cNvSpPr/>
      </dsp:nvSpPr>
      <dsp:spPr>
        <a:xfrm>
          <a:off x="432048" y="3651380"/>
          <a:ext cx="6048672" cy="1180800"/>
        </a:xfrm>
        <a:prstGeom prst="roundRect">
          <a:avLst/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Ushbu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qiymatlarning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ikkalasini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vaqtning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o'zida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ko'rsatadigan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yozadigan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qayd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qiladigan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AU" altLang="ru-RU" sz="2400" b="0" kern="1200" dirty="0" err="1">
              <a:latin typeface="Arial" panose="020B0604020202020204" pitchFamily="34" charset="0"/>
              <a:cs typeface="Arial" panose="020B0604020202020204" pitchFamily="34" charset="0"/>
            </a:rPr>
            <a:t>qurilmalar</a:t>
          </a:r>
          <a:r>
            <a:rPr lang="en-AU" altLang="ru-RU" sz="24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0" kern="1200" dirty="0"/>
        </a:p>
      </dsp:txBody>
      <dsp:txXfrm>
        <a:off x="489690" y="3709022"/>
        <a:ext cx="5933388" cy="10655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E385D9-6E66-47DF-8854-ADEEC1560635}">
      <dsp:nvSpPr>
        <dsp:cNvPr id="0" name=""/>
        <dsp:cNvSpPr/>
      </dsp:nvSpPr>
      <dsp:spPr>
        <a:xfrm>
          <a:off x="0" y="375380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1BB137-3DD8-4BA5-B10E-ABDDDF4E38DA}">
      <dsp:nvSpPr>
        <dsp:cNvPr id="0" name=""/>
        <dsp:cNvSpPr/>
      </dsp:nvSpPr>
      <dsp:spPr>
        <a:xfrm>
          <a:off x="432048" y="139220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Vizual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sath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o`lchagichlar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ko`rsatish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oynalari</a:t>
          </a:r>
          <a:r>
            <a:rPr lang="ru-RU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endParaRPr lang="ru-RU" sz="2000" b="0" kern="1200" dirty="0"/>
        </a:p>
      </dsp:txBody>
      <dsp:txXfrm>
        <a:off x="455105" y="162277"/>
        <a:ext cx="6002558" cy="426206"/>
      </dsp:txXfrm>
    </dsp:sp>
    <dsp:sp modelId="{D48C34EB-6D85-4FC8-A213-940F2D67F28F}">
      <dsp:nvSpPr>
        <dsp:cNvPr id="0" name=""/>
        <dsp:cNvSpPr/>
      </dsp:nvSpPr>
      <dsp:spPr>
        <a:xfrm>
          <a:off x="0" y="1101140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589536-F705-42DF-A7DE-A4D3269876DA}">
      <dsp:nvSpPr>
        <dsp:cNvPr id="0" name=""/>
        <dsp:cNvSpPr/>
      </dsp:nvSpPr>
      <dsp:spPr>
        <a:xfrm>
          <a:off x="432048" y="864980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6667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Gidrostatik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difmanometrik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barbotajli</a:t>
          </a:r>
          <a:r>
            <a:rPr lang="ru-RU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endParaRPr lang="ru-RU" sz="2000" b="0" kern="1200" dirty="0"/>
        </a:p>
      </dsp:txBody>
      <dsp:txXfrm>
        <a:off x="455105" y="888037"/>
        <a:ext cx="6002558" cy="426206"/>
      </dsp:txXfrm>
    </dsp:sp>
    <dsp:sp modelId="{BBE928F9-9244-44BD-8C01-CECB40DA3A77}">
      <dsp:nvSpPr>
        <dsp:cNvPr id="0" name=""/>
        <dsp:cNvSpPr/>
      </dsp:nvSpPr>
      <dsp:spPr>
        <a:xfrm>
          <a:off x="0" y="1826900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4F3FF0-B74B-4933-B2F6-FCD7322FB9EA}">
      <dsp:nvSpPr>
        <dsp:cNvPr id="0" name=""/>
        <dsp:cNvSpPr/>
      </dsp:nvSpPr>
      <dsp:spPr>
        <a:xfrm>
          <a:off x="432048" y="1590740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Buyoqli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qalqovuchli</a:t>
          </a:r>
          <a:endParaRPr lang="ru-RU" sz="2000" b="0" kern="1200" dirty="0"/>
        </a:p>
      </dsp:txBody>
      <dsp:txXfrm>
        <a:off x="455105" y="1613797"/>
        <a:ext cx="6002558" cy="426206"/>
      </dsp:txXfrm>
    </dsp:sp>
    <dsp:sp modelId="{78208A5B-D4D9-4A4F-BC38-FD3FD5E9B28F}">
      <dsp:nvSpPr>
        <dsp:cNvPr id="0" name=""/>
        <dsp:cNvSpPr/>
      </dsp:nvSpPr>
      <dsp:spPr>
        <a:xfrm>
          <a:off x="0" y="2552659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82D7AE-8766-452E-B443-71D4ADE284AE}">
      <dsp:nvSpPr>
        <dsp:cNvPr id="0" name=""/>
        <dsp:cNvSpPr/>
      </dsp:nvSpPr>
      <dsp:spPr>
        <a:xfrm>
          <a:off x="432048" y="2316499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>
              <a:tab pos="1889125" algn="l"/>
            </a:tabLst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Akustik</a:t>
          </a:r>
          <a:r>
            <a:rPr lang="ru-RU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ultratovushli</a:t>
          </a:r>
          <a:endParaRPr lang="ru-RU" sz="2000" b="0" kern="1200" dirty="0"/>
        </a:p>
      </dsp:txBody>
      <dsp:txXfrm>
        <a:off x="455105" y="2339556"/>
        <a:ext cx="6002558" cy="426206"/>
      </dsp:txXfrm>
    </dsp:sp>
    <dsp:sp modelId="{E6D5DBE0-1BFF-4D6A-944C-3BFBF86FCF86}">
      <dsp:nvSpPr>
        <dsp:cNvPr id="0" name=""/>
        <dsp:cNvSpPr/>
      </dsp:nvSpPr>
      <dsp:spPr>
        <a:xfrm>
          <a:off x="0" y="3278420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CFBBEC-4D9B-4384-A5C3-7915F5D5105B}">
      <dsp:nvSpPr>
        <dsp:cNvPr id="0" name=""/>
        <dsp:cNvSpPr/>
      </dsp:nvSpPr>
      <dsp:spPr>
        <a:xfrm>
          <a:off x="432048" y="3042260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Sig`imli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induksion</a:t>
          </a:r>
          <a:endParaRPr lang="ru-RU" sz="2000" b="0" kern="1200" dirty="0"/>
        </a:p>
      </dsp:txBody>
      <dsp:txXfrm>
        <a:off x="455105" y="3065317"/>
        <a:ext cx="6002558" cy="426206"/>
      </dsp:txXfrm>
    </dsp:sp>
    <dsp:sp modelId="{6C1360A4-5CEF-4046-9913-1F5228F83B92}">
      <dsp:nvSpPr>
        <dsp:cNvPr id="0" name=""/>
        <dsp:cNvSpPr/>
      </dsp:nvSpPr>
      <dsp:spPr>
        <a:xfrm>
          <a:off x="0" y="4004180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605AF0-4704-4099-B671-74CC265815CF}">
      <dsp:nvSpPr>
        <dsp:cNvPr id="0" name=""/>
        <dsp:cNvSpPr/>
      </dsp:nvSpPr>
      <dsp:spPr>
        <a:xfrm>
          <a:off x="432048" y="3768020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33333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Konduksion</a:t>
          </a:r>
          <a:endParaRPr lang="ru-RU" sz="2000" b="0" kern="1200" dirty="0"/>
        </a:p>
      </dsp:txBody>
      <dsp:txXfrm>
        <a:off x="455105" y="3791077"/>
        <a:ext cx="6002558" cy="426206"/>
      </dsp:txXfrm>
    </dsp:sp>
    <dsp:sp modelId="{59216A4C-8004-4927-BC77-D5701850E7B2}">
      <dsp:nvSpPr>
        <dsp:cNvPr id="0" name=""/>
        <dsp:cNvSpPr/>
      </dsp:nvSpPr>
      <dsp:spPr>
        <a:xfrm>
          <a:off x="0" y="4729940"/>
          <a:ext cx="864096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23FE4-6312-466B-ADC3-027EC12053F4}">
      <dsp:nvSpPr>
        <dsp:cNvPr id="0" name=""/>
        <dsp:cNvSpPr/>
      </dsp:nvSpPr>
      <dsp:spPr>
        <a:xfrm>
          <a:off x="432048" y="4493780"/>
          <a:ext cx="6048672" cy="47232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Optik</a:t>
          </a:r>
          <a:r>
            <a:rPr lang="ru-RU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Radioizotopli</a:t>
          </a:r>
          <a:r>
            <a:rPr lang="ru-RU" alt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b="0" kern="1200" dirty="0"/>
        </a:p>
      </dsp:txBody>
      <dsp:txXfrm>
        <a:off x="455105" y="4516837"/>
        <a:ext cx="6002558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36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A116CC-EAE9-44C5-AEDF-3D9236701945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6E882F8-22E5-4BA6-8541-46BB76D0BF6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0071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CDB480-DCFE-4756-895F-4D2419D96AC6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02EE5D-98D8-4F86-9EAD-65F6A2268FF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62947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28E83D-16CF-4CD2-A65D-D4A135545D3F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E85F80CC-CBB1-4CCB-860F-3C1D0808EA4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497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D7C609-921D-45FB-A32B-A6BC04B70A46}" type="datetime1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8B04BCC9-003B-43CF-AE1C-0C6EAB2673C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3200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88D8F-2B5C-4B75-872D-5CFE7DB819C5}" type="datetime1">
              <a:rPr lang="ru-RU" smtClean="0"/>
              <a:t>28.10.2025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81DE1EAA-7F16-4DB8-87D6-3DAE4E894B0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360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CE6A6-26B1-4D68-8FE5-B5A5D464BDB0}" type="datetime1">
              <a:rPr lang="ru-RU" smtClean="0"/>
              <a:t>28.10.2025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CEE47-DC29-4EA4-B221-28D57693098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2375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B86A38-4CFD-4371-95E4-C304ECA90A32}" type="datetime1">
              <a:rPr lang="ru-RU" smtClean="0"/>
              <a:t>28.10.2025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041AF1-2553-4623-9332-71ACFAF3AD5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57612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23C004-1D35-468B-BA9C-0E5470F29438}" type="datetime1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8B1B1C-B7CF-428A-BC17-3DF06E099769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79590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CBDA3B-D333-46CB-BB33-0C1BFF429647}" type="datetime1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9368D16-9C80-441E-8E14-C79B0924AFE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81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230BBC-34AD-43D3-9157-21ACB9FB0799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AB9E8C-9FB1-4145-91E3-5F1EF0D0F702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1579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C14729-E0ED-4B1C-A194-9DDEE75BFA1C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EC2C958-5730-4FC9-A401-792BA492DCB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3700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E9C15B-7E3F-4EB2-9917-E0EB0AF74812}" type="datetime1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04F05022-2DEC-42A0-B734-28613EB061A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894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CF14E3-AE81-4BE3-A24E-C9C4215F7886}" type="datetime1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56A94700-99C1-4456-99D8-C060A32D385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32620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44DFA1-318A-44B8-8D1A-B73ED036A895}" type="datetime1">
              <a:rPr lang="ru-RU" smtClean="0"/>
              <a:t>28.10.2025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B4A5916C-A812-472A-A9AE-0EEDB4B800E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2952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79003D-0033-4D00-A357-1694D6996E34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2DCE72-FBF6-41DD-ACEE-21F73AF96A6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1931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7E6D96-2AE8-48D0-B0C3-3739810E92B2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D9D5C9-3F50-40C9-A73D-BB3BAA80722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470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28.10.2025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537" r:id="rId1"/>
    <p:sldLayoutId id="2147486538" r:id="rId2"/>
    <p:sldLayoutId id="2147486539" r:id="rId3"/>
    <p:sldLayoutId id="2147486540" r:id="rId4"/>
    <p:sldLayoutId id="2147486541" r:id="rId5"/>
    <p:sldLayoutId id="2147486542" r:id="rId6"/>
    <p:sldLayoutId id="2147486543" r:id="rId7"/>
    <p:sldLayoutId id="2147486544" r:id="rId8"/>
    <p:sldLayoutId id="2147486545" r:id="rId9"/>
    <p:sldLayoutId id="2147486546" r:id="rId10"/>
    <p:sldLayoutId id="2147486547" r:id="rId11"/>
    <p:sldLayoutId id="2147486548" r:id="rId12"/>
    <p:sldLayoutId id="2147486549" r:id="rId13"/>
    <p:sldLayoutId id="2147486550" r:id="rId14"/>
    <p:sldLayoutId id="2147486551" r:id="rId15"/>
    <p:sldLayoutId id="2147486552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oleObject" Target="../embeddings/oleObject1.bin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wmf"/><Relationship Id="rId9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1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3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5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6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10.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Measuring and controlling levels and consumption</a:t>
            </a:r>
            <a:endParaRPr lang="en-US" altLang="ru-RU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State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08920"/>
            <a:ext cx="9144000" cy="260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kattaliklarini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alt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10-Mavzu: </a:t>
            </a:r>
            <a:r>
              <a:rPr lang="en-US" sz="2800" b="1" dirty="0" err="1"/>
              <a:t>Sarf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sath</a:t>
            </a:r>
            <a:r>
              <a:rPr lang="en-US" sz="2800" b="1" dirty="0"/>
              <a:t> </a:t>
            </a:r>
            <a:r>
              <a:rPr lang="en-US" sz="2800" b="1" dirty="0" err="1"/>
              <a:t>kattaliklarini</a:t>
            </a:r>
            <a:r>
              <a:rPr lang="en-US" sz="2800" b="1" dirty="0"/>
              <a:t> </a:t>
            </a:r>
            <a:r>
              <a:rPr lang="en-US" sz="2800" b="1" dirty="0" err="1"/>
              <a:t>o'lchash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nazorat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179512" y="1701264"/>
            <a:ext cx="8859044" cy="35086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10.1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Miqdor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o’lchash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birliklari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10.2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Miqdor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o’lchash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uz-Cyrl-UZ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Zamonaviy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xromatografik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r>
              <a:rPr lang="uz-Cyrl-UZ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2800" dirty="0">
                <a:latin typeface="Arial" panose="020B0604020202020204" pitchFamily="34" charset="0"/>
                <a:cs typeface="Arial" panose="020B0604020202020204" pitchFamily="34" charset="0"/>
              </a:rPr>
              <a:t>10.4 </a:t>
            </a:r>
            <a:r>
              <a:rPr lang="uz-Cyrl-UZ" sz="2800" dirty="0">
                <a:latin typeface="Arial" panose="020B0604020202020204" pitchFamily="34" charset="0"/>
                <a:cs typeface="Arial" panose="020B0604020202020204" pitchFamily="34" charset="0"/>
              </a:rPr>
              <a:t>Suyuqlik vа sоchiluvchаn mоddаlаr sаthining bаlаndligini o`lchаsh</a:t>
            </a:r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uz-Cyrl-UZ" sz="2800" dirty="0">
                <a:latin typeface="Arial" panose="020B0604020202020204" pitchFamily="34" charset="0"/>
                <a:cs typeface="Arial" panose="020B0604020202020204" pitchFamily="34" charset="0"/>
              </a:rPr>
              <a:t>Sаth o`lchаgichlаr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ая выноска 4">
            <a:extLst>
              <a:ext uri="{FF2B5EF4-FFF2-40B4-BE49-F238E27FC236}">
                <a16:creationId xmlns:a16="http://schemas.microsoft.com/office/drawing/2014/main" id="{1830B686-1CA6-4C52-9108-8130BB9D962C}"/>
              </a:ext>
            </a:extLst>
          </p:cNvPr>
          <p:cNvSpPr/>
          <p:nvPr/>
        </p:nvSpPr>
        <p:spPr>
          <a:xfrm>
            <a:off x="1460089" y="2692850"/>
            <a:ext cx="7014708" cy="1015663"/>
          </a:xfrm>
          <a:prstGeom prst="wedgeRectCallout">
            <a:avLst>
              <a:gd name="adj1" fmla="val -56748"/>
              <a:gd name="adj2" fmla="val -9658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gazlarning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sarfini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o'lchaydigan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asboblarga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o'lchagichlar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368DC0F3-C206-45EC-94A2-1DBAD76814AD}"/>
              </a:ext>
            </a:extLst>
          </p:cNvPr>
          <p:cNvSpPr/>
          <p:nvPr/>
        </p:nvSpPr>
        <p:spPr>
          <a:xfrm>
            <a:off x="253387" y="517720"/>
            <a:ext cx="8064896" cy="172150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kanalizatsiya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qurilmalarining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jarayonlarida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umuman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suyuqliklar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gazlarning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sarfini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mas'uliyatli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A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9" name="Рисунок 8">
            <a:extLst>
              <a:ext uri="{FF2B5EF4-FFF2-40B4-BE49-F238E27FC236}">
                <a16:creationId xmlns:a16="http://schemas.microsoft.com/office/drawing/2014/main" id="{A95B7D06-ED39-46E0-8C4E-09ABAB86FF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8" r="25951"/>
          <a:stretch/>
        </p:blipFill>
        <p:spPr bwMode="auto">
          <a:xfrm>
            <a:off x="539552" y="3801475"/>
            <a:ext cx="1080120" cy="1634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026BB6F-A043-4848-AC62-449E870FAD67}"/>
              </a:ext>
            </a:extLst>
          </p:cNvPr>
          <p:cNvSpPr/>
          <p:nvPr/>
        </p:nvSpPr>
        <p:spPr>
          <a:xfrm>
            <a:off x="112413" y="5446525"/>
            <a:ext cx="2695354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Fig. 1. "Flow measurement system schematic" prompt, Google Images, Flow Measurement Ltd., n.d.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https://encrypted-tbn1.gstatic.com/images?q=tbn:ANd9GcRCY6LqN2rBxPWoK4d3moEy-KuT5_bHz9VaZKzRFpKjgvWpFGrj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25D47A-73B6-478A-AAD0-B881F53CA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040" y="3859538"/>
            <a:ext cx="3308370" cy="18571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2C51706-5565-4CF4-B950-E93BE2B573C2}"/>
              </a:ext>
            </a:extLst>
          </p:cNvPr>
          <p:cNvSpPr/>
          <p:nvPr/>
        </p:nvSpPr>
        <p:spPr>
          <a:xfrm>
            <a:off x="2807764" y="5703092"/>
            <a:ext cx="35284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Fig. 2. "Turbine flowmeter calibration rig" prompt, Flow-Measurement.com, UPSN Engineering, 2021 https://flow-measurement.com/attachments/Image/Turbine-flowmeter-Calibration-Rig-for-oil-products-flowmeters-UPSN-300-2-um_2.jpg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7516E4A-714A-4DCE-B147-565F9101D31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803"/>
          <a:stretch/>
        </p:blipFill>
        <p:spPr>
          <a:xfrm>
            <a:off x="6667233" y="3845925"/>
            <a:ext cx="2288557" cy="1884424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E95AEFC-2B83-4806-BF04-F271D9B7102A}"/>
              </a:ext>
            </a:extLst>
          </p:cNvPr>
          <p:cNvSpPr/>
          <p:nvPr/>
        </p:nvSpPr>
        <p:spPr>
          <a:xfrm>
            <a:off x="6228184" y="5805264"/>
            <a:ext cx="298829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Fig. 3. "Industrial turbine flowmeter" prompt, YZImgs.com, YZ Instruments, 9 Feb. 2017.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https://zt.yzimgs.com/ComFolder/814/image/201702/201702091714118571.jpg?imageView2/2/format/webp/</a:t>
            </a:r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2A135388-26D0-4519-ADA1-3C89F1D9B3C1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>
            <a:extLst>
              <a:ext uri="{FF2B5EF4-FFF2-40B4-BE49-F238E27FC236}">
                <a16:creationId xmlns:a16="http://schemas.microsoft.com/office/drawing/2014/main" id="{D0DDAD4C-1328-4820-8044-49118B64B5B9}"/>
              </a:ext>
            </a:extLst>
          </p:cNvPr>
          <p:cNvSpPr/>
          <p:nvPr/>
        </p:nvSpPr>
        <p:spPr>
          <a:xfrm>
            <a:off x="250825" y="188913"/>
            <a:ext cx="8893175" cy="6480175"/>
          </a:xfrm>
          <a:prstGeom prst="verticalScroll">
            <a:avLst>
              <a:gd name="adj" fmla="val 7583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Modda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deganda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birligida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quvur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liniyasi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kesimidan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o'tadigan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modda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tushuniladi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Moddaning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hajm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birligida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ya'ni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altLang="ru-RU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altLang="ru-RU" sz="2400" baseline="30000" dirty="0"/>
              <a:t>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kilogrammda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ifodalanadi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yetarlicha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aniqlikda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hajmiy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vazniy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usullarda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gaz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hajmiy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o'lchanishi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sochluvchan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uyumli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hajmiy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tushunchasi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materialning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granulometrik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tarkibiga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Aniqroq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materialning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vaznni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yo'li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q"/>
              <a:defRPr/>
            </a:pP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Moddaning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sarfi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sutka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hafta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boshq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quvur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liniyasining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qismidan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o'tadigan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modda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Vazniy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kg/s,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hajmli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altLang="ru-RU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/s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o'lchanadi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10-конечная звезда 3">
            <a:extLst>
              <a:ext uri="{FF2B5EF4-FFF2-40B4-BE49-F238E27FC236}">
                <a16:creationId xmlns:a16="http://schemas.microsoft.com/office/drawing/2014/main" id="{19DF5695-6D15-46B8-8353-6D3EDEED865F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9E99A3A-D6DA-4D84-B701-B363DBD73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77C3BA5-0E88-43AE-9200-A08C37F7F42A}" type="slidenum">
              <a:rPr lang="ru-RU" altLang="ru-RU" sz="1200">
                <a:solidFill>
                  <a:srgbClr val="B5A788"/>
                </a:solidFill>
              </a:rPr>
              <a:pPr/>
              <a:t>6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>
            <a:extLst>
              <a:ext uri="{FF2B5EF4-FFF2-40B4-BE49-F238E27FC236}">
                <a16:creationId xmlns:a16="http://schemas.microsoft.com/office/drawing/2014/main" id="{CDDA2BD8-CC88-45C8-AD65-8998FB410C5A}"/>
              </a:ext>
            </a:extLst>
          </p:cNvPr>
          <p:cNvSpPr/>
          <p:nvPr/>
        </p:nvSpPr>
        <p:spPr>
          <a:xfrm>
            <a:off x="683568" y="116632"/>
            <a:ext cx="7992888" cy="1008112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b="1" dirty="0"/>
          </a:p>
        </p:txBody>
      </p:sp>
      <p:sp>
        <p:nvSpPr>
          <p:cNvPr id="27654" name="Заголовок 1">
            <a:extLst>
              <a:ext uri="{FF2B5EF4-FFF2-40B4-BE49-F238E27FC236}">
                <a16:creationId xmlns:a16="http://schemas.microsoft.com/office/drawing/2014/main" id="{0DE1ABE6-20CF-4D91-B48C-A210402B88CD}"/>
              </a:ext>
            </a:extLst>
          </p:cNvPr>
          <p:cNvSpPr txBox="1">
            <a:spLocks/>
          </p:cNvSpPr>
          <p:nvPr/>
        </p:nvSpPr>
        <p:spPr bwMode="auto">
          <a:xfrm>
            <a:off x="900113" y="260350"/>
            <a:ext cx="7632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o'lchagichlar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ma’lumotining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turiga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tabiatiga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A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tasnifi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sz="2400" b="1" dirty="0">
              <a:solidFill>
                <a:srgbClr val="57231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789F284E-BFFD-4AB4-88C9-A12B459F5C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7628788"/>
              </p:ext>
            </p:extLst>
          </p:nvPr>
        </p:nvGraphicFramePr>
        <p:xfrm>
          <a:off x="251520" y="1397000"/>
          <a:ext cx="8640960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F50FDAD9-4438-4F16-8FC1-2CB6DD60C99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A0715450-9B17-4FC6-BCFB-C9740D2C802E}"/>
              </a:ext>
            </a:extLst>
          </p:cNvPr>
          <p:cNvSpPr txBox="1">
            <a:spLocks/>
          </p:cNvSpPr>
          <p:nvPr/>
        </p:nvSpPr>
        <p:spPr bwMode="auto">
          <a:xfrm>
            <a:off x="1692275" y="333375"/>
            <a:ext cx="6624638" cy="863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lIns="74786" tIns="37396" rIns="74786" bIns="37396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>
              <a:defRPr/>
            </a:pPr>
            <a:r>
              <a:rPr lang="en-US" sz="2400" b="1" dirty="0" err="1">
                <a:effectLst/>
                <a:latin typeface="Arial" panose="020B0604020202020204" pitchFamily="34" charset="0"/>
              </a:rPr>
              <a:t>Ishlash</a:t>
            </a:r>
            <a:r>
              <a:rPr lang="en-US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</a:rPr>
              <a:t>printsipi</a:t>
            </a:r>
            <a:r>
              <a:rPr lang="en-US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</a:rPr>
              <a:t>va</a:t>
            </a:r>
            <a:r>
              <a:rPr lang="en-US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</a:rPr>
              <a:t>o`lchash</a:t>
            </a:r>
            <a:r>
              <a:rPr lang="en-US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</a:rPr>
              <a:t>usuli</a:t>
            </a:r>
            <a:r>
              <a:rPr lang="en-US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</a:rPr>
              <a:t>bo`yicha</a:t>
            </a:r>
            <a:r>
              <a:rPr lang="en-US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</a:rPr>
              <a:t>tasnifi</a:t>
            </a:r>
            <a:endParaRPr lang="ru-RU" sz="2400" b="1" dirty="0">
              <a:effectLst/>
              <a:latin typeface="Arial" panose="020B0604020202020204" pitchFamily="34" charset="0"/>
            </a:endParaRP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4E2AA9BE-CFFC-4B0E-B23B-117D84D74EFF}"/>
              </a:ext>
            </a:extLst>
          </p:cNvPr>
          <p:cNvSpPr txBox="1">
            <a:spLocks/>
          </p:cNvSpPr>
          <p:nvPr/>
        </p:nvSpPr>
        <p:spPr bwMode="auto">
          <a:xfrm>
            <a:off x="1258888" y="1773238"/>
            <a:ext cx="4392612" cy="34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450" indent="-230188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522288" indent="-19208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23900" indent="-1857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896938" indent="-14128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060450" indent="-149225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5176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19748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4320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28892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hajmli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tezlik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induktsion</a:t>
            </a: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o`zgaruvchan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bosimli</a:t>
            </a: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o`zgarmas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bosimli</a:t>
            </a: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ultratovushli</a:t>
            </a:r>
            <a:endParaRPr lang="ru-RU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500"/>
              </a:spcBef>
              <a:buClr>
                <a:srgbClr val="629DD1"/>
              </a:buClr>
            </a:pP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koriolisli</a:t>
            </a:r>
            <a:r>
              <a:rPr lang="ru-RU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8677" name="Picture 2">
            <a:extLst>
              <a:ext uri="{FF2B5EF4-FFF2-40B4-BE49-F238E27FC236}">
                <a16:creationId xmlns:a16="http://schemas.microsoft.com/office/drawing/2014/main" id="{547A47A9-0B51-4E49-9832-CD007FE3C6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741488"/>
            <a:ext cx="3703638" cy="370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EAA6C67-F78F-45DF-A5B5-B8AAF7500855}"/>
              </a:ext>
            </a:extLst>
          </p:cNvPr>
          <p:cNvSpPr/>
          <p:nvPr/>
        </p:nvSpPr>
        <p:spPr>
          <a:xfrm>
            <a:off x="3275856" y="5803682"/>
            <a:ext cx="5868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4. "Volumetric flowmeter schematic" prompt, </a:t>
            </a:r>
            <a:r>
              <a:rPr lang="en-US" sz="1200" i="1" dirty="0">
                <a:latin typeface="Arial" panose="020B0604020202020204" pitchFamily="34" charset="0"/>
                <a:cs typeface="Arial" panose="020B0604020202020204" pitchFamily="34" charset="0"/>
              </a:rPr>
              <a:t>Google Images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i="1" dirty="0">
                <a:latin typeface="Arial" panose="020B0604020202020204" pitchFamily="34" charset="0"/>
                <a:cs typeface="Arial" panose="020B0604020202020204" pitchFamily="34" charset="0"/>
              </a:rPr>
              <a:t>Google LLC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n.d. https://encrypted-tbn3.gstatic.com/images?q=tbn:ANd9GcTtq2oK25Sy9-a1g3eJGAWIAA83W05svwSjj0ealO0dcQSi6w5W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EC7C1AA0-B4A2-4AF2-8941-F446C1963751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>
            <a:extLst>
              <a:ext uri="{FF2B5EF4-FFF2-40B4-BE49-F238E27FC236}">
                <a16:creationId xmlns:a16="http://schemas.microsoft.com/office/drawing/2014/main" id="{E1DE4DCB-2B5E-4671-932E-30B04202BC23}"/>
              </a:ext>
            </a:extLst>
          </p:cNvPr>
          <p:cNvSpPr txBox="1">
            <a:spLocks/>
          </p:cNvSpPr>
          <p:nvPr/>
        </p:nvSpPr>
        <p:spPr bwMode="auto">
          <a:xfrm>
            <a:off x="5360405" y="53158"/>
            <a:ext cx="2952328" cy="4984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lIns="74786" tIns="37396" rIns="74786" bIns="37396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3600" b="1" dirty="0" err="1">
                <a:solidFill>
                  <a:srgbClr val="572314"/>
                </a:solidFill>
                <a:latin typeface="Arial" panose="020B0604020202020204" pitchFamily="34" charset="0"/>
              </a:rPr>
              <a:t>Hajmli</a:t>
            </a:r>
            <a:r>
              <a:rPr lang="en-US" altLang="ru-RU" sz="3600" b="1" dirty="0">
                <a:solidFill>
                  <a:srgbClr val="572314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600" b="1" dirty="0" err="1">
                <a:solidFill>
                  <a:srgbClr val="572314"/>
                </a:solidFill>
                <a:latin typeface="Arial" panose="020B0604020202020204" pitchFamily="34" charset="0"/>
              </a:rPr>
              <a:t>usul</a:t>
            </a:r>
            <a:endParaRPr lang="ru-RU" altLang="ru-RU" sz="3600" b="1" dirty="0">
              <a:solidFill>
                <a:srgbClr val="572314"/>
              </a:solidFill>
              <a:latin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E3DD850-A087-426F-B804-ED6D5B25DE99}"/>
              </a:ext>
            </a:extLst>
          </p:cNvPr>
          <p:cNvSpPr/>
          <p:nvPr/>
        </p:nvSpPr>
        <p:spPr>
          <a:xfrm>
            <a:off x="250825" y="4294013"/>
            <a:ext cx="4105275" cy="25193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Afzalliklari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</a:p>
          <a:p>
            <a:pPr algn="just">
              <a:lnSpc>
                <a:spcPct val="80000"/>
              </a:lnSpc>
              <a:defRPr/>
            </a:pPr>
            <a:endParaRPr lang="en-AU" altLang="ru-RU" sz="24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-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ishlab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chiqarishning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nisbatan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soddaligi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,</a:t>
            </a: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qoniqarli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aniqlik</a:t>
            </a:r>
            <a:endParaRPr lang="en-AU" altLang="ru-RU" sz="24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nisbatan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arzon</a:t>
            </a:r>
            <a:r>
              <a:rPr lang="en-A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rgbClr val="C00000"/>
                </a:solidFill>
                <a:latin typeface="Arial" panose="020B0604020202020204" pitchFamily="34" charset="0"/>
              </a:rPr>
              <a:t>narx</a:t>
            </a:r>
            <a:r>
              <a:rPr lang="ru-RU" altLang="ru-RU" sz="2400" dirty="0">
                <a:solidFill>
                  <a:srgbClr val="C00000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40AA240-5424-4250-BB09-B18260B5AE0D}"/>
              </a:ext>
            </a:extLst>
          </p:cNvPr>
          <p:cNvSpPr/>
          <p:nvPr/>
        </p:nvSpPr>
        <p:spPr>
          <a:xfrm>
            <a:off x="4644008" y="4294013"/>
            <a:ext cx="4278312" cy="25193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altLang="ru-RU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Kamchiliklari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oqimdagi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gidravlik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qarshiliklarning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mavjudligi</a:t>
            </a:r>
            <a:endParaRPr lang="en-AU" altLang="ru-RU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filtrlarga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zarurat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tug`iladi</a:t>
            </a:r>
            <a:endParaRPr lang="en-AU" altLang="ru-RU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ishonchliligi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past.</a:t>
            </a: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qiyoslashlararo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intervalning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qisqaligi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</a:p>
          <a:p>
            <a:pPr marL="342900" indent="-342900" algn="just">
              <a:lnSpc>
                <a:spcPct val="80000"/>
              </a:lnSpc>
              <a:buFontTx/>
              <a:buChar char="-"/>
              <a:defRPr/>
            </a:pP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quvur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diametri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sarf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ortganda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o`lcham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massa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harajatlar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tobora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ko'payib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boradi</a:t>
            </a: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</a:p>
        </p:txBody>
      </p:sp>
      <p:pic>
        <p:nvPicPr>
          <p:cNvPr id="29706" name="Picture 2">
            <a:extLst>
              <a:ext uri="{FF2B5EF4-FFF2-40B4-BE49-F238E27FC236}">
                <a16:creationId xmlns:a16="http://schemas.microsoft.com/office/drawing/2014/main" id="{1E83091B-EE2A-41BF-92B6-76170437F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" r="6505"/>
          <a:stretch>
            <a:fillRect/>
          </a:stretch>
        </p:blipFill>
        <p:spPr bwMode="auto">
          <a:xfrm>
            <a:off x="5721350" y="758825"/>
            <a:ext cx="3400935" cy="28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лачко с текстом: прямоугольное 1">
            <a:extLst>
              <a:ext uri="{FF2B5EF4-FFF2-40B4-BE49-F238E27FC236}">
                <a16:creationId xmlns:a16="http://schemas.microsoft.com/office/drawing/2014/main" id="{1DA561BB-1CF5-45DB-BBA6-D9A349E5C521}"/>
              </a:ext>
            </a:extLst>
          </p:cNvPr>
          <p:cNvSpPr/>
          <p:nvPr/>
        </p:nvSpPr>
        <p:spPr>
          <a:xfrm>
            <a:off x="107504" y="686817"/>
            <a:ext cx="5646847" cy="2886199"/>
          </a:xfrm>
          <a:prstGeom prst="wedgeRectCallout">
            <a:avLst>
              <a:gd name="adj1" fmla="val 43380"/>
              <a:gd name="adj2" fmla="val -5534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AU" altLang="ru-RU" sz="2000" dirty="0">
                <a:latin typeface="Arial" panose="020B0604020202020204" pitchFamily="34" charset="0"/>
              </a:rPr>
              <a:t>	</a:t>
            </a:r>
            <a:r>
              <a:rPr lang="en-AU" altLang="ru-RU" sz="2000" dirty="0" err="1">
                <a:latin typeface="Arial" panose="020B0604020202020204" pitchFamily="34" charset="0"/>
              </a:rPr>
              <a:t>Ushbu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usulda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ishlaydigan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qurilmalarning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konstruktiv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xususiyati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b="1" dirty="0" err="1">
                <a:latin typeface="Arial" panose="020B0604020202020204" pitchFamily="34" charset="0"/>
              </a:rPr>
              <a:t>neft</a:t>
            </a:r>
            <a:r>
              <a:rPr lang="en-AU" altLang="ru-RU" sz="2000" b="1" dirty="0">
                <a:latin typeface="Arial" panose="020B0604020202020204" pitchFamily="34" charset="0"/>
              </a:rPr>
              <a:t> </a:t>
            </a:r>
            <a:r>
              <a:rPr lang="en-AU" altLang="ru-RU" sz="2000" b="1" dirty="0" err="1">
                <a:latin typeface="Arial" panose="020B0604020202020204" pitchFamily="34" charset="0"/>
              </a:rPr>
              <a:t>mahsulotlari</a:t>
            </a:r>
            <a:r>
              <a:rPr lang="en-AU" altLang="ru-RU" sz="2000" dirty="0">
                <a:latin typeface="Arial" panose="020B0604020202020204" pitchFamily="34" charset="0"/>
              </a:rPr>
              <a:t>, </a:t>
            </a:r>
            <a:r>
              <a:rPr lang="en-AU" altLang="ru-RU" sz="2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laklar</a:t>
            </a:r>
            <a:r>
              <a:rPr lang="en-AU" altLang="ru-RU" sz="2000" b="1" dirty="0">
                <a:solidFill>
                  <a:srgbClr val="FF0000"/>
                </a:solidFill>
                <a:latin typeface="Arial" panose="020B0604020202020204" pitchFamily="34" charset="0"/>
              </a:rPr>
              <a:t>, </a:t>
            </a:r>
            <a:r>
              <a:rPr lang="en-AU" altLang="ru-RU" sz="2000" b="1" dirty="0" err="1">
                <a:solidFill>
                  <a:srgbClr val="7030A0"/>
                </a:solidFill>
                <a:latin typeface="Arial" panose="020B0604020202020204" pitchFamily="34" charset="0"/>
              </a:rPr>
              <a:t>emallar</a:t>
            </a:r>
            <a:r>
              <a:rPr lang="en-AU" altLang="ru-RU" sz="2000" dirty="0">
                <a:latin typeface="Arial" panose="020B0604020202020204" pitchFamily="34" charset="0"/>
              </a:rPr>
              <a:t>, </a:t>
            </a:r>
            <a:r>
              <a:rPr lang="en-AU" altLang="ru-RU" sz="2000" b="1" dirty="0" err="1">
                <a:latin typeface="Arial" panose="020B0604020202020204" pitchFamily="34" charset="0"/>
              </a:rPr>
              <a:t>bo'yoqlar</a:t>
            </a:r>
            <a:r>
              <a:rPr lang="en-AU" altLang="ru-RU" sz="2000" b="1" dirty="0">
                <a:latin typeface="Arial" panose="020B0604020202020204" pitchFamily="34" charset="0"/>
              </a:rPr>
              <a:t>,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C00000"/>
                </a:solidFill>
                <a:latin typeface="Arial" panose="020B0604020202020204" pitchFamily="34" charset="0"/>
              </a:rPr>
              <a:t>yoqilg'i</a:t>
            </a:r>
            <a:r>
              <a:rPr lang="en-AU" altLang="ru-RU" sz="2000" b="1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C00000"/>
                </a:solidFill>
                <a:latin typeface="Arial" panose="020B0604020202020204" pitchFamily="34" charset="0"/>
              </a:rPr>
              <a:t>moylar</a:t>
            </a:r>
            <a:r>
              <a:rPr lang="en-AU" altLang="ru-RU" sz="2000" dirty="0" err="1">
                <a:latin typeface="Arial" panose="020B0604020202020204" pitchFamily="34" charset="0"/>
              </a:rPr>
              <a:t>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va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boshqalarni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o'lchash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imkonini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beradi</a:t>
            </a:r>
            <a:r>
              <a:rPr lang="en-AU" altLang="ru-RU" sz="2000" dirty="0">
                <a:latin typeface="Arial" panose="020B0604020202020204" pitchFamily="34" charset="0"/>
              </a:rPr>
              <a:t>. </a:t>
            </a:r>
          </a:p>
          <a:p>
            <a:pPr algn="just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AU" altLang="ru-RU" sz="2000" dirty="0">
                <a:latin typeface="Arial" panose="020B0604020202020204" pitchFamily="34" charset="0"/>
              </a:rPr>
              <a:t>	</a:t>
            </a:r>
            <a:r>
              <a:rPr lang="en-AU" altLang="ru-RU" sz="2000" dirty="0" err="1">
                <a:latin typeface="Arial" panose="020B0604020202020204" pitchFamily="34" charset="0"/>
              </a:rPr>
              <a:t>Ushbu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qurilmalarning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o'lchash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organi</a:t>
            </a:r>
            <a:r>
              <a:rPr lang="en-AU" altLang="ru-RU" sz="2000" dirty="0">
                <a:latin typeface="Arial" panose="020B0604020202020204" pitchFamily="34" charset="0"/>
              </a:rPr>
              <a:t> - </a:t>
            </a:r>
            <a:r>
              <a:rPr lang="en-AU" altLang="ru-RU" sz="2000" dirty="0" err="1">
                <a:latin typeface="Arial" panose="020B0604020202020204" pitchFamily="34" charset="0"/>
              </a:rPr>
              <a:t>bu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suyuqlik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yoki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gazning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o'lchangan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hajmini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uzatadigan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bir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yoki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bir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nechta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harakatlanuvchi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elementlar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bilan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jihozlangan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kalibrlangan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kameradir</a:t>
            </a:r>
            <a:r>
              <a:rPr lang="en-AU" altLang="ru-RU" sz="2000" dirty="0">
                <a:latin typeface="Arial" panose="020B0604020202020204" pitchFamily="34" charset="0"/>
              </a:rPr>
              <a:t>.</a:t>
            </a:r>
          </a:p>
          <a:p>
            <a:pPr algn="just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AU" altLang="ru-RU" sz="2000" dirty="0">
                <a:latin typeface="Arial" panose="020B0604020202020204" pitchFamily="34" charset="0"/>
              </a:rPr>
              <a:t>	</a:t>
            </a:r>
            <a:r>
              <a:rPr lang="en-AU" altLang="ru-RU" sz="2000" dirty="0" err="1">
                <a:latin typeface="Arial" panose="020B0604020202020204" pitchFamily="34" charset="0"/>
              </a:rPr>
              <a:t>Ushbu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qurilmalarning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eng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keng</a:t>
            </a:r>
            <a:r>
              <a:rPr lang="en-AU" altLang="ru-RU" sz="2000" dirty="0">
                <a:latin typeface="Arial" panose="020B0604020202020204" pitchFamily="34" charset="0"/>
              </a:rPr>
              <a:t> </a:t>
            </a:r>
            <a:r>
              <a:rPr lang="en-AU" altLang="ru-RU" sz="2000" dirty="0" err="1">
                <a:latin typeface="Arial" panose="020B0604020202020204" pitchFamily="34" charset="0"/>
              </a:rPr>
              <a:t>tarqalgani</a:t>
            </a:r>
            <a:r>
              <a:rPr lang="en-AU" altLang="ru-RU" sz="2000" dirty="0">
                <a:latin typeface="Arial" panose="020B0604020202020204" pitchFamily="34" charset="0"/>
              </a:rPr>
              <a:t>: </a:t>
            </a:r>
            <a:r>
              <a:rPr lang="en-AU" altLang="ru-RU" sz="2000" b="1" dirty="0" err="1">
                <a:latin typeface="Arial" panose="020B0604020202020204" pitchFamily="34" charset="0"/>
              </a:rPr>
              <a:t>poshenli</a:t>
            </a:r>
            <a:r>
              <a:rPr lang="en-AU" altLang="ru-RU" sz="2000" b="1" dirty="0">
                <a:latin typeface="Arial" panose="020B0604020202020204" pitchFamily="34" charset="0"/>
              </a:rPr>
              <a:t>, </a:t>
            </a:r>
            <a:r>
              <a:rPr lang="en-AU" altLang="ru-RU" sz="2000" b="1" dirty="0" err="1">
                <a:latin typeface="Arial" panose="020B0604020202020204" pitchFamily="34" charset="0"/>
              </a:rPr>
              <a:t>tishli</a:t>
            </a:r>
            <a:r>
              <a:rPr lang="en-AU" altLang="ru-RU" sz="2000" b="1" dirty="0">
                <a:latin typeface="Arial" panose="020B0604020202020204" pitchFamily="34" charset="0"/>
              </a:rPr>
              <a:t>, </a:t>
            </a:r>
            <a:r>
              <a:rPr lang="en-AU" altLang="ru-RU" sz="2000" b="1" dirty="0" err="1">
                <a:latin typeface="Arial" panose="020B0604020202020204" pitchFamily="34" charset="0"/>
              </a:rPr>
              <a:t>rotatsion</a:t>
            </a:r>
            <a:r>
              <a:rPr lang="en-AU" altLang="ru-RU" sz="2000" b="1" dirty="0">
                <a:latin typeface="Arial" panose="020B0604020202020204" pitchFamily="34" charset="0"/>
              </a:rPr>
              <a:t> </a:t>
            </a:r>
            <a:r>
              <a:rPr lang="en-AU" altLang="ru-RU" sz="2000" b="1" dirty="0" err="1">
                <a:latin typeface="Arial" panose="020B0604020202020204" pitchFamily="34" charset="0"/>
              </a:rPr>
              <a:t>asboblar</a:t>
            </a:r>
            <a:endParaRPr lang="ru-RU" altLang="ru-RU" sz="2000" b="1" dirty="0">
              <a:latin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10A1E6B-4589-4BB7-9D5D-DDD009EC7CA9}"/>
              </a:ext>
            </a:extLst>
          </p:cNvPr>
          <p:cNvSpPr/>
          <p:nvPr/>
        </p:nvSpPr>
        <p:spPr>
          <a:xfrm>
            <a:off x="2051720" y="3616052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5. "Positive displacement flowmeter diagram" prompt, SatrapDama.com, Satrap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Dama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Tech, 2024. https://satrapdama.com/wp-content/uploads/2024/08/coriolis-mass-flowmeters-1024x576.webp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A1DBB827-DCE2-42C0-984D-3E094803DC6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237BA11A-DBDD-45A9-9BC8-7506598CF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5816" y="278544"/>
            <a:ext cx="6065837" cy="4921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053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109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164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219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AU" sz="3200" dirty="0" err="1">
                <a:solidFill>
                  <a:schemeClr val="tx1"/>
                </a:solidFill>
                <a:latin typeface="Calibri" panose="020F0502020204030204" pitchFamily="34" charset="0"/>
              </a:rPr>
              <a:t>Ultratovushli</a:t>
            </a:r>
            <a:r>
              <a:rPr lang="en-AU" sz="32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AU" sz="3200" dirty="0" err="1">
                <a:solidFill>
                  <a:schemeClr val="tx1"/>
                </a:solidFill>
                <a:latin typeface="Calibri" panose="020F0502020204030204" pitchFamily="34" charset="0"/>
              </a:rPr>
              <a:t>o‘zgartgichlar</a:t>
            </a:r>
            <a:r>
              <a:rPr lang="en-AU" sz="32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AU" sz="3200" dirty="0" err="1">
                <a:solidFill>
                  <a:schemeClr val="tx1"/>
                </a:solidFill>
                <a:latin typeface="Calibri" panose="020F0502020204030204" pitchFamily="34" charset="0"/>
              </a:rPr>
              <a:t>tizimi</a:t>
            </a:r>
            <a:endParaRPr lang="ru-RU" altLang="ru-RU" sz="3200" kern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30724" name="Picture 2">
            <a:extLst>
              <a:ext uri="{FF2B5EF4-FFF2-40B4-BE49-F238E27FC236}">
                <a16:creationId xmlns:a16="http://schemas.microsoft.com/office/drawing/2014/main" id="{87578DB1-6293-4E22-BAAA-D145808CD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645025"/>
            <a:ext cx="3878262" cy="268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DBF301B5-6EF2-465A-A7CA-90215628D522}"/>
              </a:ext>
            </a:extLst>
          </p:cNvPr>
          <p:cNvSpPr/>
          <p:nvPr/>
        </p:nvSpPr>
        <p:spPr>
          <a:xfrm>
            <a:off x="323528" y="1124743"/>
            <a:ext cx="8820472" cy="2520281"/>
          </a:xfrm>
          <a:prstGeom prst="wedgeRoundRectCallout">
            <a:avLst>
              <a:gd name="adj1" fmla="val 39871"/>
              <a:gd name="adj2" fmla="val -65029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Ultratovushli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sarfo'lchagichlar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vaqt-impulsli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o`lchashni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Oqimni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o'lchashning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usulini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quvur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liniyasiga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o'rnatilgan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akustik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o`zgartkich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navbatida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nurlanish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funktsiyalarini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paytida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o`zgartkichlarning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miqdordagi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akustik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impulslarni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uzatuvchi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so'ngra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impulslarni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alt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62CDB70-ADEA-4730-B69E-2C41DDC37FEB}"/>
              </a:ext>
            </a:extLst>
          </p:cNvPr>
          <p:cNvSpPr/>
          <p:nvPr/>
        </p:nvSpPr>
        <p:spPr>
          <a:xfrm>
            <a:off x="611560" y="6309320"/>
            <a:ext cx="86226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6. "Ultrasonic flow converter system" prompt, Google Images, Ultrasonic Systems,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https://encrypted-tbn0.gstatic.com/images?q=tbn:ANd9GcT7Cf3D40K5ztFmjkXAbhfx4JzGxeZPd4sy113vU3PlfHt5JiFZ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256DF2B5-E4FA-4452-A38E-2D27478AAE4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>
            <a:extLst>
              <a:ext uri="{FF2B5EF4-FFF2-40B4-BE49-F238E27FC236}">
                <a16:creationId xmlns:a16="http://schemas.microsoft.com/office/drawing/2014/main" id="{28C27673-6007-498A-84AF-099A9EF6E1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123728" y="181904"/>
            <a:ext cx="6913563" cy="576237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 wrap="square" lIns="74786" tIns="37396" rIns="74786" bIns="37396" numCol="1" anchorCtr="0" compatLnSpc="1">
            <a:prstTxWarp prst="textNoShape">
              <a:avLst/>
            </a:prstTxWarp>
          </a:bodyPr>
          <a:lstStyle/>
          <a:p>
            <a:r>
              <a:rPr lang="en-US" altLang="ru-RU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Bo`sim</a:t>
            </a:r>
            <a:r>
              <a:rPr lang="en-US" altLang="ru-RU" sz="320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ru-RU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o`zgarishiga</a:t>
            </a:r>
            <a:r>
              <a:rPr lang="en-US" altLang="ru-RU" sz="320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ru-RU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asoslangan</a:t>
            </a:r>
            <a:r>
              <a:rPr lang="en-US" altLang="ru-RU" sz="320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ru-RU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usul</a:t>
            </a:r>
            <a:endParaRPr lang="ru-RU" altLang="ru-RU" sz="3200" dirty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ая выноска 6">
            <a:extLst>
              <a:ext uri="{FF2B5EF4-FFF2-40B4-BE49-F238E27FC236}">
                <a16:creationId xmlns:a16="http://schemas.microsoft.com/office/drawing/2014/main" id="{D75632CB-7B19-4330-B938-FFE6B0F91193}"/>
              </a:ext>
            </a:extLst>
          </p:cNvPr>
          <p:cNvSpPr/>
          <p:nvPr/>
        </p:nvSpPr>
        <p:spPr>
          <a:xfrm>
            <a:off x="287176" y="1052736"/>
            <a:ext cx="8569647" cy="1803433"/>
          </a:xfrm>
          <a:prstGeom prst="wedgeRectCallout">
            <a:avLst>
              <a:gd name="adj1" fmla="val 50178"/>
              <a:gd name="adj2" fmla="val -67948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holatlarda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toraytirish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moslamalarida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diafragmalar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soplolar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naychalari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o'zgaruvchan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sarfni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yagona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maqbul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qulaylik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tufayli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50" name="Picture 2">
            <a:extLst>
              <a:ext uri="{FF2B5EF4-FFF2-40B4-BE49-F238E27FC236}">
                <a16:creationId xmlns:a16="http://schemas.microsoft.com/office/drawing/2014/main" id="{8AA7A7EC-596D-4FE7-8F1A-D178EB146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49" y="2984403"/>
            <a:ext cx="7632700" cy="337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DDB3F9-6862-4490-847E-A7B1D72DB698}"/>
              </a:ext>
            </a:extLst>
          </p:cNvPr>
          <p:cNvSpPr/>
          <p:nvPr/>
        </p:nvSpPr>
        <p:spPr>
          <a:xfrm>
            <a:off x="827732" y="6381328"/>
            <a:ext cx="7632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7. "Differential pressure flow measurement setup" prompt, PPT-Online.org, PPT-Online Publishing,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https://cf.ppt-online.org/files/slide/9/90OoEjZpMX62KrfJqBtg1vIQl5uRh8DwGAzLeC/slide-42.jpg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6ACB4AC2-AA51-42E6-8A73-D45F13E58E6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Заголовок 1">
            <a:extLst>
              <a:ext uri="{FF2B5EF4-FFF2-40B4-BE49-F238E27FC236}">
                <a16:creationId xmlns:a16="http://schemas.microsoft.com/office/drawing/2014/main" id="{7F756558-45F1-45BB-81D2-36549BBC887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483768" y="271165"/>
            <a:ext cx="4195762" cy="381000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vert="horz" wrap="square" lIns="74786" tIns="37396" rIns="74786" bIns="37396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altLang="ru-RU" sz="2400" b="1" dirty="0" err="1">
                <a:effectLst/>
                <a:latin typeface="Arial" panose="020B0604020202020204" pitchFamily="34" charset="0"/>
              </a:rPr>
              <a:t>Ishlash</a:t>
            </a:r>
            <a:r>
              <a:rPr lang="en-US" altLang="ru-RU" sz="2400" b="1" dirty="0">
                <a:effectLst/>
                <a:latin typeface="Arial" panose="020B0604020202020204" pitchFamily="34" charset="0"/>
              </a:rPr>
              <a:t> </a:t>
            </a:r>
            <a:r>
              <a:rPr lang="en-US" altLang="ru-RU" sz="2400" b="1" dirty="0" err="1">
                <a:effectLst/>
                <a:latin typeface="Arial" panose="020B0604020202020204" pitchFamily="34" charset="0"/>
              </a:rPr>
              <a:t>printsipi</a:t>
            </a:r>
            <a:endParaRPr lang="ru-RU" altLang="ru-RU" sz="2400" b="1" dirty="0">
              <a:effectLst/>
              <a:latin typeface="Arial" panose="020B0604020202020204" pitchFamily="34" charset="0"/>
            </a:endParaRPr>
          </a:p>
        </p:txBody>
      </p:sp>
      <p:sp>
        <p:nvSpPr>
          <p:cNvPr id="32772" name="Содержимое 2">
            <a:extLst>
              <a:ext uri="{FF2B5EF4-FFF2-40B4-BE49-F238E27FC236}">
                <a16:creationId xmlns:a16="http://schemas.microsoft.com/office/drawing/2014/main" id="{E2D20985-EA5E-4377-83F1-E63876B68361}"/>
              </a:ext>
            </a:extLst>
          </p:cNvPr>
          <p:cNvSpPr txBox="1">
            <a:spLocks/>
          </p:cNvSpPr>
          <p:nvPr/>
        </p:nvSpPr>
        <p:spPr bwMode="auto">
          <a:xfrm>
            <a:off x="324485" y="908720"/>
            <a:ext cx="8567995" cy="23482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lIns="90459" tIns="45233" rIns="90459" bIns="45233"/>
          <a:lstStyle>
            <a:lvl1pPr marL="298450" indent="-230188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522288" indent="-19208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23900" indent="-1857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896938" indent="-14128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060450" indent="-149225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5176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19748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4320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28892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>
              <a:spcBef>
                <a:spcPts val="500"/>
              </a:spcBef>
            </a:pP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Quvurga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gaz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oqadigan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yo'l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bo'ylab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diafragma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soplo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toraytiruvchi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moslama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joylashtiriladi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spcBef>
                <a:spcPts val="500"/>
              </a:spcBef>
            </a:pP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Oqimning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torayish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nuqtasida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potentsial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energiyaning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suyuqlikning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kinetik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energiyasiga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o'tadi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statik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tushadi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so`ng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oqim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keyingi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kengaygan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qismlarda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deyarli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to'liq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tiklanadi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1E334B0-D9F9-4FDB-B5CF-94D7025649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050" b="35300"/>
          <a:stretch/>
        </p:blipFill>
        <p:spPr>
          <a:xfrm>
            <a:off x="559594" y="3449334"/>
            <a:ext cx="4607555" cy="159649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7C7B2D0-883D-4F99-A42C-B8C0FD480B77}"/>
              </a:ext>
            </a:extLst>
          </p:cNvPr>
          <p:cNvSpPr/>
          <p:nvPr/>
        </p:nvSpPr>
        <p:spPr>
          <a:xfrm>
            <a:off x="118186" y="5259417"/>
            <a:ext cx="6312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8. "Diaphragm flow sensor installation" prompt, Emis-KIP.kz, EMIS Instruments, 2020.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https://emis-kip.kz/upload/iblock/147/diafragma-emis-na-truboprovode.jpg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E2923A-982A-469E-A8DE-B9A01F4C7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208" y="3402035"/>
            <a:ext cx="1914525" cy="239077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C12175E-675A-44EB-BEE3-590D54983758}"/>
              </a:ext>
            </a:extLst>
          </p:cNvPr>
          <p:cNvSpPr/>
          <p:nvPr/>
        </p:nvSpPr>
        <p:spPr>
          <a:xfrm>
            <a:off x="2483768" y="5934670"/>
            <a:ext cx="6804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9."Flow measurement with restrictor device" prompt, AB-DPO.ru, AB DPO Engineering, 2021.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https://ab-dpo.ru/upload/medialibrary/8ca/1jfd408rfjuiecvg5v5mj3ih9i2hb04o.png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B3B8ABA6-9BA1-4F74-8087-7E365C11262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>
            <a:extLst>
              <a:ext uri="{FF2B5EF4-FFF2-40B4-BE49-F238E27FC236}">
                <a16:creationId xmlns:a16="http://schemas.microsoft.com/office/drawing/2014/main" id="{7D1D8103-0C9A-4F0B-B8A3-1B257EAA58EE}"/>
              </a:ext>
            </a:extLst>
          </p:cNvPr>
          <p:cNvSpPr txBox="1">
            <a:spLocks/>
          </p:cNvSpPr>
          <p:nvPr/>
        </p:nvSpPr>
        <p:spPr bwMode="auto">
          <a:xfrm>
            <a:off x="1116013" y="203200"/>
            <a:ext cx="533558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4786" tIns="37396" rIns="74786" bIns="37396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>
                <a:solidFill>
                  <a:srgbClr val="572314"/>
                </a:solidFill>
                <a:latin typeface="Arial" panose="020B0604020202020204" pitchFamily="34" charset="0"/>
              </a:rPr>
              <a:t>Sarfni aniqlash</a:t>
            </a:r>
            <a:endParaRPr lang="ru-RU" altLang="ru-RU" sz="2800" b="1">
              <a:solidFill>
                <a:srgbClr val="572314"/>
              </a:solidFill>
              <a:latin typeface="Arial" panose="020B0604020202020204" pitchFamily="34" charset="0"/>
            </a:endParaRPr>
          </a:p>
        </p:txBody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16ED5CED-AA62-493A-956A-995180FC00B3}"/>
              </a:ext>
            </a:extLst>
          </p:cNvPr>
          <p:cNvSpPr txBox="1">
            <a:spLocks/>
          </p:cNvSpPr>
          <p:nvPr/>
        </p:nvSpPr>
        <p:spPr bwMode="auto">
          <a:xfrm>
            <a:off x="1116013" y="698500"/>
            <a:ext cx="763270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450" indent="-230188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522288" indent="-19208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23900" indent="-1857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896938" indent="-14128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060450" indent="-149225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5176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19748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4320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28892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>
              <a:spcBef>
                <a:spcPts val="500"/>
              </a:spcBef>
              <a:buClr>
                <a:srgbClr val="629DD1"/>
              </a:buClr>
            </a:pP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Toraytirish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moslamasi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orqali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oqib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o'tadigan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suyuqlikning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oqim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tezligi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uchun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asosiy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tenglama</a:t>
            </a: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</a:p>
        </p:txBody>
      </p:sp>
      <p:graphicFrame>
        <p:nvGraphicFramePr>
          <p:cNvPr id="33797" name="Объект 6">
            <a:extLst>
              <a:ext uri="{FF2B5EF4-FFF2-40B4-BE49-F238E27FC236}">
                <a16:creationId xmlns:a16="http://schemas.microsoft.com/office/drawing/2014/main" id="{1E0A2DD3-9062-4D80-B59D-D53B50243F1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0822929"/>
              </p:ext>
            </p:extLst>
          </p:nvPr>
        </p:nvGraphicFramePr>
        <p:xfrm>
          <a:off x="4441825" y="1360851"/>
          <a:ext cx="4019550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Формула" r:id="rId3" imgW="1790700" imgH="469900" progId="Equation.3">
                  <p:embed/>
                </p:oleObj>
              </mc:Choice>
              <mc:Fallback>
                <p:oleObj name="Формула" r:id="rId3" imgW="1790700" imgH="469900" progId="Equation.3">
                  <p:embed/>
                  <p:pic>
                    <p:nvPicPr>
                      <p:cNvPr id="33797" name="Объект 6">
                        <a:extLst>
                          <a:ext uri="{FF2B5EF4-FFF2-40B4-BE49-F238E27FC236}">
                            <a16:creationId xmlns:a16="http://schemas.microsoft.com/office/drawing/2014/main" id="{1E0A2DD3-9062-4D80-B59D-D53B50243F1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1825" y="1360851"/>
                        <a:ext cx="4019550" cy="979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8" name="Объект 7">
            <a:extLst>
              <a:ext uri="{FF2B5EF4-FFF2-40B4-BE49-F238E27FC236}">
                <a16:creationId xmlns:a16="http://schemas.microsoft.com/office/drawing/2014/main" id="{C2BD497D-DA20-4555-A310-C1E932CD56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2562054"/>
              </p:ext>
            </p:extLst>
          </p:nvPr>
        </p:nvGraphicFramePr>
        <p:xfrm>
          <a:off x="4375150" y="2421008"/>
          <a:ext cx="4611688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Формула" r:id="rId5" imgW="2019300" imgH="254000" progId="Equation.3">
                  <p:embed/>
                </p:oleObj>
              </mc:Choice>
              <mc:Fallback>
                <p:oleObj name="Формула" r:id="rId5" imgW="2019300" imgH="254000" progId="Equation.3">
                  <p:embed/>
                  <p:pic>
                    <p:nvPicPr>
                      <p:cNvPr id="33798" name="Объект 7">
                        <a:extLst>
                          <a:ext uri="{FF2B5EF4-FFF2-40B4-BE49-F238E27FC236}">
                            <a16:creationId xmlns:a16="http://schemas.microsoft.com/office/drawing/2014/main" id="{C2BD497D-DA20-4555-A310-C1E932CD563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5150" y="2421008"/>
                        <a:ext cx="4611688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1E3D66A9-CDD1-4636-A883-3BDA1F29A1E2}"/>
              </a:ext>
            </a:extLst>
          </p:cNvPr>
          <p:cNvSpPr txBox="1">
            <a:spLocks/>
          </p:cNvSpPr>
          <p:nvPr/>
        </p:nvSpPr>
        <p:spPr bwMode="auto">
          <a:xfrm>
            <a:off x="107504" y="3501008"/>
            <a:ext cx="7272808" cy="3356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ru-RU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-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diametr</a:t>
            </a:r>
            <a:r>
              <a:rPr lang="ru-RU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,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mm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    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ru-RU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–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sarf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altLang="ru-RU" sz="17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soat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;   </a:t>
            </a:r>
          </a:p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bosim</a:t>
            </a:r>
            <a:r>
              <a:rPr lang="ru-RU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  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ρ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kg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altLang="ru-RU" sz="17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    </a:t>
            </a:r>
            <a:endParaRPr lang="en-US" altLang="ru-RU" sz="1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el-GR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α</a:t>
            </a:r>
            <a:r>
              <a:rPr lang="ru-RU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–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sarf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koef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67511" indent="0">
              <a:lnSpc>
                <a:spcPct val="80000"/>
              </a:lnSpc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m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0.64 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l-GR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= 0,76</a:t>
            </a:r>
            <a:endParaRPr lang="en-US" altLang="ru-RU" sz="1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67511" indent="0">
              <a:lnSpc>
                <a:spcPct val="80000"/>
              </a:lnSpc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m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0, 5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l-GR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0,69</a:t>
            </a:r>
            <a:endParaRPr lang="en-US" altLang="ru-RU" sz="1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67511" indent="0">
              <a:lnSpc>
                <a:spcPct val="80000"/>
              </a:lnSpc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m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0,3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 </a:t>
            </a:r>
            <a:r>
              <a:rPr lang="el-GR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0,63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67511" indent="0">
              <a:lnSpc>
                <a:spcPct val="80000"/>
              </a:lnSpc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m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0,05 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 </a:t>
            </a:r>
            <a:r>
              <a:rPr lang="el-GR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0,6</a:t>
            </a:r>
          </a:p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l-GR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ε</a:t>
            </a:r>
            <a:r>
              <a:rPr lang="ru-RU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 -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muxitning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kengayish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koef</a:t>
            </a:r>
            <a:endParaRPr lang="en-US" altLang="ru-RU" sz="1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ru-RU" altLang="ru-RU" sz="1700" baseline="-25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toraytiruvchi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qurilmaning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kesim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yuzasi</a:t>
            </a:r>
            <a:endParaRPr lang="ru-RU" altLang="ru-RU" sz="1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el-GR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ρ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o`lchanayotgan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suyuqlik</a:t>
            </a: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zichligi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  </a:t>
            </a:r>
            <a:endParaRPr lang="en-US" altLang="ru-RU" sz="17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Clr>
                <a:srgbClr val="629DD1"/>
              </a:buClr>
              <a:defRPr/>
            </a:pPr>
            <a:r>
              <a:rPr lang="en-US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altLang="ru-RU" sz="1700" baseline="-25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р</a:t>
            </a:r>
            <a:r>
              <a:rPr lang="ru-RU" altLang="ru-RU" sz="1700" baseline="-25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toraytiruvchi</a:t>
            </a:r>
            <a:r>
              <a:rPr lang="en-US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qurilmagacha</a:t>
            </a:r>
            <a:r>
              <a:rPr lang="en-US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US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keying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statik</a:t>
            </a:r>
            <a:r>
              <a:rPr lang="en-US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altLang="ru-RU" sz="17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bosimlar</a:t>
            </a:r>
            <a:r>
              <a:rPr lang="en-US" altLang="ru-RU" sz="17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Pa</a:t>
            </a:r>
            <a:r>
              <a:rPr lang="ru-RU" altLang="ru-RU" sz="1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39" name="Picture 15" descr="Variable Area / Rotameter | SAKHA INSTRUMENT">
            <a:extLst>
              <a:ext uri="{FF2B5EF4-FFF2-40B4-BE49-F238E27FC236}">
                <a16:creationId xmlns:a16="http://schemas.microsoft.com/office/drawing/2014/main" id="{834C030C-4E78-4ED7-B8AA-3E0EBA342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83" y="1360851"/>
            <a:ext cx="3484442" cy="159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C10338D-B4B7-4E0E-AE91-F9F24B94228A}"/>
              </a:ext>
            </a:extLst>
          </p:cNvPr>
          <p:cNvSpPr/>
          <p:nvPr/>
        </p:nvSpPr>
        <p:spPr>
          <a:xfrm>
            <a:off x="107504" y="2996952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10."Coriolis mass flowmeters" prompt, SatrapDama.com, Satrap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Dama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Tech, 2024.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https://sakhatrijaya.wordpress.com/wp-content/uploads/2013/10/krohne-va2.jpg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41" name="Picture 17" descr="科隆/KROHNE H250特殊设计变面积流量计| 武汉协远自动化设备有限公司">
            <a:extLst>
              <a:ext uri="{FF2B5EF4-FFF2-40B4-BE49-F238E27FC236}">
                <a16:creationId xmlns:a16="http://schemas.microsoft.com/office/drawing/2014/main" id="{AD55C2A8-014A-4138-94C5-2B7006332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6" r="18310"/>
          <a:stretch/>
        </p:blipFill>
        <p:spPr bwMode="auto">
          <a:xfrm>
            <a:off x="6451600" y="3243926"/>
            <a:ext cx="2098199" cy="232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EEABFD9-1701-462B-97DD-A5AFEC0F10EF}"/>
              </a:ext>
            </a:extLst>
          </p:cNvPr>
          <p:cNvSpPr/>
          <p:nvPr/>
        </p:nvSpPr>
        <p:spPr>
          <a:xfrm>
            <a:off x="4716016" y="5445224"/>
            <a:ext cx="4427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11. "Electromagnetic flowmeter internal structure" prompt, Whxyauto.com, Wuhan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Huayi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Automation, n.d.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https://www.whxyauto.com/res/_cache/auto/21/2148.jpg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88C14F37-C011-4602-BE50-7D370A2DE4A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>
            <a:extLst>
              <a:ext uri="{FF2B5EF4-FFF2-40B4-BE49-F238E27FC236}">
                <a16:creationId xmlns:a16="http://schemas.microsoft.com/office/drawing/2014/main" id="{EB3F26AD-C784-47CB-8AF9-AF4C49C95FEE}"/>
              </a:ext>
            </a:extLst>
          </p:cNvPr>
          <p:cNvSpPr txBox="1">
            <a:spLocks/>
          </p:cNvSpPr>
          <p:nvPr/>
        </p:nvSpPr>
        <p:spPr bwMode="auto">
          <a:xfrm>
            <a:off x="1835696" y="394711"/>
            <a:ext cx="6927850" cy="52228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lIns="74786" tIns="37396" rIns="74786" bIns="37396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400" b="1" dirty="0" err="1">
                <a:solidFill>
                  <a:srgbClr val="572314"/>
                </a:solidFill>
                <a:latin typeface="Arial" panose="020B0604020202020204" pitchFamily="34" charset="0"/>
              </a:rPr>
              <a:t>Elektromagnit</a:t>
            </a:r>
            <a:r>
              <a:rPr lang="en-US" altLang="ru-RU" sz="2400" b="1" dirty="0">
                <a:solidFill>
                  <a:srgbClr val="572314"/>
                </a:solidFill>
                <a:latin typeface="Arial" panose="020B0604020202020204" pitchFamily="34" charset="0"/>
              </a:rPr>
              <a:t> (</a:t>
            </a:r>
            <a:r>
              <a:rPr lang="en-US" altLang="ru-RU" sz="2400" b="1" dirty="0" err="1">
                <a:solidFill>
                  <a:srgbClr val="572314"/>
                </a:solidFill>
                <a:latin typeface="Arial" panose="020B0604020202020204" pitchFamily="34" charset="0"/>
              </a:rPr>
              <a:t>induksion</a:t>
            </a:r>
            <a:r>
              <a:rPr lang="en-US" altLang="ru-RU" sz="2400" b="1" dirty="0">
                <a:solidFill>
                  <a:srgbClr val="572314"/>
                </a:solidFill>
                <a:latin typeface="Arial" panose="020B0604020202020204" pitchFamily="34" charset="0"/>
              </a:rPr>
              <a:t>) </a:t>
            </a:r>
            <a:r>
              <a:rPr lang="en-US" altLang="ru-RU" sz="2400" b="1" dirty="0" err="1">
                <a:solidFill>
                  <a:srgbClr val="572314"/>
                </a:solidFill>
                <a:latin typeface="Arial" panose="020B0604020202020204" pitchFamily="34" charset="0"/>
              </a:rPr>
              <a:t>sarfo`lchagichlar</a:t>
            </a:r>
            <a:endParaRPr lang="ru-RU" altLang="ru-RU" sz="2400" b="1" dirty="0">
              <a:solidFill>
                <a:srgbClr val="572314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ая выноска 5">
            <a:extLst>
              <a:ext uri="{FF2B5EF4-FFF2-40B4-BE49-F238E27FC236}">
                <a16:creationId xmlns:a16="http://schemas.microsoft.com/office/drawing/2014/main" id="{EF013360-5D29-4940-AAA5-4947B13FC7BE}"/>
              </a:ext>
            </a:extLst>
          </p:cNvPr>
          <p:cNvSpPr/>
          <p:nvPr/>
        </p:nvSpPr>
        <p:spPr>
          <a:xfrm>
            <a:off x="1028700" y="1341438"/>
            <a:ext cx="7646988" cy="1582737"/>
          </a:xfrm>
          <a:prstGeom prst="wedgeRectCallout">
            <a:avLst>
              <a:gd name="adj1" fmla="val 50685"/>
              <a:gd name="adj2" fmla="val -78569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80000"/>
              </a:lnSpc>
              <a:defRPr/>
            </a:pP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Elektromagnit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(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induksion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)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sarfo'lchagichlarining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ishlashi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magnit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maydonning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ta'siri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ostida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elektr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o'tkazuvchan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suyuqlik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oqimida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hosil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bo'lgan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elektroharakatlantiruvchi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kuchining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sarfiga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mutanosib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ravishda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o'zgarishga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AU" altLang="ru-RU" sz="2200" dirty="0" err="1">
                <a:solidFill>
                  <a:schemeClr val="tx1"/>
                </a:solidFill>
                <a:latin typeface="Arial" panose="020B0604020202020204" pitchFamily="34" charset="0"/>
              </a:rPr>
              <a:t>asoslangan</a:t>
            </a:r>
            <a:r>
              <a:rPr lang="en-AU" altLang="ru-RU" sz="22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ru-RU" altLang="ru-RU" sz="22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4821" name="Picture 2">
            <a:extLst>
              <a:ext uri="{FF2B5EF4-FFF2-40B4-BE49-F238E27FC236}">
                <a16:creationId xmlns:a16="http://schemas.microsoft.com/office/drawing/2014/main" id="{762F62DD-B84F-4A99-9271-9F5CAA9D6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18" y="3204807"/>
            <a:ext cx="424497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2" name="Прямоугольник 6">
            <a:extLst>
              <a:ext uri="{FF2B5EF4-FFF2-40B4-BE49-F238E27FC236}">
                <a16:creationId xmlns:a16="http://schemas.microsoft.com/office/drawing/2014/main" id="{2B934D7F-500C-4365-9EFF-240F995A1D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2625" y="2990850"/>
            <a:ext cx="44719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ru-RU" sz="1800"/>
              <a:t>Tok o'tkazuvchi suyuqlik oqadigan </a:t>
            </a:r>
            <a:r>
              <a:rPr lang="en-US" altLang="ru-RU" sz="1800" b="1"/>
              <a:t>quvur liniyasi 1</a:t>
            </a:r>
            <a:r>
              <a:rPr lang="en-US" altLang="ru-RU" sz="1800"/>
              <a:t>, magnit maydon kuchlari chizig'ining yo'nalishiga perpendikulyar </a:t>
            </a:r>
            <a:r>
              <a:rPr lang="en-US" altLang="ru-RU" sz="1800" b="1"/>
              <a:t>2</a:t>
            </a:r>
            <a:r>
              <a:rPr lang="en-US" altLang="ru-RU" sz="1800"/>
              <a:t> </a:t>
            </a:r>
            <a:r>
              <a:rPr lang="en-US" altLang="ru-RU" sz="1800" b="1"/>
              <a:t>magnit qutblari </a:t>
            </a:r>
            <a:r>
              <a:rPr lang="en-US" altLang="ru-RU" sz="1800"/>
              <a:t>orasida joylashgan. Magnit maydonning ta'siri ostida suyuqlikdagi ionlar ma'lum bir tarzda harakat qiladi va o'zlarining zaryadlarini </a:t>
            </a:r>
            <a:r>
              <a:rPr lang="en-US" altLang="ru-RU" sz="1800" b="1"/>
              <a:t>o'lchash elektrodlari</a:t>
            </a:r>
            <a:r>
              <a:rPr lang="en-US" altLang="ru-RU" sz="1800"/>
              <a:t>ga </a:t>
            </a:r>
            <a:r>
              <a:rPr lang="en-US" altLang="ru-RU" sz="1800" b="1"/>
              <a:t>4</a:t>
            </a:r>
            <a:r>
              <a:rPr lang="en-US" altLang="ru-RU" sz="1800"/>
              <a:t> berib, suyuqlik tezligiga mutanosib ravishda ularda EYuK hosil qiladi. </a:t>
            </a:r>
            <a:r>
              <a:rPr lang="en-US" altLang="ru-RU" sz="1800" b="1"/>
              <a:t>5</a:t>
            </a:r>
            <a:r>
              <a:rPr lang="en-US" altLang="ru-RU" sz="1800"/>
              <a:t> </a:t>
            </a:r>
            <a:r>
              <a:rPr lang="en-US" altLang="ru-RU" sz="1800" b="1"/>
              <a:t>kuchaytirgich</a:t>
            </a:r>
            <a:r>
              <a:rPr lang="en-US" altLang="ru-RU" sz="1800"/>
              <a:t> bilan kuchaytiriladigan EYuK </a:t>
            </a:r>
            <a:r>
              <a:rPr lang="en-US" altLang="ru-RU" sz="1800" b="1"/>
              <a:t>6</a:t>
            </a:r>
            <a:r>
              <a:rPr lang="en-US" altLang="ru-RU" sz="1800"/>
              <a:t> </a:t>
            </a:r>
            <a:r>
              <a:rPr lang="en-US" altLang="ru-RU" sz="1800" b="1"/>
              <a:t>o'lchash moslamas</a:t>
            </a:r>
            <a:r>
              <a:rPr lang="en-US" altLang="ru-RU" sz="1800"/>
              <a:t>iga ta’sir ko`rsatadi.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BDF3CB8-D00F-4DC2-B152-040B9C3E5877}"/>
              </a:ext>
            </a:extLst>
          </p:cNvPr>
          <p:cNvSpPr/>
          <p:nvPr/>
        </p:nvSpPr>
        <p:spPr>
          <a:xfrm>
            <a:off x="177186" y="6369925"/>
            <a:ext cx="8498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12. "Electromagnetic flowmeter construction" prompt, Studfile.net,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Studfile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Publications,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https://studfile.net/html/2706/202/html_Ygij9bOGE5.zYGp/htmlconvd-xF9jSU_html_f89754cb42b83017.png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9145B51B-515B-4086-8ABE-0FD567693502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340048D-1664-4C7C-8DF4-EF96A4D5C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9EE3FC-61C0-4FD1-8E7F-9AAC27B4613A}" type="slidenum">
              <a:rPr lang="ru-RU" altLang="ru-RU" sz="1200">
                <a:solidFill>
                  <a:srgbClr val="B5A788"/>
                </a:solidFill>
              </a:rPr>
              <a:pPr/>
              <a:t>14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pic>
        <p:nvPicPr>
          <p:cNvPr id="35843" name="Picture 2">
            <a:extLst>
              <a:ext uri="{FF2B5EF4-FFF2-40B4-BE49-F238E27FC236}">
                <a16:creationId xmlns:a16="http://schemas.microsoft.com/office/drawing/2014/main" id="{B7B451F7-745D-42FA-83AB-7EB4D06ED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3429000"/>
            <a:ext cx="4217987" cy="183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B4BFA3DA-FC40-4879-9949-194F30816445}"/>
              </a:ext>
            </a:extLst>
          </p:cNvPr>
          <p:cNvSpPr txBox="1">
            <a:spLocks/>
          </p:cNvSpPr>
          <p:nvPr/>
        </p:nvSpPr>
        <p:spPr>
          <a:xfrm>
            <a:off x="395288" y="188913"/>
            <a:ext cx="8497887" cy="31892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lIns="76883" tIns="38444" rIns="76883" bIns="38444"/>
          <a:lstStyle>
            <a:lvl1pPr marL="342645" indent="-342645" algn="l" defTabSz="894685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3532" indent="-191946" algn="l" defTabSz="894685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5000"/>
              <a:buFont typeface="Arial" charset="0"/>
              <a:buChar char="▪"/>
              <a:defRPr sz="1600">
                <a:solidFill>
                  <a:schemeClr val="tx1"/>
                </a:solidFill>
                <a:latin typeface="+mn-lt"/>
                <a:cs typeface="+mn-cs"/>
              </a:defRPr>
            </a:lvl2pPr>
            <a:lvl3pPr marL="456857" indent="-261744" algn="l" defTabSz="894685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613908" indent="-155460" algn="l" defTabSz="894685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▫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745572" indent="-130078" algn="l" defTabSz="894685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202433" indent="-130078" algn="l" defTabSz="894685" rtl="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659294" indent="-130078" algn="l" defTabSz="894685" rtl="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116154" indent="-130078" algn="l" defTabSz="894685" rtl="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573015" indent="-130078" algn="l" defTabSz="894685" rtl="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just" eaLnBrk="1" hangingPunct="1">
              <a:buClr>
                <a:srgbClr val="002960"/>
              </a:buClr>
              <a:buFontTx/>
              <a:buNone/>
              <a:defRPr/>
            </a:pP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	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Elektromagnit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sarfo'lchagich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yordamida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o'lchashlarning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asosi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Faradeyning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indüksiya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qonuni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hisoblanadi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unga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ko'ra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o'tkazgich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magnit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maydon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orqali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o'tganda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unda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kuchlanish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mavjud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bo'ladi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.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Ushbu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printsipi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quvur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orqali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oqib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o'tadigan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suyuqlikka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nisbatan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qo'llaniladi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uning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yo'nalishiga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ko`ndalang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yo`nalishda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magnit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maydon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hosil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qilinadi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(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rasm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). </a:t>
            </a:r>
          </a:p>
          <a:p>
            <a:pPr marL="0" indent="0" algn="just" eaLnBrk="1" hangingPunct="1">
              <a:buClr>
                <a:srgbClr val="002960"/>
              </a:buClr>
              <a:buFontTx/>
              <a:buNone/>
              <a:defRPr/>
            </a:pP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	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Suyuqlikda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kuchlanish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bir-biriga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qarama-qarshi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joylashgan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ikkita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elektrod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o'lchanadi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.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Elektromagnit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sarfo'lchagichning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afzalligi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shundaki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sarf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quvur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liniyasining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kesimida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o'lchanadigan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muhitning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oqim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tezligini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natijalari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asosida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aniqlanadi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.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Oqim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tezligi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harorat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bosim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ta'sirida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o'lchanadigan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muhitning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zichligi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qovushqoqligining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o'zgarishiga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bog'liq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emas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.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O'lchov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aniqligi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0,5-1%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 0,2% </a:t>
            </a:r>
            <a:r>
              <a:rPr lang="en-AU" altLang="ru-RU" sz="1800" kern="0" dirty="0" err="1">
                <a:latin typeface="Arial" pitchFamily="34" charset="0"/>
                <a:cs typeface="Arial" pitchFamily="34" charset="0"/>
              </a:rPr>
              <a:t>gacha</a:t>
            </a:r>
            <a:r>
              <a:rPr lang="en-AU" altLang="ru-RU" sz="1800" kern="0" dirty="0">
                <a:latin typeface="Arial" pitchFamily="34" charset="0"/>
                <a:cs typeface="Arial" pitchFamily="34" charset="0"/>
              </a:rPr>
              <a:t>.</a:t>
            </a:r>
            <a:endParaRPr lang="ru-RU" altLang="ru-RU" sz="1800" kern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5" name="Picture 3">
            <a:extLst>
              <a:ext uri="{FF2B5EF4-FFF2-40B4-BE49-F238E27FC236}">
                <a16:creationId xmlns:a16="http://schemas.microsoft.com/office/drawing/2014/main" id="{B3970BAA-567B-4AE8-9AEF-B067B4CA8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03" y="3429000"/>
            <a:ext cx="4319588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6" name="Rectangle 8">
            <a:extLst>
              <a:ext uri="{FF2B5EF4-FFF2-40B4-BE49-F238E27FC236}">
                <a16:creationId xmlns:a16="http://schemas.microsoft.com/office/drawing/2014/main" id="{598508C5-7F63-491E-A2B7-960EF8861D26}"/>
              </a:ext>
            </a:extLst>
          </p:cNvPr>
          <p:cNvSpPr txBox="1">
            <a:spLocks/>
          </p:cNvSpPr>
          <p:nvPr/>
        </p:nvSpPr>
        <p:spPr bwMode="auto">
          <a:xfrm>
            <a:off x="120722" y="5181600"/>
            <a:ext cx="4525888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450" indent="-230188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522288" indent="-19208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23900" indent="-1857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896938" indent="-14128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060450" indent="-149225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5176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19748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4320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28892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>
              <a:lnSpc>
                <a:spcPct val="90000"/>
              </a:lnSpc>
              <a:spcBef>
                <a:spcPts val="500"/>
              </a:spcBef>
              <a:buClr>
                <a:srgbClr val="629DD1"/>
              </a:buClr>
            </a:pP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1 –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konfuzor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; 2 –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quvurning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tekis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chiziqli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qismi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; </a:t>
            </a:r>
          </a:p>
          <a:p>
            <a:pPr algn="just">
              <a:lnSpc>
                <a:spcPct val="90000"/>
              </a:lnSpc>
              <a:spcBef>
                <a:spcPts val="500"/>
              </a:spcBef>
              <a:buClr>
                <a:srgbClr val="629DD1"/>
              </a:buClr>
            </a:pP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3 –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PPREni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biriktirish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flanetsi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; </a:t>
            </a:r>
            <a:endParaRPr lang="en-US" altLang="ru-RU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Bef>
                <a:spcPts val="500"/>
              </a:spcBef>
              <a:buClr>
                <a:srgbClr val="629DD1"/>
              </a:buClr>
            </a:pP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4 – 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PPRE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yoki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uning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o`lchamli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imitatori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; </a:t>
            </a:r>
            <a:endParaRPr lang="en-US" altLang="ru-RU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Bef>
                <a:spcPts val="500"/>
              </a:spcBef>
              <a:buClr>
                <a:srgbClr val="629DD1"/>
              </a:buClr>
            </a:pP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5 –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diffuzor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; </a:t>
            </a:r>
            <a:endParaRPr lang="en-US" altLang="ru-RU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Bef>
                <a:spcPts val="500"/>
              </a:spcBef>
              <a:buClr>
                <a:srgbClr val="629DD1"/>
              </a:buClr>
            </a:pP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6 –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tortuvchi</a:t>
            </a:r>
            <a:r>
              <a:rPr lang="en-US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shpilka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; </a:t>
            </a:r>
            <a:endParaRPr lang="en-US" altLang="ru-RU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Bef>
                <a:spcPts val="500"/>
              </a:spcBef>
              <a:buClr>
                <a:srgbClr val="629DD1"/>
              </a:buClr>
            </a:pP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7 – </a:t>
            </a:r>
            <a:r>
              <a:rPr lang="en-US" alt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vtulka</a:t>
            </a:r>
            <a:r>
              <a:rPr lang="ru-RU" alt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97BADDB-B4E1-4192-8961-50FDD08BA171}"/>
              </a:ext>
            </a:extLst>
          </p:cNvPr>
          <p:cNvSpPr/>
          <p:nvPr/>
        </p:nvSpPr>
        <p:spPr>
          <a:xfrm>
            <a:off x="3851920" y="5517232"/>
            <a:ext cx="5472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13. "Electromagnetic flowmeter installation types" prompt, PPT-Online.org, PPT-Online Publishing, n.d. https://cf.ppt-online.org/files/slide/9/90OoEjZpMX62KrfJqBtg1vIQl5uRh8DwGAzLeC/slide-49.jpg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F94EE0E4-8002-4BDF-9B33-3317262B0F7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69EF86D3-BACA-45AE-89E5-FDDBEA2D2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15888"/>
            <a:ext cx="7423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Elektromagnit</a:t>
            </a:r>
            <a:r>
              <a:rPr lang="en-AU" alt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induksion</a:t>
            </a:r>
            <a:r>
              <a:rPr lang="en-AU" alt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sarfo'lchagichni</a:t>
            </a:r>
            <a:r>
              <a:rPr lang="en-AU" alt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o'rnatish</a:t>
            </a:r>
            <a:endParaRPr lang="en-US" alt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867" name="Picture 2">
            <a:extLst>
              <a:ext uri="{FF2B5EF4-FFF2-40B4-BE49-F238E27FC236}">
                <a16:creationId xmlns:a16="http://schemas.microsoft.com/office/drawing/2014/main" id="{91550FAC-5154-4946-8737-CC6332FD1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60" y="678492"/>
            <a:ext cx="6071369" cy="368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E0B79B36-55EC-40E6-B5BC-3875124D8E8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23529" y="4869160"/>
            <a:ext cx="1620688" cy="37965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wrap="square" lIns="74786" tIns="37396" rIns="74786" bIns="37396" numCol="1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ru-RU" sz="1800" b="1" dirty="0" err="1">
                <a:effectLst/>
                <a:latin typeface="Arial" panose="020B0604020202020204" pitchFamily="34" charset="0"/>
              </a:rPr>
              <a:t>Tuzilishi</a:t>
            </a:r>
            <a:endParaRPr lang="ru-RU" altLang="ru-RU" sz="1800" b="1" dirty="0">
              <a:effectLst/>
              <a:latin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79789F5-13AE-4343-96BE-F894EF916A7B}"/>
              </a:ext>
            </a:extLst>
          </p:cNvPr>
          <p:cNvSpPr/>
          <p:nvPr/>
        </p:nvSpPr>
        <p:spPr>
          <a:xfrm>
            <a:off x="6372200" y="657137"/>
            <a:ext cx="2684487" cy="363595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uskuna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pastki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quvurga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o'rnatilgan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bo'lsa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ortidan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ko'tariladigan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quvur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o'rnatilishi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Qurilmani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egik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ko'tariladigan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quvurga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o'rnatish</a:t>
            </a:r>
            <a:endParaRPr lang="en-AU" alt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Qurilmani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ko'tariladigan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quvurga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o'rnatish</a:t>
            </a:r>
            <a:endParaRPr lang="en-AU" alt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Qurilmani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quvurga</a:t>
            </a:r>
            <a:r>
              <a:rPr lang="en-AU" alt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o'rnatish</a:t>
            </a:r>
            <a:endParaRPr lang="ru-RU" alt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B825A2E-3F5C-422E-9E88-0DCE6D7F8CAE}"/>
              </a:ext>
            </a:extLst>
          </p:cNvPr>
          <p:cNvSpPr/>
          <p:nvPr/>
        </p:nvSpPr>
        <p:spPr>
          <a:xfrm>
            <a:off x="107504" y="4293096"/>
            <a:ext cx="715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Fig. 14. "Electromagnetic flowmeter installation options" prompt, PPT Online, PPT Online, n.d.  https://cf.ppt-online.org/files/slide/9/90OoEjZpMX62KrfJqBtg1vIQl5uRh8DwGAzLeC/slide-50.jpg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A864A5-8666-4F1C-AD54-2DA05C7550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29496" y="4718003"/>
            <a:ext cx="3600401" cy="16684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90053B2-5BA9-492B-9D15-E0ECC2886221}"/>
              </a:ext>
            </a:extLst>
          </p:cNvPr>
          <p:cNvSpPr/>
          <p:nvPr/>
        </p:nvSpPr>
        <p:spPr>
          <a:xfrm>
            <a:off x="1133873" y="6381328"/>
            <a:ext cx="7157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15. "Electromagnetic flowmeter housing" prompt, Teplovodomer.ru,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Teplovodomer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LLC, 2020.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https://www.teplovodomer.ru/admin/plugins/ckeditor/plugins/kcfinder/upload/images/gab-vse.jpg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83860B0C-F4D5-451F-88D7-B9465D80EC3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2A577AA1-ED4C-4FC8-B9F5-BA65A1957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7663" y="115888"/>
            <a:ext cx="59166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0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 </a:t>
            </a:r>
            <a:r>
              <a:rPr lang="en-AU" altLang="ru-RU" sz="20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xromatografik</a:t>
            </a:r>
            <a:r>
              <a:rPr lang="en-AU" altLang="ru-RU" sz="20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endParaRPr lang="ru-RU" altLang="ru-RU" sz="2000" b="1" dirty="0">
              <a:solidFill>
                <a:srgbClr val="37609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Text Box 8">
            <a:extLst>
              <a:ext uri="{FF2B5EF4-FFF2-40B4-BE49-F238E27FC236}">
                <a16:creationId xmlns:a16="http://schemas.microsoft.com/office/drawing/2014/main" id="{2F89D23B-00B1-482D-A6DA-3BB612F7E5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638501"/>
            <a:ext cx="8928993" cy="63025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Xromatografiya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moddalarni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ajratish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uchun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ishlatiladigan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fizik-kimyoviy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usuldir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.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Organik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noorganik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moddalarni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taqqoslash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miqdorini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aniqlash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uchun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xizmat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qiladi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  <a:endParaRPr lang="ru-RU" altLang="ru-RU" sz="18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pic>
        <p:nvPicPr>
          <p:cNvPr id="37893" name="Picture 10">
            <a:extLst>
              <a:ext uri="{FF2B5EF4-FFF2-40B4-BE49-F238E27FC236}">
                <a16:creationId xmlns:a16="http://schemas.microsoft.com/office/drawing/2014/main" id="{1335B906-EEAC-4AE2-8247-BA30CBC573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38" t="5748" r="18491" b="8932"/>
          <a:stretch/>
        </p:blipFill>
        <p:spPr bwMode="auto">
          <a:xfrm>
            <a:off x="275942" y="2714460"/>
            <a:ext cx="4735512" cy="301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Text Box 11">
            <a:extLst>
              <a:ext uri="{FF2B5EF4-FFF2-40B4-BE49-F238E27FC236}">
                <a16:creationId xmlns:a16="http://schemas.microsoft.com/office/drawing/2014/main" id="{308DCCE6-91A3-4EF0-843F-97B2AFDDCF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876867"/>
            <a:ext cx="2074862" cy="29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AU" altLang="ru-RU" sz="1400" b="1" dirty="0" err="1">
                <a:solidFill>
                  <a:srgbClr val="254061"/>
                </a:solidFill>
                <a:cs typeface="Arial" panose="020B0604020202020204" pitchFamily="34" charset="0"/>
              </a:rPr>
              <a:t>Tahliliy</a:t>
            </a:r>
            <a:r>
              <a:rPr lang="en-AU" altLang="ru-RU" sz="1400" b="1" dirty="0">
                <a:solidFill>
                  <a:srgbClr val="254061"/>
                </a:solidFill>
                <a:cs typeface="Arial" panose="020B0604020202020204" pitchFamily="34" charset="0"/>
              </a:rPr>
              <a:t>  </a:t>
            </a:r>
            <a:r>
              <a:rPr lang="en-AU" altLang="ru-RU" sz="1400" b="1" dirty="0" err="1">
                <a:solidFill>
                  <a:srgbClr val="254061"/>
                </a:solidFill>
                <a:cs typeface="Arial" panose="020B0604020202020204" pitchFamily="34" charset="0"/>
              </a:rPr>
              <a:t>maqsadlar</a:t>
            </a:r>
            <a:endParaRPr lang="ru-RU" altLang="ru-RU" sz="1400" b="1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37895" name="Text Box 11">
            <a:extLst>
              <a:ext uri="{FF2B5EF4-FFF2-40B4-BE49-F238E27FC236}">
                <a16:creationId xmlns:a16="http://schemas.microsoft.com/office/drawing/2014/main" id="{4C83F267-1975-43DF-AFA2-185FAF4E0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487" y="2404939"/>
            <a:ext cx="2266950" cy="29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400" b="1" dirty="0" err="1">
                <a:solidFill>
                  <a:srgbClr val="254061"/>
                </a:solidFill>
                <a:cs typeface="Arial" panose="020B0604020202020204" pitchFamily="34" charset="0"/>
              </a:rPr>
              <a:t>Preparativ</a:t>
            </a:r>
            <a:r>
              <a:rPr lang="en-US" altLang="ru-RU" sz="1400" b="1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254061"/>
                </a:solidFill>
                <a:cs typeface="Arial" panose="020B0604020202020204" pitchFamily="34" charset="0"/>
              </a:rPr>
              <a:t>maqsadlar</a:t>
            </a:r>
            <a:endParaRPr lang="ru-RU" altLang="ru-RU" sz="1400" b="1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37896" name="Text Box 5">
            <a:extLst>
              <a:ext uri="{FF2B5EF4-FFF2-40B4-BE49-F238E27FC236}">
                <a16:creationId xmlns:a16="http://schemas.microsoft.com/office/drawing/2014/main" id="{FB80251D-A32A-444C-9713-B38820D12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920" y="1432428"/>
            <a:ext cx="504056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 marL="239713" indent="-239713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-"/>
            </a:pP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kapillyar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gaz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xromatografiyasi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(KGX);</a:t>
            </a:r>
          </a:p>
          <a:p>
            <a:pPr>
              <a:buFontTx/>
              <a:buChar char="-"/>
            </a:pP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yuqori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samarali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suyuqlik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xromatografiyasi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(YSSX);</a:t>
            </a:r>
          </a:p>
          <a:p>
            <a:pPr>
              <a:buFontTx/>
              <a:buChar char="-"/>
            </a:pP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yuqori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samarali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yupqa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qatlamli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xromatografiya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(YSYQX);</a:t>
            </a:r>
          </a:p>
          <a:p>
            <a:pPr>
              <a:buFontTx/>
              <a:buChar char="-"/>
            </a:pP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yuqori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samarali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ion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xromatografiyasi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(YSIX);</a:t>
            </a:r>
          </a:p>
          <a:p>
            <a:pPr>
              <a:buFontTx/>
              <a:buChar char="-"/>
            </a:pP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kritik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flyuid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xromatografiyasi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(KFX);</a:t>
            </a:r>
          </a:p>
          <a:p>
            <a:pPr>
              <a:buFontTx/>
              <a:buChar char="-"/>
            </a:pP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kapillyar </a:t>
            </a:r>
            <a:r>
              <a:rPr lang="en-AU" altLang="ru-RU" sz="1400" dirty="0" err="1">
                <a:solidFill>
                  <a:srgbClr val="254061"/>
                </a:solidFill>
                <a:cs typeface="Arial" panose="020B0604020202020204" pitchFamily="34" charset="0"/>
              </a:rPr>
              <a:t>elektroforez</a:t>
            </a:r>
            <a:r>
              <a:rPr lang="en-AU" altLang="ru-RU" sz="1400" dirty="0">
                <a:solidFill>
                  <a:srgbClr val="254061"/>
                </a:solidFill>
                <a:cs typeface="Arial" panose="020B0604020202020204" pitchFamily="34" charset="0"/>
              </a:rPr>
              <a:t> (KE).</a:t>
            </a:r>
            <a:endParaRPr lang="ru-RU" altLang="ru-RU" sz="14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E36A37F-F32E-4BEF-8881-DE6786514F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026" y="1375676"/>
            <a:ext cx="315652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>
            <a:lvl1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l" defTabSz="895065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053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109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164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219" algn="l" defTabSz="895065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en-AU" altLang="ru-RU" sz="14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Zamonaviy </a:t>
            </a:r>
            <a:r>
              <a:rPr lang="en-AU" altLang="ru-RU" sz="14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xromatografik</a:t>
            </a:r>
            <a:r>
              <a:rPr lang="en-AU" altLang="ru-RU" sz="14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 </a:t>
            </a:r>
            <a:r>
              <a:rPr lang="en-AU" altLang="ru-RU" sz="14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usullar</a:t>
            </a:r>
            <a:endParaRPr lang="ru-RU" sz="14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88D29F1-6EAD-4E01-9298-184758066778}"/>
              </a:ext>
            </a:extLst>
          </p:cNvPr>
          <p:cNvSpPr/>
          <p:nvPr/>
        </p:nvSpPr>
        <p:spPr>
          <a:xfrm>
            <a:off x="190614" y="5797713"/>
            <a:ext cx="40213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16. "Modern chromatographic methods setup" prompt, PPT-Online.org, Analytical Systems Group,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https://cf2.ppt-online.org/files2/slide/x/XjAP6MO8NRmkTFn17ZKEeIHD0zoUCgW94aShvq/slide-6.jpg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4FEC0DA7-485B-4F0A-8BD2-CF621F1E2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569" y="3225273"/>
            <a:ext cx="1058125" cy="26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F14C34B-E3ED-4BF0-884D-C835FA1B7818}"/>
              </a:ext>
            </a:extLst>
          </p:cNvPr>
          <p:cNvSpPr/>
          <p:nvPr/>
        </p:nvSpPr>
        <p:spPr>
          <a:xfrm>
            <a:off x="4191566" y="5911115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17. "Chromatography analysis instruments" prompt, Google Images,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UAHistory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Publications,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https://encrypted-tbn3.gstatic.com/images?q=tbn:ANd9GcThwtn-42eG9HsGqg5YzEltXDJW8mp3er6phzsBmE_f3FMAG2Xlar</a:t>
            </a:r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E715E981-D01B-4B7B-BEDB-9CECBB3D35E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>
            <a:extLst>
              <a:ext uri="{FF2B5EF4-FFF2-40B4-BE49-F238E27FC236}">
                <a16:creationId xmlns:a16="http://schemas.microsoft.com/office/drawing/2014/main" id="{A9C8C61B-94D7-4E03-B360-6069EE6E7B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8324" y="98058"/>
            <a:ext cx="519998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4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Modda </a:t>
            </a:r>
            <a:r>
              <a:rPr lang="en-US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tarkibini</a:t>
            </a:r>
            <a:r>
              <a:rPr lang="en-AU" altLang="ru-RU" sz="24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4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endParaRPr lang="ru-RU" altLang="ru-RU" sz="2400" b="1" dirty="0">
              <a:solidFill>
                <a:srgbClr val="37609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136E9FD3-C3E2-4201-9371-0D57485A4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661" y="692696"/>
            <a:ext cx="8928992" cy="999591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/>
          <a:p>
            <a:pPr algn="just" defTabSz="7707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	"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Organik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kimyo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sohasidagi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tadqiqotlarga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Tsvetning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adsorbsion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xromatografik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tahlil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qilish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usulidan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boshqa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hech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qanday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kashfiyot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bunday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katta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ijobiy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ta'sir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ko'rsatmadi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". Karrer, 1947 </a:t>
            </a:r>
            <a:r>
              <a:rPr lang="en-AU" altLang="ru-RU" sz="2000" kern="0" dirty="0" err="1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yil</a:t>
            </a:r>
            <a:r>
              <a:rPr lang="en-AU" altLang="ru-RU" sz="2000" kern="0" dirty="0">
                <a:solidFill>
                  <a:srgbClr val="4F81BD">
                    <a:lumMod val="75000"/>
                  </a:srgbClr>
                </a:solidFill>
                <a:latin typeface="Arial" charset="0"/>
                <a:cs typeface="Arial" pitchFamily="34" charset="0"/>
              </a:rPr>
              <a:t>.</a:t>
            </a:r>
            <a:endParaRPr lang="ru-RU" altLang="ru-RU" sz="2000" kern="0" dirty="0">
              <a:solidFill>
                <a:srgbClr val="4F81BD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C7141370-B575-49B5-A84E-14BAC404D0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185637"/>
              </p:ext>
            </p:extLst>
          </p:nvPr>
        </p:nvGraphicFramePr>
        <p:xfrm>
          <a:off x="161703" y="1892086"/>
          <a:ext cx="8965182" cy="4537542"/>
        </p:xfrm>
        <a:graphic>
          <a:graphicData uri="http://schemas.openxmlformats.org/drawingml/2006/table">
            <a:tbl>
              <a:tblPr/>
              <a:tblGrid>
                <a:gridCol w="7032676">
                  <a:extLst>
                    <a:ext uri="{9D8B030D-6E8A-4147-A177-3AD203B41FA5}">
                      <a16:colId xmlns:a16="http://schemas.microsoft.com/office/drawing/2014/main" val="764604483"/>
                    </a:ext>
                  </a:extLst>
                </a:gridCol>
                <a:gridCol w="1932506">
                  <a:extLst>
                    <a:ext uri="{9D8B030D-6E8A-4147-A177-3AD203B41FA5}">
                      <a16:colId xmlns:a16="http://schemas.microsoft.com/office/drawing/2014/main" val="2431794094"/>
                    </a:ext>
                  </a:extLst>
                </a:gridCol>
              </a:tblGrid>
              <a:tr h="300011">
                <a:tc>
                  <a:txBody>
                    <a:bodyPr/>
                    <a:lstStyle>
                      <a:lvl1pPr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1pPr>
                      <a:lvl2pPr marL="742950" indent="-28575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32D2E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Aniqlanadigan aralashmalar</a:t>
                      </a:r>
                      <a:endParaRPr kumimoji="0" lang="ru-RU" altLang="ru-RU" sz="1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303" marR="93303" marT="24737" marB="24737" anchor="ctr" horzOverflow="overflow">
                    <a:lnL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9E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1pPr>
                      <a:lvl2pPr marL="742950" indent="-28575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32D2E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Xromotografiya usuli</a:t>
                      </a:r>
                      <a:endParaRPr kumimoji="0" lang="ru-RU" altLang="ru-RU" sz="1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303" marR="93303" marT="24737" marB="24737" anchor="ctr" horzOverflow="overflow">
                    <a:lnL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9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322806"/>
                  </a:ext>
                </a:extLst>
              </a:tr>
              <a:tr h="2146726">
                <a:tc>
                  <a:txBody>
                    <a:bodyPr/>
                    <a:lstStyle>
                      <a:lvl1pPr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1pPr>
                      <a:lvl2pPr marL="742950" indent="-28575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32D2E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Atmosfera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Atmosferadagi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zararli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gazlar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neft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mahsulotlari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Yem-xashak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oziq-ovqat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havo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tuproqdagi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pestitsidlar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havodagi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xlororganik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birikmalar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Havo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aromatik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birikmalar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(benzol,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toluol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etilbenzol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ksilol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tuproqdagi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og`ir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metallar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uchuvchan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xlororganik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birikmalar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tuproq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oziq-ovqatdagi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nitratlar</a:t>
                      </a: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Ichimlik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suvidagi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sionid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303" marR="93303" marT="24737" marB="24737" horzOverflow="overflow">
                    <a:lnL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C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1pPr>
                      <a:lvl2pPr marL="742950" indent="-28575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32D2E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GX, SX, GX+MS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SX+MS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IX, GX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GX, SX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GX, SX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GX, SX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GX+FID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IX, SX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GX+ARP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IX, IX+AD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303" marR="93303" marT="24737" marB="24737" horzOverflow="overflow">
                    <a:lnL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C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8748986"/>
                  </a:ext>
                </a:extLst>
              </a:tr>
              <a:tr h="518827">
                <a:tc gridSpan="2">
                  <a:txBody>
                    <a:bodyPr/>
                    <a:lstStyle>
                      <a:lvl1pPr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1pPr>
                      <a:lvl2pPr marL="742950" indent="-28575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32D2E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4AA33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GX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gaz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xromotografiyasi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SX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suyuqlik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xromotografiyasi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IX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ionli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xromotografiya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mass-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spektometriya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ARP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bug`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tahlili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FID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fotoionizatsion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detektor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ampermetrik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detektor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303" marR="93303" marT="24737" marB="24737" horzOverflow="overflow">
                    <a:lnL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643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E9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772113"/>
                  </a:ext>
                </a:extLst>
              </a:tr>
            </a:tbl>
          </a:graphicData>
        </a:graphic>
      </p:graphicFrame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EF7C819C-0A09-4473-8178-67B3259D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9450" y="5153025"/>
            <a:ext cx="200025" cy="82550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E3C3E6F8-2B12-4C0F-94AC-E6E927EDF9C2}" type="slidenum">
              <a:rPr lang="ru-RU" altLang="ru-RU" sz="900">
                <a:solidFill>
                  <a:srgbClr val="000000"/>
                </a:solidFill>
              </a:rPr>
              <a:pPr algn="r"/>
              <a:t>17</a:t>
            </a:fld>
            <a:r>
              <a:rPr lang="ru-RU" altLang="ru-RU" sz="9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4" name="10-конечная звезда 3">
            <a:extLst>
              <a:ext uri="{FF2B5EF4-FFF2-40B4-BE49-F238E27FC236}">
                <a16:creationId xmlns:a16="http://schemas.microsoft.com/office/drawing/2014/main" id="{F92686A0-DF46-40CC-8B88-1E0E2313EEEA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EF7C819C-0A09-4473-8178-67B3259D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89450" y="5153025"/>
            <a:ext cx="200025" cy="82550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E3C3E6F8-2B12-4C0F-94AC-E6E927EDF9C2}" type="slidenum">
              <a:rPr lang="ru-RU" altLang="ru-RU" sz="900">
                <a:solidFill>
                  <a:srgbClr val="000000"/>
                </a:solidFill>
              </a:rPr>
              <a:pPr algn="r"/>
              <a:t>18</a:t>
            </a:fld>
            <a:r>
              <a:rPr lang="ru-RU" altLang="ru-RU" sz="9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8930" name="Rectangle 3">
            <a:extLst>
              <a:ext uri="{FF2B5EF4-FFF2-40B4-BE49-F238E27FC236}">
                <a16:creationId xmlns:a16="http://schemas.microsoft.com/office/drawing/2014/main" id="{B13A2D19-4905-41EB-AC95-793B1A176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1698" y="260648"/>
            <a:ext cx="5282630" cy="7386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Moddalarni</a:t>
            </a:r>
            <a:r>
              <a:rPr lang="en-AU" altLang="ru-RU" sz="24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xromatografik</a:t>
            </a:r>
            <a:r>
              <a:rPr lang="en-AU" altLang="ru-RU" sz="24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r>
              <a:rPr lang="en-AU" altLang="ru-RU" sz="2400" b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printsipi</a:t>
            </a:r>
            <a:endParaRPr lang="ru-RU" altLang="ru-RU" sz="2400" b="1" dirty="0">
              <a:solidFill>
                <a:srgbClr val="37609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31" name="Text Box 32">
            <a:extLst>
              <a:ext uri="{FF2B5EF4-FFF2-40B4-BE49-F238E27FC236}">
                <a16:creationId xmlns:a16="http://schemas.microsoft.com/office/drawing/2014/main" id="{CF5BF49F-62DA-4FC8-92E3-907E18630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9434" y="2641942"/>
            <a:ext cx="1919036" cy="384038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Harakatsiz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endParaRPr lang="ru-R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33" name="Text Box 33">
            <a:extLst>
              <a:ext uri="{FF2B5EF4-FFF2-40B4-BE49-F238E27FC236}">
                <a16:creationId xmlns:a16="http://schemas.microsoft.com/office/drawing/2014/main" id="{AE9348CC-0E56-4A07-B847-B9860C3DA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8700" y="3378245"/>
            <a:ext cx="2161090" cy="384038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/>
        </p:spPr>
        <p:txBody>
          <a:bodyPr wrap="none" lIns="75526" tIns="37762" rIns="75526" bIns="37762">
            <a:spAutoFit/>
          </a:bodyPr>
          <a:lstStyle/>
          <a:p>
            <a:pPr>
              <a:defRPr/>
            </a:pPr>
            <a:r>
              <a:rPr lang="en-US" altLang="ru-RU" sz="20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Harakatchan</a:t>
            </a:r>
            <a:r>
              <a:rPr lang="en-US" altLang="ru-RU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faza</a:t>
            </a:r>
            <a:endParaRPr lang="ru-RU" altLang="ru-RU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33" name="Text Box 34">
            <a:extLst>
              <a:ext uri="{FF2B5EF4-FFF2-40B4-BE49-F238E27FC236}">
                <a16:creationId xmlns:a16="http://schemas.microsoft.com/office/drawing/2014/main" id="{DC2E3C02-A739-4228-ACBF-54C09AFA7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5878" y="1333392"/>
            <a:ext cx="4504681" cy="3840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Ajraladigan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moddalarning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molekulalari</a:t>
            </a:r>
            <a:endParaRPr lang="ru-R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35" name="Text Box 35">
            <a:extLst>
              <a:ext uri="{FF2B5EF4-FFF2-40B4-BE49-F238E27FC236}">
                <a16:creationId xmlns:a16="http://schemas.microsoft.com/office/drawing/2014/main" id="{3F0F2E16-CA81-49F2-8418-AE32C3FD46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3759" y="1849661"/>
            <a:ext cx="4089400" cy="130736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Ajratish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effekti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aralashmalarning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ajratish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masofasini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bosib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o'tishiga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ba'zi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bir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kechikishlar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bilan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bog'liqligiga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asoslanadi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  <a:endParaRPr lang="ru-R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36" name="Text Box 36">
            <a:extLst>
              <a:ext uri="{FF2B5EF4-FFF2-40B4-BE49-F238E27FC236}">
                <a16:creationId xmlns:a16="http://schemas.microsoft.com/office/drawing/2014/main" id="{7CCDFFDC-ABCA-416B-A409-42E6E8372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2646" y="3928207"/>
            <a:ext cx="5438775" cy="130736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Xromatografik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jarayon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har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safar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yangi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muvozanat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holatiga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olib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keladigan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bir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qator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sorbsiya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desorbtsiya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shuningdek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eritish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jarayonlaridan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iborat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  <a:endParaRPr lang="ru-R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grpSp>
        <p:nvGrpSpPr>
          <p:cNvPr id="38936" name="Группа 40">
            <a:extLst>
              <a:ext uri="{FF2B5EF4-FFF2-40B4-BE49-F238E27FC236}">
                <a16:creationId xmlns:a16="http://schemas.microsoft.com/office/drawing/2014/main" id="{0294DB32-05EE-4605-A282-71BA46907F4D}"/>
              </a:ext>
            </a:extLst>
          </p:cNvPr>
          <p:cNvGrpSpPr>
            <a:grpSpLocks/>
          </p:cNvGrpSpPr>
          <p:nvPr/>
        </p:nvGrpSpPr>
        <p:grpSpPr bwMode="auto">
          <a:xfrm>
            <a:off x="294546" y="1549562"/>
            <a:ext cx="1774154" cy="3758876"/>
            <a:chOff x="839668" y="6919857"/>
            <a:chExt cx="833402" cy="3353551"/>
          </a:xfrm>
        </p:grpSpPr>
        <p:graphicFrame>
          <p:nvGraphicFramePr>
            <p:cNvPr id="38937" name="Object 9">
              <a:extLst>
                <a:ext uri="{FF2B5EF4-FFF2-40B4-BE49-F238E27FC236}">
                  <a16:creationId xmlns:a16="http://schemas.microsoft.com/office/drawing/2014/main" id="{67E63E78-5815-48F1-AC55-D20880CF2C0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942088" y="9031642"/>
            <a:ext cx="724077" cy="12417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2" name="CS ChemDraw Drawing" r:id="rId3" imgW="1231200" imgH="2113920" progId="ChemDraw.Document.6.0">
                    <p:embed/>
                  </p:oleObj>
                </mc:Choice>
                <mc:Fallback>
                  <p:oleObj name="CS ChemDraw Drawing" r:id="rId3" imgW="1231200" imgH="2113920" progId="ChemDraw.Document.6.0">
                    <p:embed/>
                    <p:pic>
                      <p:nvPicPr>
                        <p:cNvPr id="38937" name="Object 9">
                          <a:extLst>
                            <a:ext uri="{FF2B5EF4-FFF2-40B4-BE49-F238E27FC236}">
                              <a16:creationId xmlns:a16="http://schemas.microsoft.com/office/drawing/2014/main" id="{67E63E78-5815-48F1-AC55-D20880CF2C0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42088" y="9031642"/>
                          <a:ext cx="724077" cy="12417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AutoShape 17">
              <a:extLst>
                <a:ext uri="{FF2B5EF4-FFF2-40B4-BE49-F238E27FC236}">
                  <a16:creationId xmlns:a16="http://schemas.microsoft.com/office/drawing/2014/main" id="{C1CD3FE4-2B5E-4540-A9FA-21CD9EFCC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668" y="7325748"/>
              <a:ext cx="833402" cy="356392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tx2">
                <a:lumMod val="25000"/>
                <a:lumOff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75526" tIns="37762" rIns="75526" bIns="37762" anchor="ctr"/>
            <a:lstStyle/>
            <a:p>
              <a:pPr>
                <a:defRPr/>
              </a:pPr>
              <a:endParaRPr lang="ru-RU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7732F57-B1EC-4253-8F6D-9C0B925C0D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4291" y="7706889"/>
              <a:ext cx="753343" cy="63853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/>
            <a:p>
              <a:pPr>
                <a:defRPr/>
              </a:pPr>
              <a:endParaRPr lang="ru-RU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8940" name="Группа 39">
              <a:extLst>
                <a:ext uri="{FF2B5EF4-FFF2-40B4-BE49-F238E27FC236}">
                  <a16:creationId xmlns:a16="http://schemas.microsoft.com/office/drawing/2014/main" id="{5D0707CD-CB2B-481B-9521-36A301F09C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9382" y="6919857"/>
              <a:ext cx="713972" cy="356985"/>
              <a:chOff x="8212296" y="5142969"/>
              <a:chExt cx="713972" cy="356985"/>
            </a:xfrm>
          </p:grpSpPr>
          <p:sp>
            <p:nvSpPr>
              <p:cNvPr id="38951" name="Oval 11">
                <a:extLst>
                  <a:ext uri="{FF2B5EF4-FFF2-40B4-BE49-F238E27FC236}">
                    <a16:creationId xmlns:a16="http://schemas.microsoft.com/office/drawing/2014/main" id="{A09DC717-0709-48E8-BB44-06B7C369FE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12296" y="5321462"/>
                <a:ext cx="178493" cy="178492"/>
              </a:xfrm>
              <a:prstGeom prst="ellipse">
                <a:avLst/>
              </a:prstGeom>
              <a:solidFill>
                <a:srgbClr val="33CC33"/>
              </a:solidFill>
              <a:ln w="9525">
                <a:solidFill>
                  <a:srgbClr val="33CC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52" name="Oval 12">
                <a:extLst>
                  <a:ext uri="{FF2B5EF4-FFF2-40B4-BE49-F238E27FC236}">
                    <a16:creationId xmlns:a16="http://schemas.microsoft.com/office/drawing/2014/main" id="{313B9778-163C-4F93-9F90-0474AFC9A2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90790" y="5321462"/>
                <a:ext cx="178493" cy="178492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53" name="Oval 13">
                <a:extLst>
                  <a:ext uri="{FF2B5EF4-FFF2-40B4-BE49-F238E27FC236}">
                    <a16:creationId xmlns:a16="http://schemas.microsoft.com/office/drawing/2014/main" id="{04E5AB99-23B3-4D66-86E0-449D7A1D87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69280" y="5321462"/>
                <a:ext cx="178493" cy="178492"/>
              </a:xfrm>
              <a:prstGeom prst="ellipse">
                <a:avLst/>
              </a:prstGeom>
              <a:solidFill>
                <a:srgbClr val="33CC33"/>
              </a:solidFill>
              <a:ln w="9525">
                <a:solidFill>
                  <a:srgbClr val="33CC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54" name="Oval 14">
                <a:extLst>
                  <a:ext uri="{FF2B5EF4-FFF2-40B4-BE49-F238E27FC236}">
                    <a16:creationId xmlns:a16="http://schemas.microsoft.com/office/drawing/2014/main" id="{446AC825-8D6B-4115-8872-EA3BF5E4E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47775" y="5321462"/>
                <a:ext cx="178493" cy="178492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55" name="Oval 15">
                <a:extLst>
                  <a:ext uri="{FF2B5EF4-FFF2-40B4-BE49-F238E27FC236}">
                    <a16:creationId xmlns:a16="http://schemas.microsoft.com/office/drawing/2014/main" id="{02E74FB1-2BF3-4150-9FC9-9A7E549F15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90790" y="5142969"/>
                <a:ext cx="178493" cy="178492"/>
              </a:xfrm>
              <a:prstGeom prst="ellipse">
                <a:avLst/>
              </a:prstGeom>
              <a:solidFill>
                <a:srgbClr val="33CC33"/>
              </a:solidFill>
              <a:ln w="9525">
                <a:solidFill>
                  <a:srgbClr val="33CC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56" name="Oval 16">
                <a:extLst>
                  <a:ext uri="{FF2B5EF4-FFF2-40B4-BE49-F238E27FC236}">
                    <a16:creationId xmlns:a16="http://schemas.microsoft.com/office/drawing/2014/main" id="{8471845F-F908-4DC8-B9E5-03D1DAF1AB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69280" y="5142969"/>
                <a:ext cx="178493" cy="178492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57" name="Oval 23">
                <a:extLst>
                  <a:ext uri="{FF2B5EF4-FFF2-40B4-BE49-F238E27FC236}">
                    <a16:creationId xmlns:a16="http://schemas.microsoft.com/office/drawing/2014/main" id="{84FD62BF-A157-42A6-8508-2F1516C234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69280" y="5321462"/>
                <a:ext cx="178493" cy="178492"/>
              </a:xfrm>
              <a:prstGeom prst="ellipse">
                <a:avLst/>
              </a:prstGeom>
              <a:solidFill>
                <a:srgbClr val="33CC33"/>
              </a:solidFill>
              <a:ln w="9525">
                <a:solidFill>
                  <a:srgbClr val="33CC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75526" tIns="37762" rIns="75526" bIns="37762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altLang="ru-RU" sz="360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5" name="Oval 25">
              <a:extLst>
                <a:ext uri="{FF2B5EF4-FFF2-40B4-BE49-F238E27FC236}">
                  <a16:creationId xmlns:a16="http://schemas.microsoft.com/office/drawing/2014/main" id="{69A5679C-310F-46E8-9649-DD10992EB0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164" y="7825687"/>
              <a:ext cx="178492" cy="1781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/>
            <a:p>
              <a:pPr>
                <a:defRPr/>
              </a:pPr>
              <a:endParaRPr lang="ru-RU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Oval 26">
              <a:extLst>
                <a:ext uri="{FF2B5EF4-FFF2-40B4-BE49-F238E27FC236}">
                  <a16:creationId xmlns:a16="http://schemas.microsoft.com/office/drawing/2014/main" id="{8E6FB731-2E03-45EA-AD97-6BB02B18D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1521" y="7825687"/>
              <a:ext cx="178492" cy="1781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/>
            <a:p>
              <a:pPr>
                <a:defRPr/>
              </a:pPr>
              <a:endParaRPr lang="ru-RU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 27">
              <a:extLst>
                <a:ext uri="{FF2B5EF4-FFF2-40B4-BE49-F238E27FC236}">
                  <a16:creationId xmlns:a16="http://schemas.microsoft.com/office/drawing/2014/main" id="{7DA7673E-9A73-410B-820B-448F6FEAC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717" y="8065757"/>
              <a:ext cx="178492" cy="1781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/>
            <a:p>
              <a:pPr>
                <a:defRPr/>
              </a:pPr>
              <a:endParaRPr lang="ru-RU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944" name="Oval 28">
              <a:extLst>
                <a:ext uri="{FF2B5EF4-FFF2-40B4-BE49-F238E27FC236}">
                  <a16:creationId xmlns:a16="http://schemas.microsoft.com/office/drawing/2014/main" id="{79846BB5-433A-4EE7-B1ED-F044079D4A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972" y="9460706"/>
              <a:ext cx="178493" cy="17849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 sz="36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45" name="Oval 29">
              <a:extLst>
                <a:ext uri="{FF2B5EF4-FFF2-40B4-BE49-F238E27FC236}">
                  <a16:creationId xmlns:a16="http://schemas.microsoft.com/office/drawing/2014/main" id="{BDBD548B-CD72-4B14-B6B1-A9588C0C5F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4045" y="10014034"/>
              <a:ext cx="178493" cy="17849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 sz="36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1" name="Rectangle 31">
              <a:extLst>
                <a:ext uri="{FF2B5EF4-FFF2-40B4-BE49-F238E27FC236}">
                  <a16:creationId xmlns:a16="http://schemas.microsoft.com/office/drawing/2014/main" id="{A08A2BF4-C4D9-4CDF-A55B-04BC3DDFE2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16" y="8345425"/>
              <a:ext cx="750718" cy="621212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lIns="75526" tIns="37762" rIns="75526" bIns="37762" anchor="ctr"/>
            <a:lstStyle/>
            <a:p>
              <a:pPr>
                <a:defRPr/>
              </a:pPr>
              <a:endParaRPr lang="ru-RU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947" name="Oval 30">
              <a:extLst>
                <a:ext uri="{FF2B5EF4-FFF2-40B4-BE49-F238E27FC236}">
                  <a16:creationId xmlns:a16="http://schemas.microsoft.com/office/drawing/2014/main" id="{FC0BFC75-DE2B-44AC-95B5-42E650481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546" y="9950984"/>
              <a:ext cx="178493" cy="17849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 sz="36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48" name="Oval 23">
              <a:extLst>
                <a:ext uri="{FF2B5EF4-FFF2-40B4-BE49-F238E27FC236}">
                  <a16:creationId xmlns:a16="http://schemas.microsoft.com/office/drawing/2014/main" id="{2F205B95-C739-4D27-9FC7-244574E09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402" y="8694633"/>
              <a:ext cx="178493" cy="17849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 sz="36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49" name="Oval 23">
              <a:extLst>
                <a:ext uri="{FF2B5EF4-FFF2-40B4-BE49-F238E27FC236}">
                  <a16:creationId xmlns:a16="http://schemas.microsoft.com/office/drawing/2014/main" id="{F5EF8E51-F269-4357-A5D1-AA5AB840D1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3649" y="8462105"/>
              <a:ext cx="178493" cy="17849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 sz="36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50" name="Oval 23">
              <a:extLst>
                <a:ext uri="{FF2B5EF4-FFF2-40B4-BE49-F238E27FC236}">
                  <a16:creationId xmlns:a16="http://schemas.microsoft.com/office/drawing/2014/main" id="{041A0A50-9F7F-4790-846B-B981DDD7B5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411" y="8462105"/>
              <a:ext cx="178493" cy="17849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75526" tIns="37762" rIns="75526" bIns="37762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ru-RU" altLang="ru-RU" sz="36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34" name="10-конечная звезда 3">
            <a:extLst>
              <a:ext uri="{FF2B5EF4-FFF2-40B4-BE49-F238E27FC236}">
                <a16:creationId xmlns:a16="http://schemas.microsoft.com/office/drawing/2014/main" id="{F92686A0-DF46-40CC-8B88-1E0E2313EEEA}"/>
              </a:ext>
            </a:extLst>
          </p:cNvPr>
          <p:cNvSpPr/>
          <p:nvPr/>
        </p:nvSpPr>
        <p:spPr>
          <a:xfrm>
            <a:off x="8485187" y="6205785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407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Загнутый угол 31">
            <a:extLst>
              <a:ext uri="{FF2B5EF4-FFF2-40B4-BE49-F238E27FC236}">
                <a16:creationId xmlns:a16="http://schemas.microsoft.com/office/drawing/2014/main" id="{9414D7AB-C2DE-4232-8BE9-C0F35E69BFB6}"/>
              </a:ext>
            </a:extLst>
          </p:cNvPr>
          <p:cNvSpPr/>
          <p:nvPr/>
        </p:nvSpPr>
        <p:spPr>
          <a:xfrm>
            <a:off x="1043608" y="548680"/>
            <a:ext cx="7558087" cy="1714500"/>
          </a:xfrm>
          <a:prstGeom prst="foldedCorner">
            <a:avLst>
              <a:gd name="adj" fmla="val 27985"/>
            </a:avLst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00A6BC6B-2D72-4E56-AA71-5945A4677D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0908" y="548680"/>
            <a:ext cx="4132262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Faza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holatining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turi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bo'yicha</a:t>
            </a:r>
            <a:endParaRPr lang="ru-RU" altLang="ru-RU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C3F0F2B3-0FFE-49AB-A380-7BC1C34E26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48" y="980728"/>
            <a:ext cx="2531755" cy="50714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lIns="75526" tIns="37762" rIns="75526" bIns="37762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AU" altLang="ru-RU" sz="1400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  <a:cs typeface="Arial" pitchFamily="34" charset="0"/>
              </a:rPr>
              <a:t>Gaz</a:t>
            </a:r>
            <a:r>
              <a:rPr lang="en-AU" altLang="ru-RU" sz="1323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AU" altLang="ru-RU" sz="1400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  <a:cs typeface="Arial" pitchFamily="34" charset="0"/>
              </a:rPr>
              <a:t>xromatografiyasi</a:t>
            </a:r>
            <a:r>
              <a:rPr lang="en-AU" altLang="ru-RU" sz="1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AU" altLang="ru-RU" sz="1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  <a:cs typeface="Arial" pitchFamily="34" charset="0"/>
              </a:rPr>
              <a:t>(GX) </a:t>
            </a:r>
            <a:endParaRPr lang="ru-RU" altLang="ru-RU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39941" name="Text Box 10">
            <a:extLst>
              <a:ext uri="{FF2B5EF4-FFF2-40B4-BE49-F238E27FC236}">
                <a16:creationId xmlns:a16="http://schemas.microsoft.com/office/drawing/2014/main" id="{1FE7BF51-9F4A-4C5B-A8BC-765E81E41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7757" y="1772816"/>
            <a:ext cx="3042121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uchuvchi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moddalar</a:t>
            </a:r>
            <a:endParaRPr lang="en-A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  <a:p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parchalanmasdan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bug'lanadi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39942" name="Text Box 11">
            <a:extLst>
              <a:ext uri="{FF2B5EF4-FFF2-40B4-BE49-F238E27FC236}">
                <a16:creationId xmlns:a16="http://schemas.microsoft.com/office/drawing/2014/main" id="{43CAD643-C3F9-4C6B-AEDD-1B4B1B507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5158" y="1844824"/>
            <a:ext cx="3761258" cy="29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modda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biron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bir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erituvchida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erishi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kerak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39943" name="Text Box 12">
            <a:extLst>
              <a:ext uri="{FF2B5EF4-FFF2-40B4-BE49-F238E27FC236}">
                <a16:creationId xmlns:a16="http://schemas.microsoft.com/office/drawing/2014/main" id="{418B1124-5C01-42C9-8424-D8EFB59CC8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7642" y="1554311"/>
            <a:ext cx="2430462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 err="1">
                <a:solidFill>
                  <a:srgbClr val="1EAA3F"/>
                </a:solidFill>
                <a:cs typeface="Arial" panose="020B0604020202020204" pitchFamily="34" charset="0"/>
              </a:rPr>
              <a:t>Usulni</a:t>
            </a:r>
            <a:r>
              <a:rPr lang="en-AU" altLang="ru-RU" sz="1400" b="1" dirty="0">
                <a:solidFill>
                  <a:srgbClr val="1EAA3F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1EAA3F"/>
                </a:solidFill>
                <a:cs typeface="Arial" panose="020B0604020202020204" pitchFamily="34" charset="0"/>
              </a:rPr>
              <a:t>qo`llash</a:t>
            </a:r>
            <a:r>
              <a:rPr lang="en-AU" altLang="ru-RU" sz="1400" b="1" dirty="0">
                <a:solidFill>
                  <a:srgbClr val="1EAA3F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1EAA3F"/>
                </a:solidFill>
                <a:cs typeface="Arial" panose="020B0604020202020204" pitchFamily="34" charset="0"/>
              </a:rPr>
              <a:t>mezonlari</a:t>
            </a:r>
            <a:endParaRPr lang="ru-RU" altLang="ru-RU" sz="1400" b="1" dirty="0">
              <a:solidFill>
                <a:srgbClr val="1EAA3F"/>
              </a:solidFill>
              <a:cs typeface="Arial" panose="020B0604020202020204" pitchFamily="34" charset="0"/>
            </a:endParaRPr>
          </a:p>
        </p:txBody>
      </p:sp>
      <p:sp>
        <p:nvSpPr>
          <p:cNvPr id="9" name="Text Box 13">
            <a:extLst>
              <a:ext uri="{FF2B5EF4-FFF2-40B4-BE49-F238E27FC236}">
                <a16:creationId xmlns:a16="http://schemas.microsoft.com/office/drawing/2014/main" id="{3A54839F-5B89-493E-8EFD-09C9C15E0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3556" y="2492896"/>
            <a:ext cx="3630612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/>
          <a:p>
            <a:pPr>
              <a:defRPr/>
            </a:pP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Ajratish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jarayonining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turi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bo'yicha</a:t>
            </a:r>
            <a:endParaRPr lang="ru-RU" altLang="ru-RU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39945" name="Text Box 14">
            <a:extLst>
              <a:ext uri="{FF2B5EF4-FFF2-40B4-BE49-F238E27FC236}">
                <a16:creationId xmlns:a16="http://schemas.microsoft.com/office/drawing/2014/main" id="{F4DB91BC-6757-4C58-90C4-8209EC987B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2675" y="3711575"/>
            <a:ext cx="2121173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statsionar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-</a:t>
            </a:r>
          </a:p>
          <a:p>
            <a:pPr algn="ctr"/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qattiq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faol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asos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11" name="Text Box 15">
            <a:extLst>
              <a:ext uri="{FF2B5EF4-FFF2-40B4-BE49-F238E27FC236}">
                <a16:creationId xmlns:a16="http://schemas.microsoft.com/office/drawing/2014/main" id="{3648CDBF-4233-442B-BDF1-481149569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830" y="2852936"/>
            <a:ext cx="1402910" cy="29170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5526" tIns="37762" rIns="75526" bIns="37762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ru-RU"/>
            </a:defPPr>
            <a:lvl1pPr algn="ctr">
              <a:defRPr sz="14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pitchFamily="34" charset="0"/>
              </a:defRPr>
            </a:lvl1pPr>
          </a:lstStyle>
          <a:p>
            <a:pPr>
              <a:defRPr/>
            </a:pPr>
            <a:r>
              <a:rPr lang="en-AU" altLang="ru-RU" dirty="0" err="1">
                <a:latin typeface="Arial" charset="0"/>
              </a:rPr>
              <a:t>Adsorbsion</a:t>
            </a:r>
            <a:endParaRPr lang="ru-RU" altLang="ru-RU" dirty="0">
              <a:latin typeface="Arial" charset="0"/>
            </a:endParaRPr>
          </a:p>
        </p:txBody>
      </p:sp>
      <p:sp>
        <p:nvSpPr>
          <p:cNvPr id="39947" name="Text Box 17">
            <a:extLst>
              <a:ext uri="{FF2B5EF4-FFF2-40B4-BE49-F238E27FC236}">
                <a16:creationId xmlns:a16="http://schemas.microsoft.com/office/drawing/2014/main" id="{79A0CE33-970C-4011-A210-FF16747A8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3700" y="3570660"/>
            <a:ext cx="4389438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Statsionar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-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qattiq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harakatsiz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tashuvchi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yuzasiga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joylashtirilgan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suyuqlik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39948" name="Text Box 18">
            <a:extLst>
              <a:ext uri="{FF2B5EF4-FFF2-40B4-BE49-F238E27FC236}">
                <a16:creationId xmlns:a16="http://schemas.microsoft.com/office/drawing/2014/main" id="{08FC99D8-9F07-4645-8980-34513B8D8D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3700" y="4077072"/>
            <a:ext cx="4112716" cy="72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 err="1">
                <a:cs typeface="Arial" panose="020B0604020202020204" pitchFamily="34" charset="0"/>
              </a:rPr>
              <a:t>Printsip</a:t>
            </a:r>
            <a:r>
              <a:rPr lang="en-AU" altLang="ru-RU" sz="1400" b="1" dirty="0">
                <a:cs typeface="Arial" panose="020B0604020202020204" pitchFamily="34" charset="0"/>
              </a:rPr>
              <a:t>: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eruvchanligiga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qarab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,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moddalar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ikki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aralashmaydigan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suyuqliklar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o'rtasida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taqsimlanadi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14" name="Text Box 19">
            <a:extLst>
              <a:ext uri="{FF2B5EF4-FFF2-40B4-BE49-F238E27FC236}">
                <a16:creationId xmlns:a16="http://schemas.microsoft.com/office/drawing/2014/main" id="{F9D412DE-BE3F-4EF8-9262-9B252CB97E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8" y="4968875"/>
            <a:ext cx="3629025" cy="32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/>
          <a:p>
            <a:pPr>
              <a:defRPr/>
            </a:pPr>
            <a:r>
              <a:rPr lang="en-US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Amalga </a:t>
            </a:r>
            <a:r>
              <a:rPr lang="en-US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oshirish</a:t>
            </a:r>
            <a:r>
              <a:rPr lang="en-US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t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exnikasiga</a:t>
            </a:r>
            <a:r>
              <a:rPr lang="en-AU" altLang="ru-RU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</a:t>
            </a:r>
            <a:r>
              <a:rPr lang="en-AU" altLang="ru-RU" sz="16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ko'ra</a:t>
            </a:r>
            <a:endParaRPr lang="ru-RU" altLang="ru-RU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2BC9CF09-38E3-45BE-8134-2B727B1A9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5956" y="5288738"/>
            <a:ext cx="2567032" cy="29170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5526" tIns="37762" rIns="75526" bIns="37762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ru-RU"/>
            </a:defPPr>
            <a:lvl1pPr algn="ctr">
              <a:defRPr sz="14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pitchFamily="34" charset="0"/>
              </a:defRPr>
            </a:lvl1pPr>
          </a:lstStyle>
          <a:p>
            <a:pPr>
              <a:defRPr/>
            </a:pPr>
            <a:r>
              <a:rPr lang="en-AU" altLang="ru-RU" dirty="0" err="1">
                <a:latin typeface="Arial" charset="0"/>
              </a:rPr>
              <a:t>Ichki</a:t>
            </a:r>
            <a:r>
              <a:rPr lang="en-AU" altLang="ru-RU" dirty="0">
                <a:latin typeface="Arial" charset="0"/>
              </a:rPr>
              <a:t> </a:t>
            </a:r>
            <a:r>
              <a:rPr lang="en-AU" altLang="ru-RU" dirty="0" err="1">
                <a:latin typeface="Arial" charset="0"/>
              </a:rPr>
              <a:t>xromatogramma</a:t>
            </a:r>
            <a:r>
              <a:rPr lang="ru-RU" altLang="ru-RU" dirty="0">
                <a:latin typeface="Arial" charset="0"/>
              </a:rPr>
              <a:t> </a:t>
            </a:r>
          </a:p>
        </p:txBody>
      </p:sp>
      <p:sp>
        <p:nvSpPr>
          <p:cNvPr id="39951" name="Text Box 21">
            <a:extLst>
              <a:ext uri="{FF2B5EF4-FFF2-40B4-BE49-F238E27FC236}">
                <a16:creationId xmlns:a16="http://schemas.microsoft.com/office/drawing/2014/main" id="{18D9D120-A511-47C4-9EA2-52474C45C1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513" y="5918200"/>
            <a:ext cx="3590925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moddalar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 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ajratish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zonasidan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tashqarida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aniqlanadi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39952" name="Text Box 22">
            <a:extLst>
              <a:ext uri="{FF2B5EF4-FFF2-40B4-BE49-F238E27FC236}">
                <a16:creationId xmlns:a16="http://schemas.microsoft.com/office/drawing/2014/main" id="{697E1B6C-FB1B-485F-8F04-B3E4674432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758" y="5877272"/>
            <a:ext cx="3458666" cy="507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moddalar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ajratish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zonasida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aniqlanadi</a:t>
            </a:r>
            <a:endParaRPr lang="en-A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  <a:p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(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qog'oz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7030A0"/>
                </a:solidFill>
                <a:cs typeface="Arial" panose="020B0604020202020204" pitchFamily="34" charset="0"/>
              </a:rPr>
              <a:t>xromatografiyasi</a:t>
            </a:r>
            <a:r>
              <a:rPr lang="en-AU" altLang="ru-RU" sz="1400" b="1" dirty="0">
                <a:solidFill>
                  <a:srgbClr val="7030A0"/>
                </a:solidFill>
                <a:cs typeface="Arial" panose="020B0604020202020204" pitchFamily="34" charset="0"/>
              </a:rPr>
              <a:t>)</a:t>
            </a:r>
            <a:endParaRPr lang="ru-RU" altLang="ru-RU" sz="1400" b="1" dirty="0">
              <a:solidFill>
                <a:srgbClr val="7030A0"/>
              </a:solidFill>
              <a:cs typeface="Arial" panose="020B0604020202020204" pitchFamily="34" charset="0"/>
            </a:endParaRPr>
          </a:p>
        </p:txBody>
      </p:sp>
      <p:sp>
        <p:nvSpPr>
          <p:cNvPr id="18" name="Text Box 8">
            <a:extLst>
              <a:ext uri="{FF2B5EF4-FFF2-40B4-BE49-F238E27FC236}">
                <a16:creationId xmlns:a16="http://schemas.microsoft.com/office/drawing/2014/main" id="{6C2F5994-3698-4F22-9D55-1276AD67E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0580" y="977635"/>
            <a:ext cx="3081060" cy="50714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5526" tIns="37762" rIns="75526" bIns="37762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ru-RU"/>
            </a:defPPr>
            <a:lvl1pPr>
              <a:defRPr sz="14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AU" altLang="ru-RU" dirty="0" err="1">
                <a:latin typeface="Arial" charset="0"/>
              </a:rPr>
              <a:t>Suyuqlik</a:t>
            </a:r>
            <a:r>
              <a:rPr lang="en-AU" altLang="ru-RU" dirty="0">
                <a:latin typeface="Arial" charset="0"/>
              </a:rPr>
              <a:t> </a:t>
            </a:r>
            <a:r>
              <a:rPr lang="en-AU" altLang="ru-RU" dirty="0" err="1">
                <a:latin typeface="Arial" charset="0"/>
              </a:rPr>
              <a:t>xromatografiyasi</a:t>
            </a:r>
            <a:r>
              <a:rPr lang="en-AU" altLang="ru-RU" dirty="0">
                <a:latin typeface="Arial" charset="0"/>
              </a:rPr>
              <a:t> </a:t>
            </a:r>
          </a:p>
          <a:p>
            <a:pPr algn="ctr">
              <a:defRPr/>
            </a:pPr>
            <a:r>
              <a:rPr lang="en-AU" altLang="ru-RU" dirty="0">
                <a:latin typeface="Arial" charset="0"/>
              </a:rPr>
              <a:t>(SX)</a:t>
            </a:r>
            <a:r>
              <a:rPr lang="ru-RU" altLang="ru-RU" dirty="0">
                <a:latin typeface="Arial" charset="0"/>
              </a:rPr>
              <a:t>  </a:t>
            </a:r>
          </a:p>
        </p:txBody>
      </p:sp>
      <p:sp>
        <p:nvSpPr>
          <p:cNvPr id="19" name="Text Box 15">
            <a:extLst>
              <a:ext uri="{FF2B5EF4-FFF2-40B4-BE49-F238E27FC236}">
                <a16:creationId xmlns:a16="http://schemas.microsoft.com/office/drawing/2014/main" id="{C37FB783-348D-4999-956B-74BB8B26B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9996" y="2859909"/>
            <a:ext cx="1378855" cy="29170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5526" tIns="37762" rIns="75526" bIns="37762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ru-RU"/>
            </a:defPPr>
            <a:lvl1pPr algn="ctr">
              <a:defRPr sz="14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altLang="ru-RU" dirty="0" err="1">
                <a:latin typeface="Arial" charset="0"/>
              </a:rPr>
              <a:t>Taqsimlash</a:t>
            </a:r>
            <a:endParaRPr lang="ru-RU" altLang="ru-RU" dirty="0">
              <a:latin typeface="Arial" charset="0"/>
            </a:endParaRPr>
          </a:p>
        </p:txBody>
      </p:sp>
      <p:sp>
        <p:nvSpPr>
          <p:cNvPr id="39955" name="Text Box 12">
            <a:extLst>
              <a:ext uri="{FF2B5EF4-FFF2-40B4-BE49-F238E27FC236}">
                <a16:creationId xmlns:a16="http://schemas.microsoft.com/office/drawing/2014/main" id="{ADF4C843-EB7F-4EB2-9FAF-667EBDC39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626" y="3212976"/>
            <a:ext cx="2430462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 dirty="0" err="1">
                <a:solidFill>
                  <a:srgbClr val="1EAA3F"/>
                </a:solidFill>
                <a:cs typeface="Arial" panose="020B0604020202020204" pitchFamily="34" charset="0"/>
              </a:rPr>
              <a:t>Usulni</a:t>
            </a:r>
            <a:r>
              <a:rPr lang="en-AU" altLang="ru-RU" sz="1400" b="1" dirty="0">
                <a:solidFill>
                  <a:srgbClr val="1EAA3F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1EAA3F"/>
                </a:solidFill>
                <a:cs typeface="Arial" panose="020B0604020202020204" pitchFamily="34" charset="0"/>
              </a:rPr>
              <a:t>qo`llash</a:t>
            </a:r>
            <a:r>
              <a:rPr lang="en-AU" altLang="ru-RU" sz="1400" b="1" dirty="0">
                <a:solidFill>
                  <a:srgbClr val="1EAA3F"/>
                </a:solidFill>
                <a:cs typeface="Arial" panose="020B0604020202020204" pitchFamily="34" charset="0"/>
              </a:rPr>
              <a:t> </a:t>
            </a:r>
            <a:r>
              <a:rPr lang="en-AU" altLang="ru-RU" sz="1400" b="1" dirty="0" err="1">
                <a:solidFill>
                  <a:srgbClr val="1EAA3F"/>
                </a:solidFill>
                <a:cs typeface="Arial" panose="020B0604020202020204" pitchFamily="34" charset="0"/>
              </a:rPr>
              <a:t>mezonlari</a:t>
            </a:r>
            <a:endParaRPr lang="ru-RU" altLang="ru-RU" sz="1400" b="1" dirty="0">
              <a:solidFill>
                <a:srgbClr val="1EAA3F"/>
              </a:solidFill>
              <a:cs typeface="Arial" panose="020B0604020202020204" pitchFamily="34" charset="0"/>
            </a:endParaRPr>
          </a:p>
        </p:txBody>
      </p:sp>
      <p:sp>
        <p:nvSpPr>
          <p:cNvPr id="22" name="Text Box 20">
            <a:extLst>
              <a:ext uri="{FF2B5EF4-FFF2-40B4-BE49-F238E27FC236}">
                <a16:creationId xmlns:a16="http://schemas.microsoft.com/office/drawing/2014/main" id="{113126CD-B61B-420E-820F-A15AE6776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333" y="5273582"/>
            <a:ext cx="2677363" cy="29170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5526" tIns="37762" rIns="75526" bIns="37762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ru-RU"/>
            </a:defPPr>
            <a:lvl1pPr algn="ctr">
              <a:defRPr sz="14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pitchFamily="34" charset="0"/>
              </a:defRPr>
            </a:lvl1pPr>
          </a:lstStyle>
          <a:p>
            <a:pPr>
              <a:defRPr/>
            </a:pPr>
            <a:r>
              <a:rPr lang="en-AU" altLang="ru-RU" dirty="0" err="1">
                <a:latin typeface="Arial" charset="0"/>
              </a:rPr>
              <a:t>Tashqi</a:t>
            </a:r>
            <a:r>
              <a:rPr lang="en-AU" altLang="ru-RU" dirty="0">
                <a:latin typeface="Arial" charset="0"/>
              </a:rPr>
              <a:t> </a:t>
            </a:r>
            <a:r>
              <a:rPr lang="en-AU" altLang="ru-RU" dirty="0" err="1">
                <a:latin typeface="Arial" charset="0"/>
              </a:rPr>
              <a:t>xromatogramma</a:t>
            </a:r>
            <a:endParaRPr lang="ru-RU" altLang="ru-RU" dirty="0">
              <a:latin typeface="Arial" charset="0"/>
            </a:endParaRPr>
          </a:p>
        </p:txBody>
      </p:sp>
      <p:sp>
        <p:nvSpPr>
          <p:cNvPr id="39957" name="Text Box 12">
            <a:extLst>
              <a:ext uri="{FF2B5EF4-FFF2-40B4-BE49-F238E27FC236}">
                <a16:creationId xmlns:a16="http://schemas.microsoft.com/office/drawing/2014/main" id="{94555F03-747A-400F-87EE-2ED7B2325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5938" y="5621338"/>
            <a:ext cx="2432050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400" b="1">
                <a:solidFill>
                  <a:srgbClr val="1EAA3F"/>
                </a:solidFill>
                <a:cs typeface="Arial" panose="020B0604020202020204" pitchFamily="34" charset="0"/>
              </a:rPr>
              <a:t>Usulni qo`llash mezonlari</a:t>
            </a:r>
            <a:endParaRPr lang="ru-RU" altLang="ru-RU" sz="1400" b="1">
              <a:solidFill>
                <a:srgbClr val="1EAA3F"/>
              </a:solidFill>
              <a:cs typeface="Arial" panose="020B0604020202020204" pitchFamily="34" charset="0"/>
            </a:endParaRPr>
          </a:p>
        </p:txBody>
      </p:sp>
      <p:sp>
        <p:nvSpPr>
          <p:cNvPr id="25" name="Стрелка вниз 24">
            <a:extLst>
              <a:ext uri="{FF2B5EF4-FFF2-40B4-BE49-F238E27FC236}">
                <a16:creationId xmlns:a16="http://schemas.microsoft.com/office/drawing/2014/main" id="{25CA157C-A58E-4DF3-B1B0-56AD1AD29ECF}"/>
              </a:ext>
            </a:extLst>
          </p:cNvPr>
          <p:cNvSpPr/>
          <p:nvPr/>
        </p:nvSpPr>
        <p:spPr>
          <a:xfrm>
            <a:off x="2350120" y="1491134"/>
            <a:ext cx="296863" cy="349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Стрелка вниз 25">
            <a:extLst>
              <a:ext uri="{FF2B5EF4-FFF2-40B4-BE49-F238E27FC236}">
                <a16:creationId xmlns:a16="http://schemas.microsoft.com/office/drawing/2014/main" id="{74A96373-C7A9-49AD-9DF1-6983AC148279}"/>
              </a:ext>
            </a:extLst>
          </p:cNvPr>
          <p:cNvSpPr/>
          <p:nvPr/>
        </p:nvSpPr>
        <p:spPr>
          <a:xfrm>
            <a:off x="6407150" y="5567363"/>
            <a:ext cx="298450" cy="350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Стрелка вниз 26">
            <a:extLst>
              <a:ext uri="{FF2B5EF4-FFF2-40B4-BE49-F238E27FC236}">
                <a16:creationId xmlns:a16="http://schemas.microsoft.com/office/drawing/2014/main" id="{E9D708F3-303B-4300-8050-76CA01F317E6}"/>
              </a:ext>
            </a:extLst>
          </p:cNvPr>
          <p:cNvSpPr/>
          <p:nvPr/>
        </p:nvSpPr>
        <p:spPr>
          <a:xfrm>
            <a:off x="2352675" y="5567363"/>
            <a:ext cx="296863" cy="350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Стрелка вниз 27">
            <a:extLst>
              <a:ext uri="{FF2B5EF4-FFF2-40B4-BE49-F238E27FC236}">
                <a16:creationId xmlns:a16="http://schemas.microsoft.com/office/drawing/2014/main" id="{4A42D85F-2074-4F1D-B616-4F50F03C446B}"/>
              </a:ext>
            </a:extLst>
          </p:cNvPr>
          <p:cNvSpPr/>
          <p:nvPr/>
        </p:nvSpPr>
        <p:spPr>
          <a:xfrm>
            <a:off x="6289774" y="3160018"/>
            <a:ext cx="298450" cy="349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Стрелка вниз 28">
            <a:extLst>
              <a:ext uri="{FF2B5EF4-FFF2-40B4-BE49-F238E27FC236}">
                <a16:creationId xmlns:a16="http://schemas.microsoft.com/office/drawing/2014/main" id="{DC134E99-1C90-4DE8-8900-666500EE47D5}"/>
              </a:ext>
            </a:extLst>
          </p:cNvPr>
          <p:cNvSpPr/>
          <p:nvPr/>
        </p:nvSpPr>
        <p:spPr>
          <a:xfrm>
            <a:off x="2263874" y="3140968"/>
            <a:ext cx="298450" cy="349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Стрелка вниз 29">
            <a:extLst>
              <a:ext uri="{FF2B5EF4-FFF2-40B4-BE49-F238E27FC236}">
                <a16:creationId xmlns:a16="http://schemas.microsoft.com/office/drawing/2014/main" id="{6212EB09-4CD0-4BD9-9F8D-FE43B3361FE2}"/>
              </a:ext>
            </a:extLst>
          </p:cNvPr>
          <p:cNvSpPr/>
          <p:nvPr/>
        </p:nvSpPr>
        <p:spPr>
          <a:xfrm>
            <a:off x="6223620" y="1484784"/>
            <a:ext cx="298450" cy="3508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964" name="Rectangle 3">
            <a:extLst>
              <a:ext uri="{FF2B5EF4-FFF2-40B4-BE49-F238E27FC236}">
                <a16:creationId xmlns:a16="http://schemas.microsoft.com/office/drawing/2014/main" id="{B2E2FF0C-9BF9-47BE-B849-A300DA153B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7675" y="116632"/>
            <a:ext cx="5789613" cy="27622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Xromatografiya </a:t>
            </a:r>
            <a:r>
              <a:rPr lang="en-AU" altLang="ru-RU" sz="18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usullarining</a:t>
            </a:r>
            <a:r>
              <a:rPr lang="en-AU" altLang="ru-RU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tasnifi</a:t>
            </a:r>
            <a:r>
              <a:rPr lang="ru-RU" altLang="ru-RU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3" name="Загнутый угол 32">
            <a:extLst>
              <a:ext uri="{FF2B5EF4-FFF2-40B4-BE49-F238E27FC236}">
                <a16:creationId xmlns:a16="http://schemas.microsoft.com/office/drawing/2014/main" id="{292FD7C3-2F79-43CA-968A-93127E506E81}"/>
              </a:ext>
            </a:extLst>
          </p:cNvPr>
          <p:cNvSpPr/>
          <p:nvPr/>
        </p:nvSpPr>
        <p:spPr>
          <a:xfrm>
            <a:off x="1046163" y="2397125"/>
            <a:ext cx="7567612" cy="2449513"/>
          </a:xfrm>
          <a:prstGeom prst="foldedCorner">
            <a:avLst>
              <a:gd name="adj" fmla="val 14399"/>
            </a:avLst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Загнутый угол 33">
            <a:extLst>
              <a:ext uri="{FF2B5EF4-FFF2-40B4-BE49-F238E27FC236}">
                <a16:creationId xmlns:a16="http://schemas.microsoft.com/office/drawing/2014/main" id="{3EF10063-5808-4D53-BEB8-FF383686E1BE}"/>
              </a:ext>
            </a:extLst>
          </p:cNvPr>
          <p:cNvSpPr/>
          <p:nvPr/>
        </p:nvSpPr>
        <p:spPr>
          <a:xfrm>
            <a:off x="1046163" y="4941143"/>
            <a:ext cx="7546975" cy="1800225"/>
          </a:xfrm>
          <a:prstGeom prst="foldedCorner">
            <a:avLst>
              <a:gd name="adj" fmla="val 21905"/>
            </a:avLst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10-конечная звезда 3">
            <a:extLst>
              <a:ext uri="{FF2B5EF4-FFF2-40B4-BE49-F238E27FC236}">
                <a16:creationId xmlns:a16="http://schemas.microsoft.com/office/drawing/2014/main" id="{46B6D89E-C483-471E-8700-CEA066AF12B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>
            <a:extLst>
              <a:ext uri="{FF2B5EF4-FFF2-40B4-BE49-F238E27FC236}">
                <a16:creationId xmlns:a16="http://schemas.microsoft.com/office/drawing/2014/main" id="{FD0581DA-F8F1-4B7D-9D65-BEF5BB155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0425" y="764704"/>
            <a:ext cx="7488039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Xromatografik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usullarni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fazalar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agregat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holatiga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jarayonlari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texnikasiga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ko'ra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tasniflanishi</a:t>
            </a:r>
            <a:endParaRPr lang="en-AU" altLang="ru-RU" sz="16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A523A906-6EE5-4C3D-9D01-4590A45E34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304520"/>
              </p:ext>
            </p:extLst>
          </p:nvPr>
        </p:nvGraphicFramePr>
        <p:xfrm>
          <a:off x="467544" y="1412776"/>
          <a:ext cx="8424936" cy="5135603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0123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1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522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2961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Usul</a:t>
                      </a:r>
                      <a:r>
                        <a:rPr kumimoji="0" lang="en-US" altLang="ru-RU" sz="16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nomi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Ingliz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abbreviaturasi</a:t>
                      </a:r>
                      <a:endParaRPr kumimoji="0" lang="ru-RU" alt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vert="vert270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Harakatchan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fazaning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agregat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holati</a:t>
                      </a:r>
                      <a:endParaRPr kumimoji="0" lang="ru-RU" alt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vert="vert270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Statsionar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fazaning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agregat</a:t>
                      </a:r>
                      <a:r>
                        <a:rPr kumimoji="0" lang="en-US" altLang="ru-RU" sz="14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4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holati</a:t>
                      </a:r>
                      <a:endParaRPr kumimoji="0" lang="ru-RU" alt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vert="vert270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Ajratish</a:t>
                      </a:r>
                      <a:r>
                        <a:rPr kumimoji="0" lang="en-US" altLang="ru-RU" sz="16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jarayoni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Ajratishni</a:t>
                      </a:r>
                      <a:r>
                        <a:rPr kumimoji="0" lang="en-US" altLang="ru-RU" sz="16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amalga</a:t>
                      </a:r>
                      <a:r>
                        <a:rPr kumimoji="0" lang="en-US" altLang="ru-RU" sz="16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oshirish</a:t>
                      </a:r>
                      <a:r>
                        <a:rPr kumimoji="0" lang="en-US" altLang="ru-RU" sz="16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b="1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texnikasi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4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Suyuqlik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–</a:t>
                      </a: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suyuqlik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xromotografiyasi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LLC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taqsimlash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LC 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(ЖХ)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HPLC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(ВЭЖХ)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TLC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(ТСХ)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PC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(</a:t>
                      </a:r>
                      <a:r>
                        <a:rPr kumimoji="0" lang="ru-RU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бумажн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. хромат.)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Gaz-suyuqlik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xromotografiyasi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GLC</a:t>
                      </a: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gaz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taqsimlash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GC 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(ГХ)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750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Suyuqlik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xromotografiyasi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LSC</a:t>
                      </a: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suyuq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qattiq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adsorbsiya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LC 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(ЖХ)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HPLC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(ВЭЖХ)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PC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(</a:t>
                      </a:r>
                      <a:r>
                        <a:rPr kumimoji="0" lang="ru-RU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бумажн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. хромат.)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420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Gaz</a:t>
                      </a: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xromotografiyasi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GSC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gaz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qattiq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adsorbsiya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GC </a:t>
                      </a:r>
                      <a:r>
                        <a:rPr kumimoji="0" lang="ru-RU" altLang="ru-RU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(ГХ)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24245" marB="24245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68B76571-ECE5-4B6C-B7F3-256D400E306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13">
            <a:extLst>
              <a:ext uri="{FF2B5EF4-FFF2-40B4-BE49-F238E27FC236}">
                <a16:creationId xmlns:a16="http://schemas.microsoft.com/office/drawing/2014/main" id="{6C1236DC-1309-4A0E-8AAA-3B2BCB959DA4}"/>
              </a:ext>
            </a:extLst>
          </p:cNvPr>
          <p:cNvSpPr>
            <a:spLocks noChangeShapeType="1"/>
          </p:cNvSpPr>
          <p:nvPr/>
        </p:nvSpPr>
        <p:spPr bwMode="auto">
          <a:xfrm>
            <a:off x="2770188" y="2514898"/>
            <a:ext cx="6477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661997A6-82BC-4C47-BEDE-FA709264D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8975" y="2360910"/>
            <a:ext cx="215900" cy="12604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5" name="Line 11">
            <a:extLst>
              <a:ext uri="{FF2B5EF4-FFF2-40B4-BE49-F238E27FC236}">
                <a16:creationId xmlns:a16="http://schemas.microsoft.com/office/drawing/2014/main" id="{FC57056F-5A94-4C39-A44E-2A3D4E80D6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174875" y="2514898"/>
            <a:ext cx="935038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4D6815E0-31CF-49E7-98B3-2CAF305FA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375" y="2360910"/>
            <a:ext cx="647700" cy="344488"/>
          </a:xfrm>
          <a:prstGeom prst="rect">
            <a:avLst/>
          </a:prstGeom>
          <a:solidFill>
            <a:srgbClr val="993300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9099D3AC-1201-4DFA-97A0-B4243D8E5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2050" y="2552998"/>
            <a:ext cx="73025" cy="801687"/>
          </a:xfrm>
          <a:prstGeom prst="rect">
            <a:avLst/>
          </a:prstGeom>
          <a:solidFill>
            <a:srgbClr val="FFCC00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Rectangle 15">
            <a:extLst>
              <a:ext uri="{FF2B5EF4-FFF2-40B4-BE49-F238E27FC236}">
                <a16:creationId xmlns:a16="http://schemas.microsoft.com/office/drawing/2014/main" id="{7D0824B7-C6AC-4B9D-B17B-CF8B6B48E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9175" y="2246610"/>
            <a:ext cx="358775" cy="76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Rectangle 16">
            <a:extLst>
              <a:ext uri="{FF2B5EF4-FFF2-40B4-BE49-F238E27FC236}">
                <a16:creationId xmlns:a16="http://schemas.microsoft.com/office/drawing/2014/main" id="{17296793-9875-4528-A1E1-9C2BF73AB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0613" y="2322810"/>
            <a:ext cx="215900" cy="152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1" name="Rectangle 17">
            <a:extLst>
              <a:ext uri="{FF2B5EF4-FFF2-40B4-BE49-F238E27FC236}">
                <a16:creationId xmlns:a16="http://schemas.microsoft.com/office/drawing/2014/main" id="{F25D1326-4175-4399-8B85-7BF8D41EA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2475210"/>
            <a:ext cx="647700" cy="77788"/>
          </a:xfrm>
          <a:prstGeom prst="rect">
            <a:avLst/>
          </a:prstGeom>
          <a:solidFill>
            <a:srgbClr val="FFFF99"/>
          </a:solidFill>
          <a:ln w="9525">
            <a:solidFill>
              <a:srgbClr val="66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:a16="http://schemas.microsoft.com/office/drawing/2014/main" id="{FBC667C8-4817-40BB-B42C-6B70DD919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3354685"/>
            <a:ext cx="647700" cy="76200"/>
          </a:xfrm>
          <a:prstGeom prst="rect">
            <a:avLst/>
          </a:prstGeom>
          <a:solidFill>
            <a:srgbClr val="FFFF99"/>
          </a:solidFill>
          <a:ln w="9525">
            <a:solidFill>
              <a:srgbClr val="66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3" name="Line 20">
            <a:extLst>
              <a:ext uri="{FF2B5EF4-FFF2-40B4-BE49-F238E27FC236}">
                <a16:creationId xmlns:a16="http://schemas.microsoft.com/office/drawing/2014/main" id="{6F3EA904-A307-423A-A3A9-34CCD8270C32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6975" y="3430885"/>
            <a:ext cx="0" cy="2667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4" name="Line 22">
            <a:extLst>
              <a:ext uri="{FF2B5EF4-FFF2-40B4-BE49-F238E27FC236}">
                <a16:creationId xmlns:a16="http://schemas.microsoft.com/office/drawing/2014/main" id="{E9EFAD10-EF88-4D47-A816-A35C35A2F3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29138" y="3200698"/>
            <a:ext cx="0" cy="4968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15" name="Rectangle 23">
            <a:extLst>
              <a:ext uri="{FF2B5EF4-FFF2-40B4-BE49-F238E27FC236}">
                <a16:creationId xmlns:a16="http://schemas.microsoft.com/office/drawing/2014/main" id="{F544BEBD-BAA2-4517-9E91-D3CBF5E6B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8775" y="2933998"/>
            <a:ext cx="720725" cy="382587"/>
          </a:xfrm>
          <a:prstGeom prst="rect">
            <a:avLst/>
          </a:prstGeom>
          <a:solidFill>
            <a:srgbClr val="33CC33"/>
          </a:solidFill>
          <a:ln w="9525">
            <a:solidFill>
              <a:srgbClr val="33CC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1998" name="Text Box 25">
            <a:extLst>
              <a:ext uri="{FF2B5EF4-FFF2-40B4-BE49-F238E27FC236}">
                <a16:creationId xmlns:a16="http://schemas.microsoft.com/office/drawing/2014/main" id="{A273F7B5-C1B5-4784-975B-EF329DABA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5588" y="3849985"/>
            <a:ext cx="1649412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Tashuvchi sig`imi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17" name="Line 26">
            <a:extLst>
              <a:ext uri="{FF2B5EF4-FFF2-40B4-BE49-F238E27FC236}">
                <a16:creationId xmlns:a16="http://schemas.microsoft.com/office/drawing/2014/main" id="{DDE2B43B-6D82-47E7-989C-80B42E87BB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30413" y="3659485"/>
            <a:ext cx="0" cy="230188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2000" name="Text Box 27">
            <a:extLst>
              <a:ext uri="{FF2B5EF4-FFF2-40B4-BE49-F238E27FC236}">
                <a16:creationId xmlns:a16="http://schemas.microsoft.com/office/drawing/2014/main" id="{E1CC1EC8-580F-4890-AC5E-2229227D2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0" y="2895898"/>
            <a:ext cx="1196975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Nasos tizimi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19" name="Line 28">
            <a:extLst>
              <a:ext uri="{FF2B5EF4-FFF2-40B4-BE49-F238E27FC236}">
                <a16:creationId xmlns:a16="http://schemas.microsoft.com/office/drawing/2014/main" id="{14179077-0ADA-46D3-B48D-A54D38208E6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49563" y="2705398"/>
            <a:ext cx="0" cy="228600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2002" name="Text Box 29">
            <a:extLst>
              <a:ext uri="{FF2B5EF4-FFF2-40B4-BE49-F238E27FC236}">
                <a16:creationId xmlns:a16="http://schemas.microsoft.com/office/drawing/2014/main" id="{FB3677D6-DEC9-4D50-B415-593B79C85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9750" y="2194223"/>
            <a:ext cx="1654175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Namunani kiritish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21" name="Line 30">
            <a:extLst>
              <a:ext uri="{FF2B5EF4-FFF2-40B4-BE49-F238E27FC236}">
                <a16:creationId xmlns:a16="http://schemas.microsoft.com/office/drawing/2014/main" id="{98A08443-F078-49B7-9898-F930734B0B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917950" y="2284710"/>
            <a:ext cx="431800" cy="0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2004" name="Text Box 31">
            <a:extLst>
              <a:ext uri="{FF2B5EF4-FFF2-40B4-BE49-F238E27FC236}">
                <a16:creationId xmlns:a16="http://schemas.microsoft.com/office/drawing/2014/main" id="{4C9D3A76-04FD-40E1-9AAE-3F2185800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8775" y="2475210"/>
            <a:ext cx="1997075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Taqsimlash kolonkasi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23" name="Line 32">
            <a:extLst>
              <a:ext uri="{FF2B5EF4-FFF2-40B4-BE49-F238E27FC236}">
                <a16:creationId xmlns:a16="http://schemas.microsoft.com/office/drawing/2014/main" id="{6505D0CE-260E-447B-A98C-CFB6CC671F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4763" y="2629198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2006" name="Text Box 33">
            <a:extLst>
              <a:ext uri="{FF2B5EF4-FFF2-40B4-BE49-F238E27FC236}">
                <a16:creationId xmlns:a16="http://schemas.microsoft.com/office/drawing/2014/main" id="{DAB75BD1-8F13-4859-98F4-FC1373095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0088" y="3703935"/>
            <a:ext cx="1296987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Detektor 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25" name="Line 36">
            <a:extLst>
              <a:ext uri="{FF2B5EF4-FFF2-40B4-BE49-F238E27FC236}">
                <a16:creationId xmlns:a16="http://schemas.microsoft.com/office/drawing/2014/main" id="{3C30E260-C2EF-4BAB-A862-0B4C869A60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18063" y="3316585"/>
            <a:ext cx="0" cy="387350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6" name="Line 39">
            <a:extLst>
              <a:ext uri="{FF2B5EF4-FFF2-40B4-BE49-F238E27FC236}">
                <a16:creationId xmlns:a16="http://schemas.microsoft.com/office/drawing/2014/main" id="{F19A93AE-96C9-4283-AB10-FDA85FF21677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6975" y="3697585"/>
            <a:ext cx="7921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7" name="Rectangle 42">
            <a:extLst>
              <a:ext uri="{FF2B5EF4-FFF2-40B4-BE49-F238E27FC236}">
                <a16:creationId xmlns:a16="http://schemas.microsoft.com/office/drawing/2014/main" id="{3A0D3B9C-719E-4E94-A60F-4EDBE4D1B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9863" y="3011785"/>
            <a:ext cx="1727200" cy="1143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 anchor="ctr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8" name="Line 43">
            <a:extLst>
              <a:ext uri="{FF2B5EF4-FFF2-40B4-BE49-F238E27FC236}">
                <a16:creationId xmlns:a16="http://schemas.microsoft.com/office/drawing/2014/main" id="{085C5AC3-20E6-4CD6-AAF5-4333C65A8DE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9500" y="3048298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42011" name="Text Box 45">
            <a:extLst>
              <a:ext uri="{FF2B5EF4-FFF2-40B4-BE49-F238E27FC236}">
                <a16:creationId xmlns:a16="http://schemas.microsoft.com/office/drawing/2014/main" id="{1819D6FD-08A8-4695-B45B-9D090CECA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6375" y="3354685"/>
            <a:ext cx="9493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Yozish </a:t>
            </a:r>
          </a:p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qurilmasi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42012" name="Text Box 47">
            <a:extLst>
              <a:ext uri="{FF2B5EF4-FFF2-40B4-BE49-F238E27FC236}">
                <a16:creationId xmlns:a16="http://schemas.microsoft.com/office/drawing/2014/main" id="{049D0197-DB23-4FDE-8F13-B1C3ECBAD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5225" y="3700760"/>
            <a:ext cx="1589088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400" b="1">
                <a:solidFill>
                  <a:srgbClr val="4F81BD"/>
                </a:solidFill>
                <a:cs typeface="Arial" panose="020B0604020202020204" pitchFamily="34" charset="0"/>
              </a:rPr>
              <a:t>Xromotogramma</a:t>
            </a:r>
            <a:endParaRPr lang="ru-RU" altLang="ru-RU" sz="1400" b="1">
              <a:solidFill>
                <a:srgbClr val="4F81BD"/>
              </a:solidFill>
              <a:cs typeface="Arial" panose="020B0604020202020204" pitchFamily="34" charset="0"/>
            </a:endParaRPr>
          </a:p>
        </p:txBody>
      </p:sp>
      <p:sp>
        <p:nvSpPr>
          <p:cNvPr id="31" name="Line 54">
            <a:extLst>
              <a:ext uri="{FF2B5EF4-FFF2-40B4-BE49-F238E27FC236}">
                <a16:creationId xmlns:a16="http://schemas.microsoft.com/office/drawing/2014/main" id="{9CBF534F-AF76-4711-9277-1C9E8AA73C0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65763" y="3126085"/>
            <a:ext cx="0" cy="228600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/>
          <a:lstStyle/>
          <a:p>
            <a:pPr>
              <a:defRPr/>
            </a:pPr>
            <a:endParaRPr lang="ru-RU" sz="1157">
              <a:solidFill>
                <a:srgbClr val="4F81BD">
                  <a:lumMod val="50000"/>
                </a:srgbClr>
              </a:solidFill>
              <a:latin typeface="Calibri" panose="020F0502020204030204" pitchFamily="34" charset="0"/>
            </a:endParaRPr>
          </a:p>
        </p:txBody>
      </p: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2BB4ABE6-EE60-480C-BFE8-8E398DFA4D4F}"/>
              </a:ext>
            </a:extLst>
          </p:cNvPr>
          <p:cNvCxnSpPr/>
          <p:nvPr/>
        </p:nvCxnSpPr>
        <p:spPr bwMode="auto">
          <a:xfrm>
            <a:off x="6850063" y="3170535"/>
            <a:ext cx="0" cy="52705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2015" name="Rectangle 3">
            <a:extLst>
              <a:ext uri="{FF2B5EF4-FFF2-40B4-BE49-F238E27FC236}">
                <a16:creationId xmlns:a16="http://schemas.microsoft.com/office/drawing/2014/main" id="{098CCB5A-BB24-40F7-AFEF-4170C0CE0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220960"/>
            <a:ext cx="47307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Kolonkali</a:t>
            </a:r>
            <a:r>
              <a:rPr lang="en-AU" altLang="ru-RU" sz="16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 </a:t>
            </a:r>
            <a:r>
              <a:rPr lang="en-AU" altLang="ru-RU" sz="16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xromatografiya</a:t>
            </a:r>
            <a:endParaRPr lang="ru-RU" altLang="ru-RU" sz="16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016" name="Text Box 8">
            <a:extLst>
              <a:ext uri="{FF2B5EF4-FFF2-40B4-BE49-F238E27FC236}">
                <a16:creationId xmlns:a16="http://schemas.microsoft.com/office/drawing/2014/main" id="{8A5508CB-A3A4-4CBE-8F00-2AA801505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088" y="559098"/>
            <a:ext cx="6283325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altLang="ru-RU" sz="1400" b="1" dirty="0">
                <a:solidFill>
                  <a:srgbClr val="4F81BD"/>
                </a:solidFill>
                <a:cs typeface="Arial" panose="020B0604020202020204" pitchFamily="34" charset="0"/>
              </a:rPr>
              <a:t>Statsionar faza kolonkada joylashgan (usul gaz va suyuqlik xromatografiyasida ham qo'llaniladi)</a:t>
            </a:r>
            <a:r>
              <a:rPr lang="ru-RU" altLang="ru-RU" sz="1400" dirty="0">
                <a:solidFill>
                  <a:srgbClr val="4F81BD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42017" name="Text Box 24">
            <a:extLst>
              <a:ext uri="{FF2B5EF4-FFF2-40B4-BE49-F238E27FC236}">
                <a16:creationId xmlns:a16="http://schemas.microsoft.com/office/drawing/2014/main" id="{4C6BF237-6D7B-414E-BDE5-116822C16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1825923"/>
            <a:ext cx="5495925" cy="322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1600">
                <a:solidFill>
                  <a:srgbClr val="254061"/>
                </a:solidFill>
                <a:cs typeface="Arial" panose="020B0604020202020204" pitchFamily="34" charset="0"/>
              </a:rPr>
              <a:t>Kolonkali xromatografiyaning prinsipial sxemasi</a:t>
            </a:r>
            <a:endParaRPr lang="ru-RU" altLang="ru-RU" sz="160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pic>
        <p:nvPicPr>
          <p:cNvPr id="42018" name="Picture 40">
            <a:extLst>
              <a:ext uri="{FF2B5EF4-FFF2-40B4-BE49-F238E27FC236}">
                <a16:creationId xmlns:a16="http://schemas.microsoft.com/office/drawing/2014/main" id="{A0AE6BBD-10F9-47FD-B061-4D2972D9D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4272847"/>
            <a:ext cx="6486525" cy="2090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Овал 39">
            <a:extLst>
              <a:ext uri="{FF2B5EF4-FFF2-40B4-BE49-F238E27FC236}">
                <a16:creationId xmlns:a16="http://schemas.microsoft.com/office/drawing/2014/main" id="{3F825C5D-9EB4-4F84-8009-9E4B8016847A}"/>
              </a:ext>
            </a:extLst>
          </p:cNvPr>
          <p:cNvSpPr/>
          <p:nvPr/>
        </p:nvSpPr>
        <p:spPr bwMode="auto">
          <a:xfrm>
            <a:off x="1049338" y="1092498"/>
            <a:ext cx="3502025" cy="422275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77082" tIns="38542" rIns="77082" bIns="38542" anchor="ctr"/>
          <a:lstStyle/>
          <a:p>
            <a:pPr algn="ctr">
              <a:defRPr/>
            </a:pP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GX da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harakatchan</a:t>
            </a: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faza</a:t>
            </a: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tashuvchi</a:t>
            </a: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gaz</a:t>
            </a:r>
            <a:endParaRPr lang="ru-RU" altLang="ru-RU" sz="1400" b="1" dirty="0">
              <a:solidFill>
                <a:srgbClr val="4F81BD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id="{FF338926-6D2A-4EF0-897C-67665A87D080}"/>
              </a:ext>
            </a:extLst>
          </p:cNvPr>
          <p:cNvSpPr/>
          <p:nvPr/>
        </p:nvSpPr>
        <p:spPr bwMode="auto">
          <a:xfrm>
            <a:off x="4684713" y="1109960"/>
            <a:ext cx="3502025" cy="387350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77082" tIns="38542" rIns="77082" bIns="38542" anchor="ctr"/>
          <a:lstStyle/>
          <a:p>
            <a:pPr algn="ctr">
              <a:defRPr/>
            </a:pP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SX da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harakatchan</a:t>
            </a: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faza</a:t>
            </a:r>
            <a:r>
              <a:rPr lang="en-US" altLang="ru-RU" sz="14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altLang="ru-RU" sz="1400" b="1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elyuent</a:t>
            </a:r>
            <a:endParaRPr lang="ru-RU" altLang="ru-RU" sz="1400" b="1" dirty="0">
              <a:solidFill>
                <a:srgbClr val="4F81BD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5CFF5D4C-A05B-4D4E-A826-A3D93C733982}"/>
              </a:ext>
            </a:extLst>
          </p:cNvPr>
          <p:cNvCxnSpPr/>
          <p:nvPr/>
        </p:nvCxnSpPr>
        <p:spPr>
          <a:xfrm flipH="1">
            <a:off x="5349875" y="3943648"/>
            <a:ext cx="1627188" cy="925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29D8706-EF92-4372-89A2-F49F7B523A4F}"/>
              </a:ext>
            </a:extLst>
          </p:cNvPr>
          <p:cNvSpPr/>
          <p:nvPr/>
        </p:nvSpPr>
        <p:spPr>
          <a:xfrm>
            <a:off x="484188" y="6309320"/>
            <a:ext cx="77025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18. "Column chromatography principle diagram" prompt, PPT-Online.org, Analytical Systems Group,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https://cf.ppt-online.org/files/slide/d/dTBxO8MVDbKLFnhtgwkAvzjaqHreQIiUW6CZ9J/slide-62.jpg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10-конечная звезда 3">
            <a:extLst>
              <a:ext uri="{FF2B5EF4-FFF2-40B4-BE49-F238E27FC236}">
                <a16:creationId xmlns:a16="http://schemas.microsoft.com/office/drawing/2014/main" id="{9349E7D4-2822-4404-BC80-2089527F292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>
            <a:extLst>
              <a:ext uri="{FF2B5EF4-FFF2-40B4-BE49-F238E27FC236}">
                <a16:creationId xmlns:a16="http://schemas.microsoft.com/office/drawing/2014/main" id="{E38C9E43-F85C-454D-A78B-DDFE40AF7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825" y="116632"/>
            <a:ext cx="78803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8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Xromatogramma</a:t>
            </a:r>
            <a:endParaRPr lang="ru-RU" altLang="ru-RU" sz="28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011" name="Text Box 6">
            <a:extLst>
              <a:ext uri="{FF2B5EF4-FFF2-40B4-BE49-F238E27FC236}">
                <a16:creationId xmlns:a16="http://schemas.microsoft.com/office/drawing/2014/main" id="{18FCE8CE-8922-4D36-86C0-EB71A43D6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016" y="626943"/>
            <a:ext cx="8856984" cy="15535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uz-Cyrl-UZ" altLang="ru-RU" dirty="0">
                <a:cs typeface="Arial" panose="020B0604020202020204" pitchFamily="34" charset="0"/>
              </a:rPr>
              <a:t>	</a:t>
            </a:r>
            <a:r>
              <a:rPr lang="en-AU" altLang="ru-RU" dirty="0">
                <a:cs typeface="Arial" panose="020B0604020202020204" pitchFamily="34" charset="0"/>
              </a:rPr>
              <a:t>Xromatografik </a:t>
            </a:r>
            <a:r>
              <a:rPr lang="en-AU" altLang="ru-RU" dirty="0" err="1">
                <a:cs typeface="Arial" panose="020B0604020202020204" pitchFamily="34" charset="0"/>
              </a:rPr>
              <a:t>cho'qqi</a:t>
            </a:r>
            <a:r>
              <a:rPr lang="en-AU" altLang="ru-RU" dirty="0">
                <a:cs typeface="Arial" panose="020B0604020202020204" pitchFamily="34" charset="0"/>
              </a:rPr>
              <a:t> - </a:t>
            </a:r>
            <a:r>
              <a:rPr lang="en-AU" altLang="ru-RU" dirty="0" err="1">
                <a:cs typeface="Arial" panose="020B0604020202020204" pitchFamily="34" charset="0"/>
              </a:rPr>
              <a:t>vaqt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funktsiyasi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sifatida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kolonkaning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chiqish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joyidagi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harakatchan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fazada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namunaning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kontsentratsiyasi</a:t>
            </a:r>
            <a:r>
              <a:rPr lang="en-AU" altLang="ru-RU" dirty="0"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uz-Cyrl-UZ" altLang="ru-RU" dirty="0">
                <a:cs typeface="Arial" panose="020B0604020202020204" pitchFamily="34" charset="0"/>
              </a:rPr>
              <a:t>	</a:t>
            </a:r>
            <a:r>
              <a:rPr lang="en-AU" altLang="ru-RU" dirty="0" err="1">
                <a:cs typeface="Arial" panose="020B0604020202020204" pitchFamily="34" charset="0"/>
              </a:rPr>
              <a:t>Cho`qqi</a:t>
            </a:r>
            <a:r>
              <a:rPr lang="en-AU" altLang="ru-RU" dirty="0">
                <a:cs typeface="Arial" panose="020B0604020202020204" pitchFamily="34" charset="0"/>
              </a:rPr>
              <a:t> - </a:t>
            </a:r>
            <a:r>
              <a:rPr lang="en-AU" altLang="ru-RU" dirty="0" err="1">
                <a:cs typeface="Arial" panose="020B0604020202020204" pitchFamily="34" charset="0"/>
              </a:rPr>
              <a:t>sifat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va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miqdoriy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xususiyatdir</a:t>
            </a:r>
            <a:endParaRPr lang="ru-RU" altLang="ru-RU" dirty="0">
              <a:cs typeface="Arial" panose="020B0604020202020204" pitchFamily="34" charset="0"/>
            </a:endParaRPr>
          </a:p>
        </p:txBody>
      </p:sp>
      <p:sp>
        <p:nvSpPr>
          <p:cNvPr id="43012" name="Text Box 8">
            <a:extLst>
              <a:ext uri="{FF2B5EF4-FFF2-40B4-BE49-F238E27FC236}">
                <a16:creationId xmlns:a16="http://schemas.microsoft.com/office/drawing/2014/main" id="{00DD2BA2-C5E7-43D1-9C7B-9090EDCDC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019" y="2510880"/>
            <a:ext cx="8856981" cy="340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 marL="239713" indent="-239713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7683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AU" altLang="ru-RU" dirty="0">
                <a:cs typeface="Arial" panose="020B0604020202020204" pitchFamily="34" charset="0"/>
              </a:rPr>
              <a:t>Sifatli </a:t>
            </a:r>
            <a:r>
              <a:rPr lang="en-AU" altLang="ru-RU" dirty="0" err="1">
                <a:cs typeface="Arial" panose="020B0604020202020204" pitchFamily="34" charset="0"/>
              </a:rPr>
              <a:t>tahlil</a:t>
            </a:r>
            <a:r>
              <a:rPr lang="en-AU" altLang="ru-RU" dirty="0">
                <a:cs typeface="Arial" panose="020B0604020202020204" pitchFamily="34" charset="0"/>
              </a:rPr>
              <a:t>: </a:t>
            </a:r>
            <a:r>
              <a:rPr lang="en-AU" altLang="ru-RU" dirty="0" err="1">
                <a:cs typeface="Arial" panose="020B0604020202020204" pitchFamily="34" charset="0"/>
              </a:rPr>
              <a:t>bir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xil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xromatografik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sharoitda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bitta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komponentni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ushlab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turish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vaqti</a:t>
            </a:r>
            <a:r>
              <a:rPr lang="en-AU" altLang="ru-RU" dirty="0">
                <a:cs typeface="Arial" panose="020B0604020202020204" pitchFamily="34" charset="0"/>
              </a:rPr>
              <a:t> -  </a:t>
            </a:r>
            <a:r>
              <a:rPr lang="en-AU" altLang="ru-RU" dirty="0" err="1">
                <a:cs typeface="Arial" panose="020B0604020202020204" pitchFamily="34" charset="0"/>
              </a:rPr>
              <a:t>o`zgarmas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kattalik</a:t>
            </a:r>
            <a:r>
              <a:rPr lang="en-AU" altLang="ru-RU" dirty="0"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AU" altLang="ru-RU" dirty="0" err="1">
                <a:cs typeface="Arial" panose="020B0604020202020204" pitchFamily="34" charset="0"/>
              </a:rPr>
              <a:t>Ushlab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turish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vaqti</a:t>
            </a:r>
            <a:r>
              <a:rPr lang="en-AU" altLang="ru-RU" dirty="0">
                <a:cs typeface="Arial" panose="020B0604020202020204" pitchFamily="34" charset="0"/>
              </a:rPr>
              <a:t> - </a:t>
            </a:r>
            <a:r>
              <a:rPr lang="en-AU" altLang="ru-RU" dirty="0" err="1">
                <a:cs typeface="Arial" panose="020B0604020202020204" pitchFamily="34" charset="0"/>
              </a:rPr>
              <a:t>namuna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kiritilgandan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boshlab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yozish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moslamasidagi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maksimal</a:t>
            </a:r>
            <a:r>
              <a:rPr lang="en-AU" altLang="ru-RU" dirty="0">
                <a:cs typeface="Arial" panose="020B0604020202020204" pitchFamily="34" charset="0"/>
              </a:rPr>
              <a:t> signal </a:t>
            </a:r>
            <a:r>
              <a:rPr lang="en-AU" altLang="ru-RU" dirty="0" err="1">
                <a:cs typeface="Arial" panose="020B0604020202020204" pitchFamily="34" charset="0"/>
              </a:rPr>
              <a:t>yozilgunga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qadar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o'tgan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vaqt</a:t>
            </a:r>
            <a:r>
              <a:rPr lang="en-AU" altLang="ru-RU" dirty="0"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AU" altLang="ru-RU" dirty="0" err="1">
                <a:cs typeface="Arial" panose="020B0604020202020204" pitchFamily="34" charset="0"/>
              </a:rPr>
              <a:t>Ushlab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turish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vaqtiga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ta'sir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qiladigan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xromatografiya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shartlari</a:t>
            </a:r>
            <a:r>
              <a:rPr lang="en-AU" altLang="ru-RU" dirty="0">
                <a:cs typeface="Arial" panose="020B0604020202020204" pitchFamily="34" charset="0"/>
              </a:rPr>
              <a:t>:</a:t>
            </a:r>
          </a:p>
          <a:p>
            <a:pPr marL="1111250" lvl="2" indent="-342900">
              <a:buFont typeface="Wingdings" panose="05000000000000000000" pitchFamily="2" charset="2"/>
              <a:buChar char="v"/>
            </a:pPr>
            <a:r>
              <a:rPr lang="en-AU" altLang="ru-RU" dirty="0">
                <a:cs typeface="Arial" panose="020B0604020202020204" pitchFamily="34" charset="0"/>
              </a:rPr>
              <a:t>- </a:t>
            </a:r>
            <a:r>
              <a:rPr lang="en-AU" altLang="ru-RU" dirty="0" err="1">
                <a:cs typeface="Arial" panose="020B0604020202020204" pitchFamily="34" charset="0"/>
              </a:rPr>
              <a:t>kolonka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turi</a:t>
            </a:r>
            <a:r>
              <a:rPr lang="en-AU" altLang="ru-RU" dirty="0">
                <a:cs typeface="Arial" panose="020B0604020202020204" pitchFamily="34" charset="0"/>
              </a:rPr>
              <a:t>;</a:t>
            </a:r>
          </a:p>
          <a:p>
            <a:pPr marL="1111250" lvl="2" indent="-342900">
              <a:buFont typeface="Wingdings" panose="05000000000000000000" pitchFamily="2" charset="2"/>
              <a:buChar char="v"/>
            </a:pPr>
            <a:r>
              <a:rPr lang="en-AU" altLang="ru-RU" dirty="0">
                <a:cs typeface="Arial" panose="020B0604020202020204" pitchFamily="34" charset="0"/>
              </a:rPr>
              <a:t>- </a:t>
            </a:r>
            <a:r>
              <a:rPr lang="en-AU" altLang="ru-RU" dirty="0" err="1">
                <a:cs typeface="Arial" panose="020B0604020202020204" pitchFamily="34" charset="0"/>
              </a:rPr>
              <a:t>harakatchan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fazaning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tarkibi</a:t>
            </a:r>
            <a:r>
              <a:rPr lang="en-AU" altLang="ru-RU" dirty="0">
                <a:cs typeface="Arial" panose="020B0604020202020204" pitchFamily="34" charset="0"/>
              </a:rPr>
              <a:t>;</a:t>
            </a:r>
          </a:p>
          <a:p>
            <a:pPr marL="1111250" lvl="2" indent="-342900">
              <a:buFont typeface="Wingdings" panose="05000000000000000000" pitchFamily="2" charset="2"/>
              <a:buChar char="v"/>
            </a:pPr>
            <a:r>
              <a:rPr lang="en-AU" altLang="ru-RU" dirty="0">
                <a:cs typeface="Arial" panose="020B0604020202020204" pitchFamily="34" charset="0"/>
              </a:rPr>
              <a:t>- </a:t>
            </a:r>
            <a:r>
              <a:rPr lang="en-AU" altLang="ru-RU" dirty="0" err="1">
                <a:cs typeface="Arial" panose="020B0604020202020204" pitchFamily="34" charset="0"/>
              </a:rPr>
              <a:t>harakatchan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fazaning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oqim</a:t>
            </a:r>
            <a:r>
              <a:rPr lang="en-AU" altLang="ru-RU" dirty="0">
                <a:cs typeface="Arial" panose="020B0604020202020204" pitchFamily="34" charset="0"/>
              </a:rPr>
              <a:t> </a:t>
            </a:r>
            <a:r>
              <a:rPr lang="en-AU" altLang="ru-RU" dirty="0" err="1">
                <a:cs typeface="Arial" panose="020B0604020202020204" pitchFamily="34" charset="0"/>
              </a:rPr>
              <a:t>tezligi</a:t>
            </a:r>
            <a:r>
              <a:rPr lang="en-AU" altLang="ru-RU" dirty="0">
                <a:cs typeface="Arial" panose="020B0604020202020204" pitchFamily="34" charset="0"/>
              </a:rPr>
              <a:t>;</a:t>
            </a:r>
          </a:p>
          <a:p>
            <a:pPr marL="1111250" lvl="2" indent="-342900">
              <a:buFont typeface="Wingdings" panose="05000000000000000000" pitchFamily="2" charset="2"/>
              <a:buChar char="v"/>
            </a:pPr>
            <a:r>
              <a:rPr lang="en-AU" altLang="ru-RU" dirty="0">
                <a:cs typeface="Arial" panose="020B0604020202020204" pitchFamily="34" charset="0"/>
              </a:rPr>
              <a:t>- </a:t>
            </a:r>
            <a:r>
              <a:rPr lang="en-AU" altLang="ru-RU" dirty="0" err="1">
                <a:cs typeface="Arial" panose="020B0604020202020204" pitchFamily="34" charset="0"/>
              </a:rPr>
              <a:t>harorat</a:t>
            </a:r>
            <a:r>
              <a:rPr lang="en-AU" altLang="ru-RU" dirty="0">
                <a:cs typeface="Arial" panose="020B0604020202020204" pitchFamily="34" charset="0"/>
              </a:rPr>
              <a:t>.</a:t>
            </a:r>
            <a:endParaRPr lang="ru-RU" altLang="ru-RU" dirty="0">
              <a:cs typeface="Arial" panose="020B0604020202020204" pitchFamily="34" charset="0"/>
            </a:endParaRPr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2F379D59-AB75-422B-98DC-A52FA0E0F6B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Rectangle 3">
            <a:extLst>
              <a:ext uri="{FF2B5EF4-FFF2-40B4-BE49-F238E27FC236}">
                <a16:creationId xmlns:a16="http://schemas.microsoft.com/office/drawing/2014/main" id="{062CA42C-596E-473A-88A7-B64FB4F6D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50" y="2509095"/>
            <a:ext cx="298450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ma'lumotlarini</a:t>
            </a:r>
            <a:r>
              <a:rPr lang="en-AU" altLang="ru-RU" sz="20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to'g'ri</a:t>
            </a:r>
            <a:r>
              <a:rPr lang="en-AU" altLang="ru-RU" sz="20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en-AU" altLang="ru-RU" sz="20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altLang="ru-RU" sz="20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015" name="Rectangle 3">
            <a:extLst>
              <a:ext uri="{FF2B5EF4-FFF2-40B4-BE49-F238E27FC236}">
                <a16:creationId xmlns:a16="http://schemas.microsoft.com/office/drawing/2014/main" id="{90084F07-59D3-491F-B393-CDB8CDB71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493" y="3442277"/>
            <a:ext cx="4655007" cy="315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1.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Tajriba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yoki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namuna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raqami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kodi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)</a:t>
            </a: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2.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Kiritilgan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namuna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miqdori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3.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Ishlatilgan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kolonka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statsionar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uni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qo'llash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foizi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tashuvchi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material,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uzunligi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sm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)</a:t>
            </a: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4.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Tashuvchi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gaz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sarfi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5.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Ishchi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harorati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6.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Har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bir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cho'qqiga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ishlatildigan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kuchaytirish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7.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Diagramma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tezligi</a:t>
            </a:r>
            <a:endParaRPr lang="ru-R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43016" name="Rectangle 3">
            <a:extLst>
              <a:ext uri="{FF2B5EF4-FFF2-40B4-BE49-F238E27FC236}">
                <a16:creationId xmlns:a16="http://schemas.microsoft.com/office/drawing/2014/main" id="{FF306231-CC7B-4736-98FF-889AFDAD0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2575" y="2539872"/>
            <a:ext cx="298291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ma'lumotlarini</a:t>
            </a:r>
            <a:r>
              <a:rPr lang="en-AU" altLang="ru-RU" sz="20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yozishga</a:t>
            </a:r>
            <a:r>
              <a:rPr lang="en-AU" altLang="ru-RU" sz="20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endParaRPr lang="ru-RU" altLang="ru-RU" sz="20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017" name="Text Box 4">
            <a:extLst>
              <a:ext uri="{FF2B5EF4-FFF2-40B4-BE49-F238E27FC236}">
                <a16:creationId xmlns:a16="http://schemas.microsoft.com/office/drawing/2014/main" id="{238BEFEF-51C0-4FCD-9625-2485BEC94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0777" y="3442277"/>
            <a:ext cx="3596727" cy="2538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1. 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K-9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tajribasi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2.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1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mkl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3.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10%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Apiezone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APL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moyi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xromasorbada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W, 200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sm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4.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N2, 60 ml/min</a:t>
            </a: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5. </a:t>
            </a:r>
            <a:r>
              <a:rPr lang="ru-R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1500С</a:t>
            </a: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6.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Barcha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cho'qqilar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ru-R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50•102</a:t>
            </a:r>
            <a:endParaRPr lang="en-A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  <a:p>
            <a:r>
              <a:rPr lang="en-AU" altLang="ru-RU" sz="2000" b="1" dirty="0">
                <a:solidFill>
                  <a:srgbClr val="254061"/>
                </a:solidFill>
                <a:cs typeface="Arial" panose="020B0604020202020204" pitchFamily="34" charset="0"/>
              </a:rPr>
              <a:t>7.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Diagramma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 60 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sm</a:t>
            </a:r>
            <a:r>
              <a:rPr lang="en-AU" altLang="ru-RU" sz="2000" dirty="0">
                <a:solidFill>
                  <a:srgbClr val="254061"/>
                </a:solidFill>
                <a:cs typeface="Arial" panose="020B0604020202020204" pitchFamily="34" charset="0"/>
              </a:rPr>
              <a:t>/</a:t>
            </a:r>
            <a:r>
              <a:rPr lang="en-AU" altLang="ru-RU" sz="2000" dirty="0" err="1">
                <a:solidFill>
                  <a:srgbClr val="254061"/>
                </a:solidFill>
                <a:cs typeface="Arial" panose="020B0604020202020204" pitchFamily="34" charset="0"/>
              </a:rPr>
              <a:t>soat</a:t>
            </a:r>
            <a:endParaRPr lang="ru-RU" altLang="ru-RU" sz="20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0B36CD6-FC1B-4CF6-8BDD-169AE41DA186}"/>
              </a:ext>
            </a:extLst>
          </p:cNvPr>
          <p:cNvCxnSpPr/>
          <p:nvPr/>
        </p:nvCxnSpPr>
        <p:spPr bwMode="auto">
          <a:xfrm>
            <a:off x="5032375" y="4032250"/>
            <a:ext cx="0" cy="185420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2F379D59-AB75-422B-98DC-A52FA0E0F6B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D5B6D3B5-DC7E-44D9-ACB6-295B2F1CD61C}"/>
              </a:ext>
            </a:extLst>
          </p:cNvPr>
          <p:cNvSpPr/>
          <p:nvPr/>
        </p:nvSpPr>
        <p:spPr>
          <a:xfrm>
            <a:off x="323528" y="260648"/>
            <a:ext cx="8496939" cy="206905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Sifatli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tahlilni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o'tkazish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namunani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xromatografik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sharoitlarda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xromatografiya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detektorlarni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en-A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0830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>
            <a:extLst>
              <a:ext uri="{FF2B5EF4-FFF2-40B4-BE49-F238E27FC236}">
                <a16:creationId xmlns:a16="http://schemas.microsoft.com/office/drawing/2014/main" id="{A304D18B-99BB-4DAC-A0E8-299902AAD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9224" y="133506"/>
            <a:ext cx="572611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4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Gazli </a:t>
            </a:r>
            <a:r>
              <a:rPr lang="en-AU" altLang="ru-RU" sz="24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4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xromatografiyasi</a:t>
            </a:r>
            <a:r>
              <a:rPr lang="en-AU" altLang="ru-RU" sz="24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(GLC)</a:t>
            </a:r>
            <a:endParaRPr lang="ru-RU" altLang="ru-RU" sz="24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5" name="Text Box 6">
            <a:extLst>
              <a:ext uri="{FF2B5EF4-FFF2-40B4-BE49-F238E27FC236}">
                <a16:creationId xmlns:a16="http://schemas.microsoft.com/office/drawing/2014/main" id="{39A0B3F4-6AB0-4716-9F7A-B7D2A8507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452655"/>
            <a:ext cx="8964488" cy="118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Gazli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suyuqlik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xromatografiya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"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uchuvchi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"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birikmalarni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ajratish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uchun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ishlatiladi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ya'ni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molekulyar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massasi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500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gacha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bo'lgan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aralashmalar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Usulning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sezgirligi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: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aralashmaning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miqdorini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10-6 g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gacha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aniqlashga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imkon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beradi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Statsionar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suyuqlik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harakatchan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esa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gazdir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  <a:endParaRPr lang="ru-RU" altLang="ru-RU" sz="18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44036" name="Text Box 8">
            <a:extLst>
              <a:ext uri="{FF2B5EF4-FFF2-40B4-BE49-F238E27FC236}">
                <a16:creationId xmlns:a16="http://schemas.microsoft.com/office/drawing/2014/main" id="{67B17833-DE8E-4959-B039-97C35CD56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710509"/>
            <a:ext cx="8820472" cy="6302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	Suyuq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statsionar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bu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yuqori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molekulyar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uchuvchi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bo'lmagan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suyuqlik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(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silikon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moylar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uglevodorod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moylari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yuqori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molekulyar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254061"/>
                </a:solidFill>
                <a:cs typeface="Arial" panose="020B0604020202020204" pitchFamily="34" charset="0"/>
              </a:rPr>
              <a:t>poliefirlar</a:t>
            </a:r>
            <a:r>
              <a:rPr lang="en-AU" altLang="ru-RU" sz="1800" dirty="0">
                <a:solidFill>
                  <a:srgbClr val="254061"/>
                </a:solidFill>
                <a:cs typeface="Arial" panose="020B0604020202020204" pitchFamily="34" charset="0"/>
              </a:rPr>
              <a:t>).</a:t>
            </a:r>
            <a:endParaRPr lang="ru-RU" altLang="ru-RU" sz="18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44037" name="Text Box 9">
            <a:extLst>
              <a:ext uri="{FF2B5EF4-FFF2-40B4-BE49-F238E27FC236}">
                <a16:creationId xmlns:a16="http://schemas.microsoft.com/office/drawing/2014/main" id="{7B9CAEDB-8398-4982-88FF-694E5AA161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821538"/>
            <a:ext cx="3356297" cy="32248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Harakatchan</a:t>
            </a:r>
            <a:r>
              <a:rPr lang="en-A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- </a:t>
            </a:r>
            <a:r>
              <a:rPr lang="en-AU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gaz</a:t>
            </a:r>
            <a:r>
              <a:rPr lang="en-A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(</a:t>
            </a:r>
            <a:r>
              <a:rPr lang="en-AU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azot</a:t>
            </a:r>
            <a:r>
              <a:rPr lang="en-A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)</a:t>
            </a:r>
            <a:endParaRPr lang="ru-RU" altLang="ru-RU" sz="1600" b="1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44038" name="Text Box 10">
            <a:extLst>
              <a:ext uri="{FF2B5EF4-FFF2-40B4-BE49-F238E27FC236}">
                <a16:creationId xmlns:a16="http://schemas.microsoft.com/office/drawing/2014/main" id="{6BD82349-2DC1-42F9-B433-DC6B6A118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9" y="3144074"/>
            <a:ext cx="3356297" cy="32248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O`rnatish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kolonkalari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 </a:t>
            </a:r>
            <a:r>
              <a:rPr lang="ru-R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2 - 4 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mm</a:t>
            </a:r>
            <a:r>
              <a:rPr lang="ru-R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                                           </a:t>
            </a:r>
          </a:p>
        </p:txBody>
      </p:sp>
      <p:pic>
        <p:nvPicPr>
          <p:cNvPr id="44039" name="Picture 11">
            <a:extLst>
              <a:ext uri="{FF2B5EF4-FFF2-40B4-BE49-F238E27FC236}">
                <a16:creationId xmlns:a16="http://schemas.microsoft.com/office/drawing/2014/main" id="{7F2BAEC6-B728-476E-AF49-801DE36EA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120" y="3859750"/>
            <a:ext cx="3744329" cy="2372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 Box 10">
            <a:extLst>
              <a:ext uri="{FF2B5EF4-FFF2-40B4-BE49-F238E27FC236}">
                <a16:creationId xmlns:a16="http://schemas.microsoft.com/office/drawing/2014/main" id="{3D87A52D-047C-4019-9111-01B6E9C62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9" y="3466557"/>
            <a:ext cx="3356297" cy="32248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Kappilyar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solidFill>
                  <a:srgbClr val="254061"/>
                </a:solidFill>
                <a:cs typeface="Arial" panose="020B0604020202020204" pitchFamily="34" charset="0"/>
              </a:rPr>
              <a:t>kolonkalar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 </a:t>
            </a:r>
            <a:r>
              <a:rPr lang="ru-R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0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,</a:t>
            </a:r>
            <a:r>
              <a:rPr lang="ru-R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2-0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,</a:t>
            </a:r>
            <a:r>
              <a:rPr lang="ru-R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5 </a:t>
            </a:r>
            <a:r>
              <a:rPr lang="en-US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mm</a:t>
            </a:r>
            <a:r>
              <a:rPr lang="ru-RU" altLang="ru-RU" sz="1600" b="1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B857585-B9C7-4276-90F3-844FA7256253}"/>
              </a:ext>
            </a:extLst>
          </p:cNvPr>
          <p:cNvSpPr/>
          <p:nvPr/>
        </p:nvSpPr>
        <p:spPr>
          <a:xfrm>
            <a:off x="1115616" y="629192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19. "Gas-liquid chromatograph setup" prompt, PPT-Online.org, PPT-Online Publishing,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https://cf2.ppt-online.org/files2/slide/v/vAL9hQKNue0CtkPx7W5Sy8Zb1dFfmGDz4Yjp3owgB/slide-13.jpg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8C2896A2-3EBD-443B-81E8-1144AF8352D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AEC495-3C54-4A54-B2AD-14F5BADC4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444" y="502849"/>
            <a:ext cx="5467298" cy="2989645"/>
          </a:xfrm>
          <a:prstGeom prst="rect">
            <a:avLst/>
          </a:prstGeom>
        </p:spPr>
      </p:pic>
      <p:sp>
        <p:nvSpPr>
          <p:cNvPr id="6" name="Text Box 7">
            <a:extLst>
              <a:ext uri="{FF2B5EF4-FFF2-40B4-BE49-F238E27FC236}">
                <a16:creationId xmlns:a16="http://schemas.microsoft.com/office/drawing/2014/main" id="{A97C2029-0985-40A3-8541-1A086462A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4081" y="772450"/>
            <a:ext cx="2937475" cy="2538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1 -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tashuvchi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gazli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ballon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2 -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oqim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stabilizatori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3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3 '-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manometrlar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4 -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xromatografik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kolonka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5 -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namunani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kiritish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uchun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qurilma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6 -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termostat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7 -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detektor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8 –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yozish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qirilmasi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9 –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sarfo`lchagich</a:t>
            </a:r>
            <a:endParaRPr lang="ru-RU" altLang="ru-RU" sz="16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27ADDB3-F05F-4211-B6B3-840540A75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784" y="218566"/>
            <a:ext cx="335629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GLC apparat </a:t>
            </a:r>
            <a:r>
              <a:rPr lang="en-AU" altLang="ru-RU" sz="18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endParaRPr lang="ru-RU" altLang="ru-RU" sz="18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E3A2A0EE-001C-48D6-A04A-5C7764444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44" y="3764550"/>
            <a:ext cx="463335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10">
            <a:extLst>
              <a:ext uri="{FF2B5EF4-FFF2-40B4-BE49-F238E27FC236}">
                <a16:creationId xmlns:a16="http://schemas.microsoft.com/office/drawing/2014/main" id="{8E5B7D40-57F6-4D7B-9522-407D6AE4A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4048" y="3785225"/>
            <a:ext cx="4032448" cy="1061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	Komponentlarni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tashuvchi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va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statsionar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suyuq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faza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o'rtasida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taqsimlash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mexanizmi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ularning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suyuq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fazada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eritilishiga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asoslanadi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.</a:t>
            </a:r>
            <a:r>
              <a:rPr lang="ru-R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6738FE58-6757-4A3D-B8D5-DC5150B82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863" y="4934332"/>
            <a:ext cx="4032448" cy="1061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5526" tIns="37762" rIns="75526" bIns="37762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	Statsionar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fazadagi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modda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miqdorining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harakatchan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fazadagi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modda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miqdoriga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nisbati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taqsimlash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</a:t>
            </a:r>
            <a:r>
              <a:rPr lang="en-AU" altLang="ru-RU" sz="1600" dirty="0" err="1">
                <a:solidFill>
                  <a:srgbClr val="254061"/>
                </a:solidFill>
                <a:cs typeface="Arial" panose="020B0604020202020204" pitchFamily="34" charset="0"/>
              </a:rPr>
              <a:t>koeffitsienti</a:t>
            </a:r>
            <a:r>
              <a:rPr lang="en-AU" altLang="ru-RU" sz="1600" dirty="0">
                <a:solidFill>
                  <a:srgbClr val="254061"/>
                </a:solidFill>
                <a:cs typeface="Arial" panose="020B0604020202020204" pitchFamily="34" charset="0"/>
              </a:rPr>
              <a:t> k‘ dir.</a:t>
            </a:r>
            <a:endParaRPr lang="ru-RU" altLang="ru-RU" sz="1600" dirty="0">
              <a:solidFill>
                <a:srgbClr val="254061"/>
              </a:solidFill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EB03923-9A2E-4B7F-83DD-312A7B5FA885}"/>
              </a:ext>
            </a:extLst>
          </p:cNvPr>
          <p:cNvSpPr/>
          <p:nvPr/>
        </p:nvSpPr>
        <p:spPr>
          <a:xfrm>
            <a:off x="471054" y="6309320"/>
            <a:ext cx="79464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Fig. 20.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"Gas–liquid chromatograph process scheme" prompt, PPT Online, PPT Online, n.d.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https://cf2.ppt-online.org/files2/slide/v/vAL9hQKNue0CtkPx7W5Sy8Zb1dFfmGDz4Yjp3owgB/slide-14.jpg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0DFAAB05-8D9A-45FC-914E-6C59962481B7}"/>
              </a:ext>
            </a:extLst>
          </p:cNvPr>
          <p:cNvSpPr/>
          <p:nvPr/>
        </p:nvSpPr>
        <p:spPr>
          <a:xfrm>
            <a:off x="8449691" y="616530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3745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Rectangle 3">
            <a:extLst>
              <a:ext uri="{FF2B5EF4-FFF2-40B4-BE49-F238E27FC236}">
                <a16:creationId xmlns:a16="http://schemas.microsoft.com/office/drawing/2014/main" id="{D7F6D891-2929-40E8-ABFD-3F2FC6AB2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111940"/>
            <a:ext cx="513873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GLC </a:t>
            </a:r>
            <a:r>
              <a:rPr lang="en-AU" altLang="ru-RU" sz="2800" b="1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identifikatsiyasi</a:t>
            </a:r>
            <a:endParaRPr lang="ru-RU" altLang="ru-RU" sz="28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5063" name="Picture 9">
            <a:extLst>
              <a:ext uri="{FF2B5EF4-FFF2-40B4-BE49-F238E27FC236}">
                <a16:creationId xmlns:a16="http://schemas.microsoft.com/office/drawing/2014/main" id="{5F6D3802-5CE1-4B4F-94D8-38B0DD319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23" y="656569"/>
            <a:ext cx="870655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C753A9C-61FA-4CEF-BFF2-8281203B22D7}"/>
              </a:ext>
            </a:extLst>
          </p:cNvPr>
          <p:cNvSpPr/>
          <p:nvPr/>
        </p:nvSpPr>
        <p:spPr>
          <a:xfrm>
            <a:off x="271404" y="5234358"/>
            <a:ext cx="8817389" cy="96707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Aralashmaning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tarkibini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identifikatsiyalash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turish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asl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namunani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turish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taqqoslanadi</a:t>
            </a:r>
            <a:r>
              <a:rPr lang="en-AU" altLang="ru-RU" sz="23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300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C75B067-9298-4F17-BA3C-C6AFB3F2639E}"/>
              </a:ext>
            </a:extLst>
          </p:cNvPr>
          <p:cNvSpPr/>
          <p:nvPr/>
        </p:nvSpPr>
        <p:spPr>
          <a:xfrm>
            <a:off x="1043608" y="4261191"/>
            <a:ext cx="77025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21. "Column chromatography principle diagram" prompt, PPT-Online.org, Analytical Systems Group,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https://cf.ppt-online.org/files/slide/d/dTBxO8MVDbKLFnhtgwkAvzjaqHreQIiUW6CZ9J/slide-62.jpg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EFFD0293-04AB-4CE0-962D-D5CA5C66A9E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ая выноска 5">
            <a:extLst>
              <a:ext uri="{FF2B5EF4-FFF2-40B4-BE49-F238E27FC236}">
                <a16:creationId xmlns:a16="http://schemas.microsoft.com/office/drawing/2014/main" id="{8B01E6F4-9309-41F4-B3E7-CC7375CE6741}"/>
              </a:ext>
            </a:extLst>
          </p:cNvPr>
          <p:cNvSpPr/>
          <p:nvPr/>
        </p:nvSpPr>
        <p:spPr>
          <a:xfrm>
            <a:off x="395536" y="308996"/>
            <a:ext cx="8568951" cy="2340481"/>
          </a:xfrm>
          <a:prstGeom prst="wedgeRectCallout">
            <a:avLst>
              <a:gd name="adj1" fmla="val -47894"/>
              <a:gd name="adj2" fmla="val 72691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rezervuarlar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omborxonalar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apparatlar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boshqalarda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moddalar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sathini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miqyosida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asbobdir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o'lchagichlarni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sensorlar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o'zgartgichlari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deb ham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o'lchagichlari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jarayonlarda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nazoratni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avtomatlashtirishga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omilining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ta'sirini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kamaytirish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sifatini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xom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ashyo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sarfini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AU" altLang="ru-RU" sz="2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000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5684DF-324C-4A5F-926D-893FA6C021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70"/>
          <a:stretch/>
        </p:blipFill>
        <p:spPr>
          <a:xfrm>
            <a:off x="273904" y="3429000"/>
            <a:ext cx="4226088" cy="205057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10B7C7F-3CC8-4E12-8F5C-5A6C8E6580E3}"/>
              </a:ext>
            </a:extLst>
          </p:cNvPr>
          <p:cNvSpPr/>
          <p:nvPr/>
        </p:nvSpPr>
        <p:spPr>
          <a:xfrm>
            <a:off x="179512" y="6093296"/>
            <a:ext cx="3851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22. "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o'lchagich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(liquid level sensor)" prompt, Studbooks.net, Studbooks Technical Library,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https://studbooks.net/imag_/39/241736/image001.png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58A7EC9-58A9-4C06-93D0-421EE24A28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34954" y="3421360"/>
            <a:ext cx="3613510" cy="2340480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488BDC04-AE7B-453A-B174-C26ED8D40053}"/>
              </a:ext>
            </a:extLst>
          </p:cNvPr>
          <p:cNvSpPr/>
          <p:nvPr/>
        </p:nvSpPr>
        <p:spPr>
          <a:xfrm>
            <a:off x="5112570" y="5157192"/>
            <a:ext cx="971598" cy="7200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0C4A720-C4EF-461C-8BF3-40765330DB63}"/>
              </a:ext>
            </a:extLst>
          </p:cNvPr>
          <p:cNvSpPr/>
          <p:nvPr/>
        </p:nvSpPr>
        <p:spPr>
          <a:xfrm>
            <a:off x="5112567" y="5736168"/>
            <a:ext cx="36135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23. "Liquid level monitoring system" prompt, I-Con.su, I-Con Automation, 2021.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https://i-con.su/upload/iblock/055/055767181a167a41a6756126b8464fcb.jpg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DCBB2475-FEDE-4719-8F7F-0E4E82568A89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>
            <a:extLst>
              <a:ext uri="{FF2B5EF4-FFF2-40B4-BE49-F238E27FC236}">
                <a16:creationId xmlns:a16="http://schemas.microsoft.com/office/drawing/2014/main" id="{DFCCEEFE-55F2-4DD2-A8DE-A2CE757B62F0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 bwMode="auto">
          <a:xfrm>
            <a:off x="251520" y="116633"/>
            <a:ext cx="8892480" cy="42484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vert="horz" wrap="square" lIns="68435" tIns="34217" rIns="68435" bIns="34217" numCol="1" rtlCol="0" anchor="t" anchorCtr="0" compatLnSpc="1">
            <a:prstTxWarp prst="textNoShape">
              <a:avLst/>
            </a:prstTxWarp>
            <a:noAutofit/>
          </a:bodyPr>
          <a:lstStyle>
            <a:lvl1pPr marL="336007" indent="-336007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8014" indent="-280006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20021" indent="-224004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8029" indent="-224004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6038" indent="-224004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64046" indent="-224004" algn="l" defTabSz="89601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12055" indent="-224004" algn="l" defTabSz="89601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0064" indent="-224004" algn="l" defTabSz="89601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08072" indent="-224004" algn="l" defTabSz="89601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o'lchagichlar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rejimi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quyidagilarga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en-AU" sz="1600" b="1" i="1" dirty="0" err="1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uzluksiz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i="1" dirty="0" err="1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endParaRPr lang="en-AU" sz="1600" b="1" i="1" dirty="0">
              <a:solidFill>
                <a:srgbClr val="4F81BD">
                  <a:lumMod val="50000"/>
                </a:srgbClr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o'lchagich-ko'rsatkichlar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o'lchagichlari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o'zgartgichlari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ko'pincha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maqsadda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A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en-AU" sz="1600" b="1" i="1" dirty="0" err="1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i="1" dirty="0" err="1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nuqtalarda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i="1" dirty="0" err="1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600" b="1" i="1" dirty="0" err="1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diskret</a:t>
            </a:r>
            <a:r>
              <a:rPr lang="en-AU" sz="1600" b="1" i="1" dirty="0">
                <a:solidFill>
                  <a:srgbClr val="4F81BD">
                    <a:lumMod val="50000"/>
                  </a:srgb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signalizatorlari</a:t>
            </a:r>
            <a:endParaRPr lang="en-A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relelari</a:t>
            </a:r>
            <a:endParaRPr lang="en-A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ulagichlari</a:t>
            </a:r>
            <a:endParaRPr lang="en-A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chegaraviy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sensorlari</a:t>
            </a:r>
            <a:endParaRPr lang="ru-R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6624" indent="-256624" algn="just" defTabSz="698373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9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o'lchagichlar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o'lchanadigan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modda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bo'linadi</a:t>
            </a:r>
            <a:r>
              <a:rPr lang="en-AU" sz="16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sensorlari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eritmalar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suspenziyalar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neft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mahsulotlari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moylar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moddalar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datchiklar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kukunlar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granulalar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600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AU" sz="1600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sz="1600" dirty="0">
              <a:solidFill>
                <a:srgbClr val="4F81BD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816CF25-29E2-42B5-9D6C-C7995F8B58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0" t="8420" r="2750" b="12200"/>
          <a:stretch/>
        </p:blipFill>
        <p:spPr>
          <a:xfrm>
            <a:off x="467544" y="4365104"/>
            <a:ext cx="2952328" cy="185996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ED1AAEA-5BA7-483F-8981-8E7A3FE23015}"/>
              </a:ext>
            </a:extLst>
          </p:cNvPr>
          <p:cNvSpPr/>
          <p:nvPr/>
        </p:nvSpPr>
        <p:spPr>
          <a:xfrm>
            <a:off x="149918" y="6225071"/>
            <a:ext cx="50701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24. "Water level in tank schematic" prompt, RusAutomation.ru,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RusAutomation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2020.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https://rusautomation.ru/upload/iblock/882/uroven_vody_v_bake.png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227340D-3865-4E31-BE3C-5A6BC39B12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7444" y="4365104"/>
            <a:ext cx="1584176" cy="1762302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D290DEF-AFAC-4C13-9C26-000C00F63CA7}"/>
              </a:ext>
            </a:extLst>
          </p:cNvPr>
          <p:cNvSpPr/>
          <p:nvPr/>
        </p:nvSpPr>
        <p:spPr>
          <a:xfrm>
            <a:off x="5580112" y="6165304"/>
            <a:ext cx="3485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25. "Capacitive level sensor" prompt, Sensorica.ru,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Sensorica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Instruments, 2022.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https://www.sensorica.ru/images/sick_level.jpg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BD10D684-54BB-4007-8AC9-D096A939C3C4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1756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596D62-53E3-416A-AB80-0856981C3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DDE6C36-C8E7-47A7-917E-8B5177655C9D}" type="slidenum">
              <a:rPr lang="ru-RU" altLang="ru-RU" sz="1200">
                <a:solidFill>
                  <a:srgbClr val="B5A788"/>
                </a:solidFill>
              </a:rPr>
              <a:pPr/>
              <a:t>29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>
            <a:extLst>
              <a:ext uri="{FF2B5EF4-FFF2-40B4-BE49-F238E27FC236}">
                <a16:creationId xmlns:a16="http://schemas.microsoft.com/office/drawing/2014/main" id="{D798AFD2-F9F8-4C7F-A865-6F78D70CB84E}"/>
              </a:ext>
            </a:extLst>
          </p:cNvPr>
          <p:cNvSpPr/>
          <p:nvPr/>
        </p:nvSpPr>
        <p:spPr>
          <a:xfrm>
            <a:off x="683568" y="404664"/>
            <a:ext cx="7992888" cy="720080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b="1" dirty="0"/>
          </a:p>
        </p:txBody>
      </p:sp>
      <p:sp>
        <p:nvSpPr>
          <p:cNvPr id="11270" name="Заголовок 1">
            <a:extLst>
              <a:ext uri="{FF2B5EF4-FFF2-40B4-BE49-F238E27FC236}">
                <a16:creationId xmlns:a16="http://schemas.microsoft.com/office/drawing/2014/main" id="{05B5FE48-F187-4CE3-B332-5CD9F8166CA8}"/>
              </a:ext>
            </a:extLst>
          </p:cNvPr>
          <p:cNvSpPr txBox="1">
            <a:spLocks/>
          </p:cNvSpPr>
          <p:nvPr/>
        </p:nvSpPr>
        <p:spPr bwMode="auto">
          <a:xfrm>
            <a:off x="1150938" y="554038"/>
            <a:ext cx="71659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b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Sathni o`lchash</a:t>
            </a:r>
            <a:r>
              <a:rPr lang="ru-RU" altLang="ru-RU" b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b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r>
              <a:rPr lang="ru-RU" altLang="ru-RU" b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7C17CAEB-3578-4583-A5CA-656D7F5E10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0495297"/>
              </p:ext>
            </p:extLst>
          </p:nvPr>
        </p:nvGraphicFramePr>
        <p:xfrm>
          <a:off x="251520" y="1397000"/>
          <a:ext cx="8640960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6AB825A5-7C2F-44A0-A6A2-E11087618392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>
            <a:extLst>
              <a:ext uri="{FF2B5EF4-FFF2-40B4-BE49-F238E27FC236}">
                <a16:creationId xmlns:a16="http://schemas.microsoft.com/office/drawing/2014/main" id="{8376688C-081F-44E8-A408-B22A5C72F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785268"/>
            <a:ext cx="1828800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2" name="Прямоугольник 5">
            <a:extLst>
              <a:ext uri="{FF2B5EF4-FFF2-40B4-BE49-F238E27FC236}">
                <a16:creationId xmlns:a16="http://schemas.microsoft.com/office/drawing/2014/main" id="{0FB0DA9B-6576-4AC8-B933-335B9FE7C5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40768"/>
            <a:ext cx="8274050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dirty="0" err="1"/>
              <a:t>Sathni</a:t>
            </a:r>
            <a:r>
              <a:rPr lang="en-US" altLang="ru-RU" dirty="0"/>
              <a:t> </a:t>
            </a:r>
            <a:r>
              <a:rPr lang="en-US" altLang="ru-RU" dirty="0" err="1"/>
              <a:t>o`lchash</a:t>
            </a:r>
            <a:r>
              <a:rPr lang="en-US" altLang="ru-RU" dirty="0"/>
              <a:t> </a:t>
            </a:r>
            <a:r>
              <a:rPr lang="en-US" altLang="ru-RU" dirty="0" err="1"/>
              <a:t>bosimni</a:t>
            </a:r>
            <a:r>
              <a:rPr lang="en-US" altLang="ru-RU" dirty="0"/>
              <a:t> </a:t>
            </a:r>
            <a:r>
              <a:rPr lang="en-US" altLang="ru-RU" dirty="0" err="1"/>
              <a:t>o`lchash</a:t>
            </a:r>
            <a:r>
              <a:rPr lang="en-US" altLang="ru-RU" dirty="0"/>
              <a:t> </a:t>
            </a:r>
            <a:r>
              <a:rPr lang="en-US" altLang="ru-RU" dirty="0" err="1"/>
              <a:t>orqali</a:t>
            </a:r>
            <a:r>
              <a:rPr lang="en-US" altLang="ru-RU" dirty="0"/>
              <a:t> </a:t>
            </a:r>
            <a:r>
              <a:rPr lang="en-US" altLang="ru-RU" dirty="0" err="1"/>
              <a:t>amalga</a:t>
            </a:r>
            <a:r>
              <a:rPr lang="en-US" altLang="ru-RU" dirty="0"/>
              <a:t> </a:t>
            </a:r>
            <a:r>
              <a:rPr lang="en-US" altLang="ru-RU" dirty="0" err="1"/>
              <a:t>oshiriladi</a:t>
            </a:r>
            <a:r>
              <a:rPr lang="en-US" altLang="ru-RU" dirty="0"/>
              <a:t>:</a:t>
            </a:r>
          </a:p>
        </p:txBody>
      </p:sp>
      <p:sp>
        <p:nvSpPr>
          <p:cNvPr id="12293" name="Заголовок 1">
            <a:extLst>
              <a:ext uri="{FF2B5EF4-FFF2-40B4-BE49-F238E27FC236}">
                <a16:creationId xmlns:a16="http://schemas.microsoft.com/office/drawing/2014/main" id="{2DC0E75A-4C5B-4FC3-8088-25AA18595DB2}"/>
              </a:ext>
            </a:extLst>
          </p:cNvPr>
          <p:cNvSpPr txBox="1">
            <a:spLocks/>
          </p:cNvSpPr>
          <p:nvPr/>
        </p:nvSpPr>
        <p:spPr bwMode="auto">
          <a:xfrm>
            <a:off x="842963" y="404813"/>
            <a:ext cx="7761287" cy="43815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lIns="90459" tIns="45233" rIns="90459" bIns="45233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b="1" dirty="0" err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Gidrostatik</a:t>
            </a:r>
            <a:r>
              <a:rPr lang="en-US" altLang="ru-RU" b="1" dirty="0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b="1" dirty="0" err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altLang="ru-RU" b="1" dirty="0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b="1" dirty="0" err="1">
                <a:solidFill>
                  <a:srgbClr val="5723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o`lchagichlar</a:t>
            </a:r>
            <a:endParaRPr lang="ru-RU" altLang="ru-RU" b="1" dirty="0">
              <a:solidFill>
                <a:srgbClr val="57231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ая выноска 7">
            <a:extLst>
              <a:ext uri="{FF2B5EF4-FFF2-40B4-BE49-F238E27FC236}">
                <a16:creationId xmlns:a16="http://schemas.microsoft.com/office/drawing/2014/main" id="{60955B8B-31D7-4C06-98A4-554FC3D36B7D}"/>
              </a:ext>
            </a:extLst>
          </p:cNvPr>
          <p:cNvSpPr/>
          <p:nvPr/>
        </p:nvSpPr>
        <p:spPr>
          <a:xfrm>
            <a:off x="546422" y="2722091"/>
            <a:ext cx="8274050" cy="1243912"/>
          </a:xfrm>
          <a:prstGeom prst="wedgeRectCallout">
            <a:avLst>
              <a:gd name="adj1" fmla="val 1535"/>
              <a:gd name="adj2" fmla="val -77313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differensial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manometr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o'lchanadigan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gidrostatik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o`lchagich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diffemanometrik</a:t>
            </a:r>
            <a:r>
              <a:rPr lang="en-A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o`lchagich</a:t>
            </a:r>
            <a:r>
              <a:rPr lang="en-A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deb </a:t>
            </a:r>
            <a:r>
              <a:rPr lang="en-A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A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BE00B0-C905-4E39-BB36-41ECAA366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8671" y="4005064"/>
            <a:ext cx="1251681" cy="172689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755D210-0283-421C-B5D3-E4DCCFA35EDF}"/>
              </a:ext>
            </a:extLst>
          </p:cNvPr>
          <p:cNvSpPr/>
          <p:nvPr/>
        </p:nvSpPr>
        <p:spPr>
          <a:xfrm>
            <a:off x="5004048" y="5842337"/>
            <a:ext cx="44582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27. "Hydrostatic level gauge" prompt, Google Images, Engineering Instruments, n.d.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https://encrypted-tbn1.gstatic.com/images?q=tbn:ANd9GcTHFPLti-Xyo1y66Q1HVyg2xqWBu33nfJHmAjLAawk6qLZr9UXF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86AF377-CB6E-43EC-92B8-123AD329C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4005064"/>
            <a:ext cx="1908213" cy="19082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C936E7F-E741-4B16-B8FB-6D0BD55958BF}"/>
              </a:ext>
            </a:extLst>
          </p:cNvPr>
          <p:cNvSpPr/>
          <p:nvPr/>
        </p:nvSpPr>
        <p:spPr>
          <a:xfrm>
            <a:off x="107504" y="5805264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Fig. 26. "Differential manometer-based level gauge" prompt, RosPribor.com,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RosPribor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2021.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https://www.rospribor.com/_/manager/files/5d7/9e7bb784ee/gidrostaticheskiy-urovnemer-nivopress-d.edited_r660x400.png?1637221803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15D14269-63A0-4E76-AD2D-E957D7A3926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BB20BA0-1F56-42AA-813C-051374E202F7}"/>
              </a:ext>
            </a:extLst>
          </p:cNvPr>
          <p:cNvSpPr txBox="1">
            <a:spLocks/>
          </p:cNvSpPr>
          <p:nvPr/>
        </p:nvSpPr>
        <p:spPr>
          <a:xfrm>
            <a:off x="1042988" y="260350"/>
            <a:ext cx="7489825" cy="10080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 eaLnBrk="1" hangingPunct="1">
              <a:defRPr/>
            </a:pP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kamerali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muvozanatlovchi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idishli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o`lchagich</a:t>
            </a:r>
            <a:endParaRPr lang="ru-RU" sz="28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7266DDD6-4815-4B06-BD1B-C95525995A4B}"/>
              </a:ext>
            </a:extLst>
          </p:cNvPr>
          <p:cNvSpPr txBox="1">
            <a:spLocks/>
          </p:cNvSpPr>
          <p:nvPr/>
        </p:nvSpPr>
        <p:spPr bwMode="auto">
          <a:xfrm>
            <a:off x="1042988" y="1484313"/>
            <a:ext cx="785018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hangingPunct="1">
              <a:buClr>
                <a:srgbClr val="629DD1"/>
              </a:buClr>
              <a:defRPr/>
            </a:pP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sathni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ko`rsatuvchi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bosimlar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buClr>
                <a:srgbClr val="629DD1"/>
              </a:buClr>
              <a:defRPr/>
            </a:pPr>
            <a:endParaRPr lang="ru-RU" altLang="ru-RU" sz="3600" dirty="0">
              <a:solidFill>
                <a:prstClr val="black"/>
              </a:solidFill>
            </a:endParaRPr>
          </a:p>
          <a:p>
            <a:pPr marL="67512" indent="0" eaLnBrk="1" hangingPunct="1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endParaRPr lang="ru-RU" altLang="ru-RU" sz="3600" dirty="0">
              <a:solidFill>
                <a:prstClr val="black"/>
              </a:solidFill>
            </a:endParaRPr>
          </a:p>
        </p:txBody>
      </p:sp>
      <p:graphicFrame>
        <p:nvGraphicFramePr>
          <p:cNvPr id="13317" name="Объект 6">
            <a:extLst>
              <a:ext uri="{FF2B5EF4-FFF2-40B4-BE49-F238E27FC236}">
                <a16:creationId xmlns:a16="http://schemas.microsoft.com/office/drawing/2014/main" id="{40CD27B4-DA4C-4FC9-814F-EF44DBC6FF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66963" y="2060575"/>
          <a:ext cx="5202237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Формула" r:id="rId3" imgW="2183452" imgH="215806" progId="Equation.3">
                  <p:embed/>
                </p:oleObj>
              </mc:Choice>
              <mc:Fallback>
                <p:oleObj name="Формула" r:id="rId3" imgW="2183452" imgH="215806" progId="Equation.3">
                  <p:embed/>
                  <p:pic>
                    <p:nvPicPr>
                      <p:cNvPr id="13317" name="Объект 6">
                        <a:extLst>
                          <a:ext uri="{FF2B5EF4-FFF2-40B4-BE49-F238E27FC236}">
                            <a16:creationId xmlns:a16="http://schemas.microsoft.com/office/drawing/2014/main" id="{40CD27B4-DA4C-4FC9-814F-EF44DBC6FF4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6963" y="2060575"/>
                        <a:ext cx="5202237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3B23E9A8-9499-48EE-A2AA-92ADBA77A42D}"/>
              </a:ext>
            </a:extLst>
          </p:cNvPr>
          <p:cNvSpPr txBox="1">
            <a:spLocks/>
          </p:cNvSpPr>
          <p:nvPr/>
        </p:nvSpPr>
        <p:spPr>
          <a:xfrm>
            <a:off x="1042988" y="2852738"/>
            <a:ext cx="7489825" cy="7921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>
              <a:defRPr/>
            </a:pP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Qalqovuchli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bo’yokli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o`lchagichlar</a:t>
            </a:r>
            <a:endParaRPr lang="ru-RU" sz="28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одержимое 2">
            <a:extLst>
              <a:ext uri="{FF2B5EF4-FFF2-40B4-BE49-F238E27FC236}">
                <a16:creationId xmlns:a16="http://schemas.microsoft.com/office/drawing/2014/main" id="{F31D2FFA-2D67-45F4-AA98-5EBC835832D0}"/>
              </a:ext>
            </a:extLst>
          </p:cNvPr>
          <p:cNvSpPr txBox="1">
            <a:spLocks/>
          </p:cNvSpPr>
          <p:nvPr/>
        </p:nvSpPr>
        <p:spPr bwMode="auto">
          <a:xfrm>
            <a:off x="1042988" y="3716338"/>
            <a:ext cx="785018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just">
              <a:buClr>
                <a:srgbClr val="629DD1"/>
              </a:buClr>
              <a:defRPr/>
            </a:pP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prinsipi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qalqovuch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buyokning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holatini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o`lchashga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Qalqovuchning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cho`kishi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buClr>
                <a:srgbClr val="629DD1"/>
              </a:buClr>
              <a:defRPr/>
            </a:pPr>
            <a:endParaRPr lang="ru-RU" alt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512" indent="0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7512" indent="0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qalqovuch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vazni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7512" indent="0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altLang="ru-RU" sz="2000" b="1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o`lchagichning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harakatchan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elementlarining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qarshilik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67512" indent="0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altLang="ru-RU" sz="2000" b="1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qalqovuch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cho`kkan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qismining</a:t>
            </a:r>
            <a:r>
              <a:rPr lang="en-US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hajmi</a:t>
            </a:r>
            <a:r>
              <a:rPr lang="ru-RU" alt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aphicFrame>
        <p:nvGraphicFramePr>
          <p:cNvPr id="13320" name="Объект 9">
            <a:extLst>
              <a:ext uri="{FF2B5EF4-FFF2-40B4-BE49-F238E27FC236}">
                <a16:creationId xmlns:a16="http://schemas.microsoft.com/office/drawing/2014/main" id="{AF29038E-292E-4897-94AF-B772B24D04E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19475" y="4437063"/>
          <a:ext cx="2447925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Формула" r:id="rId5" imgW="1130300" imgH="228600" progId="Equation.3">
                  <p:embed/>
                </p:oleObj>
              </mc:Choice>
              <mc:Fallback>
                <p:oleObj name="Формула" r:id="rId5" imgW="1130300" imgH="228600" progId="Equation.3">
                  <p:embed/>
                  <p:pic>
                    <p:nvPicPr>
                      <p:cNvPr id="13320" name="Объект 9">
                        <a:extLst>
                          <a:ext uri="{FF2B5EF4-FFF2-40B4-BE49-F238E27FC236}">
                            <a16:creationId xmlns:a16="http://schemas.microsoft.com/office/drawing/2014/main" id="{AF29038E-292E-4897-94AF-B772B24D04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4437063"/>
                        <a:ext cx="2447925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3E6DF775-5A1E-440E-B43E-68A38765035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D389640-C8C4-465F-AE44-29508FE88490}"/>
              </a:ext>
            </a:extLst>
          </p:cNvPr>
          <p:cNvSpPr txBox="1">
            <a:spLocks/>
          </p:cNvSpPr>
          <p:nvPr/>
        </p:nvSpPr>
        <p:spPr>
          <a:xfrm>
            <a:off x="755576" y="525620"/>
            <a:ext cx="7200900" cy="6826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Radio </a:t>
            </a:r>
            <a:r>
              <a:rPr lang="en-US" sz="32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to`lqinli</a:t>
            </a: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o`lchagichlar</a:t>
            </a:r>
            <a:r>
              <a:rPr lang="ru-RU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021AD2F2-33A9-4467-8919-4125F7A2E3F2}"/>
              </a:ext>
            </a:extLst>
          </p:cNvPr>
          <p:cNvSpPr txBox="1">
            <a:spLocks/>
          </p:cNvSpPr>
          <p:nvPr/>
        </p:nvSpPr>
        <p:spPr bwMode="auto">
          <a:xfrm>
            <a:off x="683344" y="1664493"/>
            <a:ext cx="7345363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just">
              <a:buClr>
                <a:srgbClr val="629DD1"/>
              </a:buClr>
              <a:defRPr/>
            </a:pP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generatordan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sirtga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qiluvchiga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signalning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o`tish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vaqtini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altLang="ru-RU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</a:t>
            </a:r>
            <a:r>
              <a:rPr lang="el-GR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A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buClr>
                <a:srgbClr val="629DD1"/>
              </a:buClr>
              <a:defRPr/>
            </a:pPr>
            <a:endParaRPr lang="ru-RU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629DD1"/>
              </a:buClr>
              <a:defRPr/>
            </a:pPr>
            <a:endParaRPr lang="ru-RU" alt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511" indent="0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Bu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629DD1"/>
              </a:buClr>
              <a:defRPr/>
            </a:pPr>
            <a:r>
              <a:rPr lang="el-GR" alt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muxitning</a:t>
            </a: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</a:t>
            </a: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o`tuvchanligi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629DD1"/>
              </a:buClr>
              <a:defRPr/>
            </a:pPr>
            <a:r>
              <a:rPr lang="el-GR" alt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muxitning</a:t>
            </a: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dielektrik</a:t>
            </a: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o`tuvchanligi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629DD1"/>
              </a:buClr>
              <a:defRPr/>
            </a:pPr>
            <a:r>
              <a:rPr lang="ru-RU" alt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vakuumda</a:t>
            </a: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yorug`lik</a:t>
            </a:r>
            <a:r>
              <a:rPr lang="en-US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endParaRPr lang="ru-RU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629DD1"/>
              </a:buClr>
              <a:defRPr/>
            </a:pPr>
            <a:endParaRPr lang="ru-RU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341" name="Объект 6">
            <a:extLst>
              <a:ext uri="{FF2B5EF4-FFF2-40B4-BE49-F238E27FC236}">
                <a16:creationId xmlns:a16="http://schemas.microsoft.com/office/drawing/2014/main" id="{74D03236-4AF8-4D50-A441-189E762A39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3034611"/>
              </p:ext>
            </p:extLst>
          </p:nvPr>
        </p:nvGraphicFramePr>
        <p:xfrm>
          <a:off x="3131840" y="2770187"/>
          <a:ext cx="3219450" cy="65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Формула" r:id="rId3" imgW="1244600" imgH="254000" progId="Equation.3">
                  <p:embed/>
                </p:oleObj>
              </mc:Choice>
              <mc:Fallback>
                <p:oleObj name="Формула" r:id="rId3" imgW="1244600" imgH="254000" progId="Equation.3">
                  <p:embed/>
                  <p:pic>
                    <p:nvPicPr>
                      <p:cNvPr id="14341" name="Объект 6">
                        <a:extLst>
                          <a:ext uri="{FF2B5EF4-FFF2-40B4-BE49-F238E27FC236}">
                            <a16:creationId xmlns:a16="http://schemas.microsoft.com/office/drawing/2014/main" id="{74D03236-4AF8-4D50-A441-189E762A394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70187"/>
                        <a:ext cx="3219450" cy="658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2C2E4D48-2D26-4049-8095-B21C6196C44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0A8DAB1A-64D9-4CE8-8DD1-C2CB790A0BE8}"/>
              </a:ext>
            </a:extLst>
          </p:cNvPr>
          <p:cNvSpPr txBox="1">
            <a:spLocks/>
          </p:cNvSpPr>
          <p:nvPr/>
        </p:nvSpPr>
        <p:spPr>
          <a:xfrm>
            <a:off x="1908175" y="188913"/>
            <a:ext cx="5832475" cy="5937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>
              <a:defRPr/>
            </a:pP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Akustik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o`lchagichlar</a:t>
            </a:r>
            <a:endParaRPr lang="ru-RU" sz="28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4" name="Содержимое 2">
            <a:extLst>
              <a:ext uri="{FF2B5EF4-FFF2-40B4-BE49-F238E27FC236}">
                <a16:creationId xmlns:a16="http://schemas.microsoft.com/office/drawing/2014/main" id="{556F74EB-9419-4580-B7A1-0EEBC5CB3AF7}"/>
              </a:ext>
            </a:extLst>
          </p:cNvPr>
          <p:cNvSpPr txBox="1">
            <a:spLocks/>
          </p:cNvSpPr>
          <p:nvPr/>
        </p:nvSpPr>
        <p:spPr bwMode="auto">
          <a:xfrm>
            <a:off x="611188" y="2349500"/>
            <a:ext cx="8185150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66675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522288" indent="-19208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23900" indent="-1857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896938" indent="-14128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060450" indent="-149225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5176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19748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4320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28892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>
              <a:spcBef>
                <a:spcPts val="500"/>
              </a:spcBef>
              <a:buClr>
                <a:srgbClr val="629DD1"/>
              </a:buClr>
              <a:buFont typeface="Wingdings 2" panose="05020102010507070707" pitchFamily="18" charset="2"/>
              <a:buNone/>
            </a:pPr>
            <a:r>
              <a:rPr lang="en-AU" altLang="ru-RU" sz="2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Lokatsion sath o'lchagichlarida sath qiymati signalni generatordan sirtga va qabul qiluvchiga o'tgan vaqtining </a:t>
            </a:r>
            <a:r>
              <a:rPr lang="el-GR" altLang="ru-RU" sz="22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</a:t>
            </a:r>
            <a:r>
              <a:rPr lang="el-GR" altLang="ru-RU" sz="2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o'lchovi bilan aniqlanadi.</a:t>
            </a:r>
            <a:endParaRPr lang="ru-RU" altLang="ru-RU" sz="22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93E9B3A3-B64B-4B60-99DC-6999CDF60486}"/>
              </a:ext>
            </a:extLst>
          </p:cNvPr>
          <p:cNvSpPr/>
          <p:nvPr/>
        </p:nvSpPr>
        <p:spPr>
          <a:xfrm>
            <a:off x="755576" y="1268760"/>
            <a:ext cx="244827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lokatsion</a:t>
            </a:r>
            <a:endParaRPr lang="ru-RU" dirty="0"/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7DE3A7F2-D260-4074-ACB9-7DCB1EA8591C}"/>
              </a:ext>
            </a:extLst>
          </p:cNvPr>
          <p:cNvSpPr/>
          <p:nvPr/>
        </p:nvSpPr>
        <p:spPr>
          <a:xfrm>
            <a:off x="3707904" y="1268760"/>
            <a:ext cx="244827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yutuvchi</a:t>
            </a:r>
            <a:r>
              <a:rPr lang="en-AU" alt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CA4CCE4D-98AB-44B3-9D40-D94D4CF86C1D}"/>
              </a:ext>
            </a:extLst>
          </p:cNvPr>
          <p:cNvSpPr/>
          <p:nvPr/>
        </p:nvSpPr>
        <p:spPr>
          <a:xfrm>
            <a:off x="6516216" y="1268760"/>
            <a:ext cx="244827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rezonans</a:t>
            </a:r>
            <a:endParaRPr lang="ru-RU" dirty="0"/>
          </a:p>
        </p:txBody>
      </p:sp>
      <p:sp>
        <p:nvSpPr>
          <p:cNvPr id="10" name="Стрелка вниз 9">
            <a:extLst>
              <a:ext uri="{FF2B5EF4-FFF2-40B4-BE49-F238E27FC236}">
                <a16:creationId xmlns:a16="http://schemas.microsoft.com/office/drawing/2014/main" id="{E7B1FDB4-E9B7-4E7A-B5F5-9A7B34180DCA}"/>
              </a:ext>
            </a:extLst>
          </p:cNvPr>
          <p:cNvSpPr/>
          <p:nvPr/>
        </p:nvSpPr>
        <p:spPr>
          <a:xfrm>
            <a:off x="1908175" y="854075"/>
            <a:ext cx="576263" cy="414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Стрелка вниз 10">
            <a:extLst>
              <a:ext uri="{FF2B5EF4-FFF2-40B4-BE49-F238E27FC236}">
                <a16:creationId xmlns:a16="http://schemas.microsoft.com/office/drawing/2014/main" id="{6170188B-3E35-4335-B2B1-EAC02A7AD9DC}"/>
              </a:ext>
            </a:extLst>
          </p:cNvPr>
          <p:cNvSpPr/>
          <p:nvPr/>
        </p:nvSpPr>
        <p:spPr>
          <a:xfrm>
            <a:off x="4535488" y="854075"/>
            <a:ext cx="576262" cy="414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Стрелка вниз 11">
            <a:extLst>
              <a:ext uri="{FF2B5EF4-FFF2-40B4-BE49-F238E27FC236}">
                <a16:creationId xmlns:a16="http://schemas.microsoft.com/office/drawing/2014/main" id="{594E4BE1-D605-4AB7-B036-50C7280A6193}"/>
              </a:ext>
            </a:extLst>
          </p:cNvPr>
          <p:cNvSpPr/>
          <p:nvPr/>
        </p:nvSpPr>
        <p:spPr>
          <a:xfrm>
            <a:off x="7164388" y="854075"/>
            <a:ext cx="576262" cy="414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aphicFrame>
        <p:nvGraphicFramePr>
          <p:cNvPr id="15377" name="Объект 12">
            <a:extLst>
              <a:ext uri="{FF2B5EF4-FFF2-40B4-BE49-F238E27FC236}">
                <a16:creationId xmlns:a16="http://schemas.microsoft.com/office/drawing/2014/main" id="{2F279491-CCA4-4C0F-937D-9A851738FCE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03575" y="3357563"/>
          <a:ext cx="31686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Формула" r:id="rId3" imgW="965200" imgH="203200" progId="Equation.3">
                  <p:embed/>
                </p:oleObj>
              </mc:Choice>
              <mc:Fallback>
                <p:oleObj name="Формула" r:id="rId3" imgW="965200" imgH="203200" progId="Equation.3">
                  <p:embed/>
                  <p:pic>
                    <p:nvPicPr>
                      <p:cNvPr id="15377" name="Объект 12">
                        <a:extLst>
                          <a:ext uri="{FF2B5EF4-FFF2-40B4-BE49-F238E27FC236}">
                            <a16:creationId xmlns:a16="http://schemas.microsoft.com/office/drawing/2014/main" id="{2F279491-CCA4-4C0F-937D-9A851738FCE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3357563"/>
                        <a:ext cx="316865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FC637C84-A952-44FC-AF0F-8E4A0D920E7E}"/>
              </a:ext>
            </a:extLst>
          </p:cNvPr>
          <p:cNvSpPr txBox="1">
            <a:spLocks/>
          </p:cNvSpPr>
          <p:nvPr/>
        </p:nvSpPr>
        <p:spPr>
          <a:xfrm>
            <a:off x="900113" y="4221163"/>
            <a:ext cx="7632700" cy="7207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>
              <a:defRPr/>
            </a:pPr>
            <a:r>
              <a:rPr lang="en-US" sz="32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Termokonduksion</a:t>
            </a: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sath</a:t>
            </a: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o`lchagichlar</a:t>
            </a:r>
            <a:endParaRPr lang="ru-RU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одержимое 2">
            <a:extLst>
              <a:ext uri="{FF2B5EF4-FFF2-40B4-BE49-F238E27FC236}">
                <a16:creationId xmlns:a16="http://schemas.microsoft.com/office/drawing/2014/main" id="{3E6C1D1E-AA03-4778-8683-ED5124B26B74}"/>
              </a:ext>
            </a:extLst>
          </p:cNvPr>
          <p:cNvSpPr txBox="1">
            <a:spLocks/>
          </p:cNvSpPr>
          <p:nvPr/>
        </p:nvSpPr>
        <p:spPr bwMode="auto">
          <a:xfrm>
            <a:off x="900113" y="5084763"/>
            <a:ext cx="7896225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67511" indent="0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Sezgir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element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sathiga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harorat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termoqarshilik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koeffitsientiga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resistor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AU" alt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endParaRPr lang="ru-RU" altLang="ru-RU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endParaRPr lang="ru-RU" altLang="ru-RU" sz="3600" b="1" dirty="0">
              <a:solidFill>
                <a:prstClr val="black"/>
              </a:solidFill>
            </a:endParaRPr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D888808C-4F31-4118-97D5-D9737A7C0B1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B9D126A-3980-4F4D-95BA-A1FF37A16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6F3F14-055A-4EC2-99E8-BDD72FE9711E}" type="slidenum">
              <a:rPr lang="ru-RU" altLang="ru-RU" sz="1200">
                <a:solidFill>
                  <a:srgbClr val="B5A788"/>
                </a:solidFill>
              </a:rPr>
              <a:pPr/>
              <a:t>34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8" name="Прямоугольная выноска 7">
            <a:extLst>
              <a:ext uri="{FF2B5EF4-FFF2-40B4-BE49-F238E27FC236}">
                <a16:creationId xmlns:a16="http://schemas.microsoft.com/office/drawing/2014/main" id="{BBAB288C-08BD-4FF0-8513-655C0900FCA4}"/>
              </a:ext>
            </a:extLst>
          </p:cNvPr>
          <p:cNvSpPr/>
          <p:nvPr/>
        </p:nvSpPr>
        <p:spPr>
          <a:xfrm>
            <a:off x="107504" y="1845960"/>
            <a:ext cx="4392488" cy="4751392"/>
          </a:xfrm>
          <a:prstGeom prst="wedgeRectCallout">
            <a:avLst>
              <a:gd name="adj1" fmla="val -4675"/>
              <a:gd name="adj2" fmla="val -62488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qalqovuchli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signalizatori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tebranma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signalizator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ultratovushli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tirqishli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datchik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signalizatorlar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ultratovushli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detektor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quruq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bo'linmalarida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suvning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bo'lishini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xavfsizlik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signa</a:t>
            </a:r>
            <a:r>
              <a:rPr lang="ru-R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lizatori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Прямоугольная выноска 8">
            <a:extLst>
              <a:ext uri="{FF2B5EF4-FFF2-40B4-BE49-F238E27FC236}">
                <a16:creationId xmlns:a16="http://schemas.microsoft.com/office/drawing/2014/main" id="{57CA19F9-5384-40B0-93B5-05626EC68FA3}"/>
              </a:ext>
            </a:extLst>
          </p:cNvPr>
          <p:cNvSpPr/>
          <p:nvPr/>
        </p:nvSpPr>
        <p:spPr>
          <a:xfrm>
            <a:off x="4860032" y="1859280"/>
            <a:ext cx="4104456" cy="3816424"/>
          </a:xfrm>
          <a:prstGeom prst="wedgeRectCallout">
            <a:avLst>
              <a:gd name="adj1" fmla="val 2559"/>
              <a:gd name="adj2" fmla="val -6209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kontaktsiz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ultratovushli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gidrostatik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qalqovuchli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cho`kma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o`zgartgichlar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elektrik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indikatorlar</a:t>
            </a:r>
            <a:r>
              <a:rPr lang="en-AU" alt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A7FF424B-CCB8-42CC-B43D-2862CE843BCA}"/>
              </a:ext>
            </a:extLst>
          </p:cNvPr>
          <p:cNvSpPr/>
          <p:nvPr/>
        </p:nvSpPr>
        <p:spPr>
          <a:xfrm>
            <a:off x="468313" y="548035"/>
            <a:ext cx="3887787" cy="72072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sathini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diskret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000" b="1" dirty="0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82DEE1A9-A179-4772-BEE2-ED6BBC7C6F78}"/>
              </a:ext>
            </a:extLst>
          </p:cNvPr>
          <p:cNvSpPr/>
          <p:nvPr/>
        </p:nvSpPr>
        <p:spPr>
          <a:xfrm>
            <a:off x="4728591" y="548680"/>
            <a:ext cx="4379913" cy="7191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sathini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endParaRPr lang="ru-RU" sz="2000" b="1" dirty="0"/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BF9BF198-5F05-439A-A566-E3E8CC52CE0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D225D0A-604D-4756-A792-FF2EA4CF9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A3FF2D7-BFBF-4AC1-A1E7-A638A96B773C}" type="slidenum">
              <a:rPr lang="ru-RU" altLang="ru-RU" sz="1200">
                <a:solidFill>
                  <a:srgbClr val="B5A788"/>
                </a:solidFill>
              </a:rPr>
              <a:pPr/>
              <a:t>35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A93FF82C-84B3-4F84-8803-C316D0325BC3}"/>
              </a:ext>
            </a:extLst>
          </p:cNvPr>
          <p:cNvSpPr/>
          <p:nvPr/>
        </p:nvSpPr>
        <p:spPr>
          <a:xfrm>
            <a:off x="900113" y="333375"/>
            <a:ext cx="7848600" cy="208756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12" name="Содержимое 2">
            <a:extLst>
              <a:ext uri="{FF2B5EF4-FFF2-40B4-BE49-F238E27FC236}">
                <a16:creationId xmlns:a16="http://schemas.microsoft.com/office/drawing/2014/main" id="{CA03448F-D0EF-420A-8EA8-6AAD5D2E2DB6}"/>
              </a:ext>
            </a:extLst>
          </p:cNvPr>
          <p:cNvSpPr txBox="1">
            <a:spLocks/>
          </p:cNvSpPr>
          <p:nvPr/>
        </p:nvSpPr>
        <p:spPr bwMode="auto">
          <a:xfrm>
            <a:off x="1042988" y="374650"/>
            <a:ext cx="7561262" cy="204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5437" tIns="37718" rIns="75437" bIns="37718"/>
          <a:lstStyle>
            <a:lvl1pPr marL="334963" indent="-3349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27075" indent="-27940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19188" indent="-2238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566863" indent="-2238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14538" indent="-223838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471738" indent="-22383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28938" indent="-22383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386138" indent="-22383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43338" indent="-22383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AU" altLang="ru-RU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Sochiluvchan moddalar bilan ishlashning xususiyatlari</a:t>
            </a:r>
            <a:r>
              <a:rPr lang="en-AU" altLang="ru-RU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AU" altLang="ru-RU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 katta hajmdagi bunkerlar, siloslar; </a:t>
            </a:r>
          </a:p>
          <a:p>
            <a:pPr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AU" altLang="ru-RU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 past aniqlik (suyuqliklar bilan taqqoslaganda);</a:t>
            </a:r>
          </a:p>
          <a:p>
            <a:pPr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AU" altLang="ru-RU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 sirtning murakkab shakli (do`mlik, voronka, yopishgan bo'laklar); </a:t>
            </a:r>
          </a:p>
          <a:p>
            <a:pPr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AU" altLang="ru-RU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 aloqa datchiklariga katta yuk; </a:t>
            </a:r>
          </a:p>
          <a:p>
            <a:pPr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AU" altLang="ru-RU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 chang zarralarini qurilma ichiga kirish ehtimoli.</a:t>
            </a:r>
            <a:endParaRPr lang="ru-RU" altLang="ru-RU" sz="180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BAF1941D-EDE2-48D8-A530-B59D3BE8F511}"/>
              </a:ext>
            </a:extLst>
          </p:cNvPr>
          <p:cNvSpPr/>
          <p:nvPr/>
        </p:nvSpPr>
        <p:spPr>
          <a:xfrm>
            <a:off x="2411413" y="2708275"/>
            <a:ext cx="4897437" cy="7207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sathini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diskret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AU" alt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11" name="Прямоугольная выноска 10">
            <a:extLst>
              <a:ext uri="{FF2B5EF4-FFF2-40B4-BE49-F238E27FC236}">
                <a16:creationId xmlns:a16="http://schemas.microsoft.com/office/drawing/2014/main" id="{C5049ACF-B4C9-401B-8C18-CBB89D4D680F}"/>
              </a:ext>
            </a:extLst>
          </p:cNvPr>
          <p:cNvSpPr/>
          <p:nvPr/>
        </p:nvSpPr>
        <p:spPr>
          <a:xfrm>
            <a:off x="1763689" y="3921968"/>
            <a:ext cx="6984776" cy="1955304"/>
          </a:xfrm>
          <a:prstGeom prst="wedgeRectCallout">
            <a:avLst>
              <a:gd name="adj1" fmla="val -39816"/>
              <a:gd name="adj2" fmla="val -7707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sig'imli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tebranma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antennasi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diskret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parrakli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elektromexanik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signalizatorlar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sathhini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kontaktsiz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ultratovashli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radar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o`zgartgichlari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75BCFFAA-971A-4FEC-9931-E642D1C21172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0"/>
            <a:ext cx="8964488" cy="6885384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adabiyotlar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en-US" sz="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3525" indent="-263525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vositalari,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A.A.Mamajonov, M.O.Sattarov, D.V.Xakimov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Toshkent “NIF MSh” -2020 y. 254 b.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63525" indent="-263525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Mеtrоlоgiya asoslari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Ismаtullаеv P.R., Qodirova Sh.A.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T.: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Extremum –Press,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</a:p>
          <a:p>
            <a:pPr marL="263525" indent="-263525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Fizikaviy-kimyoviy o’lchashlar, O’quv qo’llanma. IsmаtullаеvP.R. va boshq.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T.: TDTU, 2007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O’lchashning fizikaviy asoslari. Darslik. Kalandarov P.I.. / – T:” TIQXMMI” MTU, 2023, 232 b.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"Flow measurement system schematic" prompt, Google Images, Flow Measurement Ltd.,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"Turbine flowmeter calibration rig" prompt, Flow-Measurement.com, UPSN Engineering, 2021.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"Industrial turbine flowmeter" prompt, YZImgs.com, YZ Instruments, 9 Feb. 2017.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"Positive displacement flowmeter diagram" prompt, SatrapDama.com, Satrap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Dama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Tech, 2024.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"Ultrasonic flow converter system" prompt, Google Images, Ultrasonic Systems,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"Differential pressure flow measurement setup" prompt, PPT-Online.org, PPT-Online Publishing,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"Diaphragm flow sensor installation" prompt, Emis-KIP.kz, EMIS Instruments, 2020.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"Flow measurement with restrictor device" prompt, AB-DPO.ru, AB DPO Engineering, 2021.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"Electromagnetic flowmeter housing" prompt, Teplovodomer.ru,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Teplovodomer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LLC, 2020.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"Modern chromatographic methods setup" prompt, PPT-Online.org, Analytical Systems Group,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"Chromatography analysis instruments" prompt, Google Images,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UAHistory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Publications,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"Gas-liquid chromatograph setup" prompt, PPT-Online.org, PPT-Online Publishing,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"Water level in tank schematic" prompt, RusAutomation.ru,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RusAutomation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2020.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"Capacitive level sensor" prompt, Sensorica.ru,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Sensorica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Instruments, 2022.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"Hydrostatic level gauge" prompt, Google Images, Engineering Instruments, n.d.</a:t>
            </a:r>
          </a:p>
          <a:p>
            <a:pPr marL="263525" indent="-263525" algn="just">
              <a:spcBef>
                <a:spcPts val="0"/>
              </a:spcBef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"Differential manometer-based level gauge" prompt, RosPribor.com,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RosPribor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2021.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00192" y="6237312"/>
            <a:ext cx="2184995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_O_hIdAwkOeQ6Kkpmfcmg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20009</TotalTime>
  <Words>4051</Words>
  <Application>Microsoft Office PowerPoint</Application>
  <PresentationFormat>Экран (4:3)</PresentationFormat>
  <Paragraphs>452</Paragraphs>
  <Slides>37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48" baseType="lpstr">
      <vt:lpstr>Arial</vt:lpstr>
      <vt:lpstr>Calibri</vt:lpstr>
      <vt:lpstr>Century Gothic</vt:lpstr>
      <vt:lpstr>Palatino Linotype</vt:lpstr>
      <vt:lpstr>Times New Roman</vt:lpstr>
      <vt:lpstr>Wingdings</vt:lpstr>
      <vt:lpstr>Wingdings 2</vt:lpstr>
      <vt:lpstr>Wingdings 3</vt:lpstr>
      <vt:lpstr>Легкий дым</vt:lpstr>
      <vt:lpstr>Формула</vt:lpstr>
      <vt:lpstr>CS ChemDraw Drawing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Bo`sim o`zgarishiga asoslangan usul</vt:lpstr>
      <vt:lpstr>Ishlash printsipi</vt:lpstr>
      <vt:lpstr>Презентация PowerPoint</vt:lpstr>
      <vt:lpstr>Презентация PowerPoint</vt:lpstr>
      <vt:lpstr>Презентация PowerPoint</vt:lpstr>
      <vt:lpstr>Tuzilishi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876</cp:revision>
  <cp:lastPrinted>2017-11-03T05:24:17Z</cp:lastPrinted>
  <dcterms:created xsi:type="dcterms:W3CDTF">2004-09-03T10:58:13Z</dcterms:created>
  <dcterms:modified xsi:type="dcterms:W3CDTF">2025-10-28T11:04:07Z</dcterms:modified>
</cp:coreProperties>
</file>