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40"/>
  </p:notesMasterIdLst>
  <p:handoutMasterIdLst>
    <p:handoutMasterId r:id="rId41"/>
  </p:handoutMasterIdLst>
  <p:sldIdLst>
    <p:sldId id="422" r:id="rId2"/>
    <p:sldId id="423" r:id="rId3"/>
    <p:sldId id="424" r:id="rId4"/>
    <p:sldId id="647" r:id="rId5"/>
    <p:sldId id="648" r:id="rId6"/>
    <p:sldId id="649" r:id="rId7"/>
    <p:sldId id="650" r:id="rId8"/>
    <p:sldId id="674" r:id="rId9"/>
    <p:sldId id="675" r:id="rId10"/>
    <p:sldId id="676" r:id="rId11"/>
    <p:sldId id="677" r:id="rId12"/>
    <p:sldId id="679" r:id="rId13"/>
    <p:sldId id="680" r:id="rId14"/>
    <p:sldId id="681" r:id="rId15"/>
    <p:sldId id="682" r:id="rId16"/>
    <p:sldId id="683" r:id="rId17"/>
    <p:sldId id="685" r:id="rId18"/>
    <p:sldId id="686" r:id="rId19"/>
    <p:sldId id="687" r:id="rId20"/>
    <p:sldId id="688" r:id="rId21"/>
    <p:sldId id="689" r:id="rId22"/>
    <p:sldId id="690" r:id="rId23"/>
    <p:sldId id="691" r:id="rId24"/>
    <p:sldId id="643" r:id="rId25"/>
    <p:sldId id="644" r:id="rId26"/>
    <p:sldId id="664" r:id="rId27"/>
    <p:sldId id="645" r:id="rId28"/>
    <p:sldId id="665" r:id="rId29"/>
    <p:sldId id="666" r:id="rId30"/>
    <p:sldId id="667" r:id="rId31"/>
    <p:sldId id="668" r:id="rId32"/>
    <p:sldId id="669" r:id="rId33"/>
    <p:sldId id="670" r:id="rId34"/>
    <p:sldId id="671" r:id="rId35"/>
    <p:sldId id="672" r:id="rId36"/>
    <p:sldId id="673" r:id="rId37"/>
    <p:sldId id="425" r:id="rId38"/>
    <p:sldId id="427" r:id="rId39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khrom Khamdamov" initials="BK" lastIdx="1" clrIdx="0">
    <p:extLst>
      <p:ext uri="{19B8F6BF-5375-455C-9EA6-DF929625EA0E}">
        <p15:presenceInfo xmlns:p15="http://schemas.microsoft.com/office/powerpoint/2012/main" userId="a5ef29303e80b42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33FF"/>
    <a:srgbClr val="EBE7D5"/>
    <a:srgbClr val="F9E1C7"/>
    <a:srgbClr val="C5F1F7"/>
    <a:srgbClr val="FF0000"/>
    <a:srgbClr val="CCECFF"/>
    <a:srgbClr val="D2FCFA"/>
    <a:srgbClr val="00FFFF"/>
    <a:srgbClr val="EB8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54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09F9F5-F631-4420-BB3F-E7AF3A6E02EB}" type="doc">
      <dgm:prSet loTypeId="urn:microsoft.com/office/officeart/2008/layout/VerticalCurvedList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E0043278-9136-4A54-9DE3-B03EABF9424A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it-IT"/>
            <a:t>namlik o‘lchagichlari;</a:t>
          </a:r>
          <a:endParaRPr lang="ru-RU" dirty="0"/>
        </a:p>
      </dgm:t>
    </dgm:pt>
    <dgm:pt modelId="{8C2CCA36-A2CE-49ED-A4C5-1552EA86D774}" type="parTrans" cxnId="{2D6FDC5E-A7EA-4D00-85B0-45ABA358960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0123D08-E242-4F83-96E8-796DE83DDBEE}" type="sibTrans" cxnId="{2D6FDC5E-A7EA-4D00-85B0-45ABA358960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1CE84EA-0101-4C30-B13B-7E1B7139A27E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it-IT"/>
            <a:t>bosim;</a:t>
          </a:r>
          <a:endParaRPr lang="ru-RU" dirty="0"/>
        </a:p>
      </dgm:t>
    </dgm:pt>
    <dgm:pt modelId="{9B64A190-3D39-4235-BA80-8B6D51A661D7}" type="parTrans" cxnId="{67AACBFC-A483-463E-A822-3CF88B88373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5E1A561-42CC-442A-9E29-EA0AF357633A}" type="sibTrans" cxnId="{67AACBFC-A483-463E-A822-3CF88B88373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72915A8-B506-4B6A-B5A3-235AD7484809}">
      <dgm:prSet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it-IT"/>
            <a:t>sarf;</a:t>
          </a:r>
          <a:endParaRPr lang="ru-RU" dirty="0"/>
        </a:p>
      </dgm:t>
    </dgm:pt>
    <dgm:pt modelId="{A0149F50-0C65-4B56-8950-60D302314CBB}" type="parTrans" cxnId="{FCD31257-2FE9-403D-85CD-C14BAFCFC0C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7C797B8-254F-4E94-AA75-52C1A803E8EE}" type="sibTrans" cxnId="{FCD31257-2FE9-403D-85CD-C14BAFCFC0C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0116B10-16FD-4DC2-A70C-C3101474005F}">
      <dgm:prSet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it-IT"/>
            <a:t>harorat;</a:t>
          </a:r>
          <a:endParaRPr lang="ru-RU" dirty="0"/>
        </a:p>
      </dgm:t>
    </dgm:pt>
    <dgm:pt modelId="{343A1B09-E862-4D12-AE47-27E400C0899C}" type="parTrans" cxnId="{3C870296-A829-4E81-BFA8-72F97811717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1534C85-59C8-44FD-BEB5-0282D1D8E580}" type="sibTrans" cxnId="{3C870296-A829-4E81-BFA8-72F97811717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260C756-5ECD-433A-96EA-AF06F24687D0}">
      <dgm:prSet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it-IT"/>
            <a:t>sath;</a:t>
          </a:r>
          <a:endParaRPr lang="ru-RU" dirty="0"/>
        </a:p>
      </dgm:t>
    </dgm:pt>
    <dgm:pt modelId="{C78B4848-0601-495E-8E55-718733E15731}" type="parTrans" cxnId="{1D7FEB96-8103-4053-86C7-49C5118DE5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364B12-2A88-4463-80EA-3AA4BEBA9DF6}" type="sibTrans" cxnId="{1D7FEB96-8103-4053-86C7-49C5118DE5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75170E1-85C8-4002-87B0-AF40B77F13D3}">
      <dgm:prSet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it-IT"/>
            <a:t>daraja;</a:t>
          </a:r>
          <a:endParaRPr lang="ru-RU" dirty="0"/>
        </a:p>
      </dgm:t>
    </dgm:pt>
    <dgm:pt modelId="{58EA66C8-E77C-47C2-BB5E-AF6F8556D102}" type="parTrans" cxnId="{7FDA84AF-A5E1-4FEC-80B6-87785F9D43A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6FCF3BA-D5C5-49E3-B184-3ECB05533D26}" type="sibTrans" cxnId="{7FDA84AF-A5E1-4FEC-80B6-87785F9D43A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A84C03D-2E0B-4C10-A12D-98A10C5FF098}">
      <dgm:prSet/>
      <dgm:spPr/>
      <dgm:t>
        <a:bodyPr/>
        <a:lstStyle/>
        <a:p>
          <a:r>
            <a:rPr lang="it-IT" dirty="0"/>
            <a:t>konsentratsiya</a:t>
          </a:r>
          <a:endParaRPr lang="ru-RU" dirty="0"/>
        </a:p>
      </dgm:t>
    </dgm:pt>
    <dgm:pt modelId="{456E63CB-8988-431A-9FFA-3D204A9083A9}" type="parTrans" cxnId="{985F9D46-FDF1-4E1F-8914-8DE6E841E14D}">
      <dgm:prSet/>
      <dgm:spPr/>
      <dgm:t>
        <a:bodyPr/>
        <a:lstStyle/>
        <a:p>
          <a:endParaRPr lang="ru-RU"/>
        </a:p>
      </dgm:t>
    </dgm:pt>
    <dgm:pt modelId="{A9DEE301-57C1-4B26-8CED-46AD1250423B}" type="sibTrans" cxnId="{985F9D46-FDF1-4E1F-8914-8DE6E841E14D}">
      <dgm:prSet/>
      <dgm:spPr/>
      <dgm:t>
        <a:bodyPr/>
        <a:lstStyle/>
        <a:p>
          <a:endParaRPr lang="ru-RU"/>
        </a:p>
      </dgm:t>
    </dgm:pt>
    <dgm:pt modelId="{7FB13497-55F3-48CB-B513-CCC04CBA528D}" type="pres">
      <dgm:prSet presAssocID="{9809F9F5-F631-4420-BB3F-E7AF3A6E02EB}" presName="Name0" presStyleCnt="0">
        <dgm:presLayoutVars>
          <dgm:chMax val="7"/>
          <dgm:chPref val="7"/>
          <dgm:dir/>
        </dgm:presLayoutVars>
      </dgm:prSet>
      <dgm:spPr/>
    </dgm:pt>
    <dgm:pt modelId="{E2AE5C7B-0AB3-4372-B9A2-E5688386C82F}" type="pres">
      <dgm:prSet presAssocID="{9809F9F5-F631-4420-BB3F-E7AF3A6E02EB}" presName="Name1" presStyleCnt="0"/>
      <dgm:spPr/>
    </dgm:pt>
    <dgm:pt modelId="{2E132EC3-58CB-4D9C-BB18-CCFD577DC221}" type="pres">
      <dgm:prSet presAssocID="{9809F9F5-F631-4420-BB3F-E7AF3A6E02EB}" presName="cycle" presStyleCnt="0"/>
      <dgm:spPr/>
    </dgm:pt>
    <dgm:pt modelId="{57571EBC-51C3-49AA-B4E9-43C0BA4344B7}" type="pres">
      <dgm:prSet presAssocID="{9809F9F5-F631-4420-BB3F-E7AF3A6E02EB}" presName="srcNode" presStyleLbl="node1" presStyleIdx="0" presStyleCnt="7"/>
      <dgm:spPr/>
    </dgm:pt>
    <dgm:pt modelId="{30DE7148-00F4-4249-97E7-7F41A932D7E4}" type="pres">
      <dgm:prSet presAssocID="{9809F9F5-F631-4420-BB3F-E7AF3A6E02EB}" presName="conn" presStyleLbl="parChTrans1D2" presStyleIdx="0" presStyleCnt="1"/>
      <dgm:spPr/>
    </dgm:pt>
    <dgm:pt modelId="{69921C68-2BB2-439E-80B5-4C51DC36FEC8}" type="pres">
      <dgm:prSet presAssocID="{9809F9F5-F631-4420-BB3F-E7AF3A6E02EB}" presName="extraNode" presStyleLbl="node1" presStyleIdx="0" presStyleCnt="7"/>
      <dgm:spPr/>
    </dgm:pt>
    <dgm:pt modelId="{A6F2A47E-1A0C-416D-B552-F8C20A07F1AF}" type="pres">
      <dgm:prSet presAssocID="{9809F9F5-F631-4420-BB3F-E7AF3A6E02EB}" presName="dstNode" presStyleLbl="node1" presStyleIdx="0" presStyleCnt="7"/>
      <dgm:spPr/>
    </dgm:pt>
    <dgm:pt modelId="{9DCBF8B1-F844-4AB4-A455-DD8BCDD2E35B}" type="pres">
      <dgm:prSet presAssocID="{E0043278-9136-4A54-9DE3-B03EABF9424A}" presName="text_1" presStyleLbl="node1" presStyleIdx="0" presStyleCnt="7">
        <dgm:presLayoutVars>
          <dgm:bulletEnabled val="1"/>
        </dgm:presLayoutVars>
      </dgm:prSet>
      <dgm:spPr/>
    </dgm:pt>
    <dgm:pt modelId="{4EF00C39-361F-4B95-B472-F058C372FF7F}" type="pres">
      <dgm:prSet presAssocID="{E0043278-9136-4A54-9DE3-B03EABF9424A}" presName="accent_1" presStyleCnt="0"/>
      <dgm:spPr/>
    </dgm:pt>
    <dgm:pt modelId="{6785EFD7-9F9A-4C42-8DA8-A268256909F7}" type="pres">
      <dgm:prSet presAssocID="{E0043278-9136-4A54-9DE3-B03EABF9424A}" presName="accentRepeatNode" presStyleLbl="solidFgAcc1" presStyleIdx="0" presStyleCnt="7"/>
      <dgm:spPr/>
    </dgm:pt>
    <dgm:pt modelId="{FEFF2252-25E2-4342-8739-C1C53CABFA2C}" type="pres">
      <dgm:prSet presAssocID="{11CE84EA-0101-4C30-B13B-7E1B7139A27E}" presName="text_2" presStyleLbl="node1" presStyleIdx="1" presStyleCnt="7">
        <dgm:presLayoutVars>
          <dgm:bulletEnabled val="1"/>
        </dgm:presLayoutVars>
      </dgm:prSet>
      <dgm:spPr/>
    </dgm:pt>
    <dgm:pt modelId="{DB17456A-31C2-491F-A25A-B7FF21E120BF}" type="pres">
      <dgm:prSet presAssocID="{11CE84EA-0101-4C30-B13B-7E1B7139A27E}" presName="accent_2" presStyleCnt="0"/>
      <dgm:spPr/>
    </dgm:pt>
    <dgm:pt modelId="{2563A27D-7D4E-4CAA-8AB9-ACE51F714536}" type="pres">
      <dgm:prSet presAssocID="{11CE84EA-0101-4C30-B13B-7E1B7139A27E}" presName="accentRepeatNode" presStyleLbl="solidFgAcc1" presStyleIdx="1" presStyleCnt="7"/>
      <dgm:spPr/>
    </dgm:pt>
    <dgm:pt modelId="{4E513B35-67E9-4412-B7B7-97C1798D404F}" type="pres">
      <dgm:prSet presAssocID="{50116B10-16FD-4DC2-A70C-C3101474005F}" presName="text_3" presStyleLbl="node1" presStyleIdx="2" presStyleCnt="7">
        <dgm:presLayoutVars>
          <dgm:bulletEnabled val="1"/>
        </dgm:presLayoutVars>
      </dgm:prSet>
      <dgm:spPr/>
    </dgm:pt>
    <dgm:pt modelId="{6B3DF94E-CCB5-4860-83AD-3E21D3A8321E}" type="pres">
      <dgm:prSet presAssocID="{50116B10-16FD-4DC2-A70C-C3101474005F}" presName="accent_3" presStyleCnt="0"/>
      <dgm:spPr/>
    </dgm:pt>
    <dgm:pt modelId="{8578E787-FAD3-4769-A149-5A2C2CF61FD5}" type="pres">
      <dgm:prSet presAssocID="{50116B10-16FD-4DC2-A70C-C3101474005F}" presName="accentRepeatNode" presStyleLbl="solidFgAcc1" presStyleIdx="2" presStyleCnt="7"/>
      <dgm:spPr/>
    </dgm:pt>
    <dgm:pt modelId="{E5C37A3E-CF46-4F88-9B04-AD96DB13829A}" type="pres">
      <dgm:prSet presAssocID="{E72915A8-B506-4B6A-B5A3-235AD7484809}" presName="text_4" presStyleLbl="node1" presStyleIdx="3" presStyleCnt="7">
        <dgm:presLayoutVars>
          <dgm:bulletEnabled val="1"/>
        </dgm:presLayoutVars>
      </dgm:prSet>
      <dgm:spPr/>
    </dgm:pt>
    <dgm:pt modelId="{46011043-2BC9-4DC9-B486-F5CE9F641DB1}" type="pres">
      <dgm:prSet presAssocID="{E72915A8-B506-4B6A-B5A3-235AD7484809}" presName="accent_4" presStyleCnt="0"/>
      <dgm:spPr/>
    </dgm:pt>
    <dgm:pt modelId="{60732C13-D983-4FF4-B732-965C204ADDC3}" type="pres">
      <dgm:prSet presAssocID="{E72915A8-B506-4B6A-B5A3-235AD7484809}" presName="accentRepeatNode" presStyleLbl="solidFgAcc1" presStyleIdx="3" presStyleCnt="7"/>
      <dgm:spPr/>
    </dgm:pt>
    <dgm:pt modelId="{9073F2BB-9540-44D6-BDFB-E4FFFD4CDF81}" type="pres">
      <dgm:prSet presAssocID="{A260C756-5ECD-433A-96EA-AF06F24687D0}" presName="text_5" presStyleLbl="node1" presStyleIdx="4" presStyleCnt="7">
        <dgm:presLayoutVars>
          <dgm:bulletEnabled val="1"/>
        </dgm:presLayoutVars>
      </dgm:prSet>
      <dgm:spPr/>
    </dgm:pt>
    <dgm:pt modelId="{BC05EED6-9712-4902-87C5-583C533CC2F2}" type="pres">
      <dgm:prSet presAssocID="{A260C756-5ECD-433A-96EA-AF06F24687D0}" presName="accent_5" presStyleCnt="0"/>
      <dgm:spPr/>
    </dgm:pt>
    <dgm:pt modelId="{A7CCB55A-1B1E-451B-BA99-AD29CD85B7AE}" type="pres">
      <dgm:prSet presAssocID="{A260C756-5ECD-433A-96EA-AF06F24687D0}" presName="accentRepeatNode" presStyleLbl="solidFgAcc1" presStyleIdx="4" presStyleCnt="7"/>
      <dgm:spPr/>
    </dgm:pt>
    <dgm:pt modelId="{85A84D1D-CF92-4C98-AD7F-B169E6B7BD79}" type="pres">
      <dgm:prSet presAssocID="{775170E1-85C8-4002-87B0-AF40B77F13D3}" presName="text_6" presStyleLbl="node1" presStyleIdx="5" presStyleCnt="7">
        <dgm:presLayoutVars>
          <dgm:bulletEnabled val="1"/>
        </dgm:presLayoutVars>
      </dgm:prSet>
      <dgm:spPr/>
    </dgm:pt>
    <dgm:pt modelId="{3E8787FF-BF64-48BC-A633-A906BCA0204B}" type="pres">
      <dgm:prSet presAssocID="{775170E1-85C8-4002-87B0-AF40B77F13D3}" presName="accent_6" presStyleCnt="0"/>
      <dgm:spPr/>
    </dgm:pt>
    <dgm:pt modelId="{9975FA68-C55C-4081-A0AA-D3FE0105CED1}" type="pres">
      <dgm:prSet presAssocID="{775170E1-85C8-4002-87B0-AF40B77F13D3}" presName="accentRepeatNode" presStyleLbl="solidFgAcc1" presStyleIdx="5" presStyleCnt="7"/>
      <dgm:spPr/>
    </dgm:pt>
    <dgm:pt modelId="{9CE4FFFC-F673-4814-8111-A0B2B85D691E}" type="pres">
      <dgm:prSet presAssocID="{FA84C03D-2E0B-4C10-A12D-98A10C5FF098}" presName="text_7" presStyleLbl="node1" presStyleIdx="6" presStyleCnt="7">
        <dgm:presLayoutVars>
          <dgm:bulletEnabled val="1"/>
        </dgm:presLayoutVars>
      </dgm:prSet>
      <dgm:spPr/>
    </dgm:pt>
    <dgm:pt modelId="{ADF4BA75-E55F-418E-A475-945B0DA946DB}" type="pres">
      <dgm:prSet presAssocID="{FA84C03D-2E0B-4C10-A12D-98A10C5FF098}" presName="accent_7" presStyleCnt="0"/>
      <dgm:spPr/>
    </dgm:pt>
    <dgm:pt modelId="{8548AD32-3860-4251-8033-BEF6DCEB5B05}" type="pres">
      <dgm:prSet presAssocID="{FA84C03D-2E0B-4C10-A12D-98A10C5FF098}" presName="accentRepeatNode" presStyleLbl="solidFgAcc1" presStyleIdx="6" presStyleCnt="7"/>
      <dgm:spPr/>
    </dgm:pt>
  </dgm:ptLst>
  <dgm:cxnLst>
    <dgm:cxn modelId="{AC2C8313-8773-4243-B74D-C613C366B679}" type="presOf" srcId="{775170E1-85C8-4002-87B0-AF40B77F13D3}" destId="{85A84D1D-CF92-4C98-AD7F-B169E6B7BD79}" srcOrd="0" destOrd="0" presId="urn:microsoft.com/office/officeart/2008/layout/VerticalCurvedList"/>
    <dgm:cxn modelId="{AB03E213-BE30-438D-8041-EADDE97F5DBC}" type="presOf" srcId="{50116B10-16FD-4DC2-A70C-C3101474005F}" destId="{4E513B35-67E9-4412-B7B7-97C1798D404F}" srcOrd="0" destOrd="0" presId="urn:microsoft.com/office/officeart/2008/layout/VerticalCurvedList"/>
    <dgm:cxn modelId="{5E568117-8C6F-4F4A-9705-0EE642C626DF}" type="presOf" srcId="{FA84C03D-2E0B-4C10-A12D-98A10C5FF098}" destId="{9CE4FFFC-F673-4814-8111-A0B2B85D691E}" srcOrd="0" destOrd="0" presId="urn:microsoft.com/office/officeart/2008/layout/VerticalCurvedList"/>
    <dgm:cxn modelId="{F33A4B31-E77B-42A0-9036-4B98C3663FC1}" type="presOf" srcId="{E72915A8-B506-4B6A-B5A3-235AD7484809}" destId="{E5C37A3E-CF46-4F88-9B04-AD96DB13829A}" srcOrd="0" destOrd="0" presId="urn:microsoft.com/office/officeart/2008/layout/VerticalCurvedList"/>
    <dgm:cxn modelId="{2D6FDC5E-A7EA-4D00-85B0-45ABA3589600}" srcId="{9809F9F5-F631-4420-BB3F-E7AF3A6E02EB}" destId="{E0043278-9136-4A54-9DE3-B03EABF9424A}" srcOrd="0" destOrd="0" parTransId="{8C2CCA36-A2CE-49ED-A4C5-1552EA86D774}" sibTransId="{10123D08-E242-4F83-96E8-796DE83DDBEE}"/>
    <dgm:cxn modelId="{985F9D46-FDF1-4E1F-8914-8DE6E841E14D}" srcId="{9809F9F5-F631-4420-BB3F-E7AF3A6E02EB}" destId="{FA84C03D-2E0B-4C10-A12D-98A10C5FF098}" srcOrd="6" destOrd="0" parTransId="{456E63CB-8988-431A-9FFA-3D204A9083A9}" sibTransId="{A9DEE301-57C1-4B26-8CED-46AD1250423B}"/>
    <dgm:cxn modelId="{FCD31257-2FE9-403D-85CD-C14BAFCFC0C5}" srcId="{9809F9F5-F631-4420-BB3F-E7AF3A6E02EB}" destId="{E72915A8-B506-4B6A-B5A3-235AD7484809}" srcOrd="3" destOrd="0" parTransId="{A0149F50-0C65-4B56-8950-60D302314CBB}" sibTransId="{47C797B8-254F-4E94-AA75-52C1A803E8EE}"/>
    <dgm:cxn modelId="{A75F3559-92A6-403C-9532-3D00F4135F88}" type="presOf" srcId="{10123D08-E242-4F83-96E8-796DE83DDBEE}" destId="{30DE7148-00F4-4249-97E7-7F41A932D7E4}" srcOrd="0" destOrd="0" presId="urn:microsoft.com/office/officeart/2008/layout/VerticalCurvedList"/>
    <dgm:cxn modelId="{3C870296-A829-4E81-BFA8-72F978117172}" srcId="{9809F9F5-F631-4420-BB3F-E7AF3A6E02EB}" destId="{50116B10-16FD-4DC2-A70C-C3101474005F}" srcOrd="2" destOrd="0" parTransId="{343A1B09-E862-4D12-AE47-27E400C0899C}" sibTransId="{11534C85-59C8-44FD-BEB5-0282D1D8E580}"/>
    <dgm:cxn modelId="{1D7FEB96-8103-4053-86C7-49C5118DE523}" srcId="{9809F9F5-F631-4420-BB3F-E7AF3A6E02EB}" destId="{A260C756-5ECD-433A-96EA-AF06F24687D0}" srcOrd="4" destOrd="0" parTransId="{C78B4848-0601-495E-8E55-718733E15731}" sibTransId="{8B364B12-2A88-4463-80EA-3AA4BEBA9DF6}"/>
    <dgm:cxn modelId="{63C8D299-A520-4268-801B-6B61BF2AAE21}" type="presOf" srcId="{9809F9F5-F631-4420-BB3F-E7AF3A6E02EB}" destId="{7FB13497-55F3-48CB-B513-CCC04CBA528D}" srcOrd="0" destOrd="0" presId="urn:microsoft.com/office/officeart/2008/layout/VerticalCurvedList"/>
    <dgm:cxn modelId="{D5C610A6-7006-40C3-9A36-F272DFE2C47B}" type="presOf" srcId="{11CE84EA-0101-4C30-B13B-7E1B7139A27E}" destId="{FEFF2252-25E2-4342-8739-C1C53CABFA2C}" srcOrd="0" destOrd="0" presId="urn:microsoft.com/office/officeart/2008/layout/VerticalCurvedList"/>
    <dgm:cxn modelId="{5E9E57A9-B00A-40C9-8280-5EA01F7643F5}" type="presOf" srcId="{A260C756-5ECD-433A-96EA-AF06F24687D0}" destId="{9073F2BB-9540-44D6-BDFB-E4FFFD4CDF81}" srcOrd="0" destOrd="0" presId="urn:microsoft.com/office/officeart/2008/layout/VerticalCurvedList"/>
    <dgm:cxn modelId="{7FDA84AF-A5E1-4FEC-80B6-87785F9D43A2}" srcId="{9809F9F5-F631-4420-BB3F-E7AF3A6E02EB}" destId="{775170E1-85C8-4002-87B0-AF40B77F13D3}" srcOrd="5" destOrd="0" parTransId="{58EA66C8-E77C-47C2-BB5E-AF6F8556D102}" sibTransId="{C6FCF3BA-D5C5-49E3-B184-3ECB05533D26}"/>
    <dgm:cxn modelId="{67AACBFC-A483-463E-A822-3CF88B88373F}" srcId="{9809F9F5-F631-4420-BB3F-E7AF3A6E02EB}" destId="{11CE84EA-0101-4C30-B13B-7E1B7139A27E}" srcOrd="1" destOrd="0" parTransId="{9B64A190-3D39-4235-BA80-8B6D51A661D7}" sibTransId="{B5E1A561-42CC-442A-9E29-EA0AF357633A}"/>
    <dgm:cxn modelId="{BDDACCFE-B117-49BD-A024-871C90FFE594}" type="presOf" srcId="{E0043278-9136-4A54-9DE3-B03EABF9424A}" destId="{9DCBF8B1-F844-4AB4-A455-DD8BCDD2E35B}" srcOrd="0" destOrd="0" presId="urn:microsoft.com/office/officeart/2008/layout/VerticalCurvedList"/>
    <dgm:cxn modelId="{9358E5B1-C9C7-49E7-B656-64D5DAB80080}" type="presParOf" srcId="{7FB13497-55F3-48CB-B513-CCC04CBA528D}" destId="{E2AE5C7B-0AB3-4372-B9A2-E5688386C82F}" srcOrd="0" destOrd="0" presId="urn:microsoft.com/office/officeart/2008/layout/VerticalCurvedList"/>
    <dgm:cxn modelId="{0FF0FF11-FB45-4AD1-B9EE-0AFAA7222420}" type="presParOf" srcId="{E2AE5C7B-0AB3-4372-B9A2-E5688386C82F}" destId="{2E132EC3-58CB-4D9C-BB18-CCFD577DC221}" srcOrd="0" destOrd="0" presId="urn:microsoft.com/office/officeart/2008/layout/VerticalCurvedList"/>
    <dgm:cxn modelId="{33053B01-EA7D-405D-8656-D5563C5A3872}" type="presParOf" srcId="{2E132EC3-58CB-4D9C-BB18-CCFD577DC221}" destId="{57571EBC-51C3-49AA-B4E9-43C0BA4344B7}" srcOrd="0" destOrd="0" presId="urn:microsoft.com/office/officeart/2008/layout/VerticalCurvedList"/>
    <dgm:cxn modelId="{FE91165C-1DD4-438C-B103-5D3A8E9EB32E}" type="presParOf" srcId="{2E132EC3-58CB-4D9C-BB18-CCFD577DC221}" destId="{30DE7148-00F4-4249-97E7-7F41A932D7E4}" srcOrd="1" destOrd="0" presId="urn:microsoft.com/office/officeart/2008/layout/VerticalCurvedList"/>
    <dgm:cxn modelId="{EDC91004-3D89-4FF9-95F1-027A7A0773D5}" type="presParOf" srcId="{2E132EC3-58CB-4D9C-BB18-CCFD577DC221}" destId="{69921C68-2BB2-439E-80B5-4C51DC36FEC8}" srcOrd="2" destOrd="0" presId="urn:microsoft.com/office/officeart/2008/layout/VerticalCurvedList"/>
    <dgm:cxn modelId="{3B85E0B8-5F55-4245-88AD-E885993AE200}" type="presParOf" srcId="{2E132EC3-58CB-4D9C-BB18-CCFD577DC221}" destId="{A6F2A47E-1A0C-416D-B552-F8C20A07F1AF}" srcOrd="3" destOrd="0" presId="urn:microsoft.com/office/officeart/2008/layout/VerticalCurvedList"/>
    <dgm:cxn modelId="{429A662D-BB30-4BBD-837D-F0EB0BD2B787}" type="presParOf" srcId="{E2AE5C7B-0AB3-4372-B9A2-E5688386C82F}" destId="{9DCBF8B1-F844-4AB4-A455-DD8BCDD2E35B}" srcOrd="1" destOrd="0" presId="urn:microsoft.com/office/officeart/2008/layout/VerticalCurvedList"/>
    <dgm:cxn modelId="{5A6FCF53-2FC4-4E39-8DF8-14654881CA47}" type="presParOf" srcId="{E2AE5C7B-0AB3-4372-B9A2-E5688386C82F}" destId="{4EF00C39-361F-4B95-B472-F058C372FF7F}" srcOrd="2" destOrd="0" presId="urn:microsoft.com/office/officeart/2008/layout/VerticalCurvedList"/>
    <dgm:cxn modelId="{D645ECC7-FC4A-45F7-B727-5CEB38691409}" type="presParOf" srcId="{4EF00C39-361F-4B95-B472-F058C372FF7F}" destId="{6785EFD7-9F9A-4C42-8DA8-A268256909F7}" srcOrd="0" destOrd="0" presId="urn:microsoft.com/office/officeart/2008/layout/VerticalCurvedList"/>
    <dgm:cxn modelId="{98C110F5-A553-4859-96A6-EB4166AE3596}" type="presParOf" srcId="{E2AE5C7B-0AB3-4372-B9A2-E5688386C82F}" destId="{FEFF2252-25E2-4342-8739-C1C53CABFA2C}" srcOrd="3" destOrd="0" presId="urn:microsoft.com/office/officeart/2008/layout/VerticalCurvedList"/>
    <dgm:cxn modelId="{5AFCAC4A-14A6-4FFB-8AC6-EAC2C8219C51}" type="presParOf" srcId="{E2AE5C7B-0AB3-4372-B9A2-E5688386C82F}" destId="{DB17456A-31C2-491F-A25A-B7FF21E120BF}" srcOrd="4" destOrd="0" presId="urn:microsoft.com/office/officeart/2008/layout/VerticalCurvedList"/>
    <dgm:cxn modelId="{BB915791-62FF-4D58-8C16-7096FB51D36F}" type="presParOf" srcId="{DB17456A-31C2-491F-A25A-B7FF21E120BF}" destId="{2563A27D-7D4E-4CAA-8AB9-ACE51F714536}" srcOrd="0" destOrd="0" presId="urn:microsoft.com/office/officeart/2008/layout/VerticalCurvedList"/>
    <dgm:cxn modelId="{823BA81B-ADED-4AC1-AD53-1E3282155F0F}" type="presParOf" srcId="{E2AE5C7B-0AB3-4372-B9A2-E5688386C82F}" destId="{4E513B35-67E9-4412-B7B7-97C1798D404F}" srcOrd="5" destOrd="0" presId="urn:microsoft.com/office/officeart/2008/layout/VerticalCurvedList"/>
    <dgm:cxn modelId="{E10B2471-4843-4C38-A96D-D1157F3AE925}" type="presParOf" srcId="{E2AE5C7B-0AB3-4372-B9A2-E5688386C82F}" destId="{6B3DF94E-CCB5-4860-83AD-3E21D3A8321E}" srcOrd="6" destOrd="0" presId="urn:microsoft.com/office/officeart/2008/layout/VerticalCurvedList"/>
    <dgm:cxn modelId="{9FC0B851-059F-446F-8274-D0C684C63E4C}" type="presParOf" srcId="{6B3DF94E-CCB5-4860-83AD-3E21D3A8321E}" destId="{8578E787-FAD3-4769-A149-5A2C2CF61FD5}" srcOrd="0" destOrd="0" presId="urn:microsoft.com/office/officeart/2008/layout/VerticalCurvedList"/>
    <dgm:cxn modelId="{C212F83B-2269-4C67-97FD-7AD0B4EE8E8E}" type="presParOf" srcId="{E2AE5C7B-0AB3-4372-B9A2-E5688386C82F}" destId="{E5C37A3E-CF46-4F88-9B04-AD96DB13829A}" srcOrd="7" destOrd="0" presId="urn:microsoft.com/office/officeart/2008/layout/VerticalCurvedList"/>
    <dgm:cxn modelId="{1F506C3B-A94C-45BF-B31B-49F06C2CDC9B}" type="presParOf" srcId="{E2AE5C7B-0AB3-4372-B9A2-E5688386C82F}" destId="{46011043-2BC9-4DC9-B486-F5CE9F641DB1}" srcOrd="8" destOrd="0" presId="urn:microsoft.com/office/officeart/2008/layout/VerticalCurvedList"/>
    <dgm:cxn modelId="{A7673E42-C431-4E51-B0A4-C211DE30A86D}" type="presParOf" srcId="{46011043-2BC9-4DC9-B486-F5CE9F641DB1}" destId="{60732C13-D983-4FF4-B732-965C204ADDC3}" srcOrd="0" destOrd="0" presId="urn:microsoft.com/office/officeart/2008/layout/VerticalCurvedList"/>
    <dgm:cxn modelId="{50E302D9-D95B-41CA-B99F-E28D8FAB8030}" type="presParOf" srcId="{E2AE5C7B-0AB3-4372-B9A2-E5688386C82F}" destId="{9073F2BB-9540-44D6-BDFB-E4FFFD4CDF81}" srcOrd="9" destOrd="0" presId="urn:microsoft.com/office/officeart/2008/layout/VerticalCurvedList"/>
    <dgm:cxn modelId="{03555253-0252-438E-B717-10E25FF52EA0}" type="presParOf" srcId="{E2AE5C7B-0AB3-4372-B9A2-E5688386C82F}" destId="{BC05EED6-9712-4902-87C5-583C533CC2F2}" srcOrd="10" destOrd="0" presId="urn:microsoft.com/office/officeart/2008/layout/VerticalCurvedList"/>
    <dgm:cxn modelId="{B4B5D4CD-3572-4B45-BEDA-FE0A601017A4}" type="presParOf" srcId="{BC05EED6-9712-4902-87C5-583C533CC2F2}" destId="{A7CCB55A-1B1E-451B-BA99-AD29CD85B7AE}" srcOrd="0" destOrd="0" presId="urn:microsoft.com/office/officeart/2008/layout/VerticalCurvedList"/>
    <dgm:cxn modelId="{5EDB1195-01DD-4FE3-84DA-2C7DB6B5644C}" type="presParOf" srcId="{E2AE5C7B-0AB3-4372-B9A2-E5688386C82F}" destId="{85A84D1D-CF92-4C98-AD7F-B169E6B7BD79}" srcOrd="11" destOrd="0" presId="urn:microsoft.com/office/officeart/2008/layout/VerticalCurvedList"/>
    <dgm:cxn modelId="{D5B06B58-D044-413A-A42F-90F2C18938BD}" type="presParOf" srcId="{E2AE5C7B-0AB3-4372-B9A2-E5688386C82F}" destId="{3E8787FF-BF64-48BC-A633-A906BCA0204B}" srcOrd="12" destOrd="0" presId="urn:microsoft.com/office/officeart/2008/layout/VerticalCurvedList"/>
    <dgm:cxn modelId="{B7271B42-7871-41BB-B81A-CA5C9D84BFA9}" type="presParOf" srcId="{3E8787FF-BF64-48BC-A633-A906BCA0204B}" destId="{9975FA68-C55C-4081-A0AA-D3FE0105CED1}" srcOrd="0" destOrd="0" presId="urn:microsoft.com/office/officeart/2008/layout/VerticalCurvedList"/>
    <dgm:cxn modelId="{B8ADF300-C25D-4775-A667-791F4FC212E8}" type="presParOf" srcId="{E2AE5C7B-0AB3-4372-B9A2-E5688386C82F}" destId="{9CE4FFFC-F673-4814-8111-A0B2B85D691E}" srcOrd="13" destOrd="0" presId="urn:microsoft.com/office/officeart/2008/layout/VerticalCurvedList"/>
    <dgm:cxn modelId="{53002BFE-3507-446E-97E4-0A59B8E54A0F}" type="presParOf" srcId="{E2AE5C7B-0AB3-4372-B9A2-E5688386C82F}" destId="{ADF4BA75-E55F-418E-A475-945B0DA946DB}" srcOrd="14" destOrd="0" presId="urn:microsoft.com/office/officeart/2008/layout/VerticalCurvedList"/>
    <dgm:cxn modelId="{98C482C8-F62D-4642-BD00-5EC8AA436404}" type="presParOf" srcId="{ADF4BA75-E55F-418E-A475-945B0DA946DB}" destId="{8548AD32-3860-4251-8033-BEF6DCEB5B0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AB4AAB-DFF1-4E4B-9EE9-D41832316317}" type="doc">
      <dgm:prSet loTypeId="urn:microsoft.com/office/officeart/2005/8/layout/radial4" loCatId="relationship" qsTypeId="urn:microsoft.com/office/officeart/2005/8/quickstyle/simple3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88970B16-AD9F-4426-A5B5-07660D18C945}">
      <dgm:prSet phldrT="[Текст]" custT="1"/>
      <dgm:spPr/>
      <dgm:t>
        <a:bodyPr/>
        <a:lstStyle/>
        <a:p>
          <a:r>
            <a:rPr lang="en-US" sz="1600" b="1" i="0" dirty="0" err="1"/>
            <a:t>Zichlikning</a:t>
          </a:r>
          <a:r>
            <a:rPr lang="en-US" sz="1600" b="1" i="0" dirty="0"/>
            <a:t> </a:t>
          </a:r>
          <a:r>
            <a:rPr lang="en-US" sz="1600" b="1" i="0" dirty="0" err="1"/>
            <a:t>amaliy</a:t>
          </a:r>
          <a:r>
            <a:rPr lang="en-US" sz="1600" b="1" i="0" dirty="0"/>
            <a:t> </a:t>
          </a:r>
          <a:r>
            <a:rPr lang="en-US" sz="1600" b="1" i="0" dirty="0" err="1"/>
            <a:t>qo’llanilishi</a:t>
          </a:r>
          <a:endParaRPr lang="ru-RU" sz="1600" dirty="0"/>
        </a:p>
      </dgm:t>
    </dgm:pt>
    <dgm:pt modelId="{80B4875D-2C18-407C-B4F5-0533D6DF5B4C}" type="parTrans" cxnId="{E8201AF0-98BD-40A9-8F0E-A960B7CB8405}">
      <dgm:prSet/>
      <dgm:spPr/>
      <dgm:t>
        <a:bodyPr/>
        <a:lstStyle/>
        <a:p>
          <a:endParaRPr lang="ru-RU"/>
        </a:p>
      </dgm:t>
    </dgm:pt>
    <dgm:pt modelId="{1F46696C-6A17-4B6C-8F8F-DF13230B534A}" type="sibTrans" cxnId="{E8201AF0-98BD-40A9-8F0E-A960B7CB8405}">
      <dgm:prSet/>
      <dgm:spPr/>
      <dgm:t>
        <a:bodyPr/>
        <a:lstStyle/>
        <a:p>
          <a:endParaRPr lang="ru-RU"/>
        </a:p>
      </dgm:t>
    </dgm:pt>
    <dgm:pt modelId="{5475CEDB-6AE6-405F-B722-CF555CEB1A49}">
      <dgm:prSet phldrT="[Текст]"/>
      <dgm:spPr/>
      <dgm:t>
        <a:bodyPr/>
        <a:lstStyle/>
        <a:p>
          <a:r>
            <a:rPr lang="en-US" b="1" i="0" dirty="0" err="1"/>
            <a:t>Tibbiyot</a:t>
          </a:r>
          <a:r>
            <a:rPr lang="en-US" b="1" i="0" dirty="0"/>
            <a:t> </a:t>
          </a:r>
          <a:r>
            <a:rPr lang="en-US" b="1" i="0" dirty="0" err="1"/>
            <a:t>sohasi</a:t>
          </a:r>
          <a:endParaRPr lang="ru-RU" dirty="0"/>
        </a:p>
      </dgm:t>
    </dgm:pt>
    <dgm:pt modelId="{B3B39D98-1A17-4D5E-9A4C-8A5AF786C3F7}" type="parTrans" cxnId="{466EEF96-B331-4EDA-B292-A66EC21E0D79}">
      <dgm:prSet/>
      <dgm:spPr/>
      <dgm:t>
        <a:bodyPr/>
        <a:lstStyle/>
        <a:p>
          <a:endParaRPr lang="ru-RU"/>
        </a:p>
      </dgm:t>
    </dgm:pt>
    <dgm:pt modelId="{0CE68ED8-772F-45C0-A85B-B0B2F50845EF}" type="sibTrans" cxnId="{466EEF96-B331-4EDA-B292-A66EC21E0D79}">
      <dgm:prSet/>
      <dgm:spPr/>
      <dgm:t>
        <a:bodyPr/>
        <a:lstStyle/>
        <a:p>
          <a:endParaRPr lang="ru-RU"/>
        </a:p>
      </dgm:t>
    </dgm:pt>
    <dgm:pt modelId="{2A68FFF4-FD54-433B-82A2-59536B5603AE}">
      <dgm:prSet phldrT="[Текст]"/>
      <dgm:spPr/>
      <dgm:t>
        <a:bodyPr/>
        <a:lstStyle/>
        <a:p>
          <a:r>
            <a:rPr lang="en-US" b="1" i="0" dirty="0" err="1"/>
            <a:t>Dengiz</a:t>
          </a:r>
          <a:r>
            <a:rPr lang="en-US" b="1" i="0" dirty="0"/>
            <a:t> </a:t>
          </a:r>
          <a:r>
            <a:rPr lang="en-US" b="1" i="0" dirty="0" err="1"/>
            <a:t>va</a:t>
          </a:r>
          <a:r>
            <a:rPr lang="en-US" b="1" i="0" dirty="0"/>
            <a:t> </a:t>
          </a:r>
          <a:r>
            <a:rPr lang="ru-RU" b="1" i="0" dirty="0"/>
            <a:t> </a:t>
          </a:r>
          <a:r>
            <a:rPr lang="en-US" b="1" i="0" dirty="0" err="1"/>
            <a:t>aviatsiya</a:t>
          </a:r>
          <a:endParaRPr lang="ru-RU" dirty="0"/>
        </a:p>
      </dgm:t>
    </dgm:pt>
    <dgm:pt modelId="{62353C6F-0E1F-444B-9395-A8C25E83C8A4}" type="parTrans" cxnId="{E2026EAD-38AE-4C08-9687-C8745E5254AA}">
      <dgm:prSet/>
      <dgm:spPr/>
      <dgm:t>
        <a:bodyPr/>
        <a:lstStyle/>
        <a:p>
          <a:endParaRPr lang="ru-RU"/>
        </a:p>
      </dgm:t>
    </dgm:pt>
    <dgm:pt modelId="{C1B66132-8020-4202-9EE2-48489551FAA6}" type="sibTrans" cxnId="{E2026EAD-38AE-4C08-9687-C8745E5254AA}">
      <dgm:prSet/>
      <dgm:spPr/>
      <dgm:t>
        <a:bodyPr/>
        <a:lstStyle/>
        <a:p>
          <a:endParaRPr lang="ru-RU"/>
        </a:p>
      </dgm:t>
    </dgm:pt>
    <dgm:pt modelId="{FBEE7E86-1602-40BF-A00F-5D21C5662E34}">
      <dgm:prSet phldrT="[Текст]"/>
      <dgm:spPr/>
      <dgm:t>
        <a:bodyPr/>
        <a:lstStyle/>
        <a:p>
          <a:r>
            <a:rPr lang="en-US" b="1" i="0" dirty="0" err="1"/>
            <a:t>Sanoatda</a:t>
          </a:r>
          <a:r>
            <a:rPr lang="ru-RU" b="1" i="0" dirty="0"/>
            <a:t> </a:t>
          </a:r>
          <a:r>
            <a:rPr lang="en-US" b="1" i="0" dirty="0" err="1"/>
            <a:t>foydalanish</a:t>
          </a:r>
          <a:endParaRPr lang="ru-RU" dirty="0"/>
        </a:p>
      </dgm:t>
    </dgm:pt>
    <dgm:pt modelId="{0624CC61-B990-4F8D-8300-754941E2E056}" type="parTrans" cxnId="{192BC94E-696F-44B0-9936-19D005B91D45}">
      <dgm:prSet/>
      <dgm:spPr/>
      <dgm:t>
        <a:bodyPr/>
        <a:lstStyle/>
        <a:p>
          <a:endParaRPr lang="ru-RU"/>
        </a:p>
      </dgm:t>
    </dgm:pt>
    <dgm:pt modelId="{8B7AD29E-B6F4-48B5-A433-B9081DDEC512}" type="sibTrans" cxnId="{192BC94E-696F-44B0-9936-19D005B91D45}">
      <dgm:prSet/>
      <dgm:spPr/>
      <dgm:t>
        <a:bodyPr/>
        <a:lstStyle/>
        <a:p>
          <a:endParaRPr lang="ru-RU"/>
        </a:p>
      </dgm:t>
    </dgm:pt>
    <dgm:pt modelId="{172CDB37-F9BE-4A04-9016-624704D9669A}" type="pres">
      <dgm:prSet presAssocID="{02AB4AAB-DFF1-4E4B-9EE9-D41832316317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B5721DA-D6CD-447E-BD9D-2F731E5C2B50}" type="pres">
      <dgm:prSet presAssocID="{88970B16-AD9F-4426-A5B5-07660D18C945}" presName="centerShape" presStyleLbl="node0" presStyleIdx="0" presStyleCnt="1" custScaleX="109083"/>
      <dgm:spPr/>
    </dgm:pt>
    <dgm:pt modelId="{2742488A-C08B-41B5-BFD9-164C5E98D7E3}" type="pres">
      <dgm:prSet presAssocID="{B3B39D98-1A17-4D5E-9A4C-8A5AF786C3F7}" presName="parTrans" presStyleLbl="bgSibTrans2D1" presStyleIdx="0" presStyleCnt="3"/>
      <dgm:spPr/>
    </dgm:pt>
    <dgm:pt modelId="{B110AA75-18E5-467E-AE9D-EEF00E502A1D}" type="pres">
      <dgm:prSet presAssocID="{5475CEDB-6AE6-405F-B722-CF555CEB1A49}" presName="node" presStyleLbl="node1" presStyleIdx="0" presStyleCnt="3">
        <dgm:presLayoutVars>
          <dgm:bulletEnabled val="1"/>
        </dgm:presLayoutVars>
      </dgm:prSet>
      <dgm:spPr/>
    </dgm:pt>
    <dgm:pt modelId="{EBD93FD1-A2AE-48E0-A800-7AF0D6A03E1E}" type="pres">
      <dgm:prSet presAssocID="{62353C6F-0E1F-444B-9395-A8C25E83C8A4}" presName="parTrans" presStyleLbl="bgSibTrans2D1" presStyleIdx="1" presStyleCnt="3"/>
      <dgm:spPr/>
    </dgm:pt>
    <dgm:pt modelId="{554514B1-7A4B-4AFD-ADCD-65DC91EEC29A}" type="pres">
      <dgm:prSet presAssocID="{2A68FFF4-FD54-433B-82A2-59536B5603AE}" presName="node" presStyleLbl="node1" presStyleIdx="1" presStyleCnt="3">
        <dgm:presLayoutVars>
          <dgm:bulletEnabled val="1"/>
        </dgm:presLayoutVars>
      </dgm:prSet>
      <dgm:spPr/>
    </dgm:pt>
    <dgm:pt modelId="{94616168-940E-4D5D-A9A8-EA612FA8B1BC}" type="pres">
      <dgm:prSet presAssocID="{0624CC61-B990-4F8D-8300-754941E2E056}" presName="parTrans" presStyleLbl="bgSibTrans2D1" presStyleIdx="2" presStyleCnt="3"/>
      <dgm:spPr/>
    </dgm:pt>
    <dgm:pt modelId="{5B56C2ED-42CB-4A80-9277-224B20EE20D6}" type="pres">
      <dgm:prSet presAssocID="{FBEE7E86-1602-40BF-A00F-5D21C5662E34}" presName="node" presStyleLbl="node1" presStyleIdx="2" presStyleCnt="3">
        <dgm:presLayoutVars>
          <dgm:bulletEnabled val="1"/>
        </dgm:presLayoutVars>
      </dgm:prSet>
      <dgm:spPr/>
    </dgm:pt>
  </dgm:ptLst>
  <dgm:cxnLst>
    <dgm:cxn modelId="{C3C65E10-6040-44B0-AA06-55682EE1291E}" type="presOf" srcId="{88970B16-AD9F-4426-A5B5-07660D18C945}" destId="{5B5721DA-D6CD-447E-BD9D-2F731E5C2B50}" srcOrd="0" destOrd="0" presId="urn:microsoft.com/office/officeart/2005/8/layout/radial4"/>
    <dgm:cxn modelId="{F6A6DD1E-2BEB-49D5-9536-FA5B912C4E3C}" type="presOf" srcId="{FBEE7E86-1602-40BF-A00F-5D21C5662E34}" destId="{5B56C2ED-42CB-4A80-9277-224B20EE20D6}" srcOrd="0" destOrd="0" presId="urn:microsoft.com/office/officeart/2005/8/layout/radial4"/>
    <dgm:cxn modelId="{A5AF2749-AB28-4796-88C5-AE37F901BDEC}" type="presOf" srcId="{0624CC61-B990-4F8D-8300-754941E2E056}" destId="{94616168-940E-4D5D-A9A8-EA612FA8B1BC}" srcOrd="0" destOrd="0" presId="urn:microsoft.com/office/officeart/2005/8/layout/radial4"/>
    <dgm:cxn modelId="{192BC94E-696F-44B0-9936-19D005B91D45}" srcId="{88970B16-AD9F-4426-A5B5-07660D18C945}" destId="{FBEE7E86-1602-40BF-A00F-5D21C5662E34}" srcOrd="2" destOrd="0" parTransId="{0624CC61-B990-4F8D-8300-754941E2E056}" sibTransId="{8B7AD29E-B6F4-48B5-A433-B9081DDEC512}"/>
    <dgm:cxn modelId="{1A7A6756-FB76-478A-A5A9-443DD39568C4}" type="presOf" srcId="{2A68FFF4-FD54-433B-82A2-59536B5603AE}" destId="{554514B1-7A4B-4AFD-ADCD-65DC91EEC29A}" srcOrd="0" destOrd="0" presId="urn:microsoft.com/office/officeart/2005/8/layout/radial4"/>
    <dgm:cxn modelId="{4CA8528C-6CE6-4AA6-A701-F3CFCDFD5A76}" type="presOf" srcId="{5475CEDB-6AE6-405F-B722-CF555CEB1A49}" destId="{B110AA75-18E5-467E-AE9D-EEF00E502A1D}" srcOrd="0" destOrd="0" presId="urn:microsoft.com/office/officeart/2005/8/layout/radial4"/>
    <dgm:cxn modelId="{21DDCA8C-87EA-4815-A392-826F7F52D9CC}" type="presOf" srcId="{62353C6F-0E1F-444B-9395-A8C25E83C8A4}" destId="{EBD93FD1-A2AE-48E0-A800-7AF0D6A03E1E}" srcOrd="0" destOrd="0" presId="urn:microsoft.com/office/officeart/2005/8/layout/radial4"/>
    <dgm:cxn modelId="{466EEF96-B331-4EDA-B292-A66EC21E0D79}" srcId="{88970B16-AD9F-4426-A5B5-07660D18C945}" destId="{5475CEDB-6AE6-405F-B722-CF555CEB1A49}" srcOrd="0" destOrd="0" parTransId="{B3B39D98-1A17-4D5E-9A4C-8A5AF786C3F7}" sibTransId="{0CE68ED8-772F-45C0-A85B-B0B2F50845EF}"/>
    <dgm:cxn modelId="{E2026EAD-38AE-4C08-9687-C8745E5254AA}" srcId="{88970B16-AD9F-4426-A5B5-07660D18C945}" destId="{2A68FFF4-FD54-433B-82A2-59536B5603AE}" srcOrd="1" destOrd="0" parTransId="{62353C6F-0E1F-444B-9395-A8C25E83C8A4}" sibTransId="{C1B66132-8020-4202-9EE2-48489551FAA6}"/>
    <dgm:cxn modelId="{D6FF1ACB-2799-4415-9072-32F972EE3152}" type="presOf" srcId="{02AB4AAB-DFF1-4E4B-9EE9-D41832316317}" destId="{172CDB37-F9BE-4A04-9016-624704D9669A}" srcOrd="0" destOrd="0" presId="urn:microsoft.com/office/officeart/2005/8/layout/radial4"/>
    <dgm:cxn modelId="{1D8C0EDE-AB60-4298-B60E-7BE65FF6E328}" type="presOf" srcId="{B3B39D98-1A17-4D5E-9A4C-8A5AF786C3F7}" destId="{2742488A-C08B-41B5-BFD9-164C5E98D7E3}" srcOrd="0" destOrd="0" presId="urn:microsoft.com/office/officeart/2005/8/layout/radial4"/>
    <dgm:cxn modelId="{E8201AF0-98BD-40A9-8F0E-A960B7CB8405}" srcId="{02AB4AAB-DFF1-4E4B-9EE9-D41832316317}" destId="{88970B16-AD9F-4426-A5B5-07660D18C945}" srcOrd="0" destOrd="0" parTransId="{80B4875D-2C18-407C-B4F5-0533D6DF5B4C}" sibTransId="{1F46696C-6A17-4B6C-8F8F-DF13230B534A}"/>
    <dgm:cxn modelId="{C0CD51FE-F333-4006-8E4C-1FC152E479F9}" type="presParOf" srcId="{172CDB37-F9BE-4A04-9016-624704D9669A}" destId="{5B5721DA-D6CD-447E-BD9D-2F731E5C2B50}" srcOrd="0" destOrd="0" presId="urn:microsoft.com/office/officeart/2005/8/layout/radial4"/>
    <dgm:cxn modelId="{5CB688C6-5668-4CEC-B8C1-9771B1E2EFC4}" type="presParOf" srcId="{172CDB37-F9BE-4A04-9016-624704D9669A}" destId="{2742488A-C08B-41B5-BFD9-164C5E98D7E3}" srcOrd="1" destOrd="0" presId="urn:microsoft.com/office/officeart/2005/8/layout/radial4"/>
    <dgm:cxn modelId="{81150E49-86D6-4698-995A-DC58ACC1A066}" type="presParOf" srcId="{172CDB37-F9BE-4A04-9016-624704D9669A}" destId="{B110AA75-18E5-467E-AE9D-EEF00E502A1D}" srcOrd="2" destOrd="0" presId="urn:microsoft.com/office/officeart/2005/8/layout/radial4"/>
    <dgm:cxn modelId="{1E6AF0B7-D816-4316-9C20-5C31E33DC735}" type="presParOf" srcId="{172CDB37-F9BE-4A04-9016-624704D9669A}" destId="{EBD93FD1-A2AE-48E0-A800-7AF0D6A03E1E}" srcOrd="3" destOrd="0" presId="urn:microsoft.com/office/officeart/2005/8/layout/radial4"/>
    <dgm:cxn modelId="{7DDA6268-5D3C-43B4-A2E1-6430386094CB}" type="presParOf" srcId="{172CDB37-F9BE-4A04-9016-624704D9669A}" destId="{554514B1-7A4B-4AFD-ADCD-65DC91EEC29A}" srcOrd="4" destOrd="0" presId="urn:microsoft.com/office/officeart/2005/8/layout/radial4"/>
    <dgm:cxn modelId="{B6FD86B0-A996-42E4-B645-FEA26BC03F99}" type="presParOf" srcId="{172CDB37-F9BE-4A04-9016-624704D9669A}" destId="{94616168-940E-4D5D-A9A8-EA612FA8B1BC}" srcOrd="5" destOrd="0" presId="urn:microsoft.com/office/officeart/2005/8/layout/radial4"/>
    <dgm:cxn modelId="{A9A5F859-1EBA-4CF0-A7C1-9044D6A9E445}" type="presParOf" srcId="{172CDB37-F9BE-4A04-9016-624704D9669A}" destId="{5B56C2ED-42CB-4A80-9277-224B20EE20D6}" srcOrd="6" destOrd="0" presId="urn:microsoft.com/office/officeart/2005/8/layout/radial4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FBF1EB-DD7D-4E2C-905F-78A7C5AA7C14}" type="doc">
      <dgm:prSet loTypeId="urn:microsoft.com/office/officeart/2005/8/layout/hList3" loCatId="list" qsTypeId="urn:microsoft.com/office/officeart/2005/8/quickstyle/simple3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E745869A-BA08-4CD8-9846-B4FD94137900}">
      <dgm:prSet phldrT="[Текст]" custT="1"/>
      <dgm:spPr/>
      <dgm:t>
        <a:bodyPr/>
        <a:lstStyle/>
        <a:p>
          <a:r>
            <a:rPr lang="en-US" sz="3600" b="1" dirty="0" err="1"/>
            <a:t>Fizikav</a:t>
          </a:r>
          <a:r>
            <a:rPr lang="ru-RU" sz="3600" b="1" dirty="0" err="1"/>
            <a:t>iy</a:t>
          </a:r>
          <a:r>
            <a:rPr lang="ru-RU" sz="3600" b="1" dirty="0"/>
            <a:t> </a:t>
          </a:r>
          <a:r>
            <a:rPr lang="ru-RU" sz="3600" b="1" dirty="0" err="1"/>
            <a:t>usullar</a:t>
          </a:r>
          <a:endParaRPr lang="ru-RU" sz="3600" b="1" dirty="0"/>
        </a:p>
      </dgm:t>
    </dgm:pt>
    <dgm:pt modelId="{4974C846-CC39-4D95-A4E6-07DE731C4B69}" type="parTrans" cxnId="{E8A875EA-3F70-428E-9E9F-40BBABB2004D}">
      <dgm:prSet/>
      <dgm:spPr/>
      <dgm:t>
        <a:bodyPr/>
        <a:lstStyle/>
        <a:p>
          <a:endParaRPr lang="ru-RU" sz="2400"/>
        </a:p>
      </dgm:t>
    </dgm:pt>
    <dgm:pt modelId="{24917EE0-DA5C-4214-8EE7-EB5F78289396}" type="sibTrans" cxnId="{E8A875EA-3F70-428E-9E9F-40BBABB2004D}">
      <dgm:prSet/>
      <dgm:spPr/>
      <dgm:t>
        <a:bodyPr/>
        <a:lstStyle/>
        <a:p>
          <a:endParaRPr lang="ru-RU" sz="2400"/>
        </a:p>
      </dgm:t>
    </dgm:pt>
    <dgm:pt modelId="{78A72A37-8098-40A5-B20E-7D1929097C72}">
      <dgm:prSet phldrT="[Текст]" custT="1"/>
      <dgm:spPr/>
      <dgm:t>
        <a:bodyPr/>
        <a:lstStyle/>
        <a:p>
          <a:r>
            <a:rPr lang="ru-RU" sz="2400" b="1" dirty="0" err="1"/>
            <a:t>Refraktometriya</a:t>
          </a:r>
          <a:r>
            <a:rPr lang="ru-RU" sz="2400" b="1" dirty="0"/>
            <a:t>.</a:t>
          </a:r>
          <a:endParaRPr lang="en-US" sz="2400" b="1" dirty="0"/>
        </a:p>
        <a:p>
          <a:r>
            <a:rPr lang="ru-RU" sz="2400" dirty="0"/>
            <a:t> </a:t>
          </a:r>
          <a:r>
            <a:rPr lang="ru-RU" sz="2400" dirty="0" err="1"/>
            <a:t>Uning</a:t>
          </a:r>
          <a:r>
            <a:rPr lang="ru-RU" sz="2400" dirty="0"/>
            <a:t> </a:t>
          </a:r>
          <a:r>
            <a:rPr lang="ru-RU" sz="2400" dirty="0" err="1"/>
            <a:t>mohiyati</a:t>
          </a:r>
          <a:r>
            <a:rPr lang="ru-RU" sz="2400" dirty="0"/>
            <a:t> </a:t>
          </a:r>
          <a:r>
            <a:rPr lang="ru-RU" sz="2400" dirty="0" err="1"/>
            <a:t>sindirish</a:t>
          </a:r>
          <a:r>
            <a:rPr lang="ru-RU" sz="2400" dirty="0"/>
            <a:t> </a:t>
          </a:r>
          <a:r>
            <a:rPr lang="ru-RU" sz="2400" dirty="0" err="1"/>
            <a:t>ko'rsatkichlarining</a:t>
          </a:r>
          <a:r>
            <a:rPr lang="ru-RU" sz="2400" dirty="0"/>
            <a:t> </a:t>
          </a:r>
          <a:r>
            <a:rPr lang="ru-RU" sz="2400" dirty="0" err="1"/>
            <a:t>qiymatlarini</a:t>
          </a:r>
          <a:r>
            <a:rPr lang="ru-RU" sz="2400" dirty="0"/>
            <a:t> </a:t>
          </a:r>
          <a:r>
            <a:rPr lang="ru-RU" sz="2400" dirty="0" err="1"/>
            <a:t>o'lchashda</a:t>
          </a:r>
          <a:r>
            <a:rPr lang="ru-RU" sz="2400" dirty="0"/>
            <a:t> </a:t>
          </a:r>
          <a:r>
            <a:rPr lang="ru-RU" sz="2400" dirty="0" err="1"/>
            <a:t>yotadi</a:t>
          </a:r>
          <a:r>
            <a:rPr lang="ru-RU" sz="2400" dirty="0"/>
            <a:t>.</a:t>
          </a:r>
        </a:p>
      </dgm:t>
    </dgm:pt>
    <dgm:pt modelId="{ACAD725A-7AF8-4D40-A5C5-9742007CCC6E}" type="parTrans" cxnId="{3D321813-A904-4F31-A189-93E90654FBEA}">
      <dgm:prSet/>
      <dgm:spPr/>
      <dgm:t>
        <a:bodyPr/>
        <a:lstStyle/>
        <a:p>
          <a:endParaRPr lang="ru-RU" sz="2400"/>
        </a:p>
      </dgm:t>
    </dgm:pt>
    <dgm:pt modelId="{B5E693D0-B9E8-4B60-B83E-662A21679A15}" type="sibTrans" cxnId="{3D321813-A904-4F31-A189-93E90654FBEA}">
      <dgm:prSet/>
      <dgm:spPr/>
      <dgm:t>
        <a:bodyPr/>
        <a:lstStyle/>
        <a:p>
          <a:endParaRPr lang="ru-RU" sz="2400"/>
        </a:p>
      </dgm:t>
    </dgm:pt>
    <dgm:pt modelId="{71C4EDEF-8175-436E-99AB-7FED2586C0FC}">
      <dgm:prSet phldrT="[Текст]" custT="1"/>
      <dgm:spPr/>
      <dgm:t>
        <a:bodyPr/>
        <a:lstStyle/>
        <a:p>
          <a:r>
            <a:rPr lang="en-US" sz="2400" b="1" dirty="0" err="1"/>
            <a:t>Polarimetriya</a:t>
          </a:r>
          <a:r>
            <a:rPr lang="en-US" sz="2400" b="1" dirty="0"/>
            <a:t>.</a:t>
          </a:r>
        </a:p>
        <a:p>
          <a:endParaRPr lang="en-US" sz="1600" b="1" dirty="0"/>
        </a:p>
        <a:p>
          <a:r>
            <a:rPr lang="en-US" sz="2400" dirty="0"/>
            <a:t> </a:t>
          </a:r>
          <a:r>
            <a:rPr lang="en-US" sz="2400" dirty="0" err="1"/>
            <a:t>Bunday</a:t>
          </a:r>
          <a:r>
            <a:rPr lang="en-US" sz="2400" dirty="0"/>
            <a:t> </a:t>
          </a:r>
          <a:r>
            <a:rPr lang="en-US" sz="2400" dirty="0" err="1"/>
            <a:t>usulda</a:t>
          </a:r>
          <a:r>
            <a:rPr lang="en-US" sz="2400" dirty="0"/>
            <a:t>, </a:t>
          </a:r>
          <a:r>
            <a:rPr lang="en-US" sz="2400" dirty="0" err="1"/>
            <a:t>optik</a:t>
          </a:r>
          <a:r>
            <a:rPr lang="en-US" sz="2400" dirty="0"/>
            <a:t> </a:t>
          </a:r>
          <a:r>
            <a:rPr lang="en-US" sz="2400" dirty="0" err="1"/>
            <a:t>ko'rsatkichlar</a:t>
          </a:r>
          <a:r>
            <a:rPr lang="en-US" sz="2400" dirty="0"/>
            <a:t> </a:t>
          </a:r>
          <a:r>
            <a:rPr lang="en-US" sz="2400" dirty="0" err="1"/>
            <a:t>o'lchanadi</a:t>
          </a:r>
          <a:r>
            <a:rPr lang="en-US" sz="2400" dirty="0"/>
            <a:t>.</a:t>
          </a:r>
          <a:endParaRPr lang="ru-RU" sz="2400" dirty="0"/>
        </a:p>
      </dgm:t>
    </dgm:pt>
    <dgm:pt modelId="{A7068A8B-8965-447A-AD21-30D2B285C787}" type="parTrans" cxnId="{B95DD171-1B6F-4B77-92C1-026D27D1B447}">
      <dgm:prSet/>
      <dgm:spPr/>
      <dgm:t>
        <a:bodyPr/>
        <a:lstStyle/>
        <a:p>
          <a:endParaRPr lang="ru-RU" sz="2400"/>
        </a:p>
      </dgm:t>
    </dgm:pt>
    <dgm:pt modelId="{11261684-5523-4F94-8522-1A126AD98E59}" type="sibTrans" cxnId="{B95DD171-1B6F-4B77-92C1-026D27D1B447}">
      <dgm:prSet/>
      <dgm:spPr/>
      <dgm:t>
        <a:bodyPr/>
        <a:lstStyle/>
        <a:p>
          <a:endParaRPr lang="ru-RU" sz="2400"/>
        </a:p>
      </dgm:t>
    </dgm:pt>
    <dgm:pt modelId="{3FF88141-94BD-46F1-B5F0-1EC6935206B4}">
      <dgm:prSet phldrT="[Текст]" custT="1"/>
      <dgm:spPr/>
      <dgm:t>
        <a:bodyPr/>
        <a:lstStyle/>
        <a:p>
          <a:r>
            <a:rPr lang="en-US" sz="2400" b="1" dirty="0" err="1"/>
            <a:t>Fluorimetriya</a:t>
          </a:r>
          <a:r>
            <a:rPr lang="en-US" sz="2400" b="1" dirty="0"/>
            <a:t>.</a:t>
          </a:r>
        </a:p>
        <a:p>
          <a:r>
            <a:rPr lang="en-US" sz="2400" dirty="0"/>
            <a:t>Bu </a:t>
          </a:r>
          <a:r>
            <a:rPr lang="en-US" sz="2400" dirty="0" err="1"/>
            <a:t>usul</a:t>
          </a:r>
          <a:r>
            <a:rPr lang="en-US" sz="2400" dirty="0"/>
            <a:t> </a:t>
          </a:r>
          <a:r>
            <a:rPr lang="en-US" sz="2400" dirty="0" err="1"/>
            <a:t>nurlanishning</a:t>
          </a:r>
          <a:r>
            <a:rPr lang="en-US" sz="2400" dirty="0"/>
            <a:t> </a:t>
          </a:r>
          <a:r>
            <a:rPr lang="en-US" sz="2400" dirty="0" err="1"/>
            <a:t>intensivligini</a:t>
          </a:r>
          <a:r>
            <a:rPr lang="en-US" sz="2400" dirty="0"/>
            <a:t> </a:t>
          </a:r>
          <a:r>
            <a:rPr lang="en-US" sz="2400" dirty="0" err="1"/>
            <a:t>aniqlashga</a:t>
          </a:r>
          <a:r>
            <a:rPr lang="en-US" sz="2400" dirty="0"/>
            <a:t> </a:t>
          </a:r>
          <a:r>
            <a:rPr lang="en-US" sz="2400" dirty="0" err="1"/>
            <a:t>asoslanadi</a:t>
          </a:r>
          <a:r>
            <a:rPr lang="en-US" sz="2400" dirty="0"/>
            <a:t>.</a:t>
          </a:r>
          <a:endParaRPr lang="ru-RU" sz="2400" dirty="0"/>
        </a:p>
      </dgm:t>
    </dgm:pt>
    <dgm:pt modelId="{91D997EE-964D-465F-AAE6-EA3F99F801FF}" type="parTrans" cxnId="{775DD86C-9CBB-4488-849D-37BEE8152472}">
      <dgm:prSet/>
      <dgm:spPr/>
      <dgm:t>
        <a:bodyPr/>
        <a:lstStyle/>
        <a:p>
          <a:endParaRPr lang="ru-RU" sz="2400"/>
        </a:p>
      </dgm:t>
    </dgm:pt>
    <dgm:pt modelId="{9E87705B-780B-4C25-86D9-2D344E073412}" type="sibTrans" cxnId="{775DD86C-9CBB-4488-849D-37BEE8152472}">
      <dgm:prSet/>
      <dgm:spPr/>
      <dgm:t>
        <a:bodyPr/>
        <a:lstStyle/>
        <a:p>
          <a:endParaRPr lang="ru-RU" sz="2400"/>
        </a:p>
      </dgm:t>
    </dgm:pt>
    <dgm:pt modelId="{72A5FBEF-BEBC-47F6-9811-C87442A42621}" type="pres">
      <dgm:prSet presAssocID="{25FBF1EB-DD7D-4E2C-905F-78A7C5AA7C14}" presName="composite" presStyleCnt="0">
        <dgm:presLayoutVars>
          <dgm:chMax val="1"/>
          <dgm:dir/>
          <dgm:resizeHandles val="exact"/>
        </dgm:presLayoutVars>
      </dgm:prSet>
      <dgm:spPr/>
    </dgm:pt>
    <dgm:pt modelId="{D6303A94-AA7C-4254-80CA-470B30A3C61C}" type="pres">
      <dgm:prSet presAssocID="{E745869A-BA08-4CD8-9846-B4FD94137900}" presName="roof" presStyleLbl="dkBgShp" presStyleIdx="0" presStyleCnt="2"/>
      <dgm:spPr/>
    </dgm:pt>
    <dgm:pt modelId="{2085FF80-6C81-4A45-89B7-CB0812B51EDF}" type="pres">
      <dgm:prSet presAssocID="{E745869A-BA08-4CD8-9846-B4FD94137900}" presName="pillars" presStyleCnt="0"/>
      <dgm:spPr/>
    </dgm:pt>
    <dgm:pt modelId="{E5F1CEAB-0EAA-4F9C-8145-F3BFD478A231}" type="pres">
      <dgm:prSet presAssocID="{E745869A-BA08-4CD8-9846-B4FD94137900}" presName="pillar1" presStyleLbl="node1" presStyleIdx="0" presStyleCnt="3">
        <dgm:presLayoutVars>
          <dgm:bulletEnabled val="1"/>
        </dgm:presLayoutVars>
      </dgm:prSet>
      <dgm:spPr/>
    </dgm:pt>
    <dgm:pt modelId="{B612D0A7-605D-4689-9BDD-5D6175A50C68}" type="pres">
      <dgm:prSet presAssocID="{71C4EDEF-8175-436E-99AB-7FED2586C0FC}" presName="pillarX" presStyleLbl="node1" presStyleIdx="1" presStyleCnt="3">
        <dgm:presLayoutVars>
          <dgm:bulletEnabled val="1"/>
        </dgm:presLayoutVars>
      </dgm:prSet>
      <dgm:spPr/>
    </dgm:pt>
    <dgm:pt modelId="{BA4F008C-2505-4203-9789-EBC137BA110C}" type="pres">
      <dgm:prSet presAssocID="{3FF88141-94BD-46F1-B5F0-1EC6935206B4}" presName="pillarX" presStyleLbl="node1" presStyleIdx="2" presStyleCnt="3">
        <dgm:presLayoutVars>
          <dgm:bulletEnabled val="1"/>
        </dgm:presLayoutVars>
      </dgm:prSet>
      <dgm:spPr/>
    </dgm:pt>
    <dgm:pt modelId="{7668B128-AB18-4955-9DA1-B646D31DAD19}" type="pres">
      <dgm:prSet presAssocID="{E745869A-BA08-4CD8-9846-B4FD94137900}" presName="base" presStyleLbl="dkBgShp" presStyleIdx="1" presStyleCnt="2"/>
      <dgm:spPr/>
    </dgm:pt>
  </dgm:ptLst>
  <dgm:cxnLst>
    <dgm:cxn modelId="{3D321813-A904-4F31-A189-93E90654FBEA}" srcId="{E745869A-BA08-4CD8-9846-B4FD94137900}" destId="{78A72A37-8098-40A5-B20E-7D1929097C72}" srcOrd="0" destOrd="0" parTransId="{ACAD725A-7AF8-4D40-A5C5-9742007CCC6E}" sibTransId="{B5E693D0-B9E8-4B60-B83E-662A21679A15}"/>
    <dgm:cxn modelId="{775DD86C-9CBB-4488-849D-37BEE8152472}" srcId="{E745869A-BA08-4CD8-9846-B4FD94137900}" destId="{3FF88141-94BD-46F1-B5F0-1EC6935206B4}" srcOrd="2" destOrd="0" parTransId="{91D997EE-964D-465F-AAE6-EA3F99F801FF}" sibTransId="{9E87705B-780B-4C25-86D9-2D344E073412}"/>
    <dgm:cxn modelId="{B95DD171-1B6F-4B77-92C1-026D27D1B447}" srcId="{E745869A-BA08-4CD8-9846-B4FD94137900}" destId="{71C4EDEF-8175-436E-99AB-7FED2586C0FC}" srcOrd="1" destOrd="0" parTransId="{A7068A8B-8965-447A-AD21-30D2B285C787}" sibTransId="{11261684-5523-4F94-8522-1A126AD98E59}"/>
    <dgm:cxn modelId="{D00945B0-6933-4370-803B-E94368BF20F2}" type="presOf" srcId="{E745869A-BA08-4CD8-9846-B4FD94137900}" destId="{D6303A94-AA7C-4254-80CA-470B30A3C61C}" srcOrd="0" destOrd="0" presId="urn:microsoft.com/office/officeart/2005/8/layout/hList3"/>
    <dgm:cxn modelId="{FBF189B0-B625-4744-B798-7E0BBB60CA13}" type="presOf" srcId="{78A72A37-8098-40A5-B20E-7D1929097C72}" destId="{E5F1CEAB-0EAA-4F9C-8145-F3BFD478A231}" srcOrd="0" destOrd="0" presId="urn:microsoft.com/office/officeart/2005/8/layout/hList3"/>
    <dgm:cxn modelId="{5EEB2FB5-2690-409C-B7FE-0BAA91C86B68}" type="presOf" srcId="{3FF88141-94BD-46F1-B5F0-1EC6935206B4}" destId="{BA4F008C-2505-4203-9789-EBC137BA110C}" srcOrd="0" destOrd="0" presId="urn:microsoft.com/office/officeart/2005/8/layout/hList3"/>
    <dgm:cxn modelId="{606C9BCC-8E8F-46DA-9DDD-984086A89A4F}" type="presOf" srcId="{25FBF1EB-DD7D-4E2C-905F-78A7C5AA7C14}" destId="{72A5FBEF-BEBC-47F6-9811-C87442A42621}" srcOrd="0" destOrd="0" presId="urn:microsoft.com/office/officeart/2005/8/layout/hList3"/>
    <dgm:cxn modelId="{E8A875EA-3F70-428E-9E9F-40BBABB2004D}" srcId="{25FBF1EB-DD7D-4E2C-905F-78A7C5AA7C14}" destId="{E745869A-BA08-4CD8-9846-B4FD94137900}" srcOrd="0" destOrd="0" parTransId="{4974C846-CC39-4D95-A4E6-07DE731C4B69}" sibTransId="{24917EE0-DA5C-4214-8EE7-EB5F78289396}"/>
    <dgm:cxn modelId="{7E6288F8-2D2B-414D-9E0F-1A1260C01D04}" type="presOf" srcId="{71C4EDEF-8175-436E-99AB-7FED2586C0FC}" destId="{B612D0A7-605D-4689-9BDD-5D6175A50C68}" srcOrd="0" destOrd="0" presId="urn:microsoft.com/office/officeart/2005/8/layout/hList3"/>
    <dgm:cxn modelId="{1E1119B1-0F01-411E-9F7C-A93107E7CB98}" type="presParOf" srcId="{72A5FBEF-BEBC-47F6-9811-C87442A42621}" destId="{D6303A94-AA7C-4254-80CA-470B30A3C61C}" srcOrd="0" destOrd="0" presId="urn:microsoft.com/office/officeart/2005/8/layout/hList3"/>
    <dgm:cxn modelId="{F8ECE75C-FD37-478E-B795-5824F6EC71D6}" type="presParOf" srcId="{72A5FBEF-BEBC-47F6-9811-C87442A42621}" destId="{2085FF80-6C81-4A45-89B7-CB0812B51EDF}" srcOrd="1" destOrd="0" presId="urn:microsoft.com/office/officeart/2005/8/layout/hList3"/>
    <dgm:cxn modelId="{D4DE4333-181F-44DB-A742-99081C94B438}" type="presParOf" srcId="{2085FF80-6C81-4A45-89B7-CB0812B51EDF}" destId="{E5F1CEAB-0EAA-4F9C-8145-F3BFD478A231}" srcOrd="0" destOrd="0" presId="urn:microsoft.com/office/officeart/2005/8/layout/hList3"/>
    <dgm:cxn modelId="{3C19D37A-E2AB-4883-9CA4-C4F6B76A4F11}" type="presParOf" srcId="{2085FF80-6C81-4A45-89B7-CB0812B51EDF}" destId="{B612D0A7-605D-4689-9BDD-5D6175A50C68}" srcOrd="1" destOrd="0" presId="urn:microsoft.com/office/officeart/2005/8/layout/hList3"/>
    <dgm:cxn modelId="{5BEC8BAA-8A51-46C5-821E-C6C5ACB716B8}" type="presParOf" srcId="{2085FF80-6C81-4A45-89B7-CB0812B51EDF}" destId="{BA4F008C-2505-4203-9789-EBC137BA110C}" srcOrd="2" destOrd="0" presId="urn:microsoft.com/office/officeart/2005/8/layout/hList3"/>
    <dgm:cxn modelId="{C0A5D3BD-C5F7-4073-A4F7-999E2317FF5F}" type="presParOf" srcId="{72A5FBEF-BEBC-47F6-9811-C87442A42621}" destId="{7668B128-AB18-4955-9DA1-B646D31DAD19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5FBF1EB-DD7D-4E2C-905F-78A7C5AA7C14}" type="doc">
      <dgm:prSet loTypeId="urn:microsoft.com/office/officeart/2005/8/layout/hList3" loCatId="list" qsTypeId="urn:microsoft.com/office/officeart/2005/8/quickstyle/simple3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E745869A-BA08-4CD8-9846-B4FD94137900}">
      <dgm:prSet phldrT="[Текст]" custT="1"/>
      <dgm:spPr/>
      <dgm:t>
        <a:bodyPr/>
        <a:lstStyle/>
        <a:p>
          <a:r>
            <a:rPr lang="en-US" sz="3200" b="1" dirty="0" err="1"/>
            <a:t>Klassik</a:t>
          </a:r>
          <a:r>
            <a:rPr lang="en-US" sz="3200" b="1" dirty="0"/>
            <a:t>  </a:t>
          </a:r>
          <a:r>
            <a:rPr lang="en-US" sz="3200" b="1" dirty="0" err="1"/>
            <a:t>usullar</a:t>
          </a:r>
          <a:endParaRPr lang="ru-RU" sz="3200" b="1" dirty="0"/>
        </a:p>
      </dgm:t>
    </dgm:pt>
    <dgm:pt modelId="{4974C846-CC39-4D95-A4E6-07DE731C4B69}" type="parTrans" cxnId="{E8A875EA-3F70-428E-9E9F-40BBABB2004D}">
      <dgm:prSet/>
      <dgm:spPr/>
      <dgm:t>
        <a:bodyPr/>
        <a:lstStyle/>
        <a:p>
          <a:endParaRPr lang="ru-RU" sz="1800"/>
        </a:p>
      </dgm:t>
    </dgm:pt>
    <dgm:pt modelId="{24917EE0-DA5C-4214-8EE7-EB5F78289396}" type="sibTrans" cxnId="{E8A875EA-3F70-428E-9E9F-40BBABB2004D}">
      <dgm:prSet/>
      <dgm:spPr/>
      <dgm:t>
        <a:bodyPr/>
        <a:lstStyle/>
        <a:p>
          <a:endParaRPr lang="ru-RU" sz="1800"/>
        </a:p>
      </dgm:t>
    </dgm:pt>
    <dgm:pt modelId="{78A72A37-8098-40A5-B20E-7D1929097C72}">
      <dgm:prSet phldrT="[Текст]" custT="1"/>
      <dgm:spPr/>
      <dgm:t>
        <a:bodyPr/>
        <a:lstStyle/>
        <a:p>
          <a:r>
            <a:rPr lang="en-US" sz="2000" b="1" dirty="0" err="1"/>
            <a:t>Gravimetrik</a:t>
          </a:r>
          <a:r>
            <a:rPr lang="en-US" sz="2000" b="1" dirty="0"/>
            <a:t> </a:t>
          </a:r>
          <a:r>
            <a:rPr lang="en-US" sz="2000" b="1" dirty="0" err="1"/>
            <a:t>usul</a:t>
          </a:r>
          <a:r>
            <a:rPr lang="en-US" sz="2000" b="1" dirty="0"/>
            <a:t>.</a:t>
          </a:r>
          <a:r>
            <a:rPr lang="en-US" sz="2000" dirty="0"/>
            <a:t> </a:t>
          </a:r>
        </a:p>
        <a:p>
          <a:r>
            <a:rPr lang="en-US" sz="2000" dirty="0"/>
            <a:t>Bu </a:t>
          </a:r>
          <a:r>
            <a:rPr lang="en-US" sz="2000" dirty="0" err="1"/>
            <a:t>usul</a:t>
          </a:r>
          <a:r>
            <a:rPr lang="en-US" sz="2000" dirty="0"/>
            <a:t> </a:t>
          </a:r>
          <a:r>
            <a:rPr lang="en-US" sz="2000" dirty="0" err="1"/>
            <a:t>vazniy</a:t>
          </a:r>
          <a:r>
            <a:rPr lang="en-US" sz="2000" dirty="0"/>
            <a:t> </a:t>
          </a:r>
          <a:r>
            <a:rPr lang="en-US" sz="2000" dirty="0" err="1"/>
            <a:t>usul</a:t>
          </a:r>
          <a:r>
            <a:rPr lang="en-US" sz="2000" dirty="0"/>
            <a:t> deb ham </a:t>
          </a:r>
          <a:r>
            <a:rPr lang="en-US" sz="2000" dirty="0" err="1"/>
            <a:t>ataladi</a:t>
          </a:r>
          <a:r>
            <a:rPr lang="en-US" sz="2000" dirty="0"/>
            <a:t>. </a:t>
          </a:r>
          <a:r>
            <a:rPr lang="en-US" sz="2000" dirty="0" err="1"/>
            <a:t>Bunday</a:t>
          </a:r>
          <a:r>
            <a:rPr lang="en-US" sz="2000" dirty="0"/>
            <a:t> </a:t>
          </a:r>
          <a:r>
            <a:rPr lang="en-US" sz="2000" dirty="0" err="1"/>
            <a:t>usul</a:t>
          </a:r>
          <a:r>
            <a:rPr lang="en-US" sz="2000" dirty="0"/>
            <a:t>, </a:t>
          </a:r>
          <a:r>
            <a:rPr lang="en-US" sz="2000" dirty="0" err="1"/>
            <a:t>o'rganilayotgan</a:t>
          </a:r>
          <a:r>
            <a:rPr lang="en-US" sz="2000" dirty="0"/>
            <a:t> </a:t>
          </a:r>
          <a:r>
            <a:rPr lang="en-US" sz="2000" dirty="0" err="1"/>
            <a:t>tarkib</a:t>
          </a:r>
          <a:r>
            <a:rPr lang="en-US" sz="2000" dirty="0"/>
            <a:t> </a:t>
          </a:r>
          <a:r>
            <a:rPr lang="en-US" sz="2000" dirty="0" err="1"/>
            <a:t>yoki</a:t>
          </a:r>
          <a:r>
            <a:rPr lang="en-US" sz="2000" dirty="0"/>
            <a:t> </a:t>
          </a:r>
          <a:r>
            <a:rPr lang="en-US" sz="2000" dirty="0" err="1"/>
            <a:t>moddadagi</a:t>
          </a:r>
          <a:r>
            <a:rPr lang="en-US" sz="2000" dirty="0"/>
            <a:t> </a:t>
          </a:r>
          <a:r>
            <a:rPr lang="en-US" sz="2000" dirty="0" err="1"/>
            <a:t>alohida</a:t>
          </a:r>
          <a:r>
            <a:rPr lang="en-US" sz="2000" dirty="0"/>
            <a:t> </a:t>
          </a:r>
          <a:r>
            <a:rPr lang="en-US" sz="2000" dirty="0" err="1"/>
            <a:t>komponentning</a:t>
          </a:r>
          <a:r>
            <a:rPr lang="en-US" sz="2000" dirty="0"/>
            <a:t> </a:t>
          </a:r>
          <a:r>
            <a:rPr lang="en-US" sz="2000" dirty="0" err="1"/>
            <a:t>massasini</a:t>
          </a:r>
          <a:r>
            <a:rPr lang="en-US" sz="2000" dirty="0"/>
            <a:t> </a:t>
          </a:r>
          <a:r>
            <a:rPr lang="en-US" sz="2000" dirty="0" err="1"/>
            <a:t>aniq</a:t>
          </a:r>
          <a:r>
            <a:rPr lang="en-US" sz="2000" dirty="0"/>
            <a:t> </a:t>
          </a:r>
          <a:r>
            <a:rPr lang="en-US" sz="2000" dirty="0" err="1"/>
            <a:t>o`lchashga</a:t>
          </a:r>
          <a:r>
            <a:rPr lang="en-US" sz="2000" dirty="0"/>
            <a:t> </a:t>
          </a:r>
          <a:r>
            <a:rPr lang="en-US" sz="2000" dirty="0" err="1"/>
            <a:t>asoslangan</a:t>
          </a:r>
          <a:r>
            <a:rPr lang="ru-RU" sz="2000" dirty="0"/>
            <a:t>.</a:t>
          </a:r>
        </a:p>
      </dgm:t>
    </dgm:pt>
    <dgm:pt modelId="{ACAD725A-7AF8-4D40-A5C5-9742007CCC6E}" type="parTrans" cxnId="{3D321813-A904-4F31-A189-93E90654FBEA}">
      <dgm:prSet/>
      <dgm:spPr/>
      <dgm:t>
        <a:bodyPr/>
        <a:lstStyle/>
        <a:p>
          <a:endParaRPr lang="ru-RU" sz="1800"/>
        </a:p>
      </dgm:t>
    </dgm:pt>
    <dgm:pt modelId="{B5E693D0-B9E8-4B60-B83E-662A21679A15}" type="sibTrans" cxnId="{3D321813-A904-4F31-A189-93E90654FBEA}">
      <dgm:prSet/>
      <dgm:spPr/>
      <dgm:t>
        <a:bodyPr/>
        <a:lstStyle/>
        <a:p>
          <a:endParaRPr lang="ru-RU" sz="1800"/>
        </a:p>
      </dgm:t>
    </dgm:pt>
    <dgm:pt modelId="{71C4EDEF-8175-436E-99AB-7FED2586C0FC}">
      <dgm:prSet phldrT="[Текст]" custT="1"/>
      <dgm:spPr/>
      <dgm:t>
        <a:bodyPr/>
        <a:lstStyle/>
        <a:p>
          <a:r>
            <a:rPr lang="en-US" sz="2000" b="1" dirty="0" err="1"/>
            <a:t>Titrimetrik</a:t>
          </a:r>
          <a:r>
            <a:rPr lang="en-US" sz="2000" b="1" dirty="0"/>
            <a:t> </a:t>
          </a:r>
          <a:r>
            <a:rPr lang="en-US" sz="2000" b="1" dirty="0" err="1"/>
            <a:t>yoki</a:t>
          </a:r>
          <a:r>
            <a:rPr lang="en-US" sz="2000" b="1" dirty="0"/>
            <a:t> </a:t>
          </a:r>
          <a:r>
            <a:rPr lang="en-US" sz="2000" b="1" dirty="0" err="1"/>
            <a:t>hajmli</a:t>
          </a:r>
          <a:r>
            <a:rPr lang="en-US" sz="2000" b="1" dirty="0"/>
            <a:t> </a:t>
          </a:r>
          <a:r>
            <a:rPr lang="en-US" sz="2000" b="1" dirty="0" err="1"/>
            <a:t>usul</a:t>
          </a:r>
          <a:r>
            <a:rPr lang="en-US" sz="2000" b="1" dirty="0"/>
            <a:t>. </a:t>
          </a:r>
        </a:p>
        <a:p>
          <a:r>
            <a:rPr lang="en-US" sz="2000" dirty="0" err="1"/>
            <a:t>Ma'lum</a:t>
          </a:r>
          <a:r>
            <a:rPr lang="en-US" sz="2000" dirty="0"/>
            <a:t> </a:t>
          </a:r>
          <a:r>
            <a:rPr lang="en-US" sz="2000" dirty="0" err="1"/>
            <a:t>konsentratsiyaga</a:t>
          </a:r>
          <a:r>
            <a:rPr lang="en-US" sz="2000" dirty="0"/>
            <a:t> </a:t>
          </a:r>
          <a:r>
            <a:rPr lang="en-US" sz="2000" dirty="0" err="1"/>
            <a:t>ega</a:t>
          </a:r>
          <a:r>
            <a:rPr lang="en-US" sz="2000" dirty="0"/>
            <a:t> </a:t>
          </a:r>
          <a:r>
            <a:rPr lang="en-US" sz="2000" dirty="0" err="1"/>
            <a:t>bo'lgan</a:t>
          </a:r>
          <a:r>
            <a:rPr lang="en-US" sz="2000" dirty="0"/>
            <a:t> </a:t>
          </a:r>
          <a:r>
            <a:rPr lang="en-US" sz="2000" dirty="0" err="1"/>
            <a:t>reaktiv</a:t>
          </a:r>
          <a:r>
            <a:rPr lang="en-US" sz="2000" dirty="0"/>
            <a:t> </a:t>
          </a:r>
          <a:r>
            <a:rPr lang="en-US" sz="2000" dirty="0" err="1"/>
            <a:t>miqdorini</a:t>
          </a:r>
          <a:r>
            <a:rPr lang="en-US" sz="2000" dirty="0"/>
            <a:t>  </a:t>
          </a:r>
          <a:r>
            <a:rPr lang="en-US" sz="2000" dirty="0" err="1"/>
            <a:t>qat'iy</a:t>
          </a:r>
          <a:r>
            <a:rPr lang="en-US" sz="2000" dirty="0"/>
            <a:t> </a:t>
          </a:r>
          <a:r>
            <a:rPr lang="en-US" sz="2000" dirty="0" err="1"/>
            <a:t>o'lchash</a:t>
          </a:r>
          <a:r>
            <a:rPr lang="en-US" sz="2000" dirty="0"/>
            <a:t> </a:t>
          </a:r>
          <a:r>
            <a:rPr lang="en-US" sz="2000" dirty="0" err="1"/>
            <a:t>amalga</a:t>
          </a:r>
          <a:r>
            <a:rPr lang="en-US" sz="2000" dirty="0"/>
            <a:t> </a:t>
          </a:r>
          <a:r>
            <a:rPr lang="en-US" sz="2000" dirty="0" err="1"/>
            <a:t>oshiriladi</a:t>
          </a:r>
          <a:r>
            <a:rPr lang="en-US" sz="2000" dirty="0"/>
            <a:t>. U </a:t>
          </a:r>
          <a:r>
            <a:rPr lang="en-US" sz="2000" dirty="0" err="1"/>
            <a:t>aniqlanayotgan</a:t>
          </a:r>
          <a:r>
            <a:rPr lang="en-US" sz="2000" dirty="0"/>
            <a:t> </a:t>
          </a:r>
          <a:r>
            <a:rPr lang="en-US" sz="2000" dirty="0" err="1"/>
            <a:t>modda</a:t>
          </a:r>
          <a:r>
            <a:rPr lang="en-US" sz="2000" dirty="0"/>
            <a:t> </a:t>
          </a:r>
          <a:r>
            <a:rPr lang="en-US" sz="2000" dirty="0" err="1"/>
            <a:t>bilan</a:t>
          </a:r>
          <a:r>
            <a:rPr lang="en-US" sz="2000" dirty="0"/>
            <a:t> </a:t>
          </a:r>
          <a:r>
            <a:rPr lang="en-US" sz="2000" dirty="0" err="1"/>
            <a:t>bevosita</a:t>
          </a:r>
          <a:r>
            <a:rPr lang="en-US" sz="2000" dirty="0"/>
            <a:t> </a:t>
          </a:r>
          <a:r>
            <a:rPr lang="en-US" sz="2000" dirty="0" err="1"/>
            <a:t>o'zaro</a:t>
          </a:r>
          <a:r>
            <a:rPr lang="en-US" sz="2000" dirty="0"/>
            <a:t> </a:t>
          </a:r>
          <a:r>
            <a:rPr lang="en-US" sz="2000" dirty="0" err="1"/>
            <a:t>ta'sir</a:t>
          </a:r>
          <a:r>
            <a:rPr lang="en-US" sz="2000" dirty="0"/>
            <a:t> </a:t>
          </a:r>
          <a:r>
            <a:rPr lang="en-US" sz="2000" dirty="0" err="1"/>
            <a:t>qiladi</a:t>
          </a:r>
          <a:r>
            <a:rPr lang="en-US" sz="2000" dirty="0"/>
            <a:t>.</a:t>
          </a:r>
          <a:endParaRPr lang="ru-RU" sz="2000" dirty="0"/>
        </a:p>
      </dgm:t>
    </dgm:pt>
    <dgm:pt modelId="{A7068A8B-8965-447A-AD21-30D2B285C787}" type="parTrans" cxnId="{B95DD171-1B6F-4B77-92C1-026D27D1B447}">
      <dgm:prSet/>
      <dgm:spPr/>
      <dgm:t>
        <a:bodyPr/>
        <a:lstStyle/>
        <a:p>
          <a:endParaRPr lang="ru-RU" sz="1800"/>
        </a:p>
      </dgm:t>
    </dgm:pt>
    <dgm:pt modelId="{11261684-5523-4F94-8522-1A126AD98E59}" type="sibTrans" cxnId="{B95DD171-1B6F-4B77-92C1-026D27D1B447}">
      <dgm:prSet/>
      <dgm:spPr/>
      <dgm:t>
        <a:bodyPr/>
        <a:lstStyle/>
        <a:p>
          <a:endParaRPr lang="ru-RU" sz="1800"/>
        </a:p>
      </dgm:t>
    </dgm:pt>
    <dgm:pt modelId="{3FF88141-94BD-46F1-B5F0-1EC6935206B4}">
      <dgm:prSet phldrT="[Текст]" custT="1"/>
      <dgm:spPr/>
      <dgm:t>
        <a:bodyPr/>
        <a:lstStyle/>
        <a:p>
          <a:r>
            <a:rPr lang="en-US" sz="2000" b="1" dirty="0" err="1"/>
            <a:t>Gaz</a:t>
          </a:r>
          <a:r>
            <a:rPr lang="en-US" sz="2000" b="1" dirty="0"/>
            <a:t> </a:t>
          </a:r>
          <a:r>
            <a:rPr lang="en-US" sz="2000" b="1" dirty="0" err="1"/>
            <a:t>usuli</a:t>
          </a:r>
          <a:r>
            <a:rPr lang="en-US" sz="2000" b="1" dirty="0"/>
            <a:t>. </a:t>
          </a:r>
        </a:p>
        <a:p>
          <a:r>
            <a:rPr lang="en-US" sz="2000" dirty="0" err="1"/>
            <a:t>Ushbu</a:t>
          </a:r>
          <a:r>
            <a:rPr lang="en-US" sz="2000" dirty="0"/>
            <a:t> </a:t>
          </a:r>
          <a:r>
            <a:rPr lang="en-US" sz="2000" dirty="0" err="1"/>
            <a:t>tahlilning</a:t>
          </a:r>
          <a:r>
            <a:rPr lang="en-US" sz="2000" dirty="0"/>
            <a:t> </a:t>
          </a:r>
          <a:r>
            <a:rPr lang="en-US" sz="2000" dirty="0" err="1"/>
            <a:t>mohiyati</a:t>
          </a:r>
          <a:r>
            <a:rPr lang="en-US" sz="2000" dirty="0"/>
            <a:t> </a:t>
          </a:r>
          <a:r>
            <a:rPr lang="en-US" sz="2000" dirty="0" err="1"/>
            <a:t>quyidagicha</a:t>
          </a:r>
          <a:r>
            <a:rPr lang="en-US" sz="2000" dirty="0"/>
            <a:t>. </a:t>
          </a:r>
          <a:r>
            <a:rPr lang="en-US" sz="2000" dirty="0" err="1"/>
            <a:t>Kimyoviy</a:t>
          </a:r>
          <a:r>
            <a:rPr lang="en-US" sz="2000" dirty="0"/>
            <a:t> </a:t>
          </a:r>
          <a:r>
            <a:rPr lang="en-US" sz="2000" dirty="0" err="1"/>
            <a:t>reaktsiya</a:t>
          </a:r>
          <a:r>
            <a:rPr lang="en-US" sz="2000" dirty="0"/>
            <a:t> </a:t>
          </a:r>
          <a:r>
            <a:rPr lang="en-US" sz="2000" dirty="0" err="1"/>
            <a:t>natijasida</a:t>
          </a:r>
          <a:r>
            <a:rPr lang="en-US" sz="2000" dirty="0"/>
            <a:t> </a:t>
          </a:r>
          <a:r>
            <a:rPr lang="en-US" sz="2000" dirty="0" err="1"/>
            <a:t>paydo</a:t>
          </a:r>
          <a:r>
            <a:rPr lang="en-US" sz="2000" dirty="0"/>
            <a:t> </a:t>
          </a:r>
          <a:r>
            <a:rPr lang="en-US" sz="2000" dirty="0" err="1"/>
            <a:t>bo`luvchi</a:t>
          </a:r>
          <a:r>
            <a:rPr lang="en-US" sz="2000" dirty="0"/>
            <a:t> </a:t>
          </a:r>
          <a:r>
            <a:rPr lang="en-US" sz="2000" dirty="0" err="1"/>
            <a:t>gaz</a:t>
          </a:r>
          <a:r>
            <a:rPr lang="en-US" sz="2000" dirty="0"/>
            <a:t> </a:t>
          </a:r>
          <a:r>
            <a:rPr lang="en-US" sz="2000" dirty="0" err="1"/>
            <a:t>hajmi</a:t>
          </a:r>
          <a:r>
            <a:rPr lang="en-US" sz="2000" dirty="0"/>
            <a:t> </a:t>
          </a:r>
          <a:r>
            <a:rPr lang="en-US" sz="2000" dirty="0" err="1"/>
            <a:t>o'lchanadi</a:t>
          </a:r>
          <a:r>
            <a:rPr lang="en-US" sz="2000" dirty="0"/>
            <a:t>.</a:t>
          </a:r>
          <a:endParaRPr lang="ru-RU" sz="2000" dirty="0"/>
        </a:p>
      </dgm:t>
    </dgm:pt>
    <dgm:pt modelId="{91D997EE-964D-465F-AAE6-EA3F99F801FF}" type="parTrans" cxnId="{775DD86C-9CBB-4488-849D-37BEE8152472}">
      <dgm:prSet/>
      <dgm:spPr/>
      <dgm:t>
        <a:bodyPr/>
        <a:lstStyle/>
        <a:p>
          <a:endParaRPr lang="ru-RU" sz="1800"/>
        </a:p>
      </dgm:t>
    </dgm:pt>
    <dgm:pt modelId="{9E87705B-780B-4C25-86D9-2D344E073412}" type="sibTrans" cxnId="{775DD86C-9CBB-4488-849D-37BEE8152472}">
      <dgm:prSet/>
      <dgm:spPr/>
      <dgm:t>
        <a:bodyPr/>
        <a:lstStyle/>
        <a:p>
          <a:endParaRPr lang="ru-RU" sz="1800"/>
        </a:p>
      </dgm:t>
    </dgm:pt>
    <dgm:pt modelId="{72A5FBEF-BEBC-47F6-9811-C87442A42621}" type="pres">
      <dgm:prSet presAssocID="{25FBF1EB-DD7D-4E2C-905F-78A7C5AA7C14}" presName="composite" presStyleCnt="0">
        <dgm:presLayoutVars>
          <dgm:chMax val="1"/>
          <dgm:dir/>
          <dgm:resizeHandles val="exact"/>
        </dgm:presLayoutVars>
      </dgm:prSet>
      <dgm:spPr/>
    </dgm:pt>
    <dgm:pt modelId="{D6303A94-AA7C-4254-80CA-470B30A3C61C}" type="pres">
      <dgm:prSet presAssocID="{E745869A-BA08-4CD8-9846-B4FD94137900}" presName="roof" presStyleLbl="dkBgShp" presStyleIdx="0" presStyleCnt="2" custScaleY="57518"/>
      <dgm:spPr/>
    </dgm:pt>
    <dgm:pt modelId="{2085FF80-6C81-4A45-89B7-CB0812B51EDF}" type="pres">
      <dgm:prSet presAssocID="{E745869A-BA08-4CD8-9846-B4FD94137900}" presName="pillars" presStyleCnt="0"/>
      <dgm:spPr/>
    </dgm:pt>
    <dgm:pt modelId="{E5F1CEAB-0EAA-4F9C-8145-F3BFD478A231}" type="pres">
      <dgm:prSet presAssocID="{E745869A-BA08-4CD8-9846-B4FD94137900}" presName="pillar1" presStyleLbl="node1" presStyleIdx="0" presStyleCnt="3" custScaleY="113903">
        <dgm:presLayoutVars>
          <dgm:bulletEnabled val="1"/>
        </dgm:presLayoutVars>
      </dgm:prSet>
      <dgm:spPr/>
    </dgm:pt>
    <dgm:pt modelId="{B612D0A7-605D-4689-9BDD-5D6175A50C68}" type="pres">
      <dgm:prSet presAssocID="{71C4EDEF-8175-436E-99AB-7FED2586C0FC}" presName="pillarX" presStyleLbl="node1" presStyleIdx="1" presStyleCnt="3" custScaleY="113903">
        <dgm:presLayoutVars>
          <dgm:bulletEnabled val="1"/>
        </dgm:presLayoutVars>
      </dgm:prSet>
      <dgm:spPr/>
    </dgm:pt>
    <dgm:pt modelId="{BA4F008C-2505-4203-9789-EBC137BA110C}" type="pres">
      <dgm:prSet presAssocID="{3FF88141-94BD-46F1-B5F0-1EC6935206B4}" presName="pillarX" presStyleLbl="node1" presStyleIdx="2" presStyleCnt="3" custScaleX="87421" custScaleY="113903">
        <dgm:presLayoutVars>
          <dgm:bulletEnabled val="1"/>
        </dgm:presLayoutVars>
      </dgm:prSet>
      <dgm:spPr/>
    </dgm:pt>
    <dgm:pt modelId="{7668B128-AB18-4955-9DA1-B646D31DAD19}" type="pres">
      <dgm:prSet presAssocID="{E745869A-BA08-4CD8-9846-B4FD94137900}" presName="base" presStyleLbl="dkBgShp" presStyleIdx="1" presStyleCnt="2" custLinFactNeighborY="48926"/>
      <dgm:spPr/>
    </dgm:pt>
  </dgm:ptLst>
  <dgm:cxnLst>
    <dgm:cxn modelId="{3D321813-A904-4F31-A189-93E90654FBEA}" srcId="{E745869A-BA08-4CD8-9846-B4FD94137900}" destId="{78A72A37-8098-40A5-B20E-7D1929097C72}" srcOrd="0" destOrd="0" parTransId="{ACAD725A-7AF8-4D40-A5C5-9742007CCC6E}" sibTransId="{B5E693D0-B9E8-4B60-B83E-662A21679A15}"/>
    <dgm:cxn modelId="{210C5629-FD48-40C0-851A-29C856F16F53}" type="presOf" srcId="{78A72A37-8098-40A5-B20E-7D1929097C72}" destId="{E5F1CEAB-0EAA-4F9C-8145-F3BFD478A231}" srcOrd="0" destOrd="0" presId="urn:microsoft.com/office/officeart/2005/8/layout/hList3"/>
    <dgm:cxn modelId="{C2182136-936E-49F9-A3B0-DFC446D39565}" type="presOf" srcId="{25FBF1EB-DD7D-4E2C-905F-78A7C5AA7C14}" destId="{72A5FBEF-BEBC-47F6-9811-C87442A42621}" srcOrd="0" destOrd="0" presId="urn:microsoft.com/office/officeart/2005/8/layout/hList3"/>
    <dgm:cxn modelId="{13C8473F-76C2-4FAF-B773-041FC89763D7}" type="presOf" srcId="{E745869A-BA08-4CD8-9846-B4FD94137900}" destId="{D6303A94-AA7C-4254-80CA-470B30A3C61C}" srcOrd="0" destOrd="0" presId="urn:microsoft.com/office/officeart/2005/8/layout/hList3"/>
    <dgm:cxn modelId="{775DD86C-9CBB-4488-849D-37BEE8152472}" srcId="{E745869A-BA08-4CD8-9846-B4FD94137900}" destId="{3FF88141-94BD-46F1-B5F0-1EC6935206B4}" srcOrd="2" destOrd="0" parTransId="{91D997EE-964D-465F-AAE6-EA3F99F801FF}" sibTransId="{9E87705B-780B-4C25-86D9-2D344E073412}"/>
    <dgm:cxn modelId="{B95DD171-1B6F-4B77-92C1-026D27D1B447}" srcId="{E745869A-BA08-4CD8-9846-B4FD94137900}" destId="{71C4EDEF-8175-436E-99AB-7FED2586C0FC}" srcOrd="1" destOrd="0" parTransId="{A7068A8B-8965-447A-AD21-30D2B285C787}" sibTransId="{11261684-5523-4F94-8522-1A126AD98E59}"/>
    <dgm:cxn modelId="{8E587DDF-EDD6-4E26-A506-AF19C8051635}" type="presOf" srcId="{3FF88141-94BD-46F1-B5F0-1EC6935206B4}" destId="{BA4F008C-2505-4203-9789-EBC137BA110C}" srcOrd="0" destOrd="0" presId="urn:microsoft.com/office/officeart/2005/8/layout/hList3"/>
    <dgm:cxn modelId="{8BBCB2E0-CA37-4039-BADA-9944C13BAFE7}" type="presOf" srcId="{71C4EDEF-8175-436E-99AB-7FED2586C0FC}" destId="{B612D0A7-605D-4689-9BDD-5D6175A50C68}" srcOrd="0" destOrd="0" presId="urn:microsoft.com/office/officeart/2005/8/layout/hList3"/>
    <dgm:cxn modelId="{E8A875EA-3F70-428E-9E9F-40BBABB2004D}" srcId="{25FBF1EB-DD7D-4E2C-905F-78A7C5AA7C14}" destId="{E745869A-BA08-4CD8-9846-B4FD94137900}" srcOrd="0" destOrd="0" parTransId="{4974C846-CC39-4D95-A4E6-07DE731C4B69}" sibTransId="{24917EE0-DA5C-4214-8EE7-EB5F78289396}"/>
    <dgm:cxn modelId="{0F53B8F1-852B-499D-9995-168C1453FDFD}" type="presParOf" srcId="{72A5FBEF-BEBC-47F6-9811-C87442A42621}" destId="{D6303A94-AA7C-4254-80CA-470B30A3C61C}" srcOrd="0" destOrd="0" presId="urn:microsoft.com/office/officeart/2005/8/layout/hList3"/>
    <dgm:cxn modelId="{2CF879DD-305E-4F3D-A840-16A1C375BBC4}" type="presParOf" srcId="{72A5FBEF-BEBC-47F6-9811-C87442A42621}" destId="{2085FF80-6C81-4A45-89B7-CB0812B51EDF}" srcOrd="1" destOrd="0" presId="urn:microsoft.com/office/officeart/2005/8/layout/hList3"/>
    <dgm:cxn modelId="{93C820E6-4548-4701-BA94-AFC011DBC58C}" type="presParOf" srcId="{2085FF80-6C81-4A45-89B7-CB0812B51EDF}" destId="{E5F1CEAB-0EAA-4F9C-8145-F3BFD478A231}" srcOrd="0" destOrd="0" presId="urn:microsoft.com/office/officeart/2005/8/layout/hList3"/>
    <dgm:cxn modelId="{FBB132CD-877F-4CD1-8B07-9B9853151700}" type="presParOf" srcId="{2085FF80-6C81-4A45-89B7-CB0812B51EDF}" destId="{B612D0A7-605D-4689-9BDD-5D6175A50C68}" srcOrd="1" destOrd="0" presId="urn:microsoft.com/office/officeart/2005/8/layout/hList3"/>
    <dgm:cxn modelId="{DD7F1499-96C4-4DE2-B2F8-A7045EB84D09}" type="presParOf" srcId="{2085FF80-6C81-4A45-89B7-CB0812B51EDF}" destId="{BA4F008C-2505-4203-9789-EBC137BA110C}" srcOrd="2" destOrd="0" presId="urn:microsoft.com/office/officeart/2005/8/layout/hList3"/>
    <dgm:cxn modelId="{1387464E-A6F1-4109-9FD0-AF99234BB9B8}" type="presParOf" srcId="{72A5FBEF-BEBC-47F6-9811-C87442A42621}" destId="{7668B128-AB18-4955-9DA1-B646D31DAD19}" srcOrd="2" destOrd="0" presId="urn:microsoft.com/office/officeart/2005/8/layout/hList3"/>
  </dgm:cxnLst>
  <dgm:bg>
    <a:solidFill>
      <a:schemeClr val="accent5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DE7148-00F4-4249-97E7-7F41A932D7E4}">
      <dsp:nvSpPr>
        <dsp:cNvPr id="0" name=""/>
        <dsp:cNvSpPr/>
      </dsp:nvSpPr>
      <dsp:spPr>
        <a:xfrm>
          <a:off x="-6149701" y="-941518"/>
          <a:ext cx="7325588" cy="7325588"/>
        </a:xfrm>
        <a:prstGeom prst="blockArc">
          <a:avLst>
            <a:gd name="adj1" fmla="val 18900000"/>
            <a:gd name="adj2" fmla="val 2700000"/>
            <a:gd name="adj3" fmla="val 295"/>
          </a:avLst>
        </a:prstGeom>
        <a:noFill/>
        <a:ln w="15875" cap="rnd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CBF8B1-F844-4AB4-A455-DD8BCDD2E35B}">
      <dsp:nvSpPr>
        <dsp:cNvPr id="0" name=""/>
        <dsp:cNvSpPr/>
      </dsp:nvSpPr>
      <dsp:spPr>
        <a:xfrm>
          <a:off x="381794" y="247418"/>
          <a:ext cx="8366018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t-IT" sz="2700" kern="1200"/>
            <a:t>namlik o‘lchagichlari;</a:t>
          </a:r>
          <a:endParaRPr lang="ru-RU" sz="2700" kern="1200" dirty="0"/>
        </a:p>
      </dsp:txBody>
      <dsp:txXfrm>
        <a:off x="381794" y="247418"/>
        <a:ext cx="8366018" cy="494619"/>
      </dsp:txXfrm>
    </dsp:sp>
    <dsp:sp modelId="{6785EFD7-9F9A-4C42-8DA8-A268256909F7}">
      <dsp:nvSpPr>
        <dsp:cNvPr id="0" name=""/>
        <dsp:cNvSpPr/>
      </dsp:nvSpPr>
      <dsp:spPr>
        <a:xfrm>
          <a:off x="72658" y="185590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EFF2252-25E2-4342-8739-C1C53CABFA2C}">
      <dsp:nvSpPr>
        <dsp:cNvPr id="0" name=""/>
        <dsp:cNvSpPr/>
      </dsp:nvSpPr>
      <dsp:spPr>
        <a:xfrm>
          <a:off x="829716" y="989782"/>
          <a:ext cx="7918097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6667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t-IT" sz="2700" kern="1200"/>
            <a:t>bosim;</a:t>
          </a:r>
          <a:endParaRPr lang="ru-RU" sz="2700" kern="1200" dirty="0"/>
        </a:p>
      </dsp:txBody>
      <dsp:txXfrm>
        <a:off x="829716" y="989782"/>
        <a:ext cx="7918097" cy="494619"/>
      </dsp:txXfrm>
    </dsp:sp>
    <dsp:sp modelId="{2563A27D-7D4E-4CAA-8AB9-ACE51F714536}">
      <dsp:nvSpPr>
        <dsp:cNvPr id="0" name=""/>
        <dsp:cNvSpPr/>
      </dsp:nvSpPr>
      <dsp:spPr>
        <a:xfrm>
          <a:off x="520580" y="927954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E513B35-67E9-4412-B7B7-97C1798D404F}">
      <dsp:nvSpPr>
        <dsp:cNvPr id="0" name=""/>
        <dsp:cNvSpPr/>
      </dsp:nvSpPr>
      <dsp:spPr>
        <a:xfrm>
          <a:off x="1075175" y="1731602"/>
          <a:ext cx="7672637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t-IT" sz="2700" kern="1200"/>
            <a:t>harorat;</a:t>
          </a:r>
          <a:endParaRPr lang="ru-RU" sz="2700" kern="1200" dirty="0"/>
        </a:p>
      </dsp:txBody>
      <dsp:txXfrm>
        <a:off x="1075175" y="1731602"/>
        <a:ext cx="7672637" cy="494619"/>
      </dsp:txXfrm>
    </dsp:sp>
    <dsp:sp modelId="{8578E787-FAD3-4769-A149-5A2C2CF61FD5}">
      <dsp:nvSpPr>
        <dsp:cNvPr id="0" name=""/>
        <dsp:cNvSpPr/>
      </dsp:nvSpPr>
      <dsp:spPr>
        <a:xfrm>
          <a:off x="766039" y="1669774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5C37A3E-CF46-4F88-9B04-AD96DB13829A}">
      <dsp:nvSpPr>
        <dsp:cNvPr id="0" name=""/>
        <dsp:cNvSpPr/>
      </dsp:nvSpPr>
      <dsp:spPr>
        <a:xfrm>
          <a:off x="1153548" y="2473965"/>
          <a:ext cx="7594265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t-IT" sz="2700" kern="1200"/>
            <a:t>sarf;</a:t>
          </a:r>
          <a:endParaRPr lang="ru-RU" sz="2700" kern="1200" dirty="0"/>
        </a:p>
      </dsp:txBody>
      <dsp:txXfrm>
        <a:off x="1153548" y="2473965"/>
        <a:ext cx="7594265" cy="494619"/>
      </dsp:txXfrm>
    </dsp:sp>
    <dsp:sp modelId="{60732C13-D983-4FF4-B732-965C204ADDC3}">
      <dsp:nvSpPr>
        <dsp:cNvPr id="0" name=""/>
        <dsp:cNvSpPr/>
      </dsp:nvSpPr>
      <dsp:spPr>
        <a:xfrm>
          <a:off x="844411" y="2412138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73F2BB-9540-44D6-BDFB-E4FFFD4CDF81}">
      <dsp:nvSpPr>
        <dsp:cNvPr id="0" name=""/>
        <dsp:cNvSpPr/>
      </dsp:nvSpPr>
      <dsp:spPr>
        <a:xfrm>
          <a:off x="1075175" y="3216329"/>
          <a:ext cx="7672637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t-IT" sz="2700" kern="1200"/>
            <a:t>sath;</a:t>
          </a:r>
          <a:endParaRPr lang="ru-RU" sz="2700" kern="1200" dirty="0"/>
        </a:p>
      </dsp:txBody>
      <dsp:txXfrm>
        <a:off x="1075175" y="3216329"/>
        <a:ext cx="7672637" cy="494619"/>
      </dsp:txXfrm>
    </dsp:sp>
    <dsp:sp modelId="{A7CCB55A-1B1E-451B-BA99-AD29CD85B7AE}">
      <dsp:nvSpPr>
        <dsp:cNvPr id="0" name=""/>
        <dsp:cNvSpPr/>
      </dsp:nvSpPr>
      <dsp:spPr>
        <a:xfrm>
          <a:off x="766039" y="3154502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5A84D1D-CF92-4C98-AD7F-B169E6B7BD79}">
      <dsp:nvSpPr>
        <dsp:cNvPr id="0" name=""/>
        <dsp:cNvSpPr/>
      </dsp:nvSpPr>
      <dsp:spPr>
        <a:xfrm>
          <a:off x="829716" y="3958149"/>
          <a:ext cx="7918097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33333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t-IT" sz="2700" kern="1200"/>
            <a:t>daraja;</a:t>
          </a:r>
          <a:endParaRPr lang="ru-RU" sz="2700" kern="1200" dirty="0"/>
        </a:p>
      </dsp:txBody>
      <dsp:txXfrm>
        <a:off x="829716" y="3958149"/>
        <a:ext cx="7918097" cy="494619"/>
      </dsp:txXfrm>
    </dsp:sp>
    <dsp:sp modelId="{9975FA68-C55C-4081-A0AA-D3FE0105CED1}">
      <dsp:nvSpPr>
        <dsp:cNvPr id="0" name=""/>
        <dsp:cNvSpPr/>
      </dsp:nvSpPr>
      <dsp:spPr>
        <a:xfrm>
          <a:off x="520580" y="3896322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CE4FFFC-F673-4814-8111-A0B2B85D691E}">
      <dsp:nvSpPr>
        <dsp:cNvPr id="0" name=""/>
        <dsp:cNvSpPr/>
      </dsp:nvSpPr>
      <dsp:spPr>
        <a:xfrm>
          <a:off x="381794" y="4700513"/>
          <a:ext cx="8366018" cy="4946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2604" tIns="68580" rIns="68580" bIns="6858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700" kern="1200" dirty="0"/>
            <a:t>konsentratsiya</a:t>
          </a:r>
          <a:endParaRPr lang="ru-RU" sz="2700" kern="1200" dirty="0"/>
        </a:p>
      </dsp:txBody>
      <dsp:txXfrm>
        <a:off x="381794" y="4700513"/>
        <a:ext cx="8366018" cy="494619"/>
      </dsp:txXfrm>
    </dsp:sp>
    <dsp:sp modelId="{8548AD32-3860-4251-8033-BEF6DCEB5B05}">
      <dsp:nvSpPr>
        <dsp:cNvPr id="0" name=""/>
        <dsp:cNvSpPr/>
      </dsp:nvSpPr>
      <dsp:spPr>
        <a:xfrm>
          <a:off x="72658" y="4638686"/>
          <a:ext cx="618273" cy="6182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5721DA-D6CD-447E-BD9D-2F731E5C2B50}">
      <dsp:nvSpPr>
        <dsp:cNvPr id="0" name=""/>
        <dsp:cNvSpPr/>
      </dsp:nvSpPr>
      <dsp:spPr>
        <a:xfrm>
          <a:off x="2808307" y="1789778"/>
          <a:ext cx="1637956" cy="1501568"/>
        </a:xfrm>
        <a:prstGeom prst="ellipse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 err="1"/>
            <a:t>Zichlikning</a:t>
          </a:r>
          <a:r>
            <a:rPr lang="en-US" sz="1600" b="1" i="0" kern="1200" dirty="0"/>
            <a:t> </a:t>
          </a:r>
          <a:r>
            <a:rPr lang="en-US" sz="1600" b="1" i="0" kern="1200" dirty="0" err="1"/>
            <a:t>amaliy</a:t>
          </a:r>
          <a:r>
            <a:rPr lang="en-US" sz="1600" b="1" i="0" kern="1200" dirty="0"/>
            <a:t> </a:t>
          </a:r>
          <a:r>
            <a:rPr lang="en-US" sz="1600" b="1" i="0" kern="1200" dirty="0" err="1"/>
            <a:t>qo’llanilishi</a:t>
          </a:r>
          <a:endParaRPr lang="ru-RU" sz="1600" kern="1200" dirty="0"/>
        </a:p>
      </dsp:txBody>
      <dsp:txXfrm>
        <a:off x="3048180" y="2009678"/>
        <a:ext cx="1158210" cy="1061768"/>
      </dsp:txXfrm>
    </dsp:sp>
    <dsp:sp modelId="{2742488A-C08B-41B5-BFD9-164C5E98D7E3}">
      <dsp:nvSpPr>
        <dsp:cNvPr id="0" name=""/>
        <dsp:cNvSpPr/>
      </dsp:nvSpPr>
      <dsp:spPr>
        <a:xfrm rot="12900000">
          <a:off x="1913588" y="1515371"/>
          <a:ext cx="1110318" cy="427947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110AA75-18E5-467E-AE9D-EEF00E502A1D}">
      <dsp:nvSpPr>
        <dsp:cNvPr id="0" name=""/>
        <dsp:cNvSpPr/>
      </dsp:nvSpPr>
      <dsp:spPr>
        <a:xfrm>
          <a:off x="1300742" y="840322"/>
          <a:ext cx="1426490" cy="1141192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 err="1"/>
            <a:t>Tibbiyot</a:t>
          </a:r>
          <a:r>
            <a:rPr lang="en-US" sz="1800" b="1" i="0" kern="1200" dirty="0"/>
            <a:t> </a:t>
          </a:r>
          <a:r>
            <a:rPr lang="en-US" sz="1800" b="1" i="0" kern="1200" dirty="0" err="1"/>
            <a:t>sohasi</a:t>
          </a:r>
          <a:endParaRPr lang="ru-RU" sz="1800" kern="1200" dirty="0"/>
        </a:p>
      </dsp:txBody>
      <dsp:txXfrm>
        <a:off x="1334166" y="873746"/>
        <a:ext cx="1359642" cy="1074344"/>
      </dsp:txXfrm>
    </dsp:sp>
    <dsp:sp modelId="{EBD93FD1-A2AE-48E0-A800-7AF0D6A03E1E}">
      <dsp:nvSpPr>
        <dsp:cNvPr id="0" name=""/>
        <dsp:cNvSpPr/>
      </dsp:nvSpPr>
      <dsp:spPr>
        <a:xfrm rot="16200000">
          <a:off x="3051455" y="932946"/>
          <a:ext cx="1151661" cy="427947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108414"/>
            <a:satOff val="-5575"/>
            <a:lumOff val="123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54514B1-7A4B-4AFD-ADCD-65DC91EEC29A}">
      <dsp:nvSpPr>
        <dsp:cNvPr id="0" name=""/>
        <dsp:cNvSpPr/>
      </dsp:nvSpPr>
      <dsp:spPr>
        <a:xfrm>
          <a:off x="2914040" y="492"/>
          <a:ext cx="1426490" cy="1141192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108371"/>
            <a:satOff val="-5691"/>
            <a:lumOff val="1360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 err="1"/>
            <a:t>Dengiz</a:t>
          </a:r>
          <a:r>
            <a:rPr lang="en-US" sz="1800" b="1" i="0" kern="1200" dirty="0"/>
            <a:t> </a:t>
          </a:r>
          <a:r>
            <a:rPr lang="en-US" sz="1800" b="1" i="0" kern="1200" dirty="0" err="1"/>
            <a:t>va</a:t>
          </a:r>
          <a:r>
            <a:rPr lang="en-US" sz="1800" b="1" i="0" kern="1200" dirty="0"/>
            <a:t> </a:t>
          </a:r>
          <a:r>
            <a:rPr lang="ru-RU" sz="1800" b="1" i="0" kern="1200" dirty="0"/>
            <a:t> </a:t>
          </a:r>
          <a:r>
            <a:rPr lang="en-US" sz="1800" b="1" i="0" kern="1200" dirty="0" err="1"/>
            <a:t>aviatsiya</a:t>
          </a:r>
          <a:endParaRPr lang="ru-RU" sz="1800" kern="1200" dirty="0"/>
        </a:p>
      </dsp:txBody>
      <dsp:txXfrm>
        <a:off x="2947464" y="33916"/>
        <a:ext cx="1359642" cy="1074344"/>
      </dsp:txXfrm>
    </dsp:sp>
    <dsp:sp modelId="{94616168-940E-4D5D-A9A8-EA612FA8B1BC}">
      <dsp:nvSpPr>
        <dsp:cNvPr id="0" name=""/>
        <dsp:cNvSpPr/>
      </dsp:nvSpPr>
      <dsp:spPr>
        <a:xfrm rot="19500000">
          <a:off x="4230665" y="1515371"/>
          <a:ext cx="1110318" cy="427947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216829"/>
            <a:satOff val="-11150"/>
            <a:lumOff val="247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B56C2ED-42CB-4A80-9277-224B20EE20D6}">
      <dsp:nvSpPr>
        <dsp:cNvPr id="0" name=""/>
        <dsp:cNvSpPr/>
      </dsp:nvSpPr>
      <dsp:spPr>
        <a:xfrm>
          <a:off x="4527339" y="840322"/>
          <a:ext cx="1426490" cy="1141192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216741"/>
            <a:satOff val="-11381"/>
            <a:lumOff val="2720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dirty="0" err="1"/>
            <a:t>Sanoatda</a:t>
          </a:r>
          <a:r>
            <a:rPr lang="ru-RU" sz="1800" b="1" i="0" kern="1200" dirty="0"/>
            <a:t> </a:t>
          </a:r>
          <a:r>
            <a:rPr lang="en-US" sz="1800" b="1" i="0" kern="1200" dirty="0" err="1"/>
            <a:t>foydalanish</a:t>
          </a:r>
          <a:endParaRPr lang="ru-RU" sz="1800" kern="1200" dirty="0"/>
        </a:p>
      </dsp:txBody>
      <dsp:txXfrm>
        <a:off x="4560763" y="873746"/>
        <a:ext cx="1359642" cy="10743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03A94-AA7C-4254-80CA-470B30A3C61C}">
      <dsp:nvSpPr>
        <dsp:cNvPr id="0" name=""/>
        <dsp:cNvSpPr/>
      </dsp:nvSpPr>
      <dsp:spPr>
        <a:xfrm>
          <a:off x="0" y="0"/>
          <a:ext cx="8401050" cy="1219200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/>
            <a:t>Fizikav</a:t>
          </a:r>
          <a:r>
            <a:rPr lang="ru-RU" sz="3600" b="1" kern="1200" dirty="0" err="1"/>
            <a:t>iy</a:t>
          </a:r>
          <a:r>
            <a:rPr lang="ru-RU" sz="3600" b="1" kern="1200" dirty="0"/>
            <a:t> </a:t>
          </a:r>
          <a:r>
            <a:rPr lang="ru-RU" sz="3600" b="1" kern="1200" dirty="0" err="1"/>
            <a:t>usullar</a:t>
          </a:r>
          <a:endParaRPr lang="ru-RU" sz="3600" b="1" kern="1200" dirty="0"/>
        </a:p>
      </dsp:txBody>
      <dsp:txXfrm>
        <a:off x="0" y="0"/>
        <a:ext cx="8401050" cy="1219200"/>
      </dsp:txXfrm>
    </dsp:sp>
    <dsp:sp modelId="{E5F1CEAB-0EAA-4F9C-8145-F3BFD478A231}">
      <dsp:nvSpPr>
        <dsp:cNvPr id="0" name=""/>
        <dsp:cNvSpPr/>
      </dsp:nvSpPr>
      <dsp:spPr>
        <a:xfrm>
          <a:off x="4102" y="1219200"/>
          <a:ext cx="2797615" cy="25603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/>
            <a:t>Refraktometriya</a:t>
          </a:r>
          <a:r>
            <a:rPr lang="ru-RU" sz="2400" b="1" kern="1200" dirty="0"/>
            <a:t>.</a:t>
          </a:r>
          <a:endParaRPr lang="en-US" sz="2400" b="1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</a:t>
          </a:r>
          <a:r>
            <a:rPr lang="ru-RU" sz="2400" kern="1200" dirty="0" err="1"/>
            <a:t>Uning</a:t>
          </a:r>
          <a:r>
            <a:rPr lang="ru-RU" sz="2400" kern="1200" dirty="0"/>
            <a:t> </a:t>
          </a:r>
          <a:r>
            <a:rPr lang="ru-RU" sz="2400" kern="1200" dirty="0" err="1"/>
            <a:t>mohiyati</a:t>
          </a:r>
          <a:r>
            <a:rPr lang="ru-RU" sz="2400" kern="1200" dirty="0"/>
            <a:t> </a:t>
          </a:r>
          <a:r>
            <a:rPr lang="ru-RU" sz="2400" kern="1200" dirty="0" err="1"/>
            <a:t>sindirish</a:t>
          </a:r>
          <a:r>
            <a:rPr lang="ru-RU" sz="2400" kern="1200" dirty="0"/>
            <a:t> </a:t>
          </a:r>
          <a:r>
            <a:rPr lang="ru-RU" sz="2400" kern="1200" dirty="0" err="1"/>
            <a:t>ko'rsatkichlarining</a:t>
          </a:r>
          <a:r>
            <a:rPr lang="ru-RU" sz="2400" kern="1200" dirty="0"/>
            <a:t> </a:t>
          </a:r>
          <a:r>
            <a:rPr lang="ru-RU" sz="2400" kern="1200" dirty="0" err="1"/>
            <a:t>qiymatlarini</a:t>
          </a:r>
          <a:r>
            <a:rPr lang="ru-RU" sz="2400" kern="1200" dirty="0"/>
            <a:t> </a:t>
          </a:r>
          <a:r>
            <a:rPr lang="ru-RU" sz="2400" kern="1200" dirty="0" err="1"/>
            <a:t>o'lchashda</a:t>
          </a:r>
          <a:r>
            <a:rPr lang="ru-RU" sz="2400" kern="1200" dirty="0"/>
            <a:t> </a:t>
          </a:r>
          <a:r>
            <a:rPr lang="ru-RU" sz="2400" kern="1200" dirty="0" err="1"/>
            <a:t>yotadi</a:t>
          </a:r>
          <a:r>
            <a:rPr lang="ru-RU" sz="2400" kern="1200" dirty="0"/>
            <a:t>.</a:t>
          </a:r>
        </a:p>
      </dsp:txBody>
      <dsp:txXfrm>
        <a:off x="4102" y="1219200"/>
        <a:ext cx="2797615" cy="2560320"/>
      </dsp:txXfrm>
    </dsp:sp>
    <dsp:sp modelId="{B612D0A7-605D-4689-9BDD-5D6175A50C68}">
      <dsp:nvSpPr>
        <dsp:cNvPr id="0" name=""/>
        <dsp:cNvSpPr/>
      </dsp:nvSpPr>
      <dsp:spPr>
        <a:xfrm>
          <a:off x="2801717" y="1219200"/>
          <a:ext cx="2797615" cy="25603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/>
            <a:t>Polarimetriya</a:t>
          </a:r>
          <a:r>
            <a:rPr lang="en-US" sz="2400" b="1" kern="1200" dirty="0"/>
            <a:t>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</a:t>
          </a:r>
          <a:r>
            <a:rPr lang="en-US" sz="2400" kern="1200" dirty="0" err="1"/>
            <a:t>Bunday</a:t>
          </a:r>
          <a:r>
            <a:rPr lang="en-US" sz="2400" kern="1200" dirty="0"/>
            <a:t> </a:t>
          </a:r>
          <a:r>
            <a:rPr lang="en-US" sz="2400" kern="1200" dirty="0" err="1"/>
            <a:t>usulda</a:t>
          </a:r>
          <a:r>
            <a:rPr lang="en-US" sz="2400" kern="1200" dirty="0"/>
            <a:t>, </a:t>
          </a:r>
          <a:r>
            <a:rPr lang="en-US" sz="2400" kern="1200" dirty="0" err="1"/>
            <a:t>optik</a:t>
          </a:r>
          <a:r>
            <a:rPr lang="en-US" sz="2400" kern="1200" dirty="0"/>
            <a:t> </a:t>
          </a:r>
          <a:r>
            <a:rPr lang="en-US" sz="2400" kern="1200" dirty="0" err="1"/>
            <a:t>ko'rsatkichlar</a:t>
          </a:r>
          <a:r>
            <a:rPr lang="en-US" sz="2400" kern="1200" dirty="0"/>
            <a:t> </a:t>
          </a:r>
          <a:r>
            <a:rPr lang="en-US" sz="2400" kern="1200" dirty="0" err="1"/>
            <a:t>o'lchanadi</a:t>
          </a:r>
          <a:r>
            <a:rPr lang="en-US" sz="2400" kern="1200" dirty="0"/>
            <a:t>.</a:t>
          </a:r>
          <a:endParaRPr lang="ru-RU" sz="2400" kern="1200" dirty="0"/>
        </a:p>
      </dsp:txBody>
      <dsp:txXfrm>
        <a:off x="2801717" y="1219200"/>
        <a:ext cx="2797615" cy="2560320"/>
      </dsp:txXfrm>
    </dsp:sp>
    <dsp:sp modelId="{BA4F008C-2505-4203-9789-EBC137BA110C}">
      <dsp:nvSpPr>
        <dsp:cNvPr id="0" name=""/>
        <dsp:cNvSpPr/>
      </dsp:nvSpPr>
      <dsp:spPr>
        <a:xfrm>
          <a:off x="5599332" y="1219200"/>
          <a:ext cx="2797615" cy="25603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/>
            <a:t>Fluorimetriya</a:t>
          </a:r>
          <a:r>
            <a:rPr lang="en-US" sz="2400" b="1" kern="1200" dirty="0"/>
            <a:t>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Bu </a:t>
          </a:r>
          <a:r>
            <a:rPr lang="en-US" sz="2400" kern="1200" dirty="0" err="1"/>
            <a:t>usul</a:t>
          </a:r>
          <a:r>
            <a:rPr lang="en-US" sz="2400" kern="1200" dirty="0"/>
            <a:t> </a:t>
          </a:r>
          <a:r>
            <a:rPr lang="en-US" sz="2400" kern="1200" dirty="0" err="1"/>
            <a:t>nurlanishning</a:t>
          </a:r>
          <a:r>
            <a:rPr lang="en-US" sz="2400" kern="1200" dirty="0"/>
            <a:t> </a:t>
          </a:r>
          <a:r>
            <a:rPr lang="en-US" sz="2400" kern="1200" dirty="0" err="1"/>
            <a:t>intensivligini</a:t>
          </a:r>
          <a:r>
            <a:rPr lang="en-US" sz="2400" kern="1200" dirty="0"/>
            <a:t> </a:t>
          </a:r>
          <a:r>
            <a:rPr lang="en-US" sz="2400" kern="1200" dirty="0" err="1"/>
            <a:t>aniqlashga</a:t>
          </a:r>
          <a:r>
            <a:rPr lang="en-US" sz="2400" kern="1200" dirty="0"/>
            <a:t> </a:t>
          </a:r>
          <a:r>
            <a:rPr lang="en-US" sz="2400" kern="1200" dirty="0" err="1"/>
            <a:t>asoslanadi</a:t>
          </a:r>
          <a:r>
            <a:rPr lang="en-US" sz="2400" kern="1200" dirty="0"/>
            <a:t>.</a:t>
          </a:r>
          <a:endParaRPr lang="ru-RU" sz="2400" kern="1200" dirty="0"/>
        </a:p>
      </dsp:txBody>
      <dsp:txXfrm>
        <a:off x="5599332" y="1219200"/>
        <a:ext cx="2797615" cy="2560320"/>
      </dsp:txXfrm>
    </dsp:sp>
    <dsp:sp modelId="{7668B128-AB18-4955-9DA1-B646D31DAD19}">
      <dsp:nvSpPr>
        <dsp:cNvPr id="0" name=""/>
        <dsp:cNvSpPr/>
      </dsp:nvSpPr>
      <dsp:spPr>
        <a:xfrm>
          <a:off x="0" y="3779520"/>
          <a:ext cx="8401050" cy="284480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03A94-AA7C-4254-80CA-470B30A3C61C}">
      <dsp:nvSpPr>
        <dsp:cNvPr id="0" name=""/>
        <dsp:cNvSpPr/>
      </dsp:nvSpPr>
      <dsp:spPr>
        <a:xfrm>
          <a:off x="0" y="152590"/>
          <a:ext cx="8743950" cy="826390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/>
            <a:t>Klassik</a:t>
          </a:r>
          <a:r>
            <a:rPr lang="en-US" sz="3200" b="1" kern="1200" dirty="0"/>
            <a:t>  </a:t>
          </a:r>
          <a:r>
            <a:rPr lang="en-US" sz="3200" b="1" kern="1200" dirty="0" err="1"/>
            <a:t>usullar</a:t>
          </a:r>
          <a:endParaRPr lang="ru-RU" sz="3200" b="1" kern="1200" dirty="0"/>
        </a:p>
      </dsp:txBody>
      <dsp:txXfrm>
        <a:off x="0" y="152590"/>
        <a:ext cx="8743950" cy="826390"/>
      </dsp:txXfrm>
    </dsp:sp>
    <dsp:sp modelId="{E5F1CEAB-0EAA-4F9C-8145-F3BFD478A231}">
      <dsp:nvSpPr>
        <dsp:cNvPr id="0" name=""/>
        <dsp:cNvSpPr/>
      </dsp:nvSpPr>
      <dsp:spPr>
        <a:xfrm>
          <a:off x="3335" y="1074421"/>
          <a:ext cx="3039888" cy="34366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Gravimetrik</a:t>
          </a:r>
          <a:r>
            <a:rPr lang="en-US" sz="2000" b="1" kern="1200" dirty="0"/>
            <a:t> </a:t>
          </a:r>
          <a:r>
            <a:rPr lang="en-US" sz="2000" b="1" kern="1200" dirty="0" err="1"/>
            <a:t>usul</a:t>
          </a:r>
          <a:r>
            <a:rPr lang="en-US" sz="2000" b="1" kern="1200" dirty="0"/>
            <a:t>.</a:t>
          </a:r>
          <a:r>
            <a:rPr lang="en-US" sz="2000" kern="1200" dirty="0"/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Bu </a:t>
          </a:r>
          <a:r>
            <a:rPr lang="en-US" sz="2000" kern="1200" dirty="0" err="1"/>
            <a:t>usul</a:t>
          </a:r>
          <a:r>
            <a:rPr lang="en-US" sz="2000" kern="1200" dirty="0"/>
            <a:t> </a:t>
          </a:r>
          <a:r>
            <a:rPr lang="en-US" sz="2000" kern="1200" dirty="0" err="1"/>
            <a:t>vazniy</a:t>
          </a:r>
          <a:r>
            <a:rPr lang="en-US" sz="2000" kern="1200" dirty="0"/>
            <a:t> </a:t>
          </a:r>
          <a:r>
            <a:rPr lang="en-US" sz="2000" kern="1200" dirty="0" err="1"/>
            <a:t>usul</a:t>
          </a:r>
          <a:r>
            <a:rPr lang="en-US" sz="2000" kern="1200" dirty="0"/>
            <a:t> deb ham </a:t>
          </a:r>
          <a:r>
            <a:rPr lang="en-US" sz="2000" kern="1200" dirty="0" err="1"/>
            <a:t>ataladi</a:t>
          </a:r>
          <a:r>
            <a:rPr lang="en-US" sz="2000" kern="1200" dirty="0"/>
            <a:t>. </a:t>
          </a:r>
          <a:r>
            <a:rPr lang="en-US" sz="2000" kern="1200" dirty="0" err="1"/>
            <a:t>Bunday</a:t>
          </a:r>
          <a:r>
            <a:rPr lang="en-US" sz="2000" kern="1200" dirty="0"/>
            <a:t> </a:t>
          </a:r>
          <a:r>
            <a:rPr lang="en-US" sz="2000" kern="1200" dirty="0" err="1"/>
            <a:t>usul</a:t>
          </a:r>
          <a:r>
            <a:rPr lang="en-US" sz="2000" kern="1200" dirty="0"/>
            <a:t>, </a:t>
          </a:r>
          <a:r>
            <a:rPr lang="en-US" sz="2000" kern="1200" dirty="0" err="1"/>
            <a:t>o'rganilayotgan</a:t>
          </a:r>
          <a:r>
            <a:rPr lang="en-US" sz="2000" kern="1200" dirty="0"/>
            <a:t> </a:t>
          </a:r>
          <a:r>
            <a:rPr lang="en-US" sz="2000" kern="1200" dirty="0" err="1"/>
            <a:t>tarkib</a:t>
          </a:r>
          <a:r>
            <a:rPr lang="en-US" sz="2000" kern="1200" dirty="0"/>
            <a:t> </a:t>
          </a:r>
          <a:r>
            <a:rPr lang="en-US" sz="2000" kern="1200" dirty="0" err="1"/>
            <a:t>yoki</a:t>
          </a:r>
          <a:r>
            <a:rPr lang="en-US" sz="2000" kern="1200" dirty="0"/>
            <a:t> </a:t>
          </a:r>
          <a:r>
            <a:rPr lang="en-US" sz="2000" kern="1200" dirty="0" err="1"/>
            <a:t>moddadagi</a:t>
          </a:r>
          <a:r>
            <a:rPr lang="en-US" sz="2000" kern="1200" dirty="0"/>
            <a:t> </a:t>
          </a:r>
          <a:r>
            <a:rPr lang="en-US" sz="2000" kern="1200" dirty="0" err="1"/>
            <a:t>alohida</a:t>
          </a:r>
          <a:r>
            <a:rPr lang="en-US" sz="2000" kern="1200" dirty="0"/>
            <a:t> </a:t>
          </a:r>
          <a:r>
            <a:rPr lang="en-US" sz="2000" kern="1200" dirty="0" err="1"/>
            <a:t>komponentning</a:t>
          </a:r>
          <a:r>
            <a:rPr lang="en-US" sz="2000" kern="1200" dirty="0"/>
            <a:t> </a:t>
          </a:r>
          <a:r>
            <a:rPr lang="en-US" sz="2000" kern="1200" dirty="0" err="1"/>
            <a:t>massasini</a:t>
          </a:r>
          <a:r>
            <a:rPr lang="en-US" sz="2000" kern="1200" dirty="0"/>
            <a:t> </a:t>
          </a:r>
          <a:r>
            <a:rPr lang="en-US" sz="2000" kern="1200" dirty="0" err="1"/>
            <a:t>aniq</a:t>
          </a:r>
          <a:r>
            <a:rPr lang="en-US" sz="2000" kern="1200" dirty="0"/>
            <a:t> </a:t>
          </a:r>
          <a:r>
            <a:rPr lang="en-US" sz="2000" kern="1200" dirty="0" err="1"/>
            <a:t>o`lchashga</a:t>
          </a:r>
          <a:r>
            <a:rPr lang="en-US" sz="2000" kern="1200" dirty="0"/>
            <a:t> </a:t>
          </a:r>
          <a:r>
            <a:rPr lang="en-US" sz="2000" kern="1200" dirty="0" err="1"/>
            <a:t>asoslangan</a:t>
          </a:r>
          <a:r>
            <a:rPr lang="ru-RU" sz="2000" kern="1200" dirty="0"/>
            <a:t>.</a:t>
          </a:r>
        </a:p>
      </dsp:txBody>
      <dsp:txXfrm>
        <a:off x="3335" y="1074421"/>
        <a:ext cx="3039888" cy="3436655"/>
      </dsp:txXfrm>
    </dsp:sp>
    <dsp:sp modelId="{B612D0A7-605D-4689-9BDD-5D6175A50C68}">
      <dsp:nvSpPr>
        <dsp:cNvPr id="0" name=""/>
        <dsp:cNvSpPr/>
      </dsp:nvSpPr>
      <dsp:spPr>
        <a:xfrm>
          <a:off x="3043224" y="1074421"/>
          <a:ext cx="3039888" cy="34366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Titrimetrik</a:t>
          </a:r>
          <a:r>
            <a:rPr lang="en-US" sz="2000" b="1" kern="1200" dirty="0"/>
            <a:t> </a:t>
          </a:r>
          <a:r>
            <a:rPr lang="en-US" sz="2000" b="1" kern="1200" dirty="0" err="1"/>
            <a:t>yoki</a:t>
          </a:r>
          <a:r>
            <a:rPr lang="en-US" sz="2000" b="1" kern="1200" dirty="0"/>
            <a:t> </a:t>
          </a:r>
          <a:r>
            <a:rPr lang="en-US" sz="2000" b="1" kern="1200" dirty="0" err="1"/>
            <a:t>hajmli</a:t>
          </a:r>
          <a:r>
            <a:rPr lang="en-US" sz="2000" b="1" kern="1200" dirty="0"/>
            <a:t> </a:t>
          </a:r>
          <a:r>
            <a:rPr lang="en-US" sz="2000" b="1" kern="1200" dirty="0" err="1"/>
            <a:t>usul</a:t>
          </a:r>
          <a:r>
            <a:rPr lang="en-US" sz="2000" b="1" kern="1200" dirty="0"/>
            <a:t>.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Ma'lum</a:t>
          </a:r>
          <a:r>
            <a:rPr lang="en-US" sz="2000" kern="1200" dirty="0"/>
            <a:t> </a:t>
          </a:r>
          <a:r>
            <a:rPr lang="en-US" sz="2000" kern="1200" dirty="0" err="1"/>
            <a:t>konsentratsiyaga</a:t>
          </a:r>
          <a:r>
            <a:rPr lang="en-US" sz="2000" kern="1200" dirty="0"/>
            <a:t> </a:t>
          </a:r>
          <a:r>
            <a:rPr lang="en-US" sz="2000" kern="1200" dirty="0" err="1"/>
            <a:t>ega</a:t>
          </a:r>
          <a:r>
            <a:rPr lang="en-US" sz="2000" kern="1200" dirty="0"/>
            <a:t> </a:t>
          </a:r>
          <a:r>
            <a:rPr lang="en-US" sz="2000" kern="1200" dirty="0" err="1"/>
            <a:t>bo'lgan</a:t>
          </a:r>
          <a:r>
            <a:rPr lang="en-US" sz="2000" kern="1200" dirty="0"/>
            <a:t> </a:t>
          </a:r>
          <a:r>
            <a:rPr lang="en-US" sz="2000" kern="1200" dirty="0" err="1"/>
            <a:t>reaktiv</a:t>
          </a:r>
          <a:r>
            <a:rPr lang="en-US" sz="2000" kern="1200" dirty="0"/>
            <a:t> </a:t>
          </a:r>
          <a:r>
            <a:rPr lang="en-US" sz="2000" kern="1200" dirty="0" err="1"/>
            <a:t>miqdorini</a:t>
          </a:r>
          <a:r>
            <a:rPr lang="en-US" sz="2000" kern="1200" dirty="0"/>
            <a:t>  </a:t>
          </a:r>
          <a:r>
            <a:rPr lang="en-US" sz="2000" kern="1200" dirty="0" err="1"/>
            <a:t>qat'iy</a:t>
          </a:r>
          <a:r>
            <a:rPr lang="en-US" sz="2000" kern="1200" dirty="0"/>
            <a:t> </a:t>
          </a:r>
          <a:r>
            <a:rPr lang="en-US" sz="2000" kern="1200" dirty="0" err="1"/>
            <a:t>o'lchash</a:t>
          </a:r>
          <a:r>
            <a:rPr lang="en-US" sz="2000" kern="1200" dirty="0"/>
            <a:t> </a:t>
          </a:r>
          <a:r>
            <a:rPr lang="en-US" sz="2000" kern="1200" dirty="0" err="1"/>
            <a:t>amalga</a:t>
          </a:r>
          <a:r>
            <a:rPr lang="en-US" sz="2000" kern="1200" dirty="0"/>
            <a:t> </a:t>
          </a:r>
          <a:r>
            <a:rPr lang="en-US" sz="2000" kern="1200" dirty="0" err="1"/>
            <a:t>oshiriladi</a:t>
          </a:r>
          <a:r>
            <a:rPr lang="en-US" sz="2000" kern="1200" dirty="0"/>
            <a:t>. U </a:t>
          </a:r>
          <a:r>
            <a:rPr lang="en-US" sz="2000" kern="1200" dirty="0" err="1"/>
            <a:t>aniqlanayotgan</a:t>
          </a:r>
          <a:r>
            <a:rPr lang="en-US" sz="2000" kern="1200" dirty="0"/>
            <a:t> </a:t>
          </a:r>
          <a:r>
            <a:rPr lang="en-US" sz="2000" kern="1200" dirty="0" err="1"/>
            <a:t>modda</a:t>
          </a:r>
          <a:r>
            <a:rPr lang="en-US" sz="2000" kern="1200" dirty="0"/>
            <a:t> </a:t>
          </a:r>
          <a:r>
            <a:rPr lang="en-US" sz="2000" kern="1200" dirty="0" err="1"/>
            <a:t>bilan</a:t>
          </a:r>
          <a:r>
            <a:rPr lang="en-US" sz="2000" kern="1200" dirty="0"/>
            <a:t> </a:t>
          </a:r>
          <a:r>
            <a:rPr lang="en-US" sz="2000" kern="1200" dirty="0" err="1"/>
            <a:t>bevosita</a:t>
          </a:r>
          <a:r>
            <a:rPr lang="en-US" sz="2000" kern="1200" dirty="0"/>
            <a:t> </a:t>
          </a:r>
          <a:r>
            <a:rPr lang="en-US" sz="2000" kern="1200" dirty="0" err="1"/>
            <a:t>o'zaro</a:t>
          </a:r>
          <a:r>
            <a:rPr lang="en-US" sz="2000" kern="1200" dirty="0"/>
            <a:t> </a:t>
          </a:r>
          <a:r>
            <a:rPr lang="en-US" sz="2000" kern="1200" dirty="0" err="1"/>
            <a:t>ta'sir</a:t>
          </a:r>
          <a:r>
            <a:rPr lang="en-US" sz="2000" kern="1200" dirty="0"/>
            <a:t> </a:t>
          </a:r>
          <a:r>
            <a:rPr lang="en-US" sz="2000" kern="1200" dirty="0" err="1"/>
            <a:t>qiladi</a:t>
          </a:r>
          <a:r>
            <a:rPr lang="en-US" sz="2000" kern="1200" dirty="0"/>
            <a:t>.</a:t>
          </a:r>
          <a:endParaRPr lang="ru-RU" sz="2000" kern="1200" dirty="0"/>
        </a:p>
      </dsp:txBody>
      <dsp:txXfrm>
        <a:off x="3043224" y="1074421"/>
        <a:ext cx="3039888" cy="3436655"/>
      </dsp:txXfrm>
    </dsp:sp>
    <dsp:sp modelId="{BA4F008C-2505-4203-9789-EBC137BA110C}">
      <dsp:nvSpPr>
        <dsp:cNvPr id="0" name=""/>
        <dsp:cNvSpPr/>
      </dsp:nvSpPr>
      <dsp:spPr>
        <a:xfrm>
          <a:off x="6083113" y="1074421"/>
          <a:ext cx="2657501" cy="34366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Gaz</a:t>
          </a:r>
          <a:r>
            <a:rPr lang="en-US" sz="2000" b="1" kern="1200" dirty="0"/>
            <a:t> </a:t>
          </a:r>
          <a:r>
            <a:rPr lang="en-US" sz="2000" b="1" kern="1200" dirty="0" err="1"/>
            <a:t>usuli</a:t>
          </a:r>
          <a:r>
            <a:rPr lang="en-US" sz="2000" b="1" kern="1200" dirty="0"/>
            <a:t>.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Ushbu</a:t>
          </a:r>
          <a:r>
            <a:rPr lang="en-US" sz="2000" kern="1200" dirty="0"/>
            <a:t> </a:t>
          </a:r>
          <a:r>
            <a:rPr lang="en-US" sz="2000" kern="1200" dirty="0" err="1"/>
            <a:t>tahlilning</a:t>
          </a:r>
          <a:r>
            <a:rPr lang="en-US" sz="2000" kern="1200" dirty="0"/>
            <a:t> </a:t>
          </a:r>
          <a:r>
            <a:rPr lang="en-US" sz="2000" kern="1200" dirty="0" err="1"/>
            <a:t>mohiyati</a:t>
          </a:r>
          <a:r>
            <a:rPr lang="en-US" sz="2000" kern="1200" dirty="0"/>
            <a:t> </a:t>
          </a:r>
          <a:r>
            <a:rPr lang="en-US" sz="2000" kern="1200" dirty="0" err="1"/>
            <a:t>quyidagicha</a:t>
          </a:r>
          <a:r>
            <a:rPr lang="en-US" sz="2000" kern="1200" dirty="0"/>
            <a:t>. </a:t>
          </a:r>
          <a:r>
            <a:rPr lang="en-US" sz="2000" kern="1200" dirty="0" err="1"/>
            <a:t>Kimyoviy</a:t>
          </a:r>
          <a:r>
            <a:rPr lang="en-US" sz="2000" kern="1200" dirty="0"/>
            <a:t> </a:t>
          </a:r>
          <a:r>
            <a:rPr lang="en-US" sz="2000" kern="1200" dirty="0" err="1"/>
            <a:t>reaktsiya</a:t>
          </a:r>
          <a:r>
            <a:rPr lang="en-US" sz="2000" kern="1200" dirty="0"/>
            <a:t> </a:t>
          </a:r>
          <a:r>
            <a:rPr lang="en-US" sz="2000" kern="1200" dirty="0" err="1"/>
            <a:t>natijasida</a:t>
          </a:r>
          <a:r>
            <a:rPr lang="en-US" sz="2000" kern="1200" dirty="0"/>
            <a:t> </a:t>
          </a:r>
          <a:r>
            <a:rPr lang="en-US" sz="2000" kern="1200" dirty="0" err="1"/>
            <a:t>paydo</a:t>
          </a:r>
          <a:r>
            <a:rPr lang="en-US" sz="2000" kern="1200" dirty="0"/>
            <a:t> </a:t>
          </a:r>
          <a:r>
            <a:rPr lang="en-US" sz="2000" kern="1200" dirty="0" err="1"/>
            <a:t>bo`luvchi</a:t>
          </a:r>
          <a:r>
            <a:rPr lang="en-US" sz="2000" kern="1200" dirty="0"/>
            <a:t> </a:t>
          </a:r>
          <a:r>
            <a:rPr lang="en-US" sz="2000" kern="1200" dirty="0" err="1"/>
            <a:t>gaz</a:t>
          </a:r>
          <a:r>
            <a:rPr lang="en-US" sz="2000" kern="1200" dirty="0"/>
            <a:t> </a:t>
          </a:r>
          <a:r>
            <a:rPr lang="en-US" sz="2000" kern="1200" dirty="0" err="1"/>
            <a:t>hajmi</a:t>
          </a:r>
          <a:r>
            <a:rPr lang="en-US" sz="2000" kern="1200" dirty="0"/>
            <a:t> </a:t>
          </a:r>
          <a:r>
            <a:rPr lang="en-US" sz="2000" kern="1200" dirty="0" err="1"/>
            <a:t>o'lchanadi</a:t>
          </a:r>
          <a:r>
            <a:rPr lang="en-US" sz="2000" kern="1200" dirty="0"/>
            <a:t>.</a:t>
          </a:r>
          <a:endParaRPr lang="ru-RU" sz="2000" kern="1200" dirty="0"/>
        </a:p>
      </dsp:txBody>
      <dsp:txXfrm>
        <a:off x="6083113" y="1074421"/>
        <a:ext cx="2657501" cy="3436655"/>
      </dsp:txXfrm>
    </dsp:sp>
    <dsp:sp modelId="{7668B128-AB18-4955-9DA1-B646D31DAD19}">
      <dsp:nvSpPr>
        <dsp:cNvPr id="0" name=""/>
        <dsp:cNvSpPr/>
      </dsp:nvSpPr>
      <dsp:spPr>
        <a:xfrm>
          <a:off x="0" y="4453928"/>
          <a:ext cx="8743950" cy="335241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37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15.11.2025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15.11.2025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15.11.2025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15.11.2025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15.11.2025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15.11.2025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15.11.2025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15.11.2025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15.11.2025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15.11.2025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15.11.2025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15.11.2025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15.11.2025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15.11.2025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15.11.2025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15.11.2025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15.11.2025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1.bin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bufan.uz/%d0%9c%d0%b0%d1%81%d1%81%d0%b0-%d0%ba%d0%be%d0%bd%d0%b2%d0%b5%d1%80%d1%82%d0%be%d1%80%d0%b8-%d0%be%d0%bd%d0%bb%d0%b0%d0%b9%d0%bd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11.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Physico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-chemical measurement methods and tools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State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60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Fizik-kimyoviy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o'lchash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usullari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vositalari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.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11-Mavzu: </a:t>
            </a:r>
            <a:r>
              <a:rPr lang="en-US" sz="2800" b="1" dirty="0" err="1"/>
              <a:t>Fizik-kimyoviy</a:t>
            </a:r>
            <a:r>
              <a:rPr lang="en-US" sz="2800" b="1" dirty="0"/>
              <a:t> </a:t>
            </a:r>
            <a:r>
              <a:rPr lang="en-US" sz="2800" b="1" dirty="0" err="1"/>
              <a:t>o'lchash</a:t>
            </a:r>
            <a:r>
              <a:rPr lang="en-US" sz="2800" b="1" dirty="0"/>
              <a:t> </a:t>
            </a:r>
            <a:r>
              <a:rPr lang="en-US" sz="2800" b="1" dirty="0" err="1"/>
              <a:t>usullari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vositalari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142478" y="2132856"/>
            <a:ext cx="9001522" cy="29854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r>
              <a:rPr lang="en-US" sz="2800" dirty="0"/>
              <a:t>11.1 </a:t>
            </a:r>
            <a:r>
              <a:rPr lang="en-US" sz="2800" dirty="0" err="1"/>
              <a:t>Fizik-kimyoviy</a:t>
            </a:r>
            <a:r>
              <a:rPr lang="en-US" sz="2800" dirty="0"/>
              <a:t> </a:t>
            </a:r>
            <a:r>
              <a:rPr lang="en-US" sz="2800" dirty="0" err="1"/>
              <a:t>o‘lchash</a:t>
            </a:r>
            <a:r>
              <a:rPr lang="en-US" sz="2800" dirty="0"/>
              <a:t> </a:t>
            </a:r>
            <a:r>
              <a:rPr lang="en-US" sz="2800" dirty="0" err="1"/>
              <a:t>parametrlari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11.2 </a:t>
            </a:r>
            <a:r>
              <a:rPr lang="uz-Cyrl-UZ" sz="2800" dirty="0"/>
              <a:t>Suyuqliklarning zichligini oʻlchash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11.3 </a:t>
            </a:r>
            <a:r>
              <a:rPr lang="uz-Cyrl-UZ" sz="2800" dirty="0"/>
              <a:t>Suyuqliklаrning qоvushqоqligini oʻlchаsh.</a:t>
            </a:r>
            <a:endParaRPr lang="ru-RU" sz="2800" dirty="0"/>
          </a:p>
          <a:p>
            <a:r>
              <a:rPr lang="en-US" sz="2800" dirty="0"/>
              <a:t>11.</a:t>
            </a:r>
            <a:r>
              <a:rPr lang="uz-Cyrl-UZ" sz="2800" dirty="0"/>
              <a:t>4 </a:t>
            </a:r>
            <a:r>
              <a:rPr lang="en-US" sz="2800" dirty="0" err="1"/>
              <a:t>Modda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materiallarning</a:t>
            </a:r>
            <a:r>
              <a:rPr lang="en-US" sz="2800" dirty="0"/>
              <a:t> </a:t>
            </a:r>
            <a:r>
              <a:rPr lang="en-US" sz="2800" dirty="0" err="1"/>
              <a:t>tаrkibini</a:t>
            </a:r>
            <a:r>
              <a:rPr lang="en-US" sz="2800" dirty="0"/>
              <a:t> </a:t>
            </a:r>
            <a:r>
              <a:rPr lang="en-US" sz="2800" dirty="0" err="1"/>
              <a:t>аnаliz</a:t>
            </a:r>
            <a:r>
              <a:rPr lang="en-US" sz="2800" dirty="0"/>
              <a:t> (</a:t>
            </a:r>
            <a:r>
              <a:rPr lang="en-US" sz="2800" dirty="0" err="1"/>
              <a:t>tаhlil</a:t>
            </a:r>
            <a:r>
              <a:rPr lang="en-US" sz="2800" dirty="0"/>
              <a:t>) </a:t>
            </a:r>
            <a:r>
              <a:rPr lang="en-US" sz="2800" dirty="0" err="1"/>
              <a:t>qilish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 l="4746"/>
          <a:stretch>
            <a:fillRect/>
          </a:stretch>
        </p:blipFill>
        <p:spPr bwMode="auto">
          <a:xfrm>
            <a:off x="7006591" y="332656"/>
            <a:ext cx="1918664" cy="1336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601" y="4312621"/>
            <a:ext cx="1620441" cy="12442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/>
          <a:srcRect t="1722"/>
          <a:stretch>
            <a:fillRect/>
          </a:stretch>
        </p:blipFill>
        <p:spPr bwMode="auto">
          <a:xfrm>
            <a:off x="240205" y="318852"/>
            <a:ext cx="1868709" cy="1376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0506" y="4240470"/>
            <a:ext cx="1725216" cy="1247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Выноска-облако 2"/>
          <p:cNvSpPr/>
          <p:nvPr/>
        </p:nvSpPr>
        <p:spPr>
          <a:xfrm>
            <a:off x="181451" y="2691563"/>
            <a:ext cx="8629502" cy="181737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950" b="1" dirty="0" err="1"/>
              <a:t>O`lchash</a:t>
            </a:r>
            <a:r>
              <a:rPr lang="en-US" sz="1950" b="1" dirty="0"/>
              <a:t> v</a:t>
            </a:r>
            <a:r>
              <a:rPr lang="uz-Cyrl-UZ" sz="1950" b="1" dirty="0"/>
              <a:t>о</a:t>
            </a:r>
            <a:r>
              <a:rPr lang="en-US" sz="1950" b="1" dirty="0"/>
              <a:t>sit</a:t>
            </a:r>
            <a:r>
              <a:rPr lang="uz-Cyrl-UZ" sz="1950" b="1" dirty="0"/>
              <a:t>а</a:t>
            </a:r>
            <a:r>
              <a:rPr lang="en-US" sz="1950" b="1" dirty="0"/>
              <a:t>l</a:t>
            </a:r>
            <a:r>
              <a:rPr lang="uz-Cyrl-UZ" sz="1950" b="1" dirty="0"/>
              <a:t>а</a:t>
            </a:r>
            <a:r>
              <a:rPr lang="en-US" sz="1950" b="1" dirty="0" err="1"/>
              <a:t>ri</a:t>
            </a:r>
            <a:r>
              <a:rPr lang="en-US" sz="1950" b="1" dirty="0"/>
              <a:t> </a:t>
            </a:r>
            <a:r>
              <a:rPr lang="en-US" sz="1950" b="1" dirty="0" err="1"/>
              <a:t>yord</a:t>
            </a:r>
            <a:r>
              <a:rPr lang="uz-Cyrl-UZ" sz="1950" b="1" dirty="0"/>
              <a:t>а</a:t>
            </a:r>
            <a:r>
              <a:rPr lang="en-US" sz="1950" b="1" dirty="0"/>
              <a:t>mid</a:t>
            </a:r>
            <a:r>
              <a:rPr lang="uz-Cyrl-UZ" sz="1950" b="1" dirty="0"/>
              <a:t>а </a:t>
            </a:r>
            <a:r>
              <a:rPr lang="en-US" sz="1950" b="1" dirty="0" err="1"/>
              <a:t>o`lch</a:t>
            </a:r>
            <a:r>
              <a:rPr lang="uz-Cyrl-UZ" sz="1950" b="1" dirty="0"/>
              <a:t>а</a:t>
            </a:r>
            <a:r>
              <a:rPr lang="en-US" sz="1950" b="1" dirty="0"/>
              <a:t>n</a:t>
            </a:r>
            <a:r>
              <a:rPr lang="uz-Cyrl-UZ" sz="1950" b="1" dirty="0"/>
              <a:t>а</a:t>
            </a:r>
            <a:r>
              <a:rPr lang="en-US" sz="1950" b="1" dirty="0" err="1"/>
              <a:t>yotg</a:t>
            </a:r>
            <a:r>
              <a:rPr lang="uz-Cyrl-UZ" sz="1950" b="1" dirty="0"/>
              <a:t>а</a:t>
            </a:r>
            <a:r>
              <a:rPr lang="en-US" sz="1950" b="1" dirty="0"/>
              <a:t>n </a:t>
            </a:r>
            <a:r>
              <a:rPr lang="en-US" sz="1950" b="1" dirty="0" err="1"/>
              <a:t>fizik</a:t>
            </a:r>
            <a:r>
              <a:rPr lang="en-US" sz="1950" b="1" dirty="0"/>
              <a:t> k</a:t>
            </a:r>
            <a:r>
              <a:rPr lang="uz-Cyrl-UZ" sz="1950" b="1" dirty="0"/>
              <a:t>а</a:t>
            </a:r>
            <a:r>
              <a:rPr lang="en-US" sz="1950" b="1" dirty="0" err="1"/>
              <a:t>tt</a:t>
            </a:r>
            <a:r>
              <a:rPr lang="uz-Cyrl-UZ" sz="1950" b="1" dirty="0"/>
              <a:t>а</a:t>
            </a:r>
            <a:r>
              <a:rPr lang="en-US" sz="1950" b="1" dirty="0" err="1"/>
              <a:t>likl</a:t>
            </a:r>
            <a:r>
              <a:rPr lang="uz-Cyrl-UZ" sz="1950" b="1" dirty="0"/>
              <a:t>а</a:t>
            </a:r>
            <a:r>
              <a:rPr lang="en-US" sz="1950" b="1" dirty="0"/>
              <a:t>r </a:t>
            </a:r>
            <a:r>
              <a:rPr lang="en-US" sz="1950" b="1" dirty="0" err="1"/>
              <a:t>o`lch</a:t>
            </a:r>
            <a:r>
              <a:rPr lang="uz-Cyrl-UZ" sz="1950" b="1" dirty="0"/>
              <a:t>а</a:t>
            </a:r>
            <a:r>
              <a:rPr lang="en-US" sz="1950" b="1" dirty="0" err="1"/>
              <a:t>sh</a:t>
            </a:r>
            <a:r>
              <a:rPr lang="en-US" sz="1950" b="1" dirty="0"/>
              <a:t> </a:t>
            </a:r>
            <a:r>
              <a:rPr lang="uz-Cyrl-UZ" sz="1950" b="1" dirty="0"/>
              <a:t>ах</a:t>
            </a:r>
            <a:r>
              <a:rPr lang="en-US" sz="1950" b="1" dirty="0"/>
              <a:t>b</a:t>
            </a:r>
            <a:r>
              <a:rPr lang="uz-Cyrl-UZ" sz="1950" b="1" dirty="0"/>
              <a:t>о</a:t>
            </a:r>
            <a:r>
              <a:rPr lang="en-US" sz="1950" b="1" dirty="0"/>
              <a:t>r</a:t>
            </a:r>
            <a:r>
              <a:rPr lang="uz-Cyrl-UZ" sz="1950" b="1" dirty="0"/>
              <a:t>о</a:t>
            </a:r>
            <a:r>
              <a:rPr lang="en-US" sz="1950" b="1" dirty="0" err="1"/>
              <a:t>ti</a:t>
            </a:r>
            <a:r>
              <a:rPr lang="en-US" sz="1950" b="1" dirty="0"/>
              <a:t> sign</a:t>
            </a:r>
            <a:r>
              <a:rPr lang="uz-Cyrl-UZ" sz="1950" b="1" dirty="0"/>
              <a:t>а</a:t>
            </a:r>
            <a:r>
              <a:rPr lang="en-US" sz="1950" b="1" dirty="0"/>
              <a:t>li </a:t>
            </a:r>
            <a:r>
              <a:rPr lang="en-US" sz="1950" b="1" dirty="0" err="1"/>
              <a:t>sif</a:t>
            </a:r>
            <a:r>
              <a:rPr lang="uz-Cyrl-UZ" sz="1950" b="1" dirty="0"/>
              <a:t>а</a:t>
            </a:r>
            <a:r>
              <a:rPr lang="en-US" sz="1950" b="1" dirty="0" err="1"/>
              <a:t>tid</a:t>
            </a:r>
            <a:r>
              <a:rPr lang="uz-Cyrl-UZ" sz="1950" b="1" dirty="0"/>
              <a:t>а </a:t>
            </a:r>
            <a:r>
              <a:rPr lang="en-US" sz="1950" b="1" dirty="0"/>
              <a:t>f</a:t>
            </a:r>
            <a:r>
              <a:rPr lang="uz-Cyrl-UZ" sz="1950" b="1" dirty="0"/>
              <a:t>о</a:t>
            </a:r>
            <a:r>
              <a:rPr lang="en-US" sz="1950" b="1" dirty="0" err="1"/>
              <a:t>yd</a:t>
            </a:r>
            <a:r>
              <a:rPr lang="uz-Cyrl-UZ" sz="1950" b="1" dirty="0"/>
              <a:t>а</a:t>
            </a:r>
            <a:r>
              <a:rPr lang="en-US" sz="1950" b="1" dirty="0"/>
              <a:t>l</a:t>
            </a:r>
            <a:r>
              <a:rPr lang="uz-Cyrl-UZ" sz="1950" b="1" dirty="0"/>
              <a:t>а</a:t>
            </a:r>
            <a:r>
              <a:rPr lang="en-US" sz="1950" b="1" dirty="0"/>
              <a:t>nil</a:t>
            </a:r>
            <a:r>
              <a:rPr lang="uz-Cyrl-UZ" sz="1950" b="1" dirty="0"/>
              <a:t>а</a:t>
            </a:r>
            <a:r>
              <a:rPr lang="en-US" sz="1950" b="1" dirty="0"/>
              <a:t>dig</a:t>
            </a:r>
            <a:r>
              <a:rPr lang="uz-Cyrl-UZ" sz="1950" b="1" dirty="0"/>
              <a:t>а</a:t>
            </a:r>
            <a:r>
              <a:rPr lang="en-US" sz="1950" b="1" dirty="0"/>
              <a:t>n </a:t>
            </a:r>
            <a:r>
              <a:rPr lang="en-US" sz="1950" b="1" dirty="0" err="1"/>
              <a:t>bir</a:t>
            </a:r>
            <a:r>
              <a:rPr lang="uz-Cyrl-UZ" sz="1950" b="1" dirty="0"/>
              <a:t>о</a:t>
            </a:r>
            <a:r>
              <a:rPr lang="en-US" sz="1950" b="1" dirty="0"/>
              <a:t>r </a:t>
            </a:r>
            <a:r>
              <a:rPr lang="en-US" sz="1950" b="1" dirty="0" err="1"/>
              <a:t>chiqish</a:t>
            </a:r>
            <a:r>
              <a:rPr lang="en-US" sz="1950" b="1" dirty="0"/>
              <a:t> k</a:t>
            </a:r>
            <a:r>
              <a:rPr lang="uz-Cyrl-UZ" sz="1950" b="1" dirty="0"/>
              <a:t>а</a:t>
            </a:r>
            <a:r>
              <a:rPr lang="en-US" sz="1950" b="1" dirty="0" err="1"/>
              <a:t>tt</a:t>
            </a:r>
            <a:r>
              <a:rPr lang="uz-Cyrl-UZ" sz="1950" b="1" dirty="0"/>
              <a:t>а</a:t>
            </a:r>
            <a:r>
              <a:rPr lang="en-US" sz="1950" b="1" dirty="0" err="1"/>
              <a:t>ligig</a:t>
            </a:r>
            <a:r>
              <a:rPr lang="uz-Cyrl-UZ" sz="1950" b="1" dirty="0"/>
              <a:t>а </a:t>
            </a:r>
            <a:r>
              <a:rPr lang="en-US" sz="1950" b="1" dirty="0" err="1"/>
              <a:t>o`zg</a:t>
            </a:r>
            <a:r>
              <a:rPr lang="uz-Cyrl-UZ" sz="1950" b="1" dirty="0"/>
              <a:t>а</a:t>
            </a:r>
            <a:r>
              <a:rPr lang="en-US" sz="1950" b="1" dirty="0" err="1"/>
              <a:t>rtiril</a:t>
            </a:r>
            <a:r>
              <a:rPr lang="uz-Cyrl-UZ" sz="1950" b="1" dirty="0"/>
              <a:t>а</a:t>
            </a:r>
            <a:r>
              <a:rPr lang="en-US" sz="1950" b="1" dirty="0"/>
              <a:t>di.</a:t>
            </a:r>
            <a:endParaRPr lang="ru-RU" sz="1950" b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8A685C7-20E4-423F-B0D4-A2D852B6F3E9}"/>
              </a:ext>
            </a:extLst>
          </p:cNvPr>
          <p:cNvSpPr/>
          <p:nvPr/>
        </p:nvSpPr>
        <p:spPr>
          <a:xfrm>
            <a:off x="181450" y="1669505"/>
            <a:ext cx="38144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1. “Measurement device illustration” prompt, Google Images, Google LLC, 5 Nov. 2025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https://encrypted-tbn1.gstatic.com/images?q=tbn:ANd9GcSUx3WisBBmXaepmLg-_xL3xeoew-HL_uTrcjRjhxyNoZmaIM5G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97EE108-2902-44DF-AD7E-652AA71EFB90}"/>
              </a:ext>
            </a:extLst>
          </p:cNvPr>
          <p:cNvSpPr/>
          <p:nvPr/>
        </p:nvSpPr>
        <p:spPr>
          <a:xfrm>
            <a:off x="5652120" y="1772816"/>
            <a:ext cx="3558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2. “Polyethylene granules image” prompt, Google Images, </a:t>
            </a:r>
            <a:r>
              <a:rPr lang="en-US" sz="1200" dirty="0" err="1"/>
              <a:t>CantaSacs</a:t>
            </a:r>
            <a:r>
              <a:rPr lang="en-US" sz="1200" dirty="0"/>
              <a:t>, 5 Nov. 2025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https://www.cantasacs.com/wp-content/uploads/2015/10/bille-polyethylene.jpg</a:t>
            </a:r>
            <a:endParaRPr lang="ru-RU" sz="12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0E24FEB-9532-474F-94AD-995DDC802D6A}"/>
              </a:ext>
            </a:extLst>
          </p:cNvPr>
          <p:cNvSpPr/>
          <p:nvPr/>
        </p:nvSpPr>
        <p:spPr>
          <a:xfrm>
            <a:off x="107504" y="587727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3. “Mefenamic and Dicyclomine tablets” prompt, Google Images, </a:t>
            </a:r>
            <a:r>
              <a:rPr lang="en-US" sz="1200" dirty="0" err="1"/>
              <a:t>IndiaMART</a:t>
            </a:r>
            <a:r>
              <a:rPr lang="en-US" sz="1200" dirty="0"/>
              <a:t>, 5 Nov. 2025</a:t>
            </a:r>
            <a:r>
              <a:rPr lang="uz-Cyrl-UZ" sz="1200" dirty="0"/>
              <a:t> </a:t>
            </a:r>
            <a:r>
              <a:rPr lang="en-US" sz="1200" dirty="0"/>
              <a:t>https://5.imimg.com/data5/SELLER/Default/2020/11/GL/ZK/JY/40178350/mefenamic-dicyclomine-tablets-500x500.jpg</a:t>
            </a:r>
            <a:endParaRPr lang="ru-RU" sz="12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E8DFB9E-00CF-4059-B8DC-FF108DBBBB09}"/>
              </a:ext>
            </a:extLst>
          </p:cNvPr>
          <p:cNvSpPr/>
          <p:nvPr/>
        </p:nvSpPr>
        <p:spPr>
          <a:xfrm>
            <a:off x="5256584" y="5733256"/>
            <a:ext cx="3923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4. “Measuring instrument schematic” prompt, Google Images, Google LLC, 5 Nov. 2025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https://encrypted-tbn1.gstatic.com/images?q=tbn:ANd9GcTmD2SB22rU6rn9BqKpEvwsVud1TMDTfJt-qQO_p7cyqwY3V2Wc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679B5182-7B68-414B-8EF6-9335C4A86D2A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655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нутый угол 1"/>
          <p:cNvSpPr/>
          <p:nvPr/>
        </p:nvSpPr>
        <p:spPr>
          <a:xfrm>
            <a:off x="319252" y="1022788"/>
            <a:ext cx="8643445" cy="1491812"/>
          </a:xfrm>
          <a:prstGeom prst="foldedCorner">
            <a:avLst/>
          </a:prstGeom>
          <a:solidFill>
            <a:srgbClr val="F8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Fizik</a:t>
            </a:r>
            <a:r>
              <a:rPr lang="en-US" dirty="0">
                <a:solidFill>
                  <a:schemeClr val="tx1"/>
                </a:solidFill>
              </a:rPr>
              <a:t> k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tt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likni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o`lch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shd</a:t>
            </a:r>
            <a:r>
              <a:rPr lang="ru-RU" dirty="0">
                <a:solidFill>
                  <a:schemeClr val="tx1"/>
                </a:solidFill>
              </a:rPr>
              <a:t>а </a:t>
            </a:r>
            <a:r>
              <a:rPr lang="en-US" dirty="0" err="1">
                <a:solidFill>
                  <a:schemeClr val="tx1"/>
                </a:solidFill>
              </a:rPr>
              <a:t>o`lch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en-US" dirty="0">
                <a:solidFill>
                  <a:schemeClr val="tx1"/>
                </a:solidFill>
              </a:rPr>
              <a:t>v </a:t>
            </a:r>
            <a:r>
              <a:rPr lang="en-US" dirty="0" err="1">
                <a:solidFill>
                  <a:schemeClr val="tx1"/>
                </a:solidFill>
              </a:rPr>
              <a:t>qurilm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sb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en-US" dirty="0">
                <a:solidFill>
                  <a:schemeClr val="tx1"/>
                </a:solidFill>
              </a:rPr>
              <a:t>bi) </a:t>
            </a:r>
            <a:r>
              <a:rPr lang="en-US" dirty="0" err="1">
                <a:solidFill>
                  <a:schemeClr val="tx1"/>
                </a:solidFill>
              </a:rPr>
              <a:t>fizik</a:t>
            </a:r>
            <a:r>
              <a:rPr lang="en-US" dirty="0">
                <a:solidFill>
                  <a:schemeClr val="tx1"/>
                </a:solidFill>
              </a:rPr>
              <a:t> k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tt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likni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ko`rs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tkichning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en-US" dirty="0">
                <a:solidFill>
                  <a:schemeClr val="tx1"/>
                </a:solidFill>
              </a:rPr>
              <a:t>p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en-US" dirty="0" err="1">
                <a:solidFill>
                  <a:schemeClr val="tx1"/>
                </a:solidFill>
              </a:rPr>
              <a:t>rtsi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en-US" dirty="0">
                <a:solidFill>
                  <a:schemeClr val="tx1"/>
                </a:solidFill>
              </a:rPr>
              <a:t>n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>
                <a:solidFill>
                  <a:schemeClr val="tx1"/>
                </a:solidFill>
              </a:rPr>
              <a:t>l </a:t>
            </a:r>
            <a:r>
              <a:rPr lang="en-US" dirty="0" err="1">
                <a:solidFill>
                  <a:schemeClr val="tx1"/>
                </a:solidFill>
              </a:rPr>
              <a:t>siljishig</a:t>
            </a:r>
            <a:r>
              <a:rPr lang="ru-RU" dirty="0">
                <a:solidFill>
                  <a:schemeClr val="tx1"/>
                </a:solidFill>
              </a:rPr>
              <a:t>а </a:t>
            </a:r>
            <a:r>
              <a:rPr lang="en-US" dirty="0" err="1">
                <a:solidFill>
                  <a:schemeClr val="tx1"/>
                </a:solidFill>
              </a:rPr>
              <a:t>o`zg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 err="1">
                <a:solidFill>
                  <a:schemeClr val="tx1"/>
                </a:solidFill>
              </a:rPr>
              <a:t>rt</a:t>
            </a:r>
            <a:r>
              <a:rPr lang="ru-RU" dirty="0">
                <a:solidFill>
                  <a:schemeClr val="tx1"/>
                </a:solidFill>
              </a:rPr>
              <a:t>а</a:t>
            </a:r>
            <a:r>
              <a:rPr lang="en-US" dirty="0">
                <a:solidFill>
                  <a:schemeClr val="tx1"/>
                </a:solidFill>
              </a:rPr>
              <a:t>di: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25" t="49813" r="44075" b="44062"/>
          <a:stretch/>
        </p:blipFill>
        <p:spPr bwMode="auto">
          <a:xfrm>
            <a:off x="3737610" y="2814908"/>
            <a:ext cx="1588770" cy="710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ая выноска 2"/>
          <p:cNvSpPr/>
          <p:nvPr/>
        </p:nvSpPr>
        <p:spPr>
          <a:xfrm>
            <a:off x="5966460" y="3050297"/>
            <a:ext cx="2045970" cy="822960"/>
          </a:xfrm>
          <a:prstGeom prst="wedgeRectCallout">
            <a:avLst>
              <a:gd name="adj1" fmla="val -75500"/>
              <a:gd name="adj2" fmla="val -4861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err="1">
                <a:solidFill>
                  <a:schemeClr val="tx1"/>
                </a:solidFill>
              </a:rPr>
              <a:t>Shkala</a:t>
            </a:r>
            <a:r>
              <a:rPr lang="en-US" sz="1800" b="1" dirty="0">
                <a:solidFill>
                  <a:schemeClr val="tx1"/>
                </a:solidFill>
              </a:rPr>
              <a:t>  </a:t>
            </a:r>
            <a:r>
              <a:rPr lang="en-US" sz="1800" b="1" dirty="0" err="1">
                <a:solidFill>
                  <a:schemeClr val="tx1"/>
                </a:solidFill>
              </a:rPr>
              <a:t>tenglamasi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4370" y="3975296"/>
            <a:ext cx="8001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/>
              <a:t> — а</a:t>
            </a:r>
            <a:r>
              <a:rPr lang="en-US" sz="2100" dirty="0" err="1"/>
              <a:t>sb</a:t>
            </a:r>
            <a:r>
              <a:rPr lang="ru-RU" sz="2100" dirty="0"/>
              <a:t>о</a:t>
            </a:r>
            <a:r>
              <a:rPr lang="en-US" sz="2100" dirty="0"/>
              <a:t>b </a:t>
            </a:r>
            <a:r>
              <a:rPr lang="en-US" sz="2100" dirty="0" err="1"/>
              <a:t>ko`rs</a:t>
            </a:r>
            <a:r>
              <a:rPr lang="ru-RU" sz="2100" dirty="0"/>
              <a:t>а</a:t>
            </a:r>
            <a:r>
              <a:rPr lang="en-US" sz="2100" dirty="0" err="1"/>
              <a:t>tknchining</a:t>
            </a:r>
            <a:r>
              <a:rPr lang="en-US" sz="2100" dirty="0"/>
              <a:t> </a:t>
            </a:r>
            <a:r>
              <a:rPr lang="en-US" sz="2100" dirty="0" err="1"/>
              <a:t>burch</a:t>
            </a:r>
            <a:r>
              <a:rPr lang="ru-RU" sz="2100" dirty="0"/>
              <a:t>а</a:t>
            </a:r>
            <a:r>
              <a:rPr lang="en-US" sz="2100" dirty="0" err="1"/>
              <a:t>kli</a:t>
            </a:r>
            <a:r>
              <a:rPr lang="en-US" sz="2100" dirty="0"/>
              <a:t> </a:t>
            </a:r>
            <a:r>
              <a:rPr lang="en-US" sz="2100" dirty="0" err="1"/>
              <a:t>yoki</a:t>
            </a:r>
            <a:r>
              <a:rPr lang="en-US" sz="2100" dirty="0"/>
              <a:t> </a:t>
            </a:r>
            <a:r>
              <a:rPr lang="en-US" sz="2100" dirty="0" err="1"/>
              <a:t>chiziqli</a:t>
            </a:r>
            <a:r>
              <a:rPr lang="en-US" sz="2100" dirty="0"/>
              <a:t> </a:t>
            </a:r>
            <a:r>
              <a:rPr lang="en-US" sz="2100" dirty="0" err="1"/>
              <a:t>siljishi</a:t>
            </a:r>
            <a:r>
              <a:rPr lang="en-US" sz="2100" dirty="0"/>
              <a:t>, </a:t>
            </a:r>
          </a:p>
          <a:p>
            <a:r>
              <a:rPr lang="en-US" sz="2100" i="1" dirty="0"/>
              <a:t>B</a:t>
            </a:r>
            <a:r>
              <a:rPr lang="en-US" sz="2100" dirty="0"/>
              <a:t> — </a:t>
            </a:r>
            <a:r>
              <a:rPr lang="en-US" sz="2100" dirty="0" err="1"/>
              <a:t>o`lch</a:t>
            </a:r>
            <a:r>
              <a:rPr lang="ru-RU" sz="2100" dirty="0"/>
              <a:t>а</a:t>
            </a:r>
            <a:r>
              <a:rPr lang="en-US" sz="2100" dirty="0"/>
              <a:t>n</a:t>
            </a:r>
            <a:r>
              <a:rPr lang="ru-RU" sz="2100" dirty="0"/>
              <a:t>а</a:t>
            </a:r>
            <a:r>
              <a:rPr lang="en-US" sz="2100" dirty="0" err="1"/>
              <a:t>yotg</a:t>
            </a:r>
            <a:r>
              <a:rPr lang="ru-RU" sz="2100" dirty="0"/>
              <a:t>а</a:t>
            </a:r>
            <a:r>
              <a:rPr lang="en-US" sz="2100" dirty="0"/>
              <a:t>n </a:t>
            </a:r>
            <a:r>
              <a:rPr lang="en-US" sz="2100" dirty="0" err="1"/>
              <a:t>fizik</a:t>
            </a:r>
            <a:r>
              <a:rPr lang="en-US" sz="2100" dirty="0"/>
              <a:t> k</a:t>
            </a:r>
            <a:r>
              <a:rPr lang="ru-RU" sz="2100" dirty="0"/>
              <a:t>а</a:t>
            </a:r>
            <a:r>
              <a:rPr lang="en-US" sz="2100" dirty="0" err="1"/>
              <a:t>tt</a:t>
            </a:r>
            <a:r>
              <a:rPr lang="ru-RU" sz="2100" dirty="0"/>
              <a:t>а</a:t>
            </a:r>
            <a:r>
              <a:rPr lang="en-US" sz="2100" dirty="0" err="1"/>
              <a:t>lik</a:t>
            </a:r>
            <a:r>
              <a:rPr lang="en-US" sz="2100" dirty="0"/>
              <a:t>.</a:t>
            </a:r>
            <a:endParaRPr lang="ru-RU" sz="21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25" t="49813" r="44075" b="44062"/>
          <a:stretch/>
        </p:blipFill>
        <p:spPr bwMode="auto">
          <a:xfrm>
            <a:off x="3851910" y="2929208"/>
            <a:ext cx="1588770" cy="710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741835"/>
            <a:ext cx="175369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1" hangingPunct="1"/>
            <a:r>
              <a:rPr lang="uz-Cyrl-UZ" altLang="ru-RU" sz="1050">
                <a:ea typeface="Times New Roman" pitchFamily="18" charset="0"/>
                <a:cs typeface="Arial" pitchFamily="34" charset="0"/>
              </a:rPr>
              <a:t> </a:t>
            </a:r>
            <a:endParaRPr lang="uz-Cyrl-UZ" altLang="ru-RU" sz="1350">
              <a:cs typeface="Arial" pitchFamily="34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560070" y="4032447"/>
          <a:ext cx="320040" cy="357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4" name="Equation" r:id="rId5" imgW="139579" imgH="164957" progId="Equation.DSMT4">
                  <p:embed/>
                </p:oleObj>
              </mc:Choice>
              <mc:Fallback>
                <p:oleObj name="Equation" r:id="rId5" imgW="139579" imgH="164957" progId="Equation.DSMT4">
                  <p:embed/>
                  <p:pic>
                    <p:nvPicPr>
                      <p:cNvPr id="8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070" y="4032447"/>
                        <a:ext cx="320040" cy="3577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114301" y="4960620"/>
            <a:ext cx="8949690" cy="8458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875" dirty="0"/>
              <a:t>O</a:t>
            </a:r>
            <a:r>
              <a:rPr lang="uz-Cyrl-UZ" sz="1875" dirty="0"/>
              <a:t>`lchаsh аsbоbini sхеmаtik rаvishdа, o`lchаnаyotgаn fizik kаttаlik</a:t>
            </a:r>
            <a:r>
              <a:rPr lang="uz-Cyrl-UZ" sz="1875" i="1" dirty="0"/>
              <a:t> </a:t>
            </a:r>
            <a:r>
              <a:rPr lang="en-US" i="1" dirty="0">
                <a:solidFill>
                  <a:srgbClr val="C00000"/>
                </a:solidFill>
              </a:rPr>
              <a:t>B</a:t>
            </a:r>
            <a:r>
              <a:rPr lang="uz-Cyrl-UZ" sz="1875" dirty="0"/>
              <a:t> ni ko`rsаtkichning mехаnik siljish miqdоri</a:t>
            </a:r>
            <a:r>
              <a:rPr lang="en-US" sz="1875" dirty="0"/>
              <a:t>  </a:t>
            </a:r>
            <a:r>
              <a:rPr lang="uz-Cyrl-UZ" sz="1875" dirty="0"/>
              <a:t>  gа o`zgаrtirаdigаn o`zgаrtkich dеb qаrаsh mumkin.</a:t>
            </a:r>
            <a:endParaRPr lang="ru-RU" sz="1875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/>
        </p:nvGraphicFramePr>
        <p:xfrm>
          <a:off x="4800124" y="5239226"/>
          <a:ext cx="320279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5" name="Equation" r:id="rId7" imgW="139579" imgH="164957" progId="Equation.DSMT4">
                  <p:embed/>
                </p:oleObj>
              </mc:Choice>
              <mc:Fallback>
                <p:oleObj name="Equation" r:id="rId7" imgW="139579" imgH="164957" progId="Equation.DSMT4">
                  <p:embed/>
                  <p:pic>
                    <p:nvPicPr>
                      <p:cNvPr id="14" name="Объект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124" y="5239226"/>
                        <a:ext cx="320279" cy="357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A7A86A17-BB8F-4F13-BA5E-CC95A7DEE1D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491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A44618EE-FD67-4001-8155-2F229A526D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054374"/>
              </p:ext>
            </p:extLst>
          </p:nvPr>
        </p:nvGraphicFramePr>
        <p:xfrm>
          <a:off x="161764" y="1298816"/>
          <a:ext cx="8820472" cy="5442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D3978BE-AE7C-4E80-B6C9-B00C70337AC5}"/>
              </a:ext>
            </a:extLst>
          </p:cNvPr>
          <p:cNvSpPr/>
          <p:nvPr/>
        </p:nvSpPr>
        <p:spPr>
          <a:xfrm>
            <a:off x="179512" y="260648"/>
            <a:ext cx="8892480" cy="100811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tx1"/>
                </a:solidFill>
              </a:rPr>
              <a:t>Fizik-kimyoviy o‘lchash parametrlariga quyidagi o‘lchash vositalari va ular aniqlay oladigan ko‘rsatkichlarda farqlanadilar: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8D657079-82A9-4CB9-B9F5-23944129BCD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176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-облако 2"/>
          <p:cNvSpPr/>
          <p:nvPr/>
        </p:nvSpPr>
        <p:spPr>
          <a:xfrm>
            <a:off x="238602" y="2457450"/>
            <a:ext cx="8629502" cy="147447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950" b="1" dirty="0" err="1"/>
              <a:t>Moddalarning</a:t>
            </a:r>
            <a:r>
              <a:rPr lang="en-US" sz="1950" b="1" dirty="0"/>
              <a:t> </a:t>
            </a:r>
            <a:r>
              <a:rPr lang="en-US" sz="1950" b="1" dirty="0" err="1"/>
              <a:t>zichligi</a:t>
            </a:r>
            <a:r>
              <a:rPr lang="en-US" sz="1950" b="1" dirty="0"/>
              <a:t> t</a:t>
            </a:r>
            <a:r>
              <a:rPr lang="ru-RU" sz="1950" b="1" dirty="0"/>
              <a:t>е</a:t>
            </a:r>
            <a:r>
              <a:rPr lang="en-US" sz="1950" b="1" dirty="0" err="1"/>
              <a:t>xnologik</a:t>
            </a:r>
            <a:r>
              <a:rPr lang="en-US" sz="1950" b="1" dirty="0"/>
              <a:t> </a:t>
            </a:r>
            <a:r>
              <a:rPr lang="en-US" sz="1950" b="1" dirty="0" err="1"/>
              <a:t>maxsulotning</a:t>
            </a:r>
            <a:r>
              <a:rPr lang="en-US" sz="1950" b="1" dirty="0"/>
              <a:t> </a:t>
            </a:r>
            <a:r>
              <a:rPr lang="en-US" sz="1950" b="1" dirty="0" err="1"/>
              <a:t>sifatini</a:t>
            </a:r>
            <a:r>
              <a:rPr lang="en-US" sz="1950" b="1" dirty="0"/>
              <a:t> </a:t>
            </a:r>
            <a:r>
              <a:rPr lang="en-US" sz="1950" b="1" dirty="0" err="1"/>
              <a:t>ba'zi</a:t>
            </a:r>
            <a:r>
              <a:rPr lang="en-US" sz="1950" b="1" dirty="0"/>
              <a:t> </a:t>
            </a:r>
            <a:r>
              <a:rPr lang="en-US" sz="1950" b="1" dirty="0" err="1"/>
              <a:t>xollarda</a:t>
            </a:r>
            <a:r>
              <a:rPr lang="en-US" sz="1950" b="1" dirty="0"/>
              <a:t> </a:t>
            </a:r>
            <a:r>
              <a:rPr lang="en-US" sz="1950" b="1" dirty="0" err="1"/>
              <a:t>esa</a:t>
            </a:r>
            <a:r>
              <a:rPr lang="en-US" sz="1950" b="1" dirty="0"/>
              <a:t> </a:t>
            </a:r>
            <a:r>
              <a:rPr lang="en-US" sz="1950" b="1" dirty="0" err="1"/>
              <a:t>tarkibini</a:t>
            </a:r>
            <a:r>
              <a:rPr lang="en-US" sz="1950" b="1" dirty="0"/>
              <a:t> </a:t>
            </a:r>
            <a:r>
              <a:rPr lang="en-US" sz="1950" b="1" dirty="0" err="1"/>
              <a:t>xam</a:t>
            </a:r>
            <a:r>
              <a:rPr lang="en-US" sz="1950" b="1" dirty="0"/>
              <a:t> </a:t>
            </a:r>
            <a:r>
              <a:rPr lang="en-US" sz="1950" b="1" dirty="0" err="1"/>
              <a:t>xarakt</a:t>
            </a:r>
            <a:r>
              <a:rPr lang="ru-RU" sz="1950" b="1" dirty="0"/>
              <a:t>е</a:t>
            </a:r>
            <a:r>
              <a:rPr lang="en-US" sz="1950" b="1" dirty="0" err="1"/>
              <a:t>rlovchi</a:t>
            </a:r>
            <a:r>
              <a:rPr lang="en-US" sz="1950" b="1" dirty="0"/>
              <a:t> </a:t>
            </a:r>
            <a:r>
              <a:rPr lang="en-US" sz="1950" b="1" dirty="0" err="1"/>
              <a:t>asosiy</a:t>
            </a:r>
            <a:r>
              <a:rPr lang="en-US" sz="1950" b="1" dirty="0"/>
              <a:t> </a:t>
            </a:r>
            <a:r>
              <a:rPr lang="en-US" sz="1950" b="1" dirty="0" err="1"/>
              <a:t>param</a:t>
            </a:r>
            <a:r>
              <a:rPr lang="ru-RU" sz="1950" b="1" dirty="0"/>
              <a:t>е</a:t>
            </a:r>
            <a:r>
              <a:rPr lang="en-US" sz="1950" b="1" dirty="0" err="1"/>
              <a:t>trlardan</a:t>
            </a:r>
            <a:r>
              <a:rPr lang="en-US" sz="1950" b="1" dirty="0"/>
              <a:t> </a:t>
            </a:r>
            <a:r>
              <a:rPr lang="en-US" sz="1950" b="1" dirty="0" err="1"/>
              <a:t>hisoblanadi</a:t>
            </a:r>
            <a:r>
              <a:rPr lang="en-US" sz="1950" b="1" dirty="0"/>
              <a:t>.</a:t>
            </a:r>
            <a:endParaRPr lang="ru-RU" sz="1950" b="1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9512" y="4171950"/>
            <a:ext cx="8928992" cy="14973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950" b="1" dirty="0" err="1"/>
              <a:t>Zichlik</a:t>
            </a:r>
            <a:r>
              <a:rPr lang="ru-RU" sz="1950" b="1" dirty="0"/>
              <a:t> </a:t>
            </a:r>
            <a:r>
              <a:rPr lang="ru-RU" sz="1950" dirty="0"/>
              <a:t>— </a:t>
            </a:r>
            <a:r>
              <a:rPr lang="en-US" sz="1950" dirty="0" err="1"/>
              <a:t>birlik</a:t>
            </a:r>
            <a:r>
              <a:rPr lang="en-US" sz="1950" dirty="0"/>
              <a:t> </a:t>
            </a:r>
            <a:r>
              <a:rPr lang="en-US" sz="1950" dirty="0" err="1"/>
              <a:t>hajmdagi</a:t>
            </a:r>
            <a:r>
              <a:rPr lang="en-US" sz="1950" dirty="0"/>
              <a:t> </a:t>
            </a:r>
            <a:r>
              <a:rPr lang="en-US" sz="1950" dirty="0" err="1"/>
              <a:t>moddadagi</a:t>
            </a:r>
            <a:r>
              <a:rPr lang="en-US" sz="1950" dirty="0"/>
              <a:t> </a:t>
            </a:r>
            <a:r>
              <a:rPr lang="en-US" sz="1950" u="sng" dirty="0" err="1">
                <a:hlinkClick r:id="rId2" tooltip="Масса конвертори онлайн"/>
              </a:rPr>
              <a:t>massa</a:t>
            </a:r>
            <a:r>
              <a:rPr lang="ru-RU" sz="1950" dirty="0"/>
              <a:t> </a:t>
            </a:r>
            <a:r>
              <a:rPr lang="en-US" sz="1950" dirty="0" err="1"/>
              <a:t>miqdori</a:t>
            </a:r>
            <a:r>
              <a:rPr lang="ru-RU" sz="1950" dirty="0"/>
              <a:t>. </a:t>
            </a:r>
            <a:r>
              <a:rPr lang="en-US" sz="1950" dirty="0" err="1"/>
              <a:t>Moddaning</a:t>
            </a:r>
            <a:r>
              <a:rPr lang="en-US" sz="1950" dirty="0"/>
              <a:t> </a:t>
            </a:r>
            <a:r>
              <a:rPr lang="en-US" sz="1950" dirty="0" err="1"/>
              <a:t>mustahkamligini</a:t>
            </a:r>
            <a:r>
              <a:rPr lang="en-US" sz="1950" dirty="0"/>
              <a:t> </a:t>
            </a:r>
            <a:r>
              <a:rPr lang="en-US" sz="1950" dirty="0" err="1"/>
              <a:t>ifodalovchi</a:t>
            </a:r>
            <a:r>
              <a:rPr lang="en-US" sz="1950" dirty="0"/>
              <a:t> </a:t>
            </a:r>
            <a:r>
              <a:rPr lang="en-US" sz="1950" dirty="0" err="1"/>
              <a:t>bu</a:t>
            </a:r>
            <a:r>
              <a:rPr lang="en-US" sz="1950" dirty="0"/>
              <a:t> </a:t>
            </a:r>
            <a:r>
              <a:rPr lang="en-US" sz="1950" dirty="0" err="1"/>
              <a:t>muhim</a:t>
            </a:r>
            <a:r>
              <a:rPr lang="en-US" sz="1950" dirty="0"/>
              <a:t> </a:t>
            </a:r>
            <a:r>
              <a:rPr lang="en-US" sz="1950" dirty="0" err="1"/>
              <a:t>fizik</a:t>
            </a:r>
            <a:r>
              <a:rPr lang="en-US" sz="1950" dirty="0"/>
              <a:t> </a:t>
            </a:r>
            <a:r>
              <a:rPr lang="en-US" sz="1950" dirty="0" err="1"/>
              <a:t>xususiyat</a:t>
            </a:r>
            <a:r>
              <a:rPr lang="en-US" sz="1950" dirty="0"/>
              <a:t> </a:t>
            </a:r>
            <a:r>
              <a:rPr lang="en-US" sz="1950" dirty="0" err="1"/>
              <a:t>sanoatning</a:t>
            </a:r>
            <a:r>
              <a:rPr lang="en-US" sz="1950" dirty="0"/>
              <a:t> </a:t>
            </a:r>
            <a:r>
              <a:rPr lang="en-US" sz="1950" dirty="0" err="1"/>
              <a:t>turli</a:t>
            </a:r>
            <a:r>
              <a:rPr lang="en-US" sz="1950" dirty="0"/>
              <a:t> </a:t>
            </a:r>
            <a:r>
              <a:rPr lang="en-US" sz="1950" dirty="0" err="1"/>
              <a:t>sohalaridan</a:t>
            </a:r>
            <a:r>
              <a:rPr lang="en-US" sz="1950" dirty="0"/>
              <a:t> </a:t>
            </a:r>
            <a:r>
              <a:rPr lang="en-US" sz="1950" dirty="0" err="1"/>
              <a:t>tortib</a:t>
            </a:r>
            <a:r>
              <a:rPr lang="en-US" sz="1950" dirty="0"/>
              <a:t> </a:t>
            </a:r>
            <a:r>
              <a:rPr lang="en-US" sz="1950" dirty="0" err="1"/>
              <a:t>kundalik</a:t>
            </a:r>
            <a:r>
              <a:rPr lang="en-US" sz="1950" dirty="0"/>
              <a:t> </a:t>
            </a:r>
            <a:r>
              <a:rPr lang="en-US" sz="1950" dirty="0" err="1"/>
              <a:t>hayotgacha</a:t>
            </a:r>
            <a:r>
              <a:rPr lang="en-US" sz="1950" dirty="0"/>
              <a:t> </a:t>
            </a:r>
            <a:r>
              <a:rPr lang="en-US" sz="1950" dirty="0" err="1"/>
              <a:t>ko’p</a:t>
            </a:r>
            <a:r>
              <a:rPr lang="en-US" sz="1950" dirty="0"/>
              <a:t> </a:t>
            </a:r>
            <a:r>
              <a:rPr lang="en-US" sz="1950" dirty="0" err="1"/>
              <a:t>sohalarda</a:t>
            </a:r>
            <a:r>
              <a:rPr lang="en-US" sz="1950" dirty="0"/>
              <a:t> </a:t>
            </a:r>
            <a:r>
              <a:rPr lang="en-US" sz="1950" dirty="0" err="1"/>
              <a:t>muhim</a:t>
            </a:r>
            <a:r>
              <a:rPr lang="en-US" sz="1950" dirty="0"/>
              <a:t> </a:t>
            </a:r>
            <a:r>
              <a:rPr lang="en-US" sz="1950" dirty="0" err="1"/>
              <a:t>ahamiyatga</a:t>
            </a:r>
            <a:r>
              <a:rPr lang="en-US" sz="1950" dirty="0"/>
              <a:t> </a:t>
            </a:r>
            <a:r>
              <a:rPr lang="en-US" sz="1950" dirty="0" err="1"/>
              <a:t>ega</a:t>
            </a:r>
            <a:r>
              <a:rPr lang="ru-RU" sz="1950" dirty="0"/>
              <a:t>.</a:t>
            </a:r>
          </a:p>
        </p:txBody>
      </p:sp>
      <p:pic>
        <p:nvPicPr>
          <p:cNvPr id="3074" name="Picture 2" descr="Зичлик ва унинг бирликлари ҳақид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t="8164" r="4967" b="22447"/>
          <a:stretch/>
        </p:blipFill>
        <p:spPr bwMode="auto">
          <a:xfrm>
            <a:off x="2853081" y="361503"/>
            <a:ext cx="3694845" cy="147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8B89B18-07DC-4566-9D1B-6AB184386F2A}"/>
              </a:ext>
            </a:extLst>
          </p:cNvPr>
          <p:cNvSpPr/>
          <p:nvPr/>
        </p:nvSpPr>
        <p:spPr>
          <a:xfrm>
            <a:off x="2123728" y="1916832"/>
            <a:ext cx="57882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5. “Liquid density measurement photo” prompt, </a:t>
            </a:r>
            <a:r>
              <a:rPr lang="en-US" sz="1200" dirty="0" err="1"/>
              <a:t>Ifazo</a:t>
            </a:r>
            <a:r>
              <a:rPr lang="en-US" sz="1200" dirty="0"/>
              <a:t>, Ifazo.uz, 1 Jan. 2024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https://ifazo.uz/wp-content/uploads/2024/01/photo_2024-01-01_12-57-37.jpg</a:t>
            </a:r>
            <a:endParaRPr lang="ru-RU" sz="1200" dirty="0"/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1C75C239-D278-43E8-8309-FD2E7C01AD8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825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38695033"/>
              </p:ext>
            </p:extLst>
          </p:nvPr>
        </p:nvGraphicFramePr>
        <p:xfrm>
          <a:off x="845820" y="2548890"/>
          <a:ext cx="7254572" cy="32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ая выноска 4"/>
          <p:cNvSpPr/>
          <p:nvPr/>
        </p:nvSpPr>
        <p:spPr>
          <a:xfrm>
            <a:off x="102870" y="1771650"/>
            <a:ext cx="2023110" cy="1428750"/>
          </a:xfrm>
          <a:prstGeom prst="wedgeRectCallout">
            <a:avLst>
              <a:gd name="adj1" fmla="val 48628"/>
              <a:gd name="adj2" fmla="val 6250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Tibbiyot</a:t>
            </a:r>
            <a:r>
              <a:rPr lang="en-US" sz="1400" dirty="0"/>
              <a:t> </a:t>
            </a:r>
            <a:r>
              <a:rPr lang="en-US" sz="1400" dirty="0" err="1"/>
              <a:t>sohasida</a:t>
            </a:r>
            <a:r>
              <a:rPr lang="en-US" sz="1400" dirty="0"/>
              <a:t> tana </a:t>
            </a:r>
            <a:r>
              <a:rPr lang="en-US" sz="1400" dirty="0" err="1"/>
              <a:t>suyuqliklarining</a:t>
            </a:r>
            <a:r>
              <a:rPr lang="en-US" sz="1400" dirty="0"/>
              <a:t> </a:t>
            </a:r>
            <a:r>
              <a:rPr lang="en-US" sz="1400" dirty="0" err="1"/>
              <a:t>zichligi</a:t>
            </a:r>
            <a:r>
              <a:rPr lang="en-US" sz="1400" dirty="0"/>
              <a:t> </a:t>
            </a:r>
            <a:r>
              <a:rPr lang="en-US" sz="1400" dirty="0" err="1"/>
              <a:t>tibbiy</a:t>
            </a:r>
            <a:r>
              <a:rPr lang="en-US" sz="1400" dirty="0"/>
              <a:t> </a:t>
            </a:r>
            <a:r>
              <a:rPr lang="en-US" sz="1400" dirty="0" err="1"/>
              <a:t>tashxis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davolashda</a:t>
            </a:r>
            <a:r>
              <a:rPr lang="en-US" sz="1400" dirty="0"/>
              <a:t> </a:t>
            </a:r>
            <a:r>
              <a:rPr lang="en-US" sz="1400" dirty="0" err="1"/>
              <a:t>muhim</a:t>
            </a:r>
            <a:r>
              <a:rPr lang="en-US" sz="1400" dirty="0"/>
              <a:t> </a:t>
            </a:r>
            <a:r>
              <a:rPr lang="en-US" sz="1400" dirty="0" err="1"/>
              <a:t>rol</a:t>
            </a:r>
            <a:r>
              <a:rPr lang="en-US" sz="1400" dirty="0"/>
              <a:t> </a:t>
            </a:r>
            <a:r>
              <a:rPr lang="en-US" sz="1400" dirty="0" err="1"/>
              <a:t>o’ynaydi</a:t>
            </a:r>
            <a:r>
              <a:rPr lang="ru-RU" sz="1400" dirty="0"/>
              <a:t>.</a:t>
            </a:r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3006090" y="960120"/>
            <a:ext cx="3303270" cy="1211580"/>
          </a:xfrm>
          <a:prstGeom prst="wedgeRectCallout">
            <a:avLst>
              <a:gd name="adj1" fmla="val 1323"/>
              <a:gd name="adj2" fmla="val 7570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Kemalarning</a:t>
            </a:r>
            <a:r>
              <a:rPr lang="en-US" sz="1400" dirty="0"/>
              <a:t> </a:t>
            </a:r>
            <a:r>
              <a:rPr lang="en-US" sz="1400" dirty="0" err="1"/>
              <a:t>suvdagi</a:t>
            </a:r>
            <a:r>
              <a:rPr lang="en-US" sz="1400" dirty="0"/>
              <a:t> </a:t>
            </a:r>
            <a:r>
              <a:rPr lang="en-US" sz="1400" dirty="0" err="1"/>
              <a:t>holati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parvoz</a:t>
            </a:r>
            <a:r>
              <a:rPr lang="en-US" sz="1400" dirty="0"/>
              <a:t> </a:t>
            </a:r>
            <a:r>
              <a:rPr lang="en-US" sz="1400" dirty="0" err="1"/>
              <a:t>xususiyatlari</a:t>
            </a:r>
            <a:r>
              <a:rPr lang="en-US" sz="1400" dirty="0"/>
              <a:t> </a:t>
            </a:r>
            <a:r>
              <a:rPr lang="en-US" sz="1400" dirty="0" err="1"/>
              <a:t>kabi</a:t>
            </a:r>
            <a:r>
              <a:rPr lang="en-US" sz="1400" dirty="0"/>
              <a:t> </a:t>
            </a:r>
            <a:r>
              <a:rPr lang="en-US" sz="1400" dirty="0" err="1"/>
              <a:t>masalalar</a:t>
            </a:r>
            <a:r>
              <a:rPr lang="en-US" sz="1400" dirty="0"/>
              <a:t> </a:t>
            </a:r>
            <a:r>
              <a:rPr lang="en-US" sz="1400" dirty="0" err="1"/>
              <a:t>bo’yicha</a:t>
            </a:r>
            <a:r>
              <a:rPr lang="en-US" sz="1400" dirty="0"/>
              <a:t> </a:t>
            </a:r>
            <a:r>
              <a:rPr lang="en-US" sz="1400" dirty="0" err="1"/>
              <a:t>zichlik</a:t>
            </a:r>
            <a:r>
              <a:rPr lang="en-US" sz="1400" dirty="0"/>
              <a:t> </a:t>
            </a:r>
            <a:r>
              <a:rPr lang="en-US" sz="1400" dirty="0" err="1"/>
              <a:t>hisoblari</a:t>
            </a:r>
            <a:r>
              <a:rPr lang="en-US" sz="1400" dirty="0"/>
              <a:t> </a:t>
            </a:r>
            <a:r>
              <a:rPr lang="en-US" sz="1400" dirty="0" err="1"/>
              <a:t>dengiz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aviatsiya</a:t>
            </a:r>
            <a:r>
              <a:rPr lang="en-US" sz="1400" dirty="0"/>
              <a:t> </a:t>
            </a:r>
            <a:r>
              <a:rPr lang="en-US" sz="1400" dirty="0" err="1"/>
              <a:t>muhandisligi</a:t>
            </a:r>
            <a:r>
              <a:rPr lang="ru-RU" sz="1400" dirty="0"/>
              <a:t> </a:t>
            </a:r>
            <a:r>
              <a:rPr lang="en-US" sz="1400" dirty="0" err="1"/>
              <a:t>nuqtai</a:t>
            </a:r>
            <a:r>
              <a:rPr lang="en-US" sz="1400" dirty="0"/>
              <a:t> </a:t>
            </a:r>
            <a:r>
              <a:rPr lang="en-US" sz="1400" dirty="0" err="1"/>
              <a:t>nazaridan</a:t>
            </a:r>
            <a:r>
              <a:rPr lang="en-US" sz="1400" dirty="0"/>
              <a:t> </a:t>
            </a:r>
            <a:r>
              <a:rPr lang="en-US" sz="1400" dirty="0" err="1"/>
              <a:t>muhim</a:t>
            </a:r>
            <a:r>
              <a:rPr lang="en-US" sz="1400" dirty="0"/>
              <a:t> </a:t>
            </a:r>
            <a:r>
              <a:rPr lang="en-US" sz="1400" dirty="0" err="1"/>
              <a:t>ahamiyatga</a:t>
            </a:r>
            <a:r>
              <a:rPr lang="en-US" sz="1400" dirty="0"/>
              <a:t> </a:t>
            </a:r>
            <a:r>
              <a:rPr lang="en-US" sz="1400" dirty="0" err="1"/>
              <a:t>ega</a:t>
            </a:r>
            <a:r>
              <a:rPr lang="ru-RU" sz="1400" dirty="0"/>
              <a:t>.</a:t>
            </a: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6983730" y="1196752"/>
            <a:ext cx="2080260" cy="2643728"/>
          </a:xfrm>
          <a:prstGeom prst="wedgeRectCallout">
            <a:avLst>
              <a:gd name="adj1" fmla="val -70534"/>
              <a:gd name="adj2" fmla="val 568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Zichlik</a:t>
            </a:r>
            <a:r>
              <a:rPr lang="en-US" sz="1400" dirty="0"/>
              <a:t> </a:t>
            </a:r>
            <a:r>
              <a:rPr lang="en-US" sz="1400" dirty="0" err="1"/>
              <a:t>hisoblari</a:t>
            </a:r>
            <a:r>
              <a:rPr lang="en-US" sz="1400" dirty="0"/>
              <a:t> </a:t>
            </a:r>
            <a:r>
              <a:rPr lang="en-US" sz="1400" dirty="0" err="1"/>
              <a:t>qurilish</a:t>
            </a:r>
            <a:r>
              <a:rPr lang="en-US" sz="1400" dirty="0"/>
              <a:t> </a:t>
            </a:r>
            <a:r>
              <a:rPr lang="en-US" sz="1400" dirty="0" err="1"/>
              <a:t>materiallari</a:t>
            </a:r>
            <a:r>
              <a:rPr lang="ru-RU" sz="1400" dirty="0"/>
              <a:t>, </a:t>
            </a:r>
            <a:r>
              <a:rPr lang="en-US" sz="1400" dirty="0" err="1"/>
              <a:t>metallurgiya</a:t>
            </a:r>
            <a:r>
              <a:rPr lang="ru-RU" sz="1400" dirty="0"/>
              <a:t>, </a:t>
            </a:r>
            <a:r>
              <a:rPr lang="en-US" sz="1400" dirty="0" err="1"/>
              <a:t>kimyo</a:t>
            </a:r>
            <a:r>
              <a:rPr lang="en-US" sz="1400" dirty="0"/>
              <a:t> </a:t>
            </a:r>
            <a:r>
              <a:rPr lang="en-US" sz="1400" dirty="0" err="1"/>
              <a:t>sanoati</a:t>
            </a:r>
            <a:r>
              <a:rPr lang="en-US" sz="1400" dirty="0"/>
              <a:t> </a:t>
            </a:r>
            <a:r>
              <a:rPr lang="en-US" sz="1400" dirty="0" err="1"/>
              <a:t>kabi</a:t>
            </a:r>
            <a:r>
              <a:rPr lang="en-US" sz="1400" dirty="0"/>
              <a:t> </a:t>
            </a:r>
            <a:r>
              <a:rPr lang="en-US" sz="1400" dirty="0" err="1"/>
              <a:t>ko’plab</a:t>
            </a:r>
            <a:r>
              <a:rPr lang="en-US" sz="1400" dirty="0"/>
              <a:t> </a:t>
            </a:r>
            <a:r>
              <a:rPr lang="en-US" sz="1400" dirty="0" err="1"/>
              <a:t>tarmoqlarda</a:t>
            </a:r>
            <a:r>
              <a:rPr lang="en-US" sz="1400" dirty="0"/>
              <a:t> </a:t>
            </a:r>
            <a:r>
              <a:rPr lang="en-US" sz="1400" dirty="0" err="1"/>
              <a:t>muhim</a:t>
            </a:r>
            <a:r>
              <a:rPr lang="en-US" sz="1400" dirty="0"/>
              <a:t> </a:t>
            </a:r>
            <a:r>
              <a:rPr lang="en-US" sz="1400" dirty="0" err="1"/>
              <a:t>ahamiyatga</a:t>
            </a:r>
            <a:r>
              <a:rPr lang="en-US" sz="1400" dirty="0"/>
              <a:t> </a:t>
            </a:r>
            <a:r>
              <a:rPr lang="en-US" sz="1400" dirty="0" err="1"/>
              <a:t>ega</a:t>
            </a:r>
            <a:r>
              <a:rPr lang="ru-RU" sz="1400" dirty="0"/>
              <a:t>. </a:t>
            </a:r>
            <a:r>
              <a:rPr lang="en-US" sz="1400" dirty="0" err="1"/>
              <a:t>Zichlik</a:t>
            </a:r>
            <a:r>
              <a:rPr lang="en-US" sz="1400" dirty="0"/>
              <a:t> </a:t>
            </a:r>
            <a:r>
              <a:rPr lang="en-US" sz="1400" dirty="0" err="1"/>
              <a:t>haqidagi</a:t>
            </a:r>
            <a:r>
              <a:rPr lang="en-US" sz="1400" dirty="0"/>
              <a:t> </a:t>
            </a:r>
            <a:r>
              <a:rPr lang="en-US" sz="1400" dirty="0" err="1"/>
              <a:t>ma’lumotlar</a:t>
            </a:r>
            <a:r>
              <a:rPr lang="en-US" sz="1400" dirty="0"/>
              <a:t> material </a:t>
            </a:r>
            <a:r>
              <a:rPr lang="en-US" sz="1400" dirty="0" err="1"/>
              <a:t>tanlashda</a:t>
            </a:r>
            <a:r>
              <a:rPr lang="ru-RU" sz="1400" dirty="0"/>
              <a:t>, </a:t>
            </a:r>
            <a:r>
              <a:rPr lang="en-US" sz="1400" dirty="0" err="1"/>
              <a:t>tashish</a:t>
            </a:r>
            <a:r>
              <a:rPr lang="en-US" sz="1400" dirty="0"/>
              <a:t> </a:t>
            </a:r>
            <a:r>
              <a:rPr lang="en-US" sz="1400" dirty="0" err="1"/>
              <a:t>qobiliyatini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jarayonlarini</a:t>
            </a:r>
            <a:r>
              <a:rPr lang="en-US" sz="1400" dirty="0"/>
              <a:t> </a:t>
            </a:r>
            <a:r>
              <a:rPr lang="en-US" sz="1400" dirty="0" err="1"/>
              <a:t>aniqlashda</a:t>
            </a:r>
            <a:r>
              <a:rPr lang="en-US" sz="1400" dirty="0"/>
              <a:t>.</a:t>
            </a:r>
            <a:endParaRPr lang="ru-RU" sz="14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0D532342-C4F2-4D8C-A254-BA40E661B57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923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262890" y="1062990"/>
            <a:ext cx="8515350" cy="1440180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dirty="0" err="1"/>
              <a:t>Modda</a:t>
            </a:r>
            <a:r>
              <a:rPr lang="en-US" sz="2100" dirty="0"/>
              <a:t> </a:t>
            </a:r>
            <a:r>
              <a:rPr lang="en-US" sz="2100" dirty="0" err="1"/>
              <a:t>massasining</a:t>
            </a:r>
            <a:r>
              <a:rPr lang="en-US" sz="2100" dirty="0"/>
              <a:t> </a:t>
            </a:r>
            <a:r>
              <a:rPr lang="en-US" sz="2100" dirty="0" err="1"/>
              <a:t>hajmiga</a:t>
            </a:r>
            <a:r>
              <a:rPr lang="en-US" sz="2100" dirty="0"/>
              <a:t> </a:t>
            </a:r>
            <a:r>
              <a:rPr lang="en-US" sz="2100" dirty="0" err="1"/>
              <a:t>nisbati</a:t>
            </a:r>
            <a:r>
              <a:rPr lang="en-US" sz="2100" dirty="0"/>
              <a:t> </a:t>
            </a:r>
            <a:r>
              <a:rPr lang="en-US" sz="2100" dirty="0" err="1"/>
              <a:t>zichlik</a:t>
            </a:r>
            <a:r>
              <a:rPr lang="en-US" sz="2100" dirty="0"/>
              <a:t> d</a:t>
            </a:r>
            <a:r>
              <a:rPr lang="ru-RU" sz="2100" dirty="0"/>
              <a:t>е</a:t>
            </a:r>
            <a:r>
              <a:rPr lang="en-US" sz="2100" dirty="0" err="1"/>
              <a:t>yiladi</a:t>
            </a:r>
            <a:r>
              <a:rPr lang="en-US" sz="2100" dirty="0"/>
              <a:t>, </a:t>
            </a:r>
            <a:r>
              <a:rPr lang="en-US" sz="2100" dirty="0" err="1"/>
              <a:t>ya'ni</a:t>
            </a:r>
            <a:endParaRPr lang="ru-RU" sz="21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" y="684126"/>
            <a:ext cx="13856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80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3460671" y="2331720"/>
          <a:ext cx="1399699" cy="1233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Equation" r:id="rId3" imgW="444307" imgH="393529" progId="Equation.DSMT4">
                  <p:embed/>
                </p:oleObj>
              </mc:Choice>
              <mc:Fallback>
                <p:oleObj name="Equation" r:id="rId3" imgW="444307" imgH="393529" progId="Equation.DSMT4">
                  <p:embed/>
                  <p:pic>
                    <p:nvPicPr>
                      <p:cNvPr id="4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0671" y="2331720"/>
                        <a:ext cx="1399699" cy="12335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033538"/>
            <a:ext cx="20101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1" hangingPunct="1"/>
            <a:r>
              <a:rPr lang="uz-Cyrl-UZ" altLang="ru-RU" sz="105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825">
                <a:cs typeface="Arial" pitchFamily="34" charset="0"/>
              </a:rPr>
              <a:t> </a:t>
            </a:r>
            <a:endParaRPr lang="ru-RU" altLang="ru-RU" sz="1350"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14325" y="3449964"/>
            <a:ext cx="1200150" cy="392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1" hangingPunct="1"/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 </a:t>
            </a:r>
            <a:r>
              <a:rPr lang="en-US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еrda</a:t>
            </a:r>
            <a:r>
              <a:rPr lang="en-US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uz-Cyrl-UZ" altLang="ru-RU" sz="2700" dirty="0">
              <a:cs typeface="Arial" pitchFamily="34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742950" y="3796659"/>
            <a:ext cx="3463290" cy="103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1" hangingPunct="1"/>
            <a:r>
              <a:rPr lang="en-US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l-GR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ρ</a:t>
            </a:r>
            <a:r>
              <a:rPr lang="en-US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—zichlik, kg/m</a:t>
            </a:r>
            <a:r>
              <a:rPr lang="uz-Cyrl-UZ" altLang="ru-RU" sz="2100" i="1" baseline="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endParaRPr lang="en-US" altLang="ru-RU" sz="21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defTabSz="685800" eaLnBrk="1" hangingPunct="1"/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 —moddaning massasi, kg; </a:t>
            </a:r>
            <a:endParaRPr lang="en-US" altLang="ru-RU" sz="21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defTabSz="685800" eaLnBrk="1" hangingPunct="1"/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 —moddaning </a:t>
            </a:r>
            <a:r>
              <a:rPr lang="en-US" altLang="ru-RU" sz="2100" i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hajm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i, m</a:t>
            </a:r>
            <a:r>
              <a:rPr lang="uz-Cyrl-UZ" altLang="ru-RU" sz="2100" i="1" baseline="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altLang="ru-RU" sz="1500" dirty="0">
                <a:cs typeface="Arial" pitchFamily="34" charset="0"/>
              </a:rPr>
              <a:t> </a:t>
            </a:r>
            <a:endParaRPr lang="ru-RU" altLang="ru-RU" sz="2700" dirty="0"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5760720" y="3350885"/>
          <a:ext cx="3017520" cy="1822396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508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8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221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err="1">
                          <a:effectLst/>
                        </a:rPr>
                        <a:t>O’lchovi</a:t>
                      </a:r>
                      <a:endParaRPr lang="en-US" sz="1800" b="1" dirty="0">
                        <a:effectLst/>
                      </a:endParaRPr>
                    </a:p>
                  </a:txBody>
                  <a:tcPr marL="68580" marR="68580" marT="34290" marB="3429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L</a:t>
                      </a:r>
                      <a:r>
                        <a:rPr lang="en-US" sz="1400" baseline="30000" dirty="0">
                          <a:effectLst/>
                        </a:rPr>
                        <a:t>−3</a:t>
                      </a:r>
                      <a:r>
                        <a:rPr lang="en-US" sz="1400" dirty="0">
                          <a:effectLst/>
                        </a:rPr>
                        <a:t> M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22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err="1">
                          <a:effectLst/>
                        </a:rPr>
                        <a:t>O’lchov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birligi</a:t>
                      </a:r>
                      <a:endParaRPr lang="en-US" sz="1800" b="1" dirty="0">
                        <a:effectLst/>
                      </a:endParaRPr>
                    </a:p>
                  </a:txBody>
                  <a:tcPr marL="68580" marR="68580" marT="34290" marB="34290" anchor="ctr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977"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effectLst/>
                        </a:rPr>
                        <a:t>SI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kg/m³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977"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effectLst/>
                        </a:rPr>
                        <a:t>SGS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g/sm³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AutoShape 18" descr="\rho ={\frac  {m}{V}}"/>
          <p:cNvSpPr>
            <a:spLocks noChangeAspect="1" noChangeArrowheads="1"/>
          </p:cNvSpPr>
          <p:nvPr/>
        </p:nvSpPr>
        <p:spPr bwMode="auto">
          <a:xfrm>
            <a:off x="4067175" y="2210991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 sz="180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CF273A5A-85FF-4F42-A2D9-E3C2B157369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728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354330" y="1245870"/>
            <a:ext cx="8366760" cy="1223010"/>
          </a:xfrm>
          <a:prstGeom prst="downArrow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100" dirty="0">
                <a:solidFill>
                  <a:schemeClr val="tx1"/>
                </a:solidFill>
              </a:rPr>
              <a:t>Suyuqlikning zichligi temperaturaga bog‘liq va normal  (20°</a:t>
            </a:r>
            <a:r>
              <a:rPr lang="en-US" sz="2100" dirty="0">
                <a:solidFill>
                  <a:schemeClr val="tx1"/>
                </a:solidFill>
              </a:rPr>
              <a:t>C</a:t>
            </a:r>
            <a:r>
              <a:rPr lang="uz-Cyrl-UZ" sz="2100" dirty="0">
                <a:solidFill>
                  <a:schemeClr val="tx1"/>
                </a:solidFill>
              </a:rPr>
              <a:t>) temperaturada quyidagi ifoda bilan hisoblanadi: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97480" y="2686050"/>
            <a:ext cx="40576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altLang="ru-RU" sz="3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ρ</a:t>
            </a:r>
            <a:r>
              <a:rPr lang="uz-Cyrl-UZ" sz="3000" baseline="-25000" dirty="0"/>
              <a:t>20</a:t>
            </a:r>
            <a:r>
              <a:rPr lang="uz-Cyrl-UZ" sz="3000" dirty="0"/>
              <a:t>=</a:t>
            </a:r>
            <a:r>
              <a:rPr lang="el-GR" altLang="ru-RU" sz="30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l-GR" altLang="ru-RU" sz="3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ρ</a:t>
            </a:r>
            <a:r>
              <a:rPr lang="uz-Cyrl-UZ" sz="3000" baseline="-25000" dirty="0"/>
              <a:t>t</a:t>
            </a:r>
            <a:r>
              <a:rPr lang="uz-Cyrl-UZ" sz="3000" dirty="0"/>
              <a:t>[1-</a:t>
            </a:r>
            <a:r>
              <a:rPr lang="en-US" sz="3000" dirty="0"/>
              <a:t>β</a:t>
            </a:r>
            <a:r>
              <a:rPr lang="uz-Cyrl-UZ" sz="3000" dirty="0"/>
              <a:t>(20-t)]</a:t>
            </a:r>
            <a:endParaRPr lang="ru-RU" sz="3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460" y="3775249"/>
            <a:ext cx="856107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100" i="1" dirty="0"/>
              <a:t>bu </a:t>
            </a:r>
            <a:r>
              <a:rPr lang="en-US" sz="2100" i="1" dirty="0"/>
              <a:t>y</a:t>
            </a:r>
            <a:r>
              <a:rPr lang="uz-Cyrl-UZ" sz="2100" i="1" dirty="0"/>
              <a:t>е</a:t>
            </a:r>
            <a:r>
              <a:rPr lang="en-US" sz="2100" i="1" dirty="0"/>
              <a:t>r</a:t>
            </a:r>
            <a:r>
              <a:rPr lang="uz-Cyrl-UZ" sz="2100" i="1" dirty="0"/>
              <a:t>da</a:t>
            </a:r>
            <a:r>
              <a:rPr lang="en-US" sz="2100" i="1" dirty="0"/>
              <a:t>:</a:t>
            </a:r>
            <a:r>
              <a:rPr lang="uz-Cyrl-UZ" sz="2100" i="1" dirty="0"/>
              <a:t> </a:t>
            </a:r>
            <a:endParaRPr lang="en-US" sz="2100" i="1" dirty="0"/>
          </a:p>
          <a:p>
            <a:r>
              <a:rPr lang="en-US" sz="2100" i="1" dirty="0"/>
              <a:t>	</a:t>
            </a:r>
            <a:r>
              <a:rPr lang="uz-Cyrl-UZ" sz="2100" i="1" dirty="0"/>
              <a:t>p</a:t>
            </a:r>
            <a:r>
              <a:rPr lang="uz-Cyrl-UZ" sz="2100" i="1" baseline="-25000" dirty="0"/>
              <a:t>t</a:t>
            </a:r>
            <a:r>
              <a:rPr lang="uz-Cyrl-UZ" sz="2100" i="1" dirty="0"/>
              <a:t> —suyuqlikning ish temperaturadagi zichligi, kg/m</a:t>
            </a:r>
            <a:r>
              <a:rPr lang="uz-Cyrl-UZ" sz="2100" i="1" baseline="30000" dirty="0"/>
              <a:t>3</a:t>
            </a:r>
            <a:r>
              <a:rPr lang="uz-Cyrl-UZ" sz="2100" i="1" dirty="0"/>
              <a:t>; </a:t>
            </a:r>
            <a:endParaRPr lang="en-US" sz="2100" i="1" dirty="0"/>
          </a:p>
          <a:p>
            <a:r>
              <a:rPr lang="en-US" sz="2100" i="1" dirty="0"/>
              <a:t>	</a:t>
            </a:r>
            <a:r>
              <a:rPr lang="ru-RU" sz="2100" i="1" dirty="0"/>
              <a:t>β</a:t>
            </a:r>
            <a:r>
              <a:rPr lang="en-US" sz="2100" i="1" dirty="0"/>
              <a:t> </a:t>
            </a:r>
            <a:r>
              <a:rPr lang="uz-Cyrl-UZ" sz="2100" i="1" dirty="0"/>
              <a:t>—suyuqlik hajmiy issiqlik kеngayishining o‘rtacha koeffitsiеnti, 1/°</a:t>
            </a:r>
            <a:r>
              <a:rPr lang="en-US" sz="2100" i="1" dirty="0"/>
              <a:t>C</a:t>
            </a:r>
            <a:r>
              <a:rPr lang="uz-Cyrl-UZ" sz="2100" i="1" dirty="0"/>
              <a:t>; </a:t>
            </a:r>
            <a:endParaRPr lang="en-US" sz="2100" i="1" dirty="0"/>
          </a:p>
          <a:p>
            <a:r>
              <a:rPr lang="en-US" sz="2100" i="1" dirty="0"/>
              <a:t>	</a:t>
            </a:r>
            <a:r>
              <a:rPr lang="uz-Cyrl-UZ" sz="2100" i="1" dirty="0"/>
              <a:t>t —suyuqlikning temperaturai, °</a:t>
            </a:r>
            <a:r>
              <a:rPr lang="en-US" sz="2100" i="1" dirty="0"/>
              <a:t>C</a:t>
            </a:r>
            <a:r>
              <a:rPr lang="uz-Cyrl-UZ" sz="2100" i="1" dirty="0"/>
              <a:t>.</a:t>
            </a:r>
            <a:endParaRPr lang="ru-RU" sz="2100" dirty="0"/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877584DB-CBE1-45BF-AD8B-8A3AED351F0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549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67544" y="260648"/>
            <a:ext cx="8208912" cy="6858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/>
              <a:t>Sanoatda suyuqlikning zichligini o‘lchash</a:t>
            </a:r>
            <a:endParaRPr lang="ru-RU" b="1" dirty="0"/>
          </a:p>
        </p:txBody>
      </p:sp>
      <p:sp>
        <p:nvSpPr>
          <p:cNvPr id="3" name="Стрелка вниз 2"/>
          <p:cNvSpPr/>
          <p:nvPr/>
        </p:nvSpPr>
        <p:spPr>
          <a:xfrm>
            <a:off x="674370" y="980728"/>
            <a:ext cx="537210" cy="468630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" name="Стрелка вниз 3"/>
          <p:cNvSpPr/>
          <p:nvPr/>
        </p:nvSpPr>
        <p:spPr>
          <a:xfrm>
            <a:off x="1885950" y="980728"/>
            <a:ext cx="537210" cy="468630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" name="Стрелка вниз 4"/>
          <p:cNvSpPr/>
          <p:nvPr/>
        </p:nvSpPr>
        <p:spPr>
          <a:xfrm>
            <a:off x="4766310" y="992158"/>
            <a:ext cx="537210" cy="468630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010" y="1484784"/>
            <a:ext cx="1360170" cy="4686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800" dirty="0"/>
              <a:t>qalqovichli</a:t>
            </a:r>
            <a:endParaRPr lang="ru-RU" sz="18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43200" y="1484784"/>
            <a:ext cx="1397318" cy="46863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800" dirty="0"/>
              <a:t>gidrostatik</a:t>
            </a:r>
            <a:endParaRPr lang="ru-RU" sz="18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94485" y="1484784"/>
            <a:ext cx="988695" cy="46863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800" dirty="0"/>
              <a:t>vaznli</a:t>
            </a:r>
            <a:endParaRPr lang="ru-RU" sz="1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34815" y="1484784"/>
            <a:ext cx="1600200" cy="46863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800" dirty="0"/>
              <a:t>radioizotopli</a:t>
            </a:r>
            <a:endParaRPr lang="ru-RU" sz="1800" dirty="0"/>
          </a:p>
        </p:txBody>
      </p:sp>
      <p:pic>
        <p:nvPicPr>
          <p:cNvPr id="11" name="Picture 1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803" t="23911" r="19956" b="55272"/>
          <a:stretch/>
        </p:blipFill>
        <p:spPr bwMode="auto">
          <a:xfrm>
            <a:off x="364066" y="2101723"/>
            <a:ext cx="6724228" cy="195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5953602" y="1484784"/>
            <a:ext cx="1287304" cy="46863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dirty="0" err="1"/>
              <a:t>vibratsion</a:t>
            </a:r>
            <a:endParaRPr lang="ru-RU" sz="18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389495" y="1484784"/>
            <a:ext cx="1571625" cy="46863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dirty="0" err="1"/>
              <a:t>ultratovushli</a:t>
            </a:r>
            <a:endParaRPr lang="ru-RU" sz="1800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3188970" y="980728"/>
            <a:ext cx="537210" cy="46863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5" name="Стрелка вниз 14"/>
          <p:cNvSpPr/>
          <p:nvPr/>
        </p:nvSpPr>
        <p:spPr>
          <a:xfrm>
            <a:off x="6328648" y="1003588"/>
            <a:ext cx="537210" cy="468630"/>
          </a:xfrm>
          <a:prstGeom prst="downArrow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6" name="Стрелка вниз 15"/>
          <p:cNvSpPr/>
          <p:nvPr/>
        </p:nvSpPr>
        <p:spPr>
          <a:xfrm>
            <a:off x="7846696" y="1003588"/>
            <a:ext cx="537210" cy="468630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C69D73-0B25-4E72-9E82-18E1D2C71D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436" y="4042740"/>
            <a:ext cx="2084684" cy="3369478"/>
          </a:xfrm>
          <a:prstGeom prst="rect">
            <a:avLst/>
          </a:prstGeom>
        </p:spPr>
      </p:pic>
      <p:sp>
        <p:nvSpPr>
          <p:cNvPr id="17" name="Вертикальный свиток 2">
            <a:extLst>
              <a:ext uri="{FF2B5EF4-FFF2-40B4-BE49-F238E27FC236}">
                <a16:creationId xmlns:a16="http://schemas.microsoft.com/office/drawing/2014/main" id="{91D0EC7D-D2BA-4106-86E1-7E8FF4A40679}"/>
              </a:ext>
            </a:extLst>
          </p:cNvPr>
          <p:cNvSpPr/>
          <p:nvPr/>
        </p:nvSpPr>
        <p:spPr>
          <a:xfrm>
            <a:off x="-63995" y="4005064"/>
            <a:ext cx="6724227" cy="2202014"/>
          </a:xfrm>
          <a:prstGeom prst="verticalScroll">
            <a:avLst>
              <a:gd name="adj" fmla="val 16610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z-Cyrl-UZ" sz="1800" dirty="0"/>
              <a:t>Zichlik harorat va bosimga qarab o'zgarishi mumkin. </a:t>
            </a:r>
            <a:endParaRPr lang="en-US" sz="1800" dirty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z-Cyrl-UZ" sz="1800" dirty="0"/>
              <a:t>Ob'ektga bosim o'tkazish hajmni pasaytiradi, so'ngra zichlikni oshiradi. </a:t>
            </a:r>
            <a:endParaRPr lang="en-US" sz="1800" dirty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z-Cyrl-UZ" sz="1800" dirty="0"/>
              <a:t>Ob'ektning haroratini oshirish deyarli har doim uning hajmini oshirish orqali uning zichligini pasaytiradi.</a:t>
            </a:r>
            <a:endParaRPr lang="ru-RU" sz="1800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ADA9332-BD00-4975-BBE5-C76F04D9FFD5}"/>
              </a:ext>
            </a:extLst>
          </p:cNvPr>
          <p:cNvSpPr/>
          <p:nvPr/>
        </p:nvSpPr>
        <p:spPr>
          <a:xfrm>
            <a:off x="2195736" y="6237312"/>
            <a:ext cx="7025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6. “Hydrostatic density measurement diagram” prompt, Google Images, Google LLC, 5 Nov. 2025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https://encrypted-tbn2.gstatic.com/images?q=tbn:ANd9GcQo3fm6-cQR4cluMM8a69vD64SZswqxKgu9H4uC5wqvJJXePR3Z</a:t>
            </a:r>
            <a:endParaRPr lang="ru-RU" sz="1200" dirty="0"/>
          </a:p>
        </p:txBody>
      </p:sp>
      <p:sp>
        <p:nvSpPr>
          <p:cNvPr id="19" name="10-конечная звезда 3">
            <a:extLst>
              <a:ext uri="{FF2B5EF4-FFF2-40B4-BE49-F238E27FC236}">
                <a16:creationId xmlns:a16="http://schemas.microsoft.com/office/drawing/2014/main" id="{AF65CB25-B193-4F6A-B71D-CF96EA04D2F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668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421663"/>
              </p:ext>
            </p:extLst>
          </p:nvPr>
        </p:nvGraphicFramePr>
        <p:xfrm>
          <a:off x="377190" y="1268760"/>
          <a:ext cx="8659306" cy="4896545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2231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8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9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02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24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+mj-lt"/>
                        </a:rPr>
                        <a:t>Modda</a:t>
                      </a:r>
                      <a:endParaRPr lang="ru-RU" sz="2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+mj-lt"/>
                        </a:rPr>
                        <a:t>Zichlik (g/сm</a:t>
                      </a:r>
                      <a:r>
                        <a:rPr lang="uz-Cyrl-UZ" sz="2400" baseline="30000" dirty="0">
                          <a:effectLst/>
                          <a:latin typeface="+mj-lt"/>
                        </a:rPr>
                        <a:t>3</a:t>
                      </a:r>
                      <a:r>
                        <a:rPr lang="uz-Cyrl-UZ" sz="2400" dirty="0">
                          <a:effectLst/>
                          <a:latin typeface="+mj-lt"/>
                        </a:rPr>
                        <a:t>)</a:t>
                      </a:r>
                      <a:endParaRPr lang="ru-RU" sz="2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+mj-lt"/>
                        </a:rPr>
                        <a:t>Modda</a:t>
                      </a:r>
                      <a:endParaRPr lang="ru-RU" sz="2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+mj-lt"/>
                        </a:rPr>
                        <a:t>Zichlik (g/сm</a:t>
                      </a:r>
                      <a:r>
                        <a:rPr lang="uz-Cyrl-UZ" sz="2400" baseline="30000" dirty="0">
                          <a:effectLst/>
                          <a:latin typeface="+mj-lt"/>
                        </a:rPr>
                        <a:t>3</a:t>
                      </a:r>
                      <a:r>
                        <a:rPr lang="uz-Cyrl-UZ" sz="2400" dirty="0">
                          <a:effectLst/>
                          <a:latin typeface="+mj-lt"/>
                        </a:rPr>
                        <a:t>)</a:t>
                      </a:r>
                      <a:endParaRPr lang="ru-RU" sz="2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Havo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001293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Metan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0006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Ammiak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000771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Neon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0009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Argon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0017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Azot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00125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3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Karbonat angidrid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00198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Azot oksidi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001251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Uglerod oksidi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00125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Azot oksidi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0018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Xlor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0032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Kislorod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00143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Ftor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0017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Ozon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0021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Geliy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00018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Radon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01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34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Vodorod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00009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Oltingugurt oksidi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003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69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+mj-lt"/>
                        </a:rPr>
                        <a:t>Kripton</a:t>
                      </a:r>
                      <a:endParaRPr lang="ru-RU" sz="16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0037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Ksenon</a:t>
                      </a:r>
                      <a:endParaRPr lang="ru-RU" sz="16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+mj-lt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,</a:t>
                      </a:r>
                      <a:r>
                        <a:rPr lang="uz-Cyrl-UZ" sz="2000" dirty="0">
                          <a:effectLst/>
                          <a:latin typeface="+mj-lt"/>
                        </a:rPr>
                        <a:t>0053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121338" y="404664"/>
            <a:ext cx="1634042" cy="46166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Cyrl-UZ" b="1" dirty="0"/>
              <a:t>Gazlar</a:t>
            </a:r>
            <a:endParaRPr lang="ru-RU" b="1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483E809-7D3B-4D9D-BBF5-27D45AB15A4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355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2900" y="1520193"/>
          <a:ext cx="8549640" cy="4828562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2354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9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7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80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24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Modda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Zichlik (g/сm</a:t>
                      </a:r>
                      <a:r>
                        <a:rPr lang="uz-Cyrl-UZ" sz="2100" baseline="30000" dirty="0">
                          <a:effectLst/>
                        </a:rPr>
                        <a:t>3</a:t>
                      </a:r>
                      <a:r>
                        <a:rPr lang="uz-Cyrl-UZ" sz="2100" dirty="0">
                          <a:effectLst/>
                        </a:rPr>
                        <a:t>)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Modda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Zichlik (g/сm</a:t>
                      </a:r>
                      <a:r>
                        <a:rPr lang="uz-Cyrl-UZ" sz="2100" baseline="30000" dirty="0">
                          <a:effectLst/>
                        </a:rPr>
                        <a:t>3</a:t>
                      </a:r>
                      <a:r>
                        <a:rPr lang="uz-Cyrl-UZ" sz="2100" dirty="0">
                          <a:effectLst/>
                        </a:rPr>
                        <a:t>)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6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Sirka kislotasi (sirka)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049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Kerosin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201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Ammiak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771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Merkuriy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13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593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Butan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599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Metanol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791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Limon kislotasi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660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Azot kislotasi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420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Misr siropi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38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000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Oktan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699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Xom neft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790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Parafin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800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Eter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714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Propan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494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Benzin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749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Turpentin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868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Glitserin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259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Suv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000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9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Izopropil spirt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786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b="1" dirty="0">
                          <a:effectLst/>
                        </a:rPr>
                        <a:t>Kit yog'i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925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000750" y="970211"/>
            <a:ext cx="2902772" cy="46166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Suyuqlik</a:t>
            </a:r>
            <a:r>
              <a:rPr lang="uz-Cyrl-UZ" b="1" dirty="0"/>
              <a:t>lar</a:t>
            </a:r>
            <a:endParaRPr lang="ru-RU" b="1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3FA41718-7B52-4CBA-BB8A-780D8945841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981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04562" y="1622370"/>
          <a:ext cx="8450821" cy="4126925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2112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2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24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33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51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Modda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Zichlik (g/сm</a:t>
                      </a:r>
                      <a:r>
                        <a:rPr lang="uz-Cyrl-UZ" sz="2100" baseline="30000" dirty="0">
                          <a:effectLst/>
                        </a:rPr>
                        <a:t>3</a:t>
                      </a:r>
                      <a:r>
                        <a:rPr lang="uz-Cyrl-UZ" sz="2100" dirty="0">
                          <a:effectLst/>
                        </a:rPr>
                        <a:t>)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Modda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100" dirty="0">
                          <a:effectLst/>
                        </a:rPr>
                        <a:t>Zichlik (g/сm</a:t>
                      </a:r>
                      <a:r>
                        <a:rPr lang="uz-Cyrl-UZ" sz="2100" baseline="30000" dirty="0">
                          <a:effectLst/>
                        </a:rPr>
                        <a:t>3</a:t>
                      </a:r>
                      <a:r>
                        <a:rPr lang="uz-Cyrl-UZ" sz="2100" dirty="0">
                          <a:effectLst/>
                        </a:rPr>
                        <a:t>)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Alyuminiy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Platina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45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Asal mumi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961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Plutoniy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19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84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Vismut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9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Kauchuk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506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Karton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689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Kumush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49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Quyma temir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7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208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Uran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19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05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Qo'rg'oshin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389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Deraza oynasi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579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Teri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946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Yog'och (balzam)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160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Ohaktosh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739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Yog'och (eman)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0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Linolyum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180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Yog'och (qora)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33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17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Magniy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738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Sink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7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r>
                        <a:rPr lang="uz-Cyrl-UZ" sz="1800" dirty="0">
                          <a:effectLst/>
                        </a:rPr>
                        <a:t>140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000750" y="970211"/>
            <a:ext cx="2902772" cy="46166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Qattiq</a:t>
            </a:r>
            <a:r>
              <a:rPr lang="en-US" b="1" dirty="0"/>
              <a:t> </a:t>
            </a:r>
            <a:r>
              <a:rPr lang="en-US" b="1" dirty="0" err="1"/>
              <a:t>modda</a:t>
            </a:r>
            <a:r>
              <a:rPr lang="uz-Cyrl-UZ" b="1" dirty="0"/>
              <a:t>lar</a:t>
            </a:r>
            <a:endParaRPr lang="ru-RU" b="1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0D572FA8-D430-4A9A-A5D4-F2462A63CED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609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37360" y="1200150"/>
            <a:ext cx="4914900" cy="594360"/>
          </a:xfrm>
          <a:prstGeom prst="roundRect">
            <a:avLst/>
          </a:prstGeom>
          <a:solidFill>
            <a:srgbClr val="F8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>
                <a:solidFill>
                  <a:schemeClr val="tx1"/>
                </a:solidFill>
              </a:rPr>
              <a:t>Qalqovichli zichlik o‘lchagich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977390" y="2125980"/>
            <a:ext cx="514350" cy="4114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" name="Стрелка вниз 3"/>
          <p:cNvSpPr/>
          <p:nvPr/>
        </p:nvSpPr>
        <p:spPr>
          <a:xfrm>
            <a:off x="5703570" y="2125980"/>
            <a:ext cx="514350" cy="4114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28700" y="2674620"/>
            <a:ext cx="2377440" cy="61722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</a:rPr>
              <a:t>s</a:t>
            </a:r>
            <a:r>
              <a:rPr lang="uz-Cyrl-UZ" sz="1800" b="1" dirty="0">
                <a:solidFill>
                  <a:schemeClr val="tx1"/>
                </a:solidFill>
              </a:rPr>
              <a:t>uzib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uz-Cyrl-UZ" sz="1800" b="1" dirty="0">
                <a:solidFill>
                  <a:schemeClr val="tx1"/>
                </a:solidFill>
              </a:rPr>
              <a:t> yuruvchi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97730" y="2674620"/>
            <a:ext cx="2548890" cy="61722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1800" b="1" dirty="0">
                <a:solidFill>
                  <a:schemeClr val="tx1"/>
                </a:solidFill>
              </a:rPr>
              <a:t> batamom 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uz-Cyrl-UZ" sz="1800" b="1" dirty="0">
                <a:solidFill>
                  <a:schemeClr val="tx1"/>
                </a:solidFill>
              </a:rPr>
              <a:t>cho‘kadigan</a:t>
            </a:r>
            <a:endParaRPr lang="ru-RU" sz="1800" b="1" dirty="0"/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62890" y="3749040"/>
            <a:ext cx="3417570" cy="1154430"/>
          </a:xfrm>
          <a:prstGeom prst="wedgeRoundRectCallout">
            <a:avLst>
              <a:gd name="adj1" fmla="val 39368"/>
              <a:gd name="adj2" fmla="val -9753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800" dirty="0"/>
              <a:t>zichlikni o‘lchash qiymati qalqovichning cho‘kish chuqurligiga bog‘liq</a:t>
            </a:r>
            <a:endParaRPr lang="ru-RU" sz="1800" dirty="0"/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194810" y="3749040"/>
            <a:ext cx="4766310" cy="1154430"/>
          </a:xfrm>
          <a:prstGeom prst="wedgeRoundRectCallout">
            <a:avLst>
              <a:gd name="adj1" fmla="val -36141"/>
              <a:gd name="adj2" fmla="val -9654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800" dirty="0"/>
              <a:t>qalqovichni cho‘kish chuqurligi o‘zgarmaydi</a:t>
            </a:r>
            <a:r>
              <a:rPr lang="en-US" sz="1800" dirty="0"/>
              <a:t>. </a:t>
            </a:r>
            <a:r>
              <a:rPr lang="en-US" sz="1800" dirty="0" err="1"/>
              <a:t>Faqat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itaruvi</a:t>
            </a:r>
            <a:r>
              <a:rPr lang="en-US" sz="1800" dirty="0"/>
              <a:t> </a:t>
            </a:r>
            <a:r>
              <a:rPr lang="en-US" sz="1800" dirty="0" err="1"/>
              <a:t>kuchi</a:t>
            </a:r>
            <a:r>
              <a:rPr lang="en-US" sz="1800" dirty="0"/>
              <a:t> </a:t>
            </a:r>
            <a:r>
              <a:rPr lang="en-US" sz="1800" dirty="0" err="1"/>
              <a:t>o‘lchanadi</a:t>
            </a:r>
            <a:r>
              <a:rPr lang="en-US" sz="1800" dirty="0"/>
              <a:t>,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kuch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</a:t>
            </a:r>
            <a:r>
              <a:rPr lang="en-US" sz="1800" dirty="0" err="1"/>
              <a:t>suyuqlikning</a:t>
            </a:r>
            <a:r>
              <a:rPr lang="en-US" sz="1800" dirty="0"/>
              <a:t> </a:t>
            </a:r>
            <a:r>
              <a:rPr lang="en-US" sz="1800" dirty="0" err="1"/>
              <a:t>zichligiga</a:t>
            </a:r>
            <a:r>
              <a:rPr lang="en-US" sz="1800" dirty="0"/>
              <a:t> </a:t>
            </a:r>
            <a:r>
              <a:rPr lang="en-US" sz="1800" dirty="0" err="1"/>
              <a:t>mutanosib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.</a:t>
            </a:r>
            <a:endParaRPr lang="ru-RU" sz="18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4A44F29A-7BA9-4483-9F7B-4D24A292CDE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396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76"/>
          <a:stretch/>
        </p:blipFill>
        <p:spPr bwMode="auto">
          <a:xfrm>
            <a:off x="346364" y="1663110"/>
            <a:ext cx="2880360" cy="3473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562" y="692696"/>
            <a:ext cx="3431753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err="1"/>
              <a:t>Suzib</a:t>
            </a:r>
            <a:r>
              <a:rPr lang="en-US" sz="1800" b="1" dirty="0"/>
              <a:t> </a:t>
            </a:r>
            <a:r>
              <a:rPr lang="en-US" sz="1800" b="1" dirty="0" err="1"/>
              <a:t>yuruvchi</a:t>
            </a:r>
            <a:r>
              <a:rPr lang="en-US" sz="1800" b="1" dirty="0"/>
              <a:t> </a:t>
            </a:r>
            <a:r>
              <a:rPr lang="en-US" sz="1800" b="1" dirty="0" err="1"/>
              <a:t>qalqovuchli</a:t>
            </a:r>
            <a:r>
              <a:rPr lang="en-US" sz="1800" b="1" dirty="0"/>
              <a:t> </a:t>
            </a:r>
            <a:r>
              <a:rPr lang="en-US" sz="1800" b="1" dirty="0" err="1"/>
              <a:t>zichlik</a:t>
            </a:r>
            <a:r>
              <a:rPr lang="en-US" sz="1800" b="1" dirty="0"/>
              <a:t> </a:t>
            </a:r>
            <a:r>
              <a:rPr lang="en-US" sz="1800" b="1" dirty="0" err="1"/>
              <a:t>o’lchagich</a:t>
            </a:r>
            <a:endParaRPr lang="ru-RU" sz="1800" b="1" dirty="0"/>
          </a:p>
        </p:txBody>
      </p:sp>
      <p:sp>
        <p:nvSpPr>
          <p:cNvPr id="3" name="Выноска со стрелкой вниз 2"/>
          <p:cNvSpPr/>
          <p:nvPr/>
        </p:nvSpPr>
        <p:spPr>
          <a:xfrm>
            <a:off x="3268980" y="1154430"/>
            <a:ext cx="5577840" cy="1874521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100" b="1" dirty="0"/>
              <a:t>Ixtiyoriy shakldagi qalqovichga ta'sir etuvchi itaruvchi kuch Arximеd qonuniga ko‘ra aniqlanadi</a:t>
            </a:r>
            <a:endParaRPr lang="ru-RU" sz="2100" b="1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94" t="50211" r="41232" b="41450"/>
          <a:stretch/>
        </p:blipFill>
        <p:spPr bwMode="auto">
          <a:xfrm>
            <a:off x="4220442" y="3063240"/>
            <a:ext cx="3837709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0" y="1720454"/>
          <a:ext cx="120254" cy="12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Equation" r:id="rId6" imgW="152268" imgH="164957" progId="Equation.DSMT4">
                  <p:embed/>
                </p:oleObj>
              </mc:Choice>
              <mc:Fallback>
                <p:oleObj name="Equation" r:id="rId6" imgW="152268" imgH="164957" progId="Equation.DSMT4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20454"/>
                        <a:ext cx="120254" cy="12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067945" y="3829050"/>
            <a:ext cx="5076056" cy="214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685800" eaLnBrk="1" hangingPunct="1"/>
            <a:r>
              <a:rPr lang="en-US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 </a:t>
            </a:r>
            <a:r>
              <a:rPr lang="en-US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y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еrda</a:t>
            </a:r>
            <a:endParaRPr lang="en-US" altLang="ru-RU" sz="15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l-GR" altLang="ru-RU" i="1" dirty="0">
                <a:latin typeface="Calibri"/>
                <a:ea typeface="Calibri" pitchFamily="34" charset="0"/>
                <a:cs typeface="Times New Roman" pitchFamily="18" charset="0"/>
              </a:rPr>
              <a:t>ρ</a:t>
            </a:r>
            <a:r>
              <a:rPr lang="en-US" altLang="ru-RU" sz="788" i="1" dirty="0">
                <a:latin typeface="Calibri"/>
                <a:ea typeface="Calibri" pitchFamily="34" charset="0"/>
                <a:cs typeface="Times New Roman" pitchFamily="18" charset="0"/>
              </a:rPr>
              <a:t>0</a:t>
            </a:r>
            <a:r>
              <a:rPr lang="uz-Cyrl-UZ" altLang="ru-RU" sz="1500" i="1" dirty="0"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suyuqlik ustidagi </a:t>
            </a:r>
            <a:r>
              <a:rPr lang="en-US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muxitning </a:t>
            </a:r>
            <a:r>
              <a:rPr lang="en-US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zichligi; </a:t>
            </a:r>
            <a:endParaRPr lang="en-US" altLang="ru-RU" sz="15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1500" i="1" dirty="0"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erkin tushish tеzlanishi;</a:t>
            </a:r>
            <a:endParaRPr lang="en-US" altLang="ru-RU" sz="15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l-GR" altLang="ru-RU" sz="2100" i="1" dirty="0">
                <a:latin typeface="Calibri"/>
                <a:ea typeface="Calibri" pitchFamily="34" charset="0"/>
                <a:cs typeface="Times New Roman" pitchFamily="18" charset="0"/>
              </a:rPr>
              <a:t>ρ</a:t>
            </a:r>
            <a:r>
              <a:rPr lang="uz-Cyrl-UZ" altLang="ru-RU" sz="1500" i="1" dirty="0"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qalqovichning pastki </a:t>
            </a:r>
            <a:r>
              <a:rPr lang="en-US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ismi botirilgan suyuqlikning zichligi; </a:t>
            </a:r>
            <a:endParaRPr lang="en-US" altLang="ru-RU" sz="15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z-Cyrl-UZ" altLang="ru-RU" sz="18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1500" i="1" dirty="0"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qalqovich kеsimining yuzi,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z-Cyrl-UZ" altLang="ru-RU" sz="18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—qalqovichning balandligi; </a:t>
            </a:r>
            <a:endParaRPr lang="en-US" altLang="ru-RU" sz="15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z-Cyrl-UZ" altLang="ru-RU" sz="18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</a:t>
            </a:r>
            <a:r>
              <a:rPr lang="uz-Cyrl-UZ" altLang="ru-RU" sz="15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—qalqovichning suyuqlikka botish  sathi</a:t>
            </a:r>
            <a:r>
              <a:rPr lang="ru-RU" altLang="ru-RU" sz="1200" dirty="0">
                <a:cs typeface="Arial" pitchFamily="34" charset="0"/>
              </a:rPr>
              <a:t> </a:t>
            </a:r>
            <a:endParaRPr lang="ru-RU" altLang="ru-RU" sz="1500" dirty="0">
              <a:cs typeface="Arial" pitchFamily="34" charset="0"/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856258C7-DC46-4828-97C7-27E40A6B410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CA5D3F8-489B-46E1-B4FD-08F792CC5929}"/>
              </a:ext>
            </a:extLst>
          </p:cNvPr>
          <p:cNvSpPr/>
          <p:nvPr/>
        </p:nvSpPr>
        <p:spPr>
          <a:xfrm>
            <a:off x="216025" y="5227082"/>
            <a:ext cx="3851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 6.a."Scheme of a floating-head density meter" prompt, </a:t>
            </a:r>
            <a:r>
              <a:rPr lang="en-US" sz="1200" dirty="0" err="1"/>
              <a:t>Physico</a:t>
            </a:r>
            <a:r>
              <a:rPr lang="en-US" sz="1200" dirty="0"/>
              <a:t>-chemical measurements. Textbook, Ism</a:t>
            </a:r>
            <a:r>
              <a:rPr lang="ru-RU" sz="1200" dirty="0"/>
              <a:t>а</a:t>
            </a:r>
            <a:r>
              <a:rPr lang="en-US" sz="1200" dirty="0" err="1"/>
              <a:t>tull</a:t>
            </a:r>
            <a:r>
              <a:rPr lang="ru-RU" sz="1200" dirty="0" err="1"/>
              <a:t>ае</a:t>
            </a:r>
            <a:r>
              <a:rPr lang="en-US" sz="1200" dirty="0"/>
              <a:t>v P.R., Abdullayev A.X., </a:t>
            </a:r>
            <a:r>
              <a:rPr lang="en-US" sz="1200" dirty="0" err="1"/>
              <a:t>Turgunboyev</a:t>
            </a:r>
            <a:r>
              <a:rPr lang="en-US" sz="1200" dirty="0"/>
              <a:t> A., Tashkent. 2007, 184 p.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528916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85750" y="1188720"/>
            <a:ext cx="8446770" cy="178308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dirty="0">
                <a:solidFill>
                  <a:schemeClr val="tx1"/>
                </a:solidFill>
              </a:rPr>
              <a:t>	</a:t>
            </a:r>
            <a:r>
              <a:rPr lang="en-US" sz="2100" b="1" dirty="0" err="1">
                <a:solidFill>
                  <a:schemeClr val="tx1"/>
                </a:solidFill>
              </a:rPr>
              <a:t>Batamom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cho‘kadigan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qalqovichli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zichlik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o‘lchagichlarning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turli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tuzilishlari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mavjud</a:t>
            </a:r>
            <a:r>
              <a:rPr lang="en-US" sz="2100" dirty="0">
                <a:solidFill>
                  <a:schemeClr val="tx1"/>
                </a:solidFill>
              </a:rPr>
              <a:t>. </a:t>
            </a:r>
            <a:r>
              <a:rPr lang="en-US" sz="2100" dirty="0" err="1">
                <a:solidFill>
                  <a:schemeClr val="tx1"/>
                </a:solidFill>
              </a:rPr>
              <a:t>Ular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bir-biridan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rgbClr val="C00000"/>
                </a:solidFill>
              </a:rPr>
              <a:t>qalqovichining</a:t>
            </a:r>
            <a:r>
              <a:rPr lang="en-US" sz="2100" b="1" dirty="0">
                <a:solidFill>
                  <a:srgbClr val="C00000"/>
                </a:solidFill>
              </a:rPr>
              <a:t> </a:t>
            </a:r>
            <a:r>
              <a:rPr lang="en-US" sz="2100" b="1" dirty="0" err="1">
                <a:solidFill>
                  <a:srgbClr val="C00000"/>
                </a:solidFill>
              </a:rPr>
              <a:t>tuzilishi</a:t>
            </a:r>
            <a:r>
              <a:rPr lang="en-US" sz="2100" b="1" dirty="0">
                <a:solidFill>
                  <a:srgbClr val="C00000"/>
                </a:solidFill>
              </a:rPr>
              <a:t>,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accent3">
                    <a:lumMod val="75000"/>
                  </a:schemeClr>
                </a:solidFill>
              </a:rPr>
              <a:t>muvozanatlovchi</a:t>
            </a:r>
            <a:r>
              <a:rPr lang="en-US" sz="21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100" b="1" dirty="0" err="1">
                <a:solidFill>
                  <a:schemeClr val="accent3">
                    <a:lumMod val="75000"/>
                  </a:schemeClr>
                </a:solidFill>
              </a:rPr>
              <a:t>qurilma</a:t>
            </a:r>
            <a:r>
              <a:rPr lang="en-US" sz="2100" b="1" dirty="0">
                <a:solidFill>
                  <a:schemeClr val="accent3">
                    <a:lumMod val="75000"/>
                  </a:schemeClr>
                </a:solidFill>
              </a:rPr>
              <a:t>,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ko‘rsatishlarni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masofaga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uzatish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usullari</a:t>
            </a:r>
            <a:r>
              <a:rPr lang="en-US" sz="2100" b="1" dirty="0">
                <a:solidFill>
                  <a:schemeClr val="tx1"/>
                </a:solidFill>
              </a:rPr>
              <a:t>, </a:t>
            </a:r>
            <a:r>
              <a:rPr lang="en-US" sz="2100" b="1" dirty="0" err="1">
                <a:solidFill>
                  <a:srgbClr val="00B050"/>
                </a:solidFill>
              </a:rPr>
              <a:t>avtomatik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temperatura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komp</a:t>
            </a:r>
            <a:r>
              <a:rPr lang="ru-RU" sz="2100" b="1" dirty="0">
                <a:solidFill>
                  <a:srgbClr val="00B050"/>
                </a:solidFill>
              </a:rPr>
              <a:t>е</a:t>
            </a:r>
            <a:r>
              <a:rPr lang="en-US" sz="2100" b="1" dirty="0" err="1">
                <a:solidFill>
                  <a:srgbClr val="00B050"/>
                </a:solidFill>
              </a:rPr>
              <a:t>nsatsiyasi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usuli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va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rgbClr val="FF0000"/>
                </a:solidFill>
              </a:rPr>
              <a:t>boshqalar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bilan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farq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qiladi</a:t>
            </a:r>
            <a:r>
              <a:rPr lang="en-US" sz="2100" dirty="0">
                <a:solidFill>
                  <a:schemeClr val="tx1"/>
                </a:solidFill>
              </a:rPr>
              <a:t>.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5750" y="3474720"/>
            <a:ext cx="8446770" cy="190881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100" dirty="0" err="1"/>
              <a:t>Kimyo</a:t>
            </a:r>
            <a:r>
              <a:rPr lang="en-US" sz="2100" dirty="0"/>
              <a:t>, </a:t>
            </a:r>
            <a:r>
              <a:rPr lang="en-US" sz="2100" dirty="0" err="1"/>
              <a:t>oziq-ovqat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boshqa</a:t>
            </a:r>
            <a:r>
              <a:rPr lang="en-US" sz="2100" dirty="0"/>
              <a:t> </a:t>
            </a:r>
            <a:r>
              <a:rPr lang="en-US" sz="2100" dirty="0" err="1"/>
              <a:t>sanoat</a:t>
            </a:r>
            <a:r>
              <a:rPr lang="en-US" sz="2100" dirty="0"/>
              <a:t> </a:t>
            </a:r>
            <a:r>
              <a:rPr lang="en-US" sz="2100" dirty="0" err="1"/>
              <a:t>tarmoqlarida</a:t>
            </a:r>
            <a:r>
              <a:rPr lang="en-US" sz="2100" dirty="0"/>
              <a:t> k</a:t>
            </a:r>
            <a:r>
              <a:rPr lang="ru-RU" sz="2100" dirty="0"/>
              <a:t>е</a:t>
            </a:r>
            <a:r>
              <a:rPr lang="en-US" sz="2100" dirty="0"/>
              <a:t>ng </a:t>
            </a:r>
            <a:r>
              <a:rPr lang="en-US" sz="2100" dirty="0" err="1"/>
              <a:t>tarqalgan</a:t>
            </a:r>
            <a:r>
              <a:rPr lang="en-US" sz="2100" dirty="0"/>
              <a:t> </a:t>
            </a:r>
            <a:r>
              <a:rPr lang="en-US" sz="2100" dirty="0" err="1"/>
              <a:t>zichlik</a:t>
            </a:r>
            <a:r>
              <a:rPr lang="en-US" sz="2100" dirty="0"/>
              <a:t> </a:t>
            </a:r>
            <a:r>
              <a:rPr lang="en-US" sz="2100" dirty="0" err="1"/>
              <a:t>o‘lchagichlar</a:t>
            </a:r>
            <a:r>
              <a:rPr lang="en-US" sz="2100" dirty="0"/>
              <a:t> </a:t>
            </a:r>
            <a:r>
              <a:rPr lang="en-US" sz="2100" dirty="0" err="1"/>
              <a:t>bir-birlaridan</a:t>
            </a:r>
            <a:r>
              <a:rPr lang="en-US" sz="2100" dirty="0"/>
              <a:t> </a:t>
            </a:r>
            <a:r>
              <a:rPr lang="en-US" sz="2100" b="1" dirty="0" err="1"/>
              <a:t>qalqovichning</a:t>
            </a:r>
            <a:r>
              <a:rPr lang="en-US" sz="2100" b="1" dirty="0"/>
              <a:t> </a:t>
            </a:r>
            <a:r>
              <a:rPr lang="en-US" sz="2100" b="1" dirty="0" err="1"/>
              <a:t>shakli</a:t>
            </a:r>
            <a:r>
              <a:rPr lang="en-US" sz="2100" b="1" dirty="0"/>
              <a:t>,</a:t>
            </a:r>
            <a:r>
              <a:rPr lang="en-US" sz="2100" dirty="0"/>
              <a:t> </a:t>
            </a:r>
            <a:r>
              <a:rPr lang="en-US" sz="2100" b="1" dirty="0" err="1"/>
              <a:t>ko‘rsatishlarni</a:t>
            </a:r>
            <a:r>
              <a:rPr lang="en-US" sz="2100" b="1" dirty="0"/>
              <a:t> </a:t>
            </a:r>
            <a:r>
              <a:rPr lang="en-US" sz="2100" b="1" dirty="0" err="1"/>
              <a:t>masofaga</a:t>
            </a:r>
            <a:r>
              <a:rPr lang="en-US" sz="2100" b="1" dirty="0"/>
              <a:t> </a:t>
            </a:r>
            <a:r>
              <a:rPr lang="en-US" sz="2100" b="1" dirty="0" err="1"/>
              <a:t>uzatish</a:t>
            </a:r>
            <a:r>
              <a:rPr lang="en-US" sz="2100" b="1" dirty="0"/>
              <a:t> </a:t>
            </a:r>
            <a:r>
              <a:rPr lang="en-US" sz="2100" b="1" dirty="0" err="1"/>
              <a:t>usuli</a:t>
            </a:r>
            <a:r>
              <a:rPr lang="en-US" sz="2100" dirty="0"/>
              <a:t> </a:t>
            </a:r>
            <a:r>
              <a:rPr lang="en-US" sz="2100" dirty="0" err="1"/>
              <a:t>bo‘yicha</a:t>
            </a:r>
            <a:r>
              <a:rPr lang="en-US" sz="2100" dirty="0"/>
              <a:t> </a:t>
            </a:r>
            <a:r>
              <a:rPr lang="en-US" sz="2100" dirty="0" err="1"/>
              <a:t>farq</a:t>
            </a:r>
            <a:r>
              <a:rPr lang="en-US" sz="2100" dirty="0"/>
              <a:t> </a:t>
            </a:r>
            <a:r>
              <a:rPr lang="en-US" sz="2100" dirty="0" err="1"/>
              <a:t>qiladi</a:t>
            </a:r>
            <a:r>
              <a:rPr lang="en-US" sz="2100" dirty="0"/>
              <a:t>. </a:t>
            </a:r>
            <a:r>
              <a:rPr lang="en-US" sz="2100" dirty="0" err="1"/>
              <a:t>Bunday</a:t>
            </a:r>
            <a:r>
              <a:rPr lang="en-US" sz="2100" dirty="0"/>
              <a:t> </a:t>
            </a:r>
            <a:r>
              <a:rPr lang="en-US" sz="2100" dirty="0" err="1"/>
              <a:t>qalqovichli</a:t>
            </a:r>
            <a:r>
              <a:rPr lang="en-US" sz="2100" dirty="0"/>
              <a:t> </a:t>
            </a:r>
            <a:r>
              <a:rPr lang="en-US" sz="2100" dirty="0" err="1"/>
              <a:t>asboblar</a:t>
            </a:r>
            <a:r>
              <a:rPr lang="en-US" sz="2100" dirty="0"/>
              <a:t> </a:t>
            </a:r>
            <a:r>
              <a:rPr lang="en-US" sz="2100" b="1" dirty="0"/>
              <a:t>1000...1400 kg/m</a:t>
            </a:r>
            <a:r>
              <a:rPr lang="en-US" sz="2100" b="1" baseline="30000" dirty="0"/>
              <a:t>3</a:t>
            </a:r>
            <a:r>
              <a:rPr lang="en-US" sz="2100" dirty="0"/>
              <a:t> </a:t>
            </a:r>
            <a:r>
              <a:rPr lang="en-US" sz="2100" dirty="0" err="1"/>
              <a:t>chеgaradagi</a:t>
            </a:r>
            <a:r>
              <a:rPr lang="en-US" sz="2100" dirty="0"/>
              <a:t> </a:t>
            </a:r>
            <a:r>
              <a:rPr lang="en-US" sz="2100" dirty="0" err="1"/>
              <a:t>suyuqlik</a:t>
            </a:r>
            <a:r>
              <a:rPr lang="en-US" sz="2100" dirty="0"/>
              <a:t> </a:t>
            </a:r>
            <a:r>
              <a:rPr lang="en-US" sz="2100" dirty="0" err="1"/>
              <a:t>zichligini</a:t>
            </a:r>
            <a:r>
              <a:rPr lang="en-US" sz="2100" dirty="0"/>
              <a:t>  </a:t>
            </a:r>
            <a:r>
              <a:rPr lang="en-US" sz="2100" b="1" dirty="0"/>
              <a:t>±2%</a:t>
            </a:r>
            <a:r>
              <a:rPr lang="en-US" sz="2100" dirty="0"/>
              <a:t>   </a:t>
            </a:r>
            <a:r>
              <a:rPr lang="en-US" sz="2100" dirty="0" err="1"/>
              <a:t>aniqlik</a:t>
            </a:r>
            <a:r>
              <a:rPr lang="en-US" sz="2100" dirty="0"/>
              <a:t> </a:t>
            </a:r>
            <a:r>
              <a:rPr lang="en-US" sz="2100" dirty="0" err="1"/>
              <a:t>bilan</a:t>
            </a:r>
            <a:r>
              <a:rPr lang="en-US" sz="2100" dirty="0"/>
              <a:t> </a:t>
            </a:r>
            <a:r>
              <a:rPr lang="en-US" sz="2100" dirty="0" err="1"/>
              <a:t>o‘lchaydi</a:t>
            </a:r>
            <a:r>
              <a:rPr lang="en-US" sz="2100" dirty="0"/>
              <a:t>.</a:t>
            </a:r>
            <a:endParaRPr lang="ru-RU" sz="2100" dirty="0"/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CC6E548E-FE3E-474B-966E-57E9BB0D0F2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73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1062990" y="1108710"/>
            <a:ext cx="6355080" cy="1703071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b="1" dirty="0" err="1"/>
              <a:t>O‘zgarmas</a:t>
            </a:r>
            <a:r>
              <a:rPr lang="en-US" sz="2100" b="1" dirty="0"/>
              <a:t> k</a:t>
            </a:r>
            <a:r>
              <a:rPr lang="uz-Cyrl-UZ" sz="2100" b="1" dirty="0"/>
              <a:t>е</a:t>
            </a:r>
            <a:r>
              <a:rPr lang="en-US" sz="2100" b="1" dirty="0" err="1"/>
              <a:t>simli</a:t>
            </a:r>
            <a:r>
              <a:rPr lang="en-US" sz="2100" b="1" dirty="0"/>
              <a:t> </a:t>
            </a:r>
            <a:r>
              <a:rPr lang="en-US" sz="2100" b="1" dirty="0" err="1"/>
              <a:t>qalqovich</a:t>
            </a:r>
            <a:r>
              <a:rPr lang="en-US" sz="2100" b="1" dirty="0"/>
              <a:t> </a:t>
            </a:r>
            <a:r>
              <a:rPr lang="en-US" sz="2100" b="1" dirty="0" err="1"/>
              <a:t>uchun</a:t>
            </a:r>
            <a:r>
              <a:rPr lang="uz-Cyrl-UZ" sz="2100" b="1" dirty="0"/>
              <a:t> ta'sir etuvchi itaruvchi kuch Arximеd qonuniga ko‘ra aniqlanadi</a:t>
            </a:r>
            <a:endParaRPr lang="ru-RU" sz="21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23060" y="2843392"/>
            <a:ext cx="579501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700" dirty="0"/>
              <a:t>F</a:t>
            </a:r>
            <a:r>
              <a:rPr lang="uz-Cyrl-UZ" sz="2700" baseline="-25000" dirty="0"/>
              <a:t>(x)</a:t>
            </a:r>
            <a:r>
              <a:rPr lang="uz-Cyrl-UZ" sz="2700" dirty="0"/>
              <a:t>=</a:t>
            </a:r>
            <a:r>
              <a:rPr lang="en-US" sz="2700" i="1" dirty="0"/>
              <a:t>p</a:t>
            </a:r>
            <a:r>
              <a:rPr lang="uz-Cyrl-UZ" sz="2700" baseline="-25000" dirty="0"/>
              <a:t>0</a:t>
            </a:r>
            <a:r>
              <a:rPr lang="en-US" sz="2700" baseline="-25000" dirty="0"/>
              <a:t> </a:t>
            </a:r>
            <a:r>
              <a:rPr lang="en-US" sz="1800" dirty="0"/>
              <a:t>* </a:t>
            </a:r>
            <a:r>
              <a:rPr lang="uz-Cyrl-UZ" sz="2700" dirty="0"/>
              <a:t>g</a:t>
            </a:r>
            <a:r>
              <a:rPr lang="en-US" sz="2700" dirty="0"/>
              <a:t> </a:t>
            </a:r>
            <a:r>
              <a:rPr lang="uz-Cyrl-UZ" sz="1800" dirty="0"/>
              <a:t>*</a:t>
            </a:r>
            <a:r>
              <a:rPr lang="en-US" sz="1800" dirty="0"/>
              <a:t> </a:t>
            </a:r>
            <a:r>
              <a:rPr lang="uz-Cyrl-UZ" sz="2700" dirty="0"/>
              <a:t>S</a:t>
            </a:r>
            <a:r>
              <a:rPr lang="en-US" sz="2700" dirty="0"/>
              <a:t> </a:t>
            </a:r>
            <a:r>
              <a:rPr lang="uz-Cyrl-UZ" sz="1800" dirty="0"/>
              <a:t>*</a:t>
            </a:r>
            <a:r>
              <a:rPr lang="uz-Cyrl-UZ" sz="2700" dirty="0"/>
              <a:t> h +</a:t>
            </a:r>
            <a:r>
              <a:rPr lang="en-US" sz="2700" dirty="0"/>
              <a:t> </a:t>
            </a:r>
            <a:r>
              <a:rPr lang="uz-Cyrl-UZ" sz="2700" dirty="0"/>
              <a:t>(</a:t>
            </a:r>
            <a:r>
              <a:rPr lang="en-US" sz="2700" i="1" dirty="0"/>
              <a:t>p </a:t>
            </a:r>
            <a:r>
              <a:rPr lang="uz-Cyrl-UZ" sz="2700" dirty="0"/>
              <a:t>-</a:t>
            </a:r>
            <a:r>
              <a:rPr lang="en-US" sz="2700" i="1" dirty="0"/>
              <a:t> p</a:t>
            </a:r>
            <a:r>
              <a:rPr lang="uz-Cyrl-UZ" sz="2700" baseline="-25000" dirty="0"/>
              <a:t>0</a:t>
            </a:r>
            <a:r>
              <a:rPr lang="uz-Cyrl-UZ" sz="2700" dirty="0"/>
              <a:t>) </a:t>
            </a:r>
            <a:r>
              <a:rPr lang="uz-Cyrl-UZ" sz="1800" dirty="0"/>
              <a:t>*</a:t>
            </a:r>
            <a:r>
              <a:rPr lang="uz-Cyrl-UZ" sz="2700" dirty="0"/>
              <a:t> g </a:t>
            </a:r>
            <a:r>
              <a:rPr lang="uz-Cyrl-UZ" sz="1800" dirty="0"/>
              <a:t>*</a:t>
            </a:r>
            <a:r>
              <a:rPr lang="uz-Cyrl-UZ" sz="2700" dirty="0"/>
              <a:t> S </a:t>
            </a:r>
            <a:r>
              <a:rPr lang="uz-Cyrl-UZ" sz="1800" dirty="0"/>
              <a:t>*</a:t>
            </a:r>
            <a:r>
              <a:rPr lang="uz-Cyrl-UZ" sz="2700" dirty="0"/>
              <a:t> x</a:t>
            </a:r>
            <a:endParaRPr lang="ru-RU" sz="2700" dirty="0"/>
          </a:p>
        </p:txBody>
      </p:sp>
      <p:sp>
        <p:nvSpPr>
          <p:cNvPr id="5" name="Выноска со стрелкой вправо 4"/>
          <p:cNvSpPr/>
          <p:nvPr/>
        </p:nvSpPr>
        <p:spPr>
          <a:xfrm>
            <a:off x="342900" y="3726181"/>
            <a:ext cx="4177665" cy="2023109"/>
          </a:xfrm>
          <a:prstGeom prst="rightArrowCallout">
            <a:avLst>
              <a:gd name="adj1" fmla="val 26130"/>
              <a:gd name="adj2" fmla="val 24521"/>
              <a:gd name="adj3" fmla="val 57752"/>
              <a:gd name="adj4" fmla="val 6497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dirty="0"/>
              <a:t>Agar suyuqlik ustida xavo bo‘lsa, u </a:t>
            </a:r>
            <a:r>
              <a:rPr lang="en-US" dirty="0"/>
              <a:t>h</a:t>
            </a:r>
            <a:r>
              <a:rPr lang="uz-Cyrl-UZ" dirty="0"/>
              <a:t>olda</a:t>
            </a:r>
            <a:r>
              <a:rPr lang="uz-Cyrl-UZ" i="1" dirty="0"/>
              <a:t> </a:t>
            </a:r>
            <a:r>
              <a:rPr lang="en-US" i="1" dirty="0"/>
              <a:t>p</a:t>
            </a:r>
            <a:r>
              <a:rPr lang="uz-Cyrl-UZ" baseline="-25000" dirty="0"/>
              <a:t>0</a:t>
            </a:r>
            <a:r>
              <a:rPr lang="uz-Cyrl-UZ" dirty="0"/>
              <a:t> =0. Unda umumiy xolda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876" t="75420" r="45886" b="16782"/>
          <a:stretch/>
        </p:blipFill>
        <p:spPr bwMode="auto">
          <a:xfrm>
            <a:off x="4520565" y="4057650"/>
            <a:ext cx="3255022" cy="1165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F327AD96-B0E1-41BA-A147-563CAA34A89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7900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228600" y="982980"/>
            <a:ext cx="8686800" cy="2264591"/>
          </a:xfrm>
          <a:prstGeom prst="cloudCallout">
            <a:avLst>
              <a:gd name="adj1" fmla="val 12954"/>
              <a:gd name="adj2" fmla="val 6539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100" b="1" dirty="0"/>
              <a:t>Gidrostatik zichlik o‘lchagichlar o‘zgarmas balandlikdagi suyuqlik ustunining bosimini o‘lchashga asoslangan.</a:t>
            </a:r>
            <a:r>
              <a:rPr lang="en-US" sz="2100" b="1" dirty="0"/>
              <a:t> </a:t>
            </a:r>
            <a:r>
              <a:rPr lang="en-US" sz="2100" b="1" dirty="0" err="1"/>
              <a:t>Suyuqlik</a:t>
            </a:r>
            <a:r>
              <a:rPr lang="en-US" sz="2100" b="1" dirty="0"/>
              <a:t> </a:t>
            </a:r>
            <a:r>
              <a:rPr lang="en-US" sz="2100" b="1" dirty="0" err="1"/>
              <a:t>sirtiga</a:t>
            </a:r>
            <a:r>
              <a:rPr lang="en-US" sz="2100" b="1" dirty="0"/>
              <a:t> </a:t>
            </a:r>
            <a:r>
              <a:rPr lang="en-US" sz="2100" b="1" dirty="0" err="1"/>
              <a:t>nisbatan</a:t>
            </a:r>
            <a:r>
              <a:rPr lang="en-US" sz="2100" b="1" dirty="0"/>
              <a:t> N </a:t>
            </a:r>
            <a:r>
              <a:rPr lang="en-US" sz="2100" b="1" dirty="0" err="1"/>
              <a:t>chuqurlikdagi</a:t>
            </a:r>
            <a:r>
              <a:rPr lang="en-US" sz="2100" b="1" dirty="0"/>
              <a:t> P </a:t>
            </a:r>
            <a:r>
              <a:rPr lang="en-US" sz="2100" b="1" dirty="0" err="1"/>
              <a:t>bosim</a:t>
            </a:r>
            <a:r>
              <a:rPr lang="en-US" sz="2100" b="1" dirty="0"/>
              <a:t> </a:t>
            </a:r>
            <a:r>
              <a:rPr lang="en-US" sz="2100" b="1" dirty="0" err="1"/>
              <a:t>quyidagicha</a:t>
            </a:r>
            <a:r>
              <a:rPr lang="en-US" sz="2100" b="1" dirty="0"/>
              <a:t> </a:t>
            </a:r>
            <a:r>
              <a:rPr lang="en-US" sz="2100" b="1" dirty="0" err="1"/>
              <a:t>ifodalanadi</a:t>
            </a:r>
            <a:r>
              <a:rPr lang="en-US" sz="2100" b="1" dirty="0"/>
              <a:t>:</a:t>
            </a:r>
            <a:endParaRPr lang="ru-RU" sz="21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04936" y="3240382"/>
            <a:ext cx="172515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300" dirty="0"/>
              <a:t>P=</a:t>
            </a:r>
            <a:r>
              <a:rPr lang="en-US" sz="3300" i="1" dirty="0"/>
              <a:t>p</a:t>
            </a:r>
            <a:r>
              <a:rPr lang="uz-Cyrl-UZ" sz="3300" dirty="0"/>
              <a:t>∙g∙H</a:t>
            </a:r>
            <a:endParaRPr lang="ru-RU" sz="3300" dirty="0"/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434340" y="3478450"/>
            <a:ext cx="7658100" cy="159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685800" eaLnBrk="1" hangingPunct="1"/>
            <a:r>
              <a:rPr lang="en-US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b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 yerda</a:t>
            </a:r>
            <a:endParaRPr lang="en-US" altLang="ru-RU" sz="21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l-GR" altLang="ru-RU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ρ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2100" i="1" dirty="0"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suyuqlikning zichligi,kg/m</a:t>
            </a:r>
            <a:r>
              <a:rPr lang="uz-Cyrl-UZ" altLang="ru-RU" sz="2100" i="1" baseline="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endParaRPr lang="en-US" altLang="ru-RU" sz="2100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uz-Cyrl-UZ" altLang="ru-RU" sz="27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altLang="ru-RU" sz="2100" i="1" dirty="0"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og</a:t>
            </a:r>
            <a:r>
              <a:rPr lang="uz-Cyrl-UZ" altLang="ru-RU" sz="2100" i="1" dirty="0">
                <a:latin typeface="Calibri"/>
                <a:ea typeface="Calibri" pitchFamily="34" charset="0"/>
                <a:cs typeface="Times New Roman" pitchFamily="18" charset="0"/>
              </a:rPr>
              <a:t>‘</a:t>
            </a:r>
            <a:r>
              <a:rPr lang="uz-Cyrl-UZ" altLang="ru-RU" sz="21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irlik kuchining tеzlanishi,m/s</a:t>
            </a:r>
            <a:r>
              <a:rPr lang="uz-Cyrl-UZ" altLang="ru-RU" sz="2100" i="1" baseline="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altLang="ru-RU" sz="2100" i="1" baseline="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- </a:t>
            </a:r>
            <a:r>
              <a:rPr lang="en-US" altLang="ru-RU" sz="2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altLang="ru-RU" sz="2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ustunining</a:t>
            </a:r>
            <a:r>
              <a:rPr lang="en-US" altLang="ru-RU" sz="2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altLang="ru-RU" sz="2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endParaRPr lang="uz-Cyrl-UZ" altLang="ru-RU" sz="2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0" y="1200151"/>
          <a:ext cx="120254" cy="12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Equation" r:id="rId3" imgW="152268" imgH="164957" progId="Equation.DSMT4">
                  <p:embed/>
                </p:oleObj>
              </mc:Choice>
              <mc:Fallback>
                <p:oleObj name="Equation" r:id="rId3" imgW="152268" imgH="164957" progId="Equation.DSMT4">
                  <p:embed/>
                  <p:pic>
                    <p:nvPicPr>
                      <p:cNvPr id="17" name="Объект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200151"/>
                        <a:ext cx="120254" cy="12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3ED3317C-A67E-4645-B472-23E66A0108E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0356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240030" y="1051560"/>
            <a:ext cx="8606790" cy="2023110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b="1" dirty="0" err="1"/>
              <a:t>Odatda</a:t>
            </a:r>
            <a:r>
              <a:rPr lang="en-US" sz="2100" b="1" dirty="0"/>
              <a:t>, </a:t>
            </a:r>
            <a:r>
              <a:rPr lang="en-US" sz="2100" b="1" dirty="0" err="1"/>
              <a:t>suyuqlikning</a:t>
            </a:r>
            <a:r>
              <a:rPr lang="en-US" sz="2100" b="1" dirty="0"/>
              <a:t> </a:t>
            </a:r>
            <a:r>
              <a:rPr lang="en-US" sz="2100" b="1" dirty="0" err="1"/>
              <a:t>turli</a:t>
            </a:r>
            <a:r>
              <a:rPr lang="en-US" sz="2100" b="1" dirty="0"/>
              <a:t> </a:t>
            </a:r>
            <a:r>
              <a:rPr lang="en-US" sz="2100" b="1" dirty="0" err="1"/>
              <a:t>balandlikdagi</a:t>
            </a:r>
            <a:r>
              <a:rPr lang="en-US" sz="2100" b="1" dirty="0"/>
              <a:t> </a:t>
            </a:r>
            <a:r>
              <a:rPr lang="en-US" sz="2100" b="1" dirty="0" err="1"/>
              <a:t>ikkita</a:t>
            </a:r>
            <a:r>
              <a:rPr lang="en-US" sz="2100" b="1" dirty="0"/>
              <a:t> </a:t>
            </a:r>
            <a:r>
              <a:rPr lang="en-US" sz="2100" b="1" dirty="0" err="1"/>
              <a:t>ustunidagi</a:t>
            </a:r>
            <a:r>
              <a:rPr lang="en-US" sz="2100" b="1" dirty="0"/>
              <a:t> </a:t>
            </a:r>
            <a:r>
              <a:rPr lang="en-US" sz="2100" b="1" dirty="0" err="1"/>
              <a:t>bosimlar</a:t>
            </a:r>
            <a:r>
              <a:rPr lang="en-US" sz="2100" b="1" dirty="0"/>
              <a:t> </a:t>
            </a:r>
            <a:r>
              <a:rPr lang="en-US" sz="2100" b="1" dirty="0" err="1"/>
              <a:t>farqi</a:t>
            </a:r>
            <a:r>
              <a:rPr lang="en-US" sz="2100" b="1" dirty="0"/>
              <a:t> </a:t>
            </a:r>
            <a:r>
              <a:rPr lang="en-US" sz="2100" b="1" dirty="0" err="1"/>
              <a:t>o‘lchanadi</a:t>
            </a:r>
            <a:r>
              <a:rPr lang="en-US" sz="2100" b="1" dirty="0"/>
              <a:t> (diff</a:t>
            </a:r>
            <a:r>
              <a:rPr lang="ru-RU" sz="2100" b="1" dirty="0"/>
              <a:t>е</a:t>
            </a:r>
            <a:r>
              <a:rPr lang="en-US" sz="2100" b="1" dirty="0"/>
              <a:t>r</a:t>
            </a:r>
            <a:r>
              <a:rPr lang="ru-RU" sz="2100" b="1" dirty="0"/>
              <a:t>е</a:t>
            </a:r>
            <a:r>
              <a:rPr lang="en-US" sz="2100" b="1" dirty="0" err="1"/>
              <a:t>ntsial</a:t>
            </a:r>
            <a:r>
              <a:rPr lang="en-US" sz="2100" b="1" dirty="0"/>
              <a:t> </a:t>
            </a:r>
            <a:r>
              <a:rPr lang="en-US" sz="2100" b="1" dirty="0" err="1"/>
              <a:t>usul</a:t>
            </a:r>
            <a:r>
              <a:rPr lang="en-US" sz="2100" b="1" dirty="0"/>
              <a:t>). Bu </a:t>
            </a:r>
            <a:r>
              <a:rPr lang="en-US" sz="2100" b="1" dirty="0" err="1"/>
              <a:t>esa</a:t>
            </a:r>
            <a:r>
              <a:rPr lang="en-US" sz="2100" b="1" dirty="0"/>
              <a:t> </a:t>
            </a:r>
            <a:r>
              <a:rPr lang="en-US" sz="2100" b="1" dirty="0" err="1"/>
              <a:t>o‘lchanayotgan</a:t>
            </a:r>
            <a:r>
              <a:rPr lang="en-US" sz="2100" b="1" dirty="0"/>
              <a:t> </a:t>
            </a:r>
            <a:r>
              <a:rPr lang="en-US" sz="2100" b="1" dirty="0" err="1"/>
              <a:t>zichlikning</a:t>
            </a:r>
            <a:r>
              <a:rPr lang="en-US" sz="2100" b="1" dirty="0"/>
              <a:t> </a:t>
            </a:r>
            <a:r>
              <a:rPr lang="en-US" sz="2100" b="1" dirty="0" err="1"/>
              <a:t>aniqligiga</a:t>
            </a:r>
            <a:r>
              <a:rPr lang="en-US" sz="2100" b="1" dirty="0"/>
              <a:t> </a:t>
            </a:r>
            <a:r>
              <a:rPr lang="en-US" sz="2100" b="1" dirty="0" err="1"/>
              <a:t>ta'sir</a:t>
            </a:r>
            <a:r>
              <a:rPr lang="en-US" sz="2100" b="1" dirty="0"/>
              <a:t> </a:t>
            </a:r>
            <a:r>
              <a:rPr lang="en-US" sz="2100" b="1" dirty="0" err="1"/>
              <a:t>ko‘rsatadigan</a:t>
            </a:r>
            <a:r>
              <a:rPr lang="en-US" sz="2100" b="1" dirty="0"/>
              <a:t> </a:t>
            </a:r>
            <a:r>
              <a:rPr lang="en-US" sz="2100" b="1" dirty="0" err="1"/>
              <a:t>sath</a:t>
            </a:r>
            <a:r>
              <a:rPr lang="en-US" sz="2100" b="1" dirty="0"/>
              <a:t> </a:t>
            </a:r>
            <a:r>
              <a:rPr lang="en-US" sz="2100" b="1" dirty="0" err="1"/>
              <a:t>o‘zgarishlarini</a:t>
            </a:r>
            <a:r>
              <a:rPr lang="en-US" sz="2100" b="1" dirty="0"/>
              <a:t> </a:t>
            </a:r>
            <a:r>
              <a:rPr lang="en-US" sz="2100" b="1" dirty="0" err="1"/>
              <a:t>yo‘qotadi</a:t>
            </a:r>
            <a:endParaRPr lang="ru-RU" sz="21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94561" y="3164771"/>
            <a:ext cx="46405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P</a:t>
            </a:r>
            <a:r>
              <a:rPr lang="en-US" baseline="-25000" dirty="0"/>
              <a:t>1</a:t>
            </a:r>
            <a:r>
              <a:rPr lang="en-US" dirty="0"/>
              <a:t>-P</a:t>
            </a:r>
            <a:r>
              <a:rPr lang="en-US" baseline="-25000" dirty="0"/>
              <a:t>2</a:t>
            </a:r>
            <a:r>
              <a:rPr lang="en-US" dirty="0"/>
              <a:t>=(H</a:t>
            </a:r>
            <a:r>
              <a:rPr lang="en-US" baseline="-25000" dirty="0"/>
              <a:t>1</a:t>
            </a:r>
            <a:r>
              <a:rPr lang="en-US" dirty="0"/>
              <a:t>-H</a:t>
            </a:r>
            <a:r>
              <a:rPr lang="en-US" baseline="-25000" dirty="0"/>
              <a:t>2</a:t>
            </a:r>
            <a:r>
              <a:rPr lang="en-US" dirty="0"/>
              <a:t>)∙</a:t>
            </a:r>
            <a:r>
              <a:rPr lang="en-US" i="1" dirty="0" err="1"/>
              <a:t>p</a:t>
            </a:r>
            <a:r>
              <a:rPr lang="en-US" dirty="0" err="1"/>
              <a:t>∙g</a:t>
            </a:r>
            <a:r>
              <a:rPr lang="en-US" dirty="0"/>
              <a:t> </a:t>
            </a:r>
          </a:p>
          <a:p>
            <a:pPr algn="ctr"/>
            <a:r>
              <a:rPr lang="uz-Cyrl-UZ" dirty="0"/>
              <a:t>yoki</a:t>
            </a:r>
            <a:r>
              <a:rPr lang="en-US" dirty="0"/>
              <a:t> </a:t>
            </a:r>
          </a:p>
          <a:p>
            <a:pPr algn="ctr"/>
            <a:r>
              <a:rPr lang="en-US" dirty="0"/>
              <a:t>∆P=∆</a:t>
            </a:r>
            <a:r>
              <a:rPr lang="en-US" dirty="0" err="1"/>
              <a:t>H∙</a:t>
            </a:r>
            <a:r>
              <a:rPr lang="en-US" i="1" dirty="0" err="1"/>
              <a:t>p</a:t>
            </a:r>
            <a:r>
              <a:rPr lang="en-US" dirty="0" err="1"/>
              <a:t>∙g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00050" y="4560570"/>
            <a:ext cx="8446770" cy="1280160"/>
          </a:xfrm>
          <a:prstGeom prst="roundRect">
            <a:avLst/>
          </a:prstGeom>
          <a:solidFill>
            <a:srgbClr val="F8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100" b="1" dirty="0">
                <a:solidFill>
                  <a:schemeClr val="tx1"/>
                </a:solidFill>
              </a:rPr>
              <a:t>Gidrostatik zichlik o‘lchagichlar sanoatda </a:t>
            </a:r>
            <a:r>
              <a:rPr lang="uz-Cyrl-UZ" sz="2100" b="1" dirty="0">
                <a:solidFill>
                  <a:srgbClr val="C00000"/>
                </a:solidFill>
              </a:rPr>
              <a:t>900...1800</a:t>
            </a:r>
            <a:r>
              <a:rPr lang="uz-Cyrl-UZ" sz="2100" b="1" dirty="0">
                <a:solidFill>
                  <a:schemeClr val="tx1"/>
                </a:solidFill>
              </a:rPr>
              <a:t>  kg/m</a:t>
            </a:r>
            <a:r>
              <a:rPr lang="uz-Cyrl-UZ" sz="2100" b="1" baseline="30000" dirty="0">
                <a:solidFill>
                  <a:schemeClr val="tx1"/>
                </a:solidFill>
              </a:rPr>
              <a:t>3</a:t>
            </a:r>
            <a:r>
              <a:rPr lang="uz-Cyrl-UZ" sz="2100" b="1" dirty="0">
                <a:solidFill>
                  <a:schemeClr val="tx1"/>
                </a:solidFill>
              </a:rPr>
              <a:t> o‘lchash chеgarasiga mo‘ljallab chiqariladi. Bu asboblarning asosiy xatoligi </a:t>
            </a:r>
            <a:r>
              <a:rPr lang="uz-Cyrl-UZ" sz="2100" b="1" dirty="0">
                <a:solidFill>
                  <a:srgbClr val="C00000"/>
                </a:solidFill>
              </a:rPr>
              <a:t>±4%</a:t>
            </a:r>
            <a:r>
              <a:rPr lang="uz-Cyrl-UZ" sz="2100" b="1" dirty="0">
                <a:solidFill>
                  <a:schemeClr val="tx1"/>
                </a:solidFill>
              </a:rPr>
              <a:t>.</a:t>
            </a:r>
            <a:endParaRPr lang="ru-RU" sz="2100" b="1" dirty="0">
              <a:solidFill>
                <a:schemeClr val="tx1"/>
              </a:solidFill>
            </a:endParaRP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387B44F1-7B79-41DC-85CE-37E0A033B11F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888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171450" y="971550"/>
            <a:ext cx="8743950" cy="2846070"/>
          </a:xfrm>
          <a:prstGeom prst="horizontalScroll">
            <a:avLst/>
          </a:prstGeom>
          <a:solidFill>
            <a:srgbClr val="F8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1950" dirty="0">
                <a:solidFill>
                  <a:schemeClr val="tx1"/>
                </a:solidFill>
              </a:rPr>
              <a:t>Radioizotopli zichlik o‘lchagichlarning ishlash printsipi radioaktiv manba </a:t>
            </a:r>
            <a:r>
              <a:rPr lang="el-GR" sz="1950" b="1" dirty="0">
                <a:solidFill>
                  <a:schemeClr val="tx1"/>
                </a:solidFill>
              </a:rPr>
              <a:t>γ</a:t>
            </a:r>
            <a:r>
              <a:rPr lang="uz-Cyrl-UZ" sz="1950" b="1" dirty="0">
                <a:solidFill>
                  <a:schemeClr val="tx1"/>
                </a:solidFill>
              </a:rPr>
              <a:t>-nurlari</a:t>
            </a:r>
            <a:r>
              <a:rPr lang="uz-Cyrl-UZ" sz="1950" dirty="0">
                <a:solidFill>
                  <a:schemeClr val="tx1"/>
                </a:solidFill>
              </a:rPr>
              <a:t>ning suyuqlikdan o‘tishida yutilishiga asoslangan. Bular suspеnziya, pulpa, agrеssiv va katta bosimli suyuqliklarning zichligini o‘lchashda ishlatilishi mumkin. O‘lchash vositalari o‘lchanayotgan muxit bilan kontaktsiz bog‘langan. Bu esa bunday asboblarning afzalligiga kiradi.</a:t>
            </a:r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460" y="4046220"/>
            <a:ext cx="8663940" cy="170307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1950" dirty="0"/>
              <a:t>	</a:t>
            </a:r>
            <a:r>
              <a:rPr lang="uz-Cyrl-UZ" sz="1950" dirty="0"/>
              <a:t>Sanoat radioizotopli zichlik o‘lchagichlardan  </a:t>
            </a:r>
            <a:r>
              <a:rPr lang="uz-Cyrl-UZ" sz="1950" b="1" dirty="0"/>
              <a:t>PJR-2, PJR-2N, PJR-5, PR-1024, PR-1025M</a:t>
            </a:r>
            <a:r>
              <a:rPr lang="uz-Cyrl-UZ" sz="1950" dirty="0"/>
              <a:t> va boshqa turlarini ishlab chiqaradi.</a:t>
            </a:r>
            <a:endParaRPr lang="ru-RU" sz="1950" dirty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1950" dirty="0"/>
              <a:t>	</a:t>
            </a:r>
            <a:r>
              <a:rPr lang="uz-Cyrl-UZ" sz="1950" b="1" dirty="0"/>
              <a:t>PJR-2</a:t>
            </a:r>
            <a:r>
              <a:rPr lang="uz-Cyrl-UZ" sz="1950" dirty="0"/>
              <a:t> zichlik o‘lchagichining o‘lchash chеgarasi </a:t>
            </a:r>
            <a:r>
              <a:rPr lang="uz-Cyrl-UZ" sz="1950" b="1" dirty="0"/>
              <a:t>600÷2000</a:t>
            </a:r>
            <a:r>
              <a:rPr lang="uz-Cyrl-UZ" sz="1950" dirty="0"/>
              <a:t> </a:t>
            </a:r>
            <a:r>
              <a:rPr lang="uz-Cyrl-UZ" sz="1950" b="1" dirty="0"/>
              <a:t>kg/m</a:t>
            </a:r>
            <a:r>
              <a:rPr lang="uz-Cyrl-UZ" sz="1950" b="1" baseline="30000" dirty="0"/>
              <a:t>3</a:t>
            </a:r>
            <a:r>
              <a:rPr lang="uz-Cyrl-UZ" sz="1950" dirty="0"/>
              <a:t>, asbobning o‘lchash xatoligi </a:t>
            </a:r>
            <a:r>
              <a:rPr lang="uz-Cyrl-UZ" sz="1950" b="1" dirty="0"/>
              <a:t>±2%</a:t>
            </a:r>
            <a:r>
              <a:rPr lang="uz-Cyrl-UZ" sz="1950" dirty="0"/>
              <a:t>.</a:t>
            </a:r>
            <a:endParaRPr lang="ru-RU" sz="1950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79A1EBA6-E854-427A-9F7F-3D7E4A135DA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863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узырек для мыслей: облако 2">
            <a:extLst>
              <a:ext uri="{FF2B5EF4-FFF2-40B4-BE49-F238E27FC236}">
                <a16:creationId xmlns:a16="http://schemas.microsoft.com/office/drawing/2014/main" id="{5A730DD2-9B08-42B6-A697-2173E752D4F9}"/>
              </a:ext>
            </a:extLst>
          </p:cNvPr>
          <p:cNvSpPr/>
          <p:nvPr/>
        </p:nvSpPr>
        <p:spPr>
          <a:xfrm>
            <a:off x="334646" y="188640"/>
            <a:ext cx="8701849" cy="259228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Sanoatning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qancha</a:t>
            </a:r>
            <a:r>
              <a:rPr lang="en-US" sz="2000" dirty="0"/>
              <a:t> </a:t>
            </a:r>
            <a:r>
              <a:rPr lang="en-US" sz="2000" dirty="0" err="1"/>
              <a:t>tarmoqlarida</a:t>
            </a:r>
            <a:r>
              <a:rPr lang="en-US" sz="2000" dirty="0"/>
              <a:t>, </a:t>
            </a:r>
            <a:r>
              <a:rPr lang="en-US" sz="2000" dirty="0" err="1"/>
              <a:t>masalan</a:t>
            </a:r>
            <a:r>
              <a:rPr lang="en-US" sz="2000" dirty="0"/>
              <a:t>, </a:t>
            </a:r>
            <a:r>
              <a:rPr lang="en-US" sz="2000" dirty="0" err="1"/>
              <a:t>sun'iy</a:t>
            </a:r>
            <a:r>
              <a:rPr lang="en-US" sz="2000" dirty="0"/>
              <a:t> </a:t>
            </a:r>
            <a:r>
              <a:rPr lang="en-US" sz="2000" dirty="0" err="1"/>
              <a:t>tolalar</a:t>
            </a:r>
            <a:r>
              <a:rPr lang="en-US" sz="2000" dirty="0"/>
              <a:t>, </a:t>
            </a:r>
            <a:r>
              <a:rPr lang="en-US" sz="2000" dirty="0" err="1"/>
              <a:t>sintеtik</a:t>
            </a:r>
            <a:r>
              <a:rPr lang="en-US" sz="2000" dirty="0"/>
              <a:t> </a:t>
            </a:r>
            <a:r>
              <a:rPr lang="en-US" sz="2000" dirty="0" err="1"/>
              <a:t>smolalar</a:t>
            </a:r>
            <a:r>
              <a:rPr lang="en-US" sz="2000" dirty="0"/>
              <a:t>, </a:t>
            </a:r>
            <a:r>
              <a:rPr lang="en-US" sz="2000" dirty="0" err="1"/>
              <a:t>kauchuk</a:t>
            </a:r>
            <a:r>
              <a:rPr lang="en-US" sz="2000" dirty="0"/>
              <a:t> </a:t>
            </a:r>
            <a:r>
              <a:rPr lang="en-US" sz="2000" dirty="0" err="1"/>
              <a:t>eritmalari</a:t>
            </a:r>
            <a:r>
              <a:rPr lang="en-US" sz="2000" dirty="0"/>
              <a:t>, </a:t>
            </a:r>
            <a:r>
              <a:rPr lang="en-US" sz="2000" dirty="0" err="1"/>
              <a:t>bo‘yoqlar</a:t>
            </a:r>
            <a:r>
              <a:rPr lang="en-US" sz="2000" dirty="0"/>
              <a:t>, </a:t>
            </a:r>
            <a:r>
              <a:rPr lang="en-US" sz="2000" dirty="0" err="1"/>
              <a:t>surkov</a:t>
            </a:r>
            <a:r>
              <a:rPr lang="en-US" sz="2000" dirty="0"/>
              <a:t> </a:t>
            </a:r>
            <a:r>
              <a:rPr lang="en-US" sz="2000" dirty="0" err="1"/>
              <a:t>moylari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maxsulotlar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chiqarishda</a:t>
            </a:r>
            <a:r>
              <a:rPr lang="en-US" sz="2000" dirty="0"/>
              <a:t> </a:t>
            </a:r>
            <a:r>
              <a:rPr lang="en-US" sz="2000" dirty="0" err="1"/>
              <a:t>qovushqoqlik</a:t>
            </a:r>
            <a:r>
              <a:rPr lang="en-US" sz="2000" dirty="0"/>
              <a:t> </a:t>
            </a:r>
            <a:r>
              <a:rPr lang="en-US" sz="2000" dirty="0" err="1"/>
              <a:t>maxsulot</a:t>
            </a:r>
            <a:r>
              <a:rPr lang="en-US" sz="2000" dirty="0"/>
              <a:t> </a:t>
            </a:r>
            <a:r>
              <a:rPr lang="en-US" sz="2000" dirty="0" err="1"/>
              <a:t>tarkibi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sifatini</a:t>
            </a:r>
            <a:r>
              <a:rPr lang="en-US" sz="2000" dirty="0"/>
              <a:t> </a:t>
            </a:r>
            <a:r>
              <a:rPr lang="en-US" sz="2000" dirty="0" err="1"/>
              <a:t>aniqlovchi</a:t>
            </a:r>
            <a:r>
              <a:rPr lang="en-US" sz="2000" dirty="0"/>
              <a:t> </a:t>
            </a:r>
            <a:r>
              <a:rPr lang="en-US" sz="2000" dirty="0" err="1"/>
              <a:t>kattalik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6" name="Выноска: стрелка вниз 5">
            <a:extLst>
              <a:ext uri="{FF2B5EF4-FFF2-40B4-BE49-F238E27FC236}">
                <a16:creationId xmlns:a16="http://schemas.microsoft.com/office/drawing/2014/main" id="{6EC6C2EA-BBE2-40C7-93FE-0623A7087A84}"/>
              </a:ext>
            </a:extLst>
          </p:cNvPr>
          <p:cNvSpPr/>
          <p:nvPr/>
        </p:nvSpPr>
        <p:spPr>
          <a:xfrm>
            <a:off x="221076" y="3284984"/>
            <a:ext cx="8701848" cy="1656185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000" dirty="0"/>
              <a:t>Kinеmatik qovushqoqlik SI da m</a:t>
            </a:r>
            <a:r>
              <a:rPr lang="uz-Cyrl-UZ" sz="2000" baseline="30000" dirty="0"/>
              <a:t>2</a:t>
            </a:r>
            <a:r>
              <a:rPr lang="uz-Cyrl-UZ" sz="2000" dirty="0"/>
              <a:t>/s o‘lchoviga ega. Qovushqoqlik amalda puaz (P) va santipuaz (sP) birliklarida o‘lchanadi. Bu birliklar SI dagi qovushqoqlikning birligi bilan quyidagicha bog‘langan:</a:t>
            </a:r>
            <a:endParaRPr lang="ru-RU" sz="20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E0CEF0F-43FD-47AB-B1A5-F47A9ABE3C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488" r="32485"/>
          <a:stretch/>
        </p:blipFill>
        <p:spPr>
          <a:xfrm>
            <a:off x="2105308" y="4949941"/>
            <a:ext cx="4933384" cy="488178"/>
          </a:xfrm>
          <a:prstGeom prst="rect">
            <a:avLst/>
          </a:prstGeom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3198EA38-A640-487F-AFDA-C1D39924485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833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: стрелка вниз 2">
            <a:extLst>
              <a:ext uri="{FF2B5EF4-FFF2-40B4-BE49-F238E27FC236}">
                <a16:creationId xmlns:a16="http://schemas.microsoft.com/office/drawing/2014/main" id="{C8B603A1-1B6D-4AF7-A521-5C1289D8E478}"/>
              </a:ext>
            </a:extLst>
          </p:cNvPr>
          <p:cNvSpPr/>
          <p:nvPr/>
        </p:nvSpPr>
        <p:spPr>
          <a:xfrm>
            <a:off x="280236" y="188640"/>
            <a:ext cx="8856984" cy="2232248"/>
          </a:xfrm>
          <a:prstGeom prst="downArrowCallout">
            <a:avLst>
              <a:gd name="adj1" fmla="val 16311"/>
              <a:gd name="adj2" fmla="val 26862"/>
              <a:gd name="adj3" fmla="val 25000"/>
              <a:gd name="adj4" fmla="val 6497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000" dirty="0"/>
              <a:t>Oziq-ovqat sanoatida ko‘pincha qovushqoqlik shartli birliklarda (VU graduslarida) o‘lchanadi, bu birliklar  ma'lum hajmdagi taxlil   (taxlil)  qilinayotgan suyuqlikning oqib kеtish vaqtining shu hajmidagi distillangan suvning oqib kеtish vaqtiga nisbatidan iborat:</a:t>
            </a:r>
            <a:endParaRPr lang="ru-RU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6488BE-54C5-4367-BB9D-AF5BFC3AC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83637" y="2276872"/>
            <a:ext cx="1250182" cy="864096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F15E946-5C1F-4A31-81E8-A0176B615E36}"/>
              </a:ext>
            </a:extLst>
          </p:cNvPr>
          <p:cNvSpPr/>
          <p:nvPr/>
        </p:nvSpPr>
        <p:spPr>
          <a:xfrm>
            <a:off x="337886" y="3284985"/>
            <a:ext cx="8626602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000" dirty="0"/>
              <a:t>Suyuqlik qovushoqligini o‘lchaydigan bir qator asboblar mavjud. Bu asboblar ishlash printsipi jixatidan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turlarga</a:t>
            </a:r>
            <a:r>
              <a:rPr lang="en-US" sz="2000" dirty="0"/>
              <a:t> </a:t>
            </a:r>
            <a:r>
              <a:rPr lang="uz-Cyrl-UZ" sz="2000" dirty="0"/>
              <a:t>bo‘linadi.</a:t>
            </a:r>
            <a:endParaRPr lang="ru-RU" sz="2000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5AEE61C3-E77C-4850-8E7F-50325205923F}"/>
              </a:ext>
            </a:extLst>
          </p:cNvPr>
          <p:cNvSpPr/>
          <p:nvPr/>
        </p:nvSpPr>
        <p:spPr>
          <a:xfrm>
            <a:off x="251520" y="4642226"/>
            <a:ext cx="1584176" cy="101902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solidFill>
                  <a:schemeClr val="tx1"/>
                </a:solidFill>
              </a:rPr>
              <a:t>kapillyar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C06E8ED3-43C5-4E7B-B9DE-A25EB6255963}"/>
              </a:ext>
            </a:extLst>
          </p:cNvPr>
          <p:cNvSpPr/>
          <p:nvPr/>
        </p:nvSpPr>
        <p:spPr>
          <a:xfrm>
            <a:off x="1979712" y="4642226"/>
            <a:ext cx="1584176" cy="101902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solidFill>
                  <a:schemeClr val="tx1"/>
                </a:solidFill>
              </a:rPr>
              <a:t>zoldirli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96DF2AD2-9DDB-4C0E-B0EB-EF864B9407EC}"/>
              </a:ext>
            </a:extLst>
          </p:cNvPr>
          <p:cNvSpPr/>
          <p:nvPr/>
        </p:nvSpPr>
        <p:spPr>
          <a:xfrm>
            <a:off x="3779912" y="4642226"/>
            <a:ext cx="1584176" cy="101902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solidFill>
                  <a:schemeClr val="tx1"/>
                </a:solidFill>
              </a:rPr>
              <a:t>rotatsion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1A18E7BC-EDF8-4A84-8A66-F8AE8E00C1ED}"/>
              </a:ext>
            </a:extLst>
          </p:cNvPr>
          <p:cNvSpPr/>
          <p:nvPr/>
        </p:nvSpPr>
        <p:spPr>
          <a:xfrm>
            <a:off x="5508104" y="4639522"/>
            <a:ext cx="1584176" cy="1019022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solidFill>
                  <a:schemeClr val="tx1"/>
                </a:solidFill>
              </a:rPr>
              <a:t>tеbranishli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9F06901A-5658-4ECA-8BDC-AA166C2F632A}"/>
              </a:ext>
            </a:extLst>
          </p:cNvPr>
          <p:cNvSpPr/>
          <p:nvPr/>
        </p:nvSpPr>
        <p:spPr>
          <a:xfrm>
            <a:off x="7236296" y="4653136"/>
            <a:ext cx="1800200" cy="100540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solidFill>
                  <a:schemeClr val="tx1"/>
                </a:solidFill>
              </a:rPr>
              <a:t>ultratovushli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DEBBC8A4-D92A-4EBC-9EB0-85E41B07813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024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право 1"/>
          <p:cNvSpPr/>
          <p:nvPr/>
        </p:nvSpPr>
        <p:spPr>
          <a:xfrm>
            <a:off x="157655" y="980729"/>
            <a:ext cx="2207173" cy="1434840"/>
          </a:xfrm>
          <a:prstGeom prst="rightArrow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err="1"/>
              <a:t>Analitik</a:t>
            </a:r>
            <a:r>
              <a:rPr lang="en-US" sz="1800" b="1" dirty="0"/>
              <a:t> </a:t>
            </a:r>
            <a:r>
              <a:rPr lang="en-US" sz="1800" b="1" dirty="0" err="1"/>
              <a:t>kimyo</a:t>
            </a:r>
            <a:r>
              <a:rPr lang="en-US" sz="1800" b="1" dirty="0"/>
              <a:t> </a:t>
            </a:r>
            <a:endParaRPr lang="ru-RU" sz="1800" b="1" dirty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3474720" y="1200150"/>
            <a:ext cx="5511625" cy="2116543"/>
          </a:xfrm>
          <a:prstGeom prst="wedgeRoundRectCallout">
            <a:avLst>
              <a:gd name="adj1" fmla="val -85608"/>
              <a:gd name="adj2" fmla="val -45989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z-Cyrl-UZ" sz="1800" dirty="0"/>
              <a:t>moddalar va materiallarni kimyoviy tahlil qilishning nazariy asoslarini ishlab chiqadigan va kimyoviy elementlar </a:t>
            </a:r>
            <a:r>
              <a:rPr lang="en-US" sz="1800" dirty="0" err="1"/>
              <a:t>hamda</a:t>
            </a:r>
            <a:r>
              <a:rPr lang="uz-Cyrl-UZ" sz="1800" dirty="0"/>
              <a:t> ularning birikmalarini aniqlash, ajratish va aniqlash usullarini, shuningdek moddalarning kimyoviy tarkibini aniqlash usullarini ishlab chiqadigan fan.</a:t>
            </a:r>
            <a:endParaRPr lang="ru-RU" sz="1800" dirty="0"/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3223260" y="3565003"/>
            <a:ext cx="5763085" cy="1454369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i="1" dirty="0" err="1"/>
              <a:t>Hozirgi</a:t>
            </a:r>
            <a:r>
              <a:rPr lang="en-US" sz="2000" b="1" i="1" dirty="0"/>
              <a:t>  </a:t>
            </a:r>
            <a:r>
              <a:rPr lang="en-US" sz="2000" b="1" i="1" dirty="0" err="1"/>
              <a:t>vaqtda</a:t>
            </a:r>
            <a:r>
              <a:rPr lang="en-US" sz="2000" b="1" i="1" dirty="0"/>
              <a:t>  </a:t>
            </a:r>
            <a:r>
              <a:rPr lang="en-US" sz="2000" b="1" i="1" dirty="0" err="1"/>
              <a:t>kimyoviy</a:t>
            </a:r>
            <a:r>
              <a:rPr lang="en-US" sz="2000" b="1" i="1" dirty="0"/>
              <a:t> </a:t>
            </a:r>
            <a:r>
              <a:rPr lang="en-US" sz="2000" b="1" i="1" dirty="0" err="1"/>
              <a:t>tahlil</a:t>
            </a:r>
            <a:r>
              <a:rPr lang="en-US" sz="2000" b="1" i="1" dirty="0"/>
              <a:t>  </a:t>
            </a:r>
            <a:r>
              <a:rPr lang="en-US" sz="2000" b="1" i="1" dirty="0" err="1"/>
              <a:t>moddaning</a:t>
            </a:r>
            <a:r>
              <a:rPr lang="en-US" sz="2000" b="1" i="1" dirty="0"/>
              <a:t>  </a:t>
            </a:r>
            <a:r>
              <a:rPr lang="en-US" sz="2000" b="1" i="1" dirty="0" err="1"/>
              <a:t>tarkibi</a:t>
            </a:r>
            <a:r>
              <a:rPr lang="en-US" sz="2000" b="1" i="1" dirty="0"/>
              <a:t>  </a:t>
            </a:r>
            <a:r>
              <a:rPr lang="en-US" sz="2000" b="1" i="1" dirty="0" err="1"/>
              <a:t>va</a:t>
            </a:r>
            <a:r>
              <a:rPr lang="en-US" sz="2000" b="1" i="1" dirty="0"/>
              <a:t> </a:t>
            </a:r>
            <a:r>
              <a:rPr lang="en-US" sz="2000" b="1" i="1" dirty="0" err="1"/>
              <a:t>tabiati</a:t>
            </a:r>
            <a:r>
              <a:rPr lang="en-US" sz="2000" b="1" i="1" dirty="0"/>
              <a:t>  </a:t>
            </a:r>
            <a:r>
              <a:rPr lang="en-US" sz="2000" b="1" i="1" dirty="0" err="1"/>
              <a:t>haqida</a:t>
            </a:r>
            <a:r>
              <a:rPr lang="en-US" sz="2000" b="1" i="1" dirty="0"/>
              <a:t>  </a:t>
            </a:r>
            <a:r>
              <a:rPr lang="en-US" sz="2000" b="1" i="1" dirty="0" err="1"/>
              <a:t>ma'lumot</a:t>
            </a:r>
            <a:r>
              <a:rPr lang="en-US" sz="2000" b="1" i="1" dirty="0"/>
              <a:t> </a:t>
            </a:r>
            <a:r>
              <a:rPr lang="en-US" sz="2000" b="1" i="1" dirty="0" err="1"/>
              <a:t>olishni</a:t>
            </a:r>
            <a:r>
              <a:rPr lang="en-US" sz="2000" b="1" i="1" dirty="0"/>
              <a:t> </a:t>
            </a:r>
            <a:r>
              <a:rPr lang="en-US" sz="2000" b="1" i="1" dirty="0" err="1"/>
              <a:t>o'z</a:t>
            </a:r>
            <a:r>
              <a:rPr lang="en-US" sz="2000" b="1" i="1" dirty="0"/>
              <a:t> </a:t>
            </a:r>
            <a:r>
              <a:rPr lang="en-US" sz="2000" b="1" i="1" dirty="0" err="1"/>
              <a:t>ichiga</a:t>
            </a:r>
            <a:r>
              <a:rPr lang="en-US" sz="2000" b="1" i="1" dirty="0"/>
              <a:t> </a:t>
            </a:r>
            <a:r>
              <a:rPr lang="en-US" sz="2000" b="1" i="1" dirty="0" err="1"/>
              <a:t>oladi</a:t>
            </a:r>
            <a:r>
              <a:rPr lang="en-US" sz="2000" b="1" i="1" dirty="0"/>
              <a:t>.</a:t>
            </a:r>
            <a:endParaRPr lang="ru-RU" sz="2000" b="1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" y="2721769"/>
            <a:ext cx="3106665" cy="2421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A5CFE4E-C6D2-4124-8EFE-9F6438B7EAE6}"/>
              </a:ext>
            </a:extLst>
          </p:cNvPr>
          <p:cNvSpPr/>
          <p:nvPr/>
        </p:nvSpPr>
        <p:spPr>
          <a:xfrm>
            <a:off x="203884" y="5373216"/>
            <a:ext cx="88326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7. “Chemical analysis illustration” prompt, </a:t>
            </a:r>
            <a:r>
              <a:rPr lang="en-US" sz="1200" dirty="0" err="1"/>
              <a:t>Darakchi</a:t>
            </a:r>
            <a:r>
              <a:rPr lang="en-US" sz="1200" dirty="0"/>
              <a:t>, Darakchi.uz, 29 Jul. 2024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https://api.darakchi.uz/media/news_preview/2024/07/29/3bcc8db38359119168607feb31f134c00711-xl_JluxFKX_CDnAU0z_bpDiy6G.medium.webp</a:t>
            </a:r>
            <a:endParaRPr lang="ru-RU" sz="12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78D15CC0-4278-4683-85BF-331A73982BE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21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 со стрелкой вниз 5"/>
          <p:cNvSpPr/>
          <p:nvPr/>
        </p:nvSpPr>
        <p:spPr>
          <a:xfrm>
            <a:off x="960120" y="1040130"/>
            <a:ext cx="7246620" cy="971550"/>
          </a:xfrm>
          <a:prstGeom prst="downArrowCallou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b="1" dirty="0" err="1"/>
              <a:t>Analitik</a:t>
            </a:r>
            <a:r>
              <a:rPr lang="en-US" sz="2100" b="1" dirty="0"/>
              <a:t>  </a:t>
            </a:r>
            <a:r>
              <a:rPr lang="en-US" sz="2100" b="1" dirty="0" err="1"/>
              <a:t>kimyo</a:t>
            </a:r>
            <a:endParaRPr lang="ru-RU" sz="21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51860" y="2057400"/>
            <a:ext cx="2286000" cy="3657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Fazifasiga</a:t>
            </a:r>
            <a:r>
              <a:rPr lang="en-US" sz="2000" b="1" dirty="0"/>
              <a:t>  </a:t>
            </a:r>
            <a:r>
              <a:rPr lang="en-US" sz="2000" b="1" dirty="0" err="1"/>
              <a:t>ko’ra</a:t>
            </a:r>
            <a:endParaRPr lang="ru-RU" sz="2000" b="1" dirty="0"/>
          </a:p>
        </p:txBody>
      </p:sp>
      <p:sp>
        <p:nvSpPr>
          <p:cNvPr id="8" name="Стрелка вниз 7"/>
          <p:cNvSpPr/>
          <p:nvPr/>
        </p:nvSpPr>
        <p:spPr>
          <a:xfrm>
            <a:off x="1611630" y="1885950"/>
            <a:ext cx="1303020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0" name="Стрелка вниз 9"/>
          <p:cNvSpPr/>
          <p:nvPr/>
        </p:nvSpPr>
        <p:spPr>
          <a:xfrm>
            <a:off x="6092190" y="1885950"/>
            <a:ext cx="1303020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34390" y="2800350"/>
            <a:ext cx="2766060" cy="56007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100" u="sng" dirty="0"/>
              <a:t>sifat tahlili</a:t>
            </a:r>
            <a:endParaRPr lang="ru-RU" sz="21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440680" y="2800350"/>
            <a:ext cx="2766060" cy="56007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100" u="sng" dirty="0"/>
              <a:t>miqdoriy tahlil</a:t>
            </a:r>
            <a:endParaRPr lang="ru-RU" sz="2100" dirty="0"/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102870" y="3634740"/>
            <a:ext cx="1691640" cy="1977390"/>
          </a:xfrm>
          <a:prstGeom prst="flowChart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500" dirty="0" err="1"/>
              <a:t>namunada</a:t>
            </a:r>
            <a:r>
              <a:rPr lang="en-US" sz="1500" dirty="0"/>
              <a:t> </a:t>
            </a:r>
            <a:r>
              <a:rPr lang="en-US" sz="1500" dirty="0" err="1"/>
              <a:t>ayrim</a:t>
            </a:r>
            <a:r>
              <a:rPr lang="en-US" sz="1500" dirty="0"/>
              <a:t> </a:t>
            </a:r>
            <a:r>
              <a:rPr lang="en-US" sz="1500" dirty="0" err="1"/>
              <a:t>komponentlar</a:t>
            </a:r>
            <a:r>
              <a:rPr lang="en-US" sz="1500" dirty="0"/>
              <a:t> (</a:t>
            </a:r>
            <a:r>
              <a:rPr lang="en-US" sz="1500" b="1" dirty="0" err="1"/>
              <a:t>molekulalar</a:t>
            </a:r>
            <a:r>
              <a:rPr lang="en-US" sz="1500" b="1" dirty="0"/>
              <a:t>, </a:t>
            </a:r>
            <a:r>
              <a:rPr lang="en-US" sz="1500" b="1" dirty="0" err="1"/>
              <a:t>atomlar</a:t>
            </a:r>
            <a:r>
              <a:rPr lang="en-US" sz="1500" b="1" dirty="0"/>
              <a:t>, </a:t>
            </a:r>
            <a:r>
              <a:rPr lang="en-US" sz="1500" b="1" dirty="0" err="1"/>
              <a:t>ionlar</a:t>
            </a:r>
            <a:r>
              <a:rPr lang="en-US" sz="1500" dirty="0"/>
              <a:t>) </a:t>
            </a:r>
            <a:r>
              <a:rPr lang="en-US" sz="1500" dirty="0" err="1"/>
              <a:t>mavjudligini</a:t>
            </a:r>
            <a:r>
              <a:rPr lang="en-US" sz="1500" dirty="0"/>
              <a:t> </a:t>
            </a:r>
            <a:r>
              <a:rPr lang="en-US" sz="1500" dirty="0" err="1"/>
              <a:t>aniqlash</a:t>
            </a:r>
            <a:r>
              <a:rPr lang="en-US" sz="1500" dirty="0"/>
              <a:t>;</a:t>
            </a:r>
            <a:endParaRPr lang="ru-RU" sz="1500" dirty="0"/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2000250" y="3634740"/>
            <a:ext cx="2274570" cy="1977390"/>
          </a:xfrm>
          <a:prstGeom prst="flowChart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1500" dirty="0" err="1"/>
              <a:t>noma'lum</a:t>
            </a:r>
            <a:r>
              <a:rPr lang="en-US" sz="1500" dirty="0"/>
              <a:t> </a:t>
            </a:r>
            <a:r>
              <a:rPr lang="en-US" sz="1500" dirty="0" err="1"/>
              <a:t>tarkibli</a:t>
            </a:r>
            <a:r>
              <a:rPr lang="en-US" sz="1500" dirty="0"/>
              <a:t> </a:t>
            </a:r>
            <a:r>
              <a:rPr lang="en-US" sz="1500" dirty="0" err="1"/>
              <a:t>namunadagi</a:t>
            </a:r>
            <a:r>
              <a:rPr lang="en-US" sz="1500" dirty="0"/>
              <a:t> </a:t>
            </a:r>
            <a:r>
              <a:rPr lang="en-US" sz="1500" dirty="0" err="1"/>
              <a:t>moddalar</a:t>
            </a:r>
            <a:r>
              <a:rPr lang="en-US" sz="1500" dirty="0"/>
              <a:t> </a:t>
            </a:r>
            <a:r>
              <a:rPr lang="en-US" sz="1500" dirty="0" err="1"/>
              <a:t>va</a:t>
            </a:r>
            <a:r>
              <a:rPr lang="en-US" sz="1500" dirty="0"/>
              <a:t> </a:t>
            </a:r>
            <a:r>
              <a:rPr lang="en-US" sz="1500" dirty="0" err="1"/>
              <a:t>tarkibiy</a:t>
            </a:r>
            <a:r>
              <a:rPr lang="en-US" sz="1500" dirty="0"/>
              <a:t> </a:t>
            </a:r>
            <a:r>
              <a:rPr lang="en-US" sz="1500" dirty="0" err="1"/>
              <a:t>qismlarni</a:t>
            </a:r>
            <a:r>
              <a:rPr lang="en-US" sz="1500" dirty="0"/>
              <a:t> </a:t>
            </a:r>
            <a:r>
              <a:rPr lang="en-US" sz="1500" dirty="0" err="1"/>
              <a:t>identifikatsiyalash</a:t>
            </a:r>
            <a:r>
              <a:rPr lang="en-US" sz="1500" dirty="0"/>
              <a:t> (</a:t>
            </a:r>
            <a:r>
              <a:rPr lang="en-US" sz="1500" b="1" dirty="0" err="1"/>
              <a:t>ularning</a:t>
            </a:r>
            <a:r>
              <a:rPr lang="en-US" sz="1500" b="1" dirty="0"/>
              <a:t> </a:t>
            </a:r>
            <a:r>
              <a:rPr lang="en-US" sz="1500" b="1" dirty="0" err="1"/>
              <a:t>tegishli</a:t>
            </a:r>
            <a:r>
              <a:rPr lang="en-US" sz="1500" b="1" dirty="0"/>
              <a:t> </a:t>
            </a:r>
            <a:r>
              <a:rPr lang="en-US" sz="1500" b="1" dirty="0" err="1"/>
              <a:t>etalonlarga</a:t>
            </a:r>
            <a:r>
              <a:rPr lang="en-US" sz="1500" b="1" dirty="0"/>
              <a:t> </a:t>
            </a:r>
            <a:r>
              <a:rPr lang="en-US" sz="1500" b="1" dirty="0" err="1"/>
              <a:t>o'xshashligini</a:t>
            </a:r>
            <a:r>
              <a:rPr lang="en-US" sz="1500" b="1" dirty="0"/>
              <a:t> </a:t>
            </a:r>
            <a:r>
              <a:rPr lang="en-US" sz="1500" b="1" dirty="0" err="1"/>
              <a:t>aniqlash</a:t>
            </a:r>
            <a:r>
              <a:rPr lang="en-US" sz="1500" dirty="0"/>
              <a:t>)</a:t>
            </a:r>
            <a:endParaRPr lang="ru-RU" sz="1500" dirty="0"/>
          </a:p>
          <a:p>
            <a:pPr algn="ctr"/>
            <a:endParaRPr lang="ru-RU" sz="15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303520" y="3634740"/>
            <a:ext cx="3360420" cy="197739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dirty="0" err="1"/>
              <a:t>namunadagi</a:t>
            </a:r>
            <a:r>
              <a:rPr lang="en-US" sz="2100" dirty="0"/>
              <a:t> </a:t>
            </a:r>
            <a:r>
              <a:rPr lang="en-US" sz="2100" dirty="0" err="1"/>
              <a:t>tarkibiy</a:t>
            </a:r>
            <a:r>
              <a:rPr lang="en-US" sz="2100" dirty="0"/>
              <a:t> </a:t>
            </a:r>
            <a:r>
              <a:rPr lang="en-US" sz="2100" dirty="0" err="1"/>
              <a:t>qismlarning</a:t>
            </a:r>
            <a:r>
              <a:rPr lang="en-US" sz="2100" dirty="0"/>
              <a:t> </a:t>
            </a:r>
            <a:r>
              <a:rPr lang="en-US" sz="2100" dirty="0" err="1"/>
              <a:t>tarkibini</a:t>
            </a:r>
            <a:r>
              <a:rPr lang="en-US" sz="2100" dirty="0"/>
              <a:t> </a:t>
            </a:r>
            <a:r>
              <a:rPr lang="en-US" sz="2100" dirty="0" err="1"/>
              <a:t>yoki</a:t>
            </a:r>
            <a:r>
              <a:rPr lang="en-US" sz="2100" dirty="0"/>
              <a:t> </a:t>
            </a:r>
            <a:r>
              <a:rPr lang="en-US" sz="2100" dirty="0" err="1"/>
              <a:t>kontsentratsiyasini</a:t>
            </a:r>
            <a:r>
              <a:rPr lang="en-US" sz="2100" dirty="0"/>
              <a:t> </a:t>
            </a:r>
            <a:r>
              <a:rPr lang="en-US" sz="2100" dirty="0" err="1"/>
              <a:t>aniqlash</a:t>
            </a:r>
            <a:endParaRPr lang="ru-RU" sz="21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F202EF62-3050-4D48-8544-C8B8A50644E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339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217170" y="1143000"/>
            <a:ext cx="8629650" cy="1131570"/>
          </a:xfrm>
          <a:prstGeom prst="cloud">
            <a:avLst/>
          </a:prstGeom>
          <a:solidFill>
            <a:srgbClr val="EEF8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err="1">
                <a:solidFill>
                  <a:schemeClr val="tx1"/>
                </a:solidFill>
              </a:rPr>
              <a:t>Sifat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va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miqdoriy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tahlillar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kimyoviy</a:t>
            </a:r>
            <a:r>
              <a:rPr lang="en-US" sz="1800" b="1" dirty="0">
                <a:solidFill>
                  <a:schemeClr val="tx1"/>
                </a:solidFill>
              </a:rPr>
              <a:t>, instrumental (</a:t>
            </a:r>
            <a:r>
              <a:rPr lang="en-US" sz="1800" b="1" dirty="0" err="1">
                <a:solidFill>
                  <a:schemeClr val="tx1"/>
                </a:solidFill>
              </a:rPr>
              <a:t>fizik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va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fizik-kimyoviy</a:t>
            </a:r>
            <a:r>
              <a:rPr lang="en-US" sz="1800" b="1" dirty="0">
                <a:solidFill>
                  <a:schemeClr val="tx1"/>
                </a:solidFill>
              </a:rPr>
              <a:t>) </a:t>
            </a:r>
            <a:r>
              <a:rPr lang="en-US" sz="1800" b="1" dirty="0" err="1">
                <a:solidFill>
                  <a:schemeClr val="tx1"/>
                </a:solidFill>
              </a:rPr>
              <a:t>va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biologik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usullar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yordamida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amalga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oshiriladi</a:t>
            </a:r>
            <a:r>
              <a:rPr lang="en-US" sz="1800" b="1" dirty="0">
                <a:solidFill>
                  <a:schemeClr val="tx1"/>
                </a:solidFill>
              </a:rPr>
              <a:t>.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97180" y="2697480"/>
            <a:ext cx="8629650" cy="78867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 err="1">
                <a:solidFill>
                  <a:schemeClr val="tx1"/>
                </a:solidFill>
              </a:rPr>
              <a:t>Moddiy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ob'ektlarning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elemenlari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tarkibini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aniqlash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b="1" dirty="0" err="1">
                <a:solidFill>
                  <a:schemeClr val="tx1"/>
                </a:solidFill>
              </a:rPr>
              <a:t>elementar</a:t>
            </a:r>
            <a:r>
              <a:rPr lang="en-US" sz="2250" b="1" dirty="0">
                <a:solidFill>
                  <a:schemeClr val="tx1"/>
                </a:solidFill>
              </a:rPr>
              <a:t> </a:t>
            </a:r>
            <a:r>
              <a:rPr lang="en-US" sz="2250" b="1" dirty="0" err="1">
                <a:solidFill>
                  <a:schemeClr val="tx1"/>
                </a:solidFill>
              </a:rPr>
              <a:t>tahlil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deyiladi</a:t>
            </a:r>
            <a:r>
              <a:rPr lang="en-US" sz="2250" dirty="0">
                <a:solidFill>
                  <a:schemeClr val="tx1"/>
                </a:solidFill>
              </a:rPr>
              <a:t>.</a:t>
            </a:r>
            <a:endParaRPr lang="ru-RU" sz="2250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8610" y="3634740"/>
            <a:ext cx="8629650" cy="10629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 err="1">
                <a:solidFill>
                  <a:schemeClr val="tx1"/>
                </a:solidFill>
              </a:rPr>
              <a:t>Kimyoviy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birikmalar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va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ularning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aralashmalarining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tuzilishini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molekulyar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darajada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aniqlash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b="1" dirty="0" err="1">
                <a:solidFill>
                  <a:schemeClr val="tx1"/>
                </a:solidFill>
              </a:rPr>
              <a:t>molekulyar</a:t>
            </a:r>
            <a:r>
              <a:rPr lang="en-US" sz="2250" b="1" dirty="0">
                <a:solidFill>
                  <a:schemeClr val="tx1"/>
                </a:solidFill>
              </a:rPr>
              <a:t> (</a:t>
            </a:r>
            <a:r>
              <a:rPr lang="en-US" sz="2250" b="1" dirty="0" err="1">
                <a:solidFill>
                  <a:schemeClr val="tx1"/>
                </a:solidFill>
              </a:rPr>
              <a:t>strukturaviy</a:t>
            </a:r>
            <a:r>
              <a:rPr lang="en-US" sz="2250" b="1" dirty="0">
                <a:solidFill>
                  <a:schemeClr val="tx1"/>
                </a:solidFill>
              </a:rPr>
              <a:t>) </a:t>
            </a:r>
            <a:r>
              <a:rPr lang="en-US" sz="2250" b="1" dirty="0" err="1">
                <a:solidFill>
                  <a:schemeClr val="tx1"/>
                </a:solidFill>
              </a:rPr>
              <a:t>tahlil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deyiladi</a:t>
            </a:r>
            <a:r>
              <a:rPr lang="en-US" sz="2250" dirty="0">
                <a:solidFill>
                  <a:schemeClr val="tx1"/>
                </a:solidFill>
              </a:rPr>
              <a:t>.</a:t>
            </a:r>
            <a:endParaRPr lang="ru-RU" sz="225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1470" y="4926330"/>
            <a:ext cx="8629650" cy="78867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dirty="0" err="1">
                <a:solidFill>
                  <a:schemeClr val="tx1"/>
                </a:solidFill>
              </a:rPr>
              <a:t>Organik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birikmalarni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funksional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guruhlar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bo‘yicha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tahlil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qilish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b="1" dirty="0" err="1">
                <a:solidFill>
                  <a:schemeClr val="tx1"/>
                </a:solidFill>
              </a:rPr>
              <a:t>funksional</a:t>
            </a:r>
            <a:r>
              <a:rPr lang="en-US" sz="2250" b="1" dirty="0">
                <a:solidFill>
                  <a:schemeClr val="tx1"/>
                </a:solidFill>
              </a:rPr>
              <a:t> </a:t>
            </a:r>
            <a:r>
              <a:rPr lang="en-US" sz="2250" b="1" dirty="0" err="1">
                <a:solidFill>
                  <a:schemeClr val="tx1"/>
                </a:solidFill>
              </a:rPr>
              <a:t>tahlil</a:t>
            </a:r>
            <a:r>
              <a:rPr lang="en-US" sz="2250" dirty="0">
                <a:solidFill>
                  <a:schemeClr val="tx1"/>
                </a:solidFill>
              </a:rPr>
              <a:t> </a:t>
            </a:r>
            <a:r>
              <a:rPr lang="en-US" sz="2250" dirty="0" err="1">
                <a:solidFill>
                  <a:schemeClr val="tx1"/>
                </a:solidFill>
              </a:rPr>
              <a:t>deyiladi</a:t>
            </a:r>
            <a:r>
              <a:rPr lang="en-US" sz="2250" dirty="0">
                <a:solidFill>
                  <a:schemeClr val="tx1"/>
                </a:solidFill>
              </a:rPr>
              <a:t>.</a:t>
            </a:r>
            <a:endParaRPr lang="ru-RU" sz="2250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1F9DC445-7921-48FD-9427-48B07F413CA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51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201010" y="987312"/>
            <a:ext cx="8584324" cy="106417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Keng</a:t>
            </a:r>
            <a:r>
              <a:rPr lang="en-US" b="1" dirty="0"/>
              <a:t> </a:t>
            </a:r>
            <a:r>
              <a:rPr lang="en-US" b="1" dirty="0" err="1"/>
              <a:t>qo’llaniladigan</a:t>
            </a:r>
            <a:r>
              <a:rPr lang="en-US" b="1" dirty="0"/>
              <a:t>  </a:t>
            </a:r>
            <a:r>
              <a:rPr lang="en-US" b="1" u="sng" dirty="0" err="1">
                <a:solidFill>
                  <a:srgbClr val="C00000"/>
                </a:solidFill>
              </a:rPr>
              <a:t>miqdoriy</a:t>
            </a:r>
            <a:r>
              <a:rPr lang="en-US" b="1" u="sng" dirty="0">
                <a:solidFill>
                  <a:srgbClr val="C00000"/>
                </a:solidFill>
              </a:rPr>
              <a:t>  </a:t>
            </a:r>
            <a:r>
              <a:rPr lang="en-US" b="1" u="sng" dirty="0" err="1">
                <a:solidFill>
                  <a:srgbClr val="C00000"/>
                </a:solidFill>
              </a:rPr>
              <a:t>tahlil</a:t>
            </a:r>
            <a:r>
              <a:rPr lang="en-US" b="1" dirty="0"/>
              <a:t>  </a:t>
            </a:r>
            <a:r>
              <a:rPr lang="en-US" b="1" dirty="0" err="1"/>
              <a:t>usullari</a:t>
            </a:r>
            <a:endParaRPr lang="ru-RU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5669" y="2268658"/>
            <a:ext cx="1856390" cy="40202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err="1"/>
              <a:t>fizikaviy</a:t>
            </a:r>
            <a:endParaRPr lang="ru-RU" sz="18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81703" y="2269052"/>
            <a:ext cx="1856390" cy="40202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err="1"/>
              <a:t>klassik</a:t>
            </a:r>
            <a:endParaRPr lang="ru-RU" sz="18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79627" y="2280088"/>
            <a:ext cx="1856390" cy="40202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err="1"/>
              <a:t>Fizik-kimyoviy</a:t>
            </a:r>
            <a:endParaRPr lang="ru-RU" sz="18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558" y="2925268"/>
            <a:ext cx="2659643" cy="272034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/>
              <a:t>B</a:t>
            </a:r>
            <a:r>
              <a:rPr lang="en-US" sz="1800" dirty="0"/>
              <a:t>u</a:t>
            </a:r>
            <a:r>
              <a:rPr lang="ru-RU" sz="1800" dirty="0"/>
              <a:t> </a:t>
            </a:r>
            <a:r>
              <a:rPr lang="ru-RU" sz="1800" dirty="0" err="1"/>
              <a:t>toifa</a:t>
            </a:r>
            <a:r>
              <a:rPr lang="en-US" sz="1800" dirty="0" err="1"/>
              <a:t>dagi</a:t>
            </a:r>
            <a:r>
              <a:rPr lang="en-US" sz="1800" dirty="0"/>
              <a:t> </a:t>
            </a:r>
            <a:r>
              <a:rPr lang="en-US" sz="1800" dirty="0" err="1"/>
              <a:t>tahlil</a:t>
            </a:r>
            <a:r>
              <a:rPr lang="ru-RU" sz="1800" dirty="0"/>
              <a:t> </a:t>
            </a:r>
            <a:r>
              <a:rPr lang="ru-RU" sz="1800" dirty="0" err="1"/>
              <a:t>moddalar</a:t>
            </a:r>
            <a:r>
              <a:rPr lang="ru-RU" sz="1800" dirty="0"/>
              <a:t> </a:t>
            </a:r>
            <a:r>
              <a:rPr lang="ru-RU" sz="1800" dirty="0" err="1"/>
              <a:t>yoki</a:t>
            </a:r>
            <a:r>
              <a:rPr lang="ru-RU" sz="1800" dirty="0"/>
              <a:t> </a:t>
            </a:r>
            <a:r>
              <a:rPr lang="ru-RU" sz="1800" dirty="0" err="1"/>
              <a:t>eritmalarning</a:t>
            </a:r>
            <a:r>
              <a:rPr lang="ru-RU" sz="1800" dirty="0"/>
              <a:t> </a:t>
            </a:r>
            <a:r>
              <a:rPr lang="ru-RU" sz="1800" dirty="0" err="1"/>
              <a:t>fizik</a:t>
            </a:r>
            <a:r>
              <a:rPr lang="ru-RU" sz="1800" dirty="0"/>
              <a:t> </a:t>
            </a:r>
            <a:r>
              <a:rPr lang="ru-RU" sz="1800" dirty="0" err="1"/>
              <a:t>parametrlarini</a:t>
            </a:r>
            <a:r>
              <a:rPr lang="ru-RU" sz="1800" dirty="0"/>
              <a:t> </a:t>
            </a:r>
            <a:r>
              <a:rPr lang="ru-RU" sz="1800" dirty="0" err="1"/>
              <a:t>o'lchashga</a:t>
            </a:r>
            <a:r>
              <a:rPr lang="ru-RU" sz="1800" dirty="0"/>
              <a:t> </a:t>
            </a:r>
            <a:r>
              <a:rPr lang="ru-RU" sz="1800" dirty="0" err="1"/>
              <a:t>asoslangan</a:t>
            </a:r>
            <a:r>
              <a:rPr lang="ru-RU" sz="1800" dirty="0"/>
              <a:t> </a:t>
            </a:r>
            <a:r>
              <a:rPr lang="ru-RU" sz="1800" dirty="0" err="1"/>
              <a:t>tahlilni</a:t>
            </a:r>
            <a:r>
              <a:rPr lang="ru-RU" sz="1800" dirty="0"/>
              <a:t> </a:t>
            </a:r>
            <a:r>
              <a:rPr lang="ru-RU" sz="1800" dirty="0" err="1"/>
              <a:t>o'z</a:t>
            </a:r>
            <a:r>
              <a:rPr lang="ru-RU" sz="1800" dirty="0"/>
              <a:t> </a:t>
            </a:r>
            <a:r>
              <a:rPr lang="ru-RU" sz="1800" dirty="0" err="1"/>
              <a:t>ichiga</a:t>
            </a:r>
            <a:r>
              <a:rPr lang="ru-RU" sz="1800" dirty="0"/>
              <a:t> </a:t>
            </a:r>
            <a:r>
              <a:rPr lang="ru-RU" sz="1800" dirty="0" err="1"/>
              <a:t>oladi</a:t>
            </a:r>
            <a:r>
              <a:rPr lang="ru-RU" sz="1800" dirty="0"/>
              <a:t>.</a:t>
            </a:r>
            <a:endParaRPr lang="en-US" sz="18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14651" y="2948940"/>
            <a:ext cx="2823210" cy="27203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dirty="0" err="1"/>
              <a:t>ulardan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en-US" sz="1800" dirty="0" err="1"/>
              <a:t>xil</a:t>
            </a:r>
            <a:r>
              <a:rPr lang="en-US" sz="1800" dirty="0"/>
              <a:t> </a:t>
            </a:r>
            <a:r>
              <a:rPr lang="en-US" sz="1800" dirty="0" err="1"/>
              <a:t>turdagi</a:t>
            </a:r>
            <a:r>
              <a:rPr lang="en-US" sz="1800" dirty="0"/>
              <a:t> </a:t>
            </a:r>
            <a:r>
              <a:rPr lang="en-US" sz="1800" dirty="0" err="1"/>
              <a:t>reaktsiyalarning</a:t>
            </a:r>
            <a:r>
              <a:rPr lang="en-US" sz="1800" dirty="0"/>
              <a:t> </a:t>
            </a:r>
            <a:r>
              <a:rPr lang="en-US" sz="1800" dirty="0" err="1"/>
              <a:t>o'tishini</a:t>
            </a:r>
            <a:r>
              <a:rPr lang="en-US" sz="1800" dirty="0"/>
              <a:t> </a:t>
            </a:r>
            <a:r>
              <a:rPr lang="en-US" sz="1800" dirty="0" err="1"/>
              <a:t>o'z</a:t>
            </a:r>
            <a:r>
              <a:rPr lang="en-US" sz="1800" dirty="0"/>
              <a:t> </a:t>
            </a:r>
            <a:r>
              <a:rPr lang="en-US" sz="1800" dirty="0" err="1"/>
              <a:t>ichiga</a:t>
            </a:r>
            <a:r>
              <a:rPr lang="en-US" sz="1800" dirty="0"/>
              <a:t> </a:t>
            </a:r>
            <a:r>
              <a:rPr lang="en-US" sz="1800" dirty="0" err="1"/>
              <a:t>oladi</a:t>
            </a:r>
            <a:r>
              <a:rPr lang="en-US" sz="1800" dirty="0"/>
              <a:t>. </a:t>
            </a:r>
            <a:r>
              <a:rPr lang="en-US" sz="1800" dirty="0" err="1"/>
              <a:t>Ular</a:t>
            </a:r>
            <a:r>
              <a:rPr lang="en-US" sz="1800" dirty="0"/>
              <a:t> </a:t>
            </a:r>
            <a:r>
              <a:rPr lang="en-US" sz="1800" dirty="0" err="1"/>
              <a:t>turli</a:t>
            </a:r>
            <a:r>
              <a:rPr lang="en-US" sz="1800" dirty="0"/>
              <a:t> </a:t>
            </a:r>
            <a:r>
              <a:rPr lang="en-US" sz="1800" dirty="0" err="1"/>
              <a:t>xil</a:t>
            </a:r>
            <a:r>
              <a:rPr lang="en-US" sz="1800" dirty="0"/>
              <a:t> </a:t>
            </a:r>
            <a:r>
              <a:rPr lang="en-US" sz="1800" dirty="0" err="1"/>
              <a:t>tarkiblarda</a:t>
            </a:r>
            <a:r>
              <a:rPr lang="en-US" sz="1800" dirty="0"/>
              <a:t> </a:t>
            </a:r>
            <a:r>
              <a:rPr lang="en-US" sz="1800" dirty="0" err="1"/>
              <a:t>xosil</a:t>
            </a:r>
            <a:r>
              <a:rPr lang="en-US" sz="1800" dirty="0"/>
              <a:t> </a:t>
            </a:r>
            <a:r>
              <a:rPr lang="en-US" sz="1800" dirty="0" err="1"/>
              <a:t>bo`lishi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Bular</a:t>
            </a:r>
            <a:r>
              <a:rPr lang="en-US" sz="1800" dirty="0"/>
              <a:t>, </a:t>
            </a:r>
            <a:r>
              <a:rPr lang="en-US" sz="1800" dirty="0" err="1"/>
              <a:t>masalan</a:t>
            </a:r>
            <a:r>
              <a:rPr lang="en-US" sz="1800" dirty="0"/>
              <a:t>, </a:t>
            </a:r>
            <a:r>
              <a:rPr lang="en-US" sz="1800" dirty="0" err="1"/>
              <a:t>eritmalar</a:t>
            </a:r>
            <a:r>
              <a:rPr lang="en-US" sz="1800" dirty="0"/>
              <a:t>, </a:t>
            </a:r>
            <a:r>
              <a:rPr lang="en-US" sz="1800" dirty="0" err="1"/>
              <a:t>gazlar</a:t>
            </a:r>
            <a:r>
              <a:rPr lang="en-US" sz="1800" dirty="0"/>
              <a:t>, </a:t>
            </a:r>
            <a:r>
              <a:rPr lang="en-US" sz="1800" dirty="0" err="1"/>
              <a:t>qattiq</a:t>
            </a:r>
            <a:r>
              <a:rPr lang="en-US" sz="1800" dirty="0"/>
              <a:t> </a:t>
            </a:r>
            <a:r>
              <a:rPr lang="en-US" sz="1800" dirty="0" err="1"/>
              <a:t>jismlar</a:t>
            </a:r>
            <a:endParaRPr lang="ru-RU" sz="1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909311" y="2984438"/>
            <a:ext cx="3053387" cy="27203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dirty="0" err="1"/>
              <a:t>Bunday</a:t>
            </a:r>
            <a:r>
              <a:rPr lang="en-US" sz="1800" dirty="0"/>
              <a:t> </a:t>
            </a:r>
            <a:r>
              <a:rPr lang="en-US" sz="1800" dirty="0" err="1"/>
              <a:t>tahlilning</a:t>
            </a:r>
            <a:r>
              <a:rPr lang="en-US" sz="1800" dirty="0"/>
              <a:t> </a:t>
            </a:r>
            <a:r>
              <a:rPr lang="en-US" sz="1800" dirty="0" err="1"/>
              <a:t>vazifalari</a:t>
            </a:r>
            <a:r>
              <a:rPr lang="en-US" sz="1800" dirty="0"/>
              <a:t> </a:t>
            </a:r>
            <a:r>
              <a:rPr lang="en-US" sz="1800" dirty="0" err="1"/>
              <a:t>o'rganilayotgan</a:t>
            </a:r>
            <a:r>
              <a:rPr lang="en-US" sz="1800" dirty="0"/>
              <a:t> </a:t>
            </a:r>
            <a:r>
              <a:rPr lang="en-US" sz="1800" dirty="0" err="1"/>
              <a:t>tizimlarning</a:t>
            </a:r>
            <a:r>
              <a:rPr lang="en-US" sz="1800" dirty="0"/>
              <a:t> </a:t>
            </a:r>
            <a:r>
              <a:rPr lang="en-US" sz="1800" dirty="0" err="1"/>
              <a:t>kimyoviy</a:t>
            </a:r>
            <a:r>
              <a:rPr lang="en-US" sz="1800" dirty="0"/>
              <a:t> </a:t>
            </a:r>
            <a:r>
              <a:rPr lang="en-US" sz="1800" dirty="0" err="1"/>
              <a:t>reaktsiyalar</a:t>
            </a:r>
            <a:r>
              <a:rPr lang="en-US" sz="1800" dirty="0"/>
              <a:t> </a:t>
            </a:r>
            <a:r>
              <a:rPr lang="en-US" sz="1800" dirty="0" err="1"/>
              <a:t>paytida</a:t>
            </a:r>
            <a:r>
              <a:rPr lang="en-US" sz="1800" dirty="0"/>
              <a:t> </a:t>
            </a:r>
            <a:r>
              <a:rPr lang="en-US" sz="1800" dirty="0" err="1"/>
              <a:t>paydo</a:t>
            </a:r>
            <a:r>
              <a:rPr lang="en-US" sz="1800" dirty="0"/>
              <a:t> </a:t>
            </a:r>
            <a:r>
              <a:rPr lang="en-US" sz="1800" dirty="0" err="1"/>
              <a:t>bo'ladigan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o'zgarib</a:t>
            </a:r>
            <a:r>
              <a:rPr lang="en-US" sz="1800" dirty="0"/>
              <a:t> </a:t>
            </a:r>
            <a:r>
              <a:rPr lang="en-US" sz="1800" dirty="0" err="1"/>
              <a:t>turadigan</a:t>
            </a:r>
            <a:r>
              <a:rPr lang="en-US" sz="1800" dirty="0"/>
              <a:t> </a:t>
            </a:r>
            <a:r>
              <a:rPr lang="en-US" sz="1800" dirty="0" err="1"/>
              <a:t>fizik</a:t>
            </a:r>
            <a:r>
              <a:rPr lang="en-US" sz="1800" dirty="0"/>
              <a:t> </a:t>
            </a:r>
            <a:r>
              <a:rPr lang="en-US" sz="1800" dirty="0" err="1"/>
              <a:t>parametrlarining</a:t>
            </a:r>
            <a:r>
              <a:rPr lang="en-US" sz="1800" dirty="0"/>
              <a:t> </a:t>
            </a:r>
            <a:r>
              <a:rPr lang="en-US" sz="1800" dirty="0" err="1"/>
              <a:t>qiymatlarini</a:t>
            </a:r>
            <a:r>
              <a:rPr lang="en-US" sz="1800" dirty="0"/>
              <a:t> </a:t>
            </a:r>
            <a:r>
              <a:rPr lang="en-US" sz="1800" dirty="0" err="1"/>
              <a:t>o'lchashga</a:t>
            </a:r>
            <a:r>
              <a:rPr lang="en-US" sz="1800" dirty="0"/>
              <a:t> </a:t>
            </a:r>
            <a:r>
              <a:rPr lang="en-US" sz="1800" dirty="0" err="1"/>
              <a:t>asoslangan</a:t>
            </a:r>
            <a:r>
              <a:rPr lang="ru-RU" sz="1800" dirty="0"/>
              <a:t>.</a:t>
            </a:r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3699554E-4F81-4703-B23E-8A2153809F7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4407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81287181"/>
              </p:ext>
            </p:extLst>
          </p:nvPr>
        </p:nvGraphicFramePr>
        <p:xfrm>
          <a:off x="400050" y="1122680"/>
          <a:ext cx="840105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10-конечная звезда 3">
            <a:extLst>
              <a:ext uri="{FF2B5EF4-FFF2-40B4-BE49-F238E27FC236}">
                <a16:creationId xmlns:a16="http://schemas.microsoft.com/office/drawing/2014/main" id="{834C73A9-657B-4F1B-BF77-381B7910242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9756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41980120"/>
              </p:ext>
            </p:extLst>
          </p:nvPr>
        </p:nvGraphicFramePr>
        <p:xfrm>
          <a:off x="217170" y="982980"/>
          <a:ext cx="8743950" cy="4789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10-конечная звезда 3">
            <a:extLst>
              <a:ext uri="{FF2B5EF4-FFF2-40B4-BE49-F238E27FC236}">
                <a16:creationId xmlns:a16="http://schemas.microsoft.com/office/drawing/2014/main" id="{74316FE2-BE4C-4A18-B661-C7509347BDE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6211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82881" y="1485900"/>
          <a:ext cx="8881109" cy="4386400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3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9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93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49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819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Usul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nomi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O'lchash printsipi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Yaratilish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yili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Usul asoschisi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Aniqlik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natija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xatoligi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76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Titrimetrik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Analit bilan reaksiyaga sarflangan ma'lum konsentratsiyali reaktiv eritmasi hajmini o'lchash asosida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1780 y.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F. </a:t>
                      </a:r>
                      <a:r>
                        <a:rPr lang="en-US" sz="1400" dirty="0" err="1">
                          <a:effectLst/>
                        </a:rPr>
                        <a:t>Dekroyzil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J. </a:t>
                      </a:r>
                      <a:r>
                        <a:rPr lang="en-US" sz="1400" dirty="0" err="1">
                          <a:effectLst/>
                        </a:rPr>
                        <a:t>Gey-Lyusak</a:t>
                      </a:r>
                      <a:r>
                        <a:rPr lang="en-US" sz="1400" dirty="0">
                          <a:effectLst/>
                        </a:rPr>
                        <a:t>. </a:t>
                      </a: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K. Mohr.</a:t>
                      </a:r>
                      <a:endParaRPr lang="ru-RU" sz="11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G. </a:t>
                      </a:r>
                      <a:r>
                        <a:rPr lang="en-US" sz="1400" dirty="0" err="1">
                          <a:effectLst/>
                        </a:rPr>
                        <a:t>Shvaryenbax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</a:t>
                      </a:r>
                      <a:r>
                        <a:rPr lang="en-US" sz="1400" baseline="30000" dirty="0">
                          <a:effectLst/>
                        </a:rPr>
                        <a:t>-5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gacha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bo'lgan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moddaning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tarkibini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aniqlash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533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Gravimetrik usul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Muayyan tarkibdagi moddalar shaklida ajratilgan aniqlangan komponentning massasini o'lchash asosida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XIX asrning 20-30 yy.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T. Bergman (cho'ktirish usuli), A. Lavuazye (distillash usuli)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o'rtacha xatolik 0,1 - 0,2%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837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Tomchili tahlil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Reaksiyalar chinni yoki shisha plastinkalarda yoki filtr qog'ozida amalga oshiriladi, unga bir tomchi sinov eritmasi va xarakterli rang berish yoki kristal hosil bo'lishiga olib keladigan reaktiv tomchisi qo'llaniladi.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1834 y.</a:t>
                      </a:r>
                      <a:endParaRPr lang="ru-RU" sz="110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1929 y.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F. Runge</a:t>
                      </a:r>
                      <a:endParaRPr lang="ru-RU" sz="110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N. Tananaev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 </a:t>
                      </a:r>
                      <a:r>
                        <a:rPr lang="en-US" sz="1400" baseline="30000" dirty="0">
                          <a:effectLst/>
                        </a:rPr>
                        <a:t>-4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gacha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sezgirlik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182880" y="982980"/>
            <a:ext cx="8881110" cy="3429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1800" dirty="0" err="1">
                <a:solidFill>
                  <a:srgbClr val="C00000"/>
                </a:solidFill>
              </a:rPr>
              <a:t>Moddalar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va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materiallar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tarkibini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aniqlash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uchun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tahlil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usullarining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 err="1">
                <a:solidFill>
                  <a:srgbClr val="C00000"/>
                </a:solidFill>
              </a:rPr>
              <a:t>tavsiflari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9E4F017B-D317-49DE-BFBC-094AE6414D8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870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08370" y="1531620"/>
          <a:ext cx="8718461" cy="436911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661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9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49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55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67765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Kukunni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maydalash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usuli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Element </a:t>
                      </a:r>
                      <a:r>
                        <a:rPr lang="en-US" sz="1400" b="0" dirty="0" err="1">
                          <a:effectLst/>
                        </a:rPr>
                        <a:t>namunani</a:t>
                      </a:r>
                      <a:r>
                        <a:rPr lang="en-US" sz="1400" b="0" dirty="0">
                          <a:effectLst/>
                        </a:rPr>
                        <a:t> reagent </a:t>
                      </a:r>
                      <a:r>
                        <a:rPr lang="en-US" sz="1400" b="0" dirty="0" err="1">
                          <a:effectLst/>
                        </a:rPr>
                        <a:t>bilan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birga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maydalanganda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rangi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hidi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bilan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farq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qiluvchi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xarakterli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birikmalar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hosil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bo'lishi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bilan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aniqlanadi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1898 </a:t>
                      </a:r>
                      <a:r>
                        <a:rPr lang="ru-RU" sz="1400" b="0" dirty="0">
                          <a:effectLst/>
                        </a:rPr>
                        <a:t>y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F.M. </a:t>
                      </a:r>
                      <a:r>
                        <a:rPr lang="en-US" sz="1400" b="0" dirty="0" err="1">
                          <a:effectLst/>
                        </a:rPr>
                        <a:t>Flavitskiy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rang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hid </a:t>
                      </a:r>
                      <a:r>
                        <a:rPr lang="en-US" sz="1400" b="0" dirty="0" err="1">
                          <a:effectLst/>
                        </a:rPr>
                        <a:t>bilan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moddaning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mavjudligini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aniqlash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1164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Pirokimyoviy usul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Alanganing turli xil ranglari orqali ma'lum kimyoviy elementlarni aniqlash usuli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XVII asr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Alanganing xarakterli ranglanishi bilan moddaning mavjudligini aniqlash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4169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Emission </a:t>
                      </a:r>
                      <a:r>
                        <a:rPr lang="en-US" sz="1400" dirty="0" err="1">
                          <a:effectLst/>
                        </a:rPr>
                        <a:t>tahlil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Usul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o'rganilayotgan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moddaning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atomlarini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qo'zg'atishga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chiqarilgan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nurlanishning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tarqalishiga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elektron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o'tishlarga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mos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keladigan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spektral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chiziqlar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namunasi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spektridagi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joylashuvi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intensivligini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qayd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etishga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asoslangan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1859 г.</a:t>
                      </a:r>
                      <a:endParaRPr lang="ru-RU" sz="110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1928 г.</a:t>
                      </a:r>
                      <a:endParaRPr lang="ru-RU" sz="110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1955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G. </a:t>
                      </a:r>
                      <a:r>
                        <a:rPr lang="en-US" sz="1400" dirty="0" err="1">
                          <a:effectLst/>
                        </a:rPr>
                        <a:t>Kirxxof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R. Bunsen</a:t>
                      </a:r>
                      <a:endParaRPr lang="ru-RU" sz="110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Landergard</a:t>
                      </a:r>
                      <a:endParaRPr lang="ru-RU" sz="110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R. Muñoz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aniqlash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chegarasi</a:t>
                      </a:r>
                      <a:r>
                        <a:rPr lang="en-US" sz="1400" dirty="0">
                          <a:effectLst/>
                        </a:rPr>
                        <a:t> 10'3-lV%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94310" y="1051561"/>
          <a:ext cx="8732520" cy="50888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680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4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9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887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O'lchash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printsipi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Yaratilish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yili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asoschisi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Aniqlik</a:t>
                      </a:r>
                      <a:r>
                        <a:rPr lang="en-US" sz="1500" dirty="0">
                          <a:effectLst/>
                        </a:rPr>
                        <a:t>, </a:t>
                      </a:r>
                      <a:r>
                        <a:rPr lang="en-US" sz="1500" dirty="0" err="1">
                          <a:effectLst/>
                        </a:rPr>
                        <a:t>natija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xatoligi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7FD81D16-D6BA-427D-A179-EF7DB81F083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0671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62877" y="1618369"/>
          <a:ext cx="8695373" cy="3959471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4944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5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0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73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73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7916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Absorbsion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spektroskopiya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Usul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elementning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xarakterli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monoxromatik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nurlanishining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gaz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fazasidagi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qo'zg'atilmagan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atomlari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tomonidan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rezonansli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yutilish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darajasini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o'lchashga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asoslangan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XX </a:t>
                      </a:r>
                      <a:r>
                        <a:rPr lang="en-US" sz="1400" b="0" dirty="0" err="1">
                          <a:effectLst/>
                        </a:rPr>
                        <a:t>asrning</a:t>
                      </a:r>
                      <a:r>
                        <a:rPr lang="en-US" sz="1400" b="0" dirty="0">
                          <a:effectLst/>
                        </a:rPr>
                        <a:t> 60-yillari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A. </a:t>
                      </a:r>
                      <a:r>
                        <a:rPr lang="en-US" sz="1400" b="0" dirty="0" err="1">
                          <a:effectLst/>
                        </a:rPr>
                        <a:t>Uolsh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B. Lvov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Massman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aniqlash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chegarasi</a:t>
                      </a:r>
                      <a:r>
                        <a:rPr lang="en-US" sz="1400" b="0" dirty="0">
                          <a:effectLst/>
                        </a:rPr>
                        <a:t> 10-5-10-8 o/0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018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Titrimetrik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Analit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reaksiyaga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sarflangan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ma'lum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konsentratsiyali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reaktiv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eritmasi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hajmini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o'lchash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asosida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usul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sifatida</a:t>
                      </a:r>
                      <a:r>
                        <a:rPr lang="en-US" sz="1400" dirty="0">
                          <a:effectLst/>
                        </a:rPr>
                        <a:t> 1780 </a:t>
                      </a:r>
                      <a:r>
                        <a:rPr lang="en-US" sz="1400" dirty="0" err="1">
                          <a:effectLst/>
                        </a:rPr>
                        <a:t>yilda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asos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solingan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F. </a:t>
                      </a:r>
                      <a:r>
                        <a:rPr lang="en-US" sz="1400" dirty="0" err="1">
                          <a:effectLst/>
                        </a:rPr>
                        <a:t>Dekroyzil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J. </a:t>
                      </a:r>
                      <a:r>
                        <a:rPr lang="en-US" sz="1400" dirty="0" err="1">
                          <a:effectLst/>
                        </a:rPr>
                        <a:t>Gey-Lyusak</a:t>
                      </a:r>
                      <a:r>
                        <a:rPr lang="en-US" sz="1400" dirty="0">
                          <a:effectLst/>
                        </a:rPr>
                        <a:t>. </a:t>
                      </a: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K. Mohr.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G. </a:t>
                      </a:r>
                      <a:r>
                        <a:rPr lang="en-US" sz="1400" dirty="0" err="1">
                          <a:effectLst/>
                        </a:rPr>
                        <a:t>Shvaryenbax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10"5 gacha bo'lgan moddaning tarkibini aniqlash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012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Gravimetrik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Ma'lum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tarkibdagi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moddalar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shaklida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ajratiladigan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belgilangan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komponentning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massasini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o'lchash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asosida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19-asr 20-30 </a:t>
                      </a:r>
                      <a:r>
                        <a:rPr lang="en-US" sz="1400" dirty="0" err="1">
                          <a:effectLst/>
                        </a:rPr>
                        <a:t>yy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T. Bergman (</a:t>
                      </a:r>
                      <a:r>
                        <a:rPr lang="en-US" sz="1400" dirty="0" err="1">
                          <a:effectLst/>
                        </a:rPr>
                        <a:t>cho'ktirish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usuli</a:t>
                      </a:r>
                      <a:r>
                        <a:rPr lang="en-US" sz="1400" dirty="0">
                          <a:effectLst/>
                        </a:rPr>
                        <a:t>), A. </a:t>
                      </a:r>
                      <a:r>
                        <a:rPr lang="en-US" sz="1400" dirty="0" err="1">
                          <a:effectLst/>
                        </a:rPr>
                        <a:t>Lavuazye</a:t>
                      </a:r>
                      <a:r>
                        <a:rPr lang="en-US" sz="1400" dirty="0">
                          <a:effectLst/>
                        </a:rPr>
                        <a:t> (</a:t>
                      </a:r>
                      <a:r>
                        <a:rPr lang="en-US" sz="1400" dirty="0" err="1">
                          <a:effectLst/>
                        </a:rPr>
                        <a:t>distillash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usuli</a:t>
                      </a:r>
                      <a:r>
                        <a:rPr lang="en-US" sz="1400" dirty="0">
                          <a:effectLst/>
                        </a:rPr>
                        <a:t>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o'rtacha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xato</a:t>
                      </a:r>
                      <a:r>
                        <a:rPr lang="en-US" sz="1400" dirty="0">
                          <a:effectLst/>
                        </a:rPr>
                        <a:t> 0,1 - 0,2%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8590" y="1120141"/>
          <a:ext cx="8732520" cy="50888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508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7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0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231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887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O'lchash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printsipi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Yaratilish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yili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asoschisi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Aniqlik</a:t>
                      </a:r>
                      <a:r>
                        <a:rPr lang="en-US" sz="1500" dirty="0">
                          <a:effectLst/>
                        </a:rPr>
                        <a:t>, </a:t>
                      </a:r>
                      <a:r>
                        <a:rPr lang="en-US" sz="1500" dirty="0" err="1">
                          <a:effectLst/>
                        </a:rPr>
                        <a:t>natija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xatoligi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EF751560-618D-457E-8FAB-9F36AD9ED1E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1346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1447" y="1629799"/>
          <a:ext cx="8763953" cy="3936612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505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59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47791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Tomchilar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tahlili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Reaksiyalar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chinni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shisha </a:t>
                      </a:r>
                      <a:r>
                        <a:rPr lang="en-US" sz="1400" b="0" dirty="0" err="1">
                          <a:effectLst/>
                        </a:rPr>
                        <a:t>plastinkalarda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filtr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qog'ozida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amalga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oshiriladi</a:t>
                      </a:r>
                      <a:r>
                        <a:rPr lang="en-US" sz="1400" b="0" dirty="0">
                          <a:effectLst/>
                        </a:rPr>
                        <a:t>. </a:t>
                      </a:r>
                      <a:r>
                        <a:rPr lang="en-US" sz="1400" b="0" dirty="0" err="1">
                          <a:effectLst/>
                        </a:rPr>
                        <a:t>uning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ustiga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bir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tomchi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sinov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eritmasi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va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xarakterli</a:t>
                      </a:r>
                      <a:r>
                        <a:rPr lang="en-US" sz="1400" b="0" dirty="0">
                          <a:effectLst/>
                        </a:rPr>
                        <a:t> rang </a:t>
                      </a:r>
                      <a:r>
                        <a:rPr lang="en-US" sz="1400" b="0" dirty="0" err="1">
                          <a:effectLst/>
                        </a:rPr>
                        <a:t>berish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kristal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hosil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bo'lishiga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olib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keladigan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reaktiv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tomchisi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qo'llaniladi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1834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1929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F. </a:t>
                      </a:r>
                      <a:r>
                        <a:rPr lang="en-US" sz="1400" b="0" dirty="0" err="1">
                          <a:effectLst/>
                        </a:rPr>
                        <a:t>Runge</a:t>
                      </a:r>
                      <a:endParaRPr lang="ru-RU" sz="1200" b="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N. </a:t>
                      </a:r>
                      <a:r>
                        <a:rPr lang="en-US" sz="1400" b="0" dirty="0" err="1">
                          <a:effectLst/>
                        </a:rPr>
                        <a:t>Tananaev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10 "4 </a:t>
                      </a:r>
                      <a:r>
                        <a:rPr lang="en-US" sz="1400" b="0" dirty="0" err="1">
                          <a:effectLst/>
                        </a:rPr>
                        <a:t>gacha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sezgirlik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6601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Kukunni maydalash usuli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Element </a:t>
                      </a:r>
                      <a:r>
                        <a:rPr lang="en-US" sz="1400" dirty="0" err="1">
                          <a:effectLst/>
                        </a:rPr>
                        <a:t>namunani</a:t>
                      </a:r>
                      <a:r>
                        <a:rPr lang="en-US" sz="1400" dirty="0">
                          <a:effectLst/>
                        </a:rPr>
                        <a:t> reagent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birga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maydalanganda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rangi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yoki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hidi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farq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qiluvchi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xarakterli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birikmalar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hosil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bo'lishi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aniqlanadi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1898 yil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F.M. Flavitskiy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Rang yoki hid bo'yicha moddaning mavjudligini aniqlash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22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Pirokimyoviy usul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Alanganing turli xil ranglari bilan ma'lum kimyoviy elementlarni aniqlash usuli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Taxminan 17-asr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Alanganing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xarakterli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rangi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moddaning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mavjudligini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aniqlash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8590" y="1097281"/>
          <a:ext cx="8766810" cy="50888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508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0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887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O'lchash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printsipi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Yaratilish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yili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asoschisi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Aniqlik</a:t>
                      </a:r>
                      <a:r>
                        <a:rPr lang="en-US" sz="1500" dirty="0">
                          <a:effectLst/>
                        </a:rPr>
                        <a:t>, </a:t>
                      </a:r>
                      <a:r>
                        <a:rPr lang="en-US" sz="1500" dirty="0" err="1">
                          <a:effectLst/>
                        </a:rPr>
                        <a:t>natija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xatoligi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17D5FD75-5E6B-4ADF-902E-441971027C21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8928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383" y="1623061"/>
          <a:ext cx="8831597" cy="4227481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5163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1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2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59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02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5453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Emissiya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tahlili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Usul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o'rganilayotgan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moddaning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atomlarini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qo'zg'atishga</a:t>
                      </a:r>
                      <a:r>
                        <a:rPr lang="en-US" sz="1400" b="0" dirty="0">
                          <a:effectLst/>
                        </a:rPr>
                        <a:t>, </a:t>
                      </a:r>
                      <a:r>
                        <a:rPr lang="en-US" sz="1400" b="0" dirty="0" err="1">
                          <a:effectLst/>
                        </a:rPr>
                        <a:t>chiqarilgan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nurlanishning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tarqalishiga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va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elektron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o'tishlarga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mos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keladigan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spektral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chiziqlar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namunasi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spektridagi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joylashuvi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va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intensivligini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qayd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etishga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asoslangan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1859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1928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1955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G. </a:t>
                      </a:r>
                      <a:r>
                        <a:rPr lang="en-US" sz="1400" b="0" dirty="0" err="1">
                          <a:effectLst/>
                        </a:rPr>
                        <a:t>Kirxxof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endParaRPr lang="ru-RU" sz="1200" b="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R. Bunsen</a:t>
                      </a:r>
                      <a:endParaRPr lang="ru-RU" sz="1200" b="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Landergard</a:t>
                      </a:r>
                      <a:endParaRPr lang="ru-RU" sz="1200" b="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R. Muñoz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Aniqlash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chegarasi</a:t>
                      </a:r>
                      <a:r>
                        <a:rPr lang="en-US" sz="1400" b="0" dirty="0">
                          <a:effectLst/>
                        </a:rPr>
                        <a:t> 10'3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6985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Absorbsion spektroskopiya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Usul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elementning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xarakterli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monoxromatik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nurlanishining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gaz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fazasidagi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qo'zg'atilmagan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atomlari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tomonidan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rezonansli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yutilish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darajasini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o'lchashga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asoslangan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XX </a:t>
                      </a:r>
                      <a:r>
                        <a:rPr lang="en-US" sz="1400" dirty="0" err="1">
                          <a:effectLst/>
                        </a:rPr>
                        <a:t>asrning</a:t>
                      </a:r>
                      <a:r>
                        <a:rPr lang="en-US" sz="1400" dirty="0">
                          <a:effectLst/>
                        </a:rPr>
                        <a:t> 60-yillari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A. Uolsh</a:t>
                      </a:r>
                      <a:endParaRPr lang="ru-RU" sz="120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B. Lvov</a:t>
                      </a:r>
                      <a:endParaRPr lang="ru-RU" sz="120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Massman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Aniqlash chegarasi </a:t>
                      </a:r>
                      <a:r>
                        <a:rPr lang="ru-RU" sz="1400">
                          <a:effectLst/>
                        </a:rPr>
                        <a:t>10</a:t>
                      </a:r>
                      <a:r>
                        <a:rPr lang="en-US" sz="1400">
                          <a:effectLst/>
                        </a:rPr>
                        <a:t>-5-</a:t>
                      </a:r>
                      <a:r>
                        <a:rPr lang="ru-RU" sz="1400">
                          <a:effectLst/>
                        </a:rPr>
                        <a:t>10</a:t>
                      </a:r>
                      <a:r>
                        <a:rPr lang="en-US" sz="1400">
                          <a:effectLst/>
                        </a:rPr>
                        <a:t>-8 </a:t>
                      </a:r>
                      <a:r>
                        <a:rPr lang="ru-RU" sz="1400">
                          <a:effectLst/>
                        </a:rPr>
                        <a:t>%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6578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Luminesent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Sinov namunasining o'ziga xos porlashi yoki namunaga kiritilgan fosforlarning porlashi kuzatiladi.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1864 </a:t>
                      </a:r>
                      <a:r>
                        <a:rPr lang="en-US" sz="1400" dirty="0" err="1">
                          <a:effectLst/>
                        </a:rPr>
                        <a:t>yil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1948 </a:t>
                      </a:r>
                      <a:r>
                        <a:rPr lang="en-US" sz="1400" dirty="0" err="1">
                          <a:effectLst/>
                        </a:rPr>
                        <a:t>yil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Stokes</a:t>
                      </a:r>
                      <a:endParaRPr lang="ru-RU" sz="120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S.S. Vavilov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10-10g </a:t>
                      </a:r>
                      <a:r>
                        <a:rPr lang="en-US" sz="1400" dirty="0" err="1">
                          <a:effectLst/>
                        </a:rPr>
                        <a:t>gacha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bo'lgan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moddaning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massasini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aniqlash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8590" y="1074421"/>
          <a:ext cx="8823961" cy="50888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514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90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556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887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O'lchash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printsipi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Yaratilish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yili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asoschisi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Aniqlik</a:t>
                      </a:r>
                      <a:r>
                        <a:rPr lang="en-US" sz="1500" dirty="0">
                          <a:effectLst/>
                        </a:rPr>
                        <a:t>, </a:t>
                      </a:r>
                      <a:r>
                        <a:rPr lang="en-US" sz="1500" dirty="0" err="1">
                          <a:effectLst/>
                        </a:rPr>
                        <a:t>natija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xatoligi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897FA6B3-9442-49A9-8DD1-EDDED9DD47DF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2850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37160" y="1520191"/>
          <a:ext cx="8858250" cy="422909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39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0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0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8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0604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Potensiometrik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Usul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qaytuvchan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galvanik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elementlarning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elektr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yurituvchi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kuchlarini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o'lchashga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asoslangan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1883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1889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1973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Berend</a:t>
                      </a:r>
                      <a:endParaRPr lang="ru-RU" sz="1200" b="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Nernst</a:t>
                      </a:r>
                      <a:endParaRPr lang="ru-RU" sz="1200" b="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B.P. </a:t>
                      </a:r>
                      <a:r>
                        <a:rPr lang="en-US" sz="1400" b="0" dirty="0" err="1">
                          <a:effectLst/>
                        </a:rPr>
                        <a:t>Nikolskiy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xatolik</a:t>
                      </a:r>
                      <a:r>
                        <a:rPr lang="en-US" sz="1400" b="0" dirty="0">
                          <a:effectLst/>
                        </a:rPr>
                        <a:t> 2 - 10%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651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Kulonometrik usul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To'g'ridan-to'g'ri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kulometriyada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tahlil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qiluvchi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modda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to'g'ridan-to'g'ri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kulometrik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hujayrada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elektrokimyoviy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transformatsiyaga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uchraydi</a:t>
                      </a:r>
                      <a:r>
                        <a:rPr lang="en-US" sz="1400" dirty="0">
                          <a:effectLst/>
                        </a:rPr>
                        <a:t>. </a:t>
                      </a:r>
                      <a:r>
                        <a:rPr lang="en-US" sz="1400" dirty="0" err="1">
                          <a:effectLst/>
                        </a:rPr>
                        <a:t>Kulometrik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titrlashda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analit</a:t>
                      </a:r>
                      <a:r>
                        <a:rPr lang="en-US" sz="1400" dirty="0">
                          <a:effectLst/>
                        </a:rPr>
                        <a:t> titrant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reaksiyaga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kirishadi</a:t>
                      </a:r>
                      <a:r>
                        <a:rPr lang="en-US" sz="1400" dirty="0">
                          <a:effectLst/>
                        </a:rPr>
                        <a:t>, u </a:t>
                      </a:r>
                      <a:r>
                        <a:rPr lang="en-US" sz="1400" dirty="0" err="1">
                          <a:effectLst/>
                        </a:rPr>
                        <a:t>kulometrik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hujayrada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maxsus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tanlangan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eritmani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elektroliz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qilish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orqali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olinadi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taxminan</a:t>
                      </a:r>
                      <a:r>
                        <a:rPr lang="en-US" sz="1400" dirty="0">
                          <a:effectLst/>
                        </a:rPr>
                        <a:t> 1940 </a:t>
                      </a:r>
                      <a:r>
                        <a:rPr lang="en-US" sz="1400" dirty="0" err="1">
                          <a:effectLst/>
                        </a:rPr>
                        <a:t>yil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L. </a:t>
                      </a:r>
                      <a:r>
                        <a:rPr lang="en-US" sz="1400" dirty="0" err="1">
                          <a:effectLst/>
                        </a:rPr>
                        <a:t>Sabelledi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 </a:t>
                      </a:r>
                      <a:r>
                        <a:rPr lang="en-US" sz="1400" dirty="0" err="1">
                          <a:effectLst/>
                        </a:rPr>
                        <a:t>Chamogyi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SM. </a:t>
                      </a:r>
                      <a:r>
                        <a:rPr lang="en-US" sz="1400" dirty="0" err="1">
                          <a:effectLst/>
                        </a:rPr>
                        <a:t>Zaxaryevskiy</a:t>
                      </a:r>
                      <a:r>
                        <a:rPr lang="en-US" sz="1400" dirty="0">
                          <a:effectLst/>
                        </a:rPr>
                        <a:t>. F.F. </a:t>
                      </a:r>
                      <a:r>
                        <a:rPr lang="en-US" sz="1400" dirty="0" err="1">
                          <a:effectLst/>
                        </a:rPr>
                        <a:t>Trishin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M.T. </a:t>
                      </a:r>
                      <a:r>
                        <a:rPr lang="en-US" sz="1400" dirty="0" err="1">
                          <a:effectLst/>
                        </a:rPr>
                        <a:t>Kozlovskiy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aniqlik</a:t>
                      </a:r>
                      <a:r>
                        <a:rPr lang="en-US" sz="1400" dirty="0">
                          <a:effectLst/>
                        </a:rPr>
                        <a:t> 0,1-0,001%,</a:t>
                      </a:r>
                      <a:endParaRPr lang="ru-RU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 "4 </a:t>
                      </a:r>
                      <a:r>
                        <a:rPr lang="en-US" sz="1400" dirty="0" err="1">
                          <a:effectLst/>
                        </a:rPr>
                        <a:t>gacha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sezgirlik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1985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Konduktometrik usul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Usul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eritmaning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elektr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o'tkazuvchanligi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bu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eritmadagi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ionlar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konsentratsiyasi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o'rtasidagi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bog'liqlikni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o'rganishga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asoslangan</a:t>
                      </a:r>
                      <a:r>
                        <a:rPr lang="en-US" sz="1400" dirty="0">
                          <a:effectLst/>
                        </a:rPr>
                        <a:t>. </a:t>
                      </a:r>
                      <a:r>
                        <a:rPr lang="en-US" sz="1400" dirty="0" err="1">
                          <a:effectLst/>
                        </a:rPr>
                        <a:t>Analitik</a:t>
                      </a:r>
                      <a:r>
                        <a:rPr lang="en-US" sz="1400" dirty="0">
                          <a:effectLst/>
                        </a:rPr>
                        <a:t> signal </a:t>
                      </a:r>
                      <a:r>
                        <a:rPr lang="en-US" sz="1400" dirty="0" err="1">
                          <a:effectLst/>
                        </a:rPr>
                        <a:t>eritma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hajmidagi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zaryadlangan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zarrachalar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konsentratsiyasining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funktsiyasidir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1923 </a:t>
                      </a:r>
                      <a:r>
                        <a:rPr lang="en-US" sz="1400" dirty="0" err="1">
                          <a:effectLst/>
                        </a:rPr>
                        <a:t>yil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I.I. Kolthoff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nisbiy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xato</a:t>
                      </a:r>
                      <a:r>
                        <a:rPr lang="en-US" sz="1400" dirty="0">
                          <a:effectLst/>
                        </a:rPr>
                        <a:t> 0,1-2%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91" marR="3459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37160" y="982981"/>
          <a:ext cx="8858250" cy="50888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383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0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8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887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O'lchash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prinsipi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Yaratilish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yili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asoschisi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Aniqlik</a:t>
                      </a:r>
                      <a:r>
                        <a:rPr lang="en-US" sz="1500" dirty="0">
                          <a:effectLst/>
                        </a:rPr>
                        <a:t>, </a:t>
                      </a:r>
                      <a:r>
                        <a:rPr lang="en-US" sz="1500" dirty="0" err="1">
                          <a:effectLst/>
                        </a:rPr>
                        <a:t>natija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xatoligi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397BB59F-DD0B-413E-B2B3-000F9D086AD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6127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1450" y="1817250"/>
          <a:ext cx="8869680" cy="2514720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39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0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58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0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8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7459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Xromatografik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usul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effectLst/>
                        </a:rPr>
                        <a:t>Moddalarning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ikki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faza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o'rtasida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ko'p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taqsimlanishiga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asoslanadi</a:t>
                      </a:r>
                      <a:r>
                        <a:rPr lang="en-US" sz="1400" b="0" dirty="0">
                          <a:effectLst/>
                        </a:rPr>
                        <a:t> - (</a:t>
                      </a:r>
                      <a:r>
                        <a:rPr lang="en-US" sz="1400" b="0" dirty="0" err="1">
                          <a:effectLst/>
                        </a:rPr>
                        <a:t>qattiq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faza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inert </a:t>
                      </a:r>
                      <a:r>
                        <a:rPr lang="en-US" sz="1400" b="0" dirty="0" err="1">
                          <a:effectLst/>
                        </a:rPr>
                        <a:t>tashuvchida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bog'langan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suyuqlik</a:t>
                      </a:r>
                      <a:r>
                        <a:rPr lang="en-US" sz="1400" b="0" dirty="0">
                          <a:effectLst/>
                        </a:rPr>
                        <a:t>) </a:t>
                      </a:r>
                      <a:r>
                        <a:rPr lang="en-US" sz="1400" b="0" dirty="0" err="1">
                          <a:effectLst/>
                        </a:rPr>
                        <a:t>va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harakatchan</a:t>
                      </a:r>
                      <a:r>
                        <a:rPr lang="en-US" sz="1400" b="0" dirty="0">
                          <a:effectLst/>
                        </a:rPr>
                        <a:t> (</a:t>
                      </a:r>
                      <a:r>
                        <a:rPr lang="en-US" sz="1400" b="0" dirty="0" err="1">
                          <a:effectLst/>
                        </a:rPr>
                        <a:t>gaz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yoki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suyuq</a:t>
                      </a:r>
                      <a:r>
                        <a:rPr lang="en-US" sz="1400" b="0" dirty="0">
                          <a:effectLst/>
                        </a:rPr>
                        <a:t> </a:t>
                      </a:r>
                      <a:r>
                        <a:rPr lang="en-US" sz="1400" b="0" dirty="0" err="1">
                          <a:effectLst/>
                        </a:rPr>
                        <a:t>faza</a:t>
                      </a:r>
                      <a:r>
                        <a:rPr lang="en-US" sz="1400" b="0" dirty="0">
                          <a:effectLst/>
                        </a:rPr>
                        <a:t>, eluent)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1903 </a:t>
                      </a:r>
                      <a:r>
                        <a:rPr lang="en-US" sz="1400" b="0" dirty="0" err="1">
                          <a:effectLst/>
                        </a:rPr>
                        <a:t>yil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M.S. </a:t>
                      </a:r>
                      <a:r>
                        <a:rPr lang="en-US" sz="1400" b="0" dirty="0" err="1">
                          <a:effectLst/>
                        </a:rPr>
                        <a:t>Tsvet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Предел обнаружения при использовании высокочувствительных детекторов составляет 1</a:t>
                      </a:r>
                      <a:r>
                        <a:rPr lang="en-US" sz="1400" b="0" dirty="0">
                          <a:effectLst/>
                        </a:rPr>
                        <a:t>-</a:t>
                      </a:r>
                      <a:r>
                        <a:rPr lang="ru-RU" sz="1400" b="0" dirty="0">
                          <a:effectLst/>
                        </a:rPr>
                        <a:t>10%</a:t>
                      </a:r>
                      <a:endParaRPr lang="ru-RU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013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Mass-spektrometrik usul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889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Usul o'rganilayotgan moddaning (analit) molekulalarini ionlash, so'ngra ionlarni massa-zaryad nisbati bo'yicha ajratish va aniqlashga asoslangan.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1912 yil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J. J. Tomson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aniqlash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aniqligi</a:t>
                      </a:r>
                      <a:r>
                        <a:rPr lang="en-US" sz="1400" dirty="0">
                          <a:effectLst/>
                        </a:rPr>
                        <a:t> ±100 ppm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82880" y="1268731"/>
          <a:ext cx="8858250" cy="508889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383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0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8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887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88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O'lchash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prinsipi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Yaratilish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yili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Usul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asoschisi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</a:rPr>
                        <a:t>Aniqlik</a:t>
                      </a:r>
                      <a:r>
                        <a:rPr lang="en-US" sz="1500" dirty="0">
                          <a:effectLst/>
                        </a:rPr>
                        <a:t>, </a:t>
                      </a:r>
                      <a:r>
                        <a:rPr lang="en-US" sz="1500" dirty="0" err="1">
                          <a:effectLst/>
                        </a:rPr>
                        <a:t>natija</a:t>
                      </a:r>
                      <a:r>
                        <a:rPr lang="en-US" sz="1500" dirty="0">
                          <a:effectLst/>
                        </a:rPr>
                        <a:t> </a:t>
                      </a:r>
                      <a:r>
                        <a:rPr lang="en-US" sz="1500" dirty="0" err="1">
                          <a:effectLst/>
                        </a:rPr>
                        <a:t>xatoligi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26" marR="48126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C930EB23-8A20-4C8E-9E10-EB2A96B0A0DA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7048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60" y="260648"/>
            <a:ext cx="8892480" cy="6552728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Foydalanilgan</a:t>
            </a:r>
            <a:r>
              <a:rPr lang="en-US" sz="24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adabiyotlar</a:t>
            </a:r>
            <a:endParaRPr lang="uz-Cyrl-UZ" sz="24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en-US" sz="24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O’lchash usullari va vositalari, O’quv qo’llanma.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A.A.Mamajonov, M.O.Sattarov, D.V.Xakimov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/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Toshkent “NIF MSh” -2020 y. 254 b</a:t>
            </a:r>
            <a:endParaRPr lang="en-US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Mеtrоlоgiya asoslari, O’quv qo’llanma. Ismаtullаеv P.R., Qodirova Sh.A. / T.: Tafakkur, Extremum –Press, 2012. </a:t>
            </a:r>
            <a:endParaRPr lang="en-US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Электро-радиоизмерение, Учебная пособие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. </a:t>
            </a:r>
            <a:r>
              <a:rPr lang="uz-Cyrl-UZ" dirty="0">
                <a:solidFill>
                  <a:srgbClr val="002060"/>
                </a:solidFill>
                <a:latin typeface="+mj-lt"/>
              </a:rPr>
              <a:t>Исматуллаев П.Р., Кадырова Ш.А., Газиев Г.А.  – Т:.ТГТУ 2007</a:t>
            </a:r>
            <a:endParaRPr lang="en-US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O’lchashning fizikaviy asoslari. Darslik. Kalandarov P.I.. / – T:” TIQXMMI” MTU, 2023, 232 b.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“Measurement device illustration” prompt, Google Images, Google LLC, 5 Nov. 2025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“Polyethylene granules image” prompt, Google Images, </a:t>
            </a:r>
            <a:r>
              <a:rPr lang="en-US" dirty="0" err="1">
                <a:solidFill>
                  <a:srgbClr val="002060"/>
                </a:solidFill>
              </a:rPr>
              <a:t>CantaSacs</a:t>
            </a:r>
            <a:r>
              <a:rPr lang="en-US" dirty="0">
                <a:solidFill>
                  <a:srgbClr val="002060"/>
                </a:solidFill>
              </a:rPr>
              <a:t>, 5 Nov. 2025</a:t>
            </a:r>
            <a:endParaRPr lang="uz-Cyrl-UZ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“Mefenamic and Dicyclomine tablets” prompt, Google Images, </a:t>
            </a:r>
            <a:r>
              <a:rPr lang="en-US" dirty="0" err="1">
                <a:solidFill>
                  <a:srgbClr val="002060"/>
                </a:solidFill>
              </a:rPr>
              <a:t>IndiaMART</a:t>
            </a:r>
            <a:r>
              <a:rPr lang="en-US" dirty="0">
                <a:solidFill>
                  <a:srgbClr val="002060"/>
                </a:solidFill>
              </a:rPr>
              <a:t>, 5 Nov. 2025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“Measuring instrument schematic” prompt, Google Images, Google LLC, 5 Nov. 2025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“Liquid density measurement photo” prompt, </a:t>
            </a:r>
            <a:r>
              <a:rPr lang="en-US" dirty="0" err="1">
                <a:solidFill>
                  <a:srgbClr val="002060"/>
                </a:solidFill>
              </a:rPr>
              <a:t>Ifazo</a:t>
            </a:r>
            <a:r>
              <a:rPr lang="en-US" dirty="0">
                <a:solidFill>
                  <a:srgbClr val="002060"/>
                </a:solidFill>
              </a:rPr>
              <a:t>, Ifazo.uz, 1 Jan. 2024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“Hydrostatic density measurement diagram” prompt, Google Images, Google LLC, 5 Nov. 2025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“Chemical analysis illustration” prompt, </a:t>
            </a:r>
            <a:r>
              <a:rPr lang="en-US" dirty="0" err="1">
                <a:solidFill>
                  <a:srgbClr val="002060"/>
                </a:solidFill>
              </a:rPr>
              <a:t>Darakchi</a:t>
            </a:r>
            <a:r>
              <a:rPr lang="en-US" dirty="0">
                <a:solidFill>
                  <a:srgbClr val="002060"/>
                </a:solidFill>
              </a:rPr>
              <a:t>, Darakchi.uz, 29 Jul. 2024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endParaRPr lang="ru-RU" dirty="0">
              <a:solidFill>
                <a:srgbClr val="002060"/>
              </a:solidFill>
              <a:latin typeface="+mj-lt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19208</TotalTime>
  <Words>3431</Words>
  <Application>Microsoft Office PowerPoint</Application>
  <PresentationFormat>Экран (4:3)</PresentationFormat>
  <Paragraphs>526</Paragraphs>
  <Slides>38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</vt:lpstr>
      <vt:lpstr>Calibri</vt:lpstr>
      <vt:lpstr>Palatino Linotype</vt:lpstr>
      <vt:lpstr>Times New Roman</vt:lpstr>
      <vt:lpstr>Wingdings</vt:lpstr>
      <vt:lpstr>Wingdings 3</vt:lpstr>
      <vt:lpstr>Легкий дым</vt:lpstr>
      <vt:lpstr>Equation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889</cp:revision>
  <cp:lastPrinted>2017-11-03T05:24:17Z</cp:lastPrinted>
  <dcterms:created xsi:type="dcterms:W3CDTF">2004-09-03T10:58:13Z</dcterms:created>
  <dcterms:modified xsi:type="dcterms:W3CDTF">2025-11-15T14:36:12Z</dcterms:modified>
</cp:coreProperties>
</file>