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2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3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4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6191" r:id="rId1"/>
  </p:sldMasterIdLst>
  <p:notesMasterIdLst>
    <p:notesMasterId r:id="rId36"/>
  </p:notesMasterIdLst>
  <p:handoutMasterIdLst>
    <p:handoutMasterId r:id="rId37"/>
  </p:handoutMasterIdLst>
  <p:sldIdLst>
    <p:sldId id="422" r:id="rId2"/>
    <p:sldId id="423" r:id="rId3"/>
    <p:sldId id="424" r:id="rId4"/>
    <p:sldId id="428" r:id="rId5"/>
    <p:sldId id="429" r:id="rId6"/>
    <p:sldId id="430" r:id="rId7"/>
    <p:sldId id="431" r:id="rId8"/>
    <p:sldId id="432" r:id="rId9"/>
    <p:sldId id="304" r:id="rId10"/>
    <p:sldId id="289" r:id="rId11"/>
    <p:sldId id="314" r:id="rId12"/>
    <p:sldId id="318" r:id="rId13"/>
    <p:sldId id="320" r:id="rId14"/>
    <p:sldId id="322" r:id="rId15"/>
    <p:sldId id="324" r:id="rId16"/>
    <p:sldId id="326" r:id="rId17"/>
    <p:sldId id="327" r:id="rId18"/>
    <p:sldId id="328" r:id="rId19"/>
    <p:sldId id="344" r:id="rId20"/>
    <p:sldId id="345" r:id="rId21"/>
    <p:sldId id="346" r:id="rId22"/>
    <p:sldId id="347" r:id="rId23"/>
    <p:sldId id="373" r:id="rId24"/>
    <p:sldId id="374" r:id="rId25"/>
    <p:sldId id="375" r:id="rId26"/>
    <p:sldId id="405" r:id="rId27"/>
    <p:sldId id="408" r:id="rId28"/>
    <p:sldId id="410" r:id="rId29"/>
    <p:sldId id="413" r:id="rId30"/>
    <p:sldId id="418" r:id="rId31"/>
    <p:sldId id="420" r:id="rId32"/>
    <p:sldId id="421" r:id="rId33"/>
    <p:sldId id="425" r:id="rId34"/>
    <p:sldId id="427" r:id="rId35"/>
  </p:sldIdLst>
  <p:sldSz cx="9144000" cy="6858000" type="screen4x3"/>
  <p:notesSz cx="4416425" cy="668496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05">
          <p15:clr>
            <a:srgbClr val="A4A3A4"/>
          </p15:clr>
        </p15:guide>
        <p15:guide id="2" pos="139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akhrom Khamdamov" initials="BK" lastIdx="1" clrIdx="0">
    <p:extLst>
      <p:ext uri="{19B8F6BF-5375-455C-9EA6-DF929625EA0E}">
        <p15:presenceInfo xmlns:p15="http://schemas.microsoft.com/office/powerpoint/2012/main" userId="a5ef29303e80b42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003399"/>
    <a:srgbClr val="EBE7D5"/>
    <a:srgbClr val="F9E1C7"/>
    <a:srgbClr val="C5F1F7"/>
    <a:srgbClr val="FF0000"/>
    <a:srgbClr val="CCECFF"/>
    <a:srgbClr val="D2FCFA"/>
    <a:srgbClr val="00FFFF"/>
    <a:srgbClr val="EB8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5" autoAdjust="0"/>
    <p:restoredTop sz="94291" autoAdjust="0"/>
  </p:normalViewPr>
  <p:slideViewPr>
    <p:cSldViewPr>
      <p:cViewPr varScale="1">
        <p:scale>
          <a:sx n="65" d="100"/>
          <a:sy n="65" d="100"/>
        </p:scale>
        <p:origin x="1356" y="48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2" d="100"/>
          <a:sy n="72" d="100"/>
        </p:scale>
        <p:origin x="-3018" y="-96"/>
      </p:cViewPr>
      <p:guideLst>
        <p:guide orient="horz" pos="2105"/>
        <p:guide pos="139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9DF856-9B6D-47CB-973D-F411881072EA}" type="doc">
      <dgm:prSet loTypeId="urn:microsoft.com/office/officeart/2005/8/layout/vList5" loCatId="list" qsTypeId="urn:microsoft.com/office/officeart/2005/8/quickstyle/simple3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7C7555F8-8260-454C-B948-69FCCAE90B33}">
      <dgm:prSet custT="1"/>
      <dgm:spPr>
        <a:solidFill>
          <a:schemeClr val="accent6">
            <a:lumMod val="20000"/>
            <a:lumOff val="80000"/>
            <a:alpha val="90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just" rtl="0"/>
          <a:r>
            <a:rPr lang="en-AU" sz="2400" dirty="0">
              <a:latin typeface="+mn-lt"/>
            </a:rPr>
            <a:t>Akustik </a:t>
          </a:r>
          <a:r>
            <a:rPr lang="en-AU" sz="2400" dirty="0" err="1">
              <a:latin typeface="+mn-lt"/>
            </a:rPr>
            <a:t>usullar</a:t>
          </a:r>
          <a:r>
            <a:rPr lang="en-AU" sz="2400" dirty="0">
              <a:latin typeface="+mn-lt"/>
            </a:rPr>
            <a:t> </a:t>
          </a:r>
          <a:r>
            <a:rPr lang="en-AU" sz="2400" dirty="0" err="1">
              <a:latin typeface="+mn-lt"/>
            </a:rPr>
            <a:t>ob'ektda</a:t>
          </a:r>
          <a:r>
            <a:rPr lang="en-AU" sz="2400" dirty="0">
              <a:latin typeface="+mn-lt"/>
            </a:rPr>
            <a:t> </a:t>
          </a:r>
          <a:r>
            <a:rPr lang="en-AU" sz="2400" dirty="0" err="1">
              <a:latin typeface="+mn-lt"/>
            </a:rPr>
            <a:t>qo'zg'aladigan</a:t>
          </a:r>
          <a:r>
            <a:rPr lang="en-AU" sz="2400" dirty="0">
              <a:latin typeface="+mn-lt"/>
            </a:rPr>
            <a:t> </a:t>
          </a:r>
          <a:r>
            <a:rPr lang="en-AU" sz="2400" dirty="0" err="1">
              <a:latin typeface="+mn-lt"/>
            </a:rPr>
            <a:t>yoki</a:t>
          </a:r>
          <a:r>
            <a:rPr lang="en-AU" sz="2400" dirty="0">
              <a:latin typeface="+mn-lt"/>
            </a:rPr>
            <a:t> </a:t>
          </a:r>
          <a:r>
            <a:rPr lang="en-AU" sz="2400" dirty="0" err="1">
              <a:latin typeface="+mn-lt"/>
            </a:rPr>
            <a:t>paydo</a:t>
          </a:r>
          <a:r>
            <a:rPr lang="en-AU" sz="2400" dirty="0">
              <a:latin typeface="+mn-lt"/>
            </a:rPr>
            <a:t> </a:t>
          </a:r>
          <a:r>
            <a:rPr lang="en-AU" sz="2400" dirty="0" err="1">
              <a:latin typeface="+mn-lt"/>
            </a:rPr>
            <a:t>bo'ladigan</a:t>
          </a:r>
          <a:r>
            <a:rPr lang="en-AU" sz="2400" dirty="0">
              <a:latin typeface="+mn-lt"/>
            </a:rPr>
            <a:t> </a:t>
          </a:r>
          <a:r>
            <a:rPr lang="en-AU" sz="2400" dirty="0" err="1">
              <a:latin typeface="+mn-lt"/>
            </a:rPr>
            <a:t>elastik</a:t>
          </a:r>
          <a:r>
            <a:rPr lang="en-AU" sz="2400" dirty="0">
              <a:latin typeface="+mn-lt"/>
            </a:rPr>
            <a:t> </a:t>
          </a:r>
          <a:r>
            <a:rPr lang="en-AU" sz="2400" dirty="0" err="1">
              <a:latin typeface="+mn-lt"/>
            </a:rPr>
            <a:t>tebranishlardan</a:t>
          </a:r>
          <a:r>
            <a:rPr lang="en-AU" sz="2400" dirty="0">
              <a:latin typeface="+mn-lt"/>
            </a:rPr>
            <a:t> </a:t>
          </a:r>
          <a:r>
            <a:rPr lang="en-AU" sz="2400" dirty="0" err="1">
              <a:latin typeface="+mn-lt"/>
            </a:rPr>
            <a:t>foydalanishga</a:t>
          </a:r>
          <a:r>
            <a:rPr lang="en-AU" sz="2400" dirty="0">
              <a:latin typeface="+mn-lt"/>
            </a:rPr>
            <a:t> </a:t>
          </a:r>
          <a:r>
            <a:rPr lang="en-AU" sz="2400" dirty="0" err="1">
              <a:latin typeface="+mn-lt"/>
            </a:rPr>
            <a:t>asoslangan</a:t>
          </a:r>
          <a:r>
            <a:rPr lang="en-AU" sz="2400" dirty="0">
              <a:latin typeface="+mn-lt"/>
            </a:rPr>
            <a:t> </a:t>
          </a:r>
          <a:r>
            <a:rPr lang="en-AU" sz="2400" dirty="0" err="1">
              <a:latin typeface="+mn-lt"/>
            </a:rPr>
            <a:t>usullardir</a:t>
          </a:r>
          <a:r>
            <a:rPr lang="en-AU" sz="2400" dirty="0">
              <a:latin typeface="+mn-lt"/>
            </a:rPr>
            <a:t>.</a:t>
          </a:r>
          <a:endParaRPr lang="ru-RU" sz="2400" dirty="0">
            <a:latin typeface="+mn-lt"/>
          </a:endParaRPr>
        </a:p>
        <a:p>
          <a:pPr algn="ctr" rtl="0"/>
          <a:r>
            <a:rPr lang="en-AU" sz="2400" dirty="0" err="1">
              <a:latin typeface="+mn-lt"/>
            </a:rPr>
            <a:t>Ular</a:t>
          </a:r>
          <a:r>
            <a:rPr lang="en-AU" sz="2400" dirty="0">
              <a:latin typeface="+mn-lt"/>
            </a:rPr>
            <a:t> </a:t>
          </a:r>
          <a:r>
            <a:rPr lang="en-AU" sz="2400" dirty="0" err="1">
              <a:latin typeface="+mn-lt"/>
            </a:rPr>
            <a:t>ikkita</a:t>
          </a:r>
          <a:r>
            <a:rPr lang="en-AU" sz="2400" dirty="0">
              <a:latin typeface="+mn-lt"/>
            </a:rPr>
            <a:t> </a:t>
          </a:r>
          <a:r>
            <a:rPr lang="en-AU" sz="2400" dirty="0" err="1">
              <a:latin typeface="+mn-lt"/>
            </a:rPr>
            <a:t>katta</a:t>
          </a:r>
          <a:r>
            <a:rPr lang="en-AU" sz="2400" dirty="0">
              <a:latin typeface="+mn-lt"/>
            </a:rPr>
            <a:t> </a:t>
          </a:r>
          <a:r>
            <a:rPr lang="en-AU" sz="2400" dirty="0" err="1">
              <a:latin typeface="+mn-lt"/>
            </a:rPr>
            <a:t>guruhga</a:t>
          </a:r>
          <a:r>
            <a:rPr lang="en-AU" sz="2400" dirty="0">
              <a:latin typeface="+mn-lt"/>
            </a:rPr>
            <a:t> </a:t>
          </a:r>
          <a:r>
            <a:rPr lang="en-AU" sz="2400" dirty="0" err="1">
              <a:latin typeface="+mn-lt"/>
            </a:rPr>
            <a:t>bo'linadi</a:t>
          </a:r>
          <a:r>
            <a:rPr lang="en-AU" sz="2400" dirty="0">
              <a:latin typeface="+mn-lt"/>
            </a:rPr>
            <a:t>:</a:t>
          </a:r>
          <a:endParaRPr lang="ru-RU" sz="2400" dirty="0">
            <a:latin typeface="+mn-lt"/>
          </a:endParaRPr>
        </a:p>
      </dgm:t>
    </dgm:pt>
    <dgm:pt modelId="{C341C550-716B-4698-8057-828094B5ED8F}" type="parTrans" cxnId="{2E45112A-BEF0-4598-BA02-14AA66E844B7}">
      <dgm:prSet/>
      <dgm:spPr/>
      <dgm:t>
        <a:bodyPr/>
        <a:lstStyle/>
        <a:p>
          <a:endParaRPr lang="ru-RU"/>
        </a:p>
      </dgm:t>
    </dgm:pt>
    <dgm:pt modelId="{A7CC9DAD-10D9-4561-B976-340C892B0AD0}" type="sibTrans" cxnId="{2E45112A-BEF0-4598-BA02-14AA66E844B7}">
      <dgm:prSet/>
      <dgm:spPr/>
      <dgm:t>
        <a:bodyPr/>
        <a:lstStyle/>
        <a:p>
          <a:endParaRPr lang="ru-RU"/>
        </a:p>
      </dgm:t>
    </dgm:pt>
    <dgm:pt modelId="{5B0A652B-8939-403A-A153-012C633AA03D}">
      <dgm:prSet custT="1"/>
      <dgm:spPr/>
      <dgm:t>
        <a:bodyPr/>
        <a:lstStyle/>
        <a:p>
          <a:pPr rtl="0"/>
          <a:r>
            <a:rPr lang="en-AU" sz="2800" b="0" i="1"/>
            <a:t>Aktiv usullar</a:t>
          </a:r>
          <a:endParaRPr lang="ru-RU" sz="2800" b="0" dirty="0"/>
        </a:p>
      </dgm:t>
    </dgm:pt>
    <dgm:pt modelId="{C486266F-7E5A-40C8-AF7D-3D347ADDA09F}" type="parTrans" cxnId="{4F21844A-9D7B-402E-908C-CA493F476CEF}">
      <dgm:prSet/>
      <dgm:spPr/>
      <dgm:t>
        <a:bodyPr/>
        <a:lstStyle/>
        <a:p>
          <a:endParaRPr lang="ru-RU"/>
        </a:p>
      </dgm:t>
    </dgm:pt>
    <dgm:pt modelId="{35B6B95F-49F4-4FB6-85E0-4A1A854B403F}" type="sibTrans" cxnId="{4F21844A-9D7B-402E-908C-CA493F476CEF}">
      <dgm:prSet/>
      <dgm:spPr/>
      <dgm:t>
        <a:bodyPr/>
        <a:lstStyle/>
        <a:p>
          <a:endParaRPr lang="ru-RU"/>
        </a:p>
      </dgm:t>
    </dgm:pt>
    <dgm:pt modelId="{E811486E-0B0E-4A60-AE9B-6332434247C6}">
      <dgm:prSet custT="1"/>
      <dgm:spPr/>
      <dgm:t>
        <a:bodyPr/>
        <a:lstStyle/>
        <a:p>
          <a:pPr rtl="0"/>
          <a:r>
            <a:rPr lang="en-AU" sz="2800" b="0" i="1" dirty="0" err="1"/>
            <a:t>Passiv</a:t>
          </a:r>
          <a:r>
            <a:rPr lang="en-AU" sz="2800" b="0" i="1" dirty="0"/>
            <a:t> </a:t>
          </a:r>
          <a:r>
            <a:rPr lang="en-AU" sz="2800" b="0" i="1" dirty="0" err="1"/>
            <a:t>usullar</a:t>
          </a:r>
          <a:endParaRPr lang="de-DE" sz="2800" b="0" dirty="0"/>
        </a:p>
      </dgm:t>
    </dgm:pt>
    <dgm:pt modelId="{4BF644E7-2DBE-4F1A-98E6-A3CFF1BD564D}" type="parTrans" cxnId="{83C57119-E637-4102-AB2C-CFF61398B974}">
      <dgm:prSet/>
      <dgm:spPr/>
      <dgm:t>
        <a:bodyPr/>
        <a:lstStyle/>
        <a:p>
          <a:endParaRPr lang="ru-RU"/>
        </a:p>
      </dgm:t>
    </dgm:pt>
    <dgm:pt modelId="{041DB671-DAF9-4833-BBE9-80300643C366}" type="sibTrans" cxnId="{83C57119-E637-4102-AB2C-CFF61398B974}">
      <dgm:prSet/>
      <dgm:spPr/>
      <dgm:t>
        <a:bodyPr/>
        <a:lstStyle/>
        <a:p>
          <a:endParaRPr lang="ru-RU"/>
        </a:p>
      </dgm:t>
    </dgm:pt>
    <dgm:pt modelId="{F217F3E5-B3BC-4B32-9A5C-F3FEED1C972F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AU" sz="2000" b="0" dirty="0" err="1"/>
            <a:t>faqat</a:t>
          </a:r>
          <a:r>
            <a:rPr lang="en-AU" sz="2000" b="0" dirty="0"/>
            <a:t> </a:t>
          </a:r>
          <a:r>
            <a:rPr lang="en-AU" sz="2000" b="0" dirty="0" err="1"/>
            <a:t>tebranish</a:t>
          </a:r>
          <a:r>
            <a:rPr lang="en-AU" sz="2000" b="0" dirty="0"/>
            <a:t> </a:t>
          </a:r>
          <a:r>
            <a:rPr lang="en-AU" sz="2000" b="0" dirty="0" err="1"/>
            <a:t>va</a:t>
          </a:r>
          <a:r>
            <a:rPr lang="en-AU" sz="2000" b="0" dirty="0"/>
            <a:t> </a:t>
          </a:r>
          <a:r>
            <a:rPr lang="en-AU" sz="2000" b="0" dirty="0" err="1"/>
            <a:t>to'lqinlarni</a:t>
          </a:r>
          <a:r>
            <a:rPr lang="en-AU" sz="2000" b="0" dirty="0"/>
            <a:t> </a:t>
          </a:r>
          <a:r>
            <a:rPr lang="en-AU" sz="2000" b="0" dirty="0" err="1"/>
            <a:t>qabul</a:t>
          </a:r>
          <a:r>
            <a:rPr lang="en-AU" sz="2000" b="0" dirty="0"/>
            <a:t> </a:t>
          </a:r>
          <a:r>
            <a:rPr lang="en-AU" sz="2000" b="0" dirty="0" err="1"/>
            <a:t>qilishga</a:t>
          </a:r>
          <a:r>
            <a:rPr lang="en-AU" sz="2000" b="0" dirty="0"/>
            <a:t> </a:t>
          </a:r>
          <a:r>
            <a:rPr lang="en-AU" sz="2000" b="0" dirty="0" err="1"/>
            <a:t>asoslangan</a:t>
          </a:r>
          <a:r>
            <a:rPr lang="en-AU" sz="2000" b="0" dirty="0"/>
            <a:t>.</a:t>
          </a:r>
          <a:endParaRPr lang="ru-RU" sz="2000" b="0" dirty="0"/>
        </a:p>
      </dgm:t>
    </dgm:pt>
    <dgm:pt modelId="{78CDEAFF-CD39-499E-8B09-7D30AF581477}" type="sibTrans" cxnId="{5683A339-3012-43FF-AB1A-03A7ED7641C5}">
      <dgm:prSet/>
      <dgm:spPr/>
      <dgm:t>
        <a:bodyPr/>
        <a:lstStyle/>
        <a:p>
          <a:endParaRPr lang="ru-RU"/>
        </a:p>
      </dgm:t>
    </dgm:pt>
    <dgm:pt modelId="{580A43B6-7A11-4843-863D-E13FA5385D9B}" type="parTrans" cxnId="{5683A339-3012-43FF-AB1A-03A7ED7641C5}">
      <dgm:prSet/>
      <dgm:spPr/>
      <dgm:t>
        <a:bodyPr/>
        <a:lstStyle/>
        <a:p>
          <a:endParaRPr lang="ru-RU"/>
        </a:p>
      </dgm:t>
    </dgm:pt>
    <dgm:pt modelId="{B67B4CA7-6C64-480C-8BF7-256085E78AFF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l" rtl="0"/>
          <a:r>
            <a:rPr lang="en-AU" sz="2000" b="0" dirty="0" err="1"/>
            <a:t>akustik</a:t>
          </a:r>
          <a:r>
            <a:rPr lang="en-AU" sz="2000" b="0" dirty="0"/>
            <a:t> </a:t>
          </a:r>
          <a:r>
            <a:rPr lang="en-AU" sz="2000" b="0" dirty="0" err="1"/>
            <a:t>nurlanish</a:t>
          </a:r>
          <a:r>
            <a:rPr lang="en-AU" sz="2000" b="0" dirty="0"/>
            <a:t> </a:t>
          </a:r>
          <a:r>
            <a:rPr lang="en-AU" sz="2000" b="0" dirty="0" err="1"/>
            <a:t>hamda</a:t>
          </a:r>
          <a:r>
            <a:rPr lang="en-AU" sz="2000" b="0" dirty="0"/>
            <a:t> </a:t>
          </a:r>
          <a:r>
            <a:rPr lang="en-AU" sz="2000" b="0" dirty="0" err="1"/>
            <a:t>tebranish</a:t>
          </a:r>
          <a:r>
            <a:rPr lang="en-AU" sz="2000" b="0" dirty="0"/>
            <a:t> </a:t>
          </a:r>
          <a:r>
            <a:rPr lang="en-AU" sz="2000" b="0" dirty="0" err="1"/>
            <a:t>va</a:t>
          </a:r>
          <a:r>
            <a:rPr lang="en-AU" sz="2000" b="0" dirty="0"/>
            <a:t> </a:t>
          </a:r>
          <a:r>
            <a:rPr lang="en-AU" sz="2000" b="0" dirty="0" err="1"/>
            <a:t>to'lqinlarni</a:t>
          </a:r>
          <a:r>
            <a:rPr lang="en-AU" sz="2000" b="0" dirty="0"/>
            <a:t> </a:t>
          </a:r>
          <a:r>
            <a:rPr lang="en-AU" sz="2000" b="0" dirty="0" err="1"/>
            <a:t>qabul</a:t>
          </a:r>
          <a:r>
            <a:rPr lang="en-AU" sz="2000" b="0" dirty="0"/>
            <a:t> </a:t>
          </a:r>
          <a:r>
            <a:rPr lang="en-AU" sz="2000" b="0" dirty="0" err="1"/>
            <a:t>qilishdan</a:t>
          </a:r>
          <a:r>
            <a:rPr lang="en-AU" sz="2000" b="0" dirty="0"/>
            <a:t> </a:t>
          </a:r>
          <a:r>
            <a:rPr lang="en-AU" sz="2000" b="0" dirty="0" err="1"/>
            <a:t>foydalaniladi</a:t>
          </a:r>
          <a:endParaRPr lang="ru-RU" sz="2000" b="0" i="1" dirty="0"/>
        </a:p>
      </dgm:t>
    </dgm:pt>
    <dgm:pt modelId="{B3B6A210-4603-4A0F-A2FE-087D36CC3473}" type="sibTrans" cxnId="{44A87FFC-B0FA-4062-8820-05156EEBFF54}">
      <dgm:prSet/>
      <dgm:spPr/>
      <dgm:t>
        <a:bodyPr/>
        <a:lstStyle/>
        <a:p>
          <a:endParaRPr lang="ru-RU"/>
        </a:p>
      </dgm:t>
    </dgm:pt>
    <dgm:pt modelId="{96AFEA21-ADA0-4377-8895-F77C40A2E8AE}" type="parTrans" cxnId="{44A87FFC-B0FA-4062-8820-05156EEBFF54}">
      <dgm:prSet/>
      <dgm:spPr/>
      <dgm:t>
        <a:bodyPr/>
        <a:lstStyle/>
        <a:p>
          <a:endParaRPr lang="ru-RU"/>
        </a:p>
      </dgm:t>
    </dgm:pt>
    <dgm:pt modelId="{2B8FC38F-A86D-4675-839B-19D83DACEBDC}" type="pres">
      <dgm:prSet presAssocID="{329DF856-9B6D-47CB-973D-F411881072EA}" presName="Name0" presStyleCnt="0">
        <dgm:presLayoutVars>
          <dgm:dir/>
          <dgm:animLvl val="lvl"/>
          <dgm:resizeHandles val="exact"/>
        </dgm:presLayoutVars>
      </dgm:prSet>
      <dgm:spPr/>
    </dgm:pt>
    <dgm:pt modelId="{457A3474-CDE5-4E64-92F5-7AF14D634FF2}" type="pres">
      <dgm:prSet presAssocID="{7C7555F8-8260-454C-B948-69FCCAE90B33}" presName="linNode" presStyleCnt="0"/>
      <dgm:spPr/>
    </dgm:pt>
    <dgm:pt modelId="{995C5D78-4651-4750-829D-369C06DF5096}" type="pres">
      <dgm:prSet presAssocID="{7C7555F8-8260-454C-B948-69FCCAE90B33}" presName="parentText" presStyleLbl="node1" presStyleIdx="0" presStyleCnt="3" custScaleX="269486" custScaleY="41941">
        <dgm:presLayoutVars>
          <dgm:chMax val="1"/>
          <dgm:bulletEnabled val="1"/>
        </dgm:presLayoutVars>
      </dgm:prSet>
      <dgm:spPr/>
    </dgm:pt>
    <dgm:pt modelId="{E4C99D54-0774-444E-A000-AC4B55E99A89}" type="pres">
      <dgm:prSet presAssocID="{A7CC9DAD-10D9-4561-B976-340C892B0AD0}" presName="sp" presStyleCnt="0"/>
      <dgm:spPr/>
    </dgm:pt>
    <dgm:pt modelId="{2DE56521-EEEB-49B8-A706-ADBAEA775C26}" type="pres">
      <dgm:prSet presAssocID="{5B0A652B-8939-403A-A153-012C633AA03D}" presName="linNode" presStyleCnt="0"/>
      <dgm:spPr/>
    </dgm:pt>
    <dgm:pt modelId="{3B3DA9DA-6B1C-4086-AB88-D31881479E92}" type="pres">
      <dgm:prSet presAssocID="{5B0A652B-8939-403A-A153-012C633AA03D}" presName="parentText" presStyleLbl="node1" presStyleIdx="1" presStyleCnt="3" custScaleX="88830" custScaleY="37879" custLinFactNeighborX="-76" custLinFactNeighborY="-154">
        <dgm:presLayoutVars>
          <dgm:chMax val="1"/>
          <dgm:bulletEnabled val="1"/>
        </dgm:presLayoutVars>
      </dgm:prSet>
      <dgm:spPr/>
    </dgm:pt>
    <dgm:pt modelId="{EFB84F25-6086-4E90-98AD-A35966018334}" type="pres">
      <dgm:prSet presAssocID="{5B0A652B-8939-403A-A153-012C633AA03D}" presName="descendantText" presStyleLbl="alignAccFollowNode1" presStyleIdx="0" presStyleCnt="2" custScaleX="93386" custScaleY="38753" custLinFactNeighborY="-462">
        <dgm:presLayoutVars>
          <dgm:bulletEnabled val="1"/>
        </dgm:presLayoutVars>
      </dgm:prSet>
      <dgm:spPr/>
    </dgm:pt>
    <dgm:pt modelId="{5BAF16CD-0DC9-42D1-A2E1-D3E9F5C7ABED}" type="pres">
      <dgm:prSet presAssocID="{35B6B95F-49F4-4FB6-85E0-4A1A854B403F}" presName="sp" presStyleCnt="0"/>
      <dgm:spPr/>
    </dgm:pt>
    <dgm:pt modelId="{0202470B-1EA6-4AE0-BC30-EE54B521B3AC}" type="pres">
      <dgm:prSet presAssocID="{E811486E-0B0E-4A60-AE9B-6332434247C6}" presName="linNode" presStyleCnt="0"/>
      <dgm:spPr/>
    </dgm:pt>
    <dgm:pt modelId="{F77D3956-16B8-4E23-8A71-6940127AA590}" type="pres">
      <dgm:prSet presAssocID="{E811486E-0B0E-4A60-AE9B-6332434247C6}" presName="parentText" presStyleLbl="node1" presStyleIdx="2" presStyleCnt="3" custScaleX="88002" custScaleY="35927" custLinFactNeighborX="897" custLinFactNeighborY="-242">
        <dgm:presLayoutVars>
          <dgm:chMax val="1"/>
          <dgm:bulletEnabled val="1"/>
        </dgm:presLayoutVars>
      </dgm:prSet>
      <dgm:spPr/>
    </dgm:pt>
    <dgm:pt modelId="{5A4624E4-4B0A-4E49-B280-9F50E33B10BD}" type="pres">
      <dgm:prSet presAssocID="{E811486E-0B0E-4A60-AE9B-6332434247C6}" presName="descendantText" presStyleLbl="alignAccFollowNode1" presStyleIdx="1" presStyleCnt="2" custScaleX="93944" custScaleY="38070" custLinFactNeighborY="0">
        <dgm:presLayoutVars>
          <dgm:bulletEnabled val="1"/>
        </dgm:presLayoutVars>
      </dgm:prSet>
      <dgm:spPr/>
    </dgm:pt>
  </dgm:ptLst>
  <dgm:cxnLst>
    <dgm:cxn modelId="{83C57119-E637-4102-AB2C-CFF61398B974}" srcId="{329DF856-9B6D-47CB-973D-F411881072EA}" destId="{E811486E-0B0E-4A60-AE9B-6332434247C6}" srcOrd="2" destOrd="0" parTransId="{4BF644E7-2DBE-4F1A-98E6-A3CFF1BD564D}" sibTransId="{041DB671-DAF9-4833-BBE9-80300643C366}"/>
    <dgm:cxn modelId="{F9E80528-06C3-4B2D-93E1-83598E69CAE4}" type="presOf" srcId="{7C7555F8-8260-454C-B948-69FCCAE90B33}" destId="{995C5D78-4651-4750-829D-369C06DF5096}" srcOrd="0" destOrd="0" presId="urn:microsoft.com/office/officeart/2005/8/layout/vList5"/>
    <dgm:cxn modelId="{2E45112A-BEF0-4598-BA02-14AA66E844B7}" srcId="{329DF856-9B6D-47CB-973D-F411881072EA}" destId="{7C7555F8-8260-454C-B948-69FCCAE90B33}" srcOrd="0" destOrd="0" parTransId="{C341C550-716B-4698-8057-828094B5ED8F}" sibTransId="{A7CC9DAD-10D9-4561-B976-340C892B0AD0}"/>
    <dgm:cxn modelId="{5683A339-3012-43FF-AB1A-03A7ED7641C5}" srcId="{E811486E-0B0E-4A60-AE9B-6332434247C6}" destId="{F217F3E5-B3BC-4B32-9A5C-F3FEED1C972F}" srcOrd="0" destOrd="0" parTransId="{580A43B6-7A11-4843-863D-E13FA5385D9B}" sibTransId="{78CDEAFF-CD39-499E-8B09-7D30AF581477}"/>
    <dgm:cxn modelId="{12914543-80EE-469C-B95B-74CE4BB2BB21}" type="presOf" srcId="{F217F3E5-B3BC-4B32-9A5C-F3FEED1C972F}" destId="{5A4624E4-4B0A-4E49-B280-9F50E33B10BD}" srcOrd="0" destOrd="0" presId="urn:microsoft.com/office/officeart/2005/8/layout/vList5"/>
    <dgm:cxn modelId="{FB13766A-AFEB-4B23-A8B5-E54AE44F29E1}" type="presOf" srcId="{B67B4CA7-6C64-480C-8BF7-256085E78AFF}" destId="{EFB84F25-6086-4E90-98AD-A35966018334}" srcOrd="0" destOrd="0" presId="urn:microsoft.com/office/officeart/2005/8/layout/vList5"/>
    <dgm:cxn modelId="{4F21844A-9D7B-402E-908C-CA493F476CEF}" srcId="{329DF856-9B6D-47CB-973D-F411881072EA}" destId="{5B0A652B-8939-403A-A153-012C633AA03D}" srcOrd="1" destOrd="0" parTransId="{C486266F-7E5A-40C8-AF7D-3D347ADDA09F}" sibTransId="{35B6B95F-49F4-4FB6-85E0-4A1A854B403F}"/>
    <dgm:cxn modelId="{7A918C9A-B0A0-45DA-9C4F-D2E97BD02033}" type="presOf" srcId="{5B0A652B-8939-403A-A153-012C633AA03D}" destId="{3B3DA9DA-6B1C-4086-AB88-D31881479E92}" srcOrd="0" destOrd="0" presId="urn:microsoft.com/office/officeart/2005/8/layout/vList5"/>
    <dgm:cxn modelId="{2D88FFD2-6D72-4880-A13E-73F359218995}" type="presOf" srcId="{E811486E-0B0E-4A60-AE9B-6332434247C6}" destId="{F77D3956-16B8-4E23-8A71-6940127AA590}" srcOrd="0" destOrd="0" presId="urn:microsoft.com/office/officeart/2005/8/layout/vList5"/>
    <dgm:cxn modelId="{58F58BDF-21DF-4F7C-9E80-6A0AAEE77AC5}" type="presOf" srcId="{329DF856-9B6D-47CB-973D-F411881072EA}" destId="{2B8FC38F-A86D-4675-839B-19D83DACEBDC}" srcOrd="0" destOrd="0" presId="urn:microsoft.com/office/officeart/2005/8/layout/vList5"/>
    <dgm:cxn modelId="{44A87FFC-B0FA-4062-8820-05156EEBFF54}" srcId="{5B0A652B-8939-403A-A153-012C633AA03D}" destId="{B67B4CA7-6C64-480C-8BF7-256085E78AFF}" srcOrd="0" destOrd="0" parTransId="{96AFEA21-ADA0-4377-8895-F77C40A2E8AE}" sibTransId="{B3B6A210-4603-4A0F-A2FE-087D36CC3473}"/>
    <dgm:cxn modelId="{0E5AA38D-0396-42A6-9188-B431EC380EA3}" type="presParOf" srcId="{2B8FC38F-A86D-4675-839B-19D83DACEBDC}" destId="{457A3474-CDE5-4E64-92F5-7AF14D634FF2}" srcOrd="0" destOrd="0" presId="urn:microsoft.com/office/officeart/2005/8/layout/vList5"/>
    <dgm:cxn modelId="{E7D7FFE0-2232-4251-940E-07B971D69F50}" type="presParOf" srcId="{457A3474-CDE5-4E64-92F5-7AF14D634FF2}" destId="{995C5D78-4651-4750-829D-369C06DF5096}" srcOrd="0" destOrd="0" presId="urn:microsoft.com/office/officeart/2005/8/layout/vList5"/>
    <dgm:cxn modelId="{A895D699-805C-49A1-8514-36FE83659F81}" type="presParOf" srcId="{2B8FC38F-A86D-4675-839B-19D83DACEBDC}" destId="{E4C99D54-0774-444E-A000-AC4B55E99A89}" srcOrd="1" destOrd="0" presId="urn:microsoft.com/office/officeart/2005/8/layout/vList5"/>
    <dgm:cxn modelId="{1BB5A9DF-CA21-4F0F-8844-A74758D0CAB5}" type="presParOf" srcId="{2B8FC38F-A86D-4675-839B-19D83DACEBDC}" destId="{2DE56521-EEEB-49B8-A706-ADBAEA775C26}" srcOrd="2" destOrd="0" presId="urn:microsoft.com/office/officeart/2005/8/layout/vList5"/>
    <dgm:cxn modelId="{8D4416BF-8175-4775-9791-F514BB0EEEC6}" type="presParOf" srcId="{2DE56521-EEEB-49B8-A706-ADBAEA775C26}" destId="{3B3DA9DA-6B1C-4086-AB88-D31881479E92}" srcOrd="0" destOrd="0" presId="urn:microsoft.com/office/officeart/2005/8/layout/vList5"/>
    <dgm:cxn modelId="{AE2ABB33-6DC3-4A48-8899-1E7F329446EE}" type="presParOf" srcId="{2DE56521-EEEB-49B8-A706-ADBAEA775C26}" destId="{EFB84F25-6086-4E90-98AD-A35966018334}" srcOrd="1" destOrd="0" presId="urn:microsoft.com/office/officeart/2005/8/layout/vList5"/>
    <dgm:cxn modelId="{A8112B5C-DE95-4D11-8B1D-46C365111A43}" type="presParOf" srcId="{2B8FC38F-A86D-4675-839B-19D83DACEBDC}" destId="{5BAF16CD-0DC9-42D1-A2E1-D3E9F5C7ABED}" srcOrd="3" destOrd="0" presId="urn:microsoft.com/office/officeart/2005/8/layout/vList5"/>
    <dgm:cxn modelId="{E4AC28CB-BA28-4CA5-8D1F-6AA04CBBA073}" type="presParOf" srcId="{2B8FC38F-A86D-4675-839B-19D83DACEBDC}" destId="{0202470B-1EA6-4AE0-BC30-EE54B521B3AC}" srcOrd="4" destOrd="0" presId="urn:microsoft.com/office/officeart/2005/8/layout/vList5"/>
    <dgm:cxn modelId="{5ECB93D0-C66E-42C0-96B4-BA898E249679}" type="presParOf" srcId="{0202470B-1EA6-4AE0-BC30-EE54B521B3AC}" destId="{F77D3956-16B8-4E23-8A71-6940127AA590}" srcOrd="0" destOrd="0" presId="urn:microsoft.com/office/officeart/2005/8/layout/vList5"/>
    <dgm:cxn modelId="{7A74A29F-A96E-4616-95D7-0641826985F9}" type="presParOf" srcId="{0202470B-1EA6-4AE0-BC30-EE54B521B3AC}" destId="{5A4624E4-4B0A-4E49-B280-9F50E33B10B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C261322-39C7-4B3C-9545-1ACC27EF9117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CF7E97-4069-4465-B19B-1DE2B0888D54}">
      <dgm:prSet custT="1"/>
      <dgm:spPr/>
      <dgm:t>
        <a:bodyPr/>
        <a:lstStyle/>
        <a:p>
          <a:pPr rtl="0"/>
          <a:r>
            <a:rPr lang="en-AU" sz="2800" dirty="0" err="1"/>
            <a:t>Ish</a:t>
          </a:r>
          <a:r>
            <a:rPr lang="en-AU" sz="2800" dirty="0"/>
            <a:t> </a:t>
          </a:r>
          <a:r>
            <a:rPr lang="en-AU" sz="2800" dirty="0" err="1"/>
            <a:t>rejimiga</a:t>
          </a:r>
          <a:r>
            <a:rPr lang="en-AU" sz="2800" dirty="0"/>
            <a:t> </a:t>
          </a:r>
          <a:r>
            <a:rPr lang="en-AU" sz="2800" dirty="0" err="1"/>
            <a:t>ko'ra</a:t>
          </a:r>
          <a:r>
            <a:rPr lang="ru-RU" sz="2800" dirty="0"/>
            <a:t>:</a:t>
          </a:r>
        </a:p>
      </dgm:t>
    </dgm:pt>
    <dgm:pt modelId="{1FD96B15-C104-4C4B-927E-870147B010DC}" type="parTrans" cxnId="{DE648D78-C639-447A-B93B-6D6A3BCD4C3F}">
      <dgm:prSet/>
      <dgm:spPr/>
      <dgm:t>
        <a:bodyPr/>
        <a:lstStyle/>
        <a:p>
          <a:endParaRPr lang="ru-RU" sz="1400"/>
        </a:p>
      </dgm:t>
    </dgm:pt>
    <dgm:pt modelId="{AA106B53-63DC-4AD9-8237-D4C7151C3C88}" type="sibTrans" cxnId="{DE648D78-C639-447A-B93B-6D6A3BCD4C3F}">
      <dgm:prSet/>
      <dgm:spPr/>
      <dgm:t>
        <a:bodyPr/>
        <a:lstStyle/>
        <a:p>
          <a:endParaRPr lang="ru-RU" sz="1400"/>
        </a:p>
      </dgm:t>
    </dgm:pt>
    <dgm:pt modelId="{A8747CF4-85DA-435D-AECB-63D1CB038585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AU" sz="2400" dirty="0" err="1">
              <a:latin typeface="+mj-lt"/>
              <a:cs typeface="Times New Roman" pitchFamily="18" charset="0"/>
            </a:rPr>
            <a:t>Impulsli</a:t>
          </a:r>
          <a:endParaRPr lang="ru-RU" sz="2400" dirty="0">
            <a:latin typeface="+mj-lt"/>
            <a:cs typeface="Times New Roman" pitchFamily="18" charset="0"/>
          </a:endParaRPr>
        </a:p>
      </dgm:t>
    </dgm:pt>
    <dgm:pt modelId="{9AFEBED4-E291-4F47-8CEC-02ECF45FB42A}" type="parTrans" cxnId="{2D451BC2-DCFC-43CB-9B7A-5D1155E6A6C9}">
      <dgm:prSet/>
      <dgm:spPr/>
      <dgm:t>
        <a:bodyPr/>
        <a:lstStyle/>
        <a:p>
          <a:endParaRPr lang="ru-RU" sz="1400"/>
        </a:p>
      </dgm:t>
    </dgm:pt>
    <dgm:pt modelId="{3D1752CC-E640-4F7F-A2E2-1EE9723276B8}" type="sibTrans" cxnId="{2D451BC2-DCFC-43CB-9B7A-5D1155E6A6C9}">
      <dgm:prSet/>
      <dgm:spPr/>
      <dgm:t>
        <a:bodyPr/>
        <a:lstStyle/>
        <a:p>
          <a:endParaRPr lang="ru-RU" sz="1400"/>
        </a:p>
      </dgm:t>
    </dgm:pt>
    <dgm:pt modelId="{9BC32634-F350-4DDC-8BCB-50004418C96B}">
      <dgm:prSet custT="1"/>
      <dgm:spPr/>
      <dgm:t>
        <a:bodyPr/>
        <a:lstStyle/>
        <a:p>
          <a:r>
            <a:rPr lang="en-AU" sz="2400" dirty="0">
              <a:latin typeface="+mj-lt"/>
              <a:cs typeface="Times New Roman" pitchFamily="18" charset="0"/>
            </a:rPr>
            <a:t>Uzluksiz</a:t>
          </a:r>
          <a:endParaRPr lang="ru-RU" sz="2400" dirty="0">
            <a:latin typeface="+mj-lt"/>
            <a:cs typeface="Times New Roman" pitchFamily="18" charset="0"/>
          </a:endParaRPr>
        </a:p>
      </dgm:t>
    </dgm:pt>
    <dgm:pt modelId="{32C514B0-6913-4CE4-86BC-BDF255641560}" type="parTrans" cxnId="{C473956B-E598-4065-BC6E-0EB5FD300854}">
      <dgm:prSet/>
      <dgm:spPr/>
      <dgm:t>
        <a:bodyPr/>
        <a:lstStyle/>
        <a:p>
          <a:endParaRPr lang="ru-RU" sz="1400"/>
        </a:p>
      </dgm:t>
    </dgm:pt>
    <dgm:pt modelId="{684407A8-358E-4D1A-9A31-66D417AB6071}" type="sibTrans" cxnId="{C473956B-E598-4065-BC6E-0EB5FD300854}">
      <dgm:prSet/>
      <dgm:spPr/>
      <dgm:t>
        <a:bodyPr/>
        <a:lstStyle/>
        <a:p>
          <a:endParaRPr lang="ru-RU" sz="1400"/>
        </a:p>
      </dgm:t>
    </dgm:pt>
    <dgm:pt modelId="{30FAC816-5BC6-4DFE-91A1-2835FD61721E}" type="pres">
      <dgm:prSet presAssocID="{3C261322-39C7-4B3C-9545-1ACC27EF9117}" presName="linear" presStyleCnt="0">
        <dgm:presLayoutVars>
          <dgm:dir/>
          <dgm:animLvl val="lvl"/>
          <dgm:resizeHandles val="exact"/>
        </dgm:presLayoutVars>
      </dgm:prSet>
      <dgm:spPr/>
    </dgm:pt>
    <dgm:pt modelId="{5FC19F1F-6842-4115-B5AF-D8F249A73BF6}" type="pres">
      <dgm:prSet presAssocID="{38CF7E97-4069-4465-B19B-1DE2B0888D54}" presName="parentLin" presStyleCnt="0"/>
      <dgm:spPr/>
    </dgm:pt>
    <dgm:pt modelId="{9983057F-6BE6-4F5A-8B81-45E6D2771280}" type="pres">
      <dgm:prSet presAssocID="{38CF7E97-4069-4465-B19B-1DE2B0888D54}" presName="parentLeftMargin" presStyleLbl="node1" presStyleIdx="0" presStyleCnt="1"/>
      <dgm:spPr/>
    </dgm:pt>
    <dgm:pt modelId="{DE2BFA15-48B6-4E6D-9C70-C559EE611EB6}" type="pres">
      <dgm:prSet presAssocID="{38CF7E97-4069-4465-B19B-1DE2B0888D54}" presName="parentText" presStyleLbl="node1" presStyleIdx="0" presStyleCnt="1" custScaleY="39422" custLinFactX="-9368" custLinFactNeighborX="-100000" custLinFactNeighborY="-23676">
        <dgm:presLayoutVars>
          <dgm:chMax val="0"/>
          <dgm:bulletEnabled val="1"/>
        </dgm:presLayoutVars>
      </dgm:prSet>
      <dgm:spPr/>
    </dgm:pt>
    <dgm:pt modelId="{AAC4014B-9D02-415B-8007-F66680268F8F}" type="pres">
      <dgm:prSet presAssocID="{38CF7E97-4069-4465-B19B-1DE2B0888D54}" presName="negativeSpace" presStyleCnt="0"/>
      <dgm:spPr/>
    </dgm:pt>
    <dgm:pt modelId="{757EBD23-F817-46A1-8ED4-DAE81D389722}" type="pres">
      <dgm:prSet presAssocID="{38CF7E97-4069-4465-B19B-1DE2B0888D54}" presName="childText" presStyleLbl="conFgAcc1" presStyleIdx="0" presStyleCnt="1" custScaleX="100000" custScaleY="81522">
        <dgm:presLayoutVars>
          <dgm:bulletEnabled val="1"/>
        </dgm:presLayoutVars>
      </dgm:prSet>
      <dgm:spPr/>
    </dgm:pt>
  </dgm:ptLst>
  <dgm:cxnLst>
    <dgm:cxn modelId="{B0849D3B-595A-4C3E-8B53-CC56B81BD12E}" type="presOf" srcId="{38CF7E97-4069-4465-B19B-1DE2B0888D54}" destId="{DE2BFA15-48B6-4E6D-9C70-C559EE611EB6}" srcOrd="1" destOrd="0" presId="urn:microsoft.com/office/officeart/2005/8/layout/list1"/>
    <dgm:cxn modelId="{D0C9415B-D5A1-4E45-B143-404260F180DD}" type="presOf" srcId="{38CF7E97-4069-4465-B19B-1DE2B0888D54}" destId="{9983057F-6BE6-4F5A-8B81-45E6D2771280}" srcOrd="0" destOrd="0" presId="urn:microsoft.com/office/officeart/2005/8/layout/list1"/>
    <dgm:cxn modelId="{5315776A-15DB-4A86-ABB0-A610B953A88C}" type="presOf" srcId="{9BC32634-F350-4DDC-8BCB-50004418C96B}" destId="{757EBD23-F817-46A1-8ED4-DAE81D389722}" srcOrd="0" destOrd="1" presId="urn:microsoft.com/office/officeart/2005/8/layout/list1"/>
    <dgm:cxn modelId="{C473956B-E598-4065-BC6E-0EB5FD300854}" srcId="{38CF7E97-4069-4465-B19B-1DE2B0888D54}" destId="{9BC32634-F350-4DDC-8BCB-50004418C96B}" srcOrd="1" destOrd="0" parTransId="{32C514B0-6913-4CE4-86BC-BDF255641560}" sibTransId="{684407A8-358E-4D1A-9A31-66D417AB6071}"/>
    <dgm:cxn modelId="{DE648D78-C639-447A-B93B-6D6A3BCD4C3F}" srcId="{3C261322-39C7-4B3C-9545-1ACC27EF9117}" destId="{38CF7E97-4069-4465-B19B-1DE2B0888D54}" srcOrd="0" destOrd="0" parTransId="{1FD96B15-C104-4C4B-927E-870147B010DC}" sibTransId="{AA106B53-63DC-4AD9-8237-D4C7151C3C88}"/>
    <dgm:cxn modelId="{2D451BC2-DCFC-43CB-9B7A-5D1155E6A6C9}" srcId="{38CF7E97-4069-4465-B19B-1DE2B0888D54}" destId="{A8747CF4-85DA-435D-AECB-63D1CB038585}" srcOrd="0" destOrd="0" parTransId="{9AFEBED4-E291-4F47-8CEC-02ECF45FB42A}" sibTransId="{3D1752CC-E640-4F7F-A2E2-1EE9723276B8}"/>
    <dgm:cxn modelId="{B784BFD1-F659-49FF-AA54-24B465509BCF}" type="presOf" srcId="{3C261322-39C7-4B3C-9545-1ACC27EF9117}" destId="{30FAC816-5BC6-4DFE-91A1-2835FD61721E}" srcOrd="0" destOrd="0" presId="urn:microsoft.com/office/officeart/2005/8/layout/list1"/>
    <dgm:cxn modelId="{BB8869EE-A3AF-4623-B1B1-4E1F27679809}" type="presOf" srcId="{A8747CF4-85DA-435D-AECB-63D1CB038585}" destId="{757EBD23-F817-46A1-8ED4-DAE81D389722}" srcOrd="0" destOrd="0" presId="urn:microsoft.com/office/officeart/2005/8/layout/list1"/>
    <dgm:cxn modelId="{3C29F2D5-D941-4B84-A380-122A1A7A66B2}" type="presParOf" srcId="{30FAC816-5BC6-4DFE-91A1-2835FD61721E}" destId="{5FC19F1F-6842-4115-B5AF-D8F249A73BF6}" srcOrd="0" destOrd="0" presId="urn:microsoft.com/office/officeart/2005/8/layout/list1"/>
    <dgm:cxn modelId="{3F85697B-BD94-4D50-8040-A87A30A970F4}" type="presParOf" srcId="{5FC19F1F-6842-4115-B5AF-D8F249A73BF6}" destId="{9983057F-6BE6-4F5A-8B81-45E6D2771280}" srcOrd="0" destOrd="0" presId="urn:microsoft.com/office/officeart/2005/8/layout/list1"/>
    <dgm:cxn modelId="{1822C6CB-EC92-4727-93F2-935C14856D50}" type="presParOf" srcId="{5FC19F1F-6842-4115-B5AF-D8F249A73BF6}" destId="{DE2BFA15-48B6-4E6D-9C70-C559EE611EB6}" srcOrd="1" destOrd="0" presId="urn:microsoft.com/office/officeart/2005/8/layout/list1"/>
    <dgm:cxn modelId="{39FAE2B4-DA73-45B8-AA61-C8C9C28CF0F4}" type="presParOf" srcId="{30FAC816-5BC6-4DFE-91A1-2835FD61721E}" destId="{AAC4014B-9D02-415B-8007-F66680268F8F}" srcOrd="1" destOrd="0" presId="urn:microsoft.com/office/officeart/2005/8/layout/list1"/>
    <dgm:cxn modelId="{80453713-C946-44AE-A1D0-40365AA66AFF}" type="presParOf" srcId="{30FAC816-5BC6-4DFE-91A1-2835FD61721E}" destId="{757EBD23-F817-46A1-8ED4-DAE81D38972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C261322-39C7-4B3C-9545-1ACC27EF9117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CF7E97-4069-4465-B19B-1DE2B0888D54}">
      <dgm:prSet custT="1"/>
      <dgm:spPr/>
      <dgm:t>
        <a:bodyPr/>
        <a:lstStyle/>
        <a:p>
          <a:pPr rtl="0"/>
          <a:r>
            <a:rPr lang="en-US" sz="2800" dirty="0" err="1">
              <a:solidFill>
                <a:schemeClr val="bg1"/>
              </a:solidFill>
            </a:rPr>
            <a:t>Qo`llanilishi</a:t>
          </a:r>
          <a:r>
            <a:rPr lang="en-AU" sz="2800" dirty="0" err="1">
              <a:solidFill>
                <a:schemeClr val="bg1"/>
              </a:solidFill>
            </a:rPr>
            <a:t>ga</a:t>
          </a:r>
          <a:r>
            <a:rPr lang="en-AU" sz="2800" dirty="0">
              <a:solidFill>
                <a:schemeClr val="bg1"/>
              </a:solidFill>
            </a:rPr>
            <a:t> </a:t>
          </a:r>
          <a:r>
            <a:rPr lang="en-AU" sz="2800" dirty="0" err="1">
              <a:solidFill>
                <a:schemeClr val="bg1"/>
              </a:solidFill>
            </a:rPr>
            <a:t>ko'ra</a:t>
          </a:r>
          <a:r>
            <a:rPr lang="ru-RU" sz="2800" dirty="0">
              <a:solidFill>
                <a:schemeClr val="bg1"/>
              </a:solidFill>
            </a:rPr>
            <a:t>:</a:t>
          </a:r>
        </a:p>
      </dgm:t>
    </dgm:pt>
    <dgm:pt modelId="{1FD96B15-C104-4C4B-927E-870147B010DC}" type="parTrans" cxnId="{DE648D78-C639-447A-B93B-6D6A3BCD4C3F}">
      <dgm:prSet/>
      <dgm:spPr/>
      <dgm:t>
        <a:bodyPr/>
        <a:lstStyle/>
        <a:p>
          <a:endParaRPr lang="ru-RU" sz="1600"/>
        </a:p>
      </dgm:t>
    </dgm:pt>
    <dgm:pt modelId="{AA106B53-63DC-4AD9-8237-D4C7151C3C88}" type="sibTrans" cxnId="{DE648D78-C639-447A-B93B-6D6A3BCD4C3F}">
      <dgm:prSet/>
      <dgm:spPr/>
      <dgm:t>
        <a:bodyPr/>
        <a:lstStyle/>
        <a:p>
          <a:endParaRPr lang="ru-RU" sz="1600"/>
        </a:p>
      </dgm:t>
    </dgm:pt>
    <dgm:pt modelId="{A8747CF4-85DA-435D-AECB-63D1CB038585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AU" sz="2400" dirty="0" err="1"/>
            <a:t>Defektoskoplar</a:t>
          </a:r>
          <a:endParaRPr lang="ru-RU" sz="2400" dirty="0"/>
        </a:p>
      </dgm:t>
    </dgm:pt>
    <dgm:pt modelId="{9AFEBED4-E291-4F47-8CEC-02ECF45FB42A}" type="parTrans" cxnId="{2D451BC2-DCFC-43CB-9B7A-5D1155E6A6C9}">
      <dgm:prSet/>
      <dgm:spPr/>
      <dgm:t>
        <a:bodyPr/>
        <a:lstStyle/>
        <a:p>
          <a:endParaRPr lang="ru-RU" sz="1600"/>
        </a:p>
      </dgm:t>
    </dgm:pt>
    <dgm:pt modelId="{3D1752CC-E640-4F7F-A2E2-1EE9723276B8}" type="sibTrans" cxnId="{2D451BC2-DCFC-43CB-9B7A-5D1155E6A6C9}">
      <dgm:prSet/>
      <dgm:spPr/>
      <dgm:t>
        <a:bodyPr/>
        <a:lstStyle/>
        <a:p>
          <a:endParaRPr lang="ru-RU" sz="1600"/>
        </a:p>
      </dgm:t>
    </dgm:pt>
    <dgm:pt modelId="{7FDF6352-1798-4A8A-ACC6-D1C24DE38D22}">
      <dgm:prSet custT="1"/>
      <dgm:spPr/>
      <dgm:t>
        <a:bodyPr/>
        <a:lstStyle/>
        <a:p>
          <a:r>
            <a:rPr lang="en-AU" sz="2400" dirty="0"/>
            <a:t>Qalinligi o'lchagichlar</a:t>
          </a:r>
          <a:endParaRPr lang="ru-RU" sz="2400" dirty="0"/>
        </a:p>
      </dgm:t>
    </dgm:pt>
    <dgm:pt modelId="{2973FFC7-0BC6-43F4-AC74-98DC585E1361}" type="parTrans" cxnId="{83989A1B-47BD-4AB3-8A1E-8B206614E0D8}">
      <dgm:prSet/>
      <dgm:spPr/>
      <dgm:t>
        <a:bodyPr/>
        <a:lstStyle/>
        <a:p>
          <a:endParaRPr lang="ru-RU" sz="1600"/>
        </a:p>
      </dgm:t>
    </dgm:pt>
    <dgm:pt modelId="{32E5E525-273C-466A-8131-4AFF69943723}" type="sibTrans" cxnId="{83989A1B-47BD-4AB3-8A1E-8B206614E0D8}">
      <dgm:prSet/>
      <dgm:spPr/>
      <dgm:t>
        <a:bodyPr/>
        <a:lstStyle/>
        <a:p>
          <a:endParaRPr lang="ru-RU" sz="1600"/>
        </a:p>
      </dgm:t>
    </dgm:pt>
    <dgm:pt modelId="{8E7B5FF4-2793-4880-B948-9AB144CC0ABA}">
      <dgm:prSet custT="1"/>
      <dgm:spPr/>
      <dgm:t>
        <a:bodyPr/>
        <a:lstStyle/>
        <a:p>
          <a:r>
            <a:rPr lang="en-AU" sz="2400" dirty="0"/>
            <a:t>Materiallarning </a:t>
          </a:r>
          <a:r>
            <a:rPr lang="en-AU" sz="2400" dirty="0" err="1"/>
            <a:t>fizik-mexanik</a:t>
          </a:r>
          <a:r>
            <a:rPr lang="en-AU" sz="2400" dirty="0"/>
            <a:t> </a:t>
          </a:r>
          <a:r>
            <a:rPr lang="en-AU" sz="2400" dirty="0" err="1"/>
            <a:t>xususiyatlari</a:t>
          </a:r>
          <a:r>
            <a:rPr lang="en-AU" sz="2400" dirty="0"/>
            <a:t> </a:t>
          </a:r>
          <a:r>
            <a:rPr lang="en-AU" sz="2400" dirty="0" err="1"/>
            <a:t>analizatorlari</a:t>
          </a:r>
          <a:r>
            <a:rPr lang="en-AU" sz="2400" dirty="0"/>
            <a:t> (</a:t>
          </a:r>
          <a:r>
            <a:rPr lang="en-AU" sz="2400" dirty="0" err="1"/>
            <a:t>struktura</a:t>
          </a:r>
          <a:r>
            <a:rPr lang="en-AU" sz="2400" dirty="0"/>
            <a:t> o'lchagichlar, </a:t>
          </a:r>
          <a:r>
            <a:rPr lang="en-AU" sz="2400" dirty="0" err="1"/>
            <a:t>qattiqlik</a:t>
          </a:r>
          <a:r>
            <a:rPr lang="en-AU" sz="2400" dirty="0"/>
            <a:t> </a:t>
          </a:r>
          <a:r>
            <a:rPr lang="en-AU" sz="2400" dirty="0" err="1"/>
            <a:t>o`lchagichlari</a:t>
          </a:r>
          <a:r>
            <a:rPr lang="en-AU" sz="2400" dirty="0"/>
            <a:t>, tenzometrlar, </a:t>
          </a:r>
          <a:r>
            <a:rPr lang="en-AU" sz="2400" dirty="0" err="1"/>
            <a:t>qayishqoqlik</a:t>
          </a:r>
          <a:r>
            <a:rPr lang="en-AU" sz="2400" dirty="0"/>
            <a:t> </a:t>
          </a:r>
          <a:r>
            <a:rPr lang="en-AU" sz="2400" dirty="0" err="1"/>
            <a:t>va</a:t>
          </a:r>
          <a:r>
            <a:rPr lang="en-AU" sz="2400" dirty="0"/>
            <a:t> </a:t>
          </a:r>
          <a:r>
            <a:rPr lang="en-AU" sz="2400" dirty="0" err="1"/>
            <a:t>mustahkamlik</a:t>
          </a:r>
          <a:r>
            <a:rPr lang="en-AU" sz="2400" dirty="0"/>
            <a:t> o'lchagichlari va boshqalar)</a:t>
          </a:r>
          <a:endParaRPr lang="ru-RU" sz="2400" dirty="0"/>
        </a:p>
      </dgm:t>
    </dgm:pt>
    <dgm:pt modelId="{0C122BE3-394D-4021-95A2-B58DDF1A7E87}" type="parTrans" cxnId="{61652866-FAEB-4A4F-9247-7B72D73351DD}">
      <dgm:prSet/>
      <dgm:spPr/>
      <dgm:t>
        <a:bodyPr/>
        <a:lstStyle/>
        <a:p>
          <a:endParaRPr lang="ru-RU" sz="1600"/>
        </a:p>
      </dgm:t>
    </dgm:pt>
    <dgm:pt modelId="{031188FC-6E2C-4983-B5A1-EAE39A4BE4F0}" type="sibTrans" cxnId="{61652866-FAEB-4A4F-9247-7B72D73351DD}">
      <dgm:prSet/>
      <dgm:spPr/>
      <dgm:t>
        <a:bodyPr/>
        <a:lstStyle/>
        <a:p>
          <a:endParaRPr lang="ru-RU" sz="1600"/>
        </a:p>
      </dgm:t>
    </dgm:pt>
    <dgm:pt modelId="{8D736222-B496-4803-B5D8-A66795B1C79E}" type="pres">
      <dgm:prSet presAssocID="{3C261322-39C7-4B3C-9545-1ACC27EF9117}" presName="linear" presStyleCnt="0">
        <dgm:presLayoutVars>
          <dgm:dir/>
          <dgm:animLvl val="lvl"/>
          <dgm:resizeHandles val="exact"/>
        </dgm:presLayoutVars>
      </dgm:prSet>
      <dgm:spPr/>
    </dgm:pt>
    <dgm:pt modelId="{5F30497B-6164-4BC0-8191-BA2BC1501FEB}" type="pres">
      <dgm:prSet presAssocID="{38CF7E97-4069-4465-B19B-1DE2B0888D54}" presName="parentLin" presStyleCnt="0"/>
      <dgm:spPr/>
    </dgm:pt>
    <dgm:pt modelId="{516480AE-BD00-4769-80DA-31391AEA453A}" type="pres">
      <dgm:prSet presAssocID="{38CF7E97-4069-4465-B19B-1DE2B0888D54}" presName="parentLeftMargin" presStyleLbl="node1" presStyleIdx="0" presStyleCnt="1"/>
      <dgm:spPr/>
    </dgm:pt>
    <dgm:pt modelId="{24261EBF-EFE3-45F9-974B-4D2A68A89326}" type="pres">
      <dgm:prSet presAssocID="{38CF7E97-4069-4465-B19B-1DE2B0888D54}" presName="parentText" presStyleLbl="node1" presStyleIdx="0" presStyleCnt="1" custScaleY="29868" custLinFactNeighborY="-13003">
        <dgm:presLayoutVars>
          <dgm:chMax val="0"/>
          <dgm:bulletEnabled val="1"/>
        </dgm:presLayoutVars>
      </dgm:prSet>
      <dgm:spPr/>
    </dgm:pt>
    <dgm:pt modelId="{66F648E6-1402-46B1-9788-90E358093AD3}" type="pres">
      <dgm:prSet presAssocID="{38CF7E97-4069-4465-B19B-1DE2B0888D54}" presName="negativeSpace" presStyleCnt="0"/>
      <dgm:spPr/>
    </dgm:pt>
    <dgm:pt modelId="{311E993E-9336-4560-A62D-869432A53C13}" type="pres">
      <dgm:prSet presAssocID="{38CF7E97-4069-4465-B19B-1DE2B0888D54}" presName="childText" presStyleLbl="conFgAcc1" presStyleIdx="0" presStyleCnt="1" custScaleY="93808">
        <dgm:presLayoutVars>
          <dgm:bulletEnabled val="1"/>
        </dgm:presLayoutVars>
      </dgm:prSet>
      <dgm:spPr/>
    </dgm:pt>
  </dgm:ptLst>
  <dgm:cxnLst>
    <dgm:cxn modelId="{83989A1B-47BD-4AB3-8A1E-8B206614E0D8}" srcId="{38CF7E97-4069-4465-B19B-1DE2B0888D54}" destId="{7FDF6352-1798-4A8A-ACC6-D1C24DE38D22}" srcOrd="1" destOrd="0" parTransId="{2973FFC7-0BC6-43F4-AC74-98DC585E1361}" sibTransId="{32E5E525-273C-466A-8131-4AFF69943723}"/>
    <dgm:cxn modelId="{61652866-FAEB-4A4F-9247-7B72D73351DD}" srcId="{38CF7E97-4069-4465-B19B-1DE2B0888D54}" destId="{8E7B5FF4-2793-4880-B948-9AB144CC0ABA}" srcOrd="2" destOrd="0" parTransId="{0C122BE3-394D-4021-95A2-B58DDF1A7E87}" sibTransId="{031188FC-6E2C-4983-B5A1-EAE39A4BE4F0}"/>
    <dgm:cxn modelId="{2F416C4C-5CDE-4402-BD88-8CD8D23E5F07}" type="presOf" srcId="{8E7B5FF4-2793-4880-B948-9AB144CC0ABA}" destId="{311E993E-9336-4560-A62D-869432A53C13}" srcOrd="0" destOrd="2" presId="urn:microsoft.com/office/officeart/2005/8/layout/list1"/>
    <dgm:cxn modelId="{DC6A9D4E-09E2-426F-B99E-CF1E05F07D71}" type="presOf" srcId="{A8747CF4-85DA-435D-AECB-63D1CB038585}" destId="{311E993E-9336-4560-A62D-869432A53C13}" srcOrd="0" destOrd="0" presId="urn:microsoft.com/office/officeart/2005/8/layout/list1"/>
    <dgm:cxn modelId="{DE648D78-C639-447A-B93B-6D6A3BCD4C3F}" srcId="{3C261322-39C7-4B3C-9545-1ACC27EF9117}" destId="{38CF7E97-4069-4465-B19B-1DE2B0888D54}" srcOrd="0" destOrd="0" parTransId="{1FD96B15-C104-4C4B-927E-870147B010DC}" sibTransId="{AA106B53-63DC-4AD9-8237-D4C7151C3C88}"/>
    <dgm:cxn modelId="{C8D8F778-CE0B-4F33-85A8-1CE1EFEB7A4A}" type="presOf" srcId="{3C261322-39C7-4B3C-9545-1ACC27EF9117}" destId="{8D736222-B496-4803-B5D8-A66795B1C79E}" srcOrd="0" destOrd="0" presId="urn:microsoft.com/office/officeart/2005/8/layout/list1"/>
    <dgm:cxn modelId="{7FB2C193-CB2C-4C5E-ABDE-87FF569E0CCB}" type="presOf" srcId="{38CF7E97-4069-4465-B19B-1DE2B0888D54}" destId="{516480AE-BD00-4769-80DA-31391AEA453A}" srcOrd="0" destOrd="0" presId="urn:microsoft.com/office/officeart/2005/8/layout/list1"/>
    <dgm:cxn modelId="{2D451BC2-DCFC-43CB-9B7A-5D1155E6A6C9}" srcId="{38CF7E97-4069-4465-B19B-1DE2B0888D54}" destId="{A8747CF4-85DA-435D-AECB-63D1CB038585}" srcOrd="0" destOrd="0" parTransId="{9AFEBED4-E291-4F47-8CEC-02ECF45FB42A}" sibTransId="{3D1752CC-E640-4F7F-A2E2-1EE9723276B8}"/>
    <dgm:cxn modelId="{64F23FDC-1D4A-4A3F-9BF4-A47F306FAA06}" type="presOf" srcId="{38CF7E97-4069-4465-B19B-1DE2B0888D54}" destId="{24261EBF-EFE3-45F9-974B-4D2A68A89326}" srcOrd="1" destOrd="0" presId="urn:microsoft.com/office/officeart/2005/8/layout/list1"/>
    <dgm:cxn modelId="{E37176FD-5C26-49B3-92A1-18A69FC33087}" type="presOf" srcId="{7FDF6352-1798-4A8A-ACC6-D1C24DE38D22}" destId="{311E993E-9336-4560-A62D-869432A53C13}" srcOrd="0" destOrd="1" presId="urn:microsoft.com/office/officeart/2005/8/layout/list1"/>
    <dgm:cxn modelId="{210A1D95-6B08-4EF7-B252-E3D0E45A9B94}" type="presParOf" srcId="{8D736222-B496-4803-B5D8-A66795B1C79E}" destId="{5F30497B-6164-4BC0-8191-BA2BC1501FEB}" srcOrd="0" destOrd="0" presId="urn:microsoft.com/office/officeart/2005/8/layout/list1"/>
    <dgm:cxn modelId="{65578704-C6CD-486E-87FA-1674CE34A04A}" type="presParOf" srcId="{5F30497B-6164-4BC0-8191-BA2BC1501FEB}" destId="{516480AE-BD00-4769-80DA-31391AEA453A}" srcOrd="0" destOrd="0" presId="urn:microsoft.com/office/officeart/2005/8/layout/list1"/>
    <dgm:cxn modelId="{B72E370F-6028-43D6-BC73-03B0EC6F484A}" type="presParOf" srcId="{5F30497B-6164-4BC0-8191-BA2BC1501FEB}" destId="{24261EBF-EFE3-45F9-974B-4D2A68A89326}" srcOrd="1" destOrd="0" presId="urn:microsoft.com/office/officeart/2005/8/layout/list1"/>
    <dgm:cxn modelId="{F905E0C3-F5F7-4FC9-8CB1-DA3CF6C3AE1A}" type="presParOf" srcId="{8D736222-B496-4803-B5D8-A66795B1C79E}" destId="{66F648E6-1402-46B1-9788-90E358093AD3}" srcOrd="1" destOrd="0" presId="urn:microsoft.com/office/officeart/2005/8/layout/list1"/>
    <dgm:cxn modelId="{D25B2020-0C22-423A-A46E-7F94B777571E}" type="presParOf" srcId="{8D736222-B496-4803-B5D8-A66795B1C79E}" destId="{311E993E-9336-4560-A62D-869432A53C13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C261322-39C7-4B3C-9545-1ACC27EF9117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CF7E97-4069-4465-B19B-1DE2B0888D54}">
      <dgm:prSet custT="1"/>
      <dgm:spPr/>
      <dgm:t>
        <a:bodyPr/>
        <a:lstStyle/>
        <a:p>
          <a:pPr rtl="0"/>
          <a:r>
            <a:rPr lang="en-AU" sz="2800" dirty="0" err="1">
              <a:solidFill>
                <a:schemeClr val="bg1"/>
              </a:solidFill>
            </a:rPr>
            <a:t>O'lchanadigan</a:t>
          </a:r>
          <a:r>
            <a:rPr lang="en-AU" sz="2800" dirty="0">
              <a:solidFill>
                <a:schemeClr val="bg1"/>
              </a:solidFill>
            </a:rPr>
            <a:t> </a:t>
          </a:r>
          <a:r>
            <a:rPr lang="en-AU" sz="2800" dirty="0" err="1">
              <a:solidFill>
                <a:schemeClr val="bg1"/>
              </a:solidFill>
            </a:rPr>
            <a:t>parametr</a:t>
          </a:r>
          <a:r>
            <a:rPr lang="en-AU" sz="2800" dirty="0">
              <a:solidFill>
                <a:schemeClr val="bg1"/>
              </a:solidFill>
            </a:rPr>
            <a:t> </a:t>
          </a:r>
          <a:r>
            <a:rPr lang="en-AU" sz="2800" dirty="0" err="1">
              <a:solidFill>
                <a:schemeClr val="bg1"/>
              </a:solidFill>
            </a:rPr>
            <a:t>turi</a:t>
          </a:r>
          <a:r>
            <a:rPr lang="en-AU" sz="2800" dirty="0">
              <a:solidFill>
                <a:schemeClr val="bg1"/>
              </a:solidFill>
            </a:rPr>
            <a:t> </a:t>
          </a:r>
          <a:r>
            <a:rPr lang="en-AU" sz="2800" dirty="0" err="1">
              <a:solidFill>
                <a:schemeClr val="bg1"/>
              </a:solidFill>
            </a:rPr>
            <a:t>bo'yicha</a:t>
          </a:r>
          <a:r>
            <a:rPr lang="ru-RU" sz="2800" dirty="0">
              <a:solidFill>
                <a:schemeClr val="bg1"/>
              </a:solidFill>
            </a:rPr>
            <a:t>:</a:t>
          </a:r>
        </a:p>
      </dgm:t>
    </dgm:pt>
    <dgm:pt modelId="{1FD96B15-C104-4C4B-927E-870147B010DC}" type="parTrans" cxnId="{DE648D78-C639-447A-B93B-6D6A3BCD4C3F}">
      <dgm:prSet/>
      <dgm:spPr/>
      <dgm:t>
        <a:bodyPr/>
        <a:lstStyle/>
        <a:p>
          <a:endParaRPr lang="ru-RU" sz="1600"/>
        </a:p>
      </dgm:t>
    </dgm:pt>
    <dgm:pt modelId="{AA106B53-63DC-4AD9-8237-D4C7151C3C88}" type="sibTrans" cxnId="{DE648D78-C639-447A-B93B-6D6A3BCD4C3F}">
      <dgm:prSet/>
      <dgm:spPr/>
      <dgm:t>
        <a:bodyPr/>
        <a:lstStyle/>
        <a:p>
          <a:endParaRPr lang="ru-RU" sz="1600"/>
        </a:p>
      </dgm:t>
    </dgm:pt>
    <dgm:pt modelId="{A8747CF4-85DA-435D-AECB-63D1CB038585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AU" sz="2400" dirty="0" err="1"/>
            <a:t>Fazometrlar</a:t>
          </a:r>
          <a:endParaRPr lang="ru-RU" sz="2400" dirty="0"/>
        </a:p>
      </dgm:t>
    </dgm:pt>
    <dgm:pt modelId="{9AFEBED4-E291-4F47-8CEC-02ECF45FB42A}" type="parTrans" cxnId="{2D451BC2-DCFC-43CB-9B7A-5D1155E6A6C9}">
      <dgm:prSet/>
      <dgm:spPr/>
      <dgm:t>
        <a:bodyPr/>
        <a:lstStyle/>
        <a:p>
          <a:endParaRPr lang="ru-RU" sz="1600"/>
        </a:p>
      </dgm:t>
    </dgm:pt>
    <dgm:pt modelId="{3D1752CC-E640-4F7F-A2E2-1EE9723276B8}" type="sibTrans" cxnId="{2D451BC2-DCFC-43CB-9B7A-5D1155E6A6C9}">
      <dgm:prSet/>
      <dgm:spPr/>
      <dgm:t>
        <a:bodyPr/>
        <a:lstStyle/>
        <a:p>
          <a:endParaRPr lang="ru-RU" sz="1600"/>
        </a:p>
      </dgm:t>
    </dgm:pt>
    <dgm:pt modelId="{E181E833-FC58-4815-8F0A-7F5EE13E7574}">
      <dgm:prSet custT="1"/>
      <dgm:spPr/>
      <dgm:t>
        <a:bodyPr/>
        <a:lstStyle/>
        <a:p>
          <a:r>
            <a:rPr lang="en-AU" sz="2400" dirty="0" err="1"/>
            <a:t>Mikrosekundomerlar</a:t>
          </a:r>
          <a:endParaRPr lang="ru-RU" sz="2400" dirty="0"/>
        </a:p>
      </dgm:t>
    </dgm:pt>
    <dgm:pt modelId="{54012C76-71CF-4B32-91FD-B73178E5155F}" type="parTrans" cxnId="{83623472-2C51-45DC-8C3F-073E1EDAE29A}">
      <dgm:prSet/>
      <dgm:spPr/>
      <dgm:t>
        <a:bodyPr/>
        <a:lstStyle/>
        <a:p>
          <a:endParaRPr lang="ru-RU" sz="1600"/>
        </a:p>
      </dgm:t>
    </dgm:pt>
    <dgm:pt modelId="{43551861-1815-4BE6-BF49-DC1788A48746}" type="sibTrans" cxnId="{83623472-2C51-45DC-8C3F-073E1EDAE29A}">
      <dgm:prSet/>
      <dgm:spPr/>
      <dgm:t>
        <a:bodyPr/>
        <a:lstStyle/>
        <a:p>
          <a:endParaRPr lang="ru-RU" sz="1600"/>
        </a:p>
      </dgm:t>
    </dgm:pt>
    <dgm:pt modelId="{B8D3F587-A4FA-4AA9-A19B-F7F12AA03C18}">
      <dgm:prSet custT="1"/>
      <dgm:spPr/>
      <dgm:t>
        <a:bodyPr/>
        <a:lstStyle/>
        <a:p>
          <a:r>
            <a:rPr lang="en-AU" sz="2400" dirty="0" err="1"/>
            <a:t>Chastotamerlar</a:t>
          </a:r>
          <a:endParaRPr lang="ru-RU" sz="2400" dirty="0"/>
        </a:p>
      </dgm:t>
    </dgm:pt>
    <dgm:pt modelId="{7F6A3D75-C112-419C-95B0-1BA728007DC9}" type="parTrans" cxnId="{8844EFB9-D8AD-48A0-AA53-109F2D4B80AB}">
      <dgm:prSet/>
      <dgm:spPr/>
      <dgm:t>
        <a:bodyPr/>
        <a:lstStyle/>
        <a:p>
          <a:endParaRPr lang="ru-RU" sz="1600"/>
        </a:p>
      </dgm:t>
    </dgm:pt>
    <dgm:pt modelId="{A28F348B-7FCC-4301-AEAA-A80D6714651C}" type="sibTrans" cxnId="{8844EFB9-D8AD-48A0-AA53-109F2D4B80AB}">
      <dgm:prSet/>
      <dgm:spPr/>
      <dgm:t>
        <a:bodyPr/>
        <a:lstStyle/>
        <a:p>
          <a:endParaRPr lang="ru-RU" sz="1600"/>
        </a:p>
      </dgm:t>
    </dgm:pt>
    <dgm:pt modelId="{9C0025DF-C490-41CA-93E3-115A6D0D7DEE}">
      <dgm:prSet custT="1"/>
      <dgm:spPr/>
      <dgm:t>
        <a:bodyPr/>
        <a:lstStyle/>
        <a:p>
          <a:r>
            <a:rPr lang="en-AU" sz="2400" dirty="0"/>
            <a:t>Velosimetrlar</a:t>
          </a:r>
          <a:endParaRPr lang="ru-RU" sz="2400" dirty="0"/>
        </a:p>
      </dgm:t>
    </dgm:pt>
    <dgm:pt modelId="{56314611-9184-4DFD-926D-C83502CBEAB6}" type="parTrans" cxnId="{7E416985-AF94-40C9-BAE5-6B4FAB2AFF3E}">
      <dgm:prSet/>
      <dgm:spPr/>
      <dgm:t>
        <a:bodyPr/>
        <a:lstStyle/>
        <a:p>
          <a:endParaRPr lang="ru-RU" sz="1600"/>
        </a:p>
      </dgm:t>
    </dgm:pt>
    <dgm:pt modelId="{DA44516E-F404-4220-B8B8-3F3C46B2EE2D}" type="sibTrans" cxnId="{7E416985-AF94-40C9-BAE5-6B4FAB2AFF3E}">
      <dgm:prSet/>
      <dgm:spPr/>
      <dgm:t>
        <a:bodyPr/>
        <a:lstStyle/>
        <a:p>
          <a:endParaRPr lang="ru-RU" sz="1600"/>
        </a:p>
      </dgm:t>
    </dgm:pt>
    <dgm:pt modelId="{EAB2E159-671D-4500-A74E-B7E09CDB2151}">
      <dgm:prSet custT="1"/>
      <dgm:spPr/>
      <dgm:t>
        <a:bodyPr/>
        <a:lstStyle/>
        <a:p>
          <a:r>
            <a:rPr lang="en-AU" sz="2400" dirty="0" err="1"/>
            <a:t>So`nish</a:t>
          </a:r>
          <a:r>
            <a:rPr lang="en-AU" sz="2400" dirty="0"/>
            <a:t> </a:t>
          </a:r>
          <a:r>
            <a:rPr lang="en-AU" sz="2400" dirty="0" err="1"/>
            <a:t>o`lchagichlari</a:t>
          </a:r>
          <a:endParaRPr lang="ru-RU" sz="2400" dirty="0"/>
        </a:p>
      </dgm:t>
    </dgm:pt>
    <dgm:pt modelId="{1A663C1E-824A-45BA-BD68-6AD51A92CDC8}" type="parTrans" cxnId="{30CC07F1-C300-4CF3-9701-02CA196F6BDA}">
      <dgm:prSet/>
      <dgm:spPr/>
      <dgm:t>
        <a:bodyPr/>
        <a:lstStyle/>
        <a:p>
          <a:endParaRPr lang="ru-RU" sz="1600"/>
        </a:p>
      </dgm:t>
    </dgm:pt>
    <dgm:pt modelId="{453F602C-617A-47FA-9185-F325E791C4E9}" type="sibTrans" cxnId="{30CC07F1-C300-4CF3-9701-02CA196F6BDA}">
      <dgm:prSet/>
      <dgm:spPr/>
      <dgm:t>
        <a:bodyPr/>
        <a:lstStyle/>
        <a:p>
          <a:endParaRPr lang="ru-RU" sz="1600"/>
        </a:p>
      </dgm:t>
    </dgm:pt>
    <dgm:pt modelId="{A0DE0F12-F38A-4829-A1C0-2DB20B7F5094}">
      <dgm:prSet custT="1"/>
      <dgm:spPr/>
      <dgm:t>
        <a:bodyPr/>
        <a:lstStyle/>
        <a:p>
          <a:r>
            <a:rPr lang="en-AU" sz="2400" dirty="0"/>
            <a:t>Akustik </a:t>
          </a:r>
          <a:r>
            <a:rPr lang="en-AU" sz="2400" dirty="0" err="1"/>
            <a:t>emissiya</a:t>
          </a:r>
          <a:r>
            <a:rPr lang="en-AU" sz="2400" dirty="0"/>
            <a:t> </a:t>
          </a:r>
          <a:r>
            <a:rPr lang="en-AU" sz="2400" dirty="0" err="1"/>
            <a:t>o`lchagichlari</a:t>
          </a:r>
          <a:endParaRPr lang="ru-RU" sz="2400" dirty="0"/>
        </a:p>
      </dgm:t>
    </dgm:pt>
    <dgm:pt modelId="{4B9C5468-7BBF-4602-B6AA-158D7D0D1A7F}" type="parTrans" cxnId="{408D3226-89A9-4AB9-A98A-81D253628301}">
      <dgm:prSet/>
      <dgm:spPr/>
      <dgm:t>
        <a:bodyPr/>
        <a:lstStyle/>
        <a:p>
          <a:endParaRPr lang="ru-RU" sz="1600"/>
        </a:p>
      </dgm:t>
    </dgm:pt>
    <dgm:pt modelId="{4AF38854-2DE7-4E31-B869-B6CD31E60EA3}" type="sibTrans" cxnId="{408D3226-89A9-4AB9-A98A-81D253628301}">
      <dgm:prSet/>
      <dgm:spPr/>
      <dgm:t>
        <a:bodyPr/>
        <a:lstStyle/>
        <a:p>
          <a:endParaRPr lang="ru-RU" sz="1600"/>
        </a:p>
      </dgm:t>
    </dgm:pt>
    <dgm:pt modelId="{8D736222-B496-4803-B5D8-A66795B1C79E}" type="pres">
      <dgm:prSet presAssocID="{3C261322-39C7-4B3C-9545-1ACC27EF9117}" presName="linear" presStyleCnt="0">
        <dgm:presLayoutVars>
          <dgm:dir/>
          <dgm:animLvl val="lvl"/>
          <dgm:resizeHandles val="exact"/>
        </dgm:presLayoutVars>
      </dgm:prSet>
      <dgm:spPr/>
    </dgm:pt>
    <dgm:pt modelId="{5F30497B-6164-4BC0-8191-BA2BC1501FEB}" type="pres">
      <dgm:prSet presAssocID="{38CF7E97-4069-4465-B19B-1DE2B0888D54}" presName="parentLin" presStyleCnt="0"/>
      <dgm:spPr/>
    </dgm:pt>
    <dgm:pt modelId="{516480AE-BD00-4769-80DA-31391AEA453A}" type="pres">
      <dgm:prSet presAssocID="{38CF7E97-4069-4465-B19B-1DE2B0888D54}" presName="parentLeftMargin" presStyleLbl="node1" presStyleIdx="0" presStyleCnt="1"/>
      <dgm:spPr/>
    </dgm:pt>
    <dgm:pt modelId="{24261EBF-EFE3-45F9-974B-4D2A68A89326}" type="pres">
      <dgm:prSet presAssocID="{38CF7E97-4069-4465-B19B-1DE2B0888D54}" presName="parentText" presStyleLbl="node1" presStyleIdx="0" presStyleCnt="1" custScaleX="130776" custScaleY="42834" custLinFactNeighborX="-15432" custLinFactNeighborY="-29844">
        <dgm:presLayoutVars>
          <dgm:chMax val="0"/>
          <dgm:bulletEnabled val="1"/>
        </dgm:presLayoutVars>
      </dgm:prSet>
      <dgm:spPr/>
    </dgm:pt>
    <dgm:pt modelId="{66F648E6-1402-46B1-9788-90E358093AD3}" type="pres">
      <dgm:prSet presAssocID="{38CF7E97-4069-4465-B19B-1DE2B0888D54}" presName="negativeSpace" presStyleCnt="0"/>
      <dgm:spPr/>
    </dgm:pt>
    <dgm:pt modelId="{311E993E-9336-4560-A62D-869432A53C13}" type="pres">
      <dgm:prSet presAssocID="{38CF7E97-4069-4465-B19B-1DE2B0888D54}" presName="childText" presStyleLbl="conFgAcc1" presStyleIdx="0" presStyleCnt="1" custLinFactNeighborY="-11758">
        <dgm:presLayoutVars>
          <dgm:bulletEnabled val="1"/>
        </dgm:presLayoutVars>
      </dgm:prSet>
      <dgm:spPr/>
    </dgm:pt>
  </dgm:ptLst>
  <dgm:cxnLst>
    <dgm:cxn modelId="{605E5818-B211-4E0E-B700-4725AC09F25E}" type="presOf" srcId="{38CF7E97-4069-4465-B19B-1DE2B0888D54}" destId="{24261EBF-EFE3-45F9-974B-4D2A68A89326}" srcOrd="1" destOrd="0" presId="urn:microsoft.com/office/officeart/2005/8/layout/list1"/>
    <dgm:cxn modelId="{408D3226-89A9-4AB9-A98A-81D253628301}" srcId="{38CF7E97-4069-4465-B19B-1DE2B0888D54}" destId="{A0DE0F12-F38A-4829-A1C0-2DB20B7F5094}" srcOrd="5" destOrd="0" parTransId="{4B9C5468-7BBF-4602-B6AA-158D7D0D1A7F}" sibTransId="{4AF38854-2DE7-4E31-B869-B6CD31E60EA3}"/>
    <dgm:cxn modelId="{07D65A47-BB06-4A20-8969-DDE48A7FBC63}" type="presOf" srcId="{EAB2E159-671D-4500-A74E-B7E09CDB2151}" destId="{311E993E-9336-4560-A62D-869432A53C13}" srcOrd="0" destOrd="4" presId="urn:microsoft.com/office/officeart/2005/8/layout/list1"/>
    <dgm:cxn modelId="{11C07D6A-3057-4722-8272-7E6059ED45DB}" type="presOf" srcId="{3C261322-39C7-4B3C-9545-1ACC27EF9117}" destId="{8D736222-B496-4803-B5D8-A66795B1C79E}" srcOrd="0" destOrd="0" presId="urn:microsoft.com/office/officeart/2005/8/layout/list1"/>
    <dgm:cxn modelId="{83623472-2C51-45DC-8C3F-073E1EDAE29A}" srcId="{38CF7E97-4069-4465-B19B-1DE2B0888D54}" destId="{E181E833-FC58-4815-8F0A-7F5EE13E7574}" srcOrd="1" destOrd="0" parTransId="{54012C76-71CF-4B32-91FD-B73178E5155F}" sibTransId="{43551861-1815-4BE6-BF49-DC1788A48746}"/>
    <dgm:cxn modelId="{6530A453-9777-44D4-A3F2-F7C5778D4B6F}" type="presOf" srcId="{E181E833-FC58-4815-8F0A-7F5EE13E7574}" destId="{311E993E-9336-4560-A62D-869432A53C13}" srcOrd="0" destOrd="1" presId="urn:microsoft.com/office/officeart/2005/8/layout/list1"/>
    <dgm:cxn modelId="{DE648D78-C639-447A-B93B-6D6A3BCD4C3F}" srcId="{3C261322-39C7-4B3C-9545-1ACC27EF9117}" destId="{38CF7E97-4069-4465-B19B-1DE2B0888D54}" srcOrd="0" destOrd="0" parTransId="{1FD96B15-C104-4C4B-927E-870147B010DC}" sibTransId="{AA106B53-63DC-4AD9-8237-D4C7151C3C88}"/>
    <dgm:cxn modelId="{7E416985-AF94-40C9-BAE5-6B4FAB2AFF3E}" srcId="{38CF7E97-4069-4465-B19B-1DE2B0888D54}" destId="{9C0025DF-C490-41CA-93E3-115A6D0D7DEE}" srcOrd="3" destOrd="0" parTransId="{56314611-9184-4DFD-926D-C83502CBEAB6}" sibTransId="{DA44516E-F404-4220-B8B8-3F3C46B2EE2D}"/>
    <dgm:cxn modelId="{0C653E87-6A83-4A69-9448-4B8F0F8021C9}" type="presOf" srcId="{A0DE0F12-F38A-4829-A1C0-2DB20B7F5094}" destId="{311E993E-9336-4560-A62D-869432A53C13}" srcOrd="0" destOrd="5" presId="urn:microsoft.com/office/officeart/2005/8/layout/list1"/>
    <dgm:cxn modelId="{27182E8A-4776-487B-8408-ED1FA36F7D0A}" type="presOf" srcId="{38CF7E97-4069-4465-B19B-1DE2B0888D54}" destId="{516480AE-BD00-4769-80DA-31391AEA453A}" srcOrd="0" destOrd="0" presId="urn:microsoft.com/office/officeart/2005/8/layout/list1"/>
    <dgm:cxn modelId="{D210CB8F-8DCF-4490-A92F-1CA961D284D7}" type="presOf" srcId="{A8747CF4-85DA-435D-AECB-63D1CB038585}" destId="{311E993E-9336-4560-A62D-869432A53C13}" srcOrd="0" destOrd="0" presId="urn:microsoft.com/office/officeart/2005/8/layout/list1"/>
    <dgm:cxn modelId="{8844EFB9-D8AD-48A0-AA53-109F2D4B80AB}" srcId="{38CF7E97-4069-4465-B19B-1DE2B0888D54}" destId="{B8D3F587-A4FA-4AA9-A19B-F7F12AA03C18}" srcOrd="2" destOrd="0" parTransId="{7F6A3D75-C112-419C-95B0-1BA728007DC9}" sibTransId="{A28F348B-7FCC-4301-AEAA-A80D6714651C}"/>
    <dgm:cxn modelId="{2D451BC2-DCFC-43CB-9B7A-5D1155E6A6C9}" srcId="{38CF7E97-4069-4465-B19B-1DE2B0888D54}" destId="{A8747CF4-85DA-435D-AECB-63D1CB038585}" srcOrd="0" destOrd="0" parTransId="{9AFEBED4-E291-4F47-8CEC-02ECF45FB42A}" sibTransId="{3D1752CC-E640-4F7F-A2E2-1EE9723276B8}"/>
    <dgm:cxn modelId="{B0276BC7-BE32-4D3D-895D-8FFD799116EA}" type="presOf" srcId="{9C0025DF-C490-41CA-93E3-115A6D0D7DEE}" destId="{311E993E-9336-4560-A62D-869432A53C13}" srcOrd="0" destOrd="3" presId="urn:microsoft.com/office/officeart/2005/8/layout/list1"/>
    <dgm:cxn modelId="{0E1B3AD3-FA3B-4C42-97A8-5C14D13C3E0D}" type="presOf" srcId="{B8D3F587-A4FA-4AA9-A19B-F7F12AA03C18}" destId="{311E993E-9336-4560-A62D-869432A53C13}" srcOrd="0" destOrd="2" presId="urn:microsoft.com/office/officeart/2005/8/layout/list1"/>
    <dgm:cxn modelId="{30CC07F1-C300-4CF3-9701-02CA196F6BDA}" srcId="{38CF7E97-4069-4465-B19B-1DE2B0888D54}" destId="{EAB2E159-671D-4500-A74E-B7E09CDB2151}" srcOrd="4" destOrd="0" parTransId="{1A663C1E-824A-45BA-BD68-6AD51A92CDC8}" sibTransId="{453F602C-617A-47FA-9185-F325E791C4E9}"/>
    <dgm:cxn modelId="{F0F304C7-AA57-4EA3-8B7A-1FB7E8968CA9}" type="presParOf" srcId="{8D736222-B496-4803-B5D8-A66795B1C79E}" destId="{5F30497B-6164-4BC0-8191-BA2BC1501FEB}" srcOrd="0" destOrd="0" presId="urn:microsoft.com/office/officeart/2005/8/layout/list1"/>
    <dgm:cxn modelId="{DED29AA8-140A-4D7B-95FC-E4C2E23C22B7}" type="presParOf" srcId="{5F30497B-6164-4BC0-8191-BA2BC1501FEB}" destId="{516480AE-BD00-4769-80DA-31391AEA453A}" srcOrd="0" destOrd="0" presId="urn:microsoft.com/office/officeart/2005/8/layout/list1"/>
    <dgm:cxn modelId="{67F9D903-3FC1-416C-B0C0-7748FFDB600E}" type="presParOf" srcId="{5F30497B-6164-4BC0-8191-BA2BC1501FEB}" destId="{24261EBF-EFE3-45F9-974B-4D2A68A89326}" srcOrd="1" destOrd="0" presId="urn:microsoft.com/office/officeart/2005/8/layout/list1"/>
    <dgm:cxn modelId="{82BCD224-CEA0-4284-A38C-13775BE4F4CC}" type="presParOf" srcId="{8D736222-B496-4803-B5D8-A66795B1C79E}" destId="{66F648E6-1402-46B1-9788-90E358093AD3}" srcOrd="1" destOrd="0" presId="urn:microsoft.com/office/officeart/2005/8/layout/list1"/>
    <dgm:cxn modelId="{FC2D126C-4E90-420C-895B-850839A15B3A}" type="presParOf" srcId="{8D736222-B496-4803-B5D8-A66795B1C79E}" destId="{311E993E-9336-4560-A62D-869432A53C13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C261322-39C7-4B3C-9545-1ACC27EF9117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CF7E97-4069-4465-B19B-1DE2B0888D54}">
      <dgm:prSet custT="1"/>
      <dgm:spPr/>
      <dgm:t>
        <a:bodyPr/>
        <a:lstStyle/>
        <a:p>
          <a:pPr algn="just" rtl="0"/>
          <a:r>
            <a:rPr lang="it-IT" sz="2800" dirty="0">
              <a:solidFill>
                <a:schemeClr val="bg1"/>
              </a:solidFill>
            </a:rPr>
            <a:t>Tebranishlarni kiritish va qabul qilish bo`yicha</a:t>
          </a:r>
          <a:r>
            <a:rPr lang="ru-RU" sz="2800" dirty="0">
              <a:solidFill>
                <a:schemeClr val="bg1"/>
              </a:solidFill>
            </a:rPr>
            <a:t>: </a:t>
          </a:r>
        </a:p>
      </dgm:t>
    </dgm:pt>
    <dgm:pt modelId="{1FD96B15-C104-4C4B-927E-870147B010DC}" type="parTrans" cxnId="{DE648D78-C639-447A-B93B-6D6A3BCD4C3F}">
      <dgm:prSet/>
      <dgm:spPr/>
      <dgm:t>
        <a:bodyPr/>
        <a:lstStyle/>
        <a:p>
          <a:endParaRPr lang="ru-RU" sz="1600"/>
        </a:p>
      </dgm:t>
    </dgm:pt>
    <dgm:pt modelId="{AA106B53-63DC-4AD9-8237-D4C7151C3C88}" type="sibTrans" cxnId="{DE648D78-C639-447A-B93B-6D6A3BCD4C3F}">
      <dgm:prSet/>
      <dgm:spPr/>
      <dgm:t>
        <a:bodyPr/>
        <a:lstStyle/>
        <a:p>
          <a:endParaRPr lang="ru-RU" sz="1600"/>
        </a:p>
      </dgm:t>
    </dgm:pt>
    <dgm:pt modelId="{A8747CF4-85DA-435D-AECB-63D1CB038585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AU" sz="2400" dirty="0" err="1"/>
            <a:t>kontaktsiz</a:t>
          </a:r>
          <a:endParaRPr lang="ru-RU" sz="2400" dirty="0"/>
        </a:p>
      </dgm:t>
    </dgm:pt>
    <dgm:pt modelId="{9AFEBED4-E291-4F47-8CEC-02ECF45FB42A}" type="parTrans" cxnId="{2D451BC2-DCFC-43CB-9B7A-5D1155E6A6C9}">
      <dgm:prSet/>
      <dgm:spPr/>
      <dgm:t>
        <a:bodyPr/>
        <a:lstStyle/>
        <a:p>
          <a:endParaRPr lang="ru-RU" sz="1600"/>
        </a:p>
      </dgm:t>
    </dgm:pt>
    <dgm:pt modelId="{3D1752CC-E640-4F7F-A2E2-1EE9723276B8}" type="sibTrans" cxnId="{2D451BC2-DCFC-43CB-9B7A-5D1155E6A6C9}">
      <dgm:prSet/>
      <dgm:spPr/>
      <dgm:t>
        <a:bodyPr/>
        <a:lstStyle/>
        <a:p>
          <a:endParaRPr lang="ru-RU" sz="1600"/>
        </a:p>
      </dgm:t>
    </dgm:pt>
    <dgm:pt modelId="{7B20CCAC-7AA5-4C8C-9371-30CFF600DCF0}">
      <dgm:prSet custT="1"/>
      <dgm:spPr/>
      <dgm:t>
        <a:bodyPr/>
        <a:lstStyle/>
        <a:p>
          <a:r>
            <a:rPr lang="en-AU" sz="2400" dirty="0" err="1"/>
            <a:t>kontaktli</a:t>
          </a:r>
          <a:endParaRPr lang="ru-RU" sz="2400" dirty="0"/>
        </a:p>
      </dgm:t>
    </dgm:pt>
    <dgm:pt modelId="{E1D655E8-B722-421F-8814-940783AD7188}" type="parTrans" cxnId="{98B4136C-C77B-4DF1-94CB-6A5294D09D83}">
      <dgm:prSet/>
      <dgm:spPr/>
      <dgm:t>
        <a:bodyPr/>
        <a:lstStyle/>
        <a:p>
          <a:endParaRPr lang="ru-RU" sz="1600"/>
        </a:p>
      </dgm:t>
    </dgm:pt>
    <dgm:pt modelId="{C9EB5D79-3545-45F5-B470-765CBE81F201}" type="sibTrans" cxnId="{98B4136C-C77B-4DF1-94CB-6A5294D09D83}">
      <dgm:prSet/>
      <dgm:spPr/>
      <dgm:t>
        <a:bodyPr/>
        <a:lstStyle/>
        <a:p>
          <a:endParaRPr lang="ru-RU" sz="1600"/>
        </a:p>
      </dgm:t>
    </dgm:pt>
    <dgm:pt modelId="{ACF12E4F-84B5-4D65-BAF2-3118CCB0FAF0}">
      <dgm:prSet custT="1"/>
      <dgm:spPr/>
      <dgm:t>
        <a:bodyPr/>
        <a:lstStyle/>
        <a:p>
          <a:r>
            <a:rPr lang="en-AU" sz="2400" dirty="0"/>
            <a:t>immersion</a:t>
          </a:r>
          <a:endParaRPr lang="ru-RU" sz="2400" dirty="0"/>
        </a:p>
      </dgm:t>
    </dgm:pt>
    <dgm:pt modelId="{D9131010-774C-4D02-8411-9F8EE967D983}" type="parTrans" cxnId="{BC3F68CC-387E-48B3-8338-E71B6696F1EC}">
      <dgm:prSet/>
      <dgm:spPr/>
      <dgm:t>
        <a:bodyPr/>
        <a:lstStyle/>
        <a:p>
          <a:endParaRPr lang="ru-RU" sz="1600"/>
        </a:p>
      </dgm:t>
    </dgm:pt>
    <dgm:pt modelId="{0765EF4E-0157-42A4-9860-3DD79B48FE40}" type="sibTrans" cxnId="{BC3F68CC-387E-48B3-8338-E71B6696F1EC}">
      <dgm:prSet/>
      <dgm:spPr/>
      <dgm:t>
        <a:bodyPr/>
        <a:lstStyle/>
        <a:p>
          <a:endParaRPr lang="ru-RU" sz="1600"/>
        </a:p>
      </dgm:t>
    </dgm:pt>
    <dgm:pt modelId="{9227ACC7-FADE-408C-83F9-039F12D7E2CC}">
      <dgm:prSet custT="1"/>
      <dgm:spPr/>
      <dgm:t>
        <a:bodyPr/>
        <a:lstStyle/>
        <a:p>
          <a:r>
            <a:rPr lang="en-AU" sz="2400" dirty="0" err="1"/>
            <a:t>oqimli</a:t>
          </a:r>
          <a:endParaRPr lang="ru-RU" sz="2400" dirty="0"/>
        </a:p>
      </dgm:t>
    </dgm:pt>
    <dgm:pt modelId="{940C8A0B-5415-40CF-885F-C1F60C3EB1C1}" type="parTrans" cxnId="{5377402D-7EF8-46B6-A99F-52B5FC6EEEED}">
      <dgm:prSet/>
      <dgm:spPr/>
      <dgm:t>
        <a:bodyPr/>
        <a:lstStyle/>
        <a:p>
          <a:endParaRPr lang="ru-RU" sz="1600"/>
        </a:p>
      </dgm:t>
    </dgm:pt>
    <dgm:pt modelId="{66658849-3C07-47C2-B307-2E0FA0612227}" type="sibTrans" cxnId="{5377402D-7EF8-46B6-A99F-52B5FC6EEEED}">
      <dgm:prSet/>
      <dgm:spPr/>
      <dgm:t>
        <a:bodyPr/>
        <a:lstStyle/>
        <a:p>
          <a:endParaRPr lang="ru-RU" sz="1600"/>
        </a:p>
      </dgm:t>
    </dgm:pt>
    <dgm:pt modelId="{F7289905-763D-40AB-AF71-3176E84CEFE3}">
      <dgm:prSet custT="1"/>
      <dgm:spPr/>
      <dgm:t>
        <a:bodyPr/>
        <a:lstStyle/>
        <a:p>
          <a:r>
            <a:rPr lang="en-AU" sz="2400" dirty="0" err="1"/>
            <a:t>ultratovush</a:t>
          </a:r>
          <a:r>
            <a:rPr lang="en-AU" sz="2400" dirty="0"/>
            <a:t> </a:t>
          </a:r>
          <a:r>
            <a:rPr lang="en-AU" sz="2400" dirty="0" err="1"/>
            <a:t>nurlarini</a:t>
          </a:r>
          <a:r>
            <a:rPr lang="en-AU" sz="2400" dirty="0"/>
            <a:t> </a:t>
          </a:r>
          <a:r>
            <a:rPr lang="en-AU" sz="2400" dirty="0" err="1"/>
            <a:t>fokuslovchi</a:t>
          </a:r>
          <a:endParaRPr lang="ru-RU" sz="2400" dirty="0"/>
        </a:p>
      </dgm:t>
    </dgm:pt>
    <dgm:pt modelId="{C7D40A9D-FDE5-4DE4-9585-119D1C6B5656}" type="parTrans" cxnId="{D102D71F-21AA-458C-8FA1-759AE4B6EA34}">
      <dgm:prSet/>
      <dgm:spPr/>
      <dgm:t>
        <a:bodyPr/>
        <a:lstStyle/>
        <a:p>
          <a:endParaRPr lang="ru-RU" sz="1600"/>
        </a:p>
      </dgm:t>
    </dgm:pt>
    <dgm:pt modelId="{6CAEE058-A6C8-4B4C-B7EF-C32C019C4DD3}" type="sibTrans" cxnId="{D102D71F-21AA-458C-8FA1-759AE4B6EA34}">
      <dgm:prSet/>
      <dgm:spPr/>
      <dgm:t>
        <a:bodyPr/>
        <a:lstStyle/>
        <a:p>
          <a:endParaRPr lang="ru-RU" sz="1600"/>
        </a:p>
      </dgm:t>
    </dgm:pt>
    <dgm:pt modelId="{8D736222-B496-4803-B5D8-A66795B1C79E}" type="pres">
      <dgm:prSet presAssocID="{3C261322-39C7-4B3C-9545-1ACC27EF9117}" presName="linear" presStyleCnt="0">
        <dgm:presLayoutVars>
          <dgm:dir/>
          <dgm:animLvl val="lvl"/>
          <dgm:resizeHandles val="exact"/>
        </dgm:presLayoutVars>
      </dgm:prSet>
      <dgm:spPr/>
    </dgm:pt>
    <dgm:pt modelId="{5F30497B-6164-4BC0-8191-BA2BC1501FEB}" type="pres">
      <dgm:prSet presAssocID="{38CF7E97-4069-4465-B19B-1DE2B0888D54}" presName="parentLin" presStyleCnt="0"/>
      <dgm:spPr/>
    </dgm:pt>
    <dgm:pt modelId="{516480AE-BD00-4769-80DA-31391AEA453A}" type="pres">
      <dgm:prSet presAssocID="{38CF7E97-4069-4465-B19B-1DE2B0888D54}" presName="parentLeftMargin" presStyleLbl="node1" presStyleIdx="0" presStyleCnt="1"/>
      <dgm:spPr/>
    </dgm:pt>
    <dgm:pt modelId="{24261EBF-EFE3-45F9-974B-4D2A68A89326}" type="pres">
      <dgm:prSet presAssocID="{38CF7E97-4069-4465-B19B-1DE2B0888D54}" presName="parentText" presStyleLbl="node1" presStyleIdx="0" presStyleCnt="1" custScaleX="130776" custScaleY="45475">
        <dgm:presLayoutVars>
          <dgm:chMax val="0"/>
          <dgm:bulletEnabled val="1"/>
        </dgm:presLayoutVars>
      </dgm:prSet>
      <dgm:spPr/>
    </dgm:pt>
    <dgm:pt modelId="{66F648E6-1402-46B1-9788-90E358093AD3}" type="pres">
      <dgm:prSet presAssocID="{38CF7E97-4069-4465-B19B-1DE2B0888D54}" presName="negativeSpace" presStyleCnt="0"/>
      <dgm:spPr/>
    </dgm:pt>
    <dgm:pt modelId="{311E993E-9336-4560-A62D-869432A53C13}" type="pres">
      <dgm:prSet presAssocID="{38CF7E97-4069-4465-B19B-1DE2B0888D54}" presName="childText" presStyleLbl="conFgAcc1" presStyleIdx="0" presStyleCnt="1" custLinFactNeighborY="-27353">
        <dgm:presLayoutVars>
          <dgm:bulletEnabled val="1"/>
        </dgm:presLayoutVars>
      </dgm:prSet>
      <dgm:spPr/>
    </dgm:pt>
  </dgm:ptLst>
  <dgm:cxnLst>
    <dgm:cxn modelId="{D102D71F-21AA-458C-8FA1-759AE4B6EA34}" srcId="{38CF7E97-4069-4465-B19B-1DE2B0888D54}" destId="{F7289905-763D-40AB-AF71-3176E84CEFE3}" srcOrd="4" destOrd="0" parTransId="{C7D40A9D-FDE5-4DE4-9585-119D1C6B5656}" sibTransId="{6CAEE058-A6C8-4B4C-B7EF-C32C019C4DD3}"/>
    <dgm:cxn modelId="{B66D2722-4E6A-4B44-844F-69B21CE3886F}" type="presOf" srcId="{7B20CCAC-7AA5-4C8C-9371-30CFF600DCF0}" destId="{311E993E-9336-4560-A62D-869432A53C13}" srcOrd="0" destOrd="1" presId="urn:microsoft.com/office/officeart/2005/8/layout/list1"/>
    <dgm:cxn modelId="{5CFAF928-F9DC-4805-9DCA-55074788D5F0}" type="presOf" srcId="{3C261322-39C7-4B3C-9545-1ACC27EF9117}" destId="{8D736222-B496-4803-B5D8-A66795B1C79E}" srcOrd="0" destOrd="0" presId="urn:microsoft.com/office/officeart/2005/8/layout/list1"/>
    <dgm:cxn modelId="{5377402D-7EF8-46B6-A99F-52B5FC6EEEED}" srcId="{38CF7E97-4069-4465-B19B-1DE2B0888D54}" destId="{9227ACC7-FADE-408C-83F9-039F12D7E2CC}" srcOrd="3" destOrd="0" parTransId="{940C8A0B-5415-40CF-885F-C1F60C3EB1C1}" sibTransId="{66658849-3C07-47C2-B307-2E0FA0612227}"/>
    <dgm:cxn modelId="{98B4136C-C77B-4DF1-94CB-6A5294D09D83}" srcId="{38CF7E97-4069-4465-B19B-1DE2B0888D54}" destId="{7B20CCAC-7AA5-4C8C-9371-30CFF600DCF0}" srcOrd="1" destOrd="0" parTransId="{E1D655E8-B722-421F-8814-940783AD7188}" sibTransId="{C9EB5D79-3545-45F5-B470-765CBE81F201}"/>
    <dgm:cxn modelId="{DE648D78-C639-447A-B93B-6D6A3BCD4C3F}" srcId="{3C261322-39C7-4B3C-9545-1ACC27EF9117}" destId="{38CF7E97-4069-4465-B19B-1DE2B0888D54}" srcOrd="0" destOrd="0" parTransId="{1FD96B15-C104-4C4B-927E-870147B010DC}" sibTransId="{AA106B53-63DC-4AD9-8237-D4C7151C3C88}"/>
    <dgm:cxn modelId="{C5C7809F-3871-47E4-B4A7-8414707F8D8C}" type="presOf" srcId="{9227ACC7-FADE-408C-83F9-039F12D7E2CC}" destId="{311E993E-9336-4560-A62D-869432A53C13}" srcOrd="0" destOrd="3" presId="urn:microsoft.com/office/officeart/2005/8/layout/list1"/>
    <dgm:cxn modelId="{6A8FFFB2-3923-4A1A-B0AA-A8073441B659}" type="presOf" srcId="{38CF7E97-4069-4465-B19B-1DE2B0888D54}" destId="{24261EBF-EFE3-45F9-974B-4D2A68A89326}" srcOrd="1" destOrd="0" presId="urn:microsoft.com/office/officeart/2005/8/layout/list1"/>
    <dgm:cxn modelId="{394F84B7-47E8-42DD-94C2-4B797DA6744E}" type="presOf" srcId="{ACF12E4F-84B5-4D65-BAF2-3118CCB0FAF0}" destId="{311E993E-9336-4560-A62D-869432A53C13}" srcOrd="0" destOrd="2" presId="urn:microsoft.com/office/officeart/2005/8/layout/list1"/>
    <dgm:cxn modelId="{2D451BC2-DCFC-43CB-9B7A-5D1155E6A6C9}" srcId="{38CF7E97-4069-4465-B19B-1DE2B0888D54}" destId="{A8747CF4-85DA-435D-AECB-63D1CB038585}" srcOrd="0" destOrd="0" parTransId="{9AFEBED4-E291-4F47-8CEC-02ECF45FB42A}" sibTransId="{3D1752CC-E640-4F7F-A2E2-1EE9723276B8}"/>
    <dgm:cxn modelId="{BC3F68CC-387E-48B3-8338-E71B6696F1EC}" srcId="{38CF7E97-4069-4465-B19B-1DE2B0888D54}" destId="{ACF12E4F-84B5-4D65-BAF2-3118CCB0FAF0}" srcOrd="2" destOrd="0" parTransId="{D9131010-774C-4D02-8411-9F8EE967D983}" sibTransId="{0765EF4E-0157-42A4-9860-3DD79B48FE40}"/>
    <dgm:cxn modelId="{C43F08F1-B43E-40D7-A539-C094F2653445}" type="presOf" srcId="{A8747CF4-85DA-435D-AECB-63D1CB038585}" destId="{311E993E-9336-4560-A62D-869432A53C13}" srcOrd="0" destOrd="0" presId="urn:microsoft.com/office/officeart/2005/8/layout/list1"/>
    <dgm:cxn modelId="{0E1AFEF3-BD40-48EB-BDA4-76FFB86FC234}" type="presOf" srcId="{F7289905-763D-40AB-AF71-3176E84CEFE3}" destId="{311E993E-9336-4560-A62D-869432A53C13}" srcOrd="0" destOrd="4" presId="urn:microsoft.com/office/officeart/2005/8/layout/list1"/>
    <dgm:cxn modelId="{D4DED2FA-6362-444A-B709-A963C20B1CA1}" type="presOf" srcId="{38CF7E97-4069-4465-B19B-1DE2B0888D54}" destId="{516480AE-BD00-4769-80DA-31391AEA453A}" srcOrd="0" destOrd="0" presId="urn:microsoft.com/office/officeart/2005/8/layout/list1"/>
    <dgm:cxn modelId="{33F6BF2D-E3AA-47B3-99CF-B804D4718B7B}" type="presParOf" srcId="{8D736222-B496-4803-B5D8-A66795B1C79E}" destId="{5F30497B-6164-4BC0-8191-BA2BC1501FEB}" srcOrd="0" destOrd="0" presId="urn:microsoft.com/office/officeart/2005/8/layout/list1"/>
    <dgm:cxn modelId="{2B7A5A58-DDD9-4904-8481-9628699DA9EC}" type="presParOf" srcId="{5F30497B-6164-4BC0-8191-BA2BC1501FEB}" destId="{516480AE-BD00-4769-80DA-31391AEA453A}" srcOrd="0" destOrd="0" presId="urn:microsoft.com/office/officeart/2005/8/layout/list1"/>
    <dgm:cxn modelId="{7A5D09FB-43BE-4997-B0A0-83ACF81EC487}" type="presParOf" srcId="{5F30497B-6164-4BC0-8191-BA2BC1501FEB}" destId="{24261EBF-EFE3-45F9-974B-4D2A68A89326}" srcOrd="1" destOrd="0" presId="urn:microsoft.com/office/officeart/2005/8/layout/list1"/>
    <dgm:cxn modelId="{E70C1039-A90D-446E-B6AA-C9629EB678FA}" type="presParOf" srcId="{8D736222-B496-4803-B5D8-A66795B1C79E}" destId="{66F648E6-1402-46B1-9788-90E358093AD3}" srcOrd="1" destOrd="0" presId="urn:microsoft.com/office/officeart/2005/8/layout/list1"/>
    <dgm:cxn modelId="{952CBB4F-8D54-4CB8-AAA7-AFA5894D45CE}" type="presParOf" srcId="{8D736222-B496-4803-B5D8-A66795B1C79E}" destId="{311E993E-9336-4560-A62D-869432A53C13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C261322-39C7-4B3C-9545-1ACC27EF9117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CF7E97-4069-4465-B19B-1DE2B0888D54}">
      <dgm:prSet custT="1"/>
      <dgm:spPr/>
      <dgm:t>
        <a:bodyPr/>
        <a:lstStyle/>
        <a:p>
          <a:pPr rtl="0"/>
          <a:r>
            <a:rPr lang="en-AU" sz="2800" dirty="0" err="1"/>
            <a:t>Chastota</a:t>
          </a:r>
          <a:r>
            <a:rPr lang="en-AU" sz="2800" dirty="0"/>
            <a:t> </a:t>
          </a:r>
          <a:r>
            <a:rPr lang="en-AU" sz="2800" dirty="0" err="1"/>
            <a:t>diapazoni</a:t>
          </a:r>
          <a:r>
            <a:rPr lang="en-AU" sz="2800" dirty="0"/>
            <a:t> </a:t>
          </a:r>
          <a:r>
            <a:rPr lang="en-AU" sz="2800" dirty="0" err="1"/>
            <a:t>bo`yicha</a:t>
          </a:r>
          <a:r>
            <a:rPr lang="ru-RU" sz="2800" dirty="0"/>
            <a:t>: </a:t>
          </a:r>
        </a:p>
      </dgm:t>
    </dgm:pt>
    <dgm:pt modelId="{1FD96B15-C104-4C4B-927E-870147B010DC}" type="parTrans" cxnId="{DE648D78-C639-447A-B93B-6D6A3BCD4C3F}">
      <dgm:prSet/>
      <dgm:spPr/>
      <dgm:t>
        <a:bodyPr/>
        <a:lstStyle/>
        <a:p>
          <a:endParaRPr lang="ru-RU" sz="1600"/>
        </a:p>
      </dgm:t>
    </dgm:pt>
    <dgm:pt modelId="{AA106B53-63DC-4AD9-8237-D4C7151C3C88}" type="sibTrans" cxnId="{DE648D78-C639-447A-B93B-6D6A3BCD4C3F}">
      <dgm:prSet/>
      <dgm:spPr/>
      <dgm:t>
        <a:bodyPr/>
        <a:lstStyle/>
        <a:p>
          <a:endParaRPr lang="ru-RU" sz="1600"/>
        </a:p>
      </dgm:t>
    </dgm:pt>
    <dgm:pt modelId="{A8747CF4-85DA-435D-AECB-63D1CB038585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AU" sz="2400" dirty="0" err="1"/>
            <a:t>tovushli</a:t>
          </a:r>
          <a:r>
            <a:rPr lang="en-AU" sz="2400" dirty="0"/>
            <a:t> (20 ... 20,000 </a:t>
          </a:r>
          <a:r>
            <a:rPr lang="en-AU" sz="2400" dirty="0" err="1"/>
            <a:t>Gts</a:t>
          </a:r>
          <a:r>
            <a:rPr lang="en-AU" sz="2400" dirty="0"/>
            <a:t>)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AFEBED4-E291-4F47-8CEC-02ECF45FB42A}" type="parTrans" cxnId="{2D451BC2-DCFC-43CB-9B7A-5D1155E6A6C9}">
      <dgm:prSet/>
      <dgm:spPr/>
      <dgm:t>
        <a:bodyPr/>
        <a:lstStyle/>
        <a:p>
          <a:endParaRPr lang="ru-RU" sz="1600"/>
        </a:p>
      </dgm:t>
    </dgm:pt>
    <dgm:pt modelId="{3D1752CC-E640-4F7F-A2E2-1EE9723276B8}" type="sibTrans" cxnId="{2D451BC2-DCFC-43CB-9B7A-5D1155E6A6C9}">
      <dgm:prSet/>
      <dgm:spPr/>
      <dgm:t>
        <a:bodyPr/>
        <a:lstStyle/>
        <a:p>
          <a:endParaRPr lang="ru-RU" sz="1600"/>
        </a:p>
      </dgm:t>
    </dgm:pt>
    <dgm:pt modelId="{02DAE5D2-EDD6-4267-A70E-6D49865112FD}">
      <dgm:prSet custT="1"/>
      <dgm:spPr/>
      <dgm:t>
        <a:bodyPr/>
        <a:lstStyle/>
        <a:p>
          <a:r>
            <a:rPr lang="en-AU" sz="2400" dirty="0"/>
            <a:t>past </a:t>
          </a:r>
          <a:r>
            <a:rPr lang="en-AU" sz="2400" dirty="0" err="1"/>
            <a:t>ultratovush</a:t>
          </a:r>
          <a:r>
            <a:rPr lang="en-AU" sz="2400" dirty="0"/>
            <a:t> </a:t>
          </a:r>
          <a:r>
            <a:rPr lang="en-AU" sz="2400" dirty="0" err="1"/>
            <a:t>chastotali</a:t>
          </a:r>
          <a:r>
            <a:rPr lang="en-AU" sz="2400" dirty="0"/>
            <a:t> (20 ... 200 kHz)</a:t>
          </a:r>
          <a:endParaRPr lang="ru-RU" sz="2400" dirty="0"/>
        </a:p>
      </dgm:t>
    </dgm:pt>
    <dgm:pt modelId="{BB48F73C-03BF-47F8-8559-D2F245614049}" type="parTrans" cxnId="{165FB5D2-4753-4797-85F9-5863F8271EF5}">
      <dgm:prSet/>
      <dgm:spPr/>
      <dgm:t>
        <a:bodyPr/>
        <a:lstStyle/>
        <a:p>
          <a:endParaRPr lang="ru-RU" sz="1600"/>
        </a:p>
      </dgm:t>
    </dgm:pt>
    <dgm:pt modelId="{1C12F3AA-8473-4F28-B4E8-CB78462CDE75}" type="sibTrans" cxnId="{165FB5D2-4753-4797-85F9-5863F8271EF5}">
      <dgm:prSet/>
      <dgm:spPr/>
      <dgm:t>
        <a:bodyPr/>
        <a:lstStyle/>
        <a:p>
          <a:endParaRPr lang="ru-RU" sz="1600"/>
        </a:p>
      </dgm:t>
    </dgm:pt>
    <dgm:pt modelId="{9F19BEB4-F257-4BDD-8204-E56D9C9D8C65}">
      <dgm:prSet custT="1"/>
      <dgm:spPr/>
      <dgm:t>
        <a:bodyPr/>
        <a:lstStyle/>
        <a:p>
          <a:r>
            <a:rPr lang="en-AU" sz="2400" dirty="0" err="1"/>
            <a:t>o'rta</a:t>
          </a:r>
          <a:r>
            <a:rPr lang="en-AU" sz="2400" dirty="0"/>
            <a:t> </a:t>
          </a:r>
          <a:r>
            <a:rPr lang="en-AU" sz="2400" dirty="0" err="1"/>
            <a:t>ultratovush</a:t>
          </a:r>
          <a:r>
            <a:rPr lang="en-AU" sz="2400" dirty="0"/>
            <a:t> </a:t>
          </a:r>
          <a:r>
            <a:rPr lang="en-AU" sz="2400" dirty="0" err="1"/>
            <a:t>chastotali</a:t>
          </a:r>
          <a:r>
            <a:rPr lang="en-AU" sz="2400" dirty="0"/>
            <a:t> (0,2 ... 10 MGts)</a:t>
          </a:r>
          <a:endParaRPr lang="ru-RU" sz="2400" dirty="0"/>
        </a:p>
      </dgm:t>
    </dgm:pt>
    <dgm:pt modelId="{90DAC0DC-6A45-432E-A98F-57B85049E9C7}" type="parTrans" cxnId="{470E0D49-216A-42B8-8B31-77CF71EEF084}">
      <dgm:prSet/>
      <dgm:spPr/>
      <dgm:t>
        <a:bodyPr/>
        <a:lstStyle/>
        <a:p>
          <a:endParaRPr lang="ru-RU" sz="1600"/>
        </a:p>
      </dgm:t>
    </dgm:pt>
    <dgm:pt modelId="{30D1BD19-5124-4AE6-B137-59407BE10F38}" type="sibTrans" cxnId="{470E0D49-216A-42B8-8B31-77CF71EEF084}">
      <dgm:prSet/>
      <dgm:spPr/>
      <dgm:t>
        <a:bodyPr/>
        <a:lstStyle/>
        <a:p>
          <a:endParaRPr lang="ru-RU" sz="1600"/>
        </a:p>
      </dgm:t>
    </dgm:pt>
    <dgm:pt modelId="{E9AD0584-9D4B-4A19-8ECE-EED743605616}">
      <dgm:prSet custT="1"/>
      <dgm:spPr/>
      <dgm:t>
        <a:bodyPr/>
        <a:lstStyle/>
        <a:p>
          <a:r>
            <a:rPr lang="es-ES" sz="2400" dirty="0"/>
            <a:t>yuqori ultratovush chastotali (10</a:t>
          </a:r>
          <a:r>
            <a:rPr lang="es-ES" sz="2400" baseline="30000" dirty="0"/>
            <a:t>7</a:t>
          </a:r>
          <a:r>
            <a:rPr lang="es-ES" sz="2400" dirty="0"/>
            <a:t> ...10</a:t>
          </a:r>
          <a:r>
            <a:rPr lang="es-ES" sz="2400" baseline="30000" dirty="0"/>
            <a:t>9</a:t>
          </a:r>
          <a:r>
            <a:rPr lang="es-ES" sz="2400" dirty="0"/>
            <a:t> Hz)</a:t>
          </a:r>
          <a:endParaRPr lang="ru-RU" sz="2400" dirty="0"/>
        </a:p>
      </dgm:t>
    </dgm:pt>
    <dgm:pt modelId="{2631DA56-F69C-417B-9D25-4A39037B9AFA}" type="parTrans" cxnId="{0651574D-83A1-4D1A-8053-D0C6BABD51AD}">
      <dgm:prSet/>
      <dgm:spPr/>
      <dgm:t>
        <a:bodyPr/>
        <a:lstStyle/>
        <a:p>
          <a:endParaRPr lang="ru-RU" sz="1600"/>
        </a:p>
      </dgm:t>
    </dgm:pt>
    <dgm:pt modelId="{E8357270-962F-4A94-96A4-E90CED5FA921}" type="sibTrans" cxnId="{0651574D-83A1-4D1A-8053-D0C6BABD51AD}">
      <dgm:prSet/>
      <dgm:spPr/>
      <dgm:t>
        <a:bodyPr/>
        <a:lstStyle/>
        <a:p>
          <a:endParaRPr lang="ru-RU" sz="1600"/>
        </a:p>
      </dgm:t>
    </dgm:pt>
    <dgm:pt modelId="{51B75C5E-9E2F-496E-AB2F-B3B0D5A30A77}">
      <dgm:prSet custT="1"/>
      <dgm:spPr/>
      <dgm:t>
        <a:bodyPr/>
        <a:lstStyle/>
        <a:p>
          <a:r>
            <a:rPr lang="en-AU" sz="2400" dirty="0" err="1"/>
            <a:t>o`ta</a:t>
          </a:r>
          <a:r>
            <a:rPr lang="en-AU" sz="2400" dirty="0"/>
            <a:t> </a:t>
          </a:r>
          <a:r>
            <a:rPr lang="en-AU" sz="2400" dirty="0" err="1"/>
            <a:t>yuqori</a:t>
          </a:r>
          <a:r>
            <a:rPr lang="en-AU" sz="2400" dirty="0"/>
            <a:t> </a:t>
          </a:r>
          <a:r>
            <a:rPr lang="en-US" sz="2400" dirty="0" err="1"/>
            <a:t>ultratovush</a:t>
          </a:r>
          <a:r>
            <a:rPr lang="en-US" sz="2400" dirty="0"/>
            <a:t> </a:t>
          </a:r>
          <a:r>
            <a:rPr lang="en-US" sz="2400" dirty="0" err="1"/>
            <a:t>chastotali</a:t>
          </a:r>
          <a:r>
            <a:rPr lang="en-US" sz="2400" dirty="0"/>
            <a:t> </a:t>
          </a:r>
          <a:r>
            <a:rPr lang="en-AU" sz="2400" dirty="0"/>
            <a:t>(10</a:t>
          </a:r>
          <a:r>
            <a:rPr lang="en-AU" sz="2400" baseline="30000" dirty="0"/>
            <a:t>9</a:t>
          </a:r>
          <a:r>
            <a:rPr lang="en-AU" sz="2400" dirty="0"/>
            <a:t> </a:t>
          </a:r>
          <a:r>
            <a:rPr lang="en-AU" sz="2400" dirty="0" err="1"/>
            <a:t>Gts</a:t>
          </a:r>
          <a:r>
            <a:rPr lang="en-AU" sz="2400" dirty="0"/>
            <a:t> </a:t>
          </a:r>
          <a:r>
            <a:rPr lang="en-AU" sz="2400" dirty="0" err="1"/>
            <a:t>dan</a:t>
          </a:r>
          <a:r>
            <a:rPr lang="en-AU" sz="2400" dirty="0"/>
            <a:t> </a:t>
          </a:r>
          <a:r>
            <a:rPr lang="en-AU" sz="2400" dirty="0" err="1"/>
            <a:t>yuqori</a:t>
          </a:r>
          <a:r>
            <a:rPr lang="en-AU" sz="2400" dirty="0"/>
            <a:t>)</a:t>
          </a:r>
          <a:endParaRPr lang="ru-RU" sz="2400" dirty="0"/>
        </a:p>
      </dgm:t>
    </dgm:pt>
    <dgm:pt modelId="{5A18E0DE-2A67-46B5-AE80-A1C1C300BCBA}" type="parTrans" cxnId="{ECC0DE4C-42A7-4D91-961F-ED4625F198C5}">
      <dgm:prSet/>
      <dgm:spPr/>
      <dgm:t>
        <a:bodyPr/>
        <a:lstStyle/>
        <a:p>
          <a:endParaRPr lang="ru-RU" sz="1600"/>
        </a:p>
      </dgm:t>
    </dgm:pt>
    <dgm:pt modelId="{2AF41278-CC8A-4DB1-8D26-F4243C42CFE9}" type="sibTrans" cxnId="{ECC0DE4C-42A7-4D91-961F-ED4625F198C5}">
      <dgm:prSet/>
      <dgm:spPr/>
      <dgm:t>
        <a:bodyPr/>
        <a:lstStyle/>
        <a:p>
          <a:endParaRPr lang="ru-RU" sz="1600"/>
        </a:p>
      </dgm:t>
    </dgm:pt>
    <dgm:pt modelId="{8D736222-B496-4803-B5D8-A66795B1C79E}" type="pres">
      <dgm:prSet presAssocID="{3C261322-39C7-4B3C-9545-1ACC27EF9117}" presName="linear" presStyleCnt="0">
        <dgm:presLayoutVars>
          <dgm:dir/>
          <dgm:animLvl val="lvl"/>
          <dgm:resizeHandles val="exact"/>
        </dgm:presLayoutVars>
      </dgm:prSet>
      <dgm:spPr/>
    </dgm:pt>
    <dgm:pt modelId="{5F30497B-6164-4BC0-8191-BA2BC1501FEB}" type="pres">
      <dgm:prSet presAssocID="{38CF7E97-4069-4465-B19B-1DE2B0888D54}" presName="parentLin" presStyleCnt="0"/>
      <dgm:spPr/>
    </dgm:pt>
    <dgm:pt modelId="{516480AE-BD00-4769-80DA-31391AEA453A}" type="pres">
      <dgm:prSet presAssocID="{38CF7E97-4069-4465-B19B-1DE2B0888D54}" presName="parentLeftMargin" presStyleLbl="node1" presStyleIdx="0" presStyleCnt="1"/>
      <dgm:spPr/>
    </dgm:pt>
    <dgm:pt modelId="{24261EBF-EFE3-45F9-974B-4D2A68A89326}" type="pres">
      <dgm:prSet presAssocID="{38CF7E97-4069-4465-B19B-1DE2B0888D54}" presName="parentText" presStyleLbl="node1" presStyleIdx="0" presStyleCnt="1" custScaleX="130776" custScaleY="41862" custLinFactNeighborY="-25990">
        <dgm:presLayoutVars>
          <dgm:chMax val="0"/>
          <dgm:bulletEnabled val="1"/>
        </dgm:presLayoutVars>
      </dgm:prSet>
      <dgm:spPr/>
    </dgm:pt>
    <dgm:pt modelId="{66F648E6-1402-46B1-9788-90E358093AD3}" type="pres">
      <dgm:prSet presAssocID="{38CF7E97-4069-4465-B19B-1DE2B0888D54}" presName="negativeSpace" presStyleCnt="0"/>
      <dgm:spPr/>
    </dgm:pt>
    <dgm:pt modelId="{311E993E-9336-4560-A62D-869432A53C13}" type="pres">
      <dgm:prSet presAssocID="{38CF7E97-4069-4465-B19B-1DE2B0888D54}" presName="childText" presStyleLbl="conFgAcc1" presStyleIdx="0" presStyleCnt="1" custScaleY="84050" custLinFactNeighborY="-14415">
        <dgm:presLayoutVars>
          <dgm:bulletEnabled val="1"/>
        </dgm:presLayoutVars>
      </dgm:prSet>
      <dgm:spPr/>
    </dgm:pt>
  </dgm:ptLst>
  <dgm:cxnLst>
    <dgm:cxn modelId="{0D600E63-C693-43AF-BFC4-5F98ED658F1B}" type="presOf" srcId="{51B75C5E-9E2F-496E-AB2F-B3B0D5A30A77}" destId="{311E993E-9336-4560-A62D-869432A53C13}" srcOrd="0" destOrd="4" presId="urn:microsoft.com/office/officeart/2005/8/layout/list1"/>
    <dgm:cxn modelId="{470E0D49-216A-42B8-8B31-77CF71EEF084}" srcId="{38CF7E97-4069-4465-B19B-1DE2B0888D54}" destId="{9F19BEB4-F257-4BDD-8204-E56D9C9D8C65}" srcOrd="2" destOrd="0" parTransId="{90DAC0DC-6A45-432E-A98F-57B85049E9C7}" sibTransId="{30D1BD19-5124-4AE6-B137-59407BE10F38}"/>
    <dgm:cxn modelId="{ECC0DE4C-42A7-4D91-961F-ED4625F198C5}" srcId="{38CF7E97-4069-4465-B19B-1DE2B0888D54}" destId="{51B75C5E-9E2F-496E-AB2F-B3B0D5A30A77}" srcOrd="4" destOrd="0" parTransId="{5A18E0DE-2A67-46B5-AE80-A1C1C300BCBA}" sibTransId="{2AF41278-CC8A-4DB1-8D26-F4243C42CFE9}"/>
    <dgm:cxn modelId="{0651574D-83A1-4D1A-8053-D0C6BABD51AD}" srcId="{38CF7E97-4069-4465-B19B-1DE2B0888D54}" destId="{E9AD0584-9D4B-4A19-8ECE-EED743605616}" srcOrd="3" destOrd="0" parTransId="{2631DA56-F69C-417B-9D25-4A39037B9AFA}" sibTransId="{E8357270-962F-4A94-96A4-E90CED5FA921}"/>
    <dgm:cxn modelId="{699C2575-3B6F-4734-9608-4064CD81FFE0}" type="presOf" srcId="{38CF7E97-4069-4465-B19B-1DE2B0888D54}" destId="{516480AE-BD00-4769-80DA-31391AEA453A}" srcOrd="0" destOrd="0" presId="urn:microsoft.com/office/officeart/2005/8/layout/list1"/>
    <dgm:cxn modelId="{468E0056-9746-45A8-8108-004118A34257}" type="presOf" srcId="{E9AD0584-9D4B-4A19-8ECE-EED743605616}" destId="{311E993E-9336-4560-A62D-869432A53C13}" srcOrd="0" destOrd="3" presId="urn:microsoft.com/office/officeart/2005/8/layout/list1"/>
    <dgm:cxn modelId="{35EA3477-555F-4DE5-96AA-EAEFC4FDED2F}" type="presOf" srcId="{A8747CF4-85DA-435D-AECB-63D1CB038585}" destId="{311E993E-9336-4560-A62D-869432A53C13}" srcOrd="0" destOrd="0" presId="urn:microsoft.com/office/officeart/2005/8/layout/list1"/>
    <dgm:cxn modelId="{68887078-289A-4ACA-A730-38262ED04BF4}" type="presOf" srcId="{9F19BEB4-F257-4BDD-8204-E56D9C9D8C65}" destId="{311E993E-9336-4560-A62D-869432A53C13}" srcOrd="0" destOrd="2" presId="urn:microsoft.com/office/officeart/2005/8/layout/list1"/>
    <dgm:cxn modelId="{DE648D78-C639-447A-B93B-6D6A3BCD4C3F}" srcId="{3C261322-39C7-4B3C-9545-1ACC27EF9117}" destId="{38CF7E97-4069-4465-B19B-1DE2B0888D54}" srcOrd="0" destOrd="0" parTransId="{1FD96B15-C104-4C4B-927E-870147B010DC}" sibTransId="{AA106B53-63DC-4AD9-8237-D4C7151C3C88}"/>
    <dgm:cxn modelId="{EB115099-12BF-45DA-A066-961F09270B6A}" type="presOf" srcId="{3C261322-39C7-4B3C-9545-1ACC27EF9117}" destId="{8D736222-B496-4803-B5D8-A66795B1C79E}" srcOrd="0" destOrd="0" presId="urn:microsoft.com/office/officeart/2005/8/layout/list1"/>
    <dgm:cxn modelId="{7722FF9B-120D-40E7-8B33-A4609F6B8C05}" type="presOf" srcId="{38CF7E97-4069-4465-B19B-1DE2B0888D54}" destId="{24261EBF-EFE3-45F9-974B-4D2A68A89326}" srcOrd="1" destOrd="0" presId="urn:microsoft.com/office/officeart/2005/8/layout/list1"/>
    <dgm:cxn modelId="{2D451BC2-DCFC-43CB-9B7A-5D1155E6A6C9}" srcId="{38CF7E97-4069-4465-B19B-1DE2B0888D54}" destId="{A8747CF4-85DA-435D-AECB-63D1CB038585}" srcOrd="0" destOrd="0" parTransId="{9AFEBED4-E291-4F47-8CEC-02ECF45FB42A}" sibTransId="{3D1752CC-E640-4F7F-A2E2-1EE9723276B8}"/>
    <dgm:cxn modelId="{48B527CF-B4D7-40C4-817F-8C162799C6F7}" type="presOf" srcId="{02DAE5D2-EDD6-4267-A70E-6D49865112FD}" destId="{311E993E-9336-4560-A62D-869432A53C13}" srcOrd="0" destOrd="1" presId="urn:microsoft.com/office/officeart/2005/8/layout/list1"/>
    <dgm:cxn modelId="{165FB5D2-4753-4797-85F9-5863F8271EF5}" srcId="{38CF7E97-4069-4465-B19B-1DE2B0888D54}" destId="{02DAE5D2-EDD6-4267-A70E-6D49865112FD}" srcOrd="1" destOrd="0" parTransId="{BB48F73C-03BF-47F8-8559-D2F245614049}" sibTransId="{1C12F3AA-8473-4F28-B4E8-CB78462CDE75}"/>
    <dgm:cxn modelId="{3A004F28-8844-4B7F-A7ED-BA2511BC9281}" type="presParOf" srcId="{8D736222-B496-4803-B5D8-A66795B1C79E}" destId="{5F30497B-6164-4BC0-8191-BA2BC1501FEB}" srcOrd="0" destOrd="0" presId="urn:microsoft.com/office/officeart/2005/8/layout/list1"/>
    <dgm:cxn modelId="{2FE417DB-2875-47BA-84F1-1841C3A58F2B}" type="presParOf" srcId="{5F30497B-6164-4BC0-8191-BA2BC1501FEB}" destId="{516480AE-BD00-4769-80DA-31391AEA453A}" srcOrd="0" destOrd="0" presId="urn:microsoft.com/office/officeart/2005/8/layout/list1"/>
    <dgm:cxn modelId="{8F99180B-BA62-4DC0-BDA1-5FE122DD5310}" type="presParOf" srcId="{5F30497B-6164-4BC0-8191-BA2BC1501FEB}" destId="{24261EBF-EFE3-45F9-974B-4D2A68A89326}" srcOrd="1" destOrd="0" presId="urn:microsoft.com/office/officeart/2005/8/layout/list1"/>
    <dgm:cxn modelId="{99B7A9FE-45EA-4171-804F-31D18307ABF6}" type="presParOf" srcId="{8D736222-B496-4803-B5D8-A66795B1C79E}" destId="{66F648E6-1402-46B1-9788-90E358093AD3}" srcOrd="1" destOrd="0" presId="urn:microsoft.com/office/officeart/2005/8/layout/list1"/>
    <dgm:cxn modelId="{CD7E4919-3728-4E1C-ACE4-7501F7B019BD}" type="presParOf" srcId="{8D736222-B496-4803-B5D8-A66795B1C79E}" destId="{311E993E-9336-4560-A62D-869432A53C13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C261322-39C7-4B3C-9545-1ACC27EF9117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CF7E97-4069-4465-B19B-1DE2B0888D54}">
      <dgm:prSet custT="1"/>
      <dgm:spPr/>
      <dgm:t>
        <a:bodyPr/>
        <a:lstStyle/>
        <a:p>
          <a:pPr rtl="0"/>
          <a:r>
            <a:rPr lang="en-AU" sz="2800" dirty="0" err="1">
              <a:solidFill>
                <a:schemeClr val="bg1"/>
              </a:solidFill>
            </a:rPr>
            <a:t>O`zgartirgich</a:t>
          </a:r>
          <a:r>
            <a:rPr lang="en-AU" sz="2800" dirty="0">
              <a:solidFill>
                <a:schemeClr val="bg1"/>
              </a:solidFill>
            </a:rPr>
            <a:t> </a:t>
          </a:r>
          <a:r>
            <a:rPr lang="en-AU" sz="2800" dirty="0" err="1">
              <a:solidFill>
                <a:schemeClr val="bg1"/>
              </a:solidFill>
            </a:rPr>
            <a:t>turlari</a:t>
          </a:r>
          <a:r>
            <a:rPr lang="en-AU" sz="2800" dirty="0">
              <a:solidFill>
                <a:schemeClr val="bg1"/>
              </a:solidFill>
            </a:rPr>
            <a:t> </a:t>
          </a:r>
          <a:r>
            <a:rPr lang="en-AU" sz="2800" dirty="0" err="1">
              <a:solidFill>
                <a:schemeClr val="bg1"/>
              </a:solidFill>
            </a:rPr>
            <a:t>bo'yicha</a:t>
          </a:r>
          <a:r>
            <a:rPr lang="ru-RU" sz="2800" dirty="0">
              <a:solidFill>
                <a:schemeClr val="bg1"/>
              </a:solidFill>
            </a:rPr>
            <a:t>: </a:t>
          </a:r>
        </a:p>
      </dgm:t>
    </dgm:pt>
    <dgm:pt modelId="{1FD96B15-C104-4C4B-927E-870147B010DC}" type="parTrans" cxnId="{DE648D78-C639-447A-B93B-6D6A3BCD4C3F}">
      <dgm:prSet/>
      <dgm:spPr/>
      <dgm:t>
        <a:bodyPr/>
        <a:lstStyle/>
        <a:p>
          <a:endParaRPr lang="ru-RU" sz="1600"/>
        </a:p>
      </dgm:t>
    </dgm:pt>
    <dgm:pt modelId="{AA106B53-63DC-4AD9-8237-D4C7151C3C88}" type="sibTrans" cxnId="{DE648D78-C639-447A-B93B-6D6A3BCD4C3F}">
      <dgm:prSet/>
      <dgm:spPr/>
      <dgm:t>
        <a:bodyPr/>
        <a:lstStyle/>
        <a:p>
          <a:endParaRPr lang="ru-RU" sz="1600"/>
        </a:p>
      </dgm:t>
    </dgm:pt>
    <dgm:pt modelId="{A8747CF4-85DA-435D-AECB-63D1CB038585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AU" sz="2400" dirty="0" err="1"/>
            <a:t>piezoelektrik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AFEBED4-E291-4F47-8CEC-02ECF45FB42A}" type="parTrans" cxnId="{2D451BC2-DCFC-43CB-9B7A-5D1155E6A6C9}">
      <dgm:prSet/>
      <dgm:spPr/>
      <dgm:t>
        <a:bodyPr/>
        <a:lstStyle/>
        <a:p>
          <a:endParaRPr lang="ru-RU" sz="1600"/>
        </a:p>
      </dgm:t>
    </dgm:pt>
    <dgm:pt modelId="{3D1752CC-E640-4F7F-A2E2-1EE9723276B8}" type="sibTrans" cxnId="{2D451BC2-DCFC-43CB-9B7A-5D1155E6A6C9}">
      <dgm:prSet/>
      <dgm:spPr/>
      <dgm:t>
        <a:bodyPr/>
        <a:lstStyle/>
        <a:p>
          <a:endParaRPr lang="ru-RU" sz="1600"/>
        </a:p>
      </dgm:t>
    </dgm:pt>
    <dgm:pt modelId="{C9ECFB05-20A5-489E-8DAB-50C4584CBD76}">
      <dgm:prSet custT="1"/>
      <dgm:spPr/>
      <dgm:t>
        <a:bodyPr/>
        <a:lstStyle/>
        <a:p>
          <a:r>
            <a:rPr lang="en-AU" sz="2400" dirty="0" err="1"/>
            <a:t>magnetostriktsion</a:t>
          </a:r>
          <a:endParaRPr lang="ru-RU" sz="2400" dirty="0"/>
        </a:p>
      </dgm:t>
    </dgm:pt>
    <dgm:pt modelId="{AD7B1E98-1B33-4863-85B4-A56FF3F6F1D7}" type="parTrans" cxnId="{2D208A21-7ECA-4242-95C0-8B944E5FA533}">
      <dgm:prSet/>
      <dgm:spPr/>
      <dgm:t>
        <a:bodyPr/>
        <a:lstStyle/>
        <a:p>
          <a:endParaRPr lang="ru-RU" sz="1600"/>
        </a:p>
      </dgm:t>
    </dgm:pt>
    <dgm:pt modelId="{E240F840-2701-47A2-8DFF-440E14348E0F}" type="sibTrans" cxnId="{2D208A21-7ECA-4242-95C0-8B944E5FA533}">
      <dgm:prSet/>
      <dgm:spPr/>
      <dgm:t>
        <a:bodyPr/>
        <a:lstStyle/>
        <a:p>
          <a:endParaRPr lang="ru-RU" sz="1600"/>
        </a:p>
      </dgm:t>
    </dgm:pt>
    <dgm:pt modelId="{B13E5084-2918-466B-B50B-9C31285F5B26}">
      <dgm:prSet custT="1"/>
      <dgm:spPr/>
      <dgm:t>
        <a:bodyPr/>
        <a:lstStyle/>
        <a:p>
          <a:r>
            <a:rPr lang="en-AU" sz="2400" dirty="0" err="1"/>
            <a:t>elektromagnit-akustik</a:t>
          </a:r>
          <a:endParaRPr lang="ru-RU" sz="2400" dirty="0"/>
        </a:p>
      </dgm:t>
    </dgm:pt>
    <dgm:pt modelId="{0C9F4BF4-1980-4FD3-B0E8-B41ED7415CFE}" type="parTrans" cxnId="{4DCDE452-8D4B-4A30-B8EF-8A24E6DBE0FA}">
      <dgm:prSet/>
      <dgm:spPr/>
      <dgm:t>
        <a:bodyPr/>
        <a:lstStyle/>
        <a:p>
          <a:endParaRPr lang="ru-RU" sz="1600"/>
        </a:p>
      </dgm:t>
    </dgm:pt>
    <dgm:pt modelId="{BB5FE68C-6B35-4A31-AE74-977E931C64F7}" type="sibTrans" cxnId="{4DCDE452-8D4B-4A30-B8EF-8A24E6DBE0FA}">
      <dgm:prSet/>
      <dgm:spPr/>
      <dgm:t>
        <a:bodyPr/>
        <a:lstStyle/>
        <a:p>
          <a:endParaRPr lang="ru-RU" sz="1600"/>
        </a:p>
      </dgm:t>
    </dgm:pt>
    <dgm:pt modelId="{040EE19A-A2F8-4172-8562-AE8AF20FE5B9}">
      <dgm:prSet custT="1"/>
      <dgm:spPr/>
      <dgm:t>
        <a:bodyPr/>
        <a:lstStyle/>
        <a:p>
          <a:r>
            <a:rPr lang="en-AU" sz="2400" dirty="0"/>
            <a:t>elektromexanik</a:t>
          </a:r>
          <a:endParaRPr lang="ru-RU" sz="2400" dirty="0"/>
        </a:p>
      </dgm:t>
    </dgm:pt>
    <dgm:pt modelId="{42441394-704B-4AEA-B578-4F02F18219D4}" type="parTrans" cxnId="{D3ED7616-72F7-43AF-ACD7-CD5EF2380218}">
      <dgm:prSet/>
      <dgm:spPr/>
      <dgm:t>
        <a:bodyPr/>
        <a:lstStyle/>
        <a:p>
          <a:endParaRPr lang="ru-RU" sz="1600"/>
        </a:p>
      </dgm:t>
    </dgm:pt>
    <dgm:pt modelId="{9BB9C439-9C9A-4949-A4A0-1054AE97F4F5}" type="sibTrans" cxnId="{D3ED7616-72F7-43AF-ACD7-CD5EF2380218}">
      <dgm:prSet/>
      <dgm:spPr/>
      <dgm:t>
        <a:bodyPr/>
        <a:lstStyle/>
        <a:p>
          <a:endParaRPr lang="ru-RU" sz="1600"/>
        </a:p>
      </dgm:t>
    </dgm:pt>
    <dgm:pt modelId="{6BCEB211-58F4-400D-A0ED-630700F97ABE}">
      <dgm:prSet custT="1"/>
      <dgm:spPr/>
      <dgm:t>
        <a:bodyPr/>
        <a:lstStyle/>
        <a:p>
          <a:r>
            <a:rPr lang="en-AU" sz="2400" dirty="0"/>
            <a:t>mexanik</a:t>
          </a:r>
          <a:endParaRPr lang="ru-RU" sz="2400" dirty="0"/>
        </a:p>
      </dgm:t>
    </dgm:pt>
    <dgm:pt modelId="{ECFD2363-4791-46C1-8E02-FF458063A7A4}" type="parTrans" cxnId="{F2314422-3708-42DD-B468-472F4579C89F}">
      <dgm:prSet/>
      <dgm:spPr/>
      <dgm:t>
        <a:bodyPr/>
        <a:lstStyle/>
        <a:p>
          <a:endParaRPr lang="ru-RU" sz="1600"/>
        </a:p>
      </dgm:t>
    </dgm:pt>
    <dgm:pt modelId="{1A52B4B5-C272-48E9-A814-6B2C4228E8F3}" type="sibTrans" cxnId="{F2314422-3708-42DD-B468-472F4579C89F}">
      <dgm:prSet/>
      <dgm:spPr/>
      <dgm:t>
        <a:bodyPr/>
        <a:lstStyle/>
        <a:p>
          <a:endParaRPr lang="ru-RU" sz="1600"/>
        </a:p>
      </dgm:t>
    </dgm:pt>
    <dgm:pt modelId="{8D736222-B496-4803-B5D8-A66795B1C79E}" type="pres">
      <dgm:prSet presAssocID="{3C261322-39C7-4B3C-9545-1ACC27EF9117}" presName="linear" presStyleCnt="0">
        <dgm:presLayoutVars>
          <dgm:dir/>
          <dgm:animLvl val="lvl"/>
          <dgm:resizeHandles val="exact"/>
        </dgm:presLayoutVars>
      </dgm:prSet>
      <dgm:spPr/>
    </dgm:pt>
    <dgm:pt modelId="{5F30497B-6164-4BC0-8191-BA2BC1501FEB}" type="pres">
      <dgm:prSet presAssocID="{38CF7E97-4069-4465-B19B-1DE2B0888D54}" presName="parentLin" presStyleCnt="0"/>
      <dgm:spPr/>
    </dgm:pt>
    <dgm:pt modelId="{516480AE-BD00-4769-80DA-31391AEA453A}" type="pres">
      <dgm:prSet presAssocID="{38CF7E97-4069-4465-B19B-1DE2B0888D54}" presName="parentLeftMargin" presStyleLbl="node1" presStyleIdx="0" presStyleCnt="1"/>
      <dgm:spPr/>
    </dgm:pt>
    <dgm:pt modelId="{24261EBF-EFE3-45F9-974B-4D2A68A89326}" type="pres">
      <dgm:prSet presAssocID="{38CF7E97-4069-4465-B19B-1DE2B0888D54}" presName="parentText" presStyleLbl="node1" presStyleIdx="0" presStyleCnt="1" custScaleX="130776" custScaleY="41862" custLinFactNeighborY="-29957">
        <dgm:presLayoutVars>
          <dgm:chMax val="0"/>
          <dgm:bulletEnabled val="1"/>
        </dgm:presLayoutVars>
      </dgm:prSet>
      <dgm:spPr/>
    </dgm:pt>
    <dgm:pt modelId="{66F648E6-1402-46B1-9788-90E358093AD3}" type="pres">
      <dgm:prSet presAssocID="{38CF7E97-4069-4465-B19B-1DE2B0888D54}" presName="negativeSpace" presStyleCnt="0"/>
      <dgm:spPr/>
    </dgm:pt>
    <dgm:pt modelId="{311E993E-9336-4560-A62D-869432A53C13}" type="pres">
      <dgm:prSet presAssocID="{38CF7E97-4069-4465-B19B-1DE2B0888D54}" presName="childText" presStyleLbl="conFgAcc1" presStyleIdx="0" presStyleCnt="1" custScaleY="84050" custLinFactNeighborY="-22351">
        <dgm:presLayoutVars>
          <dgm:bulletEnabled val="1"/>
        </dgm:presLayoutVars>
      </dgm:prSet>
      <dgm:spPr/>
    </dgm:pt>
  </dgm:ptLst>
  <dgm:cxnLst>
    <dgm:cxn modelId="{D3ED7616-72F7-43AF-ACD7-CD5EF2380218}" srcId="{38CF7E97-4069-4465-B19B-1DE2B0888D54}" destId="{040EE19A-A2F8-4172-8562-AE8AF20FE5B9}" srcOrd="3" destOrd="0" parTransId="{42441394-704B-4AEA-B578-4F02F18219D4}" sibTransId="{9BB9C439-9C9A-4949-A4A0-1054AE97F4F5}"/>
    <dgm:cxn modelId="{2674031C-6214-48A6-B0FC-DA4092586A88}" type="presOf" srcId="{6BCEB211-58F4-400D-A0ED-630700F97ABE}" destId="{311E993E-9336-4560-A62D-869432A53C13}" srcOrd="0" destOrd="4" presId="urn:microsoft.com/office/officeart/2005/8/layout/list1"/>
    <dgm:cxn modelId="{2D208A21-7ECA-4242-95C0-8B944E5FA533}" srcId="{38CF7E97-4069-4465-B19B-1DE2B0888D54}" destId="{C9ECFB05-20A5-489E-8DAB-50C4584CBD76}" srcOrd="1" destOrd="0" parTransId="{AD7B1E98-1B33-4863-85B4-A56FF3F6F1D7}" sibTransId="{E240F840-2701-47A2-8DFF-440E14348E0F}"/>
    <dgm:cxn modelId="{F2314422-3708-42DD-B468-472F4579C89F}" srcId="{38CF7E97-4069-4465-B19B-1DE2B0888D54}" destId="{6BCEB211-58F4-400D-A0ED-630700F97ABE}" srcOrd="4" destOrd="0" parTransId="{ECFD2363-4791-46C1-8E02-FF458063A7A4}" sibTransId="{1A52B4B5-C272-48E9-A814-6B2C4228E8F3}"/>
    <dgm:cxn modelId="{D533A233-FE36-4C09-BEE8-6F5E4F417AEE}" type="presOf" srcId="{C9ECFB05-20A5-489E-8DAB-50C4584CBD76}" destId="{311E993E-9336-4560-A62D-869432A53C13}" srcOrd="0" destOrd="1" presId="urn:microsoft.com/office/officeart/2005/8/layout/list1"/>
    <dgm:cxn modelId="{CF9BEA44-24C7-4EC2-95BF-18F0EFF72191}" type="presOf" srcId="{A8747CF4-85DA-435D-AECB-63D1CB038585}" destId="{311E993E-9336-4560-A62D-869432A53C13}" srcOrd="0" destOrd="0" presId="urn:microsoft.com/office/officeart/2005/8/layout/list1"/>
    <dgm:cxn modelId="{7D7F2A71-8706-4B8E-883D-ACADDF60ED82}" type="presOf" srcId="{3C261322-39C7-4B3C-9545-1ACC27EF9117}" destId="{8D736222-B496-4803-B5D8-A66795B1C79E}" srcOrd="0" destOrd="0" presId="urn:microsoft.com/office/officeart/2005/8/layout/list1"/>
    <dgm:cxn modelId="{4DCDE452-8D4B-4A30-B8EF-8A24E6DBE0FA}" srcId="{38CF7E97-4069-4465-B19B-1DE2B0888D54}" destId="{B13E5084-2918-466B-B50B-9C31285F5B26}" srcOrd="2" destOrd="0" parTransId="{0C9F4BF4-1980-4FD3-B0E8-B41ED7415CFE}" sibTransId="{BB5FE68C-6B35-4A31-AE74-977E931C64F7}"/>
    <dgm:cxn modelId="{DE648D78-C639-447A-B93B-6D6A3BCD4C3F}" srcId="{3C261322-39C7-4B3C-9545-1ACC27EF9117}" destId="{38CF7E97-4069-4465-B19B-1DE2B0888D54}" srcOrd="0" destOrd="0" parTransId="{1FD96B15-C104-4C4B-927E-870147B010DC}" sibTransId="{AA106B53-63DC-4AD9-8237-D4C7151C3C88}"/>
    <dgm:cxn modelId="{D696DE84-BF68-4655-879E-D7DE8D105FFA}" type="presOf" srcId="{040EE19A-A2F8-4172-8562-AE8AF20FE5B9}" destId="{311E993E-9336-4560-A62D-869432A53C13}" srcOrd="0" destOrd="3" presId="urn:microsoft.com/office/officeart/2005/8/layout/list1"/>
    <dgm:cxn modelId="{F1064094-D514-45C7-B675-BC34239FC230}" type="presOf" srcId="{B13E5084-2918-466B-B50B-9C31285F5B26}" destId="{311E993E-9336-4560-A62D-869432A53C13}" srcOrd="0" destOrd="2" presId="urn:microsoft.com/office/officeart/2005/8/layout/list1"/>
    <dgm:cxn modelId="{0A57FDAF-D759-4670-928B-5A4ED715F024}" type="presOf" srcId="{38CF7E97-4069-4465-B19B-1DE2B0888D54}" destId="{24261EBF-EFE3-45F9-974B-4D2A68A89326}" srcOrd="1" destOrd="0" presId="urn:microsoft.com/office/officeart/2005/8/layout/list1"/>
    <dgm:cxn modelId="{2D451BC2-DCFC-43CB-9B7A-5D1155E6A6C9}" srcId="{38CF7E97-4069-4465-B19B-1DE2B0888D54}" destId="{A8747CF4-85DA-435D-AECB-63D1CB038585}" srcOrd="0" destOrd="0" parTransId="{9AFEBED4-E291-4F47-8CEC-02ECF45FB42A}" sibTransId="{3D1752CC-E640-4F7F-A2E2-1EE9723276B8}"/>
    <dgm:cxn modelId="{5007A5E0-D20E-458E-B2A9-62D4F690A805}" type="presOf" srcId="{38CF7E97-4069-4465-B19B-1DE2B0888D54}" destId="{516480AE-BD00-4769-80DA-31391AEA453A}" srcOrd="0" destOrd="0" presId="urn:microsoft.com/office/officeart/2005/8/layout/list1"/>
    <dgm:cxn modelId="{85B32D31-E0EF-4A4F-8B9F-C0FD1EBFE72C}" type="presParOf" srcId="{8D736222-B496-4803-B5D8-A66795B1C79E}" destId="{5F30497B-6164-4BC0-8191-BA2BC1501FEB}" srcOrd="0" destOrd="0" presId="urn:microsoft.com/office/officeart/2005/8/layout/list1"/>
    <dgm:cxn modelId="{83F3BAC0-3CFD-43C6-ABB6-642D47F90550}" type="presParOf" srcId="{5F30497B-6164-4BC0-8191-BA2BC1501FEB}" destId="{516480AE-BD00-4769-80DA-31391AEA453A}" srcOrd="0" destOrd="0" presId="urn:microsoft.com/office/officeart/2005/8/layout/list1"/>
    <dgm:cxn modelId="{898518E7-2FC6-4E1B-942B-81F6DDA85675}" type="presParOf" srcId="{5F30497B-6164-4BC0-8191-BA2BC1501FEB}" destId="{24261EBF-EFE3-45F9-974B-4D2A68A89326}" srcOrd="1" destOrd="0" presId="urn:microsoft.com/office/officeart/2005/8/layout/list1"/>
    <dgm:cxn modelId="{87EE6641-A4D3-4B02-8CE1-4A45696B96CE}" type="presParOf" srcId="{8D736222-B496-4803-B5D8-A66795B1C79E}" destId="{66F648E6-1402-46B1-9788-90E358093AD3}" srcOrd="1" destOrd="0" presId="urn:microsoft.com/office/officeart/2005/8/layout/list1"/>
    <dgm:cxn modelId="{F583A432-2079-4E01-A8D2-7F7AD2225257}" type="presParOf" srcId="{8D736222-B496-4803-B5D8-A66795B1C79E}" destId="{311E993E-9336-4560-A62D-869432A53C13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C261322-39C7-4B3C-9545-1ACC27EF9117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CF7E97-4069-4465-B19B-1DE2B0888D54}">
      <dgm:prSet custT="1"/>
      <dgm:spPr/>
      <dgm:t>
        <a:bodyPr/>
        <a:lstStyle/>
        <a:p>
          <a:pPr rtl="0"/>
          <a:r>
            <a:rPr lang="en-AU" sz="2800" dirty="0" err="1">
              <a:solidFill>
                <a:schemeClr val="bg1"/>
              </a:solidFill>
            </a:rPr>
            <a:t>Indikator</a:t>
          </a:r>
          <a:r>
            <a:rPr lang="en-AU" sz="2800" dirty="0">
              <a:solidFill>
                <a:schemeClr val="bg1"/>
              </a:solidFill>
            </a:rPr>
            <a:t> </a:t>
          </a:r>
          <a:r>
            <a:rPr lang="en-AU" sz="2800" dirty="0" err="1">
              <a:solidFill>
                <a:schemeClr val="bg1"/>
              </a:solidFill>
            </a:rPr>
            <a:t>moslamasining</a:t>
          </a:r>
          <a:r>
            <a:rPr lang="en-AU" sz="2800" dirty="0">
              <a:solidFill>
                <a:schemeClr val="bg1"/>
              </a:solidFill>
            </a:rPr>
            <a:t> </a:t>
          </a:r>
          <a:r>
            <a:rPr lang="en-AU" sz="2800" dirty="0" err="1">
              <a:solidFill>
                <a:schemeClr val="bg1"/>
              </a:solidFill>
            </a:rPr>
            <a:t>turi</a:t>
          </a:r>
          <a:r>
            <a:rPr lang="en-AU" sz="2800" dirty="0">
              <a:solidFill>
                <a:schemeClr val="bg1"/>
              </a:solidFill>
            </a:rPr>
            <a:t> </a:t>
          </a:r>
          <a:r>
            <a:rPr lang="en-AU" sz="2800" dirty="0" err="1">
              <a:solidFill>
                <a:schemeClr val="bg1"/>
              </a:solidFill>
            </a:rPr>
            <a:t>bo'yicha</a:t>
          </a:r>
          <a:r>
            <a:rPr lang="ru-RU" sz="2800" dirty="0">
              <a:solidFill>
                <a:schemeClr val="bg1"/>
              </a:solidFill>
            </a:rPr>
            <a:t>: </a:t>
          </a:r>
        </a:p>
      </dgm:t>
    </dgm:pt>
    <dgm:pt modelId="{1FD96B15-C104-4C4B-927E-870147B010DC}" type="parTrans" cxnId="{DE648D78-C639-447A-B93B-6D6A3BCD4C3F}">
      <dgm:prSet/>
      <dgm:spPr/>
      <dgm:t>
        <a:bodyPr/>
        <a:lstStyle/>
        <a:p>
          <a:endParaRPr lang="ru-RU"/>
        </a:p>
      </dgm:t>
    </dgm:pt>
    <dgm:pt modelId="{AA106B53-63DC-4AD9-8237-D4C7151C3C88}" type="sibTrans" cxnId="{DE648D78-C639-447A-B93B-6D6A3BCD4C3F}">
      <dgm:prSet/>
      <dgm:spPr/>
      <dgm:t>
        <a:bodyPr/>
        <a:lstStyle/>
        <a:p>
          <a:endParaRPr lang="ru-RU"/>
        </a:p>
      </dgm:t>
    </dgm:pt>
    <dgm:pt modelId="{A8747CF4-85DA-435D-AECB-63D1CB038585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AU" sz="2000" dirty="0" err="1">
              <a:latin typeface="+mn-lt"/>
              <a:cs typeface="Times New Roman" pitchFamily="18" charset="0"/>
            </a:rPr>
            <a:t>raqamli</a:t>
          </a:r>
          <a:r>
            <a:rPr lang="en-AU" sz="2000" dirty="0">
              <a:latin typeface="+mn-lt"/>
              <a:cs typeface="Times New Roman" pitchFamily="18" charset="0"/>
            </a:rPr>
            <a:t> </a:t>
          </a:r>
          <a:r>
            <a:rPr lang="en-AU" sz="2000" dirty="0" err="1">
              <a:latin typeface="+mn-lt"/>
              <a:cs typeface="Times New Roman" pitchFamily="18" charset="0"/>
            </a:rPr>
            <a:t>ko`rsatkichli</a:t>
          </a:r>
          <a:endParaRPr lang="ru-RU" sz="2000" dirty="0">
            <a:latin typeface="+mn-lt"/>
            <a:cs typeface="Times New Roman" pitchFamily="18" charset="0"/>
          </a:endParaRPr>
        </a:p>
      </dgm:t>
    </dgm:pt>
    <dgm:pt modelId="{9AFEBED4-E291-4F47-8CEC-02ECF45FB42A}" type="parTrans" cxnId="{2D451BC2-DCFC-43CB-9B7A-5D1155E6A6C9}">
      <dgm:prSet/>
      <dgm:spPr/>
      <dgm:t>
        <a:bodyPr/>
        <a:lstStyle/>
        <a:p>
          <a:endParaRPr lang="ru-RU"/>
        </a:p>
      </dgm:t>
    </dgm:pt>
    <dgm:pt modelId="{3D1752CC-E640-4F7F-A2E2-1EE9723276B8}" type="sibTrans" cxnId="{2D451BC2-DCFC-43CB-9B7A-5D1155E6A6C9}">
      <dgm:prSet/>
      <dgm:spPr/>
      <dgm:t>
        <a:bodyPr/>
        <a:lstStyle/>
        <a:p>
          <a:endParaRPr lang="ru-RU"/>
        </a:p>
      </dgm:t>
    </dgm:pt>
    <dgm:pt modelId="{8D737105-ECAB-408B-B333-90278E419FE2}">
      <dgm:prSet custT="1"/>
      <dgm:spPr/>
      <dgm:t>
        <a:bodyPr/>
        <a:lstStyle/>
        <a:p>
          <a:r>
            <a:rPr lang="en-AU" sz="2000" dirty="0" err="1">
              <a:latin typeface="+mn-lt"/>
              <a:cs typeface="Times New Roman" pitchFamily="18" charset="0"/>
            </a:rPr>
            <a:t>ostsilografik</a:t>
          </a:r>
          <a:endParaRPr lang="ru-RU" sz="2000" dirty="0">
            <a:latin typeface="+mn-lt"/>
            <a:cs typeface="Times New Roman" pitchFamily="18" charset="0"/>
          </a:endParaRPr>
        </a:p>
      </dgm:t>
    </dgm:pt>
    <dgm:pt modelId="{4A9A0B79-E5D3-4972-9AB9-EB009210917D}" type="parTrans" cxnId="{DA28D07A-533B-4EFF-8F54-26606197F92E}">
      <dgm:prSet/>
      <dgm:spPr/>
      <dgm:t>
        <a:bodyPr/>
        <a:lstStyle/>
        <a:p>
          <a:endParaRPr lang="ru-RU"/>
        </a:p>
      </dgm:t>
    </dgm:pt>
    <dgm:pt modelId="{069791E1-0AFE-46FD-9D46-A67A30E26423}" type="sibTrans" cxnId="{DA28D07A-533B-4EFF-8F54-26606197F92E}">
      <dgm:prSet/>
      <dgm:spPr/>
      <dgm:t>
        <a:bodyPr/>
        <a:lstStyle/>
        <a:p>
          <a:endParaRPr lang="ru-RU"/>
        </a:p>
      </dgm:t>
    </dgm:pt>
    <dgm:pt modelId="{877591B0-979B-474E-8AAA-8166D6AD2484}">
      <dgm:prSet custT="1"/>
      <dgm:spPr/>
      <dgm:t>
        <a:bodyPr/>
        <a:lstStyle/>
        <a:p>
          <a:r>
            <a:rPr lang="en-AU" sz="2000" dirty="0" err="1">
              <a:latin typeface="+mn-lt"/>
              <a:cs typeface="Times New Roman" pitchFamily="18" charset="0"/>
            </a:rPr>
            <a:t>mexanik</a:t>
          </a:r>
          <a:r>
            <a:rPr lang="en-AU" sz="2000" dirty="0">
              <a:latin typeface="+mn-lt"/>
              <a:cs typeface="Times New Roman" pitchFamily="18" charset="0"/>
            </a:rPr>
            <a:t> </a:t>
          </a:r>
          <a:r>
            <a:rPr lang="en-AU" sz="2000" dirty="0" err="1">
              <a:latin typeface="+mn-lt"/>
              <a:cs typeface="Times New Roman" pitchFamily="18" charset="0"/>
            </a:rPr>
            <a:t>ko`rsatuvchi</a:t>
          </a:r>
          <a:r>
            <a:rPr lang="en-AU" sz="2000" dirty="0">
              <a:latin typeface="+mn-lt"/>
              <a:cs typeface="Times New Roman" pitchFamily="18" charset="0"/>
            </a:rPr>
            <a:t> </a:t>
          </a:r>
          <a:r>
            <a:rPr lang="en-AU" sz="2000" dirty="0" err="1">
              <a:latin typeface="+mn-lt"/>
              <a:cs typeface="Times New Roman" pitchFamily="18" charset="0"/>
            </a:rPr>
            <a:t>moslamali</a:t>
          </a:r>
          <a:endParaRPr lang="ru-RU" sz="2000" dirty="0">
            <a:latin typeface="+mn-lt"/>
            <a:cs typeface="Times New Roman" pitchFamily="18" charset="0"/>
          </a:endParaRPr>
        </a:p>
      </dgm:t>
    </dgm:pt>
    <dgm:pt modelId="{20218C29-7074-48F8-AA71-9CD6DC2546A5}" type="parTrans" cxnId="{FBA80AB5-A452-4530-9281-CA57C9648911}">
      <dgm:prSet/>
      <dgm:spPr/>
      <dgm:t>
        <a:bodyPr/>
        <a:lstStyle/>
        <a:p>
          <a:endParaRPr lang="ru-RU"/>
        </a:p>
      </dgm:t>
    </dgm:pt>
    <dgm:pt modelId="{09899967-A387-43CF-BAB4-42A700AD24D3}" type="sibTrans" cxnId="{FBA80AB5-A452-4530-9281-CA57C9648911}">
      <dgm:prSet/>
      <dgm:spPr/>
      <dgm:t>
        <a:bodyPr/>
        <a:lstStyle/>
        <a:p>
          <a:endParaRPr lang="ru-RU"/>
        </a:p>
      </dgm:t>
    </dgm:pt>
    <dgm:pt modelId="{A4DAFD7E-9ACE-4F2A-B305-2137A539C895}">
      <dgm:prSet custT="1"/>
      <dgm:spPr/>
      <dgm:t>
        <a:bodyPr/>
        <a:lstStyle/>
        <a:p>
          <a:r>
            <a:rPr lang="en-AU" sz="2000" dirty="0" err="1">
              <a:latin typeface="+mn-lt"/>
              <a:cs typeface="Times New Roman" pitchFamily="18" charset="0"/>
            </a:rPr>
            <a:t>televizion</a:t>
          </a:r>
          <a:r>
            <a:rPr lang="en-AU" sz="2000" dirty="0">
              <a:latin typeface="+mn-lt"/>
              <a:cs typeface="Times New Roman" pitchFamily="18" charset="0"/>
            </a:rPr>
            <a:t> </a:t>
          </a:r>
          <a:r>
            <a:rPr lang="en-AU" sz="2000" dirty="0" err="1">
              <a:latin typeface="+mn-lt"/>
              <a:cs typeface="Times New Roman" pitchFamily="18" charset="0"/>
            </a:rPr>
            <a:t>indikatorli</a:t>
          </a:r>
          <a:endParaRPr lang="ru-RU" sz="2000" dirty="0">
            <a:latin typeface="+mn-lt"/>
            <a:cs typeface="Times New Roman" pitchFamily="18" charset="0"/>
          </a:endParaRPr>
        </a:p>
      </dgm:t>
    </dgm:pt>
    <dgm:pt modelId="{919B7A3F-9096-4C51-9CDD-34A0552E48D3}" type="parTrans" cxnId="{C7D82A95-2BC3-4DD7-8698-8BC207B18214}">
      <dgm:prSet/>
      <dgm:spPr/>
      <dgm:t>
        <a:bodyPr/>
        <a:lstStyle/>
        <a:p>
          <a:endParaRPr lang="ru-RU"/>
        </a:p>
      </dgm:t>
    </dgm:pt>
    <dgm:pt modelId="{C7F5D8A9-8F37-4BED-A945-C5FEA85E18B1}" type="sibTrans" cxnId="{C7D82A95-2BC3-4DD7-8698-8BC207B18214}">
      <dgm:prSet/>
      <dgm:spPr/>
      <dgm:t>
        <a:bodyPr/>
        <a:lstStyle/>
        <a:p>
          <a:endParaRPr lang="ru-RU"/>
        </a:p>
      </dgm:t>
    </dgm:pt>
    <dgm:pt modelId="{BD2C5437-6193-4902-8741-AA9630F70FB4}">
      <dgm:prSet custT="1"/>
      <dgm:spPr/>
      <dgm:t>
        <a:bodyPr/>
        <a:lstStyle/>
        <a:p>
          <a:r>
            <a:rPr lang="en-AU" sz="2000" dirty="0">
              <a:latin typeface="+mn-lt"/>
              <a:cs typeface="Times New Roman" pitchFamily="18" charset="0"/>
            </a:rPr>
            <a:t>ovozli yoki </a:t>
          </a:r>
          <a:r>
            <a:rPr lang="en-AU" sz="2000" dirty="0" err="1">
              <a:latin typeface="+mn-lt"/>
              <a:cs typeface="Times New Roman" pitchFamily="18" charset="0"/>
            </a:rPr>
            <a:t>yorug'lik</a:t>
          </a:r>
          <a:r>
            <a:rPr lang="en-AU" sz="2000" dirty="0">
              <a:latin typeface="+mn-lt"/>
              <a:cs typeface="Times New Roman" pitchFamily="18" charset="0"/>
            </a:rPr>
            <a:t> </a:t>
          </a:r>
          <a:r>
            <a:rPr lang="en-AU" sz="2000" dirty="0" err="1">
              <a:latin typeface="+mn-lt"/>
              <a:cs typeface="Times New Roman" pitchFamily="18" charset="0"/>
            </a:rPr>
            <a:t>signalizatorli</a:t>
          </a:r>
          <a:endParaRPr lang="ru-RU" sz="2000" dirty="0">
            <a:latin typeface="+mn-lt"/>
            <a:cs typeface="Times New Roman" pitchFamily="18" charset="0"/>
          </a:endParaRPr>
        </a:p>
      </dgm:t>
    </dgm:pt>
    <dgm:pt modelId="{503AC745-17A5-4B04-BB12-AFD438ED4656}" type="parTrans" cxnId="{3292486D-4E44-466B-B85F-57D2B18FA373}">
      <dgm:prSet/>
      <dgm:spPr/>
      <dgm:t>
        <a:bodyPr/>
        <a:lstStyle/>
        <a:p>
          <a:endParaRPr lang="ru-RU"/>
        </a:p>
      </dgm:t>
    </dgm:pt>
    <dgm:pt modelId="{8AC5354B-C563-4084-89C9-16B85C7908F3}" type="sibTrans" cxnId="{3292486D-4E44-466B-B85F-57D2B18FA373}">
      <dgm:prSet/>
      <dgm:spPr/>
      <dgm:t>
        <a:bodyPr/>
        <a:lstStyle/>
        <a:p>
          <a:endParaRPr lang="ru-RU"/>
        </a:p>
      </dgm:t>
    </dgm:pt>
    <dgm:pt modelId="{40B06C3C-EA5C-43CF-8884-1863A30D047C}">
      <dgm:prSet custT="1"/>
      <dgm:spPr/>
      <dgm:t>
        <a:bodyPr/>
        <a:lstStyle/>
        <a:p>
          <a:r>
            <a:rPr lang="en-AU" sz="2000" dirty="0" err="1">
              <a:latin typeface="+mn-lt"/>
              <a:cs typeface="Times New Roman" pitchFamily="18" charset="0"/>
            </a:rPr>
            <a:t>visualizatorli</a:t>
          </a:r>
          <a:endParaRPr lang="ru-RU" sz="2000" dirty="0">
            <a:latin typeface="+mn-lt"/>
            <a:cs typeface="Times New Roman" pitchFamily="18" charset="0"/>
          </a:endParaRPr>
        </a:p>
      </dgm:t>
    </dgm:pt>
    <dgm:pt modelId="{A0A4A36F-34E1-48B9-BBE0-4041B4764BB6}" type="parTrans" cxnId="{4D598D22-01A4-4642-BB5A-1304B96CECB4}">
      <dgm:prSet/>
      <dgm:spPr/>
      <dgm:t>
        <a:bodyPr/>
        <a:lstStyle/>
        <a:p>
          <a:endParaRPr lang="ru-RU"/>
        </a:p>
      </dgm:t>
    </dgm:pt>
    <dgm:pt modelId="{2A72508C-7A69-4BC1-AE3F-01FC18F2C98F}" type="sibTrans" cxnId="{4D598D22-01A4-4642-BB5A-1304B96CECB4}">
      <dgm:prSet/>
      <dgm:spPr/>
      <dgm:t>
        <a:bodyPr/>
        <a:lstStyle/>
        <a:p>
          <a:endParaRPr lang="ru-RU"/>
        </a:p>
      </dgm:t>
    </dgm:pt>
    <dgm:pt modelId="{0AB3251F-B16B-4173-8751-3DA4E4FDD426}">
      <dgm:prSet custT="1"/>
      <dgm:spPr/>
      <dgm:t>
        <a:bodyPr/>
        <a:lstStyle/>
        <a:p>
          <a:r>
            <a:rPr lang="en-AU" sz="2000" dirty="0" err="1">
              <a:latin typeface="+mn-lt"/>
              <a:cs typeface="Times New Roman" pitchFamily="18" charset="0"/>
            </a:rPr>
            <a:t>strelkali</a:t>
          </a:r>
          <a:r>
            <a:rPr lang="en-AU" sz="2000" dirty="0">
              <a:latin typeface="+mn-lt"/>
              <a:cs typeface="Times New Roman" pitchFamily="18" charset="0"/>
            </a:rPr>
            <a:t> </a:t>
          </a:r>
          <a:r>
            <a:rPr lang="en-AU" sz="2000" dirty="0" err="1">
              <a:latin typeface="+mn-lt"/>
              <a:cs typeface="Times New Roman" pitchFamily="18" charset="0"/>
            </a:rPr>
            <a:t>indikatorli</a:t>
          </a:r>
          <a:endParaRPr lang="ru-RU" sz="2000" dirty="0">
            <a:latin typeface="+mn-lt"/>
            <a:cs typeface="Times New Roman" pitchFamily="18" charset="0"/>
          </a:endParaRPr>
        </a:p>
      </dgm:t>
    </dgm:pt>
    <dgm:pt modelId="{03C13D12-D908-4E25-B49B-7DCAC9ED31BE}" type="parTrans" cxnId="{0657C448-9855-464C-9BFF-AAC519A2A4BA}">
      <dgm:prSet/>
      <dgm:spPr/>
      <dgm:t>
        <a:bodyPr/>
        <a:lstStyle/>
        <a:p>
          <a:endParaRPr lang="ru-RU"/>
        </a:p>
      </dgm:t>
    </dgm:pt>
    <dgm:pt modelId="{1820492F-0400-400A-AD52-21F46C8556C3}" type="sibTrans" cxnId="{0657C448-9855-464C-9BFF-AAC519A2A4BA}">
      <dgm:prSet/>
      <dgm:spPr/>
      <dgm:t>
        <a:bodyPr/>
        <a:lstStyle/>
        <a:p>
          <a:endParaRPr lang="ru-RU"/>
        </a:p>
      </dgm:t>
    </dgm:pt>
    <dgm:pt modelId="{8D736222-B496-4803-B5D8-A66795B1C79E}" type="pres">
      <dgm:prSet presAssocID="{3C261322-39C7-4B3C-9545-1ACC27EF9117}" presName="linear" presStyleCnt="0">
        <dgm:presLayoutVars>
          <dgm:dir/>
          <dgm:animLvl val="lvl"/>
          <dgm:resizeHandles val="exact"/>
        </dgm:presLayoutVars>
      </dgm:prSet>
      <dgm:spPr/>
    </dgm:pt>
    <dgm:pt modelId="{5F30497B-6164-4BC0-8191-BA2BC1501FEB}" type="pres">
      <dgm:prSet presAssocID="{38CF7E97-4069-4465-B19B-1DE2B0888D54}" presName="parentLin" presStyleCnt="0"/>
      <dgm:spPr/>
    </dgm:pt>
    <dgm:pt modelId="{516480AE-BD00-4769-80DA-31391AEA453A}" type="pres">
      <dgm:prSet presAssocID="{38CF7E97-4069-4465-B19B-1DE2B0888D54}" presName="parentLeftMargin" presStyleLbl="node1" presStyleIdx="0" presStyleCnt="1"/>
      <dgm:spPr/>
    </dgm:pt>
    <dgm:pt modelId="{24261EBF-EFE3-45F9-974B-4D2A68A89326}" type="pres">
      <dgm:prSet presAssocID="{38CF7E97-4069-4465-B19B-1DE2B0888D54}" presName="parentText" presStyleLbl="node1" presStyleIdx="0" presStyleCnt="1" custScaleX="130776" custScaleY="35074" custLinFactNeighborX="-3215" custLinFactNeighborY="-27652">
        <dgm:presLayoutVars>
          <dgm:chMax val="0"/>
          <dgm:bulletEnabled val="1"/>
        </dgm:presLayoutVars>
      </dgm:prSet>
      <dgm:spPr/>
    </dgm:pt>
    <dgm:pt modelId="{66F648E6-1402-46B1-9788-90E358093AD3}" type="pres">
      <dgm:prSet presAssocID="{38CF7E97-4069-4465-B19B-1DE2B0888D54}" presName="negativeSpace" presStyleCnt="0"/>
      <dgm:spPr/>
    </dgm:pt>
    <dgm:pt modelId="{311E993E-9336-4560-A62D-869432A53C13}" type="pres">
      <dgm:prSet presAssocID="{38CF7E97-4069-4465-B19B-1DE2B0888D54}" presName="childText" presStyleLbl="conFgAcc1" presStyleIdx="0" presStyleCnt="1" custScaleY="84050" custLinFactNeighborY="-10034">
        <dgm:presLayoutVars>
          <dgm:bulletEnabled val="1"/>
        </dgm:presLayoutVars>
      </dgm:prSet>
      <dgm:spPr/>
    </dgm:pt>
  </dgm:ptLst>
  <dgm:cxnLst>
    <dgm:cxn modelId="{FB044821-F519-4B83-B435-C047A2EF6600}" type="presOf" srcId="{A8747CF4-85DA-435D-AECB-63D1CB038585}" destId="{311E993E-9336-4560-A62D-869432A53C13}" srcOrd="0" destOrd="0" presId="urn:microsoft.com/office/officeart/2005/8/layout/list1"/>
    <dgm:cxn modelId="{4D598D22-01A4-4642-BB5A-1304B96CECB4}" srcId="{38CF7E97-4069-4465-B19B-1DE2B0888D54}" destId="{40B06C3C-EA5C-43CF-8884-1863A30D047C}" srcOrd="6" destOrd="0" parTransId="{A0A4A36F-34E1-48B9-BBE0-4041B4764BB6}" sibTransId="{2A72508C-7A69-4BC1-AE3F-01FC18F2C98F}"/>
    <dgm:cxn modelId="{BA715026-881F-444A-9E98-981512A19EB7}" type="presOf" srcId="{40B06C3C-EA5C-43CF-8884-1863A30D047C}" destId="{311E993E-9336-4560-A62D-869432A53C13}" srcOrd="0" destOrd="6" presId="urn:microsoft.com/office/officeart/2005/8/layout/list1"/>
    <dgm:cxn modelId="{8FC0D729-4CCD-4346-A647-FFBCD7541AE1}" type="presOf" srcId="{38CF7E97-4069-4465-B19B-1DE2B0888D54}" destId="{516480AE-BD00-4769-80DA-31391AEA453A}" srcOrd="0" destOrd="0" presId="urn:microsoft.com/office/officeart/2005/8/layout/list1"/>
    <dgm:cxn modelId="{0657C448-9855-464C-9BFF-AAC519A2A4BA}" srcId="{38CF7E97-4069-4465-B19B-1DE2B0888D54}" destId="{0AB3251F-B16B-4173-8751-3DA4E4FDD426}" srcOrd="4" destOrd="0" parTransId="{03C13D12-D908-4E25-B49B-7DCAC9ED31BE}" sibTransId="{1820492F-0400-400A-AD52-21F46C8556C3}"/>
    <dgm:cxn modelId="{3292486D-4E44-466B-B85F-57D2B18FA373}" srcId="{38CF7E97-4069-4465-B19B-1DE2B0888D54}" destId="{BD2C5437-6193-4902-8741-AA9630F70FB4}" srcOrd="5" destOrd="0" parTransId="{503AC745-17A5-4B04-BB12-AFD438ED4656}" sibTransId="{8AC5354B-C563-4084-89C9-16B85C7908F3}"/>
    <dgm:cxn modelId="{56A07174-D499-4AB3-9462-6374489B9C97}" type="presOf" srcId="{38CF7E97-4069-4465-B19B-1DE2B0888D54}" destId="{24261EBF-EFE3-45F9-974B-4D2A68A89326}" srcOrd="1" destOrd="0" presId="urn:microsoft.com/office/officeart/2005/8/layout/list1"/>
    <dgm:cxn modelId="{DE648D78-C639-447A-B93B-6D6A3BCD4C3F}" srcId="{3C261322-39C7-4B3C-9545-1ACC27EF9117}" destId="{38CF7E97-4069-4465-B19B-1DE2B0888D54}" srcOrd="0" destOrd="0" parTransId="{1FD96B15-C104-4C4B-927E-870147B010DC}" sibTransId="{AA106B53-63DC-4AD9-8237-D4C7151C3C88}"/>
    <dgm:cxn modelId="{DA28D07A-533B-4EFF-8F54-26606197F92E}" srcId="{38CF7E97-4069-4465-B19B-1DE2B0888D54}" destId="{8D737105-ECAB-408B-B333-90278E419FE2}" srcOrd="1" destOrd="0" parTransId="{4A9A0B79-E5D3-4972-9AB9-EB009210917D}" sibTransId="{069791E1-0AFE-46FD-9D46-A67A30E26423}"/>
    <dgm:cxn modelId="{C7D82A95-2BC3-4DD7-8698-8BC207B18214}" srcId="{38CF7E97-4069-4465-B19B-1DE2B0888D54}" destId="{A4DAFD7E-9ACE-4F2A-B305-2137A539C895}" srcOrd="3" destOrd="0" parTransId="{919B7A3F-9096-4C51-9CDD-34A0552E48D3}" sibTransId="{C7F5D8A9-8F37-4BED-A945-C5FEA85E18B1}"/>
    <dgm:cxn modelId="{8FB03D97-5CD9-4C03-9786-35FBD5CB258A}" type="presOf" srcId="{A4DAFD7E-9ACE-4F2A-B305-2137A539C895}" destId="{311E993E-9336-4560-A62D-869432A53C13}" srcOrd="0" destOrd="3" presId="urn:microsoft.com/office/officeart/2005/8/layout/list1"/>
    <dgm:cxn modelId="{AB2B2199-8DAA-42C8-8E06-28CE974F7B01}" type="presOf" srcId="{8D737105-ECAB-408B-B333-90278E419FE2}" destId="{311E993E-9336-4560-A62D-869432A53C13}" srcOrd="0" destOrd="1" presId="urn:microsoft.com/office/officeart/2005/8/layout/list1"/>
    <dgm:cxn modelId="{1F8A5EAB-6D22-4F39-9C9F-ED09E25C04F2}" type="presOf" srcId="{0AB3251F-B16B-4173-8751-3DA4E4FDD426}" destId="{311E993E-9336-4560-A62D-869432A53C13}" srcOrd="0" destOrd="4" presId="urn:microsoft.com/office/officeart/2005/8/layout/list1"/>
    <dgm:cxn modelId="{FBA80AB5-A452-4530-9281-CA57C9648911}" srcId="{38CF7E97-4069-4465-B19B-1DE2B0888D54}" destId="{877591B0-979B-474E-8AAA-8166D6AD2484}" srcOrd="2" destOrd="0" parTransId="{20218C29-7074-48F8-AA71-9CD6DC2546A5}" sibTransId="{09899967-A387-43CF-BAB4-42A700AD24D3}"/>
    <dgm:cxn modelId="{2D451BC2-DCFC-43CB-9B7A-5D1155E6A6C9}" srcId="{38CF7E97-4069-4465-B19B-1DE2B0888D54}" destId="{A8747CF4-85DA-435D-AECB-63D1CB038585}" srcOrd="0" destOrd="0" parTransId="{9AFEBED4-E291-4F47-8CEC-02ECF45FB42A}" sibTransId="{3D1752CC-E640-4F7F-A2E2-1EE9723276B8}"/>
    <dgm:cxn modelId="{4A8CE9C9-2E32-4A61-866D-34466815EA5F}" type="presOf" srcId="{BD2C5437-6193-4902-8741-AA9630F70FB4}" destId="{311E993E-9336-4560-A62D-869432A53C13}" srcOrd="0" destOrd="5" presId="urn:microsoft.com/office/officeart/2005/8/layout/list1"/>
    <dgm:cxn modelId="{1027FCD5-DA3E-4FC0-A94F-3718486EEFA0}" type="presOf" srcId="{3C261322-39C7-4B3C-9545-1ACC27EF9117}" destId="{8D736222-B496-4803-B5D8-A66795B1C79E}" srcOrd="0" destOrd="0" presId="urn:microsoft.com/office/officeart/2005/8/layout/list1"/>
    <dgm:cxn modelId="{32A324FC-6FEB-4CAD-99B8-0E10F77D1797}" type="presOf" srcId="{877591B0-979B-474E-8AAA-8166D6AD2484}" destId="{311E993E-9336-4560-A62D-869432A53C13}" srcOrd="0" destOrd="2" presId="urn:microsoft.com/office/officeart/2005/8/layout/list1"/>
    <dgm:cxn modelId="{8EFA6FE3-8CA0-4FD6-927B-73B2A16354D6}" type="presParOf" srcId="{8D736222-B496-4803-B5D8-A66795B1C79E}" destId="{5F30497B-6164-4BC0-8191-BA2BC1501FEB}" srcOrd="0" destOrd="0" presId="urn:microsoft.com/office/officeart/2005/8/layout/list1"/>
    <dgm:cxn modelId="{DD5143A7-02D2-4C65-88B8-483B3E1B207B}" type="presParOf" srcId="{5F30497B-6164-4BC0-8191-BA2BC1501FEB}" destId="{516480AE-BD00-4769-80DA-31391AEA453A}" srcOrd="0" destOrd="0" presId="urn:microsoft.com/office/officeart/2005/8/layout/list1"/>
    <dgm:cxn modelId="{7829F64B-0C7D-4044-8DE0-1AE9541188EA}" type="presParOf" srcId="{5F30497B-6164-4BC0-8191-BA2BC1501FEB}" destId="{24261EBF-EFE3-45F9-974B-4D2A68A89326}" srcOrd="1" destOrd="0" presId="urn:microsoft.com/office/officeart/2005/8/layout/list1"/>
    <dgm:cxn modelId="{5308B318-610D-4FEA-9727-91113F949954}" type="presParOf" srcId="{8D736222-B496-4803-B5D8-A66795B1C79E}" destId="{66F648E6-1402-46B1-9788-90E358093AD3}" srcOrd="1" destOrd="0" presId="urn:microsoft.com/office/officeart/2005/8/layout/list1"/>
    <dgm:cxn modelId="{03D32B18-9FC9-4217-9050-FF003BF016B2}" type="presParOf" srcId="{8D736222-B496-4803-B5D8-A66795B1C79E}" destId="{311E993E-9336-4560-A62D-869432A53C13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C261322-39C7-4B3C-9545-1ACC27EF9117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CF7E97-4069-4465-B19B-1DE2B0888D54}">
      <dgm:prSet custT="1"/>
      <dgm:spPr/>
      <dgm:t>
        <a:bodyPr/>
        <a:lstStyle/>
        <a:p>
          <a:pPr rtl="0"/>
          <a:r>
            <a:rPr lang="en-AU" sz="2400" dirty="0" err="1">
              <a:solidFill>
                <a:schemeClr val="bg1"/>
              </a:solidFill>
            </a:rPr>
            <a:t>Mexanizatsiya</a:t>
          </a:r>
          <a:r>
            <a:rPr lang="en-AU" sz="2400" dirty="0">
              <a:solidFill>
                <a:schemeClr val="bg1"/>
              </a:solidFill>
            </a:rPr>
            <a:t> </a:t>
          </a:r>
          <a:r>
            <a:rPr lang="en-AU" sz="2400" dirty="0" err="1">
              <a:solidFill>
                <a:schemeClr val="bg1"/>
              </a:solidFill>
            </a:rPr>
            <a:t>va</a:t>
          </a:r>
          <a:r>
            <a:rPr lang="en-AU" sz="2400" dirty="0">
              <a:solidFill>
                <a:schemeClr val="bg1"/>
              </a:solidFill>
            </a:rPr>
            <a:t> </a:t>
          </a:r>
          <a:r>
            <a:rPr lang="en-AU" sz="2400" dirty="0" err="1">
              <a:solidFill>
                <a:schemeClr val="bg1"/>
              </a:solidFill>
            </a:rPr>
            <a:t>avtomatlashtirish</a:t>
          </a:r>
          <a:r>
            <a:rPr lang="en-AU" sz="2400" dirty="0">
              <a:solidFill>
                <a:schemeClr val="bg1"/>
              </a:solidFill>
            </a:rPr>
            <a:t> </a:t>
          </a:r>
          <a:r>
            <a:rPr lang="en-AU" sz="2400" dirty="0" err="1">
              <a:solidFill>
                <a:schemeClr val="bg1"/>
              </a:solidFill>
            </a:rPr>
            <a:t>darajasiga</a:t>
          </a:r>
          <a:r>
            <a:rPr lang="en-AU" sz="2400" dirty="0">
              <a:solidFill>
                <a:schemeClr val="bg1"/>
              </a:solidFill>
            </a:rPr>
            <a:t> </a:t>
          </a:r>
          <a:r>
            <a:rPr lang="en-AU" sz="2400" dirty="0" err="1">
              <a:solidFill>
                <a:schemeClr val="bg1"/>
              </a:solidFill>
            </a:rPr>
            <a:t>qarab</a:t>
          </a:r>
          <a:r>
            <a:rPr lang="ru-RU" sz="2400" dirty="0">
              <a:solidFill>
                <a:schemeClr val="bg1"/>
              </a:solidFill>
            </a:rPr>
            <a:t>: </a:t>
          </a:r>
        </a:p>
      </dgm:t>
    </dgm:pt>
    <dgm:pt modelId="{1FD96B15-C104-4C4B-927E-870147B010DC}" type="parTrans" cxnId="{DE648D78-C639-447A-B93B-6D6A3BCD4C3F}">
      <dgm:prSet/>
      <dgm:spPr/>
      <dgm:t>
        <a:bodyPr/>
        <a:lstStyle/>
        <a:p>
          <a:endParaRPr lang="ru-RU"/>
        </a:p>
      </dgm:t>
    </dgm:pt>
    <dgm:pt modelId="{AA106B53-63DC-4AD9-8237-D4C7151C3C88}" type="sibTrans" cxnId="{DE648D78-C639-447A-B93B-6D6A3BCD4C3F}">
      <dgm:prSet/>
      <dgm:spPr/>
      <dgm:t>
        <a:bodyPr/>
        <a:lstStyle/>
        <a:p>
          <a:endParaRPr lang="ru-RU"/>
        </a:p>
      </dgm:t>
    </dgm:pt>
    <dgm:pt modelId="{A8747CF4-85DA-435D-AECB-63D1CB038585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AU" sz="2000" dirty="0" err="1"/>
            <a:t>Qo'lda</a:t>
          </a:r>
          <a:r>
            <a:rPr lang="en-AU" sz="2000" dirty="0"/>
            <a:t> </a:t>
          </a:r>
          <a:r>
            <a:rPr lang="en-AU" sz="2000" dirty="0" err="1"/>
            <a:t>ishlovchi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9AFEBED4-E291-4F47-8CEC-02ECF45FB42A}" type="parTrans" cxnId="{2D451BC2-DCFC-43CB-9B7A-5D1155E6A6C9}">
      <dgm:prSet/>
      <dgm:spPr/>
      <dgm:t>
        <a:bodyPr/>
        <a:lstStyle/>
        <a:p>
          <a:endParaRPr lang="ru-RU"/>
        </a:p>
      </dgm:t>
    </dgm:pt>
    <dgm:pt modelId="{3D1752CC-E640-4F7F-A2E2-1EE9723276B8}" type="sibTrans" cxnId="{2D451BC2-DCFC-43CB-9B7A-5D1155E6A6C9}">
      <dgm:prSet/>
      <dgm:spPr/>
      <dgm:t>
        <a:bodyPr/>
        <a:lstStyle/>
        <a:p>
          <a:endParaRPr lang="ru-RU"/>
        </a:p>
      </dgm:t>
    </dgm:pt>
    <dgm:pt modelId="{A9E1302E-6F21-4FA7-8F02-E700A5548A0B}">
      <dgm:prSet custT="1"/>
      <dgm:spPr/>
      <dgm:t>
        <a:bodyPr/>
        <a:lstStyle/>
        <a:p>
          <a:r>
            <a:rPr lang="en-AU" sz="2000" dirty="0"/>
            <a:t>Mexaniklashtirilgan</a:t>
          </a:r>
          <a:endParaRPr lang="ru-RU" sz="2000" dirty="0"/>
        </a:p>
      </dgm:t>
    </dgm:pt>
    <dgm:pt modelId="{5130669B-BAFD-46BD-BFE1-674C9146D606}" type="parTrans" cxnId="{7C3800A2-7225-43D3-9761-7272A319F948}">
      <dgm:prSet/>
      <dgm:spPr/>
      <dgm:t>
        <a:bodyPr/>
        <a:lstStyle/>
        <a:p>
          <a:endParaRPr lang="ru-RU"/>
        </a:p>
      </dgm:t>
    </dgm:pt>
    <dgm:pt modelId="{0F70AE46-9740-4792-8F59-C569233E67E0}" type="sibTrans" cxnId="{7C3800A2-7225-43D3-9761-7272A319F948}">
      <dgm:prSet/>
      <dgm:spPr/>
      <dgm:t>
        <a:bodyPr/>
        <a:lstStyle/>
        <a:p>
          <a:endParaRPr lang="ru-RU"/>
        </a:p>
      </dgm:t>
    </dgm:pt>
    <dgm:pt modelId="{6883F8B9-835B-48DC-A3AD-82CF53CC3892}">
      <dgm:prSet custT="1"/>
      <dgm:spPr/>
      <dgm:t>
        <a:bodyPr/>
        <a:lstStyle/>
        <a:p>
          <a:r>
            <a:rPr lang="en-AU" sz="2000" dirty="0"/>
            <a:t>Avtomatlashtirilgan</a:t>
          </a:r>
          <a:endParaRPr lang="ru-RU" sz="2000" dirty="0"/>
        </a:p>
      </dgm:t>
    </dgm:pt>
    <dgm:pt modelId="{339A256F-72FB-4778-9FA1-54A639643656}" type="parTrans" cxnId="{910B3864-9890-4462-9B0B-D76E1395ED12}">
      <dgm:prSet/>
      <dgm:spPr/>
      <dgm:t>
        <a:bodyPr/>
        <a:lstStyle/>
        <a:p>
          <a:endParaRPr lang="ru-RU"/>
        </a:p>
      </dgm:t>
    </dgm:pt>
    <dgm:pt modelId="{1CFB2D3D-B547-4382-9F52-94F05B18AD79}" type="sibTrans" cxnId="{910B3864-9890-4462-9B0B-D76E1395ED12}">
      <dgm:prSet/>
      <dgm:spPr/>
      <dgm:t>
        <a:bodyPr/>
        <a:lstStyle/>
        <a:p>
          <a:endParaRPr lang="ru-RU"/>
        </a:p>
      </dgm:t>
    </dgm:pt>
    <dgm:pt modelId="{4A83CBD0-68AC-4B08-A2EF-92C4B52C432A}">
      <dgm:prSet custT="1"/>
      <dgm:spPr/>
      <dgm:t>
        <a:bodyPr/>
        <a:lstStyle/>
        <a:p>
          <a:r>
            <a:rPr lang="en-AU" sz="2000" dirty="0" err="1"/>
            <a:t>EHMdan</a:t>
          </a:r>
          <a:r>
            <a:rPr lang="en-AU" sz="2000" dirty="0"/>
            <a:t> foydalanish</a:t>
          </a:r>
          <a:endParaRPr lang="ru-RU" sz="2000" dirty="0"/>
        </a:p>
      </dgm:t>
    </dgm:pt>
    <dgm:pt modelId="{004174E4-1736-4943-8003-4F11CBFD5E38}" type="parTrans" cxnId="{DB93C9FE-CC39-45B6-87B3-207685048E94}">
      <dgm:prSet/>
      <dgm:spPr/>
      <dgm:t>
        <a:bodyPr/>
        <a:lstStyle/>
        <a:p>
          <a:endParaRPr lang="ru-RU"/>
        </a:p>
      </dgm:t>
    </dgm:pt>
    <dgm:pt modelId="{87F17656-4BF8-4E80-BB7F-8F0FB37580B3}" type="sibTrans" cxnId="{DB93C9FE-CC39-45B6-87B3-207685048E94}">
      <dgm:prSet/>
      <dgm:spPr/>
      <dgm:t>
        <a:bodyPr/>
        <a:lstStyle/>
        <a:p>
          <a:endParaRPr lang="ru-RU"/>
        </a:p>
      </dgm:t>
    </dgm:pt>
    <dgm:pt modelId="{27683693-AD85-43BB-9D34-0111B640DE93}">
      <dgm:prSet custT="1"/>
      <dgm:spPr/>
      <dgm:t>
        <a:bodyPr/>
        <a:lstStyle/>
        <a:p>
          <a:r>
            <a:rPr lang="en-AU" sz="2000" dirty="0"/>
            <a:t>Televizion </a:t>
          </a:r>
          <a:r>
            <a:rPr lang="en-AU" sz="2000" dirty="0" err="1"/>
            <a:t>va</a:t>
          </a:r>
          <a:r>
            <a:rPr lang="en-AU" sz="2000" dirty="0"/>
            <a:t> </a:t>
          </a:r>
          <a:r>
            <a:rPr lang="en-AU" sz="2000" dirty="0" err="1"/>
            <a:t>hisoblash</a:t>
          </a:r>
          <a:r>
            <a:rPr lang="en-AU" sz="2000" dirty="0"/>
            <a:t> </a:t>
          </a:r>
          <a:r>
            <a:rPr lang="en-AU" sz="2000" dirty="0" err="1"/>
            <a:t>texnologiyalarining</a:t>
          </a:r>
          <a:r>
            <a:rPr lang="en-AU" sz="2000" dirty="0"/>
            <a:t> </a:t>
          </a:r>
          <a:r>
            <a:rPr lang="en-AU" sz="2000" dirty="0" err="1"/>
            <a:t>birlashtirish</a:t>
          </a:r>
          <a:endParaRPr lang="ru-RU" sz="2000" dirty="0"/>
        </a:p>
      </dgm:t>
    </dgm:pt>
    <dgm:pt modelId="{082A481F-2915-4EA9-9903-FFBE65643E2F}" type="parTrans" cxnId="{92F3EEC6-0CF1-4948-B134-4E746944116F}">
      <dgm:prSet/>
      <dgm:spPr/>
      <dgm:t>
        <a:bodyPr/>
        <a:lstStyle/>
        <a:p>
          <a:endParaRPr lang="ru-RU"/>
        </a:p>
      </dgm:t>
    </dgm:pt>
    <dgm:pt modelId="{7446EE8E-64EC-499D-8B5F-AF77248B1401}" type="sibTrans" cxnId="{92F3EEC6-0CF1-4948-B134-4E746944116F}">
      <dgm:prSet/>
      <dgm:spPr/>
      <dgm:t>
        <a:bodyPr/>
        <a:lstStyle/>
        <a:p>
          <a:endParaRPr lang="ru-RU"/>
        </a:p>
      </dgm:t>
    </dgm:pt>
    <dgm:pt modelId="{8D736222-B496-4803-B5D8-A66795B1C79E}" type="pres">
      <dgm:prSet presAssocID="{3C261322-39C7-4B3C-9545-1ACC27EF9117}" presName="linear" presStyleCnt="0">
        <dgm:presLayoutVars>
          <dgm:dir/>
          <dgm:animLvl val="lvl"/>
          <dgm:resizeHandles val="exact"/>
        </dgm:presLayoutVars>
      </dgm:prSet>
      <dgm:spPr/>
    </dgm:pt>
    <dgm:pt modelId="{5F30497B-6164-4BC0-8191-BA2BC1501FEB}" type="pres">
      <dgm:prSet presAssocID="{38CF7E97-4069-4465-B19B-1DE2B0888D54}" presName="parentLin" presStyleCnt="0"/>
      <dgm:spPr/>
    </dgm:pt>
    <dgm:pt modelId="{516480AE-BD00-4769-80DA-31391AEA453A}" type="pres">
      <dgm:prSet presAssocID="{38CF7E97-4069-4465-B19B-1DE2B0888D54}" presName="parentLeftMargin" presStyleLbl="node1" presStyleIdx="0" presStyleCnt="1"/>
      <dgm:spPr/>
    </dgm:pt>
    <dgm:pt modelId="{24261EBF-EFE3-45F9-974B-4D2A68A89326}" type="pres">
      <dgm:prSet presAssocID="{38CF7E97-4069-4465-B19B-1DE2B0888D54}" presName="parentText" presStyleLbl="node1" presStyleIdx="0" presStyleCnt="1" custScaleX="160225" custScaleY="29324" custLinFactNeighborX="-3215" custLinFactNeighborY="-44940">
        <dgm:presLayoutVars>
          <dgm:chMax val="0"/>
          <dgm:bulletEnabled val="1"/>
        </dgm:presLayoutVars>
      </dgm:prSet>
      <dgm:spPr/>
    </dgm:pt>
    <dgm:pt modelId="{66F648E6-1402-46B1-9788-90E358093AD3}" type="pres">
      <dgm:prSet presAssocID="{38CF7E97-4069-4465-B19B-1DE2B0888D54}" presName="negativeSpace" presStyleCnt="0"/>
      <dgm:spPr/>
    </dgm:pt>
    <dgm:pt modelId="{311E993E-9336-4560-A62D-869432A53C13}" type="pres">
      <dgm:prSet presAssocID="{38CF7E97-4069-4465-B19B-1DE2B0888D54}" presName="childText" presStyleLbl="conFgAcc1" presStyleIdx="0" presStyleCnt="1" custScaleY="84050" custLinFactNeighborY="-44582">
        <dgm:presLayoutVars>
          <dgm:bulletEnabled val="1"/>
        </dgm:presLayoutVars>
      </dgm:prSet>
      <dgm:spPr/>
    </dgm:pt>
  </dgm:ptLst>
  <dgm:cxnLst>
    <dgm:cxn modelId="{D97D7A11-F53A-4ED9-8A91-E9B6BBD3E01E}" type="presOf" srcId="{4A83CBD0-68AC-4B08-A2EF-92C4B52C432A}" destId="{311E993E-9336-4560-A62D-869432A53C13}" srcOrd="0" destOrd="3" presId="urn:microsoft.com/office/officeart/2005/8/layout/list1"/>
    <dgm:cxn modelId="{3FF4255C-2046-4939-BA96-2AD6D45B7EC2}" type="presOf" srcId="{A9E1302E-6F21-4FA7-8F02-E700A5548A0B}" destId="{311E993E-9336-4560-A62D-869432A53C13}" srcOrd="0" destOrd="1" presId="urn:microsoft.com/office/officeart/2005/8/layout/list1"/>
    <dgm:cxn modelId="{910B3864-9890-4462-9B0B-D76E1395ED12}" srcId="{38CF7E97-4069-4465-B19B-1DE2B0888D54}" destId="{6883F8B9-835B-48DC-A3AD-82CF53CC3892}" srcOrd="2" destOrd="0" parTransId="{339A256F-72FB-4778-9FA1-54A639643656}" sibTransId="{1CFB2D3D-B547-4382-9F52-94F05B18AD79}"/>
    <dgm:cxn modelId="{B2A87249-86DD-4BF1-AE38-56CF593AA27A}" type="presOf" srcId="{A8747CF4-85DA-435D-AECB-63D1CB038585}" destId="{311E993E-9336-4560-A62D-869432A53C13}" srcOrd="0" destOrd="0" presId="urn:microsoft.com/office/officeart/2005/8/layout/list1"/>
    <dgm:cxn modelId="{DE648D78-C639-447A-B93B-6D6A3BCD4C3F}" srcId="{3C261322-39C7-4B3C-9545-1ACC27EF9117}" destId="{38CF7E97-4069-4465-B19B-1DE2B0888D54}" srcOrd="0" destOrd="0" parTransId="{1FD96B15-C104-4C4B-927E-870147B010DC}" sibTransId="{AA106B53-63DC-4AD9-8237-D4C7151C3C88}"/>
    <dgm:cxn modelId="{7C3800A2-7225-43D3-9761-7272A319F948}" srcId="{38CF7E97-4069-4465-B19B-1DE2B0888D54}" destId="{A9E1302E-6F21-4FA7-8F02-E700A5548A0B}" srcOrd="1" destOrd="0" parTransId="{5130669B-BAFD-46BD-BFE1-674C9146D606}" sibTransId="{0F70AE46-9740-4792-8F59-C569233E67E0}"/>
    <dgm:cxn modelId="{9C8E60B4-097F-4E22-9FDD-FE84DA707205}" type="presOf" srcId="{38CF7E97-4069-4465-B19B-1DE2B0888D54}" destId="{516480AE-BD00-4769-80DA-31391AEA453A}" srcOrd="0" destOrd="0" presId="urn:microsoft.com/office/officeart/2005/8/layout/list1"/>
    <dgm:cxn modelId="{7DF11ABA-BC20-4BA8-B30C-B2053DB0EBAD}" type="presOf" srcId="{3C261322-39C7-4B3C-9545-1ACC27EF9117}" destId="{8D736222-B496-4803-B5D8-A66795B1C79E}" srcOrd="0" destOrd="0" presId="urn:microsoft.com/office/officeart/2005/8/layout/list1"/>
    <dgm:cxn modelId="{53D772C0-C101-4992-B200-C96857743ECC}" type="presOf" srcId="{27683693-AD85-43BB-9D34-0111B640DE93}" destId="{311E993E-9336-4560-A62D-869432A53C13}" srcOrd="0" destOrd="4" presId="urn:microsoft.com/office/officeart/2005/8/layout/list1"/>
    <dgm:cxn modelId="{2D451BC2-DCFC-43CB-9B7A-5D1155E6A6C9}" srcId="{38CF7E97-4069-4465-B19B-1DE2B0888D54}" destId="{A8747CF4-85DA-435D-AECB-63D1CB038585}" srcOrd="0" destOrd="0" parTransId="{9AFEBED4-E291-4F47-8CEC-02ECF45FB42A}" sibTransId="{3D1752CC-E640-4F7F-A2E2-1EE9723276B8}"/>
    <dgm:cxn modelId="{4E2BDAC4-EEC9-4F44-B278-C244F555D2C7}" type="presOf" srcId="{38CF7E97-4069-4465-B19B-1DE2B0888D54}" destId="{24261EBF-EFE3-45F9-974B-4D2A68A89326}" srcOrd="1" destOrd="0" presId="urn:microsoft.com/office/officeart/2005/8/layout/list1"/>
    <dgm:cxn modelId="{92F3EEC6-0CF1-4948-B134-4E746944116F}" srcId="{38CF7E97-4069-4465-B19B-1DE2B0888D54}" destId="{27683693-AD85-43BB-9D34-0111B640DE93}" srcOrd="4" destOrd="0" parTransId="{082A481F-2915-4EA9-9903-FFBE65643E2F}" sibTransId="{7446EE8E-64EC-499D-8B5F-AF77248B1401}"/>
    <dgm:cxn modelId="{74CB76EF-DC7A-4CD4-9B33-23CE3508E968}" type="presOf" srcId="{6883F8B9-835B-48DC-A3AD-82CF53CC3892}" destId="{311E993E-9336-4560-A62D-869432A53C13}" srcOrd="0" destOrd="2" presId="urn:microsoft.com/office/officeart/2005/8/layout/list1"/>
    <dgm:cxn modelId="{DB93C9FE-CC39-45B6-87B3-207685048E94}" srcId="{38CF7E97-4069-4465-B19B-1DE2B0888D54}" destId="{4A83CBD0-68AC-4B08-A2EF-92C4B52C432A}" srcOrd="3" destOrd="0" parTransId="{004174E4-1736-4943-8003-4F11CBFD5E38}" sibTransId="{87F17656-4BF8-4E80-BB7F-8F0FB37580B3}"/>
    <dgm:cxn modelId="{6322B1FF-99E7-4C6A-9DC4-7C10EBBCFE0C}" type="presParOf" srcId="{8D736222-B496-4803-B5D8-A66795B1C79E}" destId="{5F30497B-6164-4BC0-8191-BA2BC1501FEB}" srcOrd="0" destOrd="0" presId="urn:microsoft.com/office/officeart/2005/8/layout/list1"/>
    <dgm:cxn modelId="{76BCAABF-02D2-43EB-83C8-3FE635D00E2B}" type="presParOf" srcId="{5F30497B-6164-4BC0-8191-BA2BC1501FEB}" destId="{516480AE-BD00-4769-80DA-31391AEA453A}" srcOrd="0" destOrd="0" presId="urn:microsoft.com/office/officeart/2005/8/layout/list1"/>
    <dgm:cxn modelId="{B6975CD0-DF75-4EFC-8DA6-7725358DAABF}" type="presParOf" srcId="{5F30497B-6164-4BC0-8191-BA2BC1501FEB}" destId="{24261EBF-EFE3-45F9-974B-4D2A68A89326}" srcOrd="1" destOrd="0" presId="urn:microsoft.com/office/officeart/2005/8/layout/list1"/>
    <dgm:cxn modelId="{AB8ABB4C-09B8-49F7-8DD8-7742355132EA}" type="presParOf" srcId="{8D736222-B496-4803-B5D8-A66795B1C79E}" destId="{66F648E6-1402-46B1-9788-90E358093AD3}" srcOrd="1" destOrd="0" presId="urn:microsoft.com/office/officeart/2005/8/layout/list1"/>
    <dgm:cxn modelId="{A942CEB1-69E8-480E-8A5A-182D921534DE}" type="presParOf" srcId="{8D736222-B496-4803-B5D8-A66795B1C79E}" destId="{311E993E-9336-4560-A62D-869432A53C13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C261322-39C7-4B3C-9545-1ACC27EF911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CF7E97-4069-4465-B19B-1DE2B0888D54}">
      <dgm:prSet custT="1"/>
      <dgm:spPr>
        <a:solidFill>
          <a:schemeClr val="accent6">
            <a:lumMod val="20000"/>
            <a:lumOff val="80000"/>
          </a:schemeClr>
        </a:solidFill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pPr algn="ctr" rtl="0"/>
          <a:r>
            <a:rPr lang="en-AU" sz="2800" b="1" i="1" u="sng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To'lqin</a:t>
          </a:r>
          <a:r>
            <a:rPr lang="en-AU" sz="2800" b="1" i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AU" sz="2800" b="1" i="1" u="sng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tarqalish</a:t>
          </a:r>
          <a:r>
            <a:rPr lang="en-AU" sz="2800" b="1" i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AU" sz="2800" b="1" i="1" u="sng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tezligi</a:t>
          </a:r>
          <a:endParaRPr lang="ru-RU" sz="2800" b="1" u="none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1FD96B15-C104-4C4B-927E-870147B010DC}" type="parTrans" cxnId="{DE648D78-C639-447A-B93B-6D6A3BCD4C3F}">
      <dgm:prSet/>
      <dgm:spPr/>
      <dgm:t>
        <a:bodyPr/>
        <a:lstStyle/>
        <a:p>
          <a:endParaRPr lang="ru-RU" sz="2000"/>
        </a:p>
      </dgm:t>
    </dgm:pt>
    <dgm:pt modelId="{AA106B53-63DC-4AD9-8237-D4C7151C3C88}" type="sibTrans" cxnId="{DE648D78-C639-447A-B93B-6D6A3BCD4C3F}">
      <dgm:prSet/>
      <dgm:spPr/>
      <dgm:t>
        <a:bodyPr/>
        <a:lstStyle/>
        <a:p>
          <a:endParaRPr lang="ru-RU" sz="2000"/>
        </a:p>
      </dgm:t>
    </dgm:pt>
    <dgm:pt modelId="{7D6D185C-4360-4327-8577-6D0FA93420E7}" type="pres">
      <dgm:prSet presAssocID="{3C261322-39C7-4B3C-9545-1ACC27EF9117}" presName="linear" presStyleCnt="0">
        <dgm:presLayoutVars>
          <dgm:animLvl val="lvl"/>
          <dgm:resizeHandles val="exact"/>
        </dgm:presLayoutVars>
      </dgm:prSet>
      <dgm:spPr/>
    </dgm:pt>
    <dgm:pt modelId="{71376932-D227-4E26-AD2E-4219664CF6B1}" type="pres">
      <dgm:prSet presAssocID="{38CF7E97-4069-4465-B19B-1DE2B0888D5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CFF9B0B-C6D2-421D-92A8-01F741B7C8AF}" type="presOf" srcId="{3C261322-39C7-4B3C-9545-1ACC27EF9117}" destId="{7D6D185C-4360-4327-8577-6D0FA93420E7}" srcOrd="0" destOrd="0" presId="urn:microsoft.com/office/officeart/2005/8/layout/vList2"/>
    <dgm:cxn modelId="{DE648D78-C639-447A-B93B-6D6A3BCD4C3F}" srcId="{3C261322-39C7-4B3C-9545-1ACC27EF9117}" destId="{38CF7E97-4069-4465-B19B-1DE2B0888D54}" srcOrd="0" destOrd="0" parTransId="{1FD96B15-C104-4C4B-927E-870147B010DC}" sibTransId="{AA106B53-63DC-4AD9-8237-D4C7151C3C88}"/>
    <dgm:cxn modelId="{5A6B91C9-92D7-4F28-8972-55F40E64A9EE}" type="presOf" srcId="{38CF7E97-4069-4465-B19B-1DE2B0888D54}" destId="{71376932-D227-4E26-AD2E-4219664CF6B1}" srcOrd="0" destOrd="0" presId="urn:microsoft.com/office/officeart/2005/8/layout/vList2"/>
    <dgm:cxn modelId="{2501AD8B-2289-4079-B73E-7F89103CC2E5}" type="presParOf" srcId="{7D6D185C-4360-4327-8577-6D0FA93420E7}" destId="{71376932-D227-4E26-AD2E-4219664CF6B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C261322-39C7-4B3C-9545-1ACC27EF911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CF7E97-4069-4465-B19B-1DE2B0888D54}">
      <dgm:prSet custT="1"/>
      <dgm:spPr>
        <a:solidFill>
          <a:schemeClr val="accent6">
            <a:lumMod val="20000"/>
            <a:lumOff val="80000"/>
          </a:schemeClr>
        </a:solidFill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pPr algn="ctr" rtl="0"/>
          <a:r>
            <a:rPr lang="en-AU" sz="2400" i="1" u="none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Muhitning</a:t>
          </a:r>
          <a:r>
            <a:rPr lang="en-AU" sz="2400" i="1" u="none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AU" sz="2400" i="1" u="none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nisbiy</a:t>
          </a:r>
          <a:r>
            <a:rPr lang="en-AU" sz="2400" i="1" u="none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AU" sz="2400" i="1" u="none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to'lqin</a:t>
          </a:r>
          <a:r>
            <a:rPr lang="en-AU" sz="2400" i="1" u="none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AU" sz="2400" i="1" u="none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qarshiligi</a:t>
          </a:r>
          <a:r>
            <a:rPr lang="en-AU" sz="2400" i="1" u="none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(</a:t>
          </a:r>
          <a:r>
            <a:rPr lang="en-AU" sz="2400" i="1" u="none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tavsifiy</a:t>
          </a:r>
          <a:r>
            <a:rPr lang="en-AU" sz="2400" i="1" u="none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AU" sz="2400" i="1" u="none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empedans</a:t>
          </a:r>
          <a:r>
            <a:rPr lang="en-AU" sz="2400" i="1" u="none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ru-RU" sz="2400" b="0" u="none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1FD96B15-C104-4C4B-927E-870147B010DC}" type="parTrans" cxnId="{DE648D78-C639-447A-B93B-6D6A3BCD4C3F}">
      <dgm:prSet/>
      <dgm:spPr/>
      <dgm:t>
        <a:bodyPr/>
        <a:lstStyle/>
        <a:p>
          <a:endParaRPr lang="ru-RU" sz="2400" u="none"/>
        </a:p>
      </dgm:t>
    </dgm:pt>
    <dgm:pt modelId="{AA106B53-63DC-4AD9-8237-D4C7151C3C88}" type="sibTrans" cxnId="{DE648D78-C639-447A-B93B-6D6A3BCD4C3F}">
      <dgm:prSet/>
      <dgm:spPr/>
      <dgm:t>
        <a:bodyPr/>
        <a:lstStyle/>
        <a:p>
          <a:endParaRPr lang="ru-RU" sz="2400" u="none"/>
        </a:p>
      </dgm:t>
    </dgm:pt>
    <dgm:pt modelId="{7D6D185C-4360-4327-8577-6D0FA93420E7}" type="pres">
      <dgm:prSet presAssocID="{3C261322-39C7-4B3C-9545-1ACC27EF9117}" presName="linear" presStyleCnt="0">
        <dgm:presLayoutVars>
          <dgm:animLvl val="lvl"/>
          <dgm:resizeHandles val="exact"/>
        </dgm:presLayoutVars>
      </dgm:prSet>
      <dgm:spPr/>
    </dgm:pt>
    <dgm:pt modelId="{71376932-D227-4E26-AD2E-4219664CF6B1}" type="pres">
      <dgm:prSet presAssocID="{38CF7E97-4069-4465-B19B-1DE2B0888D5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E648D78-C639-447A-B93B-6D6A3BCD4C3F}" srcId="{3C261322-39C7-4B3C-9545-1ACC27EF9117}" destId="{38CF7E97-4069-4465-B19B-1DE2B0888D54}" srcOrd="0" destOrd="0" parTransId="{1FD96B15-C104-4C4B-927E-870147B010DC}" sibTransId="{AA106B53-63DC-4AD9-8237-D4C7151C3C88}"/>
    <dgm:cxn modelId="{203D64B9-900F-4CEF-A7D7-11BF13442C3B}" type="presOf" srcId="{3C261322-39C7-4B3C-9545-1ACC27EF9117}" destId="{7D6D185C-4360-4327-8577-6D0FA93420E7}" srcOrd="0" destOrd="0" presId="urn:microsoft.com/office/officeart/2005/8/layout/vList2"/>
    <dgm:cxn modelId="{17DFECC3-802F-430A-A79B-721A73427A15}" type="presOf" srcId="{38CF7E97-4069-4465-B19B-1DE2B0888D54}" destId="{71376932-D227-4E26-AD2E-4219664CF6B1}" srcOrd="0" destOrd="0" presId="urn:microsoft.com/office/officeart/2005/8/layout/vList2"/>
    <dgm:cxn modelId="{2C09CA69-8892-422F-B11C-A2229F40B1CD}" type="presParOf" srcId="{7D6D185C-4360-4327-8577-6D0FA93420E7}" destId="{71376932-D227-4E26-AD2E-4219664CF6B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C261322-39C7-4B3C-9545-1ACC27EF911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CF7E97-4069-4465-B19B-1DE2B0888D54}">
      <dgm:prSet custT="1"/>
      <dgm:spPr>
        <a:solidFill>
          <a:schemeClr val="accent6">
            <a:lumMod val="20000"/>
            <a:lumOff val="80000"/>
          </a:schemeClr>
        </a:solidFill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pPr algn="ctr" rtl="0"/>
          <a:r>
            <a:rPr lang="en-AU" sz="2800" b="0" u="none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So`nish</a:t>
          </a:r>
          <a:r>
            <a:rPr lang="en-AU" sz="2800" b="0" u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 </a:t>
          </a:r>
          <a:r>
            <a:rPr lang="en-AU" sz="2800" b="0" u="none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koeffitsienti</a:t>
          </a:r>
          <a:r>
            <a:rPr lang="ru-RU" sz="2800" b="0" u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:</a:t>
          </a:r>
        </a:p>
      </dgm:t>
    </dgm:pt>
    <dgm:pt modelId="{1FD96B15-C104-4C4B-927E-870147B010DC}" type="parTrans" cxnId="{DE648D78-C639-447A-B93B-6D6A3BCD4C3F}">
      <dgm:prSet/>
      <dgm:spPr/>
      <dgm:t>
        <a:bodyPr/>
        <a:lstStyle/>
        <a:p>
          <a:endParaRPr lang="ru-RU" sz="2800" u="none">
            <a:solidFill>
              <a:schemeClr val="tx1"/>
            </a:solidFill>
          </a:endParaRPr>
        </a:p>
      </dgm:t>
    </dgm:pt>
    <dgm:pt modelId="{AA106B53-63DC-4AD9-8237-D4C7151C3C88}" type="sibTrans" cxnId="{DE648D78-C639-447A-B93B-6D6A3BCD4C3F}">
      <dgm:prSet/>
      <dgm:spPr/>
      <dgm:t>
        <a:bodyPr/>
        <a:lstStyle/>
        <a:p>
          <a:endParaRPr lang="ru-RU" sz="2800" u="none">
            <a:solidFill>
              <a:schemeClr val="tx1"/>
            </a:solidFill>
          </a:endParaRPr>
        </a:p>
      </dgm:t>
    </dgm:pt>
    <dgm:pt modelId="{7D6D185C-4360-4327-8577-6D0FA93420E7}" type="pres">
      <dgm:prSet presAssocID="{3C261322-39C7-4B3C-9545-1ACC27EF9117}" presName="linear" presStyleCnt="0">
        <dgm:presLayoutVars>
          <dgm:animLvl val="lvl"/>
          <dgm:resizeHandles val="exact"/>
        </dgm:presLayoutVars>
      </dgm:prSet>
      <dgm:spPr/>
    </dgm:pt>
    <dgm:pt modelId="{71376932-D227-4E26-AD2E-4219664CF6B1}" type="pres">
      <dgm:prSet presAssocID="{38CF7E97-4069-4465-B19B-1DE2B0888D5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0492BA4B-5B7D-47DC-AD23-FADDAA81A10B}" type="presOf" srcId="{3C261322-39C7-4B3C-9545-1ACC27EF9117}" destId="{7D6D185C-4360-4327-8577-6D0FA93420E7}" srcOrd="0" destOrd="0" presId="urn:microsoft.com/office/officeart/2005/8/layout/vList2"/>
    <dgm:cxn modelId="{DE648D78-C639-447A-B93B-6D6A3BCD4C3F}" srcId="{3C261322-39C7-4B3C-9545-1ACC27EF9117}" destId="{38CF7E97-4069-4465-B19B-1DE2B0888D54}" srcOrd="0" destOrd="0" parTransId="{1FD96B15-C104-4C4B-927E-870147B010DC}" sibTransId="{AA106B53-63DC-4AD9-8237-D4C7151C3C88}"/>
    <dgm:cxn modelId="{644D60DD-2809-426F-8AD8-261AFEEE779A}" type="presOf" srcId="{38CF7E97-4069-4465-B19B-1DE2B0888D54}" destId="{71376932-D227-4E26-AD2E-4219664CF6B1}" srcOrd="0" destOrd="0" presId="urn:microsoft.com/office/officeart/2005/8/layout/vList2"/>
    <dgm:cxn modelId="{F973733E-E33D-4F1D-99DC-D31C06CA9FE4}" type="presParOf" srcId="{7D6D185C-4360-4327-8577-6D0FA93420E7}" destId="{71376932-D227-4E26-AD2E-4219664CF6B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C261322-39C7-4B3C-9545-1ACC27EF911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CF7E97-4069-4465-B19B-1DE2B0888D54}">
      <dgm:prSet custT="1"/>
      <dgm:spPr>
        <a:solidFill>
          <a:schemeClr val="accent6">
            <a:lumMod val="20000"/>
            <a:lumOff val="80000"/>
          </a:schemeClr>
        </a:solidFill>
        <a:effectLst/>
      </dgm:spPr>
      <dgm:t>
        <a:bodyPr/>
        <a:lstStyle/>
        <a:p>
          <a:pPr algn="ctr" rtl="0"/>
          <a:r>
            <a:rPr lang="en-AU" sz="2000" dirty="0" err="1">
              <a:solidFill>
                <a:schemeClr val="tx1"/>
              </a:solidFill>
              <a:latin typeface="+mj-lt"/>
            </a:rPr>
            <a:t>So`nish</a:t>
          </a:r>
          <a:r>
            <a:rPr lang="en-AU" sz="2000" dirty="0">
              <a:solidFill>
                <a:schemeClr val="tx1"/>
              </a:solidFill>
              <a:latin typeface="+mj-lt"/>
            </a:rPr>
            <a:t> </a:t>
          </a:r>
          <a:r>
            <a:rPr lang="en-AU" sz="2000" dirty="0" err="1">
              <a:solidFill>
                <a:schemeClr val="tx1"/>
              </a:solidFill>
              <a:latin typeface="+mj-lt"/>
            </a:rPr>
            <a:t>koeffitsientini</a:t>
          </a:r>
          <a:r>
            <a:rPr lang="en-AU" sz="2000" dirty="0">
              <a:solidFill>
                <a:schemeClr val="tx1"/>
              </a:solidFill>
              <a:latin typeface="+mj-lt"/>
            </a:rPr>
            <a:t> </a:t>
          </a:r>
          <a:r>
            <a:rPr lang="en-AU" sz="2000" dirty="0" err="1">
              <a:solidFill>
                <a:schemeClr val="tx1"/>
              </a:solidFill>
              <a:latin typeface="+mj-lt"/>
            </a:rPr>
            <a:t>bilgan</a:t>
          </a:r>
          <a:r>
            <a:rPr lang="en-AU" sz="2000" dirty="0">
              <a:solidFill>
                <a:schemeClr val="tx1"/>
              </a:solidFill>
              <a:latin typeface="+mj-lt"/>
            </a:rPr>
            <a:t> </a:t>
          </a:r>
          <a:r>
            <a:rPr lang="en-AU" sz="2000" dirty="0" err="1">
              <a:solidFill>
                <a:schemeClr val="tx1"/>
              </a:solidFill>
              <a:latin typeface="+mj-lt"/>
            </a:rPr>
            <a:t>holda</a:t>
          </a:r>
          <a:r>
            <a:rPr lang="en-AU" sz="2000" dirty="0">
              <a:solidFill>
                <a:schemeClr val="tx1"/>
              </a:solidFill>
              <a:latin typeface="+mj-lt"/>
            </a:rPr>
            <a:t>, </a:t>
          </a:r>
          <a:r>
            <a:rPr lang="en-AU" sz="2000" dirty="0" err="1">
              <a:solidFill>
                <a:schemeClr val="tx1"/>
              </a:solidFill>
              <a:latin typeface="+mj-lt"/>
            </a:rPr>
            <a:t>istalgan</a:t>
          </a:r>
          <a:r>
            <a:rPr lang="en-AU" sz="2000" dirty="0">
              <a:solidFill>
                <a:schemeClr val="tx1"/>
              </a:solidFill>
              <a:latin typeface="+mj-lt"/>
            </a:rPr>
            <a:t> </a:t>
          </a:r>
          <a:r>
            <a:rPr lang="en-AU" sz="2000" dirty="0" err="1">
              <a:solidFill>
                <a:schemeClr val="tx1"/>
              </a:solidFill>
              <a:latin typeface="+mj-lt"/>
            </a:rPr>
            <a:t>kesimda</a:t>
          </a:r>
          <a:r>
            <a:rPr lang="en-AU" sz="2000" dirty="0">
              <a:solidFill>
                <a:schemeClr val="tx1"/>
              </a:solidFill>
              <a:latin typeface="+mj-lt"/>
            </a:rPr>
            <a:t> siljish </a:t>
          </a:r>
          <a:r>
            <a:rPr lang="en-AU" sz="2000" dirty="0" err="1">
              <a:solidFill>
                <a:schemeClr val="tx1"/>
              </a:solidFill>
              <a:latin typeface="+mj-lt"/>
            </a:rPr>
            <a:t>amplitudasini</a:t>
          </a:r>
          <a:r>
            <a:rPr lang="en-AU" sz="2000" dirty="0">
              <a:solidFill>
                <a:schemeClr val="tx1"/>
              </a:solidFill>
              <a:latin typeface="+mj-lt"/>
            </a:rPr>
            <a:t> </a:t>
          </a:r>
          <a:r>
            <a:rPr lang="en-AU" sz="2000" dirty="0" err="1">
              <a:solidFill>
                <a:schemeClr val="tx1"/>
              </a:solidFill>
              <a:latin typeface="+mj-lt"/>
            </a:rPr>
            <a:t>va</a:t>
          </a:r>
          <a:r>
            <a:rPr lang="en-AU" sz="2000" dirty="0">
              <a:solidFill>
                <a:schemeClr val="tx1"/>
              </a:solidFill>
              <a:latin typeface="+mj-lt"/>
            </a:rPr>
            <a:t> </a:t>
          </a:r>
          <a:r>
            <a:rPr lang="en-AU" sz="2000" dirty="0" err="1">
              <a:solidFill>
                <a:schemeClr val="tx1"/>
              </a:solidFill>
              <a:latin typeface="+mj-lt"/>
            </a:rPr>
            <a:t>tebranish</a:t>
          </a:r>
          <a:r>
            <a:rPr lang="en-AU" sz="2000" dirty="0">
              <a:solidFill>
                <a:schemeClr val="tx1"/>
              </a:solidFill>
              <a:latin typeface="+mj-lt"/>
            </a:rPr>
            <a:t> </a:t>
          </a:r>
          <a:r>
            <a:rPr lang="en-AU" sz="2000" dirty="0" err="1">
              <a:solidFill>
                <a:schemeClr val="tx1"/>
              </a:solidFill>
              <a:latin typeface="+mj-lt"/>
            </a:rPr>
            <a:t>intensivligini</a:t>
          </a:r>
          <a:r>
            <a:rPr lang="en-AU" sz="2000" dirty="0">
              <a:solidFill>
                <a:schemeClr val="tx1"/>
              </a:solidFill>
              <a:latin typeface="+mj-lt"/>
            </a:rPr>
            <a:t> </a:t>
          </a:r>
          <a:r>
            <a:rPr lang="en-AU" sz="2000" dirty="0" err="1">
              <a:solidFill>
                <a:schemeClr val="tx1"/>
              </a:solidFill>
              <a:latin typeface="+mj-lt"/>
            </a:rPr>
            <a:t>aniqlash</a:t>
          </a:r>
          <a:r>
            <a:rPr lang="en-AU" sz="2000" dirty="0">
              <a:solidFill>
                <a:schemeClr val="tx1"/>
              </a:solidFill>
              <a:latin typeface="+mj-lt"/>
            </a:rPr>
            <a:t> </a:t>
          </a:r>
          <a:r>
            <a:rPr lang="en-AU" sz="2000" dirty="0" err="1">
              <a:solidFill>
                <a:schemeClr val="tx1"/>
              </a:solidFill>
              <a:latin typeface="+mj-lt"/>
            </a:rPr>
            <a:t>mumkin</a:t>
          </a:r>
          <a:r>
            <a:rPr lang="ru-RU" sz="2000" dirty="0">
              <a:solidFill>
                <a:schemeClr val="tx1"/>
              </a:solidFill>
              <a:latin typeface="+mj-lt"/>
            </a:rPr>
            <a:t>:</a:t>
          </a:r>
          <a:endParaRPr lang="ru-RU" sz="2000" b="0" u="none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Times New Roman" pitchFamily="18" charset="0"/>
          </a:endParaRPr>
        </a:p>
      </dgm:t>
    </dgm:pt>
    <dgm:pt modelId="{1FD96B15-C104-4C4B-927E-870147B010DC}" type="parTrans" cxnId="{DE648D78-C639-447A-B93B-6D6A3BCD4C3F}">
      <dgm:prSet/>
      <dgm:spPr/>
      <dgm:t>
        <a:bodyPr/>
        <a:lstStyle/>
        <a:p>
          <a:endParaRPr lang="ru-RU" sz="2000" b="0" u="none">
            <a:latin typeface="+mj-lt"/>
            <a:cs typeface="Times New Roman" pitchFamily="18" charset="0"/>
          </a:endParaRPr>
        </a:p>
      </dgm:t>
    </dgm:pt>
    <dgm:pt modelId="{AA106B53-63DC-4AD9-8237-D4C7151C3C88}" type="sibTrans" cxnId="{DE648D78-C639-447A-B93B-6D6A3BCD4C3F}">
      <dgm:prSet/>
      <dgm:spPr/>
      <dgm:t>
        <a:bodyPr/>
        <a:lstStyle/>
        <a:p>
          <a:endParaRPr lang="ru-RU" sz="2000" b="0" u="none">
            <a:latin typeface="+mj-lt"/>
            <a:cs typeface="Times New Roman" pitchFamily="18" charset="0"/>
          </a:endParaRPr>
        </a:p>
      </dgm:t>
    </dgm:pt>
    <dgm:pt modelId="{7D6D185C-4360-4327-8577-6D0FA93420E7}" type="pres">
      <dgm:prSet presAssocID="{3C261322-39C7-4B3C-9545-1ACC27EF9117}" presName="linear" presStyleCnt="0">
        <dgm:presLayoutVars>
          <dgm:animLvl val="lvl"/>
          <dgm:resizeHandles val="exact"/>
        </dgm:presLayoutVars>
      </dgm:prSet>
      <dgm:spPr/>
    </dgm:pt>
    <dgm:pt modelId="{71376932-D227-4E26-AD2E-4219664CF6B1}" type="pres">
      <dgm:prSet presAssocID="{38CF7E97-4069-4465-B19B-1DE2B0888D54}" presName="parentText" presStyleLbl="node1" presStyleIdx="0" presStyleCnt="1" custLinFactNeighborX="6300" custLinFactNeighborY="46083">
        <dgm:presLayoutVars>
          <dgm:chMax val="0"/>
          <dgm:bulletEnabled val="1"/>
        </dgm:presLayoutVars>
      </dgm:prSet>
      <dgm:spPr/>
    </dgm:pt>
  </dgm:ptLst>
  <dgm:cxnLst>
    <dgm:cxn modelId="{0FA61247-3FF1-4FC3-A061-31CFDCDC3A15}" type="presOf" srcId="{38CF7E97-4069-4465-B19B-1DE2B0888D54}" destId="{71376932-D227-4E26-AD2E-4219664CF6B1}" srcOrd="0" destOrd="0" presId="urn:microsoft.com/office/officeart/2005/8/layout/vList2"/>
    <dgm:cxn modelId="{DE648D78-C639-447A-B93B-6D6A3BCD4C3F}" srcId="{3C261322-39C7-4B3C-9545-1ACC27EF9117}" destId="{38CF7E97-4069-4465-B19B-1DE2B0888D54}" srcOrd="0" destOrd="0" parTransId="{1FD96B15-C104-4C4B-927E-870147B010DC}" sibTransId="{AA106B53-63DC-4AD9-8237-D4C7151C3C88}"/>
    <dgm:cxn modelId="{8610E4A2-2321-425B-936A-4CE4E883EC3A}" type="presOf" srcId="{3C261322-39C7-4B3C-9545-1ACC27EF9117}" destId="{7D6D185C-4360-4327-8577-6D0FA93420E7}" srcOrd="0" destOrd="0" presId="urn:microsoft.com/office/officeart/2005/8/layout/vList2"/>
    <dgm:cxn modelId="{FC0D3F16-2CAB-41CE-AD57-51C0E08C2FF1}" type="presParOf" srcId="{7D6D185C-4360-4327-8577-6D0FA93420E7}" destId="{71376932-D227-4E26-AD2E-4219664CF6B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5C5D78-4651-4750-829D-369C06DF5096}">
      <dsp:nvSpPr>
        <dsp:cNvPr id="0" name=""/>
        <dsp:cNvSpPr/>
      </dsp:nvSpPr>
      <dsp:spPr>
        <a:xfrm>
          <a:off x="127164" y="907"/>
          <a:ext cx="8265784" cy="1476780"/>
        </a:xfrm>
        <a:prstGeom prst="roundRect">
          <a:avLst/>
        </a:prstGeom>
        <a:solidFill>
          <a:schemeClr val="accent6">
            <a:lumMod val="20000"/>
            <a:lumOff val="80000"/>
            <a:alpha val="90000"/>
          </a:schemeClr>
        </a:soli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400" kern="1200" dirty="0">
              <a:latin typeface="+mn-lt"/>
            </a:rPr>
            <a:t>Akustik </a:t>
          </a:r>
          <a:r>
            <a:rPr lang="en-AU" sz="2400" kern="1200" dirty="0" err="1">
              <a:latin typeface="+mn-lt"/>
            </a:rPr>
            <a:t>usullar</a:t>
          </a:r>
          <a:r>
            <a:rPr lang="en-AU" sz="2400" kern="1200" dirty="0">
              <a:latin typeface="+mn-lt"/>
            </a:rPr>
            <a:t> </a:t>
          </a:r>
          <a:r>
            <a:rPr lang="en-AU" sz="2400" kern="1200" dirty="0" err="1">
              <a:latin typeface="+mn-lt"/>
            </a:rPr>
            <a:t>ob'ektda</a:t>
          </a:r>
          <a:r>
            <a:rPr lang="en-AU" sz="2400" kern="1200" dirty="0">
              <a:latin typeface="+mn-lt"/>
            </a:rPr>
            <a:t> </a:t>
          </a:r>
          <a:r>
            <a:rPr lang="en-AU" sz="2400" kern="1200" dirty="0" err="1">
              <a:latin typeface="+mn-lt"/>
            </a:rPr>
            <a:t>qo'zg'aladigan</a:t>
          </a:r>
          <a:r>
            <a:rPr lang="en-AU" sz="2400" kern="1200" dirty="0">
              <a:latin typeface="+mn-lt"/>
            </a:rPr>
            <a:t> </a:t>
          </a:r>
          <a:r>
            <a:rPr lang="en-AU" sz="2400" kern="1200" dirty="0" err="1">
              <a:latin typeface="+mn-lt"/>
            </a:rPr>
            <a:t>yoki</a:t>
          </a:r>
          <a:r>
            <a:rPr lang="en-AU" sz="2400" kern="1200" dirty="0">
              <a:latin typeface="+mn-lt"/>
            </a:rPr>
            <a:t> </a:t>
          </a:r>
          <a:r>
            <a:rPr lang="en-AU" sz="2400" kern="1200" dirty="0" err="1">
              <a:latin typeface="+mn-lt"/>
            </a:rPr>
            <a:t>paydo</a:t>
          </a:r>
          <a:r>
            <a:rPr lang="en-AU" sz="2400" kern="1200" dirty="0">
              <a:latin typeface="+mn-lt"/>
            </a:rPr>
            <a:t> </a:t>
          </a:r>
          <a:r>
            <a:rPr lang="en-AU" sz="2400" kern="1200" dirty="0" err="1">
              <a:latin typeface="+mn-lt"/>
            </a:rPr>
            <a:t>bo'ladigan</a:t>
          </a:r>
          <a:r>
            <a:rPr lang="en-AU" sz="2400" kern="1200" dirty="0">
              <a:latin typeface="+mn-lt"/>
            </a:rPr>
            <a:t> </a:t>
          </a:r>
          <a:r>
            <a:rPr lang="en-AU" sz="2400" kern="1200" dirty="0" err="1">
              <a:latin typeface="+mn-lt"/>
            </a:rPr>
            <a:t>elastik</a:t>
          </a:r>
          <a:r>
            <a:rPr lang="en-AU" sz="2400" kern="1200" dirty="0">
              <a:latin typeface="+mn-lt"/>
            </a:rPr>
            <a:t> </a:t>
          </a:r>
          <a:r>
            <a:rPr lang="en-AU" sz="2400" kern="1200" dirty="0" err="1">
              <a:latin typeface="+mn-lt"/>
            </a:rPr>
            <a:t>tebranishlardan</a:t>
          </a:r>
          <a:r>
            <a:rPr lang="en-AU" sz="2400" kern="1200" dirty="0">
              <a:latin typeface="+mn-lt"/>
            </a:rPr>
            <a:t> </a:t>
          </a:r>
          <a:r>
            <a:rPr lang="en-AU" sz="2400" kern="1200" dirty="0" err="1">
              <a:latin typeface="+mn-lt"/>
            </a:rPr>
            <a:t>foydalanishga</a:t>
          </a:r>
          <a:r>
            <a:rPr lang="en-AU" sz="2400" kern="1200" dirty="0">
              <a:latin typeface="+mn-lt"/>
            </a:rPr>
            <a:t> </a:t>
          </a:r>
          <a:r>
            <a:rPr lang="en-AU" sz="2400" kern="1200" dirty="0" err="1">
              <a:latin typeface="+mn-lt"/>
            </a:rPr>
            <a:t>asoslangan</a:t>
          </a:r>
          <a:r>
            <a:rPr lang="en-AU" sz="2400" kern="1200" dirty="0">
              <a:latin typeface="+mn-lt"/>
            </a:rPr>
            <a:t> </a:t>
          </a:r>
          <a:r>
            <a:rPr lang="en-AU" sz="2400" kern="1200" dirty="0" err="1">
              <a:latin typeface="+mn-lt"/>
            </a:rPr>
            <a:t>usullardir</a:t>
          </a:r>
          <a:r>
            <a:rPr lang="en-AU" sz="2400" kern="1200" dirty="0">
              <a:latin typeface="+mn-lt"/>
            </a:rPr>
            <a:t>.</a:t>
          </a:r>
          <a:endParaRPr lang="ru-RU" sz="2400" kern="1200" dirty="0">
            <a:latin typeface="+mn-lt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400" kern="1200" dirty="0" err="1">
              <a:latin typeface="+mn-lt"/>
            </a:rPr>
            <a:t>Ular</a:t>
          </a:r>
          <a:r>
            <a:rPr lang="en-AU" sz="2400" kern="1200" dirty="0">
              <a:latin typeface="+mn-lt"/>
            </a:rPr>
            <a:t> </a:t>
          </a:r>
          <a:r>
            <a:rPr lang="en-AU" sz="2400" kern="1200" dirty="0" err="1">
              <a:latin typeface="+mn-lt"/>
            </a:rPr>
            <a:t>ikkita</a:t>
          </a:r>
          <a:r>
            <a:rPr lang="en-AU" sz="2400" kern="1200" dirty="0">
              <a:latin typeface="+mn-lt"/>
            </a:rPr>
            <a:t> </a:t>
          </a:r>
          <a:r>
            <a:rPr lang="en-AU" sz="2400" kern="1200" dirty="0" err="1">
              <a:latin typeface="+mn-lt"/>
            </a:rPr>
            <a:t>katta</a:t>
          </a:r>
          <a:r>
            <a:rPr lang="en-AU" sz="2400" kern="1200" dirty="0">
              <a:latin typeface="+mn-lt"/>
            </a:rPr>
            <a:t> </a:t>
          </a:r>
          <a:r>
            <a:rPr lang="en-AU" sz="2400" kern="1200" dirty="0" err="1">
              <a:latin typeface="+mn-lt"/>
            </a:rPr>
            <a:t>guruhga</a:t>
          </a:r>
          <a:r>
            <a:rPr lang="en-AU" sz="2400" kern="1200" dirty="0">
              <a:latin typeface="+mn-lt"/>
            </a:rPr>
            <a:t> </a:t>
          </a:r>
          <a:r>
            <a:rPr lang="en-AU" sz="2400" kern="1200" dirty="0" err="1">
              <a:latin typeface="+mn-lt"/>
            </a:rPr>
            <a:t>bo'linadi</a:t>
          </a:r>
          <a:r>
            <a:rPr lang="en-AU" sz="2400" kern="1200" dirty="0">
              <a:latin typeface="+mn-lt"/>
            </a:rPr>
            <a:t>:</a:t>
          </a:r>
          <a:endParaRPr lang="ru-RU" sz="2400" kern="1200" dirty="0">
            <a:latin typeface="+mn-lt"/>
          </a:endParaRPr>
        </a:p>
      </dsp:txBody>
      <dsp:txXfrm>
        <a:off x="199254" y="72997"/>
        <a:ext cx="8121604" cy="1332600"/>
      </dsp:txXfrm>
    </dsp:sp>
    <dsp:sp modelId="{EFB84F25-6086-4E90-98AD-A35966018334}">
      <dsp:nvSpPr>
        <dsp:cNvPr id="0" name=""/>
        <dsp:cNvSpPr/>
      </dsp:nvSpPr>
      <dsp:spPr>
        <a:xfrm rot="5400000">
          <a:off x="4852092" y="-238503"/>
          <a:ext cx="1091622" cy="5092219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000" b="0" kern="1200" dirty="0" err="1"/>
            <a:t>akustik</a:t>
          </a:r>
          <a:r>
            <a:rPr lang="en-AU" sz="2000" b="0" kern="1200" dirty="0"/>
            <a:t> </a:t>
          </a:r>
          <a:r>
            <a:rPr lang="en-AU" sz="2000" b="0" kern="1200" dirty="0" err="1"/>
            <a:t>nurlanish</a:t>
          </a:r>
          <a:r>
            <a:rPr lang="en-AU" sz="2000" b="0" kern="1200" dirty="0"/>
            <a:t> </a:t>
          </a:r>
          <a:r>
            <a:rPr lang="en-AU" sz="2000" b="0" kern="1200" dirty="0" err="1"/>
            <a:t>hamda</a:t>
          </a:r>
          <a:r>
            <a:rPr lang="en-AU" sz="2000" b="0" kern="1200" dirty="0"/>
            <a:t> </a:t>
          </a:r>
          <a:r>
            <a:rPr lang="en-AU" sz="2000" b="0" kern="1200" dirty="0" err="1"/>
            <a:t>tebranish</a:t>
          </a:r>
          <a:r>
            <a:rPr lang="en-AU" sz="2000" b="0" kern="1200" dirty="0"/>
            <a:t> </a:t>
          </a:r>
          <a:r>
            <a:rPr lang="en-AU" sz="2000" b="0" kern="1200" dirty="0" err="1"/>
            <a:t>va</a:t>
          </a:r>
          <a:r>
            <a:rPr lang="en-AU" sz="2000" b="0" kern="1200" dirty="0"/>
            <a:t> </a:t>
          </a:r>
          <a:r>
            <a:rPr lang="en-AU" sz="2000" b="0" kern="1200" dirty="0" err="1"/>
            <a:t>to'lqinlarni</a:t>
          </a:r>
          <a:r>
            <a:rPr lang="en-AU" sz="2000" b="0" kern="1200" dirty="0"/>
            <a:t> </a:t>
          </a:r>
          <a:r>
            <a:rPr lang="en-AU" sz="2000" b="0" kern="1200" dirty="0" err="1"/>
            <a:t>qabul</a:t>
          </a:r>
          <a:r>
            <a:rPr lang="en-AU" sz="2000" b="0" kern="1200" dirty="0"/>
            <a:t> </a:t>
          </a:r>
          <a:r>
            <a:rPr lang="en-AU" sz="2000" b="0" kern="1200" dirty="0" err="1"/>
            <a:t>qilishdan</a:t>
          </a:r>
          <a:r>
            <a:rPr lang="en-AU" sz="2000" b="0" kern="1200" dirty="0"/>
            <a:t> </a:t>
          </a:r>
          <a:r>
            <a:rPr lang="en-AU" sz="2000" b="0" kern="1200" dirty="0" err="1"/>
            <a:t>foydalaniladi</a:t>
          </a:r>
          <a:endParaRPr lang="ru-RU" sz="2000" b="0" i="1" kern="1200" dirty="0"/>
        </a:p>
      </dsp:txBody>
      <dsp:txXfrm rot="-5400000">
        <a:off x="2851794" y="1815084"/>
        <a:ext cx="5038930" cy="985044"/>
      </dsp:txXfrm>
    </dsp:sp>
    <dsp:sp modelId="{3B3DA9DA-6B1C-4086-AB88-D31881479E92}">
      <dsp:nvSpPr>
        <dsp:cNvPr id="0" name=""/>
        <dsp:cNvSpPr/>
      </dsp:nvSpPr>
      <dsp:spPr>
        <a:xfrm>
          <a:off x="123020" y="1648320"/>
          <a:ext cx="2724629" cy="1333754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800" b="0" i="1" kern="1200"/>
            <a:t>Aktiv usullar</a:t>
          </a:r>
          <a:endParaRPr lang="ru-RU" sz="2800" b="0" kern="1200" dirty="0"/>
        </a:p>
      </dsp:txBody>
      <dsp:txXfrm>
        <a:off x="188129" y="1713429"/>
        <a:ext cx="2594411" cy="1203536"/>
      </dsp:txXfrm>
    </dsp:sp>
    <dsp:sp modelId="{5A4624E4-4B0A-4E49-B280-9F50E33B10BD}">
      <dsp:nvSpPr>
        <dsp:cNvPr id="0" name=""/>
        <dsp:cNvSpPr/>
      </dsp:nvSpPr>
      <dsp:spPr>
        <a:xfrm rot="5400000">
          <a:off x="4851528" y="1234739"/>
          <a:ext cx="1072383" cy="5122646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000" b="0" kern="1200" dirty="0" err="1"/>
            <a:t>faqat</a:t>
          </a:r>
          <a:r>
            <a:rPr lang="en-AU" sz="2000" b="0" kern="1200" dirty="0"/>
            <a:t> </a:t>
          </a:r>
          <a:r>
            <a:rPr lang="en-AU" sz="2000" b="0" kern="1200" dirty="0" err="1"/>
            <a:t>tebranish</a:t>
          </a:r>
          <a:r>
            <a:rPr lang="en-AU" sz="2000" b="0" kern="1200" dirty="0"/>
            <a:t> </a:t>
          </a:r>
          <a:r>
            <a:rPr lang="en-AU" sz="2000" b="0" kern="1200" dirty="0" err="1"/>
            <a:t>va</a:t>
          </a:r>
          <a:r>
            <a:rPr lang="en-AU" sz="2000" b="0" kern="1200" dirty="0"/>
            <a:t> </a:t>
          </a:r>
          <a:r>
            <a:rPr lang="en-AU" sz="2000" b="0" kern="1200" dirty="0" err="1"/>
            <a:t>to'lqinlarni</a:t>
          </a:r>
          <a:r>
            <a:rPr lang="en-AU" sz="2000" b="0" kern="1200" dirty="0"/>
            <a:t> </a:t>
          </a:r>
          <a:r>
            <a:rPr lang="en-AU" sz="2000" b="0" kern="1200" dirty="0" err="1"/>
            <a:t>qabul</a:t>
          </a:r>
          <a:r>
            <a:rPr lang="en-AU" sz="2000" b="0" kern="1200" dirty="0"/>
            <a:t> </a:t>
          </a:r>
          <a:r>
            <a:rPr lang="en-AU" sz="2000" b="0" kern="1200" dirty="0" err="1"/>
            <a:t>qilishga</a:t>
          </a:r>
          <a:r>
            <a:rPr lang="en-AU" sz="2000" b="0" kern="1200" dirty="0"/>
            <a:t> </a:t>
          </a:r>
          <a:r>
            <a:rPr lang="en-AU" sz="2000" b="0" kern="1200" dirty="0" err="1"/>
            <a:t>asoslangan</a:t>
          </a:r>
          <a:r>
            <a:rPr lang="en-AU" sz="2000" b="0" kern="1200" dirty="0"/>
            <a:t>.</a:t>
          </a:r>
          <a:endParaRPr lang="ru-RU" sz="2000" b="0" kern="1200" dirty="0"/>
        </a:p>
      </dsp:txBody>
      <dsp:txXfrm rot="-5400000">
        <a:off x="2826397" y="3312220"/>
        <a:ext cx="5070297" cy="967685"/>
      </dsp:txXfrm>
    </dsp:sp>
    <dsp:sp modelId="{F77D3956-16B8-4E23-8A71-6940127AA590}">
      <dsp:nvSpPr>
        <dsp:cNvPr id="0" name=""/>
        <dsp:cNvSpPr/>
      </dsp:nvSpPr>
      <dsp:spPr>
        <a:xfrm>
          <a:off x="176076" y="3155030"/>
          <a:ext cx="2699233" cy="1265022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800" b="0" i="1" kern="1200" dirty="0" err="1"/>
            <a:t>Passiv</a:t>
          </a:r>
          <a:r>
            <a:rPr lang="en-AU" sz="2800" b="0" i="1" kern="1200" dirty="0"/>
            <a:t> </a:t>
          </a:r>
          <a:r>
            <a:rPr lang="en-AU" sz="2800" b="0" i="1" kern="1200" dirty="0" err="1"/>
            <a:t>usullar</a:t>
          </a:r>
          <a:endParaRPr lang="de-DE" sz="2800" b="0" kern="1200" dirty="0"/>
        </a:p>
      </dsp:txBody>
      <dsp:txXfrm>
        <a:off x="237829" y="3216783"/>
        <a:ext cx="2575727" cy="11415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7EBD23-F817-46A1-8ED4-DAE81D389722}">
      <dsp:nvSpPr>
        <dsp:cNvPr id="0" name=""/>
        <dsp:cNvSpPr/>
      </dsp:nvSpPr>
      <dsp:spPr>
        <a:xfrm>
          <a:off x="0" y="14512"/>
          <a:ext cx="8784976" cy="1395035"/>
        </a:xfrm>
        <a:prstGeom prst="rect">
          <a:avLst/>
        </a:prstGeom>
        <a:solidFill>
          <a:schemeClr val="accent5"/>
        </a:solidFill>
        <a:ln w="22225" cap="rnd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681812" tIns="520700" rIns="681812" bIns="170688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 err="1">
              <a:latin typeface="+mj-lt"/>
              <a:cs typeface="Times New Roman" pitchFamily="18" charset="0"/>
            </a:rPr>
            <a:t>Impulsli</a:t>
          </a:r>
          <a:endParaRPr lang="ru-RU" sz="2400" kern="1200" dirty="0">
            <a:latin typeface="+mj-lt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>
              <a:latin typeface="+mj-lt"/>
              <a:cs typeface="Times New Roman" pitchFamily="18" charset="0"/>
            </a:rPr>
            <a:t>Uzluksiz</a:t>
          </a:r>
          <a:endParaRPr lang="ru-RU" sz="2400" kern="1200" dirty="0">
            <a:latin typeface="+mj-lt"/>
            <a:cs typeface="Times New Roman" pitchFamily="18" charset="0"/>
          </a:endParaRPr>
        </a:p>
      </dsp:txBody>
      <dsp:txXfrm>
        <a:off x="0" y="14512"/>
        <a:ext cx="8784976" cy="1395035"/>
      </dsp:txXfrm>
    </dsp:sp>
    <dsp:sp modelId="{DE2BFA15-48B6-4E6D-9C70-C559EE611EB6}">
      <dsp:nvSpPr>
        <dsp:cNvPr id="0" name=""/>
        <dsp:cNvSpPr/>
      </dsp:nvSpPr>
      <dsp:spPr>
        <a:xfrm>
          <a:off x="0" y="0"/>
          <a:ext cx="6149483" cy="4771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800" kern="1200" dirty="0" err="1"/>
            <a:t>Ish</a:t>
          </a:r>
          <a:r>
            <a:rPr lang="en-AU" sz="2800" kern="1200" dirty="0"/>
            <a:t> </a:t>
          </a:r>
          <a:r>
            <a:rPr lang="en-AU" sz="2800" kern="1200" dirty="0" err="1"/>
            <a:t>rejimiga</a:t>
          </a:r>
          <a:r>
            <a:rPr lang="en-AU" sz="2800" kern="1200" dirty="0"/>
            <a:t> </a:t>
          </a:r>
          <a:r>
            <a:rPr lang="en-AU" sz="2800" kern="1200" dirty="0" err="1"/>
            <a:t>ko'ra</a:t>
          </a:r>
          <a:r>
            <a:rPr lang="ru-RU" sz="2800" kern="1200" dirty="0"/>
            <a:t>:</a:t>
          </a:r>
        </a:p>
      </dsp:txBody>
      <dsp:txXfrm>
        <a:off x="23292" y="23292"/>
        <a:ext cx="6102899" cy="4305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1E993E-9336-4560-A62D-869432A53C13}">
      <dsp:nvSpPr>
        <dsp:cNvPr id="0" name=""/>
        <dsp:cNvSpPr/>
      </dsp:nvSpPr>
      <dsp:spPr>
        <a:xfrm>
          <a:off x="0" y="731430"/>
          <a:ext cx="8784976" cy="3309546"/>
        </a:xfrm>
        <a:prstGeom prst="rect">
          <a:avLst/>
        </a:prstGeom>
        <a:solidFill>
          <a:schemeClr val="accent5"/>
        </a:solidFill>
        <a:ln w="22225" cap="rnd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681812" tIns="1124712" rIns="681812" bIns="170688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 err="1"/>
            <a:t>Defektoskoplar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/>
            <a:t>Qalinligi o'lchagichlar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/>
            <a:t>Materiallarning </a:t>
          </a:r>
          <a:r>
            <a:rPr lang="en-AU" sz="2400" kern="1200" dirty="0" err="1"/>
            <a:t>fizik-mexanik</a:t>
          </a:r>
          <a:r>
            <a:rPr lang="en-AU" sz="2400" kern="1200" dirty="0"/>
            <a:t> </a:t>
          </a:r>
          <a:r>
            <a:rPr lang="en-AU" sz="2400" kern="1200" dirty="0" err="1"/>
            <a:t>xususiyatlari</a:t>
          </a:r>
          <a:r>
            <a:rPr lang="en-AU" sz="2400" kern="1200" dirty="0"/>
            <a:t> </a:t>
          </a:r>
          <a:r>
            <a:rPr lang="en-AU" sz="2400" kern="1200" dirty="0" err="1"/>
            <a:t>analizatorlari</a:t>
          </a:r>
          <a:r>
            <a:rPr lang="en-AU" sz="2400" kern="1200" dirty="0"/>
            <a:t> (</a:t>
          </a:r>
          <a:r>
            <a:rPr lang="en-AU" sz="2400" kern="1200" dirty="0" err="1"/>
            <a:t>struktura</a:t>
          </a:r>
          <a:r>
            <a:rPr lang="en-AU" sz="2400" kern="1200" dirty="0"/>
            <a:t> o'lchagichlar, </a:t>
          </a:r>
          <a:r>
            <a:rPr lang="en-AU" sz="2400" kern="1200" dirty="0" err="1"/>
            <a:t>qattiqlik</a:t>
          </a:r>
          <a:r>
            <a:rPr lang="en-AU" sz="2400" kern="1200" dirty="0"/>
            <a:t> </a:t>
          </a:r>
          <a:r>
            <a:rPr lang="en-AU" sz="2400" kern="1200" dirty="0" err="1"/>
            <a:t>o`lchagichlari</a:t>
          </a:r>
          <a:r>
            <a:rPr lang="en-AU" sz="2400" kern="1200" dirty="0"/>
            <a:t>, tenzometrlar, </a:t>
          </a:r>
          <a:r>
            <a:rPr lang="en-AU" sz="2400" kern="1200" dirty="0" err="1"/>
            <a:t>qayishqoqlik</a:t>
          </a:r>
          <a:r>
            <a:rPr lang="en-AU" sz="2400" kern="1200" dirty="0"/>
            <a:t> </a:t>
          </a:r>
          <a:r>
            <a:rPr lang="en-AU" sz="2400" kern="1200" dirty="0" err="1"/>
            <a:t>va</a:t>
          </a:r>
          <a:r>
            <a:rPr lang="en-AU" sz="2400" kern="1200" dirty="0"/>
            <a:t> </a:t>
          </a:r>
          <a:r>
            <a:rPr lang="en-AU" sz="2400" kern="1200" dirty="0" err="1"/>
            <a:t>mustahkamlik</a:t>
          </a:r>
          <a:r>
            <a:rPr lang="en-AU" sz="2400" kern="1200" dirty="0"/>
            <a:t> o'lchagichlari va boshqalar)</a:t>
          </a:r>
          <a:endParaRPr lang="ru-RU" sz="2400" kern="1200" dirty="0"/>
        </a:p>
      </dsp:txBody>
      <dsp:txXfrm>
        <a:off x="0" y="731430"/>
        <a:ext cx="8784976" cy="3309546"/>
      </dsp:txXfrm>
    </dsp:sp>
    <dsp:sp modelId="{24261EBF-EFE3-45F9-974B-4D2A68A89326}">
      <dsp:nvSpPr>
        <dsp:cNvPr id="0" name=""/>
        <dsp:cNvSpPr/>
      </dsp:nvSpPr>
      <dsp:spPr>
        <a:xfrm>
          <a:off x="439248" y="866117"/>
          <a:ext cx="6149483" cy="5642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bg1"/>
              </a:solidFill>
            </a:rPr>
            <a:t>Qo`llanilishi</a:t>
          </a:r>
          <a:r>
            <a:rPr lang="en-AU" sz="2800" kern="1200" dirty="0" err="1">
              <a:solidFill>
                <a:schemeClr val="bg1"/>
              </a:solidFill>
            </a:rPr>
            <a:t>ga</a:t>
          </a:r>
          <a:r>
            <a:rPr lang="en-AU" sz="2800" kern="1200" dirty="0">
              <a:solidFill>
                <a:schemeClr val="bg1"/>
              </a:solidFill>
            </a:rPr>
            <a:t> </a:t>
          </a:r>
          <a:r>
            <a:rPr lang="en-AU" sz="2800" kern="1200" dirty="0" err="1">
              <a:solidFill>
                <a:schemeClr val="bg1"/>
              </a:solidFill>
            </a:rPr>
            <a:t>ko'ra</a:t>
          </a:r>
          <a:r>
            <a:rPr lang="ru-RU" sz="2800" kern="1200" dirty="0">
              <a:solidFill>
                <a:schemeClr val="bg1"/>
              </a:solidFill>
            </a:rPr>
            <a:t>:</a:t>
          </a:r>
        </a:p>
      </dsp:txBody>
      <dsp:txXfrm>
        <a:off x="466794" y="893663"/>
        <a:ext cx="6094391" cy="50919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1E993E-9336-4560-A62D-869432A53C13}">
      <dsp:nvSpPr>
        <dsp:cNvPr id="0" name=""/>
        <dsp:cNvSpPr/>
      </dsp:nvSpPr>
      <dsp:spPr>
        <a:xfrm>
          <a:off x="0" y="0"/>
          <a:ext cx="8816454" cy="3014550"/>
        </a:xfrm>
        <a:prstGeom prst="rect">
          <a:avLst/>
        </a:prstGeom>
        <a:solidFill>
          <a:schemeClr val="accent5"/>
        </a:solidFill>
        <a:ln w="22225" cap="rnd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684255" tIns="687324" rIns="684255" bIns="170688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 err="1"/>
            <a:t>Fazometrlar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 err="1"/>
            <a:t>Mikrosekundomerlar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 err="1"/>
            <a:t>Chastotamerlar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/>
            <a:t>Velosimetrlar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 err="1"/>
            <a:t>So`nish</a:t>
          </a:r>
          <a:r>
            <a:rPr lang="en-AU" sz="2400" kern="1200" dirty="0"/>
            <a:t> </a:t>
          </a:r>
          <a:r>
            <a:rPr lang="en-AU" sz="2400" kern="1200" dirty="0" err="1"/>
            <a:t>o`lchagichlari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/>
            <a:t>Akustik </a:t>
          </a:r>
          <a:r>
            <a:rPr lang="en-AU" sz="2400" kern="1200" dirty="0" err="1"/>
            <a:t>emissiya</a:t>
          </a:r>
          <a:r>
            <a:rPr lang="en-AU" sz="2400" kern="1200" dirty="0"/>
            <a:t> </a:t>
          </a:r>
          <a:r>
            <a:rPr lang="en-AU" sz="2400" kern="1200" dirty="0" err="1"/>
            <a:t>o`lchagichlari</a:t>
          </a:r>
          <a:endParaRPr lang="ru-RU" sz="2400" kern="1200" dirty="0"/>
        </a:p>
      </dsp:txBody>
      <dsp:txXfrm>
        <a:off x="0" y="0"/>
        <a:ext cx="8816454" cy="3014550"/>
      </dsp:txXfrm>
    </dsp:sp>
    <dsp:sp modelId="{24261EBF-EFE3-45F9-974B-4D2A68A89326}">
      <dsp:nvSpPr>
        <dsp:cNvPr id="0" name=""/>
        <dsp:cNvSpPr/>
      </dsp:nvSpPr>
      <dsp:spPr>
        <a:xfrm>
          <a:off x="372794" y="0"/>
          <a:ext cx="8070864" cy="4172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3269" tIns="0" rIns="233269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800" kern="1200" dirty="0" err="1">
              <a:solidFill>
                <a:schemeClr val="bg1"/>
              </a:solidFill>
            </a:rPr>
            <a:t>O'lchanadigan</a:t>
          </a:r>
          <a:r>
            <a:rPr lang="en-AU" sz="2800" kern="1200" dirty="0">
              <a:solidFill>
                <a:schemeClr val="bg1"/>
              </a:solidFill>
            </a:rPr>
            <a:t> </a:t>
          </a:r>
          <a:r>
            <a:rPr lang="en-AU" sz="2800" kern="1200" dirty="0" err="1">
              <a:solidFill>
                <a:schemeClr val="bg1"/>
              </a:solidFill>
            </a:rPr>
            <a:t>parametr</a:t>
          </a:r>
          <a:r>
            <a:rPr lang="en-AU" sz="2800" kern="1200" dirty="0">
              <a:solidFill>
                <a:schemeClr val="bg1"/>
              </a:solidFill>
            </a:rPr>
            <a:t> </a:t>
          </a:r>
          <a:r>
            <a:rPr lang="en-AU" sz="2800" kern="1200" dirty="0" err="1">
              <a:solidFill>
                <a:schemeClr val="bg1"/>
              </a:solidFill>
            </a:rPr>
            <a:t>turi</a:t>
          </a:r>
          <a:r>
            <a:rPr lang="en-AU" sz="2800" kern="1200" dirty="0">
              <a:solidFill>
                <a:schemeClr val="bg1"/>
              </a:solidFill>
            </a:rPr>
            <a:t> </a:t>
          </a:r>
          <a:r>
            <a:rPr lang="en-AU" sz="2800" kern="1200" dirty="0" err="1">
              <a:solidFill>
                <a:schemeClr val="bg1"/>
              </a:solidFill>
            </a:rPr>
            <a:t>bo'yicha</a:t>
          </a:r>
          <a:r>
            <a:rPr lang="ru-RU" sz="2800" kern="1200" dirty="0">
              <a:solidFill>
                <a:schemeClr val="bg1"/>
              </a:solidFill>
            </a:rPr>
            <a:t>:</a:t>
          </a:r>
        </a:p>
      </dsp:txBody>
      <dsp:txXfrm>
        <a:off x="393163" y="20369"/>
        <a:ext cx="8030126" cy="37653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1E993E-9336-4560-A62D-869432A53C13}">
      <dsp:nvSpPr>
        <dsp:cNvPr id="0" name=""/>
        <dsp:cNvSpPr/>
      </dsp:nvSpPr>
      <dsp:spPr>
        <a:xfrm>
          <a:off x="0" y="0"/>
          <a:ext cx="8816454" cy="3009824"/>
        </a:xfrm>
        <a:prstGeom prst="rect">
          <a:avLst/>
        </a:prstGeom>
        <a:solidFill>
          <a:schemeClr val="accent5"/>
        </a:solidFill>
        <a:ln w="22225" cap="rnd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684255" tIns="1020572" rIns="684255" bIns="170688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 err="1"/>
            <a:t>kontaktsiz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 err="1"/>
            <a:t>kontaktli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/>
            <a:t>immersion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 err="1"/>
            <a:t>oqimli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 err="1"/>
            <a:t>ultratovush</a:t>
          </a:r>
          <a:r>
            <a:rPr lang="en-AU" sz="2400" kern="1200" dirty="0"/>
            <a:t> </a:t>
          </a:r>
          <a:r>
            <a:rPr lang="en-AU" sz="2400" kern="1200" dirty="0" err="1"/>
            <a:t>nurlarini</a:t>
          </a:r>
          <a:r>
            <a:rPr lang="en-AU" sz="2400" kern="1200" dirty="0"/>
            <a:t> </a:t>
          </a:r>
          <a:r>
            <a:rPr lang="en-AU" sz="2400" kern="1200" dirty="0" err="1"/>
            <a:t>fokuslovchi</a:t>
          </a:r>
          <a:endParaRPr lang="ru-RU" sz="2400" kern="1200" dirty="0"/>
        </a:p>
      </dsp:txBody>
      <dsp:txXfrm>
        <a:off x="0" y="0"/>
        <a:ext cx="8816454" cy="3009824"/>
      </dsp:txXfrm>
    </dsp:sp>
    <dsp:sp modelId="{24261EBF-EFE3-45F9-974B-4D2A68A89326}">
      <dsp:nvSpPr>
        <dsp:cNvPr id="0" name=""/>
        <dsp:cNvSpPr/>
      </dsp:nvSpPr>
      <dsp:spPr>
        <a:xfrm>
          <a:off x="440822" y="72708"/>
          <a:ext cx="8070864" cy="6577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3269" tIns="0" rIns="233269" bIns="0" numCol="1" spcCol="1270" anchor="ctr" anchorCtr="0">
          <a:noAutofit/>
        </a:bodyPr>
        <a:lstStyle/>
        <a:p>
          <a:pPr marL="0" lvl="0" indent="0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>
              <a:solidFill>
                <a:schemeClr val="bg1"/>
              </a:solidFill>
            </a:rPr>
            <a:t>Tebranishlarni kiritish va qabul qilish bo`yicha</a:t>
          </a:r>
          <a:r>
            <a:rPr lang="ru-RU" sz="2800" kern="1200" dirty="0">
              <a:solidFill>
                <a:schemeClr val="bg1"/>
              </a:solidFill>
            </a:rPr>
            <a:t>: </a:t>
          </a:r>
        </a:p>
      </dsp:txBody>
      <dsp:txXfrm>
        <a:off x="472932" y="104818"/>
        <a:ext cx="8006644" cy="59356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1E993E-9336-4560-A62D-869432A53C13}">
      <dsp:nvSpPr>
        <dsp:cNvPr id="0" name=""/>
        <dsp:cNvSpPr/>
      </dsp:nvSpPr>
      <dsp:spPr>
        <a:xfrm>
          <a:off x="0" y="725030"/>
          <a:ext cx="8488908" cy="3050006"/>
        </a:xfrm>
        <a:prstGeom prst="rect">
          <a:avLst/>
        </a:prstGeom>
        <a:solidFill>
          <a:schemeClr val="accent5"/>
        </a:solidFill>
        <a:ln w="22225" cap="rnd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658834" tIns="770636" rIns="658834" bIns="170688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 err="1"/>
            <a:t>tovushli</a:t>
          </a:r>
          <a:r>
            <a:rPr lang="en-AU" sz="2400" kern="1200" dirty="0"/>
            <a:t> (20 ... 20,000 </a:t>
          </a:r>
          <a:r>
            <a:rPr lang="en-AU" sz="2400" kern="1200" dirty="0" err="1"/>
            <a:t>Gts</a:t>
          </a:r>
          <a:r>
            <a:rPr lang="en-AU" sz="2400" kern="1200" dirty="0"/>
            <a:t>)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/>
            <a:t>past </a:t>
          </a:r>
          <a:r>
            <a:rPr lang="en-AU" sz="2400" kern="1200" dirty="0" err="1"/>
            <a:t>ultratovush</a:t>
          </a:r>
          <a:r>
            <a:rPr lang="en-AU" sz="2400" kern="1200" dirty="0"/>
            <a:t> </a:t>
          </a:r>
          <a:r>
            <a:rPr lang="en-AU" sz="2400" kern="1200" dirty="0" err="1"/>
            <a:t>chastotali</a:t>
          </a:r>
          <a:r>
            <a:rPr lang="en-AU" sz="2400" kern="1200" dirty="0"/>
            <a:t> (20 ... 200 kHz)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 err="1"/>
            <a:t>o'rta</a:t>
          </a:r>
          <a:r>
            <a:rPr lang="en-AU" sz="2400" kern="1200" dirty="0"/>
            <a:t> </a:t>
          </a:r>
          <a:r>
            <a:rPr lang="en-AU" sz="2400" kern="1200" dirty="0" err="1"/>
            <a:t>ultratovush</a:t>
          </a:r>
          <a:r>
            <a:rPr lang="en-AU" sz="2400" kern="1200" dirty="0"/>
            <a:t> </a:t>
          </a:r>
          <a:r>
            <a:rPr lang="en-AU" sz="2400" kern="1200" dirty="0" err="1"/>
            <a:t>chastotali</a:t>
          </a:r>
          <a:r>
            <a:rPr lang="en-AU" sz="2400" kern="1200" dirty="0"/>
            <a:t> (0,2 ... 10 MGts)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400" kern="1200" dirty="0"/>
            <a:t>yuqori ultratovush chastotali (10</a:t>
          </a:r>
          <a:r>
            <a:rPr lang="es-ES" sz="2400" kern="1200" baseline="30000" dirty="0"/>
            <a:t>7</a:t>
          </a:r>
          <a:r>
            <a:rPr lang="es-ES" sz="2400" kern="1200" dirty="0"/>
            <a:t> ...10</a:t>
          </a:r>
          <a:r>
            <a:rPr lang="es-ES" sz="2400" kern="1200" baseline="30000" dirty="0"/>
            <a:t>9</a:t>
          </a:r>
          <a:r>
            <a:rPr lang="es-ES" sz="2400" kern="1200" dirty="0"/>
            <a:t> Hz)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 err="1"/>
            <a:t>o`ta</a:t>
          </a:r>
          <a:r>
            <a:rPr lang="en-AU" sz="2400" kern="1200" dirty="0"/>
            <a:t> </a:t>
          </a:r>
          <a:r>
            <a:rPr lang="en-AU" sz="2400" kern="1200" dirty="0" err="1"/>
            <a:t>yuqori</a:t>
          </a:r>
          <a:r>
            <a:rPr lang="en-AU" sz="2400" kern="1200" dirty="0"/>
            <a:t> </a:t>
          </a:r>
          <a:r>
            <a:rPr lang="en-US" sz="2400" kern="1200" dirty="0" err="1"/>
            <a:t>ultratovush</a:t>
          </a:r>
          <a:r>
            <a:rPr lang="en-US" sz="2400" kern="1200" dirty="0"/>
            <a:t> </a:t>
          </a:r>
          <a:r>
            <a:rPr lang="en-US" sz="2400" kern="1200" dirty="0" err="1"/>
            <a:t>chastotali</a:t>
          </a:r>
          <a:r>
            <a:rPr lang="en-US" sz="2400" kern="1200" dirty="0"/>
            <a:t> </a:t>
          </a:r>
          <a:r>
            <a:rPr lang="en-AU" sz="2400" kern="1200" dirty="0"/>
            <a:t>(10</a:t>
          </a:r>
          <a:r>
            <a:rPr lang="en-AU" sz="2400" kern="1200" baseline="30000" dirty="0"/>
            <a:t>9</a:t>
          </a:r>
          <a:r>
            <a:rPr lang="en-AU" sz="2400" kern="1200" dirty="0"/>
            <a:t> </a:t>
          </a:r>
          <a:r>
            <a:rPr lang="en-AU" sz="2400" kern="1200" dirty="0" err="1"/>
            <a:t>Gts</a:t>
          </a:r>
          <a:r>
            <a:rPr lang="en-AU" sz="2400" kern="1200" dirty="0"/>
            <a:t> </a:t>
          </a:r>
          <a:r>
            <a:rPr lang="en-AU" sz="2400" kern="1200" dirty="0" err="1"/>
            <a:t>dan</a:t>
          </a:r>
          <a:r>
            <a:rPr lang="en-AU" sz="2400" kern="1200" dirty="0"/>
            <a:t> </a:t>
          </a:r>
          <a:r>
            <a:rPr lang="en-AU" sz="2400" kern="1200" dirty="0" err="1"/>
            <a:t>yuqori</a:t>
          </a:r>
          <a:r>
            <a:rPr lang="en-AU" sz="2400" kern="1200" dirty="0"/>
            <a:t>)</a:t>
          </a:r>
          <a:endParaRPr lang="ru-RU" sz="2400" kern="1200" dirty="0"/>
        </a:p>
      </dsp:txBody>
      <dsp:txXfrm>
        <a:off x="0" y="725030"/>
        <a:ext cx="8488908" cy="3050006"/>
      </dsp:txXfrm>
    </dsp:sp>
    <dsp:sp modelId="{24261EBF-EFE3-45F9-974B-4D2A68A89326}">
      <dsp:nvSpPr>
        <dsp:cNvPr id="0" name=""/>
        <dsp:cNvSpPr/>
      </dsp:nvSpPr>
      <dsp:spPr>
        <a:xfrm>
          <a:off x="424445" y="523926"/>
          <a:ext cx="7771018" cy="7908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4602" tIns="0" rIns="224602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800" kern="1200" dirty="0" err="1"/>
            <a:t>Chastota</a:t>
          </a:r>
          <a:r>
            <a:rPr lang="en-AU" sz="2800" kern="1200" dirty="0"/>
            <a:t> </a:t>
          </a:r>
          <a:r>
            <a:rPr lang="en-AU" sz="2800" kern="1200" dirty="0" err="1"/>
            <a:t>diapazoni</a:t>
          </a:r>
          <a:r>
            <a:rPr lang="en-AU" sz="2800" kern="1200" dirty="0"/>
            <a:t> </a:t>
          </a:r>
          <a:r>
            <a:rPr lang="en-AU" sz="2800" kern="1200" dirty="0" err="1"/>
            <a:t>bo`yicha</a:t>
          </a:r>
          <a:r>
            <a:rPr lang="ru-RU" sz="2800" kern="1200" dirty="0"/>
            <a:t>: </a:t>
          </a:r>
        </a:p>
      </dsp:txBody>
      <dsp:txXfrm>
        <a:off x="463053" y="562534"/>
        <a:ext cx="7693802" cy="71367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1E993E-9336-4560-A62D-869432A53C13}">
      <dsp:nvSpPr>
        <dsp:cNvPr id="0" name=""/>
        <dsp:cNvSpPr/>
      </dsp:nvSpPr>
      <dsp:spPr>
        <a:xfrm>
          <a:off x="0" y="777147"/>
          <a:ext cx="8488908" cy="2795839"/>
        </a:xfrm>
        <a:prstGeom prst="rect">
          <a:avLst/>
        </a:prstGeom>
        <a:solidFill>
          <a:schemeClr val="accent5"/>
        </a:solidFill>
        <a:ln w="22225" cap="rnd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658834" tIns="833120" rIns="658834" bIns="170688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 err="1"/>
            <a:t>piezoelektrik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 err="1"/>
            <a:t>magnetostriktsion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 err="1"/>
            <a:t>elektromagnit-akustik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/>
            <a:t>elektromexanik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400" kern="1200" dirty="0"/>
            <a:t>mexanik</a:t>
          </a:r>
          <a:endParaRPr lang="ru-RU" sz="2400" kern="1200" dirty="0"/>
        </a:p>
      </dsp:txBody>
      <dsp:txXfrm>
        <a:off x="0" y="777147"/>
        <a:ext cx="8488908" cy="2795839"/>
      </dsp:txXfrm>
    </dsp:sp>
    <dsp:sp modelId="{24261EBF-EFE3-45F9-974B-4D2A68A89326}">
      <dsp:nvSpPr>
        <dsp:cNvPr id="0" name=""/>
        <dsp:cNvSpPr/>
      </dsp:nvSpPr>
      <dsp:spPr>
        <a:xfrm>
          <a:off x="424445" y="576061"/>
          <a:ext cx="7771018" cy="7908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4602" tIns="0" rIns="224602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800" kern="1200" dirty="0" err="1">
              <a:solidFill>
                <a:schemeClr val="bg1"/>
              </a:solidFill>
            </a:rPr>
            <a:t>O`zgartirgich</a:t>
          </a:r>
          <a:r>
            <a:rPr lang="en-AU" sz="2800" kern="1200" dirty="0">
              <a:solidFill>
                <a:schemeClr val="bg1"/>
              </a:solidFill>
            </a:rPr>
            <a:t> </a:t>
          </a:r>
          <a:r>
            <a:rPr lang="en-AU" sz="2800" kern="1200" dirty="0" err="1">
              <a:solidFill>
                <a:schemeClr val="bg1"/>
              </a:solidFill>
            </a:rPr>
            <a:t>turlari</a:t>
          </a:r>
          <a:r>
            <a:rPr lang="en-AU" sz="2800" kern="1200" dirty="0">
              <a:solidFill>
                <a:schemeClr val="bg1"/>
              </a:solidFill>
            </a:rPr>
            <a:t> </a:t>
          </a:r>
          <a:r>
            <a:rPr lang="en-AU" sz="2800" kern="1200" dirty="0" err="1">
              <a:solidFill>
                <a:schemeClr val="bg1"/>
              </a:solidFill>
            </a:rPr>
            <a:t>bo'yicha</a:t>
          </a:r>
          <a:r>
            <a:rPr lang="ru-RU" sz="2800" kern="1200" dirty="0">
              <a:solidFill>
                <a:schemeClr val="bg1"/>
              </a:solidFill>
            </a:rPr>
            <a:t>: </a:t>
          </a:r>
        </a:p>
      </dsp:txBody>
      <dsp:txXfrm>
        <a:off x="463053" y="614669"/>
        <a:ext cx="7693802" cy="71367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1E993E-9336-4560-A62D-869432A53C13}">
      <dsp:nvSpPr>
        <dsp:cNvPr id="0" name=""/>
        <dsp:cNvSpPr/>
      </dsp:nvSpPr>
      <dsp:spPr>
        <a:xfrm>
          <a:off x="0" y="766415"/>
          <a:ext cx="8595999" cy="3050006"/>
        </a:xfrm>
        <a:prstGeom prst="rect">
          <a:avLst/>
        </a:prstGeom>
        <a:solidFill>
          <a:schemeClr val="accent5"/>
        </a:solidFill>
        <a:ln w="22225" cap="rnd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667145" tIns="791464" rIns="667145" bIns="14224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000" kern="1200" dirty="0" err="1">
              <a:latin typeface="+mn-lt"/>
              <a:cs typeface="Times New Roman" pitchFamily="18" charset="0"/>
            </a:rPr>
            <a:t>raqamli</a:t>
          </a:r>
          <a:r>
            <a:rPr lang="en-AU" sz="2000" kern="1200" dirty="0">
              <a:latin typeface="+mn-lt"/>
              <a:cs typeface="Times New Roman" pitchFamily="18" charset="0"/>
            </a:rPr>
            <a:t> </a:t>
          </a:r>
          <a:r>
            <a:rPr lang="en-AU" sz="2000" kern="1200" dirty="0" err="1">
              <a:latin typeface="+mn-lt"/>
              <a:cs typeface="Times New Roman" pitchFamily="18" charset="0"/>
            </a:rPr>
            <a:t>ko`rsatkichli</a:t>
          </a:r>
          <a:endParaRPr lang="ru-RU" sz="2000" kern="1200" dirty="0">
            <a:latin typeface="+mn-lt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000" kern="1200" dirty="0" err="1">
              <a:latin typeface="+mn-lt"/>
              <a:cs typeface="Times New Roman" pitchFamily="18" charset="0"/>
            </a:rPr>
            <a:t>ostsilografik</a:t>
          </a:r>
          <a:endParaRPr lang="ru-RU" sz="2000" kern="1200" dirty="0">
            <a:latin typeface="+mn-lt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000" kern="1200" dirty="0" err="1">
              <a:latin typeface="+mn-lt"/>
              <a:cs typeface="Times New Roman" pitchFamily="18" charset="0"/>
            </a:rPr>
            <a:t>mexanik</a:t>
          </a:r>
          <a:r>
            <a:rPr lang="en-AU" sz="2000" kern="1200" dirty="0">
              <a:latin typeface="+mn-lt"/>
              <a:cs typeface="Times New Roman" pitchFamily="18" charset="0"/>
            </a:rPr>
            <a:t> </a:t>
          </a:r>
          <a:r>
            <a:rPr lang="en-AU" sz="2000" kern="1200" dirty="0" err="1">
              <a:latin typeface="+mn-lt"/>
              <a:cs typeface="Times New Roman" pitchFamily="18" charset="0"/>
            </a:rPr>
            <a:t>ko`rsatuvchi</a:t>
          </a:r>
          <a:r>
            <a:rPr lang="en-AU" sz="2000" kern="1200" dirty="0">
              <a:latin typeface="+mn-lt"/>
              <a:cs typeface="Times New Roman" pitchFamily="18" charset="0"/>
            </a:rPr>
            <a:t> </a:t>
          </a:r>
          <a:r>
            <a:rPr lang="en-AU" sz="2000" kern="1200" dirty="0" err="1">
              <a:latin typeface="+mn-lt"/>
              <a:cs typeface="Times New Roman" pitchFamily="18" charset="0"/>
            </a:rPr>
            <a:t>moslamali</a:t>
          </a:r>
          <a:endParaRPr lang="ru-RU" sz="2000" kern="1200" dirty="0">
            <a:latin typeface="+mn-lt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000" kern="1200" dirty="0" err="1">
              <a:latin typeface="+mn-lt"/>
              <a:cs typeface="Times New Roman" pitchFamily="18" charset="0"/>
            </a:rPr>
            <a:t>televizion</a:t>
          </a:r>
          <a:r>
            <a:rPr lang="en-AU" sz="2000" kern="1200" dirty="0">
              <a:latin typeface="+mn-lt"/>
              <a:cs typeface="Times New Roman" pitchFamily="18" charset="0"/>
            </a:rPr>
            <a:t> </a:t>
          </a:r>
          <a:r>
            <a:rPr lang="en-AU" sz="2000" kern="1200" dirty="0" err="1">
              <a:latin typeface="+mn-lt"/>
              <a:cs typeface="Times New Roman" pitchFamily="18" charset="0"/>
            </a:rPr>
            <a:t>indikatorli</a:t>
          </a:r>
          <a:endParaRPr lang="ru-RU" sz="2000" kern="1200" dirty="0">
            <a:latin typeface="+mn-lt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000" kern="1200" dirty="0" err="1">
              <a:latin typeface="+mn-lt"/>
              <a:cs typeface="Times New Roman" pitchFamily="18" charset="0"/>
            </a:rPr>
            <a:t>strelkali</a:t>
          </a:r>
          <a:r>
            <a:rPr lang="en-AU" sz="2000" kern="1200" dirty="0">
              <a:latin typeface="+mn-lt"/>
              <a:cs typeface="Times New Roman" pitchFamily="18" charset="0"/>
            </a:rPr>
            <a:t> </a:t>
          </a:r>
          <a:r>
            <a:rPr lang="en-AU" sz="2000" kern="1200" dirty="0" err="1">
              <a:latin typeface="+mn-lt"/>
              <a:cs typeface="Times New Roman" pitchFamily="18" charset="0"/>
            </a:rPr>
            <a:t>indikatorli</a:t>
          </a:r>
          <a:endParaRPr lang="ru-RU" sz="2000" kern="1200" dirty="0">
            <a:latin typeface="+mn-lt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000" kern="1200" dirty="0">
              <a:latin typeface="+mn-lt"/>
              <a:cs typeface="Times New Roman" pitchFamily="18" charset="0"/>
            </a:rPr>
            <a:t>ovozli yoki </a:t>
          </a:r>
          <a:r>
            <a:rPr lang="en-AU" sz="2000" kern="1200" dirty="0" err="1">
              <a:latin typeface="+mn-lt"/>
              <a:cs typeface="Times New Roman" pitchFamily="18" charset="0"/>
            </a:rPr>
            <a:t>yorug'lik</a:t>
          </a:r>
          <a:r>
            <a:rPr lang="en-AU" sz="2000" kern="1200" dirty="0">
              <a:latin typeface="+mn-lt"/>
              <a:cs typeface="Times New Roman" pitchFamily="18" charset="0"/>
            </a:rPr>
            <a:t> </a:t>
          </a:r>
          <a:r>
            <a:rPr lang="en-AU" sz="2000" kern="1200" dirty="0" err="1">
              <a:latin typeface="+mn-lt"/>
              <a:cs typeface="Times New Roman" pitchFamily="18" charset="0"/>
            </a:rPr>
            <a:t>signalizatorli</a:t>
          </a:r>
          <a:endParaRPr lang="ru-RU" sz="2000" kern="1200" dirty="0">
            <a:latin typeface="+mn-lt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000" kern="1200" dirty="0" err="1">
              <a:latin typeface="+mn-lt"/>
              <a:cs typeface="Times New Roman" pitchFamily="18" charset="0"/>
            </a:rPr>
            <a:t>visualizatorli</a:t>
          </a:r>
          <a:endParaRPr lang="ru-RU" sz="2000" kern="1200" dirty="0">
            <a:latin typeface="+mn-lt"/>
            <a:cs typeface="Times New Roman" pitchFamily="18" charset="0"/>
          </a:endParaRPr>
        </a:p>
      </dsp:txBody>
      <dsp:txXfrm>
        <a:off x="0" y="766415"/>
        <a:ext cx="8595999" cy="3050006"/>
      </dsp:txXfrm>
    </dsp:sp>
    <dsp:sp modelId="{24261EBF-EFE3-45F9-974B-4D2A68A89326}">
      <dsp:nvSpPr>
        <dsp:cNvPr id="0" name=""/>
        <dsp:cNvSpPr/>
      </dsp:nvSpPr>
      <dsp:spPr>
        <a:xfrm>
          <a:off x="415981" y="620770"/>
          <a:ext cx="7869052" cy="6626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7436" tIns="0" rIns="227436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800" kern="1200" dirty="0" err="1">
              <a:solidFill>
                <a:schemeClr val="bg1"/>
              </a:solidFill>
            </a:rPr>
            <a:t>Indikator</a:t>
          </a:r>
          <a:r>
            <a:rPr lang="en-AU" sz="2800" kern="1200" dirty="0">
              <a:solidFill>
                <a:schemeClr val="bg1"/>
              </a:solidFill>
            </a:rPr>
            <a:t> </a:t>
          </a:r>
          <a:r>
            <a:rPr lang="en-AU" sz="2800" kern="1200" dirty="0" err="1">
              <a:solidFill>
                <a:schemeClr val="bg1"/>
              </a:solidFill>
            </a:rPr>
            <a:t>moslamasining</a:t>
          </a:r>
          <a:r>
            <a:rPr lang="en-AU" sz="2800" kern="1200" dirty="0">
              <a:solidFill>
                <a:schemeClr val="bg1"/>
              </a:solidFill>
            </a:rPr>
            <a:t> </a:t>
          </a:r>
          <a:r>
            <a:rPr lang="en-AU" sz="2800" kern="1200" dirty="0" err="1">
              <a:solidFill>
                <a:schemeClr val="bg1"/>
              </a:solidFill>
            </a:rPr>
            <a:t>turi</a:t>
          </a:r>
          <a:r>
            <a:rPr lang="en-AU" sz="2800" kern="1200" dirty="0">
              <a:solidFill>
                <a:schemeClr val="bg1"/>
              </a:solidFill>
            </a:rPr>
            <a:t> </a:t>
          </a:r>
          <a:r>
            <a:rPr lang="en-AU" sz="2800" kern="1200" dirty="0" err="1">
              <a:solidFill>
                <a:schemeClr val="bg1"/>
              </a:solidFill>
            </a:rPr>
            <a:t>bo'yicha</a:t>
          </a:r>
          <a:r>
            <a:rPr lang="ru-RU" sz="2800" kern="1200" dirty="0">
              <a:solidFill>
                <a:schemeClr val="bg1"/>
              </a:solidFill>
            </a:rPr>
            <a:t>: </a:t>
          </a:r>
        </a:p>
      </dsp:txBody>
      <dsp:txXfrm>
        <a:off x="448329" y="653118"/>
        <a:ext cx="7804356" cy="59795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1E993E-9336-4560-A62D-869432A53C13}">
      <dsp:nvSpPr>
        <dsp:cNvPr id="0" name=""/>
        <dsp:cNvSpPr/>
      </dsp:nvSpPr>
      <dsp:spPr>
        <a:xfrm>
          <a:off x="0" y="0"/>
          <a:ext cx="8595999" cy="2499310"/>
        </a:xfrm>
        <a:prstGeom prst="rect">
          <a:avLst/>
        </a:prstGeom>
        <a:solidFill>
          <a:schemeClr val="accent5"/>
        </a:solidFill>
        <a:ln w="22225" cap="rnd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667145" tIns="853948" rIns="667145" bIns="14224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000" kern="1200" dirty="0" err="1"/>
            <a:t>Qo'lda</a:t>
          </a:r>
          <a:r>
            <a:rPr lang="en-AU" sz="2000" kern="1200" dirty="0"/>
            <a:t> </a:t>
          </a:r>
          <a:r>
            <a:rPr lang="en-AU" sz="2000" kern="1200" dirty="0" err="1"/>
            <a:t>ishlovchi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000" kern="1200" dirty="0"/>
            <a:t>Mexaniklashtirilgan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000" kern="1200" dirty="0"/>
            <a:t>Avtomatlashtirilgan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000" kern="1200" dirty="0" err="1"/>
            <a:t>EHMdan</a:t>
          </a:r>
          <a:r>
            <a:rPr lang="en-AU" sz="2000" kern="1200" dirty="0"/>
            <a:t> foydalanish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000" kern="1200" dirty="0"/>
            <a:t>Televizion </a:t>
          </a:r>
          <a:r>
            <a:rPr lang="en-AU" sz="2000" kern="1200" dirty="0" err="1"/>
            <a:t>va</a:t>
          </a:r>
          <a:r>
            <a:rPr lang="en-AU" sz="2000" kern="1200" dirty="0"/>
            <a:t> </a:t>
          </a:r>
          <a:r>
            <a:rPr lang="en-AU" sz="2000" kern="1200" dirty="0" err="1"/>
            <a:t>hisoblash</a:t>
          </a:r>
          <a:r>
            <a:rPr lang="en-AU" sz="2000" kern="1200" dirty="0"/>
            <a:t> </a:t>
          </a:r>
          <a:r>
            <a:rPr lang="en-AU" sz="2000" kern="1200" dirty="0" err="1"/>
            <a:t>texnologiyalarining</a:t>
          </a:r>
          <a:r>
            <a:rPr lang="en-AU" sz="2000" kern="1200" dirty="0"/>
            <a:t> </a:t>
          </a:r>
          <a:r>
            <a:rPr lang="en-AU" sz="2000" kern="1200" dirty="0" err="1"/>
            <a:t>birlashtirish</a:t>
          </a:r>
          <a:endParaRPr lang="ru-RU" sz="2000" kern="1200" dirty="0"/>
        </a:p>
      </dsp:txBody>
      <dsp:txXfrm>
        <a:off x="0" y="0"/>
        <a:ext cx="8595999" cy="2499310"/>
      </dsp:txXfrm>
    </dsp:sp>
    <dsp:sp modelId="{24261EBF-EFE3-45F9-974B-4D2A68A89326}">
      <dsp:nvSpPr>
        <dsp:cNvPr id="0" name=""/>
        <dsp:cNvSpPr/>
      </dsp:nvSpPr>
      <dsp:spPr>
        <a:xfrm>
          <a:off x="355047" y="0"/>
          <a:ext cx="8228793" cy="5540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7436" tIns="0" rIns="227436" bIns="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400" kern="1200" dirty="0" err="1">
              <a:solidFill>
                <a:schemeClr val="bg1"/>
              </a:solidFill>
            </a:rPr>
            <a:t>Mexanizatsiya</a:t>
          </a:r>
          <a:r>
            <a:rPr lang="en-AU" sz="2400" kern="1200" dirty="0">
              <a:solidFill>
                <a:schemeClr val="bg1"/>
              </a:solidFill>
            </a:rPr>
            <a:t> </a:t>
          </a:r>
          <a:r>
            <a:rPr lang="en-AU" sz="2400" kern="1200" dirty="0" err="1">
              <a:solidFill>
                <a:schemeClr val="bg1"/>
              </a:solidFill>
            </a:rPr>
            <a:t>va</a:t>
          </a:r>
          <a:r>
            <a:rPr lang="en-AU" sz="2400" kern="1200" dirty="0">
              <a:solidFill>
                <a:schemeClr val="bg1"/>
              </a:solidFill>
            </a:rPr>
            <a:t> </a:t>
          </a:r>
          <a:r>
            <a:rPr lang="en-AU" sz="2400" kern="1200" dirty="0" err="1">
              <a:solidFill>
                <a:schemeClr val="bg1"/>
              </a:solidFill>
            </a:rPr>
            <a:t>avtomatlashtirish</a:t>
          </a:r>
          <a:r>
            <a:rPr lang="en-AU" sz="2400" kern="1200" dirty="0">
              <a:solidFill>
                <a:schemeClr val="bg1"/>
              </a:solidFill>
            </a:rPr>
            <a:t> </a:t>
          </a:r>
          <a:r>
            <a:rPr lang="en-AU" sz="2400" kern="1200" dirty="0" err="1">
              <a:solidFill>
                <a:schemeClr val="bg1"/>
              </a:solidFill>
            </a:rPr>
            <a:t>darajasiga</a:t>
          </a:r>
          <a:r>
            <a:rPr lang="en-AU" sz="2400" kern="1200" dirty="0">
              <a:solidFill>
                <a:schemeClr val="bg1"/>
              </a:solidFill>
            </a:rPr>
            <a:t> </a:t>
          </a:r>
          <a:r>
            <a:rPr lang="en-AU" sz="2400" kern="1200" dirty="0" err="1">
              <a:solidFill>
                <a:schemeClr val="bg1"/>
              </a:solidFill>
            </a:rPr>
            <a:t>qarab</a:t>
          </a:r>
          <a:r>
            <a:rPr lang="ru-RU" sz="2400" kern="1200" dirty="0">
              <a:solidFill>
                <a:schemeClr val="bg1"/>
              </a:solidFill>
            </a:rPr>
            <a:t>: </a:t>
          </a:r>
        </a:p>
      </dsp:txBody>
      <dsp:txXfrm>
        <a:off x="382092" y="27045"/>
        <a:ext cx="8174703" cy="49992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376932-D227-4E26-AD2E-4219664CF6B1}">
      <dsp:nvSpPr>
        <dsp:cNvPr id="0" name=""/>
        <dsp:cNvSpPr/>
      </dsp:nvSpPr>
      <dsp:spPr>
        <a:xfrm>
          <a:off x="0" y="103"/>
          <a:ext cx="8447964" cy="399902"/>
        </a:xfrm>
        <a:prstGeom prst="roundRect">
          <a:avLst/>
        </a:prstGeom>
        <a:solidFill>
          <a:schemeClr val="accent6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reflection blurRad="6350" stA="52000" endA="300" endPos="35000" dir="5400000" sy="-100000" algn="bl" rotWithShape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800" b="1" i="1" u="sng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To'lqin</a:t>
          </a:r>
          <a:r>
            <a:rPr lang="en-AU" sz="2800" b="1" i="1" u="sng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AU" sz="2800" b="1" i="1" u="sng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tarqalish</a:t>
          </a:r>
          <a:r>
            <a:rPr lang="en-AU" sz="2800" b="1" i="1" u="sng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AU" sz="2800" b="1" i="1" u="sng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tezligi</a:t>
          </a:r>
          <a:endParaRPr lang="ru-RU" sz="2800" b="1" u="none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19522" y="19625"/>
        <a:ext cx="8408920" cy="36085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376932-D227-4E26-AD2E-4219664CF6B1}">
      <dsp:nvSpPr>
        <dsp:cNvPr id="0" name=""/>
        <dsp:cNvSpPr/>
      </dsp:nvSpPr>
      <dsp:spPr>
        <a:xfrm>
          <a:off x="0" y="149"/>
          <a:ext cx="8447964" cy="399810"/>
        </a:xfrm>
        <a:prstGeom prst="roundRect">
          <a:avLst/>
        </a:prstGeom>
        <a:solidFill>
          <a:schemeClr val="accent6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reflection blurRad="6350" stA="52000" endA="300" endPos="35000" dir="5400000" sy="-100000" algn="bl" rotWithShape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400" i="1" u="none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Muhitning</a:t>
          </a:r>
          <a:r>
            <a:rPr lang="en-AU" sz="2400" i="1" u="none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AU" sz="2400" i="1" u="none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nisbiy</a:t>
          </a:r>
          <a:r>
            <a:rPr lang="en-AU" sz="2400" i="1" u="none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AU" sz="2400" i="1" u="none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to'lqin</a:t>
          </a:r>
          <a:r>
            <a:rPr lang="en-AU" sz="2400" i="1" u="none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AU" sz="2400" i="1" u="none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qarshiligi</a:t>
          </a:r>
          <a:r>
            <a:rPr lang="en-AU" sz="2400" i="1" u="none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(</a:t>
          </a:r>
          <a:r>
            <a:rPr lang="en-AU" sz="2400" i="1" u="none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tavsifiy</a:t>
          </a:r>
          <a:r>
            <a:rPr lang="en-AU" sz="2400" i="1" u="none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AU" sz="2400" i="1" u="none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empedans</a:t>
          </a:r>
          <a:r>
            <a:rPr lang="en-AU" sz="2400" i="1" u="none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ru-RU" sz="2400" b="0" u="none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19517" y="19666"/>
        <a:ext cx="8408930" cy="36077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376932-D227-4E26-AD2E-4219664CF6B1}">
      <dsp:nvSpPr>
        <dsp:cNvPr id="0" name=""/>
        <dsp:cNvSpPr/>
      </dsp:nvSpPr>
      <dsp:spPr>
        <a:xfrm>
          <a:off x="0" y="103"/>
          <a:ext cx="8447964" cy="399902"/>
        </a:xfrm>
        <a:prstGeom prst="roundRect">
          <a:avLst/>
        </a:prstGeom>
        <a:solidFill>
          <a:schemeClr val="accent6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reflection blurRad="6350" stA="52000" endA="300" endPos="35000" dir="5400000" sy="-100000" algn="bl" rotWithShape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800" b="0" u="none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So`nish</a:t>
          </a:r>
          <a:r>
            <a:rPr lang="en-AU" sz="2800" b="0" u="none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 </a:t>
          </a:r>
          <a:r>
            <a:rPr lang="en-AU" sz="2800" b="0" u="none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koeffitsienti</a:t>
          </a:r>
          <a:r>
            <a:rPr lang="ru-RU" sz="2800" b="0" u="none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:</a:t>
          </a:r>
        </a:p>
      </dsp:txBody>
      <dsp:txXfrm>
        <a:off x="19522" y="19625"/>
        <a:ext cx="8408920" cy="36085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376932-D227-4E26-AD2E-4219664CF6B1}">
      <dsp:nvSpPr>
        <dsp:cNvPr id="0" name=""/>
        <dsp:cNvSpPr/>
      </dsp:nvSpPr>
      <dsp:spPr>
        <a:xfrm>
          <a:off x="0" y="434"/>
          <a:ext cx="8766141" cy="766921"/>
        </a:xfrm>
        <a:prstGeom prst="roundRect">
          <a:avLst/>
        </a:prstGeom>
        <a:solidFill>
          <a:schemeClr val="accent6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000" kern="1200" dirty="0" err="1">
              <a:solidFill>
                <a:schemeClr val="tx1"/>
              </a:solidFill>
              <a:latin typeface="+mj-lt"/>
            </a:rPr>
            <a:t>So`nish</a:t>
          </a:r>
          <a:r>
            <a:rPr lang="en-AU" sz="2000" kern="1200" dirty="0">
              <a:solidFill>
                <a:schemeClr val="tx1"/>
              </a:solidFill>
              <a:latin typeface="+mj-lt"/>
            </a:rPr>
            <a:t> </a:t>
          </a:r>
          <a:r>
            <a:rPr lang="en-AU" sz="2000" kern="1200" dirty="0" err="1">
              <a:solidFill>
                <a:schemeClr val="tx1"/>
              </a:solidFill>
              <a:latin typeface="+mj-lt"/>
            </a:rPr>
            <a:t>koeffitsientini</a:t>
          </a:r>
          <a:r>
            <a:rPr lang="en-AU" sz="2000" kern="1200" dirty="0">
              <a:solidFill>
                <a:schemeClr val="tx1"/>
              </a:solidFill>
              <a:latin typeface="+mj-lt"/>
            </a:rPr>
            <a:t> </a:t>
          </a:r>
          <a:r>
            <a:rPr lang="en-AU" sz="2000" kern="1200" dirty="0" err="1">
              <a:solidFill>
                <a:schemeClr val="tx1"/>
              </a:solidFill>
              <a:latin typeface="+mj-lt"/>
            </a:rPr>
            <a:t>bilgan</a:t>
          </a:r>
          <a:r>
            <a:rPr lang="en-AU" sz="2000" kern="1200" dirty="0">
              <a:solidFill>
                <a:schemeClr val="tx1"/>
              </a:solidFill>
              <a:latin typeface="+mj-lt"/>
            </a:rPr>
            <a:t> </a:t>
          </a:r>
          <a:r>
            <a:rPr lang="en-AU" sz="2000" kern="1200" dirty="0" err="1">
              <a:solidFill>
                <a:schemeClr val="tx1"/>
              </a:solidFill>
              <a:latin typeface="+mj-lt"/>
            </a:rPr>
            <a:t>holda</a:t>
          </a:r>
          <a:r>
            <a:rPr lang="en-AU" sz="2000" kern="1200" dirty="0">
              <a:solidFill>
                <a:schemeClr val="tx1"/>
              </a:solidFill>
              <a:latin typeface="+mj-lt"/>
            </a:rPr>
            <a:t>, </a:t>
          </a:r>
          <a:r>
            <a:rPr lang="en-AU" sz="2000" kern="1200" dirty="0" err="1">
              <a:solidFill>
                <a:schemeClr val="tx1"/>
              </a:solidFill>
              <a:latin typeface="+mj-lt"/>
            </a:rPr>
            <a:t>istalgan</a:t>
          </a:r>
          <a:r>
            <a:rPr lang="en-AU" sz="2000" kern="1200" dirty="0">
              <a:solidFill>
                <a:schemeClr val="tx1"/>
              </a:solidFill>
              <a:latin typeface="+mj-lt"/>
            </a:rPr>
            <a:t> </a:t>
          </a:r>
          <a:r>
            <a:rPr lang="en-AU" sz="2000" kern="1200" dirty="0" err="1">
              <a:solidFill>
                <a:schemeClr val="tx1"/>
              </a:solidFill>
              <a:latin typeface="+mj-lt"/>
            </a:rPr>
            <a:t>kesimda</a:t>
          </a:r>
          <a:r>
            <a:rPr lang="en-AU" sz="2000" kern="1200" dirty="0">
              <a:solidFill>
                <a:schemeClr val="tx1"/>
              </a:solidFill>
              <a:latin typeface="+mj-lt"/>
            </a:rPr>
            <a:t> siljish </a:t>
          </a:r>
          <a:r>
            <a:rPr lang="en-AU" sz="2000" kern="1200" dirty="0" err="1">
              <a:solidFill>
                <a:schemeClr val="tx1"/>
              </a:solidFill>
              <a:latin typeface="+mj-lt"/>
            </a:rPr>
            <a:t>amplitudasini</a:t>
          </a:r>
          <a:r>
            <a:rPr lang="en-AU" sz="2000" kern="1200" dirty="0">
              <a:solidFill>
                <a:schemeClr val="tx1"/>
              </a:solidFill>
              <a:latin typeface="+mj-lt"/>
            </a:rPr>
            <a:t> </a:t>
          </a:r>
          <a:r>
            <a:rPr lang="en-AU" sz="2000" kern="1200" dirty="0" err="1">
              <a:solidFill>
                <a:schemeClr val="tx1"/>
              </a:solidFill>
              <a:latin typeface="+mj-lt"/>
            </a:rPr>
            <a:t>va</a:t>
          </a:r>
          <a:r>
            <a:rPr lang="en-AU" sz="2000" kern="1200" dirty="0">
              <a:solidFill>
                <a:schemeClr val="tx1"/>
              </a:solidFill>
              <a:latin typeface="+mj-lt"/>
            </a:rPr>
            <a:t> </a:t>
          </a:r>
          <a:r>
            <a:rPr lang="en-AU" sz="2000" kern="1200" dirty="0" err="1">
              <a:solidFill>
                <a:schemeClr val="tx1"/>
              </a:solidFill>
              <a:latin typeface="+mj-lt"/>
            </a:rPr>
            <a:t>tebranish</a:t>
          </a:r>
          <a:r>
            <a:rPr lang="en-AU" sz="2000" kern="1200" dirty="0">
              <a:solidFill>
                <a:schemeClr val="tx1"/>
              </a:solidFill>
              <a:latin typeface="+mj-lt"/>
            </a:rPr>
            <a:t> </a:t>
          </a:r>
          <a:r>
            <a:rPr lang="en-AU" sz="2000" kern="1200" dirty="0" err="1">
              <a:solidFill>
                <a:schemeClr val="tx1"/>
              </a:solidFill>
              <a:latin typeface="+mj-lt"/>
            </a:rPr>
            <a:t>intensivligini</a:t>
          </a:r>
          <a:r>
            <a:rPr lang="en-AU" sz="2000" kern="1200" dirty="0">
              <a:solidFill>
                <a:schemeClr val="tx1"/>
              </a:solidFill>
              <a:latin typeface="+mj-lt"/>
            </a:rPr>
            <a:t> </a:t>
          </a:r>
          <a:r>
            <a:rPr lang="en-AU" sz="2000" kern="1200" dirty="0" err="1">
              <a:solidFill>
                <a:schemeClr val="tx1"/>
              </a:solidFill>
              <a:latin typeface="+mj-lt"/>
            </a:rPr>
            <a:t>aniqlash</a:t>
          </a:r>
          <a:r>
            <a:rPr lang="en-AU" sz="2000" kern="1200" dirty="0">
              <a:solidFill>
                <a:schemeClr val="tx1"/>
              </a:solidFill>
              <a:latin typeface="+mj-lt"/>
            </a:rPr>
            <a:t> </a:t>
          </a:r>
          <a:r>
            <a:rPr lang="en-AU" sz="2000" kern="1200" dirty="0" err="1">
              <a:solidFill>
                <a:schemeClr val="tx1"/>
              </a:solidFill>
              <a:latin typeface="+mj-lt"/>
            </a:rPr>
            <a:t>mumkin</a:t>
          </a:r>
          <a:r>
            <a:rPr lang="ru-RU" sz="2000" kern="1200" dirty="0">
              <a:solidFill>
                <a:schemeClr val="tx1"/>
              </a:solidFill>
              <a:latin typeface="+mj-lt"/>
            </a:rPr>
            <a:t>:</a:t>
          </a:r>
          <a:endParaRPr lang="ru-RU" sz="2000" b="0" u="none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Times New Roman" pitchFamily="18" charset="0"/>
          </a:endParaRPr>
        </a:p>
      </dsp:txBody>
      <dsp:txXfrm>
        <a:off x="37438" y="37872"/>
        <a:ext cx="8691265" cy="6920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4" Type="http://schemas.openxmlformats.org/officeDocument/2006/relationships/image" Target="../media/image2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4" Type="http://schemas.openxmlformats.org/officeDocument/2006/relationships/image" Target="../media/image3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DB32CC1F-89A5-47DD-9866-1D8DF0F3BB1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8CC22C52-DE06-45BE-9BC2-D0FD5914E69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0" name="Rectangle 4">
            <a:extLst>
              <a:ext uri="{FF2B5EF4-FFF2-40B4-BE49-F238E27FC236}">
                <a16:creationId xmlns:a16="http://schemas.microsoft.com/office/drawing/2014/main" id="{D9D00053-2F97-4C8A-BBE5-A5D6D2BCCFD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322D8E6A-674B-45AF-B521-7E10590A5C6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C3216F83-E22B-453F-815E-886AA3B2D53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8F05567-6B97-4352-95B6-C284953CAD0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765C814C-C499-4FF0-A4BC-C680BCD65D9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7348" name="Rectangle 4">
            <a:extLst>
              <a:ext uri="{FF2B5EF4-FFF2-40B4-BE49-F238E27FC236}">
                <a16:creationId xmlns:a16="http://schemas.microsoft.com/office/drawing/2014/main" id="{0466A8F7-77D6-4BD8-8E49-9376C8E2285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536575" y="501650"/>
            <a:ext cx="3343275" cy="25066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A8E99843-35B6-458A-BC6E-F78D313E7FF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88963" y="3175000"/>
            <a:ext cx="3238500" cy="30083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C90522B7-4D03-4050-9A4A-14E417DF65F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52012EAD-4B2E-42FF-829C-14E216EF34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4EBA76ED-20A3-4C33-9EC9-D0874E98DDC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>
            <a:extLst>
              <a:ext uri="{FF2B5EF4-FFF2-40B4-BE49-F238E27FC236}">
                <a16:creationId xmlns:a16="http://schemas.microsoft.com/office/drawing/2014/main" id="{D7B947D9-C83A-465F-9EF9-1E50F8B03B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60419" name="Заметки 2">
            <a:extLst>
              <a:ext uri="{FF2B5EF4-FFF2-40B4-BE49-F238E27FC236}">
                <a16:creationId xmlns:a16="http://schemas.microsoft.com/office/drawing/2014/main" id="{C5B3A3D6-547C-4AE4-840F-29BB6F31BC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 dirty="0"/>
          </a:p>
        </p:txBody>
      </p:sp>
      <p:sp>
        <p:nvSpPr>
          <p:cNvPr id="60420" name="Номер слайда 3">
            <a:extLst>
              <a:ext uri="{FF2B5EF4-FFF2-40B4-BE49-F238E27FC236}">
                <a16:creationId xmlns:a16="http://schemas.microsoft.com/office/drawing/2014/main" id="{B62591E7-4FEF-450E-A348-3A65D5CA23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AE02FFB-C0F1-4294-B2C4-2067663C0D0C}" type="slidenum">
              <a:rPr lang="en-US" altLang="ru-RU" sz="800" smtClean="0">
                <a:solidFill>
                  <a:srgbClr val="000000"/>
                </a:solidFill>
              </a:rPr>
              <a:pPr/>
              <a:t>1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2853513-8574-4634-B069-41AE82FD1FE9}" type="slidenum">
              <a:rPr lang="de-DE" altLang="be-BY"/>
              <a:pPr eaLnBrk="1" hangingPunct="1">
                <a:spcBef>
                  <a:spcPct val="0"/>
                </a:spcBef>
              </a:pPr>
              <a:t>9</a:t>
            </a:fld>
            <a:endParaRPr lang="de-DE" altLang="be-BY"/>
          </a:p>
        </p:txBody>
      </p:sp>
      <p:sp>
        <p:nvSpPr>
          <p:cNvPr id="183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833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be-BY" noProof="1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1DA2111-3D23-46DF-A0E8-106EEE3FDB3C}" type="slidenum">
              <a:rPr lang="de-DE" altLang="be-BY"/>
              <a:pPr eaLnBrk="1" hangingPunct="1">
                <a:spcBef>
                  <a:spcPct val="0"/>
                </a:spcBef>
              </a:pPr>
              <a:t>10</a:t>
            </a:fld>
            <a:endParaRPr lang="de-DE" altLang="be-BY"/>
          </a:p>
        </p:txBody>
      </p:sp>
      <p:sp>
        <p:nvSpPr>
          <p:cNvPr id="184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843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be-BY" noProof="1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56D035E-E43F-4F08-95A4-6131B50D576B}" type="slidenum">
              <a:rPr lang="de-DE" altLang="be-BY"/>
              <a:pPr eaLnBrk="1" hangingPunct="1">
                <a:spcBef>
                  <a:spcPct val="0"/>
                </a:spcBef>
              </a:pPr>
              <a:t>12</a:t>
            </a:fld>
            <a:endParaRPr lang="de-DE" altLang="be-BY"/>
          </a:p>
        </p:txBody>
      </p:sp>
      <p:sp>
        <p:nvSpPr>
          <p:cNvPr id="186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863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186373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376F420-9513-48E5-8356-07322BD907E4}" type="slidenum">
              <a:rPr lang="de-DE" altLang="be-BY"/>
              <a:pPr eaLnBrk="1" hangingPunct="1">
                <a:spcBef>
                  <a:spcPct val="0"/>
                </a:spcBef>
              </a:pPr>
              <a:t>13</a:t>
            </a:fld>
            <a:endParaRPr lang="de-DE" altLang="be-BY"/>
          </a:p>
        </p:txBody>
      </p:sp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188421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AE49827-F87A-491D-BB57-11D37E9DDD88}" type="slidenum">
              <a:rPr lang="de-DE" altLang="be-BY"/>
              <a:pPr eaLnBrk="1" hangingPunct="1">
                <a:spcBef>
                  <a:spcPct val="0"/>
                </a:spcBef>
              </a:pPr>
              <a:t>14</a:t>
            </a:fld>
            <a:endParaRPr lang="de-DE" altLang="be-BY"/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190469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EE8A1B2-7404-4450-AFED-578D3115F0EE}" type="slidenum">
              <a:rPr lang="de-DE" altLang="be-BY"/>
              <a:pPr eaLnBrk="1" hangingPunct="1">
                <a:spcBef>
                  <a:spcPct val="0"/>
                </a:spcBef>
              </a:pPr>
              <a:t>15</a:t>
            </a:fld>
            <a:endParaRPr lang="de-DE" altLang="be-BY"/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192517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74C7808-F227-4181-9F92-329DD3F0BBE6}" type="slidenum">
              <a:rPr lang="de-DE" altLang="be-BY"/>
              <a:pPr eaLnBrk="1" hangingPunct="1">
                <a:spcBef>
                  <a:spcPct val="0"/>
                </a:spcBef>
              </a:pPr>
              <a:t>16</a:t>
            </a:fld>
            <a:endParaRPr lang="de-DE" altLang="be-BY"/>
          </a:p>
        </p:txBody>
      </p:sp>
      <p:sp>
        <p:nvSpPr>
          <p:cNvPr id="194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94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be-BY" noProof="1"/>
          </a:p>
        </p:txBody>
      </p:sp>
      <p:sp>
        <p:nvSpPr>
          <p:cNvPr id="194565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650E82C-8815-49BA-8C48-3D4C8FFCE540}" type="slidenum">
              <a:rPr lang="de-DE" altLang="be-BY"/>
              <a:pPr eaLnBrk="1" hangingPunct="1">
                <a:spcBef>
                  <a:spcPct val="0"/>
                </a:spcBef>
              </a:pPr>
              <a:t>17</a:t>
            </a:fld>
            <a:endParaRPr lang="de-DE" altLang="be-BY"/>
          </a:p>
        </p:txBody>
      </p:sp>
      <p:sp>
        <p:nvSpPr>
          <p:cNvPr id="195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95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be-BY" noProof="1"/>
          </a:p>
        </p:txBody>
      </p:sp>
      <p:sp>
        <p:nvSpPr>
          <p:cNvPr id="195589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E15B3E5-7116-432C-961E-A4DB159A1FF3}" type="slidenum">
              <a:rPr lang="de-DE" altLang="be-BY"/>
              <a:pPr eaLnBrk="1" hangingPunct="1">
                <a:spcBef>
                  <a:spcPct val="0"/>
                </a:spcBef>
              </a:pPr>
              <a:t>18</a:t>
            </a:fld>
            <a:endParaRPr lang="de-DE" altLang="be-BY"/>
          </a:p>
        </p:txBody>
      </p:sp>
      <p:sp>
        <p:nvSpPr>
          <p:cNvPr id="196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196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be-BY" noProof="1"/>
          </a:p>
        </p:txBody>
      </p:sp>
      <p:sp>
        <p:nvSpPr>
          <p:cNvPr id="196613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721CC94-4C16-4E84-9D59-C593BC8BB40D}" type="slidenum">
              <a:rPr lang="de-DE" altLang="be-BY"/>
              <a:pPr eaLnBrk="1" hangingPunct="1">
                <a:spcBef>
                  <a:spcPct val="0"/>
                </a:spcBef>
              </a:pPr>
              <a:t>19</a:t>
            </a:fld>
            <a:endParaRPr lang="de-DE" altLang="be-BY"/>
          </a:p>
        </p:txBody>
      </p:sp>
      <p:sp>
        <p:nvSpPr>
          <p:cNvPr id="206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206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206853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FCBD5CA-2F66-4199-A4EE-31F6AD0E316F}" type="slidenum">
              <a:rPr lang="de-DE" altLang="be-BY"/>
              <a:pPr eaLnBrk="1" hangingPunct="1">
                <a:spcBef>
                  <a:spcPct val="0"/>
                </a:spcBef>
              </a:pPr>
              <a:t>20</a:t>
            </a:fld>
            <a:endParaRPr lang="de-DE" altLang="be-BY"/>
          </a:p>
        </p:txBody>
      </p:sp>
      <p:sp>
        <p:nvSpPr>
          <p:cNvPr id="207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207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207877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1C0DD58-E5F0-4449-A81B-1C3A96F690A8}" type="slidenum">
              <a:rPr lang="de-DE" altLang="be-BY"/>
              <a:pPr eaLnBrk="1" hangingPunct="1">
                <a:spcBef>
                  <a:spcPct val="0"/>
                </a:spcBef>
              </a:pPr>
              <a:t>21</a:t>
            </a:fld>
            <a:endParaRPr lang="de-DE" altLang="be-BY"/>
          </a:p>
        </p:txBody>
      </p:sp>
      <p:sp>
        <p:nvSpPr>
          <p:cNvPr id="208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2089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208901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1014120-7B34-4855-B0A3-9D4A3AFC967E}" type="slidenum">
              <a:rPr lang="de-DE" altLang="be-BY"/>
              <a:pPr eaLnBrk="1" hangingPunct="1">
                <a:spcBef>
                  <a:spcPct val="0"/>
                </a:spcBef>
              </a:pPr>
              <a:t>22</a:t>
            </a:fld>
            <a:endParaRPr lang="de-DE" altLang="be-BY"/>
          </a:p>
        </p:txBody>
      </p:sp>
      <p:sp>
        <p:nvSpPr>
          <p:cNvPr id="209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209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be-BY" noProof="1"/>
          </a:p>
        </p:txBody>
      </p:sp>
      <p:sp>
        <p:nvSpPr>
          <p:cNvPr id="209925" name="Верхний колонтитул 4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be-BY"/>
              <a:t>Приборы и методы контроля</a:t>
            </a:r>
            <a:endParaRPr lang="de-DE" altLang="be-BY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3AB4DC9-8572-4F0D-9B15-8962D0320DB3}" type="slidenum">
              <a:rPr lang="de-DE" altLang="be-BY"/>
              <a:pPr eaLnBrk="1" hangingPunct="1">
                <a:spcBef>
                  <a:spcPct val="0"/>
                </a:spcBef>
              </a:pPr>
              <a:t>26</a:t>
            </a:fld>
            <a:endParaRPr lang="de-DE" altLang="be-BY"/>
          </a:p>
        </p:txBody>
      </p:sp>
      <p:sp>
        <p:nvSpPr>
          <p:cNvPr id="234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2345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be-BY" noProof="1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0716885-7E2E-4DCF-B226-87D62D8DE743}" type="slidenum">
              <a:rPr lang="de-DE" altLang="be-BY"/>
              <a:pPr eaLnBrk="1" hangingPunct="1">
                <a:spcBef>
                  <a:spcPct val="0"/>
                </a:spcBef>
              </a:pPr>
              <a:t>27</a:t>
            </a:fld>
            <a:endParaRPr lang="de-DE" altLang="be-BY"/>
          </a:p>
        </p:txBody>
      </p:sp>
      <p:sp>
        <p:nvSpPr>
          <p:cNvPr id="237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2375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be-BY" noProof="1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Образ слайда 1">
            <a:extLst>
              <a:ext uri="{FF2B5EF4-FFF2-40B4-BE49-F238E27FC236}">
                <a16:creationId xmlns:a16="http://schemas.microsoft.com/office/drawing/2014/main" id="{3EC45C52-00C9-4858-ADB0-8413FAC0BC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97283" name="Заметки 2">
            <a:extLst>
              <a:ext uri="{FF2B5EF4-FFF2-40B4-BE49-F238E27FC236}">
                <a16:creationId xmlns:a16="http://schemas.microsoft.com/office/drawing/2014/main" id="{2803A296-B052-4964-8250-98C1BB0BE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/>
          </a:p>
        </p:txBody>
      </p:sp>
      <p:sp>
        <p:nvSpPr>
          <p:cNvPr id="97284" name="Номер слайда 3">
            <a:extLst>
              <a:ext uri="{FF2B5EF4-FFF2-40B4-BE49-F238E27FC236}">
                <a16:creationId xmlns:a16="http://schemas.microsoft.com/office/drawing/2014/main" id="{B98ED344-DB70-4DC3-B514-6AE1E8B189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4E98423-3DC6-47B8-8777-6F1D71C79709}" type="slidenum">
              <a:rPr lang="en-US" altLang="ru-RU" sz="800" smtClean="0">
                <a:solidFill>
                  <a:srgbClr val="000000"/>
                </a:solidFill>
              </a:rPr>
              <a:pPr/>
              <a:t>33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338E90BB-DEA1-4E48-ACFF-94EEF047824F}"/>
              </a:ext>
            </a:extLst>
          </p:cNvPr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>
              <a:gd name="T0" fmla="*/ 174594415 w 8042"/>
              <a:gd name="T1" fmla="*/ 61003910 h 10000"/>
              <a:gd name="T2" fmla="*/ 179471940 w 8042"/>
              <a:gd name="T3" fmla="*/ 60271832 h 10000"/>
              <a:gd name="T4" fmla="*/ 180284861 w 8042"/>
              <a:gd name="T5" fmla="*/ 59905832 h 10000"/>
              <a:gd name="T6" fmla="*/ 242126018 w 8042"/>
              <a:gd name="T7" fmla="*/ 32088033 h 10000"/>
              <a:gd name="T8" fmla="*/ 242126018 w 8042"/>
              <a:gd name="T9" fmla="*/ 28799969 h 10000"/>
              <a:gd name="T10" fmla="*/ 180284861 w 8042"/>
              <a:gd name="T11" fmla="*/ 1348170 h 10000"/>
              <a:gd name="T12" fmla="*/ 179471940 w 8042"/>
              <a:gd name="T13" fmla="*/ 976078 h 10000"/>
              <a:gd name="T14" fmla="*/ 174594415 w 8042"/>
              <a:gd name="T15" fmla="*/ 250092 h 10000"/>
              <a:gd name="T16" fmla="*/ 541889 w 8042"/>
              <a:gd name="T17" fmla="*/ 0 h 10000"/>
              <a:gd name="T18" fmla="*/ 0 w 8042"/>
              <a:gd name="T19" fmla="*/ 60949002 h 10000"/>
              <a:gd name="T20" fmla="*/ 174594415 w 8042"/>
              <a:gd name="T21" fmla="*/ 61003910 h 100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D53A4EB-73E7-433C-8737-41312E2BD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116CC-EAE9-44C5-AEDF-3D9236701945}" type="datetime1">
              <a:rPr lang="ru-RU" smtClean="0"/>
              <a:t>16.11.2025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3AC1FA0-E057-457C-BE9D-3DCDD39CB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A2D450-D2E7-4740-8B84-CD84F291A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882F8-22E5-4BA6-8541-46BB76D0BF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06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5EA6EF22-A13C-434D-94EB-EBC7A6A20628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383633E-A982-40A0-84A2-A43DF6C5C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DB480-DCFE-4756-895F-4D2419D96AC6}" type="datetime1">
              <a:rPr lang="ru-RU" smtClean="0"/>
              <a:t>16.11.2025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7226BD9-EB76-4BB3-BDF5-58732F8A8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3E623DD-84A2-492E-84D9-67F9F001A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2EE5D-98D8-4F86-9EAD-65F6A2268F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28735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AD7A1549-2C66-4953-8D68-E5D237D3449D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A135CD8-C2F0-4114-89F8-DF66C37FC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8E83D-16CF-4CD2-A65D-D4A135545D3F}" type="datetime1">
              <a:rPr lang="ru-RU" smtClean="0"/>
              <a:t>16.11.2025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5209846-9F06-4EB0-85BB-E1E004788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3A6C78F-5660-419C-A213-43916CFDC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F80CC-CBB1-4CCB-860F-3C1D0808EA4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50373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4279E9DF-E2AD-4710-890D-1C731151C116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039BA2FE-9523-4781-ADA2-8233634C8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7C609-921D-45FB-A32B-A6BC04B70A46}" type="datetime1">
              <a:rPr lang="ru-RU" smtClean="0"/>
              <a:t>16.11.2025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9A91D2A-DBDD-4F1F-BB25-EB502BF1B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8D2CA4A-38ED-4807-BB6B-4AB3E3854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4BCC9-003B-43CF-AE1C-0C6EAB2673C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8703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>
            <a:extLst>
              <a:ext uri="{FF2B5EF4-FFF2-40B4-BE49-F238E27FC236}">
                <a16:creationId xmlns:a16="http://schemas.microsoft.com/office/drawing/2014/main" id="{A24F5E89-A595-478D-8497-74154B81FB15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2EFC922E-C08A-456C-840D-517CC259A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88D8F-2B5C-4B75-872D-5CFE7DB819C5}" type="datetime1">
              <a:rPr lang="ru-RU" smtClean="0"/>
              <a:t>16.11.2025</a:t>
            </a:fld>
            <a:endParaRPr lang="ru-RU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45E256E6-C394-4028-B7F2-17728536E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DB412FA-954C-4D97-9216-EB8746B58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E1EAA-7F16-4DB8-87D6-3DAE4E894B0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17950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>
            <a:extLst>
              <a:ext uri="{FF2B5EF4-FFF2-40B4-BE49-F238E27FC236}">
                <a16:creationId xmlns:a16="http://schemas.microsoft.com/office/drawing/2014/main" id="{6C108C0F-EA26-4B0C-B9DD-1B7AFEAED1D1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EF2F215D-C119-4567-8346-BC4163345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CE6A6-26B1-4D68-8FE5-B5A5D464BDB0}" type="datetime1">
              <a:rPr lang="ru-RU" smtClean="0"/>
              <a:t>16.11.2025</a:t>
            </a:fld>
            <a:endParaRPr lang="ru-RU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CF38794-5E01-4676-92A0-51FE7C55F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E9213328-5D62-4674-B08D-85BD335EF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CEE47-DC29-4EA4-B221-28D5769309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0658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>
            <a:extLst>
              <a:ext uri="{FF2B5EF4-FFF2-40B4-BE49-F238E27FC236}">
                <a16:creationId xmlns:a16="http://schemas.microsoft.com/office/drawing/2014/main" id="{D0FBDC16-451C-428D-B2D5-E2BFBC1C0469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C21CF8E9-9598-442A-A85E-D9900AB14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86A38-4CFD-4371-95E4-C304ECA90A32}" type="datetime1">
              <a:rPr lang="ru-RU" smtClean="0"/>
              <a:t>16.11.2025</a:t>
            </a:fld>
            <a:endParaRPr lang="ru-RU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C04048E9-FD01-41F7-9CD1-52DEC21B1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E340E9F5-AD5E-4BE1-BCF9-139634B08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41AF1-2553-4623-9332-71ACFAF3AD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210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D3D414C4-13DA-4609-B9EC-8016D4D9E784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3CB2C85-3D50-420B-AF7E-165D8A5DF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3C004-1D35-468B-BA9C-0E5470F29438}" type="datetime1">
              <a:rPr lang="ru-RU" smtClean="0"/>
              <a:t>16.11.2025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FCB25FC6-4CB7-42C6-91CB-61DBE98D4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8480FF06-880B-4735-A71D-FBDD762D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B1B1C-B7CF-428A-BC17-3DF06E0997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29013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93DE6CB6-9048-4B9B-A2DD-05006825666A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dirty="0" err="1"/>
              <a:t>vst</a:t>
            </a:r>
            <a:r>
              <a:rPr lang="ru-RU" noProof="0" dirty="0"/>
              <a:t>а</a:t>
            </a:r>
            <a:r>
              <a:rPr lang="en-US" noProof="0" dirty="0" err="1"/>
              <a:t>vk</a:t>
            </a:r>
            <a:r>
              <a:rPr lang="ru-RU" noProof="0" dirty="0"/>
              <a:t>а </a:t>
            </a:r>
            <a:r>
              <a:rPr lang="en-US" noProof="0" dirty="0" err="1"/>
              <a:t>risunk</a:t>
            </a:r>
            <a:r>
              <a:rPr lang="ru-RU" noProof="0" dirty="0"/>
              <a:t>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39ED44-18A1-4CA7-88C9-4470EDAD9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BDA3B-D333-46CB-BB33-0C1BFF429647}" type="datetime1">
              <a:rPr lang="ru-RU" smtClean="0"/>
              <a:t>16.11.2025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E48316C-E218-4F85-9B74-1430378F9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6080E2F8-FD3C-4402-A85A-2561DBBA8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68D16-9C80-441E-8E14-C79B0924AFE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271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4581B7C8-2668-47A4-854F-CA5BDE4D0231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1D59710-E536-4046-92E4-A5B8DBAE0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30BBC-34AD-43D3-9157-21ACB9FB0799}" type="datetime1">
              <a:rPr lang="ru-RU" smtClean="0"/>
              <a:t>16.11.2025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786F5FC-C1DA-47CC-B817-72860CE63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B4CF11A-567F-4B94-8917-FF0823468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AB9E8C-9FB1-4145-91E3-5F1EF0D0F70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5186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1E718980-8B32-4D8F-8795-F42F715D5C37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507487-EC54-4AAD-B754-37FE97F086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>
            <a:extLst>
              <a:ext uri="{FF2B5EF4-FFF2-40B4-BE49-F238E27FC236}">
                <a16:creationId xmlns:a16="http://schemas.microsoft.com/office/drawing/2014/main" id="{AF730054-7062-4CC9-AECC-5C33D678B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FD8C6ED-7558-4F32-A835-28A58074431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14729-E0ED-4B1C-A194-9DDEE75BFA1C}" type="datetime1">
              <a:rPr lang="ru-RU" smtClean="0"/>
              <a:t>16.11.2025</a:t>
            </a:fld>
            <a:endParaRPr lang="ru-RU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9AE75411-AF13-435A-A620-5789E5AB423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35FF90E2-3A36-40F3-A74A-0D60C02CDE0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2C958-5730-4FC9-A401-792BA492DCB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0990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E679147B-1B63-45FB-88ED-37D83B445FD1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2F644AAC-87AC-47A9-A94B-5BBEFF027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9C15B-7E3F-4EB2-9917-E0EB0AF74812}" type="datetime1">
              <a:rPr lang="ru-RU" smtClean="0"/>
              <a:t>16.11.2025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007669BF-BC37-471D-8192-46F757B4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9D005352-3A70-4AE4-BBE6-F03D766AB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F05022-2DEC-42A0-B734-28613EB061A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4818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B064E967-B567-4AE7-8EC2-BF748D9E25D8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32DED2-423C-4B5A-8ECA-695D1C0DF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>
            <a:extLst>
              <a:ext uri="{FF2B5EF4-FFF2-40B4-BE49-F238E27FC236}">
                <a16:creationId xmlns:a16="http://schemas.microsoft.com/office/drawing/2014/main" id="{49752F6D-C67E-43B1-BC9F-35FD6D8904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23B1CDF8-86F3-4AE1-AD23-2AEA037141E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F14E3-AE81-4BE3-A24E-C9C4215F7886}" type="datetime1">
              <a:rPr lang="ru-RU" smtClean="0"/>
              <a:t>16.11.2025</a:t>
            </a:fld>
            <a:endParaRPr lang="ru-RU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DC3AF870-4136-42E0-821F-C3D38127D09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52D46EF6-DE57-4C54-8B9A-20D999001B0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94700-99C1-4456-99D8-C060A32D385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602480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CD062978-C42D-4DD1-9D12-0A7BF2E73B99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665C7D5-6B39-4EA9-8580-1093B910692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DFA1-318A-44B8-8D1A-B73ED036A895}" type="datetime1">
              <a:rPr lang="ru-RU" smtClean="0"/>
              <a:t>16.11.2025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A78809B-DD76-43B6-93EE-24D5B52492D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A4760D7-B224-47B8-BE7A-A02AFDA79A6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5916C-A812-472A-A9AE-0EEDB4B800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56405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4752EA2-AB9F-40F2-9D8B-12C60E5453A5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B3C0C50-A62E-4D49-87DC-ECA704EDD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9003D-0033-4D00-A357-1694D6996E34}" type="datetime1">
              <a:rPr lang="ru-RU" smtClean="0"/>
              <a:t>16.11.2025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EE757D9-0545-4DAC-8666-D6C636DCB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33C62BC-53F2-4815-910A-26B3AFBAB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DCE72-FBF6-41DD-ACEE-21F73AF96A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52718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946DBF4-5932-43D2-A441-3F6937C54537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2092A2E-5D67-4133-A6BB-7D2F9EC26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E6D96-2AE8-48D0-B0C3-3739810E92B2}" type="datetime1">
              <a:rPr lang="ru-RU" smtClean="0"/>
              <a:t>16.11.2025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3BDC09D-A9C1-4787-9A4E-71DC1B94B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049EF7-3718-4F11-AB98-E92B54B8E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9D5C9-3F50-40C9-A73D-BB3BAA80722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63134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. Акустические методы контрол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Герб - БРУ 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"/>
          <a:stretch>
            <a:fillRect/>
          </a:stretch>
        </p:blipFill>
        <p:spPr bwMode="auto">
          <a:xfrm>
            <a:off x="182563" y="79375"/>
            <a:ext cx="608012" cy="739775"/>
          </a:xfrm>
          <a:prstGeom prst="rect">
            <a:avLst/>
          </a:prstGeom>
          <a:solidFill>
            <a:schemeClr val="accent1"/>
          </a:solidFill>
          <a:ln w="38100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gray">
          <a:xfrm>
            <a:off x="949325" y="0"/>
            <a:ext cx="57689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eaLnBrk="0" hangingPunct="0">
              <a:lnSpc>
                <a:spcPct val="95000"/>
              </a:lnSpc>
              <a:defRPr/>
            </a:pPr>
            <a:r>
              <a:rPr lang="ru-RU" b="1" u="sng" kern="0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Приборы и методы акустического контроля</a:t>
            </a:r>
            <a:endParaRPr lang="en-US" b="1" u="sng" kern="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2082800" y="337404"/>
            <a:ext cx="703580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ru-RU" dirty="0">
                <a:solidFill>
                  <a:schemeClr val="accent1">
                    <a:satMod val="200000"/>
                    <a:tint val="3000"/>
                    <a:alpha val="79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" charset="0"/>
              </a:rPr>
              <a:t>Акустические методы контроля.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  <a:alpha val="79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Arial" charset="0"/>
            </a:endParaRPr>
          </a:p>
        </p:txBody>
      </p:sp>
      <p:sp>
        <p:nvSpPr>
          <p:cNvPr id="5" name="Скругленный прямоугольник 4"/>
          <p:cNvSpPr>
            <a:spLocks noChangeArrowheads="1"/>
          </p:cNvSpPr>
          <p:nvPr userDrawn="1"/>
        </p:nvSpPr>
        <p:spPr bwMode="auto">
          <a:xfrm>
            <a:off x="6891338" y="6100763"/>
            <a:ext cx="2006600" cy="558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be-BY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5900" y="1066800"/>
            <a:ext cx="8737600" cy="561340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z="-12700" extrusionH="1700" prstMaterial="translucentPowder">
            <a:bevelT w="25400" h="6350" prst="softRound"/>
            <a:bevelB w="0" h="0" prst="convex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Fußzeilenplatzhalter 2"/>
          <p:cNvSpPr txBox="1">
            <a:spLocks/>
          </p:cNvSpPr>
          <p:nvPr userDrawn="1"/>
        </p:nvSpPr>
        <p:spPr bwMode="gray">
          <a:xfrm>
            <a:off x="485775" y="6345238"/>
            <a:ext cx="13430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be-BY" sz="1000"/>
              <a:t>Страница</a:t>
            </a:r>
            <a:r>
              <a:rPr lang="de-DE" altLang="be-BY" sz="1000"/>
              <a:t> </a:t>
            </a:r>
            <a:r>
              <a:rPr lang="de-DE" altLang="be-BY" sz="1000">
                <a:sym typeface="Wingdings" panose="05000000000000000000" pitchFamily="2" charset="2"/>
              </a:rPr>
              <a:t></a:t>
            </a:r>
            <a:r>
              <a:rPr lang="de-DE" altLang="be-BY" sz="1000"/>
              <a:t> </a:t>
            </a:r>
            <a:fld id="{B92DFEE7-AC10-4F48-90C4-083A34698469}" type="slidenum">
              <a:rPr lang="de-DE" altLang="be-BY" sz="1000"/>
              <a:pPr eaLnBrk="1" hangingPunct="1"/>
              <a:t>‹#›</a:t>
            </a:fld>
            <a:endParaRPr lang="de-DE" altLang="be-BY" sz="100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4076700" y="6262757"/>
            <a:ext cx="48387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800" dirty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Arial" charset="0"/>
              </a:rPr>
              <a:t>Кафедра «Физические методы контроля»</a:t>
            </a:r>
          </a:p>
        </p:txBody>
      </p:sp>
    </p:spTree>
    <p:extLst>
      <p:ext uri="{BB962C8B-B14F-4D97-AF65-F5344CB8AC3E}">
        <p14:creationId xmlns:p14="http://schemas.microsoft.com/office/powerpoint/2010/main" val="1361612502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. Физические основы акустических методов контрол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Герб - БРУ 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"/>
          <a:stretch>
            <a:fillRect/>
          </a:stretch>
        </p:blipFill>
        <p:spPr bwMode="auto">
          <a:xfrm>
            <a:off x="182563" y="79375"/>
            <a:ext cx="608012" cy="739775"/>
          </a:xfrm>
          <a:prstGeom prst="rect">
            <a:avLst/>
          </a:prstGeom>
          <a:solidFill>
            <a:schemeClr val="accent1"/>
          </a:solidFill>
          <a:ln w="38100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gray">
          <a:xfrm>
            <a:off x="949325" y="0"/>
            <a:ext cx="57689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eaLnBrk="0" hangingPunct="0">
              <a:lnSpc>
                <a:spcPct val="95000"/>
              </a:lnSpc>
              <a:defRPr/>
            </a:pPr>
            <a:r>
              <a:rPr lang="ru-RU" b="1" u="sng" kern="0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Приборы и методы акустического контроля</a:t>
            </a:r>
            <a:endParaRPr lang="en-US" b="1" u="sng" kern="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Скругленный прямоугольник 8"/>
          <p:cNvSpPr>
            <a:spLocks noChangeArrowheads="1"/>
          </p:cNvSpPr>
          <p:nvPr userDrawn="1"/>
        </p:nvSpPr>
        <p:spPr bwMode="auto">
          <a:xfrm>
            <a:off x="6891338" y="6100763"/>
            <a:ext cx="2006600" cy="558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5900" y="1066800"/>
            <a:ext cx="8737600" cy="561340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z="-12700" extrusionH="1700" prstMaterial="translucentPowder">
            <a:bevelT w="25400" h="6350" prst="softRound"/>
            <a:bevelB w="0" h="0" prst="convex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Fußzeilenplatzhalter 2"/>
          <p:cNvSpPr txBox="1">
            <a:spLocks/>
          </p:cNvSpPr>
          <p:nvPr userDrawn="1"/>
        </p:nvSpPr>
        <p:spPr bwMode="gray">
          <a:xfrm>
            <a:off x="485775" y="6345238"/>
            <a:ext cx="13430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000"/>
              <a:t>Страница</a:t>
            </a:r>
            <a:r>
              <a:rPr lang="de-DE" altLang="ru-RU" sz="1000"/>
              <a:t> </a:t>
            </a:r>
            <a:r>
              <a:rPr lang="de-DE" altLang="ru-RU" sz="1000">
                <a:sym typeface="Wingdings" panose="05000000000000000000" pitchFamily="2" charset="2"/>
              </a:rPr>
              <a:t></a:t>
            </a:r>
            <a:r>
              <a:rPr lang="de-DE" altLang="ru-RU" sz="1000"/>
              <a:t> </a:t>
            </a:r>
            <a:fld id="{C01DE00C-CBD8-4512-8432-2D5EBDB32D77}" type="slidenum">
              <a:rPr lang="de-DE" altLang="ru-RU" sz="1000"/>
              <a:pPr eaLnBrk="1" hangingPunct="1"/>
              <a:t>‹#›</a:t>
            </a:fld>
            <a:endParaRPr lang="de-DE" altLang="ru-RU" sz="1000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4076700" y="6262757"/>
            <a:ext cx="48387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800" dirty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Arial" charset="0"/>
              </a:rPr>
              <a:t>Кафедра «Физические методы контроля»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1680882" y="337404"/>
            <a:ext cx="7437718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ru-RU" dirty="0">
                <a:solidFill>
                  <a:schemeClr val="accent1">
                    <a:satMod val="200000"/>
                    <a:tint val="3000"/>
                    <a:alpha val="79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" charset="0"/>
              </a:rPr>
              <a:t>Физические основы акустических методов контроля.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  <a:alpha val="79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356297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. Методы отражения. Эхо-метод контроля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Герб - БРУ 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"/>
          <a:stretch>
            <a:fillRect/>
          </a:stretch>
        </p:blipFill>
        <p:spPr bwMode="auto">
          <a:xfrm>
            <a:off x="182563" y="79375"/>
            <a:ext cx="608012" cy="739775"/>
          </a:xfrm>
          <a:prstGeom prst="rect">
            <a:avLst/>
          </a:prstGeom>
          <a:solidFill>
            <a:schemeClr val="accent1"/>
          </a:solidFill>
          <a:ln w="38100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gray">
          <a:xfrm>
            <a:off x="949325" y="0"/>
            <a:ext cx="57689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eaLnBrk="0" hangingPunct="0">
              <a:lnSpc>
                <a:spcPct val="95000"/>
              </a:lnSpc>
              <a:defRPr/>
            </a:pPr>
            <a:r>
              <a:rPr lang="ru-RU" b="1" u="sng" kern="0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Приборы и методы акустического контроля</a:t>
            </a:r>
            <a:endParaRPr lang="en-US" b="1" u="sng" kern="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Скругленный прямоугольник 8"/>
          <p:cNvSpPr>
            <a:spLocks noChangeArrowheads="1"/>
          </p:cNvSpPr>
          <p:nvPr userDrawn="1"/>
        </p:nvSpPr>
        <p:spPr bwMode="auto">
          <a:xfrm>
            <a:off x="6891338" y="6100763"/>
            <a:ext cx="2006600" cy="558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5900" y="1066800"/>
            <a:ext cx="8737600" cy="561340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z="-12700" extrusionH="1700" prstMaterial="translucentPowder">
            <a:bevelT w="25400" h="6350" prst="softRound"/>
            <a:bevelB w="0" h="0" prst="convex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Fußzeilenplatzhalter 2"/>
          <p:cNvSpPr txBox="1">
            <a:spLocks/>
          </p:cNvSpPr>
          <p:nvPr userDrawn="1"/>
        </p:nvSpPr>
        <p:spPr bwMode="gray">
          <a:xfrm>
            <a:off x="485775" y="6345238"/>
            <a:ext cx="13430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000"/>
              <a:t>Страница</a:t>
            </a:r>
            <a:r>
              <a:rPr lang="de-DE" altLang="ru-RU" sz="1000"/>
              <a:t> </a:t>
            </a:r>
            <a:r>
              <a:rPr lang="de-DE" altLang="ru-RU" sz="1000">
                <a:sym typeface="Wingdings" panose="05000000000000000000" pitchFamily="2" charset="2"/>
              </a:rPr>
              <a:t></a:t>
            </a:r>
            <a:r>
              <a:rPr lang="de-DE" altLang="ru-RU" sz="1000"/>
              <a:t> </a:t>
            </a:r>
            <a:fld id="{13BBD667-812E-43AD-8D58-E36A70823A5D}" type="slidenum">
              <a:rPr lang="de-DE" altLang="ru-RU" sz="1000"/>
              <a:pPr eaLnBrk="1" hangingPunct="1"/>
              <a:t>‹#›</a:t>
            </a:fld>
            <a:endParaRPr lang="de-DE" altLang="ru-RU" sz="1000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4076700" y="6262757"/>
            <a:ext cx="48387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800" dirty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Arial" charset="0"/>
              </a:rPr>
              <a:t>Кафедра «Физические методы контроля»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1680882" y="337404"/>
            <a:ext cx="7437718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ru-RU" dirty="0">
                <a:solidFill>
                  <a:schemeClr val="accent1">
                    <a:satMod val="200000"/>
                    <a:tint val="3000"/>
                    <a:alpha val="79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" charset="0"/>
              </a:rPr>
              <a:t>Методы отражения. Эхо-метод контроля. 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  <a:alpha val="79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328530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Основные акустические величин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Герб - БРУ 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"/>
          <a:stretch>
            <a:fillRect/>
          </a:stretch>
        </p:blipFill>
        <p:spPr bwMode="auto">
          <a:xfrm>
            <a:off x="182563" y="79375"/>
            <a:ext cx="608012" cy="739775"/>
          </a:xfrm>
          <a:prstGeom prst="rect">
            <a:avLst/>
          </a:prstGeom>
          <a:solidFill>
            <a:schemeClr val="accent1"/>
          </a:solidFill>
          <a:ln w="38100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gray">
          <a:xfrm>
            <a:off x="949325" y="0"/>
            <a:ext cx="57689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eaLnBrk="0" hangingPunct="0">
              <a:lnSpc>
                <a:spcPct val="95000"/>
              </a:lnSpc>
              <a:defRPr/>
            </a:pPr>
            <a:r>
              <a:rPr lang="ru-RU" b="1" u="sng" kern="0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Приборы и методы акустического контроля</a:t>
            </a:r>
            <a:endParaRPr lang="en-US" b="1" u="sng" kern="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Скругленный прямоугольник 8"/>
          <p:cNvSpPr>
            <a:spLocks noChangeArrowheads="1"/>
          </p:cNvSpPr>
          <p:nvPr userDrawn="1"/>
        </p:nvSpPr>
        <p:spPr bwMode="auto">
          <a:xfrm>
            <a:off x="6891338" y="6100763"/>
            <a:ext cx="2006600" cy="558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5900" y="1066800"/>
            <a:ext cx="8737600" cy="561340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z="-12700" extrusionH="1700" prstMaterial="translucentPowder">
            <a:bevelT w="25400" h="6350" prst="softRound"/>
            <a:bevelB w="0" h="0" prst="convex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Fußzeilenplatzhalter 2"/>
          <p:cNvSpPr txBox="1">
            <a:spLocks/>
          </p:cNvSpPr>
          <p:nvPr userDrawn="1"/>
        </p:nvSpPr>
        <p:spPr bwMode="gray">
          <a:xfrm>
            <a:off x="485775" y="6345238"/>
            <a:ext cx="13430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000"/>
              <a:t>Страница</a:t>
            </a:r>
            <a:r>
              <a:rPr lang="de-DE" altLang="ru-RU" sz="1000"/>
              <a:t> </a:t>
            </a:r>
            <a:r>
              <a:rPr lang="de-DE" altLang="ru-RU" sz="1000">
                <a:sym typeface="Wingdings" panose="05000000000000000000" pitchFamily="2" charset="2"/>
              </a:rPr>
              <a:t></a:t>
            </a:r>
            <a:r>
              <a:rPr lang="de-DE" altLang="ru-RU" sz="1000"/>
              <a:t> </a:t>
            </a:r>
            <a:fld id="{0FC36438-3DC4-4097-92E1-C02D811CA7E6}" type="slidenum">
              <a:rPr lang="de-DE" altLang="ru-RU" sz="1000"/>
              <a:pPr eaLnBrk="1" hangingPunct="1"/>
              <a:t>‹#›</a:t>
            </a:fld>
            <a:endParaRPr lang="de-DE" altLang="ru-RU" sz="1000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4076700" y="6262757"/>
            <a:ext cx="48387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800" dirty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Arial" charset="0"/>
              </a:rPr>
              <a:t>Кафедра «Физические методы контроля»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1680882" y="337404"/>
            <a:ext cx="7437718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accent1">
                    <a:satMod val="200000"/>
                    <a:tint val="3000"/>
                    <a:alpha val="79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" charset="0"/>
              </a:rPr>
              <a:t>Физические основы АМК. Основные акустические величины.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  <a:alpha val="79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256940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. Аппаратура ультрозвукового контрол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Герб - БРУ 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"/>
          <a:stretch>
            <a:fillRect/>
          </a:stretch>
        </p:blipFill>
        <p:spPr bwMode="auto">
          <a:xfrm>
            <a:off x="182563" y="79375"/>
            <a:ext cx="608012" cy="739775"/>
          </a:xfrm>
          <a:prstGeom prst="rect">
            <a:avLst/>
          </a:prstGeom>
          <a:solidFill>
            <a:schemeClr val="accent1"/>
          </a:solidFill>
          <a:ln w="38100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gray">
          <a:xfrm>
            <a:off x="949325" y="0"/>
            <a:ext cx="57689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eaLnBrk="0" hangingPunct="0">
              <a:lnSpc>
                <a:spcPct val="95000"/>
              </a:lnSpc>
              <a:defRPr/>
            </a:pPr>
            <a:r>
              <a:rPr lang="ru-RU" b="1" u="sng" kern="0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Приборы и методы акустического контроля</a:t>
            </a:r>
            <a:endParaRPr lang="en-US" b="1" u="sng" kern="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2082800" y="337404"/>
            <a:ext cx="703580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ru-RU" dirty="0">
                <a:solidFill>
                  <a:schemeClr val="accent1">
                    <a:satMod val="200000"/>
                    <a:tint val="3000"/>
                    <a:alpha val="79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" charset="0"/>
              </a:rPr>
              <a:t>Аппаратура ультразвукового контроля.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  <a:alpha val="79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Arial" charset="0"/>
            </a:endParaRPr>
          </a:p>
        </p:txBody>
      </p:sp>
      <p:sp>
        <p:nvSpPr>
          <p:cNvPr id="5" name="Скругленный прямоугольник 9"/>
          <p:cNvSpPr>
            <a:spLocks noChangeArrowheads="1"/>
          </p:cNvSpPr>
          <p:nvPr userDrawn="1"/>
        </p:nvSpPr>
        <p:spPr bwMode="auto">
          <a:xfrm>
            <a:off x="6891338" y="6100763"/>
            <a:ext cx="2006600" cy="558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5900" y="1066800"/>
            <a:ext cx="8737600" cy="561340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z="-12700" extrusionH="1700" prstMaterial="translucentPowder">
            <a:bevelT w="25400" h="6350" prst="softRound"/>
            <a:bevelB w="0" h="0" prst="convex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Fußzeilenplatzhalter 2"/>
          <p:cNvSpPr txBox="1">
            <a:spLocks/>
          </p:cNvSpPr>
          <p:nvPr userDrawn="1"/>
        </p:nvSpPr>
        <p:spPr bwMode="gray">
          <a:xfrm>
            <a:off x="485775" y="6345238"/>
            <a:ext cx="13430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000"/>
              <a:t>Страница</a:t>
            </a:r>
            <a:r>
              <a:rPr lang="de-DE" altLang="ru-RU" sz="1000"/>
              <a:t> </a:t>
            </a:r>
            <a:r>
              <a:rPr lang="de-DE" altLang="ru-RU" sz="1000">
                <a:sym typeface="Wingdings" panose="05000000000000000000" pitchFamily="2" charset="2"/>
              </a:rPr>
              <a:t></a:t>
            </a:r>
            <a:r>
              <a:rPr lang="de-DE" altLang="ru-RU" sz="1000"/>
              <a:t> </a:t>
            </a:r>
            <a:fld id="{64F808A0-78FA-47F8-B3FB-345359BAF3CB}" type="slidenum">
              <a:rPr lang="de-DE" altLang="ru-RU" sz="1000"/>
              <a:pPr eaLnBrk="1" hangingPunct="1"/>
              <a:t>‹#›</a:t>
            </a:fld>
            <a:endParaRPr lang="de-DE" altLang="ru-RU" sz="100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4076700" y="6262757"/>
            <a:ext cx="48387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800" dirty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Arial" charset="0"/>
              </a:rPr>
              <a:t>Кафедра «Физические методы контроля»</a:t>
            </a:r>
          </a:p>
        </p:txBody>
      </p:sp>
    </p:spTree>
    <p:extLst>
      <p:ext uri="{BB962C8B-B14F-4D97-AF65-F5344CB8AC3E}">
        <p14:creationId xmlns:p14="http://schemas.microsoft.com/office/powerpoint/2010/main" val="340875380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35">
            <a:extLst>
              <a:ext uri="{FF2B5EF4-FFF2-40B4-BE49-F238E27FC236}">
                <a16:creationId xmlns:a16="http://schemas.microsoft.com/office/drawing/2014/main" id="{E9FAE93C-207C-406E-B7D6-3D13C7192A26}"/>
              </a:ext>
            </a:extLst>
          </p:cNvPr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4118" name="Freeform 11">
              <a:extLst>
                <a:ext uri="{FF2B5EF4-FFF2-40B4-BE49-F238E27FC236}">
                  <a16:creationId xmlns:a16="http://schemas.microsoft.com/office/drawing/2014/main" id="{EB222B9A-668C-4BDB-8BF3-DD04971A5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>
                <a:gd name="T0" fmla="*/ 334035256 w 22"/>
                <a:gd name="T1" fmla="*/ 2092026176 h 136"/>
                <a:gd name="T2" fmla="*/ 258117975 w 22"/>
                <a:gd name="T3" fmla="*/ 1230604787 h 136"/>
                <a:gd name="T4" fmla="*/ 0 w 22"/>
                <a:gd name="T5" fmla="*/ 0 h 136"/>
                <a:gd name="T6" fmla="*/ 0 w 22"/>
                <a:gd name="T7" fmla="*/ 538388859 h 136"/>
                <a:gd name="T8" fmla="*/ 303669123 w 22"/>
                <a:gd name="T9" fmla="*/ 1907434478 h 136"/>
                <a:gd name="T10" fmla="*/ 334035256 w 22"/>
                <a:gd name="T11" fmla="*/ 2092026176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9" name="Freeform 12">
              <a:extLst>
                <a:ext uri="{FF2B5EF4-FFF2-40B4-BE49-F238E27FC236}">
                  <a16:creationId xmlns:a16="http://schemas.microsoft.com/office/drawing/2014/main" id="{47223AFB-27A0-48C6-B0BB-25FBD5763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>
                <a:gd name="T0" fmla="*/ 1331463414 w 140"/>
                <a:gd name="T1" fmla="*/ 2147483646 h 504"/>
                <a:gd name="T2" fmla="*/ 2147483646 w 140"/>
                <a:gd name="T3" fmla="*/ 2147483646 h 504"/>
                <a:gd name="T4" fmla="*/ 2147483646 w 140"/>
                <a:gd name="T5" fmla="*/ 2147483646 h 504"/>
                <a:gd name="T6" fmla="*/ 1470804210 w 140"/>
                <a:gd name="T7" fmla="*/ 2147483646 h 504"/>
                <a:gd name="T8" fmla="*/ 0 w 140"/>
                <a:gd name="T9" fmla="*/ 0 h 504"/>
                <a:gd name="T10" fmla="*/ 92891241 w 140"/>
                <a:gd name="T11" fmla="*/ 939577574 h 504"/>
                <a:gd name="T12" fmla="*/ 1331463414 w 140"/>
                <a:gd name="T13" fmla="*/ 2147483646 h 5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0" name="Freeform 13">
              <a:extLst>
                <a:ext uri="{FF2B5EF4-FFF2-40B4-BE49-F238E27FC236}">
                  <a16:creationId xmlns:a16="http://schemas.microsoft.com/office/drawing/2014/main" id="{6DA877D9-B690-4CCE-AFB8-4DE47E181D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>
                <a:gd name="T0" fmla="*/ 123725864 w 132"/>
                <a:gd name="T1" fmla="*/ 339357040 h 308"/>
                <a:gd name="T2" fmla="*/ 0 w 132"/>
                <a:gd name="T3" fmla="*/ 0 h 308"/>
                <a:gd name="T4" fmla="*/ 0 w 132"/>
                <a:gd name="T5" fmla="*/ 447336244 h 308"/>
                <a:gd name="T6" fmla="*/ 1051683611 w 132"/>
                <a:gd name="T7" fmla="*/ 2147483646 h 308"/>
                <a:gd name="T8" fmla="*/ 1902309252 w 132"/>
                <a:gd name="T9" fmla="*/ 2147483646 h 308"/>
                <a:gd name="T10" fmla="*/ 2041502324 w 132"/>
                <a:gd name="T11" fmla="*/ 2147483646 h 308"/>
                <a:gd name="T12" fmla="*/ 1190876683 w 132"/>
                <a:gd name="T13" fmla="*/ 2147483646 h 308"/>
                <a:gd name="T14" fmla="*/ 123725864 w 132"/>
                <a:gd name="T15" fmla="*/ 339357040 h 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1" name="Freeform 14">
              <a:extLst>
                <a:ext uri="{FF2B5EF4-FFF2-40B4-BE49-F238E27FC236}">
                  <a16:creationId xmlns:a16="http://schemas.microsoft.com/office/drawing/2014/main" id="{32D070A9-A99D-422B-9B2E-B16B800585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>
                <a:gd name="T0" fmla="*/ 436271086 w 37"/>
                <a:gd name="T1" fmla="*/ 1213028493 h 79"/>
                <a:gd name="T2" fmla="*/ 576502770 w 37"/>
                <a:gd name="T3" fmla="*/ 1213028493 h 79"/>
                <a:gd name="T4" fmla="*/ 0 w 37"/>
                <a:gd name="T5" fmla="*/ 0 h 79"/>
                <a:gd name="T6" fmla="*/ 436271086 w 37"/>
                <a:gd name="T7" fmla="*/ 1213028493 h 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2" name="Freeform 15">
              <a:extLst>
                <a:ext uri="{FF2B5EF4-FFF2-40B4-BE49-F238E27FC236}">
                  <a16:creationId xmlns:a16="http://schemas.microsoft.com/office/drawing/2014/main" id="{DB40DE3A-3126-4293-BF34-631F33450E5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>
                <a:gd name="T0" fmla="*/ 2147483646 w 178"/>
                <a:gd name="T1" fmla="*/ 2147483646 h 722"/>
                <a:gd name="T2" fmla="*/ 1794416005 w 178"/>
                <a:gd name="T3" fmla="*/ 2147483646 h 722"/>
                <a:gd name="T4" fmla="*/ 618763733 w 178"/>
                <a:gd name="T5" fmla="*/ 2147483646 h 722"/>
                <a:gd name="T6" fmla="*/ 185629513 w 178"/>
                <a:gd name="T7" fmla="*/ 786478582 h 722"/>
                <a:gd name="T8" fmla="*/ 0 w 178"/>
                <a:gd name="T9" fmla="*/ 0 h 722"/>
                <a:gd name="T10" fmla="*/ 510482144 w 178"/>
                <a:gd name="T11" fmla="*/ 2147483646 h 722"/>
                <a:gd name="T12" fmla="*/ 1655192887 w 178"/>
                <a:gd name="T13" fmla="*/ 2147483646 h 722"/>
                <a:gd name="T14" fmla="*/ 2147483646 w 178"/>
                <a:gd name="T15" fmla="*/ 2147483646 h 722"/>
                <a:gd name="T16" fmla="*/ 2147483646 w 178"/>
                <a:gd name="T17" fmla="*/ 2147483646 h 722"/>
                <a:gd name="T18" fmla="*/ 2147483646 w 178"/>
                <a:gd name="T19" fmla="*/ 2147483646 h 722"/>
                <a:gd name="T20" fmla="*/ 2147483646 w 178"/>
                <a:gd name="T21" fmla="*/ 2147483646 h 7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3" name="Freeform 16">
              <a:extLst>
                <a:ext uri="{FF2B5EF4-FFF2-40B4-BE49-F238E27FC236}">
                  <a16:creationId xmlns:a16="http://schemas.microsoft.com/office/drawing/2014/main" id="{FAEA133D-8F61-4C8E-907C-89D66764D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>
                <a:gd name="T0" fmla="*/ 170263008 w 23"/>
                <a:gd name="T1" fmla="*/ 2147483646 h 635"/>
                <a:gd name="T2" fmla="*/ 185740390 w 23"/>
                <a:gd name="T3" fmla="*/ 2147483646 h 635"/>
                <a:gd name="T4" fmla="*/ 340526015 w 23"/>
                <a:gd name="T5" fmla="*/ 2147483646 h 635"/>
                <a:gd name="T6" fmla="*/ 356003398 w 23"/>
                <a:gd name="T7" fmla="*/ 2147483646 h 635"/>
                <a:gd name="T8" fmla="*/ 263131235 w 23"/>
                <a:gd name="T9" fmla="*/ 2147483646 h 635"/>
                <a:gd name="T10" fmla="*/ 77390846 w 23"/>
                <a:gd name="T11" fmla="*/ 2147483646 h 635"/>
                <a:gd name="T12" fmla="*/ 232176471 w 23"/>
                <a:gd name="T13" fmla="*/ 0 h 635"/>
                <a:gd name="T14" fmla="*/ 185740390 w 23"/>
                <a:gd name="T15" fmla="*/ 0 h 635"/>
                <a:gd name="T16" fmla="*/ 15477382 w 23"/>
                <a:gd name="T17" fmla="*/ 2147483646 h 635"/>
                <a:gd name="T18" fmla="*/ 170263008 w 23"/>
                <a:gd name="T19" fmla="*/ 2147483646 h 6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4" name="Freeform 17">
              <a:extLst>
                <a:ext uri="{FF2B5EF4-FFF2-40B4-BE49-F238E27FC236}">
                  <a16:creationId xmlns:a16="http://schemas.microsoft.com/office/drawing/2014/main" id="{55C09256-19A0-4338-834F-DB0D47C228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>
                <a:gd name="T0" fmla="*/ 0 w 17"/>
                <a:gd name="T1" fmla="*/ 0 h 107"/>
                <a:gd name="T2" fmla="*/ 76911574 w 17"/>
                <a:gd name="T3" fmla="*/ 865646159 h 107"/>
                <a:gd name="T4" fmla="*/ 261503272 w 17"/>
                <a:gd name="T5" fmla="*/ 1654003676 h 107"/>
                <a:gd name="T6" fmla="*/ 169209384 w 17"/>
                <a:gd name="T7" fmla="*/ 711068875 h 107"/>
                <a:gd name="T8" fmla="*/ 153827069 w 17"/>
                <a:gd name="T9" fmla="*/ 664694903 h 107"/>
                <a:gd name="T10" fmla="*/ 0 w 17"/>
                <a:gd name="T11" fmla="*/ 0 h 1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5" name="Freeform 18">
              <a:extLst>
                <a:ext uri="{FF2B5EF4-FFF2-40B4-BE49-F238E27FC236}">
                  <a16:creationId xmlns:a16="http://schemas.microsoft.com/office/drawing/2014/main" id="{A21C5831-E8F3-44A0-A092-D9F1ED0D7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>
                <a:gd name="T0" fmla="*/ 0 w 41"/>
                <a:gd name="T1" fmla="*/ 0 h 222"/>
                <a:gd name="T2" fmla="*/ 77988609 w 41"/>
                <a:gd name="T3" fmla="*/ 1438567829 h 222"/>
                <a:gd name="T4" fmla="*/ 265162061 w 41"/>
                <a:gd name="T5" fmla="*/ 2147483646 h 222"/>
                <a:gd name="T6" fmla="*/ 374342954 w 41"/>
                <a:gd name="T7" fmla="*/ 2147483646 h 222"/>
                <a:gd name="T8" fmla="*/ 639505015 w 41"/>
                <a:gd name="T9" fmla="*/ 2147483646 h 222"/>
                <a:gd name="T10" fmla="*/ 592712640 w 41"/>
                <a:gd name="T11" fmla="*/ 2147483646 h 222"/>
                <a:gd name="T12" fmla="*/ 202769594 w 41"/>
                <a:gd name="T13" fmla="*/ 1423099358 h 222"/>
                <a:gd name="T14" fmla="*/ 124780985 w 41"/>
                <a:gd name="T15" fmla="*/ 340306368 h 222"/>
                <a:gd name="T16" fmla="*/ 109184843 w 41"/>
                <a:gd name="T17" fmla="*/ 278432483 h 222"/>
                <a:gd name="T18" fmla="*/ 0 w 41"/>
                <a:gd name="T19" fmla="*/ 0 h 2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6" name="Freeform 19">
              <a:extLst>
                <a:ext uri="{FF2B5EF4-FFF2-40B4-BE49-F238E27FC236}">
                  <a16:creationId xmlns:a16="http://schemas.microsoft.com/office/drawing/2014/main" id="{1F68C336-23C7-46CD-815D-E915B3F29A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>
                <a:gd name="T0" fmla="*/ 108112772 w 450"/>
                <a:gd name="T1" fmla="*/ 2147483646 h 878"/>
                <a:gd name="T2" fmla="*/ 772222294 w 450"/>
                <a:gd name="T3" fmla="*/ 2147483646 h 878"/>
                <a:gd name="T4" fmla="*/ 2147483646 w 450"/>
                <a:gd name="T5" fmla="*/ 2147483646 h 878"/>
                <a:gd name="T6" fmla="*/ 2147483646 w 450"/>
                <a:gd name="T7" fmla="*/ 2147483646 h 878"/>
                <a:gd name="T8" fmla="*/ 2147483646 w 450"/>
                <a:gd name="T9" fmla="*/ 1372614510 h 878"/>
                <a:gd name="T10" fmla="*/ 2147483646 w 450"/>
                <a:gd name="T11" fmla="*/ 678594305 h 878"/>
                <a:gd name="T12" fmla="*/ 2147483646 w 450"/>
                <a:gd name="T13" fmla="*/ 15421973 h 878"/>
                <a:gd name="T14" fmla="*/ 2147483646 w 450"/>
                <a:gd name="T15" fmla="*/ 0 h 878"/>
                <a:gd name="T16" fmla="*/ 2147483646 w 450"/>
                <a:gd name="T17" fmla="*/ 663172332 h 878"/>
                <a:gd name="T18" fmla="*/ 2147483646 w 450"/>
                <a:gd name="T19" fmla="*/ 1357188610 h 878"/>
                <a:gd name="T20" fmla="*/ 2147483646 w 450"/>
                <a:gd name="T21" fmla="*/ 2147483646 h 878"/>
                <a:gd name="T22" fmla="*/ 2147483646 w 450"/>
                <a:gd name="T23" fmla="*/ 2147483646 h 878"/>
                <a:gd name="T24" fmla="*/ 695002815 w 450"/>
                <a:gd name="T25" fmla="*/ 2147483646 h 878"/>
                <a:gd name="T26" fmla="*/ 0 w 450"/>
                <a:gd name="T27" fmla="*/ 2147483646 h 878"/>
                <a:gd name="T28" fmla="*/ 0 w 450"/>
                <a:gd name="T29" fmla="*/ 2147483646 h 878"/>
                <a:gd name="T30" fmla="*/ 108112772 w 450"/>
                <a:gd name="T31" fmla="*/ 2147483646 h 878"/>
                <a:gd name="T32" fmla="*/ 108112772 w 450"/>
                <a:gd name="T33" fmla="*/ 2147483646 h 87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7" name="Freeform 20">
              <a:extLst>
                <a:ext uri="{FF2B5EF4-FFF2-40B4-BE49-F238E27FC236}">
                  <a16:creationId xmlns:a16="http://schemas.microsoft.com/office/drawing/2014/main" id="{6A8464F1-39D8-4115-B699-E4C84ABCFC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>
                <a:gd name="T0" fmla="*/ 0 w 35"/>
                <a:gd name="T1" fmla="*/ 0 h 73"/>
                <a:gd name="T2" fmla="*/ 404860502 w 35"/>
                <a:gd name="T3" fmla="*/ 1131001729 h 73"/>
                <a:gd name="T4" fmla="*/ 545005736 w 35"/>
                <a:gd name="T5" fmla="*/ 1131001729 h 73"/>
                <a:gd name="T6" fmla="*/ 0 w 35"/>
                <a:gd name="T7" fmla="*/ 0 h 7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8" name="Freeform 21">
              <a:extLst>
                <a:ext uri="{FF2B5EF4-FFF2-40B4-BE49-F238E27FC236}">
                  <a16:creationId xmlns:a16="http://schemas.microsoft.com/office/drawing/2014/main" id="{881E7295-185E-452F-846C-FF1F691907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>
                <a:gd name="T0" fmla="*/ 110255844 w 8"/>
                <a:gd name="T1" fmla="*/ 681543004 h 48"/>
                <a:gd name="T2" fmla="*/ 126007813 w 8"/>
                <a:gd name="T3" fmla="*/ 743502533 h 48"/>
                <a:gd name="T4" fmla="*/ 126007813 w 8"/>
                <a:gd name="T5" fmla="*/ 294302840 h 48"/>
                <a:gd name="T6" fmla="*/ 15751969 w 8"/>
                <a:gd name="T7" fmla="*/ 0 h 48"/>
                <a:gd name="T8" fmla="*/ 0 w 8"/>
                <a:gd name="T9" fmla="*/ 402731031 h 48"/>
                <a:gd name="T10" fmla="*/ 110255844 w 8"/>
                <a:gd name="T11" fmla="*/ 681543004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9" name="Freeform 22">
              <a:extLst>
                <a:ext uri="{FF2B5EF4-FFF2-40B4-BE49-F238E27FC236}">
                  <a16:creationId xmlns:a16="http://schemas.microsoft.com/office/drawing/2014/main" id="{1C044453-95AD-40E1-93EE-8D49F5243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>
                <a:gd name="T0" fmla="*/ 106891015 w 52"/>
                <a:gd name="T1" fmla="*/ 277669014 h 135"/>
                <a:gd name="T2" fmla="*/ 0 w 52"/>
                <a:gd name="T3" fmla="*/ 0 h 135"/>
                <a:gd name="T4" fmla="*/ 183239508 w 52"/>
                <a:gd name="T5" fmla="*/ 740445466 h 135"/>
                <a:gd name="T6" fmla="*/ 244320646 w 52"/>
                <a:gd name="T7" fmla="*/ 956412000 h 135"/>
                <a:gd name="T8" fmla="*/ 778771815 w 52"/>
                <a:gd name="T9" fmla="*/ 2082507782 h 135"/>
                <a:gd name="T10" fmla="*/ 794043077 w 52"/>
                <a:gd name="T11" fmla="*/ 2082507782 h 135"/>
                <a:gd name="T12" fmla="*/ 366482923 w 52"/>
                <a:gd name="T13" fmla="*/ 863854353 h 135"/>
                <a:gd name="T14" fmla="*/ 106891015 w 52"/>
                <a:gd name="T15" fmla="*/ 277669014 h 13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099" name="Group 48">
            <a:extLst>
              <a:ext uri="{FF2B5EF4-FFF2-40B4-BE49-F238E27FC236}">
                <a16:creationId xmlns:a16="http://schemas.microsoft.com/office/drawing/2014/main" id="{B342A179-AF70-4BA1-9987-5CD0372C3BFB}"/>
              </a:ext>
            </a:extLst>
          </p:cNvPr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4106" name="Freeform 27">
              <a:extLst>
                <a:ext uri="{FF2B5EF4-FFF2-40B4-BE49-F238E27FC236}">
                  <a16:creationId xmlns:a16="http://schemas.microsoft.com/office/drawing/2014/main" id="{F5C9802F-23C3-4090-A17D-1C5BD885A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>
                <a:gd name="T0" fmla="*/ 110684661 w 103"/>
                <a:gd name="T1" fmla="*/ 2147483646 h 920"/>
                <a:gd name="T2" fmla="*/ 411117865 w 103"/>
                <a:gd name="T3" fmla="*/ 2147483646 h 920"/>
                <a:gd name="T4" fmla="*/ 901295634 w 103"/>
                <a:gd name="T5" fmla="*/ 2147483646 h 920"/>
                <a:gd name="T6" fmla="*/ 1597032336 w 103"/>
                <a:gd name="T7" fmla="*/ 2147483646 h 920"/>
                <a:gd name="T8" fmla="*/ 1628657093 w 103"/>
                <a:gd name="T9" fmla="*/ 2147483646 h 920"/>
                <a:gd name="T10" fmla="*/ 1565407579 w 103"/>
                <a:gd name="T11" fmla="*/ 2147483646 h 920"/>
                <a:gd name="T12" fmla="*/ 1565407579 w 103"/>
                <a:gd name="T13" fmla="*/ 2147483646 h 920"/>
                <a:gd name="T14" fmla="*/ 996169906 w 103"/>
                <a:gd name="T15" fmla="*/ 2147483646 h 920"/>
                <a:gd name="T16" fmla="*/ 474367379 w 103"/>
                <a:gd name="T17" fmla="*/ 2147483646 h 920"/>
                <a:gd name="T18" fmla="*/ 142309418 w 103"/>
                <a:gd name="T19" fmla="*/ 2147483646 h 920"/>
                <a:gd name="T20" fmla="*/ 47435147 w 103"/>
                <a:gd name="T21" fmla="*/ 1445313264 h 920"/>
                <a:gd name="T22" fmla="*/ 15810390 w 103"/>
                <a:gd name="T23" fmla="*/ 0 h 920"/>
                <a:gd name="T24" fmla="*/ 0 w 103"/>
                <a:gd name="T25" fmla="*/ 0 h 920"/>
                <a:gd name="T26" fmla="*/ 15810390 w 103"/>
                <a:gd name="T27" fmla="*/ 1445313264 h 920"/>
                <a:gd name="T28" fmla="*/ 110684661 w 103"/>
                <a:gd name="T29" fmla="*/ 2147483646 h 9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7" name="Freeform 28">
              <a:extLst>
                <a:ext uri="{FF2B5EF4-FFF2-40B4-BE49-F238E27FC236}">
                  <a16:creationId xmlns:a16="http://schemas.microsoft.com/office/drawing/2014/main" id="{4F924D3D-55CC-4252-A34B-4FA8A08DD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>
                <a:gd name="T0" fmla="*/ 842409880 w 88"/>
                <a:gd name="T1" fmla="*/ 2147483646 h 330"/>
                <a:gd name="T2" fmla="*/ 1398719344 w 88"/>
                <a:gd name="T3" fmla="*/ 2147483646 h 330"/>
                <a:gd name="T4" fmla="*/ 1398719344 w 88"/>
                <a:gd name="T5" fmla="*/ 2147483646 h 330"/>
                <a:gd name="T6" fmla="*/ 1398719344 w 88"/>
                <a:gd name="T7" fmla="*/ 2147483646 h 330"/>
                <a:gd name="T8" fmla="*/ 985460087 w 88"/>
                <a:gd name="T9" fmla="*/ 2147483646 h 330"/>
                <a:gd name="T10" fmla="*/ 0 w 88"/>
                <a:gd name="T11" fmla="*/ 0 h 330"/>
                <a:gd name="T12" fmla="*/ 111263488 w 88"/>
                <a:gd name="T13" fmla="*/ 992310910 h 330"/>
                <a:gd name="T14" fmla="*/ 842409880 w 88"/>
                <a:gd name="T15" fmla="*/ 2147483646 h 3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8" name="Freeform 29">
              <a:extLst>
                <a:ext uri="{FF2B5EF4-FFF2-40B4-BE49-F238E27FC236}">
                  <a16:creationId xmlns:a16="http://schemas.microsoft.com/office/drawing/2014/main" id="{BA68FAD0-B63A-4F3A-B2CC-D9F57BBAA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>
                <a:gd name="T0" fmla="*/ 94507976 w 90"/>
                <a:gd name="T1" fmla="*/ 235809526 h 207"/>
                <a:gd name="T2" fmla="*/ 0 w 90"/>
                <a:gd name="T3" fmla="*/ 0 h 207"/>
                <a:gd name="T4" fmla="*/ 15751991 w 90"/>
                <a:gd name="T5" fmla="*/ 455898152 h 207"/>
                <a:gd name="T6" fmla="*/ 661543926 w 90"/>
                <a:gd name="T7" fmla="*/ 1996514571 h 207"/>
                <a:gd name="T8" fmla="*/ 1260079889 w 90"/>
                <a:gd name="T9" fmla="*/ 2147483646 h 207"/>
                <a:gd name="T10" fmla="*/ 1417591859 w 90"/>
                <a:gd name="T11" fmla="*/ 2147483646 h 207"/>
                <a:gd name="T12" fmla="*/ 787551915 w 90"/>
                <a:gd name="T13" fmla="*/ 1933630974 h 207"/>
                <a:gd name="T14" fmla="*/ 94507976 w 90"/>
                <a:gd name="T15" fmla="*/ 235809526 h 20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9" name="Freeform 30">
              <a:extLst>
                <a:ext uri="{FF2B5EF4-FFF2-40B4-BE49-F238E27FC236}">
                  <a16:creationId xmlns:a16="http://schemas.microsoft.com/office/drawing/2014/main" id="{379DB08D-9EDB-4886-8DA6-9E83DCC5D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>
                <a:gd name="T0" fmla="*/ 1596387350 w 115"/>
                <a:gd name="T1" fmla="*/ 2147483646 h 467"/>
                <a:gd name="T2" fmla="*/ 1232853715 w 115"/>
                <a:gd name="T3" fmla="*/ 2147483646 h 467"/>
                <a:gd name="T4" fmla="*/ 458368842 w 115"/>
                <a:gd name="T5" fmla="*/ 2147483646 h 467"/>
                <a:gd name="T6" fmla="*/ 205473631 w 115"/>
                <a:gd name="T7" fmla="*/ 834088423 h 467"/>
                <a:gd name="T8" fmla="*/ 0 w 115"/>
                <a:gd name="T9" fmla="*/ 0 h 467"/>
                <a:gd name="T10" fmla="*/ 331923224 w 115"/>
                <a:gd name="T11" fmla="*/ 2147483646 h 467"/>
                <a:gd name="T12" fmla="*/ 1090600904 w 115"/>
                <a:gd name="T13" fmla="*/ 2147483646 h 467"/>
                <a:gd name="T14" fmla="*/ 1627997760 w 115"/>
                <a:gd name="T15" fmla="*/ 2147483646 h 467"/>
                <a:gd name="T16" fmla="*/ 1817668174 w 115"/>
                <a:gd name="T17" fmla="*/ 2147483646 h 467"/>
                <a:gd name="T18" fmla="*/ 1770250570 w 115"/>
                <a:gd name="T19" fmla="*/ 2147483646 h 467"/>
                <a:gd name="T20" fmla="*/ 1596387350 w 115"/>
                <a:gd name="T21" fmla="*/ 2147483646 h 4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0" name="Freeform 31">
              <a:extLst>
                <a:ext uri="{FF2B5EF4-FFF2-40B4-BE49-F238E27FC236}">
                  <a16:creationId xmlns:a16="http://schemas.microsoft.com/office/drawing/2014/main" id="{B01D5C4F-E38F-41E2-ADF1-6E0076871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>
                <a:gd name="T0" fmla="*/ 273753372 w 36"/>
                <a:gd name="T1" fmla="*/ 2147483646 h 633"/>
                <a:gd name="T2" fmla="*/ 209338926 w 36"/>
                <a:gd name="T3" fmla="*/ 2147483646 h 633"/>
                <a:gd name="T4" fmla="*/ 80514045 w 36"/>
                <a:gd name="T5" fmla="*/ 2147483646 h 633"/>
                <a:gd name="T6" fmla="*/ 209338926 w 36"/>
                <a:gd name="T7" fmla="*/ 2147483646 h 633"/>
                <a:gd name="T8" fmla="*/ 354267417 w 36"/>
                <a:gd name="T9" fmla="*/ 1554425528 h 633"/>
                <a:gd name="T10" fmla="*/ 579709955 w 36"/>
                <a:gd name="T11" fmla="*/ 0 h 633"/>
                <a:gd name="T12" fmla="*/ 563606343 w 36"/>
                <a:gd name="T13" fmla="*/ 0 h 633"/>
                <a:gd name="T14" fmla="*/ 322060194 w 36"/>
                <a:gd name="T15" fmla="*/ 1554425528 h 633"/>
                <a:gd name="T16" fmla="*/ 161032104 w 36"/>
                <a:gd name="T17" fmla="*/ 2147483646 h 633"/>
                <a:gd name="T18" fmla="*/ 16103612 w 36"/>
                <a:gd name="T19" fmla="*/ 2147483646 h 633"/>
                <a:gd name="T20" fmla="*/ 112721269 w 36"/>
                <a:gd name="T21" fmla="*/ 2147483646 h 633"/>
                <a:gd name="T22" fmla="*/ 257649761 w 36"/>
                <a:gd name="T23" fmla="*/ 2147483646 h 633"/>
                <a:gd name="T24" fmla="*/ 273753372 w 36"/>
                <a:gd name="T25" fmla="*/ 2147483646 h 6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1" name="Freeform 32">
              <a:extLst>
                <a:ext uri="{FF2B5EF4-FFF2-40B4-BE49-F238E27FC236}">
                  <a16:creationId xmlns:a16="http://schemas.microsoft.com/office/drawing/2014/main" id="{B96C0167-CA60-4888-9369-DF03CDF0235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>
                <a:gd name="T0" fmla="*/ 346523469 w 28"/>
                <a:gd name="T1" fmla="*/ 923021860 h 59"/>
                <a:gd name="T2" fmla="*/ 441027344 w 28"/>
                <a:gd name="T3" fmla="*/ 923021860 h 59"/>
                <a:gd name="T4" fmla="*/ 0 w 28"/>
                <a:gd name="T5" fmla="*/ 0 h 59"/>
                <a:gd name="T6" fmla="*/ 346523469 w 28"/>
                <a:gd name="T7" fmla="*/ 923021860 h 5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2" name="Freeform 33">
              <a:extLst>
                <a:ext uri="{FF2B5EF4-FFF2-40B4-BE49-F238E27FC236}">
                  <a16:creationId xmlns:a16="http://schemas.microsoft.com/office/drawing/2014/main" id="{A65B2430-3DD0-40C8-AC79-2FB40F3B94F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>
                <a:gd name="T0" fmla="*/ 64496489 w 17"/>
                <a:gd name="T1" fmla="*/ 847377402 h 107"/>
                <a:gd name="T2" fmla="*/ 274108069 w 17"/>
                <a:gd name="T3" fmla="*/ 1679063951 h 107"/>
                <a:gd name="T4" fmla="*/ 161241221 w 17"/>
                <a:gd name="T5" fmla="*/ 690456982 h 107"/>
                <a:gd name="T6" fmla="*/ 145115092 w 17"/>
                <a:gd name="T7" fmla="*/ 674762167 h 107"/>
                <a:gd name="T8" fmla="*/ 0 w 17"/>
                <a:gd name="T9" fmla="*/ 0 h 107"/>
                <a:gd name="T10" fmla="*/ 0 w 17"/>
                <a:gd name="T11" fmla="*/ 125538713 h 107"/>
                <a:gd name="T12" fmla="*/ 64496489 w 17"/>
                <a:gd name="T13" fmla="*/ 847377402 h 1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3" name="Freeform 34">
              <a:extLst>
                <a:ext uri="{FF2B5EF4-FFF2-40B4-BE49-F238E27FC236}">
                  <a16:creationId xmlns:a16="http://schemas.microsoft.com/office/drawing/2014/main" id="{ECD30714-50FD-4BB8-AA9F-1E8A5DE8BE6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>
                <a:gd name="T0" fmla="*/ 126350140 w 294"/>
                <a:gd name="T1" fmla="*/ 2147483646 h 568"/>
                <a:gd name="T2" fmla="*/ 552784347 w 294"/>
                <a:gd name="T3" fmla="*/ 2147483646 h 568"/>
                <a:gd name="T4" fmla="*/ 1563593416 w 294"/>
                <a:gd name="T5" fmla="*/ 2147483646 h 568"/>
                <a:gd name="T6" fmla="*/ 2147483646 w 294"/>
                <a:gd name="T7" fmla="*/ 1869089766 h 568"/>
                <a:gd name="T8" fmla="*/ 2147483646 w 294"/>
                <a:gd name="T9" fmla="*/ 910983896 h 568"/>
                <a:gd name="T10" fmla="*/ 2147483646 w 294"/>
                <a:gd name="T11" fmla="*/ 439783962 h 568"/>
                <a:gd name="T12" fmla="*/ 2147483646 w 294"/>
                <a:gd name="T13" fmla="*/ 0 h 568"/>
                <a:gd name="T14" fmla="*/ 2147483646 w 294"/>
                <a:gd name="T15" fmla="*/ 0 h 568"/>
                <a:gd name="T16" fmla="*/ 2147483646 w 294"/>
                <a:gd name="T17" fmla="*/ 424077958 h 568"/>
                <a:gd name="T18" fmla="*/ 2147483646 w 294"/>
                <a:gd name="T19" fmla="*/ 879571888 h 568"/>
                <a:gd name="T20" fmla="*/ 2147483646 w 294"/>
                <a:gd name="T21" fmla="*/ 1837677758 h 568"/>
                <a:gd name="T22" fmla="*/ 1500416359 w 294"/>
                <a:gd name="T23" fmla="*/ 2147483646 h 568"/>
                <a:gd name="T24" fmla="*/ 473814019 w 294"/>
                <a:gd name="T25" fmla="*/ 2147483646 h 568"/>
                <a:gd name="T26" fmla="*/ 0 w 294"/>
                <a:gd name="T27" fmla="*/ 2147483646 h 568"/>
                <a:gd name="T28" fmla="*/ 110556869 w 294"/>
                <a:gd name="T29" fmla="*/ 2147483646 h 568"/>
                <a:gd name="T30" fmla="*/ 126350140 w 294"/>
                <a:gd name="T31" fmla="*/ 2147483646 h 56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4" name="Freeform 35">
              <a:extLst>
                <a:ext uri="{FF2B5EF4-FFF2-40B4-BE49-F238E27FC236}">
                  <a16:creationId xmlns:a16="http://schemas.microsoft.com/office/drawing/2014/main" id="{9CF7AA85-FF20-499A-85FC-596D9FC62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>
                <a:gd name="T0" fmla="*/ 0 w 25"/>
                <a:gd name="T1" fmla="*/ 0 h 53"/>
                <a:gd name="T2" fmla="*/ 304079525 w 25"/>
                <a:gd name="T3" fmla="*/ 828513255 h 53"/>
                <a:gd name="T4" fmla="*/ 400104007 w 25"/>
                <a:gd name="T5" fmla="*/ 828513255 h 53"/>
                <a:gd name="T6" fmla="*/ 0 w 25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5" name="Freeform 36">
              <a:extLst>
                <a:ext uri="{FF2B5EF4-FFF2-40B4-BE49-F238E27FC236}">
                  <a16:creationId xmlns:a16="http://schemas.microsoft.com/office/drawing/2014/main" id="{E5EA3098-7318-4055-A297-517D9263A5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>
                <a:gd name="T0" fmla="*/ 0 w 29"/>
                <a:gd name="T1" fmla="*/ 0 h 141"/>
                <a:gd name="T2" fmla="*/ 108742655 w 29"/>
                <a:gd name="T3" fmla="*/ 1397863960 h 141"/>
                <a:gd name="T4" fmla="*/ 279621155 w 29"/>
                <a:gd name="T5" fmla="*/ 1837639560 h 141"/>
                <a:gd name="T6" fmla="*/ 450499655 w 29"/>
                <a:gd name="T7" fmla="*/ 2147483646 h 141"/>
                <a:gd name="T8" fmla="*/ 419429762 w 29"/>
                <a:gd name="T9" fmla="*/ 2120352729 h 141"/>
                <a:gd name="T10" fmla="*/ 124275631 w 29"/>
                <a:gd name="T11" fmla="*/ 345540519 h 141"/>
                <a:gd name="T12" fmla="*/ 62139786 w 29"/>
                <a:gd name="T13" fmla="*/ 172768278 h 141"/>
                <a:gd name="T14" fmla="*/ 0 w 29"/>
                <a:gd name="T15" fmla="*/ 0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6" name="Freeform 37">
              <a:extLst>
                <a:ext uri="{FF2B5EF4-FFF2-40B4-BE49-F238E27FC236}">
                  <a16:creationId xmlns:a16="http://schemas.microsoft.com/office/drawing/2014/main" id="{C2E4E0A0-36DF-4A2D-8BC1-EAFA7A4C31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>
                <a:gd name="T0" fmla="*/ 0 w 8"/>
                <a:gd name="T1" fmla="*/ 402731031 h 48"/>
                <a:gd name="T2" fmla="*/ 63003906 w 8"/>
                <a:gd name="T3" fmla="*/ 573114814 h 48"/>
                <a:gd name="T4" fmla="*/ 126007813 w 8"/>
                <a:gd name="T5" fmla="*/ 743502533 h 48"/>
                <a:gd name="T6" fmla="*/ 110255844 w 8"/>
                <a:gd name="T7" fmla="*/ 294302840 h 48"/>
                <a:gd name="T8" fmla="*/ 0 w 8"/>
                <a:gd name="T9" fmla="*/ 0 h 48"/>
                <a:gd name="T10" fmla="*/ 0 w 8"/>
                <a:gd name="T11" fmla="*/ 61959528 h 48"/>
                <a:gd name="T12" fmla="*/ 0 w 8"/>
                <a:gd name="T13" fmla="*/ 402731031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7" name="Freeform 38">
              <a:extLst>
                <a:ext uri="{FF2B5EF4-FFF2-40B4-BE49-F238E27FC236}">
                  <a16:creationId xmlns:a16="http://schemas.microsoft.com/office/drawing/2014/main" id="{479E8CA6-B4BB-447A-A9BA-51B878A3C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>
                <a:gd name="T0" fmla="*/ 173259750 w 44"/>
                <a:gd name="T1" fmla="*/ 439440880 h 111"/>
                <a:gd name="T2" fmla="*/ 0 w 44"/>
                <a:gd name="T3" fmla="*/ 0 h 111"/>
                <a:gd name="T4" fmla="*/ 173259750 w 44"/>
                <a:gd name="T5" fmla="*/ 769022530 h 111"/>
                <a:gd name="T6" fmla="*/ 220515656 w 44"/>
                <a:gd name="T7" fmla="*/ 910269545 h 111"/>
                <a:gd name="T8" fmla="*/ 614287094 w 44"/>
                <a:gd name="T9" fmla="*/ 1742067645 h 111"/>
                <a:gd name="T10" fmla="*/ 693042969 w 44"/>
                <a:gd name="T11" fmla="*/ 1742067645 h 111"/>
                <a:gd name="T12" fmla="*/ 346523469 w 44"/>
                <a:gd name="T13" fmla="*/ 816102227 h 111"/>
                <a:gd name="T14" fmla="*/ 173259750 w 44"/>
                <a:gd name="T15" fmla="*/ 439440880 h 1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4E0C2129-8C08-4C57-ABF6-06E6745B6F23}"/>
              </a:ext>
            </a:extLst>
          </p:cNvPr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01" name="Title Placeholder 1">
            <a:extLst>
              <a:ext uri="{FF2B5EF4-FFF2-40B4-BE49-F238E27FC236}">
                <a16:creationId xmlns:a16="http://schemas.microsoft.com/office/drawing/2014/main" id="{C24BFC17-B3FD-420A-99DE-FA3171C777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4102" name="Text Placeholder 2">
            <a:extLst>
              <a:ext uri="{FF2B5EF4-FFF2-40B4-BE49-F238E27FC236}">
                <a16:creationId xmlns:a16="http://schemas.microsoft.com/office/drawing/2014/main" id="{FB816BCA-6C33-4002-BDCD-C813DAC9B7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60A711-ADD6-4853-A56E-F210813EA0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BB307ED-6BAB-4B67-8283-7FD9EAE2530F}" type="datetime1">
              <a:rPr lang="ru-RU" smtClean="0"/>
              <a:t>16.11.2025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7986D-7ED5-41A0-B1E9-871979BB9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B04921-21EB-4D3E-957A-B0F1663160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BE4C8434-2552-4A5E-B3C3-41F26224E4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20" r:id="rId1"/>
    <p:sldLayoutId id="2147486521" r:id="rId2"/>
    <p:sldLayoutId id="2147486522" r:id="rId3"/>
    <p:sldLayoutId id="2147486523" r:id="rId4"/>
    <p:sldLayoutId id="2147486524" r:id="rId5"/>
    <p:sldLayoutId id="2147486525" r:id="rId6"/>
    <p:sldLayoutId id="2147486526" r:id="rId7"/>
    <p:sldLayoutId id="2147486527" r:id="rId8"/>
    <p:sldLayoutId id="2147486528" r:id="rId9"/>
    <p:sldLayoutId id="2147486529" r:id="rId10"/>
    <p:sldLayoutId id="2147486530" r:id="rId11"/>
    <p:sldLayoutId id="2147486531" r:id="rId12"/>
    <p:sldLayoutId id="2147486532" r:id="rId13"/>
    <p:sldLayoutId id="2147486533" r:id="rId14"/>
    <p:sldLayoutId id="2147486534" r:id="rId15"/>
    <p:sldLayoutId id="2147486535" r:id="rId16"/>
    <p:sldLayoutId id="2147486536" r:id="rId17"/>
    <p:sldLayoutId id="2147486537" r:id="rId18"/>
    <p:sldLayoutId id="2147486538" r:id="rId19"/>
    <p:sldLayoutId id="2147486539" r:id="rId20"/>
    <p:sldLayoutId id="2147486540" r:id="rId21"/>
  </p:sldLayoutIdLst>
  <p:hf sldNum="0" hd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5" Type="http://schemas.openxmlformats.org/officeDocument/2006/relationships/diagramQuickStyle" Target="../diagrams/quickStyle6.xml"/><Relationship Id="rId10" Type="http://schemas.openxmlformats.org/officeDocument/2006/relationships/diagramQuickStyle" Target="../diagrams/quickStyle7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microsoft.com/office/2007/relationships/diagramDrawing" Target="../diagrams/drawing9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8.xml"/><Relationship Id="rId11" Type="http://schemas.openxmlformats.org/officeDocument/2006/relationships/diagramColors" Target="../diagrams/colors9.xml"/><Relationship Id="rId5" Type="http://schemas.openxmlformats.org/officeDocument/2006/relationships/diagramQuickStyle" Target="../diagrams/quickStyle8.xml"/><Relationship Id="rId10" Type="http://schemas.openxmlformats.org/officeDocument/2006/relationships/diagramQuickStyle" Target="../diagrams/quickStyle9.xml"/><Relationship Id="rId4" Type="http://schemas.openxmlformats.org/officeDocument/2006/relationships/diagramLayout" Target="../diagrams/layout8.xml"/><Relationship Id="rId9" Type="http://schemas.openxmlformats.org/officeDocument/2006/relationships/diagramLayout" Target="../diagrams/layout9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13" Type="http://schemas.openxmlformats.org/officeDocument/2006/relationships/oleObject" Target="../embeddings/oleObject3.bin"/><Relationship Id="rId3" Type="http://schemas.openxmlformats.org/officeDocument/2006/relationships/notesSlide" Target="../notesSlides/notesSlide11.xml"/><Relationship Id="rId7" Type="http://schemas.openxmlformats.org/officeDocument/2006/relationships/diagramColors" Target="../diagrams/colors10.xml"/><Relationship Id="rId12" Type="http://schemas.openxmlformats.org/officeDocument/2006/relationships/image" Target="../media/image23.wmf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diagramQuickStyle" Target="../diagrams/quickStyle10.xml"/><Relationship Id="rId11" Type="http://schemas.openxmlformats.org/officeDocument/2006/relationships/oleObject" Target="../embeddings/oleObject2.bin"/><Relationship Id="rId5" Type="http://schemas.openxmlformats.org/officeDocument/2006/relationships/diagramLayout" Target="../diagrams/layout10.xml"/><Relationship Id="rId10" Type="http://schemas.openxmlformats.org/officeDocument/2006/relationships/image" Target="../media/image22.wmf"/><Relationship Id="rId4" Type="http://schemas.openxmlformats.org/officeDocument/2006/relationships/diagramData" Target="../diagrams/data10.xml"/><Relationship Id="rId9" Type="http://schemas.openxmlformats.org/officeDocument/2006/relationships/oleObject" Target="../embeddings/oleObject1.bin"/><Relationship Id="rId14" Type="http://schemas.openxmlformats.org/officeDocument/2006/relationships/image" Target="../media/image24.wmf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13" Type="http://schemas.openxmlformats.org/officeDocument/2006/relationships/oleObject" Target="../embeddings/oleObject6.bin"/><Relationship Id="rId3" Type="http://schemas.openxmlformats.org/officeDocument/2006/relationships/notesSlide" Target="../notesSlides/notesSlide12.xml"/><Relationship Id="rId7" Type="http://schemas.openxmlformats.org/officeDocument/2006/relationships/diagramColors" Target="../diagrams/colors11.xml"/><Relationship Id="rId12" Type="http://schemas.openxmlformats.org/officeDocument/2006/relationships/image" Target="../media/image26.wmf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28.wmf"/><Relationship Id="rId1" Type="http://schemas.openxmlformats.org/officeDocument/2006/relationships/vmlDrawing" Target="../drawings/vmlDrawing2.vml"/><Relationship Id="rId6" Type="http://schemas.openxmlformats.org/officeDocument/2006/relationships/diagramQuickStyle" Target="../diagrams/quickStyle11.xml"/><Relationship Id="rId11" Type="http://schemas.openxmlformats.org/officeDocument/2006/relationships/oleObject" Target="../embeddings/oleObject5.bin"/><Relationship Id="rId5" Type="http://schemas.openxmlformats.org/officeDocument/2006/relationships/diagramLayout" Target="../diagrams/layout11.xml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25.wmf"/><Relationship Id="rId4" Type="http://schemas.openxmlformats.org/officeDocument/2006/relationships/diagramData" Target="../diagrams/data11.xml"/><Relationship Id="rId9" Type="http://schemas.openxmlformats.org/officeDocument/2006/relationships/oleObject" Target="../embeddings/oleObject4.bin"/><Relationship Id="rId14" Type="http://schemas.openxmlformats.org/officeDocument/2006/relationships/image" Target="../media/image27.wmf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13" Type="http://schemas.openxmlformats.org/officeDocument/2006/relationships/oleObject" Target="../embeddings/oleObject10.bin"/><Relationship Id="rId3" Type="http://schemas.openxmlformats.org/officeDocument/2006/relationships/notesSlide" Target="../notesSlides/notesSlide13.xml"/><Relationship Id="rId7" Type="http://schemas.openxmlformats.org/officeDocument/2006/relationships/diagramColors" Target="../diagrams/colors12.xml"/><Relationship Id="rId12" Type="http://schemas.openxmlformats.org/officeDocument/2006/relationships/image" Target="../media/image30.wmf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3.vml"/><Relationship Id="rId6" Type="http://schemas.openxmlformats.org/officeDocument/2006/relationships/diagramQuickStyle" Target="../diagrams/quickStyle12.xml"/><Relationship Id="rId11" Type="http://schemas.openxmlformats.org/officeDocument/2006/relationships/oleObject" Target="../embeddings/oleObject9.bin"/><Relationship Id="rId5" Type="http://schemas.openxmlformats.org/officeDocument/2006/relationships/diagramLayout" Target="../diagrams/layout12.xml"/><Relationship Id="rId10" Type="http://schemas.openxmlformats.org/officeDocument/2006/relationships/image" Target="../media/image29.wmf"/><Relationship Id="rId4" Type="http://schemas.openxmlformats.org/officeDocument/2006/relationships/diagramData" Target="../diagrams/data12.xml"/><Relationship Id="rId9" Type="http://schemas.openxmlformats.org/officeDocument/2006/relationships/oleObject" Target="../embeddings/oleObject8.bin"/><Relationship Id="rId14" Type="http://schemas.openxmlformats.org/officeDocument/2006/relationships/image" Target="../media/image31.wmf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13" Type="http://schemas.openxmlformats.org/officeDocument/2006/relationships/image" Target="../media/image36.png"/><Relationship Id="rId18" Type="http://schemas.openxmlformats.org/officeDocument/2006/relationships/image" Target="../media/image35.wmf"/><Relationship Id="rId3" Type="http://schemas.openxmlformats.org/officeDocument/2006/relationships/notesSlide" Target="../notesSlides/notesSlide14.xml"/><Relationship Id="rId7" Type="http://schemas.openxmlformats.org/officeDocument/2006/relationships/diagramColors" Target="../diagrams/colors13.xml"/><Relationship Id="rId12" Type="http://schemas.openxmlformats.org/officeDocument/2006/relationships/image" Target="../media/image33.wmf"/><Relationship Id="rId17" Type="http://schemas.openxmlformats.org/officeDocument/2006/relationships/oleObject" Target="../embeddings/oleObject14.bin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34.wmf"/><Relationship Id="rId1" Type="http://schemas.openxmlformats.org/officeDocument/2006/relationships/vmlDrawing" Target="../drawings/vmlDrawing4.vml"/><Relationship Id="rId6" Type="http://schemas.openxmlformats.org/officeDocument/2006/relationships/diagramQuickStyle" Target="../diagrams/quickStyle13.xml"/><Relationship Id="rId11" Type="http://schemas.openxmlformats.org/officeDocument/2006/relationships/oleObject" Target="../embeddings/oleObject12.bin"/><Relationship Id="rId5" Type="http://schemas.openxmlformats.org/officeDocument/2006/relationships/diagramLayout" Target="../diagrams/layout13.xml"/><Relationship Id="rId15" Type="http://schemas.openxmlformats.org/officeDocument/2006/relationships/oleObject" Target="../embeddings/oleObject13.bin"/><Relationship Id="rId10" Type="http://schemas.openxmlformats.org/officeDocument/2006/relationships/image" Target="../media/image32.wmf"/><Relationship Id="rId4" Type="http://schemas.openxmlformats.org/officeDocument/2006/relationships/diagramData" Target="../diagrams/data13.xml"/><Relationship Id="rId9" Type="http://schemas.openxmlformats.org/officeDocument/2006/relationships/oleObject" Target="../embeddings/oleObject11.bin"/><Relationship Id="rId14" Type="http://schemas.microsoft.com/office/2007/relationships/hdphoto" Target="../media/hdphoto3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microsoft.com/office/2007/relationships/hdphoto" Target="../media/hdphoto4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42.pn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Relationship Id="rId6" Type="http://schemas.microsoft.com/office/2007/relationships/hdphoto" Target="../media/hdphoto6.wdp"/><Relationship Id="rId5" Type="http://schemas.openxmlformats.org/officeDocument/2006/relationships/image" Target="../media/image43.png"/><Relationship Id="rId4" Type="http://schemas.microsoft.com/office/2007/relationships/hdphoto" Target="../media/hdphoto5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9287294-23F9-4DC6-B65E-2A74B9C870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320087" cy="11477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COURSE: MEASUREMENT METHODS AND TOOLS</a:t>
            </a:r>
            <a:endParaRPr lang="ru-RU" sz="3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6EDF5AE-E763-4053-8FB4-940027387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59396" name="Прямоугольник 1">
            <a:extLst>
              <a:ext uri="{FF2B5EF4-FFF2-40B4-BE49-F238E27FC236}">
                <a16:creationId xmlns:a16="http://schemas.microsoft.com/office/drawing/2014/main" id="{48C87D0F-21D0-4E09-9470-5C4BFF9FB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636838"/>
            <a:ext cx="878522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13.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Acoustic measurement methods and tools</a:t>
            </a:r>
            <a:endParaRPr lang="en-US" altLang="ru-RU" sz="3000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3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B.Khamdamov</a:t>
            </a:r>
            <a:endParaRPr lang="en-US" altLang="ru-RU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(Andijan State Technical Institute)</a:t>
            </a:r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29FDF8E2-D21D-486C-A9F6-17ACA7CB7267}"/>
              </a:ext>
            </a:extLst>
          </p:cNvPr>
          <p:cNvSpPr/>
          <p:nvPr/>
        </p:nvSpPr>
        <p:spPr>
          <a:xfrm>
            <a:off x="8305800" y="6165850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>
                <a16:creationId xmlns:a16="http://schemas.microsoft.com/office/drawing/2014/main" id="{FB3DD6AC-0E4F-40D6-9DD6-D4894129F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229600" cy="9318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 fontScale="92500"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O’LCHASH USULLARI VA VOSITALARI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CF24D4C-1EC4-464A-942A-93DFE24BE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61444" name="Прямоугольник 5">
            <a:extLst>
              <a:ext uri="{FF2B5EF4-FFF2-40B4-BE49-F238E27FC236}">
                <a16:creationId xmlns:a16="http://schemas.microsoft.com/office/drawing/2014/main" id="{DD5D4EF7-0392-464F-A427-F1C7512AE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86100"/>
            <a:ext cx="9144000" cy="21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13-Ma’ruza.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Akustik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o'lchash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usullari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va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vositalari</a:t>
            </a:r>
            <a:r>
              <a:rPr lang="en-US" altLang="ru-RU" sz="30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Ma’ruzachi</a:t>
            </a:r>
            <a:r>
              <a:rPr lang="en-US" altLang="ru-RU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B.Xamdamov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Andijon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davlat</a:t>
            </a:r>
            <a:r>
              <a:rPr lang="en-US" altLang="ru-RU" sz="3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texnika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Instituti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7B404F31-2CB4-4972-90FE-E8B8BCEFEE35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D5EF035-BB53-40BF-8C31-6EB152F85B71}"/>
              </a:ext>
            </a:extLst>
          </p:cNvPr>
          <p:cNvSpPr/>
          <p:nvPr/>
        </p:nvSpPr>
        <p:spPr>
          <a:xfrm>
            <a:off x="321344" y="332656"/>
            <a:ext cx="8643144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13-Mavzu: </a:t>
            </a:r>
            <a:r>
              <a:rPr lang="en-US" sz="2800" b="1" dirty="0" err="1"/>
              <a:t>Akustik</a:t>
            </a:r>
            <a:r>
              <a:rPr lang="en-US" sz="2800" b="1" dirty="0"/>
              <a:t> </a:t>
            </a:r>
            <a:r>
              <a:rPr lang="en-US" sz="2800" b="1" dirty="0" err="1"/>
              <a:t>o'lchash</a:t>
            </a:r>
            <a:r>
              <a:rPr lang="en-US" sz="2800" b="1" dirty="0"/>
              <a:t> </a:t>
            </a:r>
            <a:r>
              <a:rPr lang="en-US" sz="2800" b="1" dirty="0" err="1"/>
              <a:t>usullari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vositalari</a:t>
            </a: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800" b="1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FF1B89A-6C41-449D-847E-0072BA4890FE}"/>
              </a:ext>
            </a:extLst>
          </p:cNvPr>
          <p:cNvSpPr/>
          <p:nvPr/>
        </p:nvSpPr>
        <p:spPr>
          <a:xfrm>
            <a:off x="142478" y="2132856"/>
            <a:ext cx="8859044" cy="34009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solidFill>
                  <a:prstClr val="black"/>
                </a:solidFill>
                <a:cs typeface="Arial" panose="020B0604020202020204" pitchFamily="34" charset="0"/>
              </a:rPr>
              <a:t>Reja</a:t>
            </a:r>
            <a:r>
              <a:rPr lang="en-US" sz="3200" b="1" dirty="0">
                <a:solidFill>
                  <a:prstClr val="black"/>
                </a:solidFill>
                <a:cs typeface="Arial" panose="020B0604020202020204" pitchFamily="34" charset="0"/>
              </a:rPr>
              <a:t>: </a:t>
            </a: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8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r>
              <a:rPr lang="en-US" sz="2800" dirty="0"/>
              <a:t>13.1 </a:t>
            </a:r>
            <a:r>
              <a:rPr lang="en-US" sz="2800" dirty="0" err="1"/>
              <a:t>Akustika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akustik</a:t>
            </a:r>
            <a:r>
              <a:rPr lang="en-US" sz="2800" dirty="0"/>
              <a:t> </a:t>
            </a:r>
            <a:r>
              <a:rPr lang="en-US" sz="2800" dirty="0" err="1"/>
              <a:t>o’lchash</a:t>
            </a:r>
            <a:r>
              <a:rPr lang="en-US" sz="2800" dirty="0"/>
              <a:t> </a:t>
            </a:r>
            <a:r>
              <a:rPr lang="en-US" sz="2800" dirty="0" err="1"/>
              <a:t>tushunchalari</a:t>
            </a:r>
            <a:r>
              <a:rPr lang="en-US" sz="2800" dirty="0"/>
              <a:t>.</a:t>
            </a:r>
            <a:endParaRPr lang="ru-RU" sz="2800" dirty="0"/>
          </a:p>
          <a:p>
            <a:r>
              <a:rPr lang="en-US" sz="2800" dirty="0"/>
              <a:t>13.2 </a:t>
            </a:r>
            <a:r>
              <a:rPr lang="en-US" sz="2800" dirty="0" err="1"/>
              <a:t>Akustik</a:t>
            </a:r>
            <a:r>
              <a:rPr lang="en-US" sz="2800" dirty="0"/>
              <a:t> </a:t>
            </a:r>
            <a:r>
              <a:rPr lang="en-US" sz="2800" dirty="0" err="1"/>
              <a:t>o’lchash</a:t>
            </a:r>
            <a:r>
              <a:rPr lang="en-US" sz="2800" dirty="0"/>
              <a:t> </a:t>
            </a:r>
            <a:r>
              <a:rPr lang="en-US" sz="2800" dirty="0" err="1"/>
              <a:t>usullari</a:t>
            </a:r>
            <a:r>
              <a:rPr lang="en-US" sz="2800" dirty="0"/>
              <a:t>.</a:t>
            </a:r>
            <a:endParaRPr lang="ru-RU" sz="2800" dirty="0"/>
          </a:p>
          <a:p>
            <a:r>
              <a:rPr lang="en-US" sz="2800" dirty="0"/>
              <a:t>13.3 </a:t>
            </a:r>
            <a:r>
              <a:rPr lang="en-US" sz="2800" dirty="0" err="1"/>
              <a:t>Defektoskoplar</a:t>
            </a:r>
            <a:r>
              <a:rPr lang="en-US" sz="2800" dirty="0"/>
              <a:t>, </a:t>
            </a:r>
            <a:r>
              <a:rPr lang="en-US" sz="2800" dirty="0" err="1"/>
              <a:t>qalinlik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qattiqlik</a:t>
            </a:r>
            <a:r>
              <a:rPr lang="en-US" sz="2800" dirty="0"/>
              <a:t> </a:t>
            </a:r>
            <a:r>
              <a:rPr lang="en-US" sz="2800" dirty="0" err="1"/>
              <a:t>o’lcha</a:t>
            </a:r>
            <a:r>
              <a:rPr lang="uz-Cyrl-UZ" sz="2800" dirty="0"/>
              <a:t>gichlar</a:t>
            </a:r>
            <a:r>
              <a:rPr lang="en-US" sz="2800" dirty="0"/>
              <a:t>.</a:t>
            </a:r>
            <a:endParaRPr lang="ru-RU" sz="2800" dirty="0"/>
          </a:p>
          <a:p>
            <a:r>
              <a:rPr lang="en-US" sz="2800" dirty="0"/>
              <a:t>13.4 </a:t>
            </a:r>
            <a:r>
              <a:rPr lang="en-US" sz="2800" dirty="0" err="1"/>
              <a:t>Muxitlarning</a:t>
            </a:r>
            <a:r>
              <a:rPr lang="en-US" sz="2800" dirty="0"/>
              <a:t> </a:t>
            </a:r>
            <a:r>
              <a:rPr lang="en-US" sz="2800" dirty="0" err="1"/>
              <a:t>akustik</a:t>
            </a:r>
            <a:r>
              <a:rPr lang="en-US" sz="2800" dirty="0"/>
              <a:t> </a:t>
            </a:r>
            <a:r>
              <a:rPr lang="en-US" sz="2800" dirty="0" err="1"/>
              <a:t>xossalari</a:t>
            </a:r>
            <a:r>
              <a:rPr lang="uz-Cyrl-UZ" sz="2800" dirty="0"/>
              <a:t>.</a:t>
            </a:r>
            <a:endParaRPr lang="ru-RU" sz="2800" dirty="0"/>
          </a:p>
          <a:p>
            <a:r>
              <a:rPr lang="en-US" sz="2800" dirty="0"/>
              <a:t>13.5 </a:t>
            </a:r>
            <a:r>
              <a:rPr lang="uz-Cyrl-UZ" sz="2800" dirty="0"/>
              <a:t>S</a:t>
            </a:r>
            <a:r>
              <a:rPr lang="en-US" sz="2800" dirty="0" err="1"/>
              <a:t>hovqin</a:t>
            </a:r>
            <a:r>
              <a:rPr lang="en-US" sz="2800" dirty="0"/>
              <a:t> </a:t>
            </a:r>
            <a:r>
              <a:rPr lang="en-US" sz="2800" dirty="0" err="1"/>
              <a:t>parametrlarini</a:t>
            </a:r>
            <a:r>
              <a:rPr lang="en-US" sz="2800" dirty="0"/>
              <a:t> </a:t>
            </a:r>
            <a:r>
              <a:rPr lang="en-US" sz="2800" dirty="0" err="1"/>
              <a:t>aniqlash</a:t>
            </a:r>
            <a:endParaRPr lang="ru-RU" sz="2800" dirty="0"/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F02B5E0B-7A93-4E2E-968D-D82A0315A515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99B37CAB-454B-418B-8F85-F7509E27A5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9006755"/>
              </p:ext>
            </p:extLst>
          </p:nvPr>
        </p:nvGraphicFramePr>
        <p:xfrm>
          <a:off x="355269" y="1584852"/>
          <a:ext cx="8520113" cy="4429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Скругленный прямоугольник 4">
            <a:extLst>
              <a:ext uri="{FF2B5EF4-FFF2-40B4-BE49-F238E27FC236}">
                <a16:creationId xmlns:a16="http://schemas.microsoft.com/office/drawing/2014/main" id="{EA0384D7-B983-42D1-B032-0B79F174DBAA}"/>
              </a:ext>
            </a:extLst>
          </p:cNvPr>
          <p:cNvSpPr/>
          <p:nvPr/>
        </p:nvSpPr>
        <p:spPr>
          <a:xfrm>
            <a:off x="2224580" y="570995"/>
            <a:ext cx="4694839" cy="54534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chilly" dir="t"/>
          </a:scene3d>
          <a:sp3d z="-12700"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06680" tIns="106680" rIns="106680" bIns="106680" spcCol="1270" anchor="ctr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AU" sz="3200" b="1" i="1" dirty="0"/>
              <a:t>Akustik </a:t>
            </a:r>
            <a:r>
              <a:rPr lang="en-AU" sz="3200" b="1" i="1" dirty="0" err="1"/>
              <a:t>usullar</a:t>
            </a:r>
            <a:endParaRPr lang="de-DE" sz="3200" b="1" dirty="0"/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C6863F54-E735-4882-BE41-BFEB8735911C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344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F42D6BC-D37C-41CB-BEB7-03499C1A41BC}"/>
              </a:ext>
            </a:extLst>
          </p:cNvPr>
          <p:cNvGrpSpPr/>
          <p:nvPr/>
        </p:nvGrpSpPr>
        <p:grpSpPr>
          <a:xfrm>
            <a:off x="107504" y="384687"/>
            <a:ext cx="8928992" cy="6068649"/>
            <a:chOff x="295275" y="1160440"/>
            <a:chExt cx="8531454" cy="4978423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6" name="Скругленный прямоугольник 20">
              <a:extLst>
                <a:ext uri="{FF2B5EF4-FFF2-40B4-BE49-F238E27FC236}">
                  <a16:creationId xmlns:a16="http://schemas.microsoft.com/office/drawing/2014/main" id="{BE65064E-80EC-4DE7-A495-B55E89A4A261}"/>
                </a:ext>
              </a:extLst>
            </p:cNvPr>
            <p:cNvSpPr/>
            <p:nvPr/>
          </p:nvSpPr>
          <p:spPr bwMode="auto">
            <a:xfrm>
              <a:off x="4585648" y="2697140"/>
              <a:ext cx="1270000" cy="571500"/>
            </a:xfrm>
            <a:prstGeom prst="roundRect">
              <a:avLst/>
            </a:prstGeom>
            <a:grpFill/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90000" tIns="46800" rIns="90000" bIns="46800" anchor="ctr"/>
            <a:lstStyle/>
            <a:p>
              <a:pPr algn="ctr">
                <a:defRPr/>
              </a:pPr>
              <a:r>
                <a:rPr lang="en-US" sz="1800" b="1" dirty="0" err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Majburiy</a:t>
              </a:r>
              <a:r>
                <a:rPr lang="en-US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algn="ctr">
                <a:defRPr/>
              </a:pPr>
              <a:r>
                <a:rPr lang="en-US" sz="1800" b="1" dirty="0" err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tebranishlar</a:t>
              </a:r>
              <a:endPara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Скругленный прямоугольник 21">
              <a:extLst>
                <a:ext uri="{FF2B5EF4-FFF2-40B4-BE49-F238E27FC236}">
                  <a16:creationId xmlns:a16="http://schemas.microsoft.com/office/drawing/2014/main" id="{1C265F6C-30AC-4437-9F37-26DC6FE030A6}"/>
                </a:ext>
              </a:extLst>
            </p:cNvPr>
            <p:cNvSpPr/>
            <p:nvPr/>
          </p:nvSpPr>
          <p:spPr bwMode="auto">
            <a:xfrm>
              <a:off x="5995348" y="2697140"/>
              <a:ext cx="1270000" cy="558800"/>
            </a:xfrm>
            <a:prstGeom prst="roundRect">
              <a:avLst/>
            </a:prstGeom>
            <a:grpFill/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90000" tIns="46800" rIns="90000" bIns="46800" anchor="ctr"/>
            <a:lstStyle/>
            <a:p>
              <a:pPr algn="ctr">
                <a:defRPr/>
              </a:pPr>
              <a:r>
                <a:rPr lang="en-US" sz="1800" b="1" dirty="0" err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Erkin</a:t>
              </a:r>
              <a:r>
                <a:rPr lang="en-US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algn="ctr">
                <a:defRPr/>
              </a:pPr>
              <a:r>
                <a:rPr lang="en-US" sz="1800" b="1" dirty="0" err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tebranishlar</a:t>
              </a:r>
              <a:endPara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Скругленный прямоугольник 19">
              <a:extLst>
                <a:ext uri="{FF2B5EF4-FFF2-40B4-BE49-F238E27FC236}">
                  <a16:creationId xmlns:a16="http://schemas.microsoft.com/office/drawing/2014/main" id="{48C4F140-1BD4-4013-B5CB-D8E17FF7BAE3}"/>
                </a:ext>
              </a:extLst>
            </p:cNvPr>
            <p:cNvSpPr/>
            <p:nvPr/>
          </p:nvSpPr>
          <p:spPr bwMode="auto">
            <a:xfrm>
              <a:off x="1918648" y="2747940"/>
              <a:ext cx="1676400" cy="368300"/>
            </a:xfrm>
            <a:prstGeom prst="roundRect">
              <a:avLst/>
            </a:prstGeom>
            <a:grpFill/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90000" tIns="46800" rIns="90000" bIns="46800" anchor="ctr"/>
            <a:lstStyle/>
            <a:p>
              <a:pPr algn="ctr">
                <a:defRPr/>
              </a:pPr>
              <a:r>
                <a:rPr lang="en-US" sz="1800" b="1" dirty="0" err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Aralash</a:t>
              </a:r>
              <a:endPara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9" name="Соединительная линия уступом 152">
              <a:extLst>
                <a:ext uri="{FF2B5EF4-FFF2-40B4-BE49-F238E27FC236}">
                  <a16:creationId xmlns:a16="http://schemas.microsoft.com/office/drawing/2014/main" id="{FA697AA0-C231-40F0-B0B0-212C0F2A510C}"/>
                </a:ext>
              </a:extLst>
            </p:cNvPr>
            <p:cNvCxnSpPr/>
            <p:nvPr/>
          </p:nvCxnSpPr>
          <p:spPr bwMode="auto">
            <a:xfrm rot="5400000">
              <a:off x="3010694" y="2580481"/>
              <a:ext cx="279400" cy="1588"/>
            </a:xfrm>
            <a:prstGeom prst="bentConnector3">
              <a:avLst>
                <a:gd name="adj1" fmla="val 50000"/>
              </a:avLst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10" name="Соединительная линия уступом 132">
              <a:extLst>
                <a:ext uri="{FF2B5EF4-FFF2-40B4-BE49-F238E27FC236}">
                  <a16:creationId xmlns:a16="http://schemas.microsoft.com/office/drawing/2014/main" id="{8754D038-B090-469E-A7C2-E84212B9B7BB}"/>
                </a:ext>
              </a:extLst>
            </p:cNvPr>
            <p:cNvCxnSpPr/>
            <p:nvPr/>
          </p:nvCxnSpPr>
          <p:spPr bwMode="auto">
            <a:xfrm>
              <a:off x="1868488" y="2462213"/>
              <a:ext cx="219075" cy="239712"/>
            </a:xfrm>
            <a:prstGeom prst="bentConnector2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sp>
          <p:nvSpPr>
            <p:cNvPr id="11" name="Скругленный прямоугольник 14">
              <a:extLst>
                <a:ext uri="{FF2B5EF4-FFF2-40B4-BE49-F238E27FC236}">
                  <a16:creationId xmlns:a16="http://schemas.microsoft.com/office/drawing/2014/main" id="{040EB8C1-020B-4BAB-8C45-99F7A0B7BEBA}"/>
                </a:ext>
              </a:extLst>
            </p:cNvPr>
            <p:cNvSpPr/>
            <p:nvPr/>
          </p:nvSpPr>
          <p:spPr bwMode="auto">
            <a:xfrm>
              <a:off x="6566129" y="1588072"/>
              <a:ext cx="2260600" cy="368300"/>
            </a:xfrm>
            <a:prstGeom prst="roundRect">
              <a:avLst/>
            </a:prstGeom>
            <a:grpFill/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90000" tIns="46800" rIns="90000" bIns="46800" anchor="ctr"/>
            <a:lstStyle/>
            <a:p>
              <a:pPr algn="ctr">
                <a:defRPr/>
              </a:pPr>
              <a:r>
                <a:rPr lang="en-US" sz="1800" b="1" dirty="0" err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Passiv</a:t>
              </a:r>
              <a:endPara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Скругленный прямоугольник 15">
              <a:extLst>
                <a:ext uri="{FF2B5EF4-FFF2-40B4-BE49-F238E27FC236}">
                  <a16:creationId xmlns:a16="http://schemas.microsoft.com/office/drawing/2014/main" id="{698C60F2-44A4-4539-99E1-57FDCC0605C0}"/>
                </a:ext>
              </a:extLst>
            </p:cNvPr>
            <p:cNvSpPr/>
            <p:nvPr/>
          </p:nvSpPr>
          <p:spPr bwMode="auto">
            <a:xfrm>
              <a:off x="597848" y="2277664"/>
              <a:ext cx="1270000" cy="368300"/>
            </a:xfrm>
            <a:prstGeom prst="roundRect">
              <a:avLst/>
            </a:prstGeom>
            <a:grpFill/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90000" tIns="46800" rIns="90000" bIns="46800" anchor="ctr"/>
            <a:lstStyle/>
            <a:p>
              <a:pPr algn="ctr">
                <a:defRPr/>
              </a:pPr>
              <a:r>
                <a:rPr lang="en-US" sz="1800" b="1" dirty="0" err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Aks</a:t>
              </a:r>
              <a:r>
                <a:rPr lang="en-US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b="1" dirty="0" err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etish</a:t>
              </a:r>
              <a:endPara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Скругленный прямоугольник 17">
              <a:extLst>
                <a:ext uri="{FF2B5EF4-FFF2-40B4-BE49-F238E27FC236}">
                  <a16:creationId xmlns:a16="http://schemas.microsoft.com/office/drawing/2014/main" id="{23D16406-6568-4365-9A1C-504D46293C80}"/>
                </a:ext>
              </a:extLst>
            </p:cNvPr>
            <p:cNvSpPr/>
            <p:nvPr/>
          </p:nvSpPr>
          <p:spPr bwMode="auto">
            <a:xfrm>
              <a:off x="4077648" y="2072944"/>
              <a:ext cx="2260600" cy="368300"/>
            </a:xfrm>
            <a:prstGeom prst="roundRect">
              <a:avLst/>
            </a:prstGeom>
            <a:grpFill/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90000" tIns="46800" rIns="90000" bIns="46800" anchor="ctr"/>
            <a:lstStyle/>
            <a:p>
              <a:pPr algn="ctr">
                <a:defRPr/>
              </a:pPr>
              <a:r>
                <a:rPr lang="en-US" sz="1800" b="1" dirty="0" err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Xususiy</a:t>
              </a:r>
              <a:r>
                <a:rPr lang="en-US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b="1" dirty="0" err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tebranishlar</a:t>
              </a:r>
              <a:endPara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Скругленный прямоугольник 18">
              <a:extLst>
                <a:ext uri="{FF2B5EF4-FFF2-40B4-BE49-F238E27FC236}">
                  <a16:creationId xmlns:a16="http://schemas.microsoft.com/office/drawing/2014/main" id="{1853F419-110B-4A96-A2C2-D038AE111608}"/>
                </a:ext>
              </a:extLst>
            </p:cNvPr>
            <p:cNvSpPr/>
            <p:nvPr/>
          </p:nvSpPr>
          <p:spPr bwMode="auto">
            <a:xfrm>
              <a:off x="6846248" y="2072944"/>
              <a:ext cx="1270000" cy="368300"/>
            </a:xfrm>
            <a:prstGeom prst="roundRect">
              <a:avLst/>
            </a:prstGeom>
            <a:grpFill/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90000" tIns="46800" rIns="90000" bIns="46800" anchor="ctr"/>
            <a:lstStyle/>
            <a:p>
              <a:pPr algn="ctr">
                <a:defRPr/>
              </a:pPr>
              <a:r>
                <a:rPr lang="en-US" sz="1800" b="1" dirty="0" err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Impedansli</a:t>
              </a:r>
              <a:endPara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15" name="Группа 53">
              <a:extLst>
                <a:ext uri="{FF2B5EF4-FFF2-40B4-BE49-F238E27FC236}">
                  <a16:creationId xmlns:a16="http://schemas.microsoft.com/office/drawing/2014/main" id="{1F7CF588-C3BB-476F-92B1-CB4BD2386BC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39988" y="3522663"/>
              <a:ext cx="1092200" cy="2616200"/>
              <a:chOff x="2552700" y="3454400"/>
              <a:chExt cx="1092200" cy="2616200"/>
            </a:xfrm>
            <a:grpFill/>
          </p:grpSpPr>
          <p:sp>
            <p:nvSpPr>
              <p:cNvPr id="81" name="Скругленный прямоугольник 34">
                <a:extLst>
                  <a:ext uri="{FF2B5EF4-FFF2-40B4-BE49-F238E27FC236}">
                    <a16:creationId xmlns:a16="http://schemas.microsoft.com/office/drawing/2014/main" id="{43D533CB-2CBB-4424-A935-DC5F24548C80}"/>
                  </a:ext>
                </a:extLst>
              </p:cNvPr>
              <p:cNvSpPr/>
              <p:nvPr/>
            </p:nvSpPr>
            <p:spPr bwMode="auto">
              <a:xfrm rot="16200000">
                <a:off x="13716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Ko`zgu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-soya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usuli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2" name="Скругленный прямоугольник 35">
                <a:extLst>
                  <a:ext uri="{FF2B5EF4-FFF2-40B4-BE49-F238E27FC236}">
                    <a16:creationId xmlns:a16="http://schemas.microsoft.com/office/drawing/2014/main" id="{6AB49E47-4C97-468B-B240-4503DF44A404}"/>
                  </a:ext>
                </a:extLst>
              </p:cNvPr>
              <p:cNvSpPr/>
              <p:nvPr/>
            </p:nvSpPr>
            <p:spPr bwMode="auto">
              <a:xfrm rot="16200000">
                <a:off x="16510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Aks-sado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soya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usuli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3" name="Скругленный прямоугольник 36">
                <a:extLst>
                  <a:ext uri="{FF2B5EF4-FFF2-40B4-BE49-F238E27FC236}">
                    <a16:creationId xmlns:a16="http://schemas.microsoft.com/office/drawing/2014/main" id="{0AF708DC-C1A8-4BC0-8B59-8D14DC35027F}"/>
                  </a:ext>
                </a:extLst>
              </p:cNvPr>
              <p:cNvSpPr/>
              <p:nvPr/>
            </p:nvSpPr>
            <p:spPr bwMode="auto">
              <a:xfrm rot="16200000">
                <a:off x="19304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O`tuvchan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aks-sado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4" name="Скругленный прямоугольник 37">
                <a:extLst>
                  <a:ext uri="{FF2B5EF4-FFF2-40B4-BE49-F238E27FC236}">
                    <a16:creationId xmlns:a16="http://schemas.microsoft.com/office/drawing/2014/main" id="{040209D6-EEE2-4690-A3A4-D7B150B07BEF}"/>
                  </a:ext>
                </a:extLst>
              </p:cNvPr>
              <p:cNvSpPr/>
              <p:nvPr/>
            </p:nvSpPr>
            <p:spPr bwMode="auto">
              <a:xfrm rot="16200000">
                <a:off x="22098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O`tuvchan-reverberatsion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6" name="Группа 54">
              <a:extLst>
                <a:ext uri="{FF2B5EF4-FFF2-40B4-BE49-F238E27FC236}">
                  <a16:creationId xmlns:a16="http://schemas.microsoft.com/office/drawing/2014/main" id="{3A7DC73A-CFA7-4AD3-B122-EFB89C6B9A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60788" y="3522663"/>
              <a:ext cx="1092200" cy="2616200"/>
              <a:chOff x="3924300" y="3454400"/>
              <a:chExt cx="1092200" cy="2616200"/>
            </a:xfrm>
            <a:grpFill/>
          </p:grpSpPr>
          <p:sp>
            <p:nvSpPr>
              <p:cNvPr id="77" name="Скругленный прямоугольник 38">
                <a:extLst>
                  <a:ext uri="{FF2B5EF4-FFF2-40B4-BE49-F238E27FC236}">
                    <a16:creationId xmlns:a16="http://schemas.microsoft.com/office/drawing/2014/main" id="{24EACA5E-658F-439B-853B-56C9FA835679}"/>
                  </a:ext>
                </a:extLst>
              </p:cNvPr>
              <p:cNvSpPr/>
              <p:nvPr/>
            </p:nvSpPr>
            <p:spPr bwMode="auto">
              <a:xfrm rot="16200000">
                <a:off x="27432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Amplituda-soyali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8" name="Скругленный прямоугольник 39">
                <a:extLst>
                  <a:ext uri="{FF2B5EF4-FFF2-40B4-BE49-F238E27FC236}">
                    <a16:creationId xmlns:a16="http://schemas.microsoft.com/office/drawing/2014/main" id="{4D7ADC65-FF3C-4A2D-84BC-491ACAEBB7C2}"/>
                  </a:ext>
                </a:extLst>
              </p:cNvPr>
              <p:cNvSpPr/>
              <p:nvPr/>
            </p:nvSpPr>
            <p:spPr bwMode="auto">
              <a:xfrm rot="16200000">
                <a:off x="30226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Vaqt-soyali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9" name="Скругленный прямоугольник 40">
                <a:extLst>
                  <a:ext uri="{FF2B5EF4-FFF2-40B4-BE49-F238E27FC236}">
                    <a16:creationId xmlns:a16="http://schemas.microsoft.com/office/drawing/2014/main" id="{D2D926E5-7185-4E07-A009-349916873568}"/>
                  </a:ext>
                </a:extLst>
              </p:cNvPr>
              <p:cNvSpPr/>
              <p:nvPr/>
            </p:nvSpPr>
            <p:spPr bwMode="auto">
              <a:xfrm rot="16200000">
                <a:off x="33020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Ko`p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conli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soya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0" name="Скругленный прямоугольник 41">
                <a:extLst>
                  <a:ext uri="{FF2B5EF4-FFF2-40B4-BE49-F238E27FC236}">
                    <a16:creationId xmlns:a16="http://schemas.microsoft.com/office/drawing/2014/main" id="{EB152136-DB0F-4F8F-A918-F933B0A41257}"/>
                  </a:ext>
                </a:extLst>
              </p:cNvPr>
              <p:cNvSpPr/>
              <p:nvPr/>
            </p:nvSpPr>
            <p:spPr bwMode="auto">
              <a:xfrm rot="16200000">
                <a:off x="35814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Velosimetrik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7" name="Группа 56">
              <a:extLst>
                <a:ext uri="{FF2B5EF4-FFF2-40B4-BE49-F238E27FC236}">
                  <a16:creationId xmlns:a16="http://schemas.microsoft.com/office/drawing/2014/main" id="{215FAD81-C5D8-4F6E-91EC-2B5CFE9C62A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186488" y="3522663"/>
              <a:ext cx="533400" cy="2616200"/>
              <a:chOff x="6273800" y="3454400"/>
              <a:chExt cx="533400" cy="2616200"/>
            </a:xfrm>
            <a:grpFill/>
          </p:grpSpPr>
          <p:sp>
            <p:nvSpPr>
              <p:cNvPr id="75" name="Скругленный прямоугольник 42">
                <a:extLst>
                  <a:ext uri="{FF2B5EF4-FFF2-40B4-BE49-F238E27FC236}">
                    <a16:creationId xmlns:a16="http://schemas.microsoft.com/office/drawing/2014/main" id="{1ACE424E-C91C-4612-92CF-F394C111BAD7}"/>
                  </a:ext>
                </a:extLst>
              </p:cNvPr>
              <p:cNvSpPr/>
              <p:nvPr/>
            </p:nvSpPr>
            <p:spPr bwMode="auto">
              <a:xfrm rot="16200000">
                <a:off x="50927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Integral 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6" name="Скругленный прямоугольник 43">
                <a:extLst>
                  <a:ext uri="{FF2B5EF4-FFF2-40B4-BE49-F238E27FC236}">
                    <a16:creationId xmlns:a16="http://schemas.microsoft.com/office/drawing/2014/main" id="{1DE36353-DD6C-4F6A-90C1-F98C83A39334}"/>
                  </a:ext>
                </a:extLst>
              </p:cNvPr>
              <p:cNvSpPr/>
              <p:nvPr/>
            </p:nvSpPr>
            <p:spPr bwMode="auto">
              <a:xfrm rot="16200000">
                <a:off x="53721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Lokal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8" name="Группа 57">
              <a:extLst>
                <a:ext uri="{FF2B5EF4-FFF2-40B4-BE49-F238E27FC236}">
                  <a16:creationId xmlns:a16="http://schemas.microsoft.com/office/drawing/2014/main" id="{0C930F56-477F-4502-BDAD-11544F8A6EB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986588" y="3522663"/>
              <a:ext cx="812800" cy="2616200"/>
              <a:chOff x="6959600" y="3454400"/>
              <a:chExt cx="812800" cy="2616200"/>
            </a:xfrm>
            <a:grpFill/>
          </p:grpSpPr>
          <p:sp>
            <p:nvSpPr>
              <p:cNvPr id="72" name="Скругленный прямоугольник 44">
                <a:extLst>
                  <a:ext uri="{FF2B5EF4-FFF2-40B4-BE49-F238E27FC236}">
                    <a16:creationId xmlns:a16="http://schemas.microsoft.com/office/drawing/2014/main" id="{C4B32DAC-0FBA-4AB3-9636-CC938B4422F1}"/>
                  </a:ext>
                </a:extLst>
              </p:cNvPr>
              <p:cNvSpPr/>
              <p:nvPr/>
            </p:nvSpPr>
            <p:spPr bwMode="auto">
              <a:xfrm rot="16200000">
                <a:off x="57785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Egiluvchan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to`lqinli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3" name="Скругленный прямоугольник 45">
                <a:extLst>
                  <a:ext uri="{FF2B5EF4-FFF2-40B4-BE49-F238E27FC236}">
                    <a16:creationId xmlns:a16="http://schemas.microsoft.com/office/drawing/2014/main" id="{E0384649-14E4-464D-B0F2-0805123369D4}"/>
                  </a:ext>
                </a:extLst>
              </p:cNvPr>
              <p:cNvSpPr/>
              <p:nvPr/>
            </p:nvSpPr>
            <p:spPr bwMode="auto">
              <a:xfrm rot="16200000">
                <a:off x="60579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Bo`ylama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to`lqinli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4" name="Скругленный прямоугольник 46">
                <a:extLst>
                  <a:ext uri="{FF2B5EF4-FFF2-40B4-BE49-F238E27FC236}">
                    <a16:creationId xmlns:a16="http://schemas.microsoft.com/office/drawing/2014/main" id="{EB6BFE43-DC01-43A8-8C7C-99042BEB7127}"/>
                  </a:ext>
                </a:extLst>
              </p:cNvPr>
              <p:cNvSpPr/>
              <p:nvPr/>
            </p:nvSpPr>
            <p:spPr bwMode="auto">
              <a:xfrm rot="16200000">
                <a:off x="63373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Kontakt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impedansli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9" name="Группа 55">
              <a:extLst>
                <a:ext uri="{FF2B5EF4-FFF2-40B4-BE49-F238E27FC236}">
                  <a16:creationId xmlns:a16="http://schemas.microsoft.com/office/drawing/2014/main" id="{ABA2C7F9-1F6B-4B2A-BABD-150D5831E81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06988" y="3522663"/>
              <a:ext cx="812800" cy="2616200"/>
              <a:chOff x="5283200" y="3454400"/>
              <a:chExt cx="812800" cy="2616200"/>
            </a:xfrm>
            <a:grpFill/>
          </p:grpSpPr>
          <p:sp>
            <p:nvSpPr>
              <p:cNvPr id="69" name="Скругленный прямоугольник 49">
                <a:extLst>
                  <a:ext uri="{FF2B5EF4-FFF2-40B4-BE49-F238E27FC236}">
                    <a16:creationId xmlns:a16="http://schemas.microsoft.com/office/drawing/2014/main" id="{9A36A902-3BD4-4EAA-8FF3-76C75161EC6B}"/>
                  </a:ext>
                </a:extLst>
              </p:cNvPr>
              <p:cNvSpPr/>
              <p:nvPr/>
            </p:nvSpPr>
            <p:spPr bwMode="auto">
              <a:xfrm rot="16200000">
                <a:off x="41021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Intregral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0" name="Скругленный прямоугольник 50">
                <a:extLst>
                  <a:ext uri="{FF2B5EF4-FFF2-40B4-BE49-F238E27FC236}">
                    <a16:creationId xmlns:a16="http://schemas.microsoft.com/office/drawing/2014/main" id="{7EDE774A-81D0-40BE-BEC1-ACCD72DAE620}"/>
                  </a:ext>
                </a:extLst>
              </p:cNvPr>
              <p:cNvSpPr/>
              <p:nvPr/>
            </p:nvSpPr>
            <p:spPr bwMode="auto">
              <a:xfrm rot="16200000">
                <a:off x="43815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Lokal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1" name="Скругленный прямоугольник 51">
                <a:extLst>
                  <a:ext uri="{FF2B5EF4-FFF2-40B4-BE49-F238E27FC236}">
                    <a16:creationId xmlns:a16="http://schemas.microsoft.com/office/drawing/2014/main" id="{DC1D1B8A-8E87-4320-9CB4-FE5B62EC3291}"/>
                  </a:ext>
                </a:extLst>
              </p:cNvPr>
              <p:cNvSpPr/>
              <p:nvPr/>
            </p:nvSpPr>
            <p:spPr bwMode="auto">
              <a:xfrm rot="16200000">
                <a:off x="46609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Akustik-topografik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20" name="Группа 52">
              <a:extLst>
                <a:ext uri="{FF2B5EF4-FFF2-40B4-BE49-F238E27FC236}">
                  <a16:creationId xmlns:a16="http://schemas.microsoft.com/office/drawing/2014/main" id="{F518A397-41BB-4E8F-8B61-4EB6A55A03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5275" y="3522663"/>
              <a:ext cx="1930400" cy="2616200"/>
              <a:chOff x="177800" y="3454400"/>
              <a:chExt cx="1930400" cy="2616200"/>
            </a:xfrm>
            <a:grpFill/>
          </p:grpSpPr>
          <p:sp>
            <p:nvSpPr>
              <p:cNvPr id="62" name="Скругленный прямоугольник 28">
                <a:extLst>
                  <a:ext uri="{FF2B5EF4-FFF2-40B4-BE49-F238E27FC236}">
                    <a16:creationId xmlns:a16="http://schemas.microsoft.com/office/drawing/2014/main" id="{EEB5E24A-24F2-4F2E-92BD-C6996A4E63DD}"/>
                  </a:ext>
                </a:extLst>
              </p:cNvPr>
              <p:cNvSpPr/>
              <p:nvPr/>
            </p:nvSpPr>
            <p:spPr bwMode="auto">
              <a:xfrm rot="16200000">
                <a:off x="-10033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Aks-sado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usuli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3" name="Скругленный прямоугольник 26">
                <a:extLst>
                  <a:ext uri="{FF2B5EF4-FFF2-40B4-BE49-F238E27FC236}">
                    <a16:creationId xmlns:a16="http://schemas.microsoft.com/office/drawing/2014/main" id="{2AE04857-6A92-4F71-BE5D-DFEBF2C00D72}"/>
                  </a:ext>
                </a:extLst>
              </p:cNvPr>
              <p:cNvSpPr/>
              <p:nvPr/>
            </p:nvSpPr>
            <p:spPr bwMode="auto">
              <a:xfrm rot="16200000">
                <a:off x="-7239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Aks-sado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ko`zgu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usuli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4" name="Скругленный прямоугольник 30">
                <a:extLst>
                  <a:ext uri="{FF2B5EF4-FFF2-40B4-BE49-F238E27FC236}">
                    <a16:creationId xmlns:a16="http://schemas.microsoft.com/office/drawing/2014/main" id="{35467619-30B3-472B-B96D-7BA79691BA41}"/>
                  </a:ext>
                </a:extLst>
              </p:cNvPr>
              <p:cNvSpPr/>
              <p:nvPr/>
            </p:nvSpPr>
            <p:spPr bwMode="auto">
              <a:xfrm rot="16200000">
                <a:off x="-4445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Delta-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usul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5" name="Скругленный прямоугольник 31">
                <a:extLst>
                  <a:ext uri="{FF2B5EF4-FFF2-40B4-BE49-F238E27FC236}">
                    <a16:creationId xmlns:a16="http://schemas.microsoft.com/office/drawing/2014/main" id="{80627CC8-8B42-4492-A879-DDC1E3A2EB55}"/>
                  </a:ext>
                </a:extLst>
              </p:cNvPr>
              <p:cNvSpPr/>
              <p:nvPr/>
            </p:nvSpPr>
            <p:spPr bwMode="auto">
              <a:xfrm rot="16200000">
                <a:off x="-1651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Difraksion-vaqt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usuli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" name="Скругленный прямоугольник 32">
                <a:extLst>
                  <a:ext uri="{FF2B5EF4-FFF2-40B4-BE49-F238E27FC236}">
                    <a16:creationId xmlns:a16="http://schemas.microsoft.com/office/drawing/2014/main" id="{833C6343-BE81-41A9-8603-8AFF3044CBBD}"/>
                  </a:ext>
                </a:extLst>
              </p:cNvPr>
              <p:cNvSpPr/>
              <p:nvPr/>
            </p:nvSpPr>
            <p:spPr bwMode="auto">
              <a:xfrm rot="16200000">
                <a:off x="1143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Reverberatsoin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usul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" name="Скругленный прямоугольник 24">
                <a:extLst>
                  <a:ext uri="{FF2B5EF4-FFF2-40B4-BE49-F238E27FC236}">
                    <a16:creationId xmlns:a16="http://schemas.microsoft.com/office/drawing/2014/main" id="{2294A365-EB8C-4BFB-82B0-C7577FD9EDE6}"/>
                  </a:ext>
                </a:extLst>
              </p:cNvPr>
              <p:cNvSpPr/>
              <p:nvPr/>
            </p:nvSpPr>
            <p:spPr bwMode="auto">
              <a:xfrm rot="16200000">
                <a:off x="3937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Ultratovush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mikroskoriyasi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8" name="Скругленный прямоугольник 33">
                <a:extLst>
                  <a:ext uri="{FF2B5EF4-FFF2-40B4-BE49-F238E27FC236}">
                    <a16:creationId xmlns:a16="http://schemas.microsoft.com/office/drawing/2014/main" id="{001C6854-EF92-4E37-94A1-ECC5B733A1D2}"/>
                  </a:ext>
                </a:extLst>
              </p:cNvPr>
              <p:cNvSpPr/>
              <p:nvPr/>
            </p:nvSpPr>
            <p:spPr bwMode="auto">
              <a:xfrm rot="16200000">
                <a:off x="6731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Kogerent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usul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21" name="Группа 58">
              <a:extLst>
                <a:ext uri="{FF2B5EF4-FFF2-40B4-BE49-F238E27FC236}">
                  <a16:creationId xmlns:a16="http://schemas.microsoft.com/office/drawing/2014/main" id="{862B0108-E8E0-4E56-8621-7AA6B0F3AC4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002588" y="3522663"/>
              <a:ext cx="812800" cy="2616200"/>
              <a:chOff x="7988300" y="3454400"/>
              <a:chExt cx="812800" cy="2616200"/>
            </a:xfrm>
            <a:grpFill/>
          </p:grpSpPr>
          <p:sp>
            <p:nvSpPr>
              <p:cNvPr id="59" name="Скругленный прямоугольник 47">
                <a:extLst>
                  <a:ext uri="{FF2B5EF4-FFF2-40B4-BE49-F238E27FC236}">
                    <a16:creationId xmlns:a16="http://schemas.microsoft.com/office/drawing/2014/main" id="{2A17B940-B30D-4E33-B1AD-B86133586F3C}"/>
                  </a:ext>
                </a:extLst>
              </p:cNvPr>
              <p:cNvSpPr/>
              <p:nvPr/>
            </p:nvSpPr>
            <p:spPr bwMode="auto">
              <a:xfrm rot="16200000">
                <a:off x="68072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Akustik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-emission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0" name="Скругленный прямоугольник 29">
                <a:extLst>
                  <a:ext uri="{FF2B5EF4-FFF2-40B4-BE49-F238E27FC236}">
                    <a16:creationId xmlns:a16="http://schemas.microsoft.com/office/drawing/2014/main" id="{79CA9615-B7A6-403D-9AAB-920623570B0C}"/>
                  </a:ext>
                </a:extLst>
              </p:cNvPr>
              <p:cNvSpPr/>
              <p:nvPr/>
            </p:nvSpPr>
            <p:spPr bwMode="auto">
              <a:xfrm rot="16200000">
                <a:off x="70866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Tebranma-diagnostik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1" name="Скругленный прямоугольник 48">
                <a:extLst>
                  <a:ext uri="{FF2B5EF4-FFF2-40B4-BE49-F238E27FC236}">
                    <a16:creationId xmlns:a16="http://schemas.microsoft.com/office/drawing/2014/main" id="{21509A98-95EF-412D-9B7A-2B7489F8F9F4}"/>
                  </a:ext>
                </a:extLst>
              </p:cNvPr>
              <p:cNvSpPr/>
              <p:nvPr/>
            </p:nvSpPr>
            <p:spPr bwMode="auto">
              <a:xfrm rot="16200000">
                <a:off x="7366000" y="4635500"/>
                <a:ext cx="2616200" cy="254000"/>
              </a:xfrm>
              <a:prstGeom prst="roundRect">
                <a:avLst/>
              </a:prstGeom>
              <a:grpFill/>
              <a:ln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lIns="90000" tIns="46800" rIns="90000" bIns="46800" anchor="ctr"/>
              <a:lstStyle/>
              <a:p>
                <a:pPr algn="ctr"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Shovqin-diagnostik</a:t>
                </a:r>
                <a:endParaRPr lang="ru-RU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cxnSp>
          <p:nvCxnSpPr>
            <p:cNvPr id="22" name="Соединительная линия уступом 69">
              <a:extLst>
                <a:ext uri="{FF2B5EF4-FFF2-40B4-BE49-F238E27FC236}">
                  <a16:creationId xmlns:a16="http://schemas.microsoft.com/office/drawing/2014/main" id="{520819EA-5738-40A5-A512-F947D9D510CF}"/>
                </a:ext>
              </a:extLst>
            </p:cNvPr>
            <p:cNvCxnSpPr/>
            <p:nvPr/>
          </p:nvCxnSpPr>
          <p:spPr bwMode="auto">
            <a:xfrm>
              <a:off x="6122988" y="1344613"/>
              <a:ext cx="1516062" cy="242887"/>
            </a:xfrm>
            <a:prstGeom prst="bentConnector2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23" name="Соединительная линия уступом 74">
              <a:extLst>
                <a:ext uri="{FF2B5EF4-FFF2-40B4-BE49-F238E27FC236}">
                  <a16:creationId xmlns:a16="http://schemas.microsoft.com/office/drawing/2014/main" id="{59884BA4-42F0-4052-BDCB-2A12CE5CCE45}"/>
                </a:ext>
              </a:extLst>
            </p:cNvPr>
            <p:cNvCxnSpPr/>
            <p:nvPr/>
          </p:nvCxnSpPr>
          <p:spPr bwMode="auto">
            <a:xfrm rot="16200000" flipH="1">
              <a:off x="951707" y="1996281"/>
              <a:ext cx="558800" cy="4763"/>
            </a:xfrm>
            <a:prstGeom prst="bentConnector3">
              <a:avLst>
                <a:gd name="adj1" fmla="val 50000"/>
              </a:avLst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24" name="Соединительная линия уступом 77">
              <a:extLst>
                <a:ext uri="{FF2B5EF4-FFF2-40B4-BE49-F238E27FC236}">
                  <a16:creationId xmlns:a16="http://schemas.microsoft.com/office/drawing/2014/main" id="{2687B127-01D6-4B59-BD17-A7D8C1A54BC8}"/>
                </a:ext>
              </a:extLst>
            </p:cNvPr>
            <p:cNvCxnSpPr/>
            <p:nvPr/>
          </p:nvCxnSpPr>
          <p:spPr bwMode="auto">
            <a:xfrm>
              <a:off x="2374900" y="1651000"/>
              <a:ext cx="4471988" cy="606425"/>
            </a:xfrm>
            <a:prstGeom prst="bentConnector3">
              <a:avLst>
                <a:gd name="adj1" fmla="val 89983"/>
              </a:avLst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25" name="Соединительная линия уступом 90">
              <a:extLst>
                <a:ext uri="{FF2B5EF4-FFF2-40B4-BE49-F238E27FC236}">
                  <a16:creationId xmlns:a16="http://schemas.microsoft.com/office/drawing/2014/main" id="{8B0917CB-DAB5-4AB5-AE2B-364A8376A91E}"/>
                </a:ext>
              </a:extLst>
            </p:cNvPr>
            <p:cNvCxnSpPr/>
            <p:nvPr/>
          </p:nvCxnSpPr>
          <p:spPr bwMode="auto">
            <a:xfrm>
              <a:off x="2592388" y="1746250"/>
              <a:ext cx="1485900" cy="511175"/>
            </a:xfrm>
            <a:prstGeom prst="bentConnector3">
              <a:avLst>
                <a:gd name="adj1" fmla="val 83723"/>
              </a:avLst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26" name="Прямая со стрелкой 25">
              <a:extLst>
                <a:ext uri="{FF2B5EF4-FFF2-40B4-BE49-F238E27FC236}">
                  <a16:creationId xmlns:a16="http://schemas.microsoft.com/office/drawing/2014/main" id="{BE23D97D-4728-40CB-81FC-29F0763A01ED}"/>
                </a:ext>
              </a:extLst>
            </p:cNvPr>
            <p:cNvCxnSpPr/>
            <p:nvPr/>
          </p:nvCxnSpPr>
          <p:spPr bwMode="auto">
            <a:xfrm rot="5400000">
              <a:off x="389732" y="2678906"/>
              <a:ext cx="876300" cy="811213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27" name="Прямая со стрелкой 26">
              <a:extLst>
                <a:ext uri="{FF2B5EF4-FFF2-40B4-BE49-F238E27FC236}">
                  <a16:creationId xmlns:a16="http://schemas.microsoft.com/office/drawing/2014/main" id="{6E906B2D-F114-400F-9986-0464B09BC4A8}"/>
                </a:ext>
              </a:extLst>
            </p:cNvPr>
            <p:cNvCxnSpPr/>
            <p:nvPr/>
          </p:nvCxnSpPr>
          <p:spPr bwMode="auto">
            <a:xfrm rot="16200000" flipH="1">
              <a:off x="1227932" y="2651919"/>
              <a:ext cx="876300" cy="865187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28" name="Прямая со стрелкой 27">
              <a:extLst>
                <a:ext uri="{FF2B5EF4-FFF2-40B4-BE49-F238E27FC236}">
                  <a16:creationId xmlns:a16="http://schemas.microsoft.com/office/drawing/2014/main" id="{157F9012-C444-499F-8402-949FE4CD863A}"/>
                </a:ext>
              </a:extLst>
            </p:cNvPr>
            <p:cNvCxnSpPr/>
            <p:nvPr/>
          </p:nvCxnSpPr>
          <p:spPr bwMode="auto">
            <a:xfrm rot="5400000">
              <a:off x="529432" y="2818606"/>
              <a:ext cx="876300" cy="531813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29" name="Прямая со стрелкой 28">
              <a:extLst>
                <a:ext uri="{FF2B5EF4-FFF2-40B4-BE49-F238E27FC236}">
                  <a16:creationId xmlns:a16="http://schemas.microsoft.com/office/drawing/2014/main" id="{F5F83294-773B-4784-A981-F8383D1E4765}"/>
                </a:ext>
              </a:extLst>
            </p:cNvPr>
            <p:cNvCxnSpPr/>
            <p:nvPr/>
          </p:nvCxnSpPr>
          <p:spPr bwMode="auto">
            <a:xfrm rot="5400000">
              <a:off x="669132" y="2958306"/>
              <a:ext cx="876300" cy="252413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30" name="Прямая со стрелкой 29">
              <a:extLst>
                <a:ext uri="{FF2B5EF4-FFF2-40B4-BE49-F238E27FC236}">
                  <a16:creationId xmlns:a16="http://schemas.microsoft.com/office/drawing/2014/main" id="{B60CEED2-1727-4323-A265-F30CD3779247}"/>
                </a:ext>
              </a:extLst>
            </p:cNvPr>
            <p:cNvCxnSpPr/>
            <p:nvPr/>
          </p:nvCxnSpPr>
          <p:spPr bwMode="auto">
            <a:xfrm rot="16200000" flipH="1">
              <a:off x="808832" y="3071019"/>
              <a:ext cx="876300" cy="26987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31" name="Прямая со стрелкой 30">
              <a:extLst>
                <a:ext uri="{FF2B5EF4-FFF2-40B4-BE49-F238E27FC236}">
                  <a16:creationId xmlns:a16="http://schemas.microsoft.com/office/drawing/2014/main" id="{231D41C6-FA32-46C2-A2CE-CC2AC9B91E1F}"/>
                </a:ext>
              </a:extLst>
            </p:cNvPr>
            <p:cNvCxnSpPr/>
            <p:nvPr/>
          </p:nvCxnSpPr>
          <p:spPr bwMode="auto">
            <a:xfrm rot="16200000" flipH="1">
              <a:off x="948532" y="2931319"/>
              <a:ext cx="876300" cy="306387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32" name="Прямая со стрелкой 31">
              <a:extLst>
                <a:ext uri="{FF2B5EF4-FFF2-40B4-BE49-F238E27FC236}">
                  <a16:creationId xmlns:a16="http://schemas.microsoft.com/office/drawing/2014/main" id="{FB1662FC-8AAF-4033-B836-8AECBCAB7444}"/>
                </a:ext>
              </a:extLst>
            </p:cNvPr>
            <p:cNvCxnSpPr/>
            <p:nvPr/>
          </p:nvCxnSpPr>
          <p:spPr bwMode="auto">
            <a:xfrm rot="16200000" flipH="1">
              <a:off x="1088232" y="2791619"/>
              <a:ext cx="876300" cy="585787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33" name="Прямая со стрелкой 32">
              <a:extLst>
                <a:ext uri="{FF2B5EF4-FFF2-40B4-BE49-F238E27FC236}">
                  <a16:creationId xmlns:a16="http://schemas.microsoft.com/office/drawing/2014/main" id="{95C1DD20-5E5B-47D6-8971-9BC54F91DA7B}"/>
                </a:ext>
              </a:extLst>
            </p:cNvPr>
            <p:cNvCxnSpPr/>
            <p:nvPr/>
          </p:nvCxnSpPr>
          <p:spPr bwMode="auto">
            <a:xfrm rot="16200000" flipH="1">
              <a:off x="3665538" y="2462213"/>
              <a:ext cx="1066800" cy="1054100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34" name="Прямая со стрелкой 33">
              <a:extLst>
                <a:ext uri="{FF2B5EF4-FFF2-40B4-BE49-F238E27FC236}">
                  <a16:creationId xmlns:a16="http://schemas.microsoft.com/office/drawing/2014/main" id="{4D703A81-652B-4AD5-9895-5320AA842E5C}"/>
                </a:ext>
              </a:extLst>
            </p:cNvPr>
            <p:cNvCxnSpPr/>
            <p:nvPr/>
          </p:nvCxnSpPr>
          <p:spPr bwMode="auto">
            <a:xfrm rot="16200000" flipH="1">
              <a:off x="3225800" y="2860675"/>
              <a:ext cx="1093788" cy="230188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35" name="Прямая со стрелкой 34">
              <a:extLst>
                <a:ext uri="{FF2B5EF4-FFF2-40B4-BE49-F238E27FC236}">
                  <a16:creationId xmlns:a16="http://schemas.microsoft.com/office/drawing/2014/main" id="{CCA54D34-2544-417A-AF75-50D1522B950C}"/>
                </a:ext>
              </a:extLst>
            </p:cNvPr>
            <p:cNvCxnSpPr/>
            <p:nvPr/>
          </p:nvCxnSpPr>
          <p:spPr bwMode="auto">
            <a:xfrm rot="16200000" flipH="1">
              <a:off x="3359150" y="2714625"/>
              <a:ext cx="1106488" cy="509588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36" name="Прямая со стрелкой 35">
              <a:extLst>
                <a:ext uri="{FF2B5EF4-FFF2-40B4-BE49-F238E27FC236}">
                  <a16:creationId xmlns:a16="http://schemas.microsoft.com/office/drawing/2014/main" id="{D8B75E86-F509-4D4C-842B-16C589574F80}"/>
                </a:ext>
              </a:extLst>
            </p:cNvPr>
            <p:cNvCxnSpPr/>
            <p:nvPr/>
          </p:nvCxnSpPr>
          <p:spPr bwMode="auto">
            <a:xfrm rot="16200000" flipH="1">
              <a:off x="3498057" y="2574131"/>
              <a:ext cx="1093788" cy="803275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37" name="Прямая со стрелкой 36">
              <a:extLst>
                <a:ext uri="{FF2B5EF4-FFF2-40B4-BE49-F238E27FC236}">
                  <a16:creationId xmlns:a16="http://schemas.microsoft.com/office/drawing/2014/main" id="{099D0BEC-A8DA-41D6-AE4E-C439D7223449}"/>
                </a:ext>
              </a:extLst>
            </p:cNvPr>
            <p:cNvCxnSpPr/>
            <p:nvPr/>
          </p:nvCxnSpPr>
          <p:spPr bwMode="auto">
            <a:xfrm rot="16200000" flipH="1">
              <a:off x="2878138" y="2995613"/>
              <a:ext cx="406400" cy="647700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38" name="Прямая со стрелкой 37">
              <a:extLst>
                <a:ext uri="{FF2B5EF4-FFF2-40B4-BE49-F238E27FC236}">
                  <a16:creationId xmlns:a16="http://schemas.microsoft.com/office/drawing/2014/main" id="{57ED8A48-8C9A-46F6-A629-B59EA422607C}"/>
                </a:ext>
              </a:extLst>
            </p:cNvPr>
            <p:cNvCxnSpPr/>
            <p:nvPr/>
          </p:nvCxnSpPr>
          <p:spPr bwMode="auto">
            <a:xfrm rot="5400000">
              <a:off x="2459038" y="3224213"/>
              <a:ext cx="406400" cy="190500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39" name="Прямая со стрелкой 38">
              <a:extLst>
                <a:ext uri="{FF2B5EF4-FFF2-40B4-BE49-F238E27FC236}">
                  <a16:creationId xmlns:a16="http://schemas.microsoft.com/office/drawing/2014/main" id="{4F567E07-9A7C-4118-A28A-82FF2EDC1B4E}"/>
                </a:ext>
              </a:extLst>
            </p:cNvPr>
            <p:cNvCxnSpPr/>
            <p:nvPr/>
          </p:nvCxnSpPr>
          <p:spPr bwMode="auto">
            <a:xfrm rot="16200000" flipH="1">
              <a:off x="2598738" y="3275013"/>
              <a:ext cx="406400" cy="88900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0" name="Прямая со стрелкой 39">
              <a:extLst>
                <a:ext uri="{FF2B5EF4-FFF2-40B4-BE49-F238E27FC236}">
                  <a16:creationId xmlns:a16="http://schemas.microsoft.com/office/drawing/2014/main" id="{46D584E1-4A43-47AD-A69D-D11AF13C8452}"/>
                </a:ext>
              </a:extLst>
            </p:cNvPr>
            <p:cNvCxnSpPr/>
            <p:nvPr/>
          </p:nvCxnSpPr>
          <p:spPr bwMode="auto">
            <a:xfrm rot="16200000" flipH="1">
              <a:off x="2738438" y="3135313"/>
              <a:ext cx="406400" cy="368300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1" name="Прямая со стрелкой 40">
              <a:extLst>
                <a:ext uri="{FF2B5EF4-FFF2-40B4-BE49-F238E27FC236}">
                  <a16:creationId xmlns:a16="http://schemas.microsoft.com/office/drawing/2014/main" id="{F20D9E3C-6E10-4679-961C-D3AC4063A5EE}"/>
                </a:ext>
              </a:extLst>
            </p:cNvPr>
            <p:cNvCxnSpPr/>
            <p:nvPr/>
          </p:nvCxnSpPr>
          <p:spPr bwMode="auto">
            <a:xfrm rot="16200000" flipH="1">
              <a:off x="5380038" y="3109913"/>
              <a:ext cx="254000" cy="571500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2" name="Прямая со стрелкой 41">
              <a:extLst>
                <a:ext uri="{FF2B5EF4-FFF2-40B4-BE49-F238E27FC236}">
                  <a16:creationId xmlns:a16="http://schemas.microsoft.com/office/drawing/2014/main" id="{63A4ED3A-9B93-4B44-A2AF-37C5C1DF0342}"/>
                </a:ext>
              </a:extLst>
            </p:cNvPr>
            <p:cNvCxnSpPr/>
            <p:nvPr/>
          </p:nvCxnSpPr>
          <p:spPr bwMode="auto">
            <a:xfrm rot="16200000" flipH="1">
              <a:off x="5100638" y="3389313"/>
              <a:ext cx="254000" cy="12700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3" name="Прямая со стрелкой 42">
              <a:extLst>
                <a:ext uri="{FF2B5EF4-FFF2-40B4-BE49-F238E27FC236}">
                  <a16:creationId xmlns:a16="http://schemas.microsoft.com/office/drawing/2014/main" id="{9419BC63-4A93-4751-ABF6-52DB12267EC2}"/>
                </a:ext>
              </a:extLst>
            </p:cNvPr>
            <p:cNvCxnSpPr/>
            <p:nvPr/>
          </p:nvCxnSpPr>
          <p:spPr bwMode="auto">
            <a:xfrm rot="16200000" flipH="1">
              <a:off x="5240338" y="3249613"/>
              <a:ext cx="254000" cy="292100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4" name="Прямая со стрелкой 43">
              <a:extLst>
                <a:ext uri="{FF2B5EF4-FFF2-40B4-BE49-F238E27FC236}">
                  <a16:creationId xmlns:a16="http://schemas.microsoft.com/office/drawing/2014/main" id="{B4955C49-2FE3-4A04-9086-893F659583F7}"/>
                </a:ext>
              </a:extLst>
            </p:cNvPr>
            <p:cNvCxnSpPr/>
            <p:nvPr/>
          </p:nvCxnSpPr>
          <p:spPr bwMode="auto">
            <a:xfrm rot="16200000" flipH="1">
              <a:off x="5791994" y="1858169"/>
              <a:ext cx="255588" cy="1422400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5" name="Прямая со стрелкой 44">
              <a:extLst>
                <a:ext uri="{FF2B5EF4-FFF2-40B4-BE49-F238E27FC236}">
                  <a16:creationId xmlns:a16="http://schemas.microsoft.com/office/drawing/2014/main" id="{9965C1CF-45A3-468A-B889-0E4D34F60FE2}"/>
                </a:ext>
              </a:extLst>
            </p:cNvPr>
            <p:cNvCxnSpPr/>
            <p:nvPr/>
          </p:nvCxnSpPr>
          <p:spPr bwMode="auto">
            <a:xfrm rot="16200000" flipH="1">
              <a:off x="5087144" y="2563019"/>
              <a:ext cx="255588" cy="12700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6" name="Прямая со стрелкой 45">
              <a:extLst>
                <a:ext uri="{FF2B5EF4-FFF2-40B4-BE49-F238E27FC236}">
                  <a16:creationId xmlns:a16="http://schemas.microsoft.com/office/drawing/2014/main" id="{2BF4D653-509C-4700-BF0C-65C828FACC1E}"/>
                </a:ext>
              </a:extLst>
            </p:cNvPr>
            <p:cNvCxnSpPr/>
            <p:nvPr/>
          </p:nvCxnSpPr>
          <p:spPr bwMode="auto">
            <a:xfrm rot="5400000">
              <a:off x="6338888" y="3230563"/>
              <a:ext cx="266700" cy="317500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7" name="Прямая со стрелкой 46">
              <a:extLst>
                <a:ext uri="{FF2B5EF4-FFF2-40B4-BE49-F238E27FC236}">
                  <a16:creationId xmlns:a16="http://schemas.microsoft.com/office/drawing/2014/main" id="{2ED802B2-815A-41B7-B6FD-5A995FE99406}"/>
                </a:ext>
              </a:extLst>
            </p:cNvPr>
            <p:cNvCxnSpPr/>
            <p:nvPr/>
          </p:nvCxnSpPr>
          <p:spPr bwMode="auto">
            <a:xfrm rot="5400000">
              <a:off x="6478588" y="3370263"/>
              <a:ext cx="266700" cy="38100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8" name="Прямая со стрелкой 47">
              <a:extLst>
                <a:ext uri="{FF2B5EF4-FFF2-40B4-BE49-F238E27FC236}">
                  <a16:creationId xmlns:a16="http://schemas.microsoft.com/office/drawing/2014/main" id="{F4F89EA3-D90A-4BFB-9F6A-A2DDF1442054}"/>
                </a:ext>
              </a:extLst>
            </p:cNvPr>
            <p:cNvCxnSpPr/>
            <p:nvPr/>
          </p:nvCxnSpPr>
          <p:spPr bwMode="auto">
            <a:xfrm rot="5400000">
              <a:off x="6947694" y="2609057"/>
              <a:ext cx="1079500" cy="747712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49" name="Прямая со стрелкой 48">
              <a:extLst>
                <a:ext uri="{FF2B5EF4-FFF2-40B4-BE49-F238E27FC236}">
                  <a16:creationId xmlns:a16="http://schemas.microsoft.com/office/drawing/2014/main" id="{7193F376-3315-4CE6-B6B8-4121C39B7442}"/>
                </a:ext>
              </a:extLst>
            </p:cNvPr>
            <p:cNvCxnSpPr/>
            <p:nvPr/>
          </p:nvCxnSpPr>
          <p:spPr bwMode="auto">
            <a:xfrm rot="5400000">
              <a:off x="7073901" y="2762250"/>
              <a:ext cx="1079500" cy="441325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50" name="Прямая со стрелкой 49">
              <a:extLst>
                <a:ext uri="{FF2B5EF4-FFF2-40B4-BE49-F238E27FC236}">
                  <a16:creationId xmlns:a16="http://schemas.microsoft.com/office/drawing/2014/main" id="{8E5B17AE-C9D2-4148-98A3-C37385632761}"/>
                </a:ext>
              </a:extLst>
            </p:cNvPr>
            <p:cNvCxnSpPr/>
            <p:nvPr/>
          </p:nvCxnSpPr>
          <p:spPr bwMode="auto">
            <a:xfrm rot="5400000">
              <a:off x="7226301" y="2901950"/>
              <a:ext cx="1066800" cy="174625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51" name="Прямая со стрелкой 50">
              <a:extLst>
                <a:ext uri="{FF2B5EF4-FFF2-40B4-BE49-F238E27FC236}">
                  <a16:creationId xmlns:a16="http://schemas.microsoft.com/office/drawing/2014/main" id="{F97866C5-4211-4CFB-B712-E3AE0802414C}"/>
                </a:ext>
              </a:extLst>
            </p:cNvPr>
            <p:cNvCxnSpPr/>
            <p:nvPr/>
          </p:nvCxnSpPr>
          <p:spPr bwMode="auto">
            <a:xfrm rot="5400000">
              <a:off x="7475538" y="2605088"/>
              <a:ext cx="1571625" cy="263525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52" name="Прямая со стрелкой 51">
              <a:extLst>
                <a:ext uri="{FF2B5EF4-FFF2-40B4-BE49-F238E27FC236}">
                  <a16:creationId xmlns:a16="http://schemas.microsoft.com/office/drawing/2014/main" id="{C8F733EA-6D4F-4284-B9F2-D09763A01A4E}"/>
                </a:ext>
              </a:extLst>
            </p:cNvPr>
            <p:cNvCxnSpPr/>
            <p:nvPr/>
          </p:nvCxnSpPr>
          <p:spPr bwMode="auto">
            <a:xfrm rot="16200000" flipH="1">
              <a:off x="7628732" y="2717006"/>
              <a:ext cx="1519238" cy="15875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cxnSp>
          <p:nvCxnSpPr>
            <p:cNvPr id="53" name="Прямая со стрелкой 52">
              <a:extLst>
                <a:ext uri="{FF2B5EF4-FFF2-40B4-BE49-F238E27FC236}">
                  <a16:creationId xmlns:a16="http://schemas.microsoft.com/office/drawing/2014/main" id="{03B544AD-F2ED-488C-9F6F-129FD90BEBE6}"/>
                </a:ext>
              </a:extLst>
            </p:cNvPr>
            <p:cNvCxnSpPr/>
            <p:nvPr/>
          </p:nvCxnSpPr>
          <p:spPr bwMode="auto">
            <a:xfrm rot="16200000" flipH="1">
              <a:off x="7748588" y="2582863"/>
              <a:ext cx="1584325" cy="295275"/>
            </a:xfrm>
            <a:prstGeom prst="straightConnector1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sp>
          <p:nvSpPr>
            <p:cNvPr id="54" name="Скругленный прямоугольник 16">
              <a:extLst>
                <a:ext uri="{FF2B5EF4-FFF2-40B4-BE49-F238E27FC236}">
                  <a16:creationId xmlns:a16="http://schemas.microsoft.com/office/drawing/2014/main" id="{B7B31B94-F1B8-4EC8-A99D-C0D3D9BBD18E}"/>
                </a:ext>
              </a:extLst>
            </p:cNvPr>
            <p:cNvSpPr/>
            <p:nvPr/>
          </p:nvSpPr>
          <p:spPr bwMode="auto">
            <a:xfrm>
              <a:off x="2515548" y="2072944"/>
              <a:ext cx="1270000" cy="368300"/>
            </a:xfrm>
            <a:prstGeom prst="roundRect">
              <a:avLst/>
            </a:prstGeom>
            <a:grpFill/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90000" tIns="46800" rIns="90000" bIns="46800" anchor="ctr"/>
            <a:lstStyle/>
            <a:p>
              <a:pPr algn="ctr">
                <a:defRPr/>
              </a:pPr>
              <a:r>
                <a:rPr lang="en-US" sz="1800" b="1" dirty="0" err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O`tuvchi</a:t>
              </a:r>
              <a:endPara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55" name="Соединительная линия уступом 97">
              <a:extLst>
                <a:ext uri="{FF2B5EF4-FFF2-40B4-BE49-F238E27FC236}">
                  <a16:creationId xmlns:a16="http://schemas.microsoft.com/office/drawing/2014/main" id="{D995E02E-CDA3-473D-AB2A-7F50C42595B2}"/>
                </a:ext>
              </a:extLst>
            </p:cNvPr>
            <p:cNvCxnSpPr/>
            <p:nvPr/>
          </p:nvCxnSpPr>
          <p:spPr bwMode="auto">
            <a:xfrm>
              <a:off x="1938338" y="1746250"/>
              <a:ext cx="577850" cy="511175"/>
            </a:xfrm>
            <a:prstGeom prst="bentConnector3">
              <a:avLst>
                <a:gd name="adj1" fmla="val 50000"/>
              </a:avLst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sp>
          <p:nvSpPr>
            <p:cNvPr id="56" name="Скругленный прямоугольник 12">
              <a:extLst>
                <a:ext uri="{FF2B5EF4-FFF2-40B4-BE49-F238E27FC236}">
                  <a16:creationId xmlns:a16="http://schemas.microsoft.com/office/drawing/2014/main" id="{0871A6A3-DB7A-42E8-A5F7-FB529BDACC1E}"/>
                </a:ext>
              </a:extLst>
            </p:cNvPr>
            <p:cNvSpPr/>
            <p:nvPr/>
          </p:nvSpPr>
          <p:spPr bwMode="auto">
            <a:xfrm>
              <a:off x="395972" y="1588072"/>
              <a:ext cx="2260600" cy="368300"/>
            </a:xfrm>
            <a:prstGeom prst="roundRect">
              <a:avLst/>
            </a:prstGeom>
            <a:grpFill/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90000" tIns="46800" rIns="90000" bIns="46800" anchor="ctr"/>
            <a:lstStyle/>
            <a:p>
              <a:pPr algn="ctr">
                <a:defRPr/>
              </a:pPr>
              <a:r>
                <a:rPr lang="en-US" sz="1800" b="1" dirty="0" err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Aktiv</a:t>
              </a:r>
              <a:r>
                <a:rPr lang="en-US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57" name="Соединительная линия уступом 60">
              <a:extLst>
                <a:ext uri="{FF2B5EF4-FFF2-40B4-BE49-F238E27FC236}">
                  <a16:creationId xmlns:a16="http://schemas.microsoft.com/office/drawing/2014/main" id="{E32181E2-DF0F-4281-BD4F-1CDDC5597CC0}"/>
                </a:ext>
              </a:extLst>
            </p:cNvPr>
            <p:cNvCxnSpPr/>
            <p:nvPr/>
          </p:nvCxnSpPr>
          <p:spPr bwMode="auto">
            <a:xfrm rot="10800000" flipV="1">
              <a:off x="1525588" y="1344613"/>
              <a:ext cx="1511300" cy="242887"/>
            </a:xfrm>
            <a:prstGeom prst="bentConnector2">
              <a:avLst/>
            </a:prstGeom>
            <a:grpFill/>
            <a:ln>
              <a:headEnd type="none" w="med" len="med"/>
              <a:tailEnd type="arrow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cxnSp>
        <p:sp>
          <p:nvSpPr>
            <p:cNvPr id="58" name="Скругленный прямоугольник 10">
              <a:extLst>
                <a:ext uri="{FF2B5EF4-FFF2-40B4-BE49-F238E27FC236}">
                  <a16:creationId xmlns:a16="http://schemas.microsoft.com/office/drawing/2014/main" id="{05725142-4032-435E-87CA-B824B27EB82F}"/>
                </a:ext>
              </a:extLst>
            </p:cNvPr>
            <p:cNvSpPr/>
            <p:nvPr/>
          </p:nvSpPr>
          <p:spPr bwMode="auto">
            <a:xfrm>
              <a:off x="3036248" y="1160440"/>
              <a:ext cx="3086100" cy="368300"/>
            </a:xfrm>
            <a:prstGeom prst="roundRect">
              <a:avLst/>
            </a:prstGeom>
            <a:grpFill/>
            <a:ln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90000" tIns="46800" rIns="90000" bIns="46800" anchor="ctr"/>
            <a:lstStyle/>
            <a:p>
              <a:pPr algn="ctr">
                <a:defRPr/>
              </a:pPr>
              <a:r>
                <a:rPr lang="en-US" sz="1800" b="1" dirty="0" err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Akustik</a:t>
              </a:r>
              <a:r>
                <a:rPr lang="en-US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b="1" dirty="0" err="1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usullar</a:t>
              </a:r>
              <a:endPara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85" name="10-конечная звезда 3">
            <a:extLst>
              <a:ext uri="{FF2B5EF4-FFF2-40B4-BE49-F238E27FC236}">
                <a16:creationId xmlns:a16="http://schemas.microsoft.com/office/drawing/2014/main" id="{3C0ADBDB-09AD-4616-87F2-0F224330398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2797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7C653B16-69F8-4AD1-94B9-2876423870A3}"/>
              </a:ext>
            </a:extLst>
          </p:cNvPr>
          <p:cNvGrpSpPr/>
          <p:nvPr/>
        </p:nvGrpSpPr>
        <p:grpSpPr>
          <a:xfrm>
            <a:off x="143508" y="456893"/>
            <a:ext cx="8942352" cy="5765610"/>
            <a:chOff x="341313" y="870873"/>
            <a:chExt cx="8565369" cy="5388640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6" name="Скругленный прямоугольник 26">
              <a:extLst>
                <a:ext uri="{FF2B5EF4-FFF2-40B4-BE49-F238E27FC236}">
                  <a16:creationId xmlns:a16="http://schemas.microsoft.com/office/drawing/2014/main" id="{6938159B-0128-4C35-8F42-56AC880CADC3}"/>
                </a:ext>
              </a:extLst>
            </p:cNvPr>
            <p:cNvSpPr/>
            <p:nvPr/>
          </p:nvSpPr>
          <p:spPr bwMode="auto">
            <a:xfrm>
              <a:off x="341313" y="2678113"/>
              <a:ext cx="8483600" cy="3581400"/>
            </a:xfrm>
            <a:prstGeom prst="roundRect">
              <a:avLst>
                <a:gd name="adj" fmla="val 10000"/>
              </a:avLst>
            </a:prstGeom>
            <a:grpFill/>
            <a:scene3d>
              <a:camera prst="orthographicFront"/>
              <a:lightRig rig="chilly" dir="t"/>
            </a:scene3d>
            <a:sp3d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Скругленный прямоугольник 24">
              <a:extLst>
                <a:ext uri="{FF2B5EF4-FFF2-40B4-BE49-F238E27FC236}">
                  <a16:creationId xmlns:a16="http://schemas.microsoft.com/office/drawing/2014/main" id="{A1E6350C-E0CA-4C7D-BAE3-FA2D42415D2A}"/>
                </a:ext>
              </a:extLst>
            </p:cNvPr>
            <p:cNvSpPr/>
            <p:nvPr/>
          </p:nvSpPr>
          <p:spPr bwMode="auto">
            <a:xfrm>
              <a:off x="1962163" y="5469712"/>
              <a:ext cx="6159638" cy="406400"/>
            </a:xfrm>
            <a:prstGeom prst="roundRect">
              <a:avLst/>
            </a:prstGeom>
            <a:grpFill/>
            <a:ln>
              <a:headEnd type="none" w="med" len="med"/>
              <a:tailEnd type="none" w="med" len="med"/>
            </a:ln>
            <a:effectLst>
              <a:innerShdw blurRad="114300">
                <a:prstClr val="black"/>
              </a:innerShdw>
            </a:effectLst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wrap="none" lIns="90000" tIns="46800" rIns="90000" bIns="46800" anchor="ctr"/>
            <a:lstStyle/>
            <a:p>
              <a:pPr>
                <a:defRPr/>
              </a:pPr>
              <a:r>
                <a:rPr lang="en-AU" dirty="0" err="1">
                  <a:solidFill>
                    <a:schemeClr val="tx1"/>
                  </a:solidFill>
                </a:rPr>
                <a:t>Exodetektoskopning</a:t>
              </a:r>
              <a:r>
                <a:rPr lang="en-AU" dirty="0">
                  <a:solidFill>
                    <a:schemeClr val="tx1"/>
                  </a:solidFill>
                </a:rPr>
                <a:t> </a:t>
              </a:r>
              <a:r>
                <a:rPr lang="en-AU" dirty="0" err="1">
                  <a:solidFill>
                    <a:schemeClr val="tx1"/>
                  </a:solidFill>
                </a:rPr>
                <a:t>soddalashtirilgan</a:t>
              </a:r>
              <a:r>
                <a:rPr lang="en-AU" dirty="0">
                  <a:solidFill>
                    <a:schemeClr val="tx1"/>
                  </a:solidFill>
                </a:rPr>
                <a:t> </a:t>
              </a:r>
              <a:r>
                <a:rPr lang="en-AU" dirty="0" err="1">
                  <a:solidFill>
                    <a:schemeClr val="tx1"/>
                  </a:solidFill>
                </a:rPr>
                <a:t>sxemasi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8" name="TextBox 25">
              <a:extLst>
                <a:ext uri="{FF2B5EF4-FFF2-40B4-BE49-F238E27FC236}">
                  <a16:creationId xmlns:a16="http://schemas.microsoft.com/office/drawing/2014/main" id="{B111AE4A-0D0E-4576-8654-F0FBE7EBF9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3046" y="5929313"/>
              <a:ext cx="7847020" cy="27699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6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40000"/>
                </a:spcBef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AU" altLang="be-BY" sz="1200" b="0" dirty="0"/>
                <a:t>1-kuchaytirgich; 2,3-o`zgartkichlar; 4-OK; 5-skanerlash; 6-nuqson; 7-generator ZI; 8-sinxronizator; 9-generator R.</a:t>
              </a:r>
              <a:endParaRPr lang="ru-RU" altLang="be-BY" sz="1200" b="0" dirty="0"/>
            </a:p>
          </p:txBody>
        </p:sp>
        <p:pic>
          <p:nvPicPr>
            <p:cNvPr id="9" name="Рисунок 8" descr="Схема дефектоскопа на отражение 2.jpg">
              <a:extLst>
                <a:ext uri="{FF2B5EF4-FFF2-40B4-BE49-F238E27FC236}">
                  <a16:creationId xmlns:a16="http://schemas.microsoft.com/office/drawing/2014/main" id="{1FC5FAF1-B966-442C-A189-D405BDF889E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 bwMode="auto">
            <a:xfrm>
              <a:off x="734830" y="2754313"/>
              <a:ext cx="7823377" cy="2693346"/>
            </a:xfrm>
            <a:prstGeom prst="rect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grpSp>
          <p:nvGrpSpPr>
            <p:cNvPr id="10" name="Группа 18">
              <a:extLst>
                <a:ext uri="{FF2B5EF4-FFF2-40B4-BE49-F238E27FC236}">
                  <a16:creationId xmlns:a16="http://schemas.microsoft.com/office/drawing/2014/main" id="{0A2F3BC1-A92E-4A99-BD8A-7E5A3CD0BECF}"/>
                </a:ext>
              </a:extLst>
            </p:cNvPr>
            <p:cNvGrpSpPr/>
            <p:nvPr/>
          </p:nvGrpSpPr>
          <p:grpSpPr>
            <a:xfrm>
              <a:off x="423081" y="1555845"/>
              <a:ext cx="8483601" cy="982639"/>
              <a:chOff x="0" y="70404"/>
              <a:chExt cx="3094124" cy="1370039"/>
            </a:xfrm>
            <a:grpFill/>
            <a:scene3d>
              <a:camera prst="orthographicFront"/>
              <a:lightRig rig="chilly" dir="t"/>
            </a:scene3d>
          </p:grpSpPr>
          <p:sp>
            <p:nvSpPr>
              <p:cNvPr id="12" name="Скругленный прямоугольник 19">
                <a:extLst>
                  <a:ext uri="{FF2B5EF4-FFF2-40B4-BE49-F238E27FC236}">
                    <a16:creationId xmlns:a16="http://schemas.microsoft.com/office/drawing/2014/main" id="{51DA77A3-441E-4130-B5B3-94388D1C1912}"/>
                  </a:ext>
                </a:extLst>
              </p:cNvPr>
              <p:cNvSpPr/>
              <p:nvPr/>
            </p:nvSpPr>
            <p:spPr>
              <a:xfrm>
                <a:off x="0" y="70404"/>
                <a:ext cx="3094124" cy="1370039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  <a:sp3d prstMaterial="translucentPowder">
                <a:bevelT w="127000" h="25400" prst="softRound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3" name="Скругленный прямоугольник 4">
                <a:extLst>
                  <a:ext uri="{FF2B5EF4-FFF2-40B4-BE49-F238E27FC236}">
                    <a16:creationId xmlns:a16="http://schemas.microsoft.com/office/drawing/2014/main" id="{53E60708-153B-4FAA-8589-C99615C67FC2}"/>
                  </a:ext>
                </a:extLst>
              </p:cNvPr>
              <p:cNvSpPr/>
              <p:nvPr/>
            </p:nvSpPr>
            <p:spPr>
              <a:xfrm>
                <a:off x="66880" y="137284"/>
                <a:ext cx="2892613" cy="1236279"/>
              </a:xfrm>
              <a:prstGeom prst="rect">
                <a:avLst/>
              </a:prstGeom>
              <a:grpFill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06680" tIns="53340" rIns="106680" bIns="53340" spcCol="1270" anchor="ctr"/>
              <a:lstStyle/>
              <a:p>
                <a:pPr>
                  <a:defRPr/>
                </a:pPr>
                <a:r>
                  <a:rPr lang="en-AU" sz="1800" dirty="0">
                    <a:solidFill>
                      <a:schemeClr val="tx1"/>
                    </a:solidFill>
                  </a:rPr>
                  <a:t>Usul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bitta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yoki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ikkita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o`zgartgich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yordamida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amalga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oshiriladi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va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ikkita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muxitni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ajratuvchi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yuzasidan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aks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etgan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akustik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to'lqin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impulslarining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parametrlarini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tahlil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qilishga</a:t>
                </a:r>
                <a:r>
                  <a:rPr lang="en-AU" sz="1800" dirty="0">
                    <a:solidFill>
                      <a:schemeClr val="tx1"/>
                    </a:solidFill>
                  </a:rPr>
                  <a:t> </a:t>
                </a:r>
                <a:r>
                  <a:rPr lang="en-AU" sz="1800" dirty="0" err="1">
                    <a:solidFill>
                      <a:schemeClr val="tx1"/>
                    </a:solidFill>
                  </a:rPr>
                  <a:t>asoslangan</a:t>
                </a:r>
                <a:r>
                  <a:rPr lang="en-AU" sz="1800" dirty="0">
                    <a:solidFill>
                      <a:schemeClr val="tx1"/>
                    </a:solidFill>
                  </a:rPr>
                  <a:t>.</a:t>
                </a:r>
                <a:endParaRPr lang="ru-RU" sz="1800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1" name="Скругленный прямоугольник 4">
              <a:extLst>
                <a:ext uri="{FF2B5EF4-FFF2-40B4-BE49-F238E27FC236}">
                  <a16:creationId xmlns:a16="http://schemas.microsoft.com/office/drawing/2014/main" id="{6472C86D-A206-41E4-B6D6-03EE252B0458}"/>
                </a:ext>
              </a:extLst>
            </p:cNvPr>
            <p:cNvSpPr/>
            <p:nvPr/>
          </p:nvSpPr>
          <p:spPr>
            <a:xfrm>
              <a:off x="2224581" y="870873"/>
              <a:ext cx="4694839" cy="545343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  <a:scene3d>
              <a:camera prst="orthographicFront"/>
              <a:lightRig rig="chilly" dir="t"/>
            </a:scene3d>
            <a:sp3d z="-127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6680" tIns="106680" rIns="106680" bIns="106680" spcCol="1270" anchor="ctr"/>
            <a:lstStyle/>
            <a:p>
              <a:pPr algn="ctr" defTabSz="1244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AU" sz="2800" i="1" dirty="0" err="1"/>
                <a:t>Aks-sado</a:t>
              </a:r>
              <a:r>
                <a:rPr lang="en-AU" sz="2800" i="1" dirty="0"/>
                <a:t> (</a:t>
              </a:r>
              <a:r>
                <a:rPr lang="en-AU" sz="2800" i="1" dirty="0" err="1"/>
                <a:t>exo</a:t>
              </a:r>
              <a:r>
                <a:rPr lang="en-AU" sz="2800" i="1" dirty="0"/>
                <a:t>) </a:t>
              </a:r>
              <a:r>
                <a:rPr lang="en-AU" sz="2800" i="1" dirty="0" err="1"/>
                <a:t>usuli</a:t>
              </a:r>
              <a:endParaRPr lang="de-DE" sz="2800" dirty="0"/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EF3D50C-F831-413E-A798-938B924699E1}"/>
              </a:ext>
            </a:extLst>
          </p:cNvPr>
          <p:cNvSpPr/>
          <p:nvPr/>
        </p:nvSpPr>
        <p:spPr>
          <a:xfrm>
            <a:off x="471903" y="6460852"/>
            <a:ext cx="8424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1. "Echo method" prompt, Ultrasonic Flaw Detector, Defektoskopist.ru, 2020.</a:t>
            </a:r>
            <a:endParaRPr lang="ru-RU" sz="1200" dirty="0"/>
          </a:p>
          <a:p>
            <a:r>
              <a:rPr lang="en-US" sz="1200" dirty="0"/>
              <a:t>https://studfile.net/html/2706/238/html_xNyoR4WtO2.63M9/htmlconvd-pONSqe_html_db94d8ce30ef36b3.png</a:t>
            </a:r>
            <a:endParaRPr lang="ru-RU" sz="1200" dirty="0"/>
          </a:p>
        </p:txBody>
      </p:sp>
      <p:sp>
        <p:nvSpPr>
          <p:cNvPr id="16" name="10-конечная звезда 3">
            <a:extLst>
              <a:ext uri="{FF2B5EF4-FFF2-40B4-BE49-F238E27FC236}">
                <a16:creationId xmlns:a16="http://schemas.microsoft.com/office/drawing/2014/main" id="{C972C31F-3460-4471-96FF-DF434EE99748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611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12E06C88-73F0-4CB5-9ADE-CE0DE0790C6C}"/>
              </a:ext>
            </a:extLst>
          </p:cNvPr>
          <p:cNvGrpSpPr/>
          <p:nvPr/>
        </p:nvGrpSpPr>
        <p:grpSpPr>
          <a:xfrm>
            <a:off x="210188" y="497790"/>
            <a:ext cx="8754300" cy="5279563"/>
            <a:chOff x="509155" y="902162"/>
            <a:chExt cx="8264958" cy="5279563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13" name="Скругленный прямоугольник 4">
              <a:extLst>
                <a:ext uri="{FF2B5EF4-FFF2-40B4-BE49-F238E27FC236}">
                  <a16:creationId xmlns:a16="http://schemas.microsoft.com/office/drawing/2014/main" id="{4FD9FC13-2454-4341-B90A-D0B5214716ED}"/>
                </a:ext>
              </a:extLst>
            </p:cNvPr>
            <p:cNvSpPr/>
            <p:nvPr/>
          </p:nvSpPr>
          <p:spPr>
            <a:xfrm>
              <a:off x="509155" y="1777837"/>
              <a:ext cx="4361812" cy="3855736"/>
            </a:xfrm>
            <a:prstGeom prst="rect">
              <a:avLst/>
            </a:prstGeom>
            <a:grpFill/>
            <a:scene3d>
              <a:camera prst="orthographicFront"/>
              <a:lightRig rig="chilly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45720" tIns="34290" rIns="45720" bIns="34290" spcCol="1270" anchor="ctr"/>
            <a:lstStyle/>
            <a:p>
              <a:pPr algn="just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800" dirty="0" err="1">
                  <a:solidFill>
                    <a:schemeClr val="tx1"/>
                  </a:solidFill>
                </a:rPr>
                <a:t>Usul</a:t>
              </a:r>
              <a:r>
                <a:rPr lang="en-US" sz="1800" dirty="0">
                  <a:solidFill>
                    <a:schemeClr val="tx1"/>
                  </a:solidFill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</a:rPr>
                <a:t>nuqsonli</a:t>
              </a:r>
              <a:r>
                <a:rPr lang="en-US" sz="1800" dirty="0">
                  <a:solidFill>
                    <a:schemeClr val="tx1"/>
                  </a:solidFill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</a:rPr>
                <a:t>joydan</a:t>
              </a:r>
              <a:r>
                <a:rPr lang="en-US" sz="1800" dirty="0">
                  <a:solidFill>
                    <a:schemeClr val="tx1"/>
                  </a:solidFill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</a:rPr>
                <a:t>aks</a:t>
              </a:r>
              <a:r>
                <a:rPr lang="en-US" sz="1800" dirty="0">
                  <a:solidFill>
                    <a:schemeClr val="tx1"/>
                  </a:solidFill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</a:rPr>
                <a:t>etayotgan</a:t>
              </a:r>
              <a:r>
                <a:rPr lang="en-US" sz="1800" dirty="0">
                  <a:solidFill>
                    <a:schemeClr val="tx1"/>
                  </a:solidFill>
                </a:rPr>
                <a:t> e</a:t>
              </a:r>
              <a:r>
                <a:rPr lang="en-AU" sz="1800" dirty="0">
                  <a:solidFill>
                    <a:schemeClr val="tx1"/>
                  </a:solidFill>
                </a:rPr>
                <a:t>xo </a:t>
              </a:r>
              <a:r>
                <a:rPr lang="en-AU" sz="1800" dirty="0" err="1">
                  <a:solidFill>
                    <a:schemeClr val="tx1"/>
                  </a:solidFill>
                </a:rPr>
                <a:t>signallarni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qayd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etishga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asoslangan</a:t>
              </a:r>
              <a:r>
                <a:rPr lang="en-AU" sz="1800" dirty="0">
                  <a:solidFill>
                    <a:schemeClr val="tx1"/>
                  </a:solidFill>
                </a:rPr>
                <a:t>.</a:t>
              </a:r>
            </a:p>
            <a:p>
              <a:pPr algn="just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AU" sz="1800" dirty="0">
                  <a:solidFill>
                    <a:schemeClr val="tx1"/>
                  </a:solidFill>
                </a:rPr>
                <a:t>  </a:t>
              </a:r>
              <a:r>
                <a:rPr lang="en-AU" sz="1800" dirty="0" err="1">
                  <a:solidFill>
                    <a:schemeClr val="tx1"/>
                  </a:solidFill>
                </a:rPr>
                <a:t>Ultratovush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detektori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ekranida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ikki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turdagi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ma'lumot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namoyish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etiladi</a:t>
              </a:r>
              <a:r>
                <a:rPr lang="en-AU" sz="1800" dirty="0">
                  <a:solidFill>
                    <a:schemeClr val="tx1"/>
                  </a:solidFill>
                </a:rPr>
                <a:t>. </a:t>
              </a:r>
              <a:r>
                <a:rPr lang="en-AU" sz="1800" dirty="0" err="1">
                  <a:solidFill>
                    <a:schemeClr val="tx1"/>
                  </a:solidFill>
                </a:rPr>
                <a:t>Gorizontal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chiziq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impulsning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nazorat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ob’ektidan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o`tish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vaqtiga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to'g'ri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keladi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va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bu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vaqt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impuls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yo'liga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proportsionaldir</a:t>
              </a:r>
              <a:r>
                <a:rPr lang="en-AU" sz="1800" dirty="0">
                  <a:solidFill>
                    <a:schemeClr val="tx1"/>
                  </a:solidFill>
                </a:rPr>
                <a:t>. </a:t>
              </a:r>
              <a:r>
                <a:rPr lang="en-AU" sz="1800" dirty="0" err="1">
                  <a:solidFill>
                    <a:schemeClr val="tx1"/>
                  </a:solidFill>
                </a:rPr>
                <a:t>Cho'qqilarning</a:t>
              </a:r>
              <a:r>
                <a:rPr lang="en-AU" sz="1800" dirty="0">
                  <a:solidFill>
                    <a:schemeClr val="tx1"/>
                  </a:solidFill>
                </a:rPr>
                <a:t> (</a:t>
              </a:r>
              <a:r>
                <a:rPr lang="en-AU" sz="1800" dirty="0" err="1">
                  <a:solidFill>
                    <a:schemeClr val="tx1"/>
                  </a:solidFill>
                </a:rPr>
                <a:t>impulslar</a:t>
              </a:r>
              <a:r>
                <a:rPr lang="en-AU" sz="1800" dirty="0">
                  <a:solidFill>
                    <a:schemeClr val="tx1"/>
                  </a:solidFill>
                </a:rPr>
                <a:t>) </a:t>
              </a:r>
              <a:r>
                <a:rPr lang="en-AU" sz="1800" dirty="0" err="1">
                  <a:solidFill>
                    <a:schemeClr val="tx1"/>
                  </a:solidFill>
                </a:rPr>
                <a:t>balandligi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aks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exosignallar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amplitüdlariga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proportsional</a:t>
              </a:r>
              <a:r>
                <a:rPr lang="en-AU" sz="1800" dirty="0">
                  <a:solidFill>
                    <a:schemeClr val="tx1"/>
                  </a:solidFill>
                </a:rPr>
                <a:t>.</a:t>
              </a:r>
            </a:p>
            <a:p>
              <a:pPr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AU" sz="1800" dirty="0">
                  <a:solidFill>
                    <a:schemeClr val="tx1"/>
                  </a:solidFill>
                </a:rPr>
                <a:t>  </a:t>
              </a:r>
              <a:r>
                <a:rPr lang="ru-RU" sz="1800" dirty="0">
                  <a:solidFill>
                    <a:schemeClr val="tx1"/>
                  </a:solidFill>
                </a:rPr>
                <a:t>З</a:t>
              </a:r>
              <a:r>
                <a:rPr lang="en-AU" sz="1800" dirty="0">
                  <a:solidFill>
                    <a:schemeClr val="tx1"/>
                  </a:solidFill>
                </a:rPr>
                <a:t> – </a:t>
              </a:r>
              <a:r>
                <a:rPr lang="en-US" sz="1800" dirty="0" err="1">
                  <a:solidFill>
                    <a:schemeClr val="tx1"/>
                  </a:solidFill>
                </a:rPr>
                <a:t>tekshirilayotgan</a:t>
              </a:r>
              <a:r>
                <a:rPr lang="en-US" sz="1800" dirty="0">
                  <a:solidFill>
                    <a:schemeClr val="tx1"/>
                  </a:solidFill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</a:rPr>
                <a:t>im</a:t>
              </a:r>
              <a:r>
                <a:rPr lang="en-AU" sz="1800" dirty="0" err="1">
                  <a:solidFill>
                    <a:schemeClr val="tx1"/>
                  </a:solidFill>
                </a:rPr>
                <a:t>puls</a:t>
              </a:r>
              <a:r>
                <a:rPr lang="en-AU" sz="1800" dirty="0">
                  <a:solidFill>
                    <a:schemeClr val="tx1"/>
                  </a:solidFill>
                </a:rPr>
                <a:t>.</a:t>
              </a:r>
            </a:p>
            <a:p>
              <a:pPr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AU" sz="1800" dirty="0">
                  <a:solidFill>
                    <a:schemeClr val="tx1"/>
                  </a:solidFill>
                </a:rPr>
                <a:t>  </a:t>
              </a:r>
              <a:r>
                <a:rPr lang="ru-RU" sz="1800" dirty="0">
                  <a:solidFill>
                    <a:schemeClr val="tx1"/>
                  </a:solidFill>
                </a:rPr>
                <a:t>Д</a:t>
              </a:r>
              <a:r>
                <a:rPr lang="en-AU" sz="1800" dirty="0">
                  <a:solidFill>
                    <a:schemeClr val="tx1"/>
                  </a:solidFill>
                </a:rPr>
                <a:t> – tub (</a:t>
              </a:r>
              <a:r>
                <a:rPr lang="en-AU" sz="1800" dirty="0" err="1">
                  <a:solidFill>
                    <a:schemeClr val="tx1"/>
                  </a:solidFill>
                </a:rPr>
                <a:t>quyi</a:t>
              </a:r>
              <a:r>
                <a:rPr lang="en-AU" sz="1800" dirty="0">
                  <a:solidFill>
                    <a:schemeClr val="tx1"/>
                  </a:solidFill>
                </a:rPr>
                <a:t>) signal.</a:t>
              </a:r>
            </a:p>
            <a:p>
              <a:pPr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AU" sz="1800" dirty="0">
                  <a:solidFill>
                    <a:schemeClr val="tx1"/>
                  </a:solidFill>
                </a:rPr>
                <a:t>  </a:t>
              </a:r>
              <a:r>
                <a:rPr lang="ru-RU" sz="1800" dirty="0">
                  <a:solidFill>
                    <a:schemeClr val="tx1"/>
                  </a:solidFill>
                </a:rPr>
                <a:t>Э</a:t>
              </a:r>
              <a:r>
                <a:rPr lang="en-AU" sz="1800" dirty="0">
                  <a:solidFill>
                    <a:schemeClr val="tx1"/>
                  </a:solidFill>
                </a:rPr>
                <a:t> - </a:t>
              </a:r>
              <a:r>
                <a:rPr lang="en-AU" sz="1800" dirty="0" err="1">
                  <a:solidFill>
                    <a:schemeClr val="tx1"/>
                  </a:solidFill>
                </a:rPr>
                <a:t>nuqsondan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aks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etgan</a:t>
              </a:r>
              <a:r>
                <a:rPr lang="en-AU" sz="1800" dirty="0">
                  <a:solidFill>
                    <a:schemeClr val="tx1"/>
                  </a:solidFill>
                </a:rPr>
                <a:t> signal.</a:t>
              </a:r>
              <a:endParaRPr lang="ru-RU" sz="1800" dirty="0">
                <a:solidFill>
                  <a:schemeClr val="tx1"/>
                </a:solidFill>
              </a:endParaRPr>
            </a:p>
          </p:txBody>
        </p:sp>
        <p:grpSp>
          <p:nvGrpSpPr>
            <p:cNvPr id="14" name="Группа 13">
              <a:extLst>
                <a:ext uri="{FF2B5EF4-FFF2-40B4-BE49-F238E27FC236}">
                  <a16:creationId xmlns:a16="http://schemas.microsoft.com/office/drawing/2014/main" id="{7B4D52E5-B919-4BED-84A0-4D985A119DED}"/>
                </a:ext>
              </a:extLst>
            </p:cNvPr>
            <p:cNvGrpSpPr/>
            <p:nvPr/>
          </p:nvGrpSpPr>
          <p:grpSpPr>
            <a:xfrm>
              <a:off x="2330932" y="902162"/>
              <a:ext cx="6443181" cy="5279563"/>
              <a:chOff x="2330932" y="902162"/>
              <a:chExt cx="6443181" cy="5279563"/>
            </a:xfrm>
            <a:grpFill/>
          </p:grpSpPr>
          <p:sp>
            <p:nvSpPr>
              <p:cNvPr id="16" name="Скругленный прямоугольник 4">
                <a:extLst>
                  <a:ext uri="{FF2B5EF4-FFF2-40B4-BE49-F238E27FC236}">
                    <a16:creationId xmlns:a16="http://schemas.microsoft.com/office/drawing/2014/main" id="{3AB27B1C-EA32-49F9-947C-531441FABB02}"/>
                  </a:ext>
                </a:extLst>
              </p:cNvPr>
              <p:cNvSpPr/>
              <p:nvPr/>
            </p:nvSpPr>
            <p:spPr>
              <a:xfrm>
                <a:off x="2330932" y="902162"/>
                <a:ext cx="3829333" cy="59394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chilly" dir="t"/>
              </a:scene3d>
              <a:sp3d z="-12700"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06680" tIns="106680" rIns="106680" bIns="106680" spcCol="1270" anchor="ctr"/>
              <a:lstStyle/>
              <a:p>
                <a:pPr algn="ctr" defTabSz="12446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800" i="1" dirty="0" err="1">
                    <a:solidFill>
                      <a:schemeClr val="tx1"/>
                    </a:solidFill>
                  </a:rPr>
                  <a:t>Aks-sado</a:t>
                </a:r>
                <a:r>
                  <a:rPr lang="en-US" sz="2800" i="1" dirty="0">
                    <a:solidFill>
                      <a:schemeClr val="tx1"/>
                    </a:solidFill>
                  </a:rPr>
                  <a:t> (ex</a:t>
                </a:r>
                <a:r>
                  <a:rPr lang="en-AU" sz="2800" i="1" dirty="0">
                    <a:solidFill>
                      <a:schemeClr val="tx1"/>
                    </a:solidFill>
                  </a:rPr>
                  <a:t>o) </a:t>
                </a:r>
                <a:r>
                  <a:rPr lang="en-AU" sz="2800" i="1" dirty="0" err="1">
                    <a:solidFill>
                      <a:schemeClr val="tx1"/>
                    </a:solidFill>
                  </a:rPr>
                  <a:t>usuli</a:t>
                </a:r>
                <a:endParaRPr lang="de-DE" sz="28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7" name="Скругленный прямоугольник 26">
                <a:extLst>
                  <a:ext uri="{FF2B5EF4-FFF2-40B4-BE49-F238E27FC236}">
                    <a16:creationId xmlns:a16="http://schemas.microsoft.com/office/drawing/2014/main" id="{3A96244C-FE91-4B77-8C08-C0D6CB8F4517}"/>
                  </a:ext>
                </a:extLst>
              </p:cNvPr>
              <p:cNvSpPr/>
              <p:nvPr/>
            </p:nvSpPr>
            <p:spPr bwMode="auto">
              <a:xfrm>
                <a:off x="5040313" y="1679140"/>
                <a:ext cx="3733800" cy="4502585"/>
              </a:xfrm>
              <a:prstGeom prst="roundRect">
                <a:avLst>
                  <a:gd name="adj" fmla="val 10000"/>
                </a:avLst>
              </a:prstGeom>
              <a:grpFill/>
              <a:scene3d>
                <a:camera prst="orthographicFront"/>
                <a:lightRig rig="chilly" dir="t"/>
              </a:scene3d>
              <a:sp3d extrusionH="1700" prstMaterial="dkEdge">
                <a:bevelT w="25400" h="6350" prst="softRound"/>
                <a:bevelB w="0" h="0" prst="convex"/>
              </a:sp3d>
            </p:spPr>
            <p:style>
              <a:ln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pic>
            <p:nvPicPr>
              <p:cNvPr id="18" name="Рисунок 17" descr="Эхометод.jpg">
                <a:extLst>
                  <a:ext uri="{FF2B5EF4-FFF2-40B4-BE49-F238E27FC236}">
                    <a16:creationId xmlns:a16="http://schemas.microsoft.com/office/drawing/2014/main" id="{AE9FA21C-D624-4670-8223-DC6FA54ED5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 bwMode="auto">
              <a:xfrm>
                <a:off x="5412404" y="2883620"/>
                <a:ext cx="3175000" cy="2984667"/>
              </a:xfrm>
              <a:prstGeom prst="rect">
                <a:avLst/>
              </a:prstGeom>
              <a:grpFill/>
              <a:ln>
                <a:noFill/>
              </a:ln>
              <a:effectLst>
                <a:softEdge rad="112500"/>
              </a:effectLst>
            </p:spPr>
          </p:pic>
          <p:sp>
            <p:nvSpPr>
              <p:cNvPr id="19" name="TextBox 32">
                <a:extLst>
                  <a:ext uri="{FF2B5EF4-FFF2-40B4-BE49-F238E27FC236}">
                    <a16:creationId xmlns:a16="http://schemas.microsoft.com/office/drawing/2014/main" id="{FB23C846-AE94-42F5-A99A-54810B89D5F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60057" y="5804886"/>
                <a:ext cx="3134553" cy="2769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6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30000"/>
                  </a:spcBef>
                  <a:buClr>
                    <a:schemeClr val="accent1"/>
                  </a:buClr>
                  <a:buChar char="-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30000"/>
                  </a:spcBef>
                  <a:buClr>
                    <a:schemeClr val="accent1"/>
                  </a:buClr>
                  <a:buChar char="-"/>
                  <a:defRPr sz="1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30000"/>
                  </a:spcBef>
                  <a:buClr>
                    <a:schemeClr val="accent1"/>
                  </a:buClr>
                  <a:buChar char="-"/>
                  <a:defRPr sz="1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4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4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4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4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4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ru-RU" altLang="be-BY" sz="1200" b="0" dirty="0"/>
                  <a:t>1-</a:t>
                </a:r>
                <a:r>
                  <a:rPr lang="en-US" altLang="be-BY" sz="1200" b="0" dirty="0" err="1"/>
                  <a:t>nazorat</a:t>
                </a:r>
                <a:r>
                  <a:rPr lang="en-US" altLang="be-BY" sz="1200" b="0" dirty="0"/>
                  <a:t> </a:t>
                </a:r>
                <a:r>
                  <a:rPr lang="en-US" altLang="be-BY" sz="1200" b="0" dirty="0" err="1"/>
                  <a:t>ob’ekti</a:t>
                </a:r>
                <a:r>
                  <a:rPr lang="ru-RU" altLang="be-BY" sz="1200" b="0" dirty="0"/>
                  <a:t>; 2-</a:t>
                </a:r>
                <a:r>
                  <a:rPr lang="en-US" altLang="be-BY" sz="1200" b="0" dirty="0" err="1"/>
                  <a:t>nurlatgich</a:t>
                </a:r>
                <a:r>
                  <a:rPr lang="ru-RU" altLang="be-BY" sz="1200" b="0" dirty="0"/>
                  <a:t>; 3-</a:t>
                </a:r>
                <a:r>
                  <a:rPr lang="en-US" altLang="be-BY" sz="1200" b="0" dirty="0" err="1"/>
                  <a:t>qabul</a:t>
                </a:r>
                <a:r>
                  <a:rPr lang="en-US" altLang="be-BY" sz="1200" b="0" dirty="0"/>
                  <a:t> </a:t>
                </a:r>
                <a:r>
                  <a:rPr lang="en-US" altLang="be-BY" sz="1200" b="0" dirty="0" err="1"/>
                  <a:t>qilgich</a:t>
                </a:r>
                <a:r>
                  <a:rPr lang="ru-RU" altLang="be-BY" sz="1200" b="0" dirty="0"/>
                  <a:t>.</a:t>
                </a:r>
              </a:p>
            </p:txBody>
          </p:sp>
          <p:pic>
            <p:nvPicPr>
              <p:cNvPr id="20" name="Рисунок 19" descr="Развертка эходефектоскопа на отражение 2.jpg">
                <a:extLst>
                  <a:ext uri="{FF2B5EF4-FFF2-40B4-BE49-F238E27FC236}">
                    <a16:creationId xmlns:a16="http://schemas.microsoft.com/office/drawing/2014/main" id="{08FA67E6-1CED-49E0-BB15-04919376DE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 bwMode="auto">
              <a:xfrm>
                <a:off x="6330410" y="1673225"/>
                <a:ext cx="1886598" cy="1343047"/>
              </a:xfrm>
              <a:prstGeom prst="rect">
                <a:avLst/>
              </a:prstGeom>
              <a:grpFill/>
              <a:ln>
                <a:noFill/>
              </a:ln>
              <a:effectLst>
                <a:softEdge rad="112500"/>
              </a:effectLst>
            </p:spPr>
          </p:pic>
        </p:grp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1F47EDC-C5BD-4B33-BB62-D45D275123B3}"/>
              </a:ext>
            </a:extLst>
          </p:cNvPr>
          <p:cNvSpPr/>
          <p:nvPr/>
        </p:nvSpPr>
        <p:spPr>
          <a:xfrm>
            <a:off x="3117742" y="5837398"/>
            <a:ext cx="58467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 2 " Echo method" prompt, Measurement methods and tools. Textbook, </a:t>
            </a:r>
            <a:r>
              <a:rPr lang="en-US" sz="1200" dirty="0" err="1"/>
              <a:t>A.A.Mamajonov</a:t>
            </a:r>
            <a:r>
              <a:rPr lang="en-US" sz="1200" dirty="0"/>
              <a:t>, </a:t>
            </a:r>
            <a:r>
              <a:rPr lang="en-US" sz="1200" dirty="0" err="1"/>
              <a:t>M.O.Sattarov</a:t>
            </a:r>
            <a:r>
              <a:rPr lang="en-US" sz="1200" dirty="0"/>
              <a:t>, </a:t>
            </a:r>
            <a:r>
              <a:rPr lang="en-US" sz="1200" dirty="0" err="1"/>
              <a:t>D.V.Xakimov</a:t>
            </a:r>
            <a:r>
              <a:rPr lang="en-US" sz="1200" dirty="0"/>
              <a:t>, Tashkent. “NIF </a:t>
            </a:r>
            <a:r>
              <a:rPr lang="en-US" sz="1200" dirty="0" err="1"/>
              <a:t>MSh</a:t>
            </a:r>
            <a:r>
              <a:rPr lang="en-US" sz="1200" dirty="0"/>
              <a:t>” 2020, 254 p.</a:t>
            </a:r>
            <a:endParaRPr lang="ru-RU" sz="1200" dirty="0"/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3C091BF8-B2A9-4347-8436-03A33271136A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696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6BBEA2D1-3C3C-41C7-BFD5-DEB7EC7F6A22}"/>
              </a:ext>
            </a:extLst>
          </p:cNvPr>
          <p:cNvGrpSpPr/>
          <p:nvPr/>
        </p:nvGrpSpPr>
        <p:grpSpPr>
          <a:xfrm>
            <a:off x="0" y="332656"/>
            <a:ext cx="8596267" cy="5620603"/>
            <a:chOff x="333826" y="1160060"/>
            <a:chExt cx="8276972" cy="5332567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19" name="Скругленный прямоугольник 4">
              <a:extLst>
                <a:ext uri="{FF2B5EF4-FFF2-40B4-BE49-F238E27FC236}">
                  <a16:creationId xmlns:a16="http://schemas.microsoft.com/office/drawing/2014/main" id="{C5B43FC5-7A62-4672-B86C-2BF52C11F898}"/>
                </a:ext>
              </a:extLst>
            </p:cNvPr>
            <p:cNvSpPr/>
            <p:nvPr/>
          </p:nvSpPr>
          <p:spPr>
            <a:xfrm>
              <a:off x="394727" y="1841699"/>
              <a:ext cx="3829333" cy="59670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  <a:scene3d>
              <a:camera prst="orthographicFront"/>
              <a:lightRig rig="chilly" dir="t"/>
            </a:scene3d>
            <a:sp3d z="-127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6680" tIns="106680" rIns="106680" bIns="106680" spcCol="1270" anchor="ctr"/>
            <a:lstStyle/>
            <a:p>
              <a:pPr algn="ctr" defTabSz="1244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AU" sz="2800" i="1" dirty="0" err="1"/>
                <a:t>Diffaktsion-vaqt</a:t>
              </a:r>
              <a:r>
                <a:rPr lang="en-AU" sz="2800" i="1" dirty="0"/>
                <a:t> </a:t>
              </a:r>
              <a:r>
                <a:rPr lang="en-AU" sz="2800" i="1" dirty="0" err="1"/>
                <a:t>usuli</a:t>
              </a:r>
              <a:endParaRPr lang="de-DE" sz="2800" b="1" dirty="0"/>
            </a:p>
          </p:txBody>
        </p:sp>
        <p:sp>
          <p:nvSpPr>
            <p:cNvPr id="25" name="Скругленный прямоугольник 18">
              <a:extLst>
                <a:ext uri="{FF2B5EF4-FFF2-40B4-BE49-F238E27FC236}">
                  <a16:creationId xmlns:a16="http://schemas.microsoft.com/office/drawing/2014/main" id="{020C90B4-37C6-4A1F-A951-30CD31ECC586}"/>
                </a:ext>
              </a:extLst>
            </p:cNvPr>
            <p:cNvSpPr/>
            <p:nvPr/>
          </p:nvSpPr>
          <p:spPr>
            <a:xfrm>
              <a:off x="333826" y="2646343"/>
              <a:ext cx="3773718" cy="3846284"/>
            </a:xfrm>
            <a:prstGeom prst="roundRect">
              <a:avLst>
                <a:gd name="adj" fmla="val 1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AU" sz="1800" dirty="0">
                  <a:solidFill>
                    <a:schemeClr val="tx1"/>
                  </a:solidFill>
                </a:rPr>
                <a:t>Usul </a:t>
              </a:r>
              <a:r>
                <a:rPr lang="en-AU" sz="1800" dirty="0" err="1">
                  <a:solidFill>
                    <a:schemeClr val="tx1"/>
                  </a:solidFill>
                </a:rPr>
                <a:t>nuqsonning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chetlaridan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tarqalayotgan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to'lqinlarni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qabul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qilishga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asoslangan</a:t>
              </a:r>
              <a:r>
                <a:rPr lang="en-AU" sz="1800" dirty="0">
                  <a:solidFill>
                    <a:schemeClr val="tx1"/>
                  </a:solidFill>
                </a:rPr>
                <a:t>, </a:t>
              </a:r>
              <a:r>
                <a:rPr lang="en-AU" sz="1800" dirty="0" err="1">
                  <a:solidFill>
                    <a:schemeClr val="tx1"/>
                  </a:solidFill>
                </a:rPr>
                <a:t>bunda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bo`ylamasıga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va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ko'ndalang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yo`nalgan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to'lqinlar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taralishi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va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qabul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qilinishi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mumkin</a:t>
              </a:r>
              <a:r>
                <a:rPr lang="en-AU" sz="1800" dirty="0">
                  <a:solidFill>
                    <a:schemeClr val="tx1"/>
                  </a:solidFill>
                </a:rPr>
                <a:t>.</a:t>
              </a:r>
            </a:p>
            <a:p>
              <a:pPr algn="just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Asosiy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ko`rsatkich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bo`lib</a:t>
              </a:r>
              <a:r>
                <a:rPr lang="en-AU" sz="1800" dirty="0">
                  <a:solidFill>
                    <a:schemeClr val="tx1"/>
                  </a:solidFill>
                </a:rPr>
                <a:t>, </a:t>
              </a:r>
              <a:r>
                <a:rPr lang="en-AU" sz="1800" dirty="0" err="1">
                  <a:solidFill>
                    <a:schemeClr val="tx1"/>
                  </a:solidFill>
                </a:rPr>
                <a:t>signalning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kelish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vaqti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hisoblanadi</a:t>
              </a:r>
              <a:r>
                <a:rPr lang="en-AU" sz="1800" dirty="0">
                  <a:solidFill>
                    <a:schemeClr val="tx1"/>
                  </a:solidFill>
                </a:rPr>
                <a:t>.</a:t>
              </a:r>
            </a:p>
            <a:p>
              <a:pPr algn="just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Amalda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bo`ylama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to'lqinlar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tarqalishi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va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qabul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qilinishi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keng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qo`llaniladi</a:t>
              </a:r>
              <a:r>
                <a:rPr lang="en-AU" sz="1800" dirty="0">
                  <a:solidFill>
                    <a:schemeClr val="tx1"/>
                  </a:solidFill>
                </a:rPr>
                <a:t>, </a:t>
              </a:r>
              <a:r>
                <a:rPr lang="en-AU" sz="1800" dirty="0" err="1">
                  <a:solidFill>
                    <a:schemeClr val="tx1"/>
                  </a:solidFill>
                </a:rPr>
                <a:t>chunki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ular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birinchi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bo'lib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qabul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qiluvchiga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etib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keladi</a:t>
              </a:r>
              <a:r>
                <a:rPr lang="en-AU" sz="1800" dirty="0">
                  <a:solidFill>
                    <a:schemeClr val="tx1"/>
                  </a:solidFill>
                </a:rPr>
                <a:t>.</a:t>
              </a:r>
              <a:r>
                <a:rPr lang="ru-RU" sz="1800" dirty="0">
                  <a:solidFill>
                    <a:schemeClr val="tx1"/>
                  </a:solidFill>
                </a:rPr>
                <a:t> </a:t>
              </a:r>
            </a:p>
            <a:p>
              <a:endParaRPr lang="ru-RU" dirty="0"/>
            </a:p>
          </p:txBody>
        </p:sp>
        <p:grpSp>
          <p:nvGrpSpPr>
            <p:cNvPr id="21" name="Группа 15">
              <a:extLst>
                <a:ext uri="{FF2B5EF4-FFF2-40B4-BE49-F238E27FC236}">
                  <a16:creationId xmlns:a16="http://schemas.microsoft.com/office/drawing/2014/main" id="{9758C9D7-2CC7-4F26-A6C4-8F019BF00DE2}"/>
                </a:ext>
              </a:extLst>
            </p:cNvPr>
            <p:cNvGrpSpPr/>
            <p:nvPr/>
          </p:nvGrpSpPr>
          <p:grpSpPr>
            <a:xfrm>
              <a:off x="996283" y="1160060"/>
              <a:ext cx="7124131" cy="537079"/>
              <a:chOff x="8340" y="0"/>
              <a:chExt cx="8539090" cy="531932"/>
            </a:xfrm>
            <a:grpFill/>
            <a:scene3d>
              <a:camera prst="orthographicFront"/>
              <a:lightRig rig="chilly" dir="t"/>
            </a:scene3d>
          </p:grpSpPr>
          <p:sp>
            <p:nvSpPr>
              <p:cNvPr id="23" name="Скругленный прямоугольник 22">
                <a:extLst>
                  <a:ext uri="{FF2B5EF4-FFF2-40B4-BE49-F238E27FC236}">
                    <a16:creationId xmlns:a16="http://schemas.microsoft.com/office/drawing/2014/main" id="{D33BE933-C7CB-4D29-9291-BEED6B40FE9F}"/>
                  </a:ext>
                </a:extLst>
              </p:cNvPr>
              <p:cNvSpPr/>
              <p:nvPr/>
            </p:nvSpPr>
            <p:spPr>
              <a:xfrm>
                <a:off x="8340" y="0"/>
                <a:ext cx="8539090" cy="443687"/>
              </a:xfrm>
              <a:prstGeom prst="roundRect">
                <a:avLst/>
              </a:prstGeom>
              <a:grpFill/>
              <a:ln>
                <a:solidFill>
                  <a:schemeClr val="tx1"/>
                </a:solidFill>
              </a:ln>
              <a:sp3d prstMaterial="translucentPowder">
                <a:bevelT w="127000" h="25400" prst="softRound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4" name="Скругленный прямоугольник 4">
                <a:extLst>
                  <a:ext uri="{FF2B5EF4-FFF2-40B4-BE49-F238E27FC236}">
                    <a16:creationId xmlns:a16="http://schemas.microsoft.com/office/drawing/2014/main" id="{83240ECC-D902-4F8B-9D01-18D942372281}"/>
                  </a:ext>
                </a:extLst>
              </p:cNvPr>
              <p:cNvSpPr/>
              <p:nvPr/>
            </p:nvSpPr>
            <p:spPr>
              <a:xfrm>
                <a:off x="29999" y="21659"/>
                <a:ext cx="8495772" cy="510273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87630" tIns="43815" rIns="87630" bIns="43815" spcCol="1270" anchor="ctr"/>
              <a:lstStyle/>
              <a:p>
                <a:pPr algn="ctr" defTabSz="102235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800" b="1" dirty="0" err="1">
                    <a:solidFill>
                      <a:schemeClr val="tx1"/>
                    </a:solidFill>
                  </a:rPr>
                  <a:t>Aks</a:t>
                </a:r>
                <a:r>
                  <a:rPr lang="en-US" sz="2800" b="1" dirty="0">
                    <a:solidFill>
                      <a:schemeClr val="tx1"/>
                    </a:solidFill>
                  </a:rPr>
                  <a:t> </a:t>
                </a:r>
                <a:r>
                  <a:rPr lang="en-US" sz="2800" b="1" dirty="0" err="1">
                    <a:solidFill>
                      <a:schemeClr val="tx1"/>
                    </a:solidFill>
                  </a:rPr>
                  <a:t>etish</a:t>
                </a:r>
                <a:r>
                  <a:rPr lang="en-US" sz="2800" b="1" dirty="0">
                    <a:solidFill>
                      <a:schemeClr val="tx1"/>
                    </a:solidFill>
                  </a:rPr>
                  <a:t> </a:t>
                </a:r>
                <a:r>
                  <a:rPr lang="en-US" sz="2800" b="1" dirty="0" err="1">
                    <a:solidFill>
                      <a:schemeClr val="tx1"/>
                    </a:solidFill>
                  </a:rPr>
                  <a:t>usuli</a:t>
                </a:r>
                <a:endParaRPr lang="ru-RU" sz="2800" b="1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22" name="Picture 10" descr="1a3der">
              <a:extLst>
                <a:ext uri="{FF2B5EF4-FFF2-40B4-BE49-F238E27FC236}">
                  <a16:creationId xmlns:a16="http://schemas.microsoft.com/office/drawing/2014/main" id="{07EFD0D7-067B-4BEE-AB1B-B6DD966703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3958" y="1841699"/>
              <a:ext cx="4126840" cy="3284550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</p:pic>
        <p:sp>
          <p:nvSpPr>
            <p:cNvPr id="18" name="TextBox 26">
              <a:extLst>
                <a:ext uri="{FF2B5EF4-FFF2-40B4-BE49-F238E27FC236}">
                  <a16:creationId xmlns:a16="http://schemas.microsoft.com/office/drawing/2014/main" id="{3CA126CB-E3CC-4DD0-9871-93B5BE4341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83958" y="4265766"/>
              <a:ext cx="4124972" cy="87601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 eaLnBrk="0" hangingPunct="0">
                <a:spcBef>
                  <a:spcPct val="6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40000"/>
                </a:spcBef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None/>
              </a:pPr>
              <a:r>
                <a:rPr lang="ru-RU" altLang="be-BY" sz="1200" b="0" dirty="0"/>
                <a:t>1-</a:t>
              </a:r>
              <a:r>
                <a:rPr lang="en-US" altLang="be-BY" sz="1200" b="0" dirty="0" err="1"/>
                <a:t>n</a:t>
              </a:r>
              <a:r>
                <a:rPr lang="en-US" sz="1200" b="0" dirty="0" err="1"/>
                <a:t>ur</a:t>
              </a:r>
              <a:r>
                <a:rPr lang="en-US" sz="1200" b="0" dirty="0"/>
                <a:t> </a:t>
              </a:r>
              <a:r>
                <a:rPr lang="en-US" sz="1200" b="0" dirty="0" err="1"/>
                <a:t>tarqatgich</a:t>
              </a:r>
              <a:r>
                <a:rPr lang="en-US" sz="1200" b="0" dirty="0"/>
                <a:t>, </a:t>
              </a:r>
              <a:r>
                <a:rPr lang="ru-RU" altLang="be-BY" sz="1200" b="0" dirty="0"/>
                <a:t>2-</a:t>
              </a:r>
              <a:r>
                <a:rPr lang="en-US" sz="1200" b="0" dirty="0" err="1"/>
                <a:t>qabul</a:t>
              </a:r>
              <a:r>
                <a:rPr lang="en-US" sz="1200" b="0" dirty="0"/>
                <a:t> </a:t>
              </a:r>
              <a:r>
                <a:rPr lang="en-US" sz="1200" b="0" dirty="0" err="1"/>
                <a:t>qilgich</a:t>
              </a:r>
              <a:r>
                <a:rPr lang="en-US" sz="1200" b="0" dirty="0"/>
                <a:t>, </a:t>
              </a:r>
              <a:r>
                <a:rPr lang="ru-RU" altLang="be-BY" sz="1200" b="0" dirty="0"/>
                <a:t>3-</a:t>
              </a:r>
              <a:r>
                <a:rPr lang="en-US" sz="1200" b="0" dirty="0" err="1"/>
                <a:t>yoriq</a:t>
              </a:r>
              <a:endParaRPr lang="ru-RU" sz="1200" b="0" dirty="0"/>
            </a:p>
            <a:p>
              <a:pPr algn="just" eaLnBrk="1" hangingPunct="1">
                <a:spcBef>
                  <a:spcPct val="0"/>
                </a:spcBef>
                <a:buClrTx/>
                <a:buNone/>
              </a:pPr>
              <a:r>
                <a:rPr lang="ru-RU" sz="1200" b="0" dirty="0"/>
                <a:t>а) </a:t>
              </a:r>
              <a:r>
                <a:rPr lang="en-US" sz="1200" b="0" dirty="0" err="1"/>
                <a:t>zarbali</a:t>
              </a:r>
              <a:r>
                <a:rPr lang="en-US" sz="1200" b="0" dirty="0"/>
                <a:t> </a:t>
              </a:r>
              <a:r>
                <a:rPr lang="en-US" sz="1200" b="0" dirty="0" err="1"/>
                <a:t>to‘lqin</a:t>
              </a:r>
              <a:r>
                <a:rPr lang="en-US" sz="1200" b="0" dirty="0"/>
                <a:t>, </a:t>
              </a:r>
              <a:r>
                <a:rPr lang="ru-RU" sz="1200" b="0" dirty="0"/>
                <a:t>б) </a:t>
              </a:r>
              <a:r>
                <a:rPr lang="en-US" sz="1200" b="0" dirty="0" err="1"/>
                <a:t>yoriqning</a:t>
              </a:r>
              <a:r>
                <a:rPr lang="en-US" sz="1200" b="0" dirty="0"/>
                <a:t> </a:t>
              </a:r>
              <a:r>
                <a:rPr lang="en-US" sz="1200" b="0" dirty="0" err="1"/>
                <a:t>yuqori</a:t>
              </a:r>
              <a:r>
                <a:rPr lang="en-US" sz="1200" b="0" dirty="0"/>
                <a:t> </a:t>
              </a:r>
              <a:r>
                <a:rPr lang="en-US" sz="1200" b="0" dirty="0" err="1"/>
                <a:t>chetidan</a:t>
              </a:r>
              <a:r>
                <a:rPr lang="en-US" sz="1200" b="0" dirty="0"/>
                <a:t> </a:t>
              </a:r>
              <a:r>
                <a:rPr lang="en-US" sz="1200" b="0" dirty="0" err="1"/>
                <a:t>diafragma-langan</a:t>
              </a:r>
              <a:r>
                <a:rPr lang="en-US" sz="1200" b="0" dirty="0"/>
                <a:t> signal, </a:t>
              </a:r>
              <a:r>
                <a:rPr lang="ru-RU" sz="1200" b="0" dirty="0"/>
                <a:t>в) </a:t>
              </a:r>
              <a:r>
                <a:rPr lang="en-US" sz="1200" b="0" dirty="0" err="1"/>
                <a:t>yoriqning</a:t>
              </a:r>
              <a:r>
                <a:rPr lang="en-US" sz="1200" b="0" dirty="0"/>
                <a:t> </a:t>
              </a:r>
              <a:r>
                <a:rPr lang="en-US" sz="1200" b="0" dirty="0" err="1"/>
                <a:t>pastki</a:t>
              </a:r>
              <a:r>
                <a:rPr lang="en-US" sz="1200" b="0" dirty="0"/>
                <a:t> </a:t>
              </a:r>
              <a:r>
                <a:rPr lang="en-US" sz="1200" b="0" dirty="0" err="1"/>
                <a:t>chetidan</a:t>
              </a:r>
              <a:r>
                <a:rPr lang="en-US" sz="1200" b="0" dirty="0"/>
                <a:t> </a:t>
              </a:r>
              <a:r>
                <a:rPr lang="en-US" sz="1200" b="0" dirty="0" err="1"/>
                <a:t>diafragmalangan</a:t>
              </a:r>
              <a:r>
                <a:rPr lang="en-US" sz="1200" b="0" dirty="0"/>
                <a:t> signal, </a:t>
              </a:r>
              <a:r>
                <a:rPr lang="ru-RU" sz="1200" b="0" dirty="0"/>
                <a:t>г) </a:t>
              </a:r>
              <a:r>
                <a:rPr lang="en-US" sz="1200" b="0" dirty="0"/>
                <a:t>tub signal</a:t>
              </a:r>
            </a:p>
            <a:p>
              <a:pPr algn="just" eaLnBrk="1" hangingPunct="1">
                <a:spcBef>
                  <a:spcPct val="0"/>
                </a:spcBef>
                <a:buClrTx/>
                <a:buNone/>
              </a:pPr>
              <a:endParaRPr lang="en-US" sz="500" b="0" dirty="0"/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5ADD4F4-8092-4DF5-A965-DA58081199C6}"/>
              </a:ext>
            </a:extLst>
          </p:cNvPr>
          <p:cNvSpPr/>
          <p:nvPr/>
        </p:nvSpPr>
        <p:spPr>
          <a:xfrm>
            <a:off x="4605276" y="5355993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3</a:t>
            </a:r>
            <a:r>
              <a:rPr lang="en-US" sz="1200" dirty="0"/>
              <a:t>. "Amplitude-shadow method" prompt, Amplitude-Shadow Ultrasonic System, NIF </a:t>
            </a:r>
            <a:r>
              <a:rPr lang="en-US" sz="1200" dirty="0" err="1"/>
              <a:t>MSh</a:t>
            </a:r>
            <a:r>
              <a:rPr lang="en-US" sz="1200" dirty="0"/>
              <a:t> Publishing (Tashkent), 2020.</a:t>
            </a:r>
            <a:endParaRPr lang="ru-RU" sz="1200" dirty="0"/>
          </a:p>
          <a:p>
            <a:r>
              <a:rPr lang="en-US" sz="1200" dirty="0"/>
              <a:t>https://defektoskopist.ru/data/attachments/4/4177-8f18ece10d98991b1f555b3694fe52c9.jpg</a:t>
            </a:r>
            <a:endParaRPr lang="ru-RU" sz="1200" dirty="0"/>
          </a:p>
        </p:txBody>
      </p:sp>
      <p:sp>
        <p:nvSpPr>
          <p:cNvPr id="13" name="10-конечная звезда 3">
            <a:extLst>
              <a:ext uri="{FF2B5EF4-FFF2-40B4-BE49-F238E27FC236}">
                <a16:creationId xmlns:a16="http://schemas.microsoft.com/office/drawing/2014/main" id="{B4FEAAD6-B6B6-4A2C-8A4E-141976E7119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385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4"/>
          <p:cNvSpPr/>
          <p:nvPr/>
        </p:nvSpPr>
        <p:spPr>
          <a:xfrm>
            <a:off x="1014353" y="1181929"/>
            <a:ext cx="7087991" cy="404243"/>
          </a:xfrm>
          <a:prstGeom prst="rect">
            <a:avLst/>
          </a:prstGeom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87630" tIns="43815" rIns="87630" bIns="43815" spcCol="1270" anchor="ctr"/>
          <a:lstStyle/>
          <a:p>
            <a:pPr algn="ctr"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300" dirty="0"/>
              <a:t>Методы прохождения</a:t>
            </a:r>
          </a:p>
        </p:txBody>
      </p:sp>
      <p:sp>
        <p:nvSpPr>
          <p:cNvPr id="15" name="Скругленный прямоугольник 4"/>
          <p:cNvSpPr/>
          <p:nvPr/>
        </p:nvSpPr>
        <p:spPr>
          <a:xfrm>
            <a:off x="194796" y="1848513"/>
            <a:ext cx="4340870" cy="815121"/>
          </a:xfrm>
          <a:prstGeom prst="rect">
            <a:avLst/>
          </a:prstGeom>
          <a:scene3d>
            <a:camera prst="orthographicFront"/>
            <a:lightRig rig="chilly" dir="t"/>
          </a:scene3d>
          <a:sp3d z="-12700"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06680" tIns="106680" rIns="106680" bIns="106680" spcCol="1270" anchor="ctr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AU" sz="2800" i="1" dirty="0"/>
              <a:t>Amplituda-soyaviy </a:t>
            </a:r>
            <a:r>
              <a:rPr lang="en-AU" sz="2800" i="1" dirty="0" err="1"/>
              <a:t>usul</a:t>
            </a:r>
            <a:endParaRPr lang="de-DE" sz="2800" b="1" dirty="0"/>
          </a:p>
        </p:txBody>
      </p:sp>
      <p:sp>
        <p:nvSpPr>
          <p:cNvPr id="18" name="Скругленный прямоугольник 4"/>
          <p:cNvSpPr/>
          <p:nvPr/>
        </p:nvSpPr>
        <p:spPr>
          <a:xfrm>
            <a:off x="179512" y="2785720"/>
            <a:ext cx="4578584" cy="172340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45720" tIns="34290" rIns="45720" bIns="34290" spcCol="1270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AU" sz="1800" dirty="0" err="1">
                <a:solidFill>
                  <a:schemeClr val="tx1"/>
                </a:solidFill>
              </a:rPr>
              <a:t>Usul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signalning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o'tishiga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to'sqinlik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qiladigan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va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ovozli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soyani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yaratadigan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nuqson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ta'siri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ostida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signalning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o`tish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amplitudasini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pasayishini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qayd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etishga</a:t>
            </a:r>
            <a:r>
              <a:rPr lang="en-AU" sz="1800" dirty="0">
                <a:solidFill>
                  <a:schemeClr val="tx1"/>
                </a:solidFill>
              </a:rPr>
              <a:t> </a:t>
            </a:r>
            <a:r>
              <a:rPr lang="en-AU" sz="1800" dirty="0" err="1">
                <a:solidFill>
                  <a:schemeClr val="tx1"/>
                </a:solidFill>
              </a:rPr>
              <a:t>asoslangan</a:t>
            </a:r>
            <a:r>
              <a:rPr lang="en-AU" sz="1800" dirty="0">
                <a:solidFill>
                  <a:schemeClr val="tx1"/>
                </a:solidFill>
              </a:rPr>
              <a:t>.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32775" name="TextBox 10"/>
          <p:cNvSpPr txBox="1">
            <a:spLocks noChangeArrowheads="1"/>
          </p:cNvSpPr>
          <p:nvPr/>
        </p:nvSpPr>
        <p:spPr bwMode="auto">
          <a:xfrm>
            <a:off x="7310231" y="2256073"/>
            <a:ext cx="167806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be-BY" sz="1400" b="0" dirty="0"/>
              <a:t>1-</a:t>
            </a:r>
            <a:r>
              <a:rPr lang="en-US" altLang="be-BY" sz="1400" b="0" dirty="0" err="1"/>
              <a:t>generetor</a:t>
            </a:r>
            <a:r>
              <a:rPr lang="ru-RU" altLang="be-BY" sz="1400" b="0" dirty="0"/>
              <a:t>, </a:t>
            </a:r>
            <a:endParaRPr lang="en-US" altLang="be-BY" sz="1400" b="0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be-BY" sz="1400" b="0" dirty="0"/>
              <a:t>2-</a:t>
            </a:r>
            <a:r>
              <a:rPr lang="en-US" altLang="be-BY" sz="1400" b="0" dirty="0" err="1"/>
              <a:t>tarqatgich</a:t>
            </a:r>
            <a:r>
              <a:rPr lang="ru-RU" altLang="be-BY" sz="1400" b="0" dirty="0"/>
              <a:t>, </a:t>
            </a:r>
            <a:endParaRPr lang="en-US" altLang="be-BY" sz="1400" b="0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be-BY" sz="1400" b="0" dirty="0"/>
              <a:t>3-</a:t>
            </a:r>
            <a:r>
              <a:rPr lang="en-US" altLang="be-BY" sz="1400" b="0" dirty="0" err="1"/>
              <a:t>nazorat</a:t>
            </a:r>
            <a:r>
              <a:rPr lang="en-US" altLang="be-BY" sz="1400" b="0" dirty="0"/>
              <a:t> </a:t>
            </a:r>
            <a:r>
              <a:rPr lang="en-US" altLang="be-BY" sz="1400" b="0" dirty="0" err="1"/>
              <a:t>ob’ekti</a:t>
            </a:r>
            <a:endParaRPr lang="en-US" altLang="be-BY" sz="1400" b="0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be-BY" sz="1400" b="0" dirty="0"/>
              <a:t>4-</a:t>
            </a:r>
            <a:r>
              <a:rPr lang="en-US" altLang="be-BY" sz="1400" b="0" dirty="0" err="1"/>
              <a:t>qabul</a:t>
            </a:r>
            <a:r>
              <a:rPr lang="en-US" altLang="be-BY" sz="1400" b="0" dirty="0"/>
              <a:t> </a:t>
            </a:r>
            <a:r>
              <a:rPr lang="en-US" altLang="be-BY" sz="1400" b="0" dirty="0" err="1"/>
              <a:t>qilgich</a:t>
            </a:r>
            <a:r>
              <a:rPr lang="ru-RU" altLang="be-BY" sz="1400" b="0" dirty="0"/>
              <a:t>, </a:t>
            </a:r>
            <a:endParaRPr lang="en-US" altLang="be-BY" sz="1400" b="0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be-BY" sz="1400" b="0" dirty="0"/>
              <a:t>5</a:t>
            </a:r>
            <a:r>
              <a:rPr lang="en-US" altLang="be-BY" sz="1400" b="0" dirty="0"/>
              <a:t>-</a:t>
            </a:r>
            <a:r>
              <a:rPr lang="en-US" altLang="be-BY" sz="1400" b="0" dirty="0" err="1"/>
              <a:t>kuchaytirgich</a:t>
            </a:r>
            <a:r>
              <a:rPr lang="ru-RU" altLang="be-BY" sz="1400" b="0" dirty="0"/>
              <a:t>, </a:t>
            </a:r>
            <a:endParaRPr lang="en-US" altLang="be-BY" sz="1400" b="0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be-BY" sz="1400" b="0" dirty="0"/>
              <a:t>6-</a:t>
            </a:r>
            <a:r>
              <a:rPr lang="en-US" altLang="be-BY" sz="1400" b="0" dirty="0" err="1"/>
              <a:t>o`lchash</a:t>
            </a:r>
            <a:r>
              <a:rPr lang="en-US" altLang="be-BY" sz="1400" b="0" dirty="0"/>
              <a:t> </a:t>
            </a:r>
            <a:r>
              <a:rPr lang="en-US" altLang="be-BY" sz="1400" b="0" dirty="0" err="1"/>
              <a:t>asbobi</a:t>
            </a:r>
            <a:r>
              <a:rPr lang="ru-RU" altLang="be-BY" sz="1400" b="0" dirty="0"/>
              <a:t>.</a:t>
            </a:r>
          </a:p>
        </p:txBody>
      </p:sp>
      <p:pic>
        <p:nvPicPr>
          <p:cNvPr id="19" name="Рисунок 18" descr="Амплитудно-тенево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162795" y="1848513"/>
            <a:ext cx="2136147" cy="38848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Скругленный прямоугольник 11">
            <a:extLst>
              <a:ext uri="{FF2B5EF4-FFF2-40B4-BE49-F238E27FC236}">
                <a16:creationId xmlns:a16="http://schemas.microsoft.com/office/drawing/2014/main" id="{FE1D165B-40D1-449B-AE13-6F767C95F1A0}"/>
              </a:ext>
            </a:extLst>
          </p:cNvPr>
          <p:cNvSpPr/>
          <p:nvPr/>
        </p:nvSpPr>
        <p:spPr>
          <a:xfrm>
            <a:off x="0" y="-11458"/>
            <a:ext cx="9144000" cy="1374376"/>
          </a:xfrm>
          <a:prstGeom prst="roundRect">
            <a:avLst/>
          </a:prstGeom>
          <a:noFill/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54D76468-4619-401C-943E-BA551727B737}"/>
              </a:ext>
            </a:extLst>
          </p:cNvPr>
          <p:cNvSpPr/>
          <p:nvPr/>
        </p:nvSpPr>
        <p:spPr>
          <a:xfrm>
            <a:off x="179512" y="116632"/>
            <a:ext cx="8808783" cy="160379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sz="2000" dirty="0" err="1">
                <a:solidFill>
                  <a:schemeClr val="tx1"/>
                </a:solidFill>
              </a:rPr>
              <a:t>Tarqatuvchi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va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qabul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qiluvchi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o'zgartirgichlar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nazorat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ob’ektining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ikkala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tomonidan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yoki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bir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tomondan</a:t>
            </a:r>
            <a:r>
              <a:rPr lang="en-AU" sz="2000" dirty="0">
                <a:solidFill>
                  <a:schemeClr val="tx1"/>
                </a:solidFill>
              </a:rPr>
              <a:t>, </a:t>
            </a:r>
            <a:r>
              <a:rPr lang="en-AU" sz="2000" dirty="0" err="1">
                <a:solidFill>
                  <a:schemeClr val="tx1"/>
                </a:solidFill>
              </a:rPr>
              <a:t>bir-biridan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ma'lum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masofada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joylashtiriladi</a:t>
            </a:r>
            <a:r>
              <a:rPr lang="en-AU" sz="2000" dirty="0">
                <a:solidFill>
                  <a:schemeClr val="tx1"/>
                </a:solidFill>
              </a:rPr>
              <a:t>. </a:t>
            </a:r>
            <a:r>
              <a:rPr lang="en-AU" sz="2000" dirty="0" err="1">
                <a:solidFill>
                  <a:schemeClr val="tx1"/>
                </a:solidFill>
              </a:rPr>
              <a:t>Ma'lumot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tarqatgichdan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qabul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qiluvchiga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o`tayotgan</a:t>
            </a:r>
            <a:r>
              <a:rPr lang="en-AU" sz="2000" dirty="0">
                <a:solidFill>
                  <a:schemeClr val="tx1"/>
                </a:solidFill>
              </a:rPr>
              <a:t> signal </a:t>
            </a:r>
            <a:r>
              <a:rPr lang="en-AU" sz="2000" dirty="0" err="1">
                <a:solidFill>
                  <a:schemeClr val="tx1"/>
                </a:solidFill>
              </a:rPr>
              <a:t>parametrlarini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o'lchash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orqali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olinadi</a:t>
            </a:r>
            <a:r>
              <a:rPr lang="en-AU" sz="2000" dirty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7C3A392-6A8C-4A54-9A34-52E3434CC81C}"/>
              </a:ext>
            </a:extLst>
          </p:cNvPr>
          <p:cNvSpPr/>
          <p:nvPr/>
        </p:nvSpPr>
        <p:spPr>
          <a:xfrm>
            <a:off x="3779911" y="5752414"/>
            <a:ext cx="52083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 4 " Amplitude-shadow method" prompt, Measurement methods and tools. Textbook, </a:t>
            </a:r>
            <a:r>
              <a:rPr lang="en-US" sz="1200" dirty="0" err="1"/>
              <a:t>A.A.Mamajonov</a:t>
            </a:r>
            <a:r>
              <a:rPr lang="en-US" sz="1200" dirty="0"/>
              <a:t>, </a:t>
            </a:r>
            <a:r>
              <a:rPr lang="en-US" sz="1200" dirty="0" err="1"/>
              <a:t>M.O.Sattarov</a:t>
            </a:r>
            <a:r>
              <a:rPr lang="en-US" sz="1200" dirty="0"/>
              <a:t>, </a:t>
            </a:r>
            <a:r>
              <a:rPr lang="en-US" sz="1200" dirty="0" err="1"/>
              <a:t>D.V.Xakimov</a:t>
            </a:r>
            <a:r>
              <a:rPr lang="en-US" sz="1200" dirty="0"/>
              <a:t>, Tashkent. “NIF </a:t>
            </a:r>
            <a:r>
              <a:rPr lang="en-US" sz="1200" dirty="0" err="1"/>
              <a:t>MSh</a:t>
            </a:r>
            <a:r>
              <a:rPr lang="en-US" sz="1200" dirty="0"/>
              <a:t>” 2020, 254 p.</a:t>
            </a:r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95BBD773-A163-4F83-93F0-5D664B3A99DD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4"/>
          <p:cNvSpPr/>
          <p:nvPr/>
        </p:nvSpPr>
        <p:spPr>
          <a:xfrm>
            <a:off x="2342396" y="372121"/>
            <a:ext cx="4340870" cy="53659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scene3d>
            <a:camera prst="orthographicFront"/>
            <a:lightRig rig="chilly" dir="t"/>
          </a:scene3d>
          <a:sp3d z="-12700"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06680" tIns="106680" rIns="106680" bIns="106680" spcCol="1270" anchor="ctr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AU" sz="2800" i="1" dirty="0" err="1"/>
              <a:t>Vaqt-soyaviy</a:t>
            </a:r>
            <a:r>
              <a:rPr lang="en-AU" sz="2800" i="1" dirty="0"/>
              <a:t> </a:t>
            </a:r>
            <a:r>
              <a:rPr lang="en-AU" sz="2800" i="1" dirty="0" err="1"/>
              <a:t>usul</a:t>
            </a:r>
            <a:endParaRPr lang="de-DE" sz="2800" b="1" dirty="0"/>
          </a:p>
        </p:txBody>
      </p:sp>
      <p:grpSp>
        <p:nvGrpSpPr>
          <p:cNvPr id="3" name="Группа 14"/>
          <p:cNvGrpSpPr/>
          <p:nvPr/>
        </p:nvGrpSpPr>
        <p:grpSpPr>
          <a:xfrm>
            <a:off x="0" y="1115848"/>
            <a:ext cx="4572000" cy="3240360"/>
            <a:chOff x="383573" y="927045"/>
            <a:chExt cx="3068584" cy="1689183"/>
          </a:xfrm>
          <a:solidFill>
            <a:schemeClr val="bg1">
              <a:lumMod val="95000"/>
            </a:schemeClr>
          </a:solidFill>
          <a:scene3d>
            <a:camera prst="orthographicFront"/>
            <a:lightRig rig="chilly" dir="t"/>
          </a:scene3d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383573" y="927045"/>
              <a:ext cx="3068584" cy="1689183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Скругленный прямоугольник 4"/>
            <p:cNvSpPr/>
            <p:nvPr/>
          </p:nvSpPr>
          <p:spPr>
            <a:xfrm>
              <a:off x="433047" y="976519"/>
              <a:ext cx="2969636" cy="159023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45720" tIns="34290" rIns="45720" bIns="34290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AU" dirty="0" err="1">
                  <a:solidFill>
                    <a:schemeClr val="tx1"/>
                  </a:solidFill>
                </a:rPr>
                <a:t>Nuqsonli</a:t>
              </a:r>
              <a:r>
                <a:rPr lang="en-AU" dirty="0">
                  <a:solidFill>
                    <a:schemeClr val="tx1"/>
                  </a:solidFill>
                </a:rPr>
                <a:t> </a:t>
              </a:r>
              <a:r>
                <a:rPr lang="en-AU" dirty="0" err="1">
                  <a:solidFill>
                    <a:schemeClr val="tx1"/>
                  </a:solidFill>
                </a:rPr>
                <a:t>joyni</a:t>
              </a:r>
              <a:r>
                <a:rPr lang="en-AU" dirty="0">
                  <a:solidFill>
                    <a:schemeClr val="tx1"/>
                  </a:solidFill>
                </a:rPr>
                <a:t> </a:t>
              </a:r>
              <a:r>
                <a:rPr lang="en-AU" dirty="0" err="1">
                  <a:solidFill>
                    <a:schemeClr val="tx1"/>
                  </a:solidFill>
                </a:rPr>
                <a:t>aylanib</a:t>
              </a:r>
              <a:r>
                <a:rPr lang="en-AU" dirty="0">
                  <a:solidFill>
                    <a:schemeClr val="tx1"/>
                  </a:solidFill>
                </a:rPr>
                <a:t> </a:t>
              </a:r>
              <a:r>
                <a:rPr lang="en-AU" dirty="0" err="1">
                  <a:solidFill>
                    <a:schemeClr val="tx1"/>
                  </a:solidFill>
                </a:rPr>
                <a:t>o`tish</a:t>
              </a:r>
              <a:r>
                <a:rPr lang="en-AU" dirty="0">
                  <a:solidFill>
                    <a:schemeClr val="tx1"/>
                  </a:solidFill>
                </a:rPr>
                <a:t> </a:t>
              </a:r>
              <a:r>
                <a:rPr lang="en-AU" dirty="0" err="1">
                  <a:solidFill>
                    <a:schemeClr val="tx1"/>
                  </a:solidFill>
                </a:rPr>
                <a:t>sababli</a:t>
              </a:r>
              <a:r>
                <a:rPr lang="en-AU" dirty="0">
                  <a:solidFill>
                    <a:schemeClr val="tx1"/>
                  </a:solidFill>
                </a:rPr>
                <a:t> </a:t>
              </a:r>
              <a:r>
                <a:rPr lang="en-AU" dirty="0" err="1">
                  <a:solidFill>
                    <a:schemeClr val="tx1"/>
                  </a:solidFill>
                </a:rPr>
                <a:t>kelib</a:t>
              </a:r>
              <a:r>
                <a:rPr lang="en-AU" dirty="0">
                  <a:solidFill>
                    <a:schemeClr val="tx1"/>
                  </a:solidFill>
                </a:rPr>
                <a:t> </a:t>
              </a:r>
              <a:r>
                <a:rPr lang="en-AU" dirty="0" err="1">
                  <a:solidFill>
                    <a:schemeClr val="tx1"/>
                  </a:solidFill>
                </a:rPr>
                <a:t>chiqqan</a:t>
              </a:r>
              <a:r>
                <a:rPr lang="en-AU" dirty="0">
                  <a:solidFill>
                    <a:schemeClr val="tx1"/>
                  </a:solidFill>
                </a:rPr>
                <a:t> </a:t>
              </a:r>
              <a:r>
                <a:rPr lang="en-AU" dirty="0" err="1">
                  <a:solidFill>
                    <a:schemeClr val="tx1"/>
                  </a:solidFill>
                </a:rPr>
                <a:t>impulsning</a:t>
              </a:r>
              <a:r>
                <a:rPr lang="en-AU" dirty="0">
                  <a:solidFill>
                    <a:schemeClr val="tx1"/>
                  </a:solidFill>
                </a:rPr>
                <a:t> </a:t>
              </a:r>
              <a:r>
                <a:rPr lang="en-AU" dirty="0" err="1">
                  <a:solidFill>
                    <a:schemeClr val="tx1"/>
                  </a:solidFill>
                </a:rPr>
                <a:t>kechikishini</a:t>
              </a:r>
              <a:r>
                <a:rPr lang="en-AU" dirty="0">
                  <a:solidFill>
                    <a:schemeClr val="tx1"/>
                  </a:solidFill>
                </a:rPr>
                <a:t> </a:t>
              </a:r>
              <a:r>
                <a:rPr lang="en-AU" dirty="0" err="1">
                  <a:solidFill>
                    <a:schemeClr val="tx1"/>
                  </a:solidFill>
                </a:rPr>
                <a:t>o'lchashga</a:t>
              </a:r>
              <a:r>
                <a:rPr lang="en-AU" dirty="0">
                  <a:solidFill>
                    <a:schemeClr val="tx1"/>
                  </a:solidFill>
                </a:rPr>
                <a:t> </a:t>
              </a:r>
              <a:r>
                <a:rPr lang="en-AU" dirty="0" err="1">
                  <a:solidFill>
                    <a:schemeClr val="tx1"/>
                  </a:solidFill>
                </a:rPr>
                <a:t>asoslanadi</a:t>
              </a:r>
              <a:r>
                <a:rPr lang="en-AU" dirty="0">
                  <a:solidFill>
                    <a:schemeClr val="tx1"/>
                  </a:solidFill>
                </a:rPr>
                <a:t>. </a:t>
              </a:r>
              <a:r>
                <a:rPr lang="en-AU" dirty="0" err="1">
                  <a:solidFill>
                    <a:schemeClr val="tx1"/>
                  </a:solidFill>
                </a:rPr>
                <a:t>Bunda</a:t>
              </a:r>
              <a:r>
                <a:rPr lang="en-AU" dirty="0">
                  <a:solidFill>
                    <a:schemeClr val="tx1"/>
                  </a:solidFill>
                </a:rPr>
                <a:t>, </a:t>
              </a:r>
              <a:r>
                <a:rPr lang="en-AU" dirty="0" err="1">
                  <a:solidFill>
                    <a:schemeClr val="tx1"/>
                  </a:solidFill>
                </a:rPr>
                <a:t>qayishqoq</a:t>
              </a:r>
              <a:r>
                <a:rPr lang="en-AU" dirty="0">
                  <a:solidFill>
                    <a:schemeClr val="tx1"/>
                  </a:solidFill>
                </a:rPr>
                <a:t> </a:t>
              </a:r>
              <a:r>
                <a:rPr lang="en-AU" dirty="0" err="1">
                  <a:solidFill>
                    <a:schemeClr val="tx1"/>
                  </a:solidFill>
                </a:rPr>
                <a:t>to'lqin</a:t>
              </a:r>
              <a:r>
                <a:rPr lang="en-AU" dirty="0">
                  <a:solidFill>
                    <a:schemeClr val="tx1"/>
                  </a:solidFill>
                </a:rPr>
                <a:t> </a:t>
              </a:r>
              <a:r>
                <a:rPr lang="en-AU" dirty="0" err="1">
                  <a:solidFill>
                    <a:schemeClr val="tx1"/>
                  </a:solidFill>
                </a:rPr>
                <a:t>turi</a:t>
              </a:r>
              <a:r>
                <a:rPr lang="en-AU" dirty="0">
                  <a:solidFill>
                    <a:schemeClr val="tx1"/>
                  </a:solidFill>
                </a:rPr>
                <a:t> </a:t>
              </a:r>
              <a:r>
                <a:rPr lang="en-AU" dirty="0" err="1">
                  <a:solidFill>
                    <a:schemeClr val="tx1"/>
                  </a:solidFill>
                </a:rPr>
                <a:t>o'zgarmaydi</a:t>
              </a:r>
              <a:r>
                <a:rPr lang="en-AU" dirty="0">
                  <a:solidFill>
                    <a:schemeClr val="tx1"/>
                  </a:solidFill>
                </a:rPr>
                <a:t>.</a:t>
              </a:r>
              <a:endParaRPr lang="ru-RU" dirty="0">
                <a:solidFill>
                  <a:schemeClr val="tx1"/>
                </a:solidFill>
              </a:endParaRPr>
            </a:p>
          </p:txBody>
        </p:sp>
      </p:grpSp>
      <p:sp>
        <p:nvSpPr>
          <p:cNvPr id="33798" name="TextBox 19"/>
          <p:cNvSpPr txBox="1">
            <a:spLocks noChangeArrowheads="1"/>
          </p:cNvSpPr>
          <p:nvPr/>
        </p:nvSpPr>
        <p:spPr bwMode="auto">
          <a:xfrm>
            <a:off x="6963477" y="1376389"/>
            <a:ext cx="2169316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be-BY" sz="1600" b="0" dirty="0"/>
              <a:t>1-</a:t>
            </a:r>
            <a:r>
              <a:rPr lang="en-US" altLang="be-BY" sz="1600" b="0" dirty="0"/>
              <a:t>generator</a:t>
            </a:r>
            <a:r>
              <a:rPr lang="ru-RU" altLang="be-BY" sz="1600" b="0" dirty="0"/>
              <a:t>,</a:t>
            </a:r>
            <a:endParaRPr lang="en-US" altLang="be-BY" sz="1600" b="0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be-BY" sz="1600" b="0" dirty="0"/>
              <a:t>2-</a:t>
            </a:r>
            <a:r>
              <a:rPr lang="en-US" altLang="be-BY" sz="1600" b="0" dirty="0" err="1"/>
              <a:t>taratgich</a:t>
            </a:r>
            <a:r>
              <a:rPr lang="ru-RU" altLang="be-BY" sz="1600" b="0" dirty="0"/>
              <a:t>,</a:t>
            </a:r>
            <a:endParaRPr lang="en-US" altLang="be-BY" sz="1600" b="0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be-BY" sz="1600" b="0" dirty="0"/>
              <a:t>3-</a:t>
            </a:r>
            <a:r>
              <a:rPr lang="en-US" altLang="be-BY" sz="1600" b="0" dirty="0" err="1"/>
              <a:t>ob’ekt</a:t>
            </a:r>
            <a:r>
              <a:rPr lang="ru-RU" altLang="be-BY" sz="1600" b="0" dirty="0"/>
              <a:t>,</a:t>
            </a:r>
            <a:endParaRPr lang="en-US" altLang="be-BY" sz="1600" b="0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be-BY" sz="1600" b="0" dirty="0"/>
              <a:t>4-</a:t>
            </a:r>
            <a:r>
              <a:rPr lang="en-US" altLang="be-BY" sz="1600" b="0" dirty="0" err="1"/>
              <a:t>qabul</a:t>
            </a:r>
            <a:r>
              <a:rPr lang="en-US" altLang="be-BY" sz="1600" b="0" dirty="0"/>
              <a:t> </a:t>
            </a:r>
            <a:r>
              <a:rPr lang="en-US" altLang="be-BY" sz="1600" b="0" dirty="0" err="1"/>
              <a:t>qilgich</a:t>
            </a:r>
            <a:r>
              <a:rPr lang="ru-RU" altLang="be-BY" sz="1600" b="0" dirty="0"/>
              <a:t>, </a:t>
            </a:r>
            <a:endParaRPr lang="en-US" altLang="be-BY" sz="1600" b="0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be-BY" sz="1600" b="0" dirty="0"/>
              <a:t>5-</a:t>
            </a:r>
            <a:r>
              <a:rPr lang="en-US" altLang="be-BY" sz="1600" b="0" dirty="0" err="1"/>
              <a:t>kuchaytirgich</a:t>
            </a:r>
            <a:r>
              <a:rPr lang="ru-RU" altLang="be-BY" sz="1600" b="0" dirty="0"/>
              <a:t>, </a:t>
            </a:r>
            <a:r>
              <a:rPr lang="en-US" altLang="be-BY" sz="1600" b="0" dirty="0" err="1"/>
              <a:t>impuls</a:t>
            </a:r>
            <a:r>
              <a:rPr lang="en-US" altLang="be-BY" sz="1600" b="0" dirty="0"/>
              <a:t> </a:t>
            </a:r>
            <a:r>
              <a:rPr lang="en-US" altLang="be-BY" sz="1600" b="0" dirty="0" err="1"/>
              <a:t>o`tish</a:t>
            </a:r>
            <a:r>
              <a:rPr lang="en-US" altLang="be-BY" sz="1600" b="0" dirty="0"/>
              <a:t> </a:t>
            </a:r>
            <a:r>
              <a:rPr lang="en-US" altLang="be-BY" sz="1600" b="0" dirty="0" err="1"/>
              <a:t>vaqtini</a:t>
            </a:r>
            <a:r>
              <a:rPr lang="en-US" altLang="be-BY" sz="1600" b="0" dirty="0"/>
              <a:t> </a:t>
            </a:r>
            <a:r>
              <a:rPr lang="en-US" altLang="be-BY" sz="1600" b="0" dirty="0" err="1"/>
              <a:t>o`lchash</a:t>
            </a:r>
            <a:r>
              <a:rPr lang="ru-RU" altLang="be-BY" sz="1600" b="0" dirty="0"/>
              <a:t>.</a:t>
            </a:r>
          </a:p>
        </p:txBody>
      </p:sp>
      <p:pic>
        <p:nvPicPr>
          <p:cNvPr id="22" name="Рисунок 21" descr="Временной тенево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115848"/>
            <a:ext cx="2169315" cy="4290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4DF1DB6-CB80-4073-A44B-E091A14ED8CD}"/>
              </a:ext>
            </a:extLst>
          </p:cNvPr>
          <p:cNvSpPr/>
          <p:nvPr/>
        </p:nvSpPr>
        <p:spPr>
          <a:xfrm>
            <a:off x="3779911" y="5752414"/>
            <a:ext cx="52083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 5. "Time-shadow method" prompt, Measurement methods and tools. Textbook, </a:t>
            </a:r>
            <a:r>
              <a:rPr lang="en-US" sz="1200" dirty="0" err="1"/>
              <a:t>A.A.Mamajonov</a:t>
            </a:r>
            <a:r>
              <a:rPr lang="en-US" sz="1200" dirty="0"/>
              <a:t>, </a:t>
            </a:r>
            <a:r>
              <a:rPr lang="en-US" sz="1200" dirty="0" err="1"/>
              <a:t>M.O.Sattarov</a:t>
            </a:r>
            <a:r>
              <a:rPr lang="en-US" sz="1200" dirty="0"/>
              <a:t>, </a:t>
            </a:r>
            <a:r>
              <a:rPr lang="en-US" sz="1200" dirty="0" err="1"/>
              <a:t>D.V.Xakimov</a:t>
            </a:r>
            <a:r>
              <a:rPr lang="en-US" sz="1200" dirty="0"/>
              <a:t>, Tashkent. “NIF </a:t>
            </a:r>
            <a:r>
              <a:rPr lang="en-US" sz="1200" dirty="0" err="1"/>
              <a:t>MSh</a:t>
            </a:r>
            <a:r>
              <a:rPr lang="en-US" sz="1200" dirty="0"/>
              <a:t>” 2020, 254 p.</a:t>
            </a:r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05F305A0-B75F-4A9C-9ABF-700EE560A0D7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5"/>
          <p:cNvGrpSpPr/>
          <p:nvPr/>
        </p:nvGrpSpPr>
        <p:grpSpPr>
          <a:xfrm>
            <a:off x="899592" y="197207"/>
            <a:ext cx="7124131" cy="447980"/>
            <a:chOff x="8340" y="0"/>
            <a:chExt cx="8539090" cy="443687"/>
          </a:xfrm>
          <a:solidFill>
            <a:srgbClr val="FFFF00"/>
          </a:solidFill>
          <a:scene3d>
            <a:camera prst="orthographicFront"/>
            <a:lightRig rig="chilly" dir="t"/>
          </a:scene3d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8340" y="0"/>
              <a:ext cx="8539090" cy="443687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Скругленный прямоугольник 4"/>
            <p:cNvSpPr/>
            <p:nvPr/>
          </p:nvSpPr>
          <p:spPr>
            <a:xfrm>
              <a:off x="29999" y="21659"/>
              <a:ext cx="8495772" cy="400369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87630" tIns="43815" rIns="87630" bIns="43815" spcCol="1270" anchor="ctr"/>
            <a:lstStyle/>
            <a:p>
              <a:pPr algn="ctr" defTabSz="10223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AU" sz="2300" dirty="0" err="1">
                  <a:solidFill>
                    <a:schemeClr val="tx1"/>
                  </a:solidFill>
                </a:rPr>
                <a:t>Passiv</a:t>
              </a:r>
              <a:r>
                <a:rPr lang="en-AU" sz="2300" dirty="0">
                  <a:solidFill>
                    <a:schemeClr val="tx1"/>
                  </a:solidFill>
                </a:rPr>
                <a:t> </a:t>
              </a:r>
              <a:r>
                <a:rPr lang="en-AU" sz="2300" dirty="0" err="1">
                  <a:solidFill>
                    <a:schemeClr val="tx1"/>
                  </a:solidFill>
                </a:rPr>
                <a:t>usullar</a:t>
              </a:r>
              <a:endParaRPr lang="ru-RU" sz="2300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Скругленный прямоугольник 4"/>
          <p:cNvSpPr/>
          <p:nvPr/>
        </p:nvSpPr>
        <p:spPr>
          <a:xfrm>
            <a:off x="184313" y="914654"/>
            <a:ext cx="4412343" cy="815121"/>
          </a:xfrm>
          <a:prstGeom prst="rect">
            <a:avLst/>
          </a:prstGeom>
          <a:scene3d>
            <a:camera prst="orthographicFront"/>
            <a:lightRig rig="chilly" dir="t"/>
          </a:scene3d>
          <a:sp3d z="-12700"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06680" tIns="106680" rIns="106680" bIns="106680" spcCol="1270" anchor="ctr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AU" sz="2800" i="1" dirty="0"/>
              <a:t>Akustik </a:t>
            </a:r>
            <a:r>
              <a:rPr lang="en-AU" sz="2800" i="1" dirty="0" err="1"/>
              <a:t>emissiya</a:t>
            </a:r>
            <a:r>
              <a:rPr lang="ru-RU" sz="2800" i="1" dirty="0"/>
              <a:t> </a:t>
            </a:r>
            <a:r>
              <a:rPr lang="en-US" sz="2800" i="1" dirty="0" err="1"/>
              <a:t>usul</a:t>
            </a:r>
            <a:r>
              <a:rPr lang="ru-RU" sz="2800" i="1" dirty="0"/>
              <a:t> </a:t>
            </a:r>
            <a:endParaRPr lang="de-DE" sz="2800" b="1" dirty="0"/>
          </a:p>
        </p:txBody>
      </p:sp>
      <p:grpSp>
        <p:nvGrpSpPr>
          <p:cNvPr id="6" name="Группа 8"/>
          <p:cNvGrpSpPr/>
          <p:nvPr/>
        </p:nvGrpSpPr>
        <p:grpSpPr>
          <a:xfrm>
            <a:off x="171718" y="1729775"/>
            <a:ext cx="4424938" cy="3453539"/>
            <a:chOff x="383573" y="927045"/>
            <a:chExt cx="3079312" cy="1689183"/>
          </a:xfr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chilly" dir="t"/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383573" y="927045"/>
              <a:ext cx="3068584" cy="1689183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433046" y="976519"/>
              <a:ext cx="3029839" cy="159023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45720" tIns="34290" rIns="45720" bIns="34290" spcCol="1270" anchor="ctr"/>
            <a:lstStyle/>
            <a:p>
              <a:pPr algn="just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AU" sz="1800" dirty="0">
                  <a:solidFill>
                    <a:schemeClr val="tx1"/>
                  </a:solidFill>
                </a:rPr>
                <a:t>Akustik </a:t>
              </a:r>
              <a:r>
                <a:rPr lang="en-AU" sz="1800" dirty="0" err="1">
                  <a:solidFill>
                    <a:schemeClr val="tx1"/>
                  </a:solidFill>
                </a:rPr>
                <a:t>emissiya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natijasida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yuzaga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keladigan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qayishqoq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to'lqinlarni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qayd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qilishga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asoslangan</a:t>
              </a:r>
              <a:r>
                <a:rPr lang="en-AU" sz="1800" dirty="0">
                  <a:solidFill>
                    <a:schemeClr val="tx1"/>
                  </a:solidFill>
                </a:rPr>
                <a:t>. Akustik </a:t>
              </a:r>
              <a:r>
                <a:rPr lang="en-AU" sz="1800" dirty="0" err="1">
                  <a:solidFill>
                    <a:schemeClr val="tx1"/>
                  </a:solidFill>
                </a:rPr>
                <a:t>emissiya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fenomeni</a:t>
              </a:r>
              <a:r>
                <a:rPr lang="en-AU" sz="1800" dirty="0">
                  <a:solidFill>
                    <a:schemeClr val="tx1"/>
                  </a:solidFill>
                </a:rPr>
                <a:t>, </a:t>
              </a:r>
              <a:r>
                <a:rPr lang="en-AU" sz="1800" dirty="0" err="1">
                  <a:solidFill>
                    <a:schemeClr val="tx1"/>
                  </a:solidFill>
                </a:rPr>
                <a:t>o`z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strukturasini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ichki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dinamik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qayta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qurish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natijasida</a:t>
              </a:r>
              <a:r>
                <a:rPr lang="en-AU" sz="1800" dirty="0">
                  <a:solidFill>
                    <a:schemeClr val="tx1"/>
                  </a:solidFill>
                </a:rPr>
                <a:t>, </a:t>
              </a:r>
              <a:r>
                <a:rPr lang="en-AU" sz="1800" dirty="0" err="1">
                  <a:solidFill>
                    <a:schemeClr val="tx1"/>
                  </a:solidFill>
                </a:rPr>
                <a:t>materialning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o'zi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tomonidan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qayishqoq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to'lqinlarni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tarqatishiga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asoslanadi</a:t>
              </a:r>
              <a:r>
                <a:rPr lang="en-AU" sz="1800" dirty="0">
                  <a:solidFill>
                    <a:schemeClr val="tx1"/>
                  </a:solidFill>
                </a:rPr>
                <a:t>. Akustik </a:t>
              </a:r>
              <a:r>
                <a:rPr lang="en-AU" sz="1800" dirty="0" err="1">
                  <a:solidFill>
                    <a:schemeClr val="tx1"/>
                  </a:solidFill>
                </a:rPr>
                <a:t>emissiyaning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eng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xarakterli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manbalari</a:t>
              </a:r>
              <a:r>
                <a:rPr lang="en-AU" sz="1800" dirty="0">
                  <a:solidFill>
                    <a:schemeClr val="tx1"/>
                  </a:solidFill>
                </a:rPr>
                <a:t> – </a:t>
              </a:r>
              <a:r>
                <a:rPr lang="en-AU" sz="1800" dirty="0" err="1">
                  <a:solidFill>
                    <a:schemeClr val="tx1"/>
                  </a:solidFill>
                </a:rPr>
                <a:t>bu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yoriqlar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paydo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bo'lishi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va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rivojlanishi</a:t>
              </a:r>
              <a:r>
                <a:rPr lang="en-AU" sz="1800" dirty="0">
                  <a:solidFill>
                    <a:schemeClr val="tx1"/>
                  </a:solidFill>
                </a:rPr>
                <a:t>, </a:t>
              </a:r>
              <a:r>
                <a:rPr lang="en-AU" sz="1800" dirty="0" err="1">
                  <a:solidFill>
                    <a:schemeClr val="tx1"/>
                  </a:solidFill>
                </a:rPr>
                <a:t>fazaviy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o'zgarishlar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va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boshqalar</a:t>
              </a:r>
              <a:r>
                <a:rPr lang="en-AU" sz="1800" dirty="0">
                  <a:solidFill>
                    <a:schemeClr val="tx1"/>
                  </a:solidFill>
                </a:rPr>
                <a:t> </a:t>
              </a:r>
              <a:r>
                <a:rPr lang="en-AU" sz="1800" dirty="0" err="1">
                  <a:solidFill>
                    <a:schemeClr val="tx1"/>
                  </a:solidFill>
                </a:rPr>
                <a:t>hisoblanadi</a:t>
              </a:r>
              <a:r>
                <a:rPr lang="en-AU" sz="1800" dirty="0">
                  <a:solidFill>
                    <a:schemeClr val="tx1"/>
                  </a:solidFill>
                </a:rPr>
                <a:t>.</a:t>
              </a:r>
              <a:endParaRPr lang="ru-RU" sz="18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4821" name="Группа 8"/>
          <p:cNvGrpSpPr>
            <a:grpSpLocks/>
          </p:cNvGrpSpPr>
          <p:nvPr/>
        </p:nvGrpSpPr>
        <p:grpSpPr bwMode="auto">
          <a:xfrm>
            <a:off x="4989826" y="1561144"/>
            <a:ext cx="3976687" cy="4371975"/>
            <a:chOff x="4717143" y="1752599"/>
            <a:chExt cx="3976913" cy="4111171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4717143" y="1752599"/>
              <a:ext cx="3976913" cy="4111171"/>
            </a:xfrm>
            <a:prstGeom prst="roundRect">
              <a:avLst>
                <a:gd name="adj" fmla="val 10000"/>
              </a:avLst>
            </a:prstGeom>
            <a:scene3d>
              <a:camera prst="orthographicFront"/>
              <a:lightRig rig="chilly" dir="t"/>
            </a:scene3d>
            <a:sp3d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824" name="TextBox 10"/>
            <p:cNvSpPr txBox="1">
              <a:spLocks noChangeArrowheads="1"/>
            </p:cNvSpPr>
            <p:nvPr/>
          </p:nvSpPr>
          <p:spPr bwMode="auto">
            <a:xfrm>
              <a:off x="4788474" y="5265058"/>
              <a:ext cx="3905581" cy="434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6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40000"/>
                </a:spcBef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ru-RU" altLang="be-BY" sz="1200" b="0" dirty="0"/>
                <a:t>1-</a:t>
              </a:r>
              <a:r>
                <a:rPr lang="en-US" altLang="be-BY" sz="1200" b="0" dirty="0" err="1"/>
                <a:t>ma’lumotni</a:t>
              </a:r>
              <a:r>
                <a:rPr lang="en-US" altLang="be-BY" sz="1200" b="0" dirty="0"/>
                <a:t> </a:t>
              </a:r>
              <a:r>
                <a:rPr lang="en-US" altLang="be-BY" sz="1200" b="0" dirty="0" err="1"/>
                <a:t>qayta</a:t>
              </a:r>
              <a:r>
                <a:rPr lang="en-US" altLang="be-BY" sz="1200" b="0" dirty="0"/>
                <a:t> </a:t>
              </a:r>
              <a:r>
                <a:rPr lang="en-US" altLang="be-BY" sz="1200" b="0" dirty="0" err="1"/>
                <a:t>ishlash</a:t>
              </a:r>
              <a:r>
                <a:rPr lang="en-US" altLang="be-BY" sz="1200" b="0" dirty="0"/>
                <a:t> </a:t>
              </a:r>
              <a:r>
                <a:rPr lang="en-US" altLang="be-BY" sz="1200" b="0" dirty="0" err="1"/>
                <a:t>bloki</a:t>
              </a:r>
              <a:r>
                <a:rPr lang="ru-RU" altLang="be-BY" sz="1200" b="0" dirty="0"/>
                <a:t>; 2-</a:t>
              </a:r>
              <a:r>
                <a:rPr lang="en-US" altLang="be-BY" sz="1200" b="0" dirty="0" err="1"/>
                <a:t>kuchaytirgich</a:t>
              </a:r>
              <a:r>
                <a:rPr lang="ru-RU" altLang="be-BY" sz="1200" b="0" dirty="0"/>
                <a:t>; </a:t>
              </a:r>
              <a:endParaRPr lang="en-US" altLang="be-BY" sz="1200" b="0" dirty="0"/>
            </a:p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ru-RU" altLang="be-BY" sz="1200" b="0" dirty="0"/>
                <a:t>3-</a:t>
              </a:r>
              <a:r>
                <a:rPr lang="en-US" altLang="be-BY" sz="1200" b="0" dirty="0" err="1"/>
                <a:t>ob’ekt</a:t>
              </a:r>
              <a:r>
                <a:rPr lang="ru-RU" altLang="be-BY" sz="1200" b="0" dirty="0"/>
                <a:t>; 4-</a:t>
              </a:r>
              <a:r>
                <a:rPr lang="en-US" altLang="be-BY" sz="1200" b="0" dirty="0" err="1"/>
                <a:t>qabul</a:t>
              </a:r>
              <a:r>
                <a:rPr lang="en-US" altLang="be-BY" sz="1200" b="0" dirty="0"/>
                <a:t> </a:t>
              </a:r>
              <a:r>
                <a:rPr lang="en-US" altLang="be-BY" sz="1200" b="0" dirty="0" err="1"/>
                <a:t>qilgich</a:t>
              </a:r>
              <a:r>
                <a:rPr lang="ru-RU" altLang="be-BY" sz="1200" b="0" dirty="0"/>
                <a:t>.</a:t>
              </a:r>
            </a:p>
          </p:txBody>
        </p:sp>
      </p:grpSp>
      <p:pic>
        <p:nvPicPr>
          <p:cNvPr id="13" name="Рисунок 12" descr="Акустико-эмиссионный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61154" y="1669578"/>
            <a:ext cx="3864851" cy="35188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E6C836A-F19D-4505-B890-7F17759C06A7}"/>
              </a:ext>
            </a:extLst>
          </p:cNvPr>
          <p:cNvSpPr/>
          <p:nvPr/>
        </p:nvSpPr>
        <p:spPr>
          <a:xfrm>
            <a:off x="3758129" y="6034269"/>
            <a:ext cx="52083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 6. "Acoustic emission method" prompt, Measurement methods and tools. Textbook, </a:t>
            </a:r>
            <a:r>
              <a:rPr lang="en-US" sz="1200" dirty="0" err="1"/>
              <a:t>A.A.Mamajonov</a:t>
            </a:r>
            <a:r>
              <a:rPr lang="en-US" sz="1200" dirty="0"/>
              <a:t>, </a:t>
            </a:r>
            <a:r>
              <a:rPr lang="en-US" sz="1200" dirty="0" err="1"/>
              <a:t>M.O.Sattarov</a:t>
            </a:r>
            <a:r>
              <a:rPr lang="en-US" sz="1200" dirty="0"/>
              <a:t>, </a:t>
            </a:r>
            <a:r>
              <a:rPr lang="en-US" sz="1200" dirty="0" err="1"/>
              <a:t>D.V.Xakimov</a:t>
            </a:r>
            <a:r>
              <a:rPr lang="en-US" sz="1200" dirty="0"/>
              <a:t>, Tashkent. “NIF </a:t>
            </a:r>
            <a:r>
              <a:rPr lang="en-US" sz="1200" dirty="0" err="1"/>
              <a:t>MSh</a:t>
            </a:r>
            <a:r>
              <a:rPr lang="en-US" sz="1200" dirty="0"/>
              <a:t>” 2020, 254 p.</a:t>
            </a:r>
          </a:p>
        </p:txBody>
      </p:sp>
      <p:sp>
        <p:nvSpPr>
          <p:cNvPr id="15" name="10-конечная звезда 3">
            <a:extLst>
              <a:ext uri="{FF2B5EF4-FFF2-40B4-BE49-F238E27FC236}">
                <a16:creationId xmlns:a16="http://schemas.microsoft.com/office/drawing/2014/main" id="{F03AD8BB-7082-45A9-9005-766ECE913B9E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832651776"/>
              </p:ext>
            </p:extLst>
          </p:nvPr>
        </p:nvGraphicFramePr>
        <p:xfrm>
          <a:off x="107504" y="1124744"/>
          <a:ext cx="8784976" cy="142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A470B91-1DC8-472C-B7A9-A9CEE73232D4}"/>
              </a:ext>
            </a:extLst>
          </p:cNvPr>
          <p:cNvSpPr/>
          <p:nvPr/>
        </p:nvSpPr>
        <p:spPr>
          <a:xfrm>
            <a:off x="2843808" y="188640"/>
            <a:ext cx="4241867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US" sz="2800" b="1" dirty="0" err="1"/>
              <a:t>Akustik</a:t>
            </a:r>
            <a:r>
              <a:rPr lang="en-US" sz="2800" b="1" dirty="0"/>
              <a:t> </a:t>
            </a:r>
            <a:r>
              <a:rPr lang="en-US" sz="2800" b="1" dirty="0" err="1"/>
              <a:t>asboblar</a:t>
            </a:r>
            <a:r>
              <a:rPr lang="en-US" sz="2800" b="1" dirty="0"/>
              <a:t> </a:t>
            </a:r>
            <a:r>
              <a:rPr lang="en-US" sz="2800" b="1" dirty="0" err="1"/>
              <a:t>tasnifi</a:t>
            </a:r>
            <a:endParaRPr lang="en-US" sz="2800" b="1" dirty="0"/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23B60670-DFB4-4C1E-BBFF-D5A3D1F3B4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7342991"/>
              </p:ext>
            </p:extLst>
          </p:nvPr>
        </p:nvGraphicFramePr>
        <p:xfrm>
          <a:off x="107504" y="2548805"/>
          <a:ext cx="8784976" cy="47724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659FEA3B-78B7-4789-87BB-2C3A105FEB0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3326507220"/>
              </p:ext>
            </p:extLst>
          </p:nvPr>
        </p:nvGraphicFramePr>
        <p:xfrm>
          <a:off x="179512" y="188640"/>
          <a:ext cx="8816454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9BA821EF-EC69-4A6E-AD6B-823610D5328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25163790"/>
              </p:ext>
            </p:extLst>
          </p:nvPr>
        </p:nvGraphicFramePr>
        <p:xfrm>
          <a:off x="163773" y="3573016"/>
          <a:ext cx="8816454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12466E8B-6AE9-4F6F-959F-3271E4DF856E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3250768273"/>
              </p:ext>
            </p:extLst>
          </p:nvPr>
        </p:nvGraphicFramePr>
        <p:xfrm>
          <a:off x="368489" y="-335295"/>
          <a:ext cx="8488908" cy="47724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C0DCFC24-072D-4AFD-83CD-7206A9D43D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2766155"/>
              </p:ext>
            </p:extLst>
          </p:nvPr>
        </p:nvGraphicFramePr>
        <p:xfrm>
          <a:off x="374121" y="3068960"/>
          <a:ext cx="8488908" cy="47724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1494E3AF-3737-4B67-B909-2DCE073ABEC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3259018633"/>
              </p:ext>
            </p:extLst>
          </p:nvPr>
        </p:nvGraphicFramePr>
        <p:xfrm>
          <a:off x="368488" y="-387424"/>
          <a:ext cx="8595999" cy="47724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9540E206-5819-47E9-BCB2-63B9899B90D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66295198"/>
              </p:ext>
            </p:extLst>
          </p:nvPr>
        </p:nvGraphicFramePr>
        <p:xfrm>
          <a:off x="368487" y="3933056"/>
          <a:ext cx="8595999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81437B91-549F-4484-BF4C-5A074F7651DB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Box 9"/>
          <p:cNvSpPr txBox="1">
            <a:spLocks noChangeArrowheads="1"/>
          </p:cNvSpPr>
          <p:nvPr/>
        </p:nvSpPr>
        <p:spPr bwMode="auto">
          <a:xfrm>
            <a:off x="1994823" y="94220"/>
            <a:ext cx="461962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be-BY" sz="3200" dirty="0" err="1"/>
              <a:t>Defektoskoplar</a:t>
            </a:r>
            <a:endParaRPr lang="en-US" altLang="be-BY" sz="3200" dirty="0"/>
          </a:p>
        </p:txBody>
      </p:sp>
      <p:pic>
        <p:nvPicPr>
          <p:cNvPr id="45059" name="Picture 2" descr="D:\Downloads\Новая папка\2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06" y="822616"/>
            <a:ext cx="2449512" cy="202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1" name="Picture 4" descr="D:\Downloads\Новая папка\Krautkramer - Moskow_files\Defekt_files\usn60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765" y="399163"/>
            <a:ext cx="2736304" cy="2333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3" name="Picture 6" descr="D:\Downloads\Новая папка\Phasor XS - портативный ультразвуковой дефектоскоп с фазированной решеткой - ЗАО «СПЕКТР КСК»_files\phasorXS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615585"/>
            <a:ext cx="2880320" cy="2303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2F838CD-F519-4900-8D4A-627FCB2BD34F}"/>
              </a:ext>
            </a:extLst>
          </p:cNvPr>
          <p:cNvSpPr/>
          <p:nvPr/>
        </p:nvSpPr>
        <p:spPr>
          <a:xfrm>
            <a:off x="-36512" y="2780928"/>
            <a:ext cx="42511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7</a:t>
            </a:r>
            <a:r>
              <a:rPr lang="en-US" sz="1200" dirty="0"/>
              <a:t>. "Ultrasonic flaw detector UD2-70" prompt, </a:t>
            </a:r>
            <a:r>
              <a:rPr lang="en-US" sz="1200" i="1" dirty="0" err="1"/>
              <a:t>Kazvek</a:t>
            </a:r>
            <a:r>
              <a:rPr lang="en-US" sz="1200" i="1" dirty="0"/>
              <a:t> Instruments</a:t>
            </a:r>
            <a:r>
              <a:rPr lang="en-US" sz="1200" dirty="0"/>
              <a:t>, </a:t>
            </a:r>
            <a:r>
              <a:rPr lang="en-US" sz="1200" i="1" dirty="0"/>
              <a:t>Kazvek.com</a:t>
            </a:r>
            <a:r>
              <a:rPr lang="en-US" sz="1200" dirty="0"/>
              <a:t>, 2021.</a:t>
            </a:r>
            <a:r>
              <a:rPr lang="uz-Cyrl-UZ" sz="1200" dirty="0"/>
              <a:t> </a:t>
            </a:r>
            <a:r>
              <a:rPr lang="en-US" sz="1200" dirty="0"/>
              <a:t>https://kazvek.com/uploads/photo/236/9036649a8a57d694f9fee88328884a68.jpg</a:t>
            </a:r>
            <a:endParaRPr lang="ru-RU" sz="12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2A60CB0-0644-48EA-9D6D-3D0D91511D51}"/>
              </a:ext>
            </a:extLst>
          </p:cNvPr>
          <p:cNvSpPr/>
          <p:nvPr/>
        </p:nvSpPr>
        <p:spPr>
          <a:xfrm>
            <a:off x="4478066" y="2852540"/>
            <a:ext cx="46659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8</a:t>
            </a:r>
            <a:r>
              <a:rPr lang="en-US" sz="1200" dirty="0"/>
              <a:t>."Ultrasonic testing system" prompt, </a:t>
            </a:r>
            <a:r>
              <a:rPr lang="en-US" sz="1200" i="1" dirty="0"/>
              <a:t>Ultrasonic Flaw Detector</a:t>
            </a:r>
            <a:r>
              <a:rPr lang="en-US" sz="1200" dirty="0"/>
              <a:t>, </a:t>
            </a:r>
            <a:r>
              <a:rPr lang="en-US" sz="1200" i="1" dirty="0"/>
              <a:t>NDT Innovations (Russia)</a:t>
            </a:r>
            <a:r>
              <a:rPr lang="en-US" sz="1200" dirty="0"/>
              <a:t>, </a:t>
            </a:r>
            <a:r>
              <a:rPr lang="en-US" sz="1200" b="1" dirty="0"/>
              <a:t>2020.</a:t>
            </a:r>
            <a:r>
              <a:rPr lang="uz-Cyrl-UZ" sz="1200" b="1" dirty="0"/>
              <a:t>  </a:t>
            </a:r>
            <a:r>
              <a:rPr lang="en-US" sz="1200" dirty="0"/>
              <a:t>https://www.ndt-innovations.ru/image/cache/catalog/ultrazvukovoj/01usp083-500x300.jpg</a:t>
            </a:r>
            <a:endParaRPr lang="ru-RU" sz="12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BC67C65-BF7C-4AAA-A9DB-68D46BACA97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6693" r="12668" b="1471"/>
          <a:stretch/>
        </p:blipFill>
        <p:spPr>
          <a:xfrm>
            <a:off x="689093" y="3670083"/>
            <a:ext cx="1944216" cy="2375552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4A28DCD-0D51-4C9C-8491-F17C5512BED6}"/>
              </a:ext>
            </a:extLst>
          </p:cNvPr>
          <p:cNvSpPr/>
          <p:nvPr/>
        </p:nvSpPr>
        <p:spPr>
          <a:xfrm>
            <a:off x="-36512" y="6035384"/>
            <a:ext cx="36615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9</a:t>
            </a:r>
            <a:r>
              <a:rPr lang="en-US" sz="1200" dirty="0"/>
              <a:t>. "Ultrasonic thickness gauge" prompt, </a:t>
            </a:r>
            <a:r>
              <a:rPr lang="en-US" sz="1200" i="1" dirty="0"/>
              <a:t>Pipe Wall Thickness Measurement Device</a:t>
            </a:r>
            <a:r>
              <a:rPr lang="en-US" sz="1200" dirty="0"/>
              <a:t>, </a:t>
            </a:r>
            <a:r>
              <a:rPr lang="en-US" sz="1200" i="1" dirty="0" err="1"/>
              <a:t>Mprofit</a:t>
            </a:r>
            <a:r>
              <a:rPr lang="en-US" sz="1200" i="1" dirty="0"/>
              <a:t> Instruments</a:t>
            </a:r>
            <a:r>
              <a:rPr lang="en-US" sz="1200" dirty="0"/>
              <a:t>, </a:t>
            </a:r>
            <a:r>
              <a:rPr lang="en-US" sz="1200" b="1" dirty="0"/>
              <a:t>2022.</a:t>
            </a:r>
            <a:r>
              <a:rPr lang="uz-Cyrl-UZ" sz="1200" b="1" dirty="0"/>
              <a:t> </a:t>
            </a:r>
            <a:r>
              <a:rPr lang="en-US" sz="1200" dirty="0"/>
              <a:t>https://mprofit.ru/upload/resize_cache/iblock/971/450_450_140cd750bba9870f18aada2478b24840a/o1dsctsqzna6n8whbobo9baghh3zf221.jpg</a:t>
            </a:r>
            <a:endParaRPr lang="ru-RU" sz="1200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ECECBB2-79AD-4297-BB40-EE57C5C1147D}"/>
              </a:ext>
            </a:extLst>
          </p:cNvPr>
          <p:cNvSpPr/>
          <p:nvPr/>
        </p:nvSpPr>
        <p:spPr>
          <a:xfrm>
            <a:off x="3816424" y="5951005"/>
            <a:ext cx="54360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10</a:t>
            </a:r>
            <a:r>
              <a:rPr lang="en-US" sz="1200" dirty="0"/>
              <a:t>.</a:t>
            </a:r>
            <a:r>
              <a:rPr lang="uz-Cyrl-UZ" sz="1200" dirty="0"/>
              <a:t> </a:t>
            </a:r>
            <a:r>
              <a:rPr lang="en-US" sz="1200" dirty="0"/>
              <a:t>"Ultrasonic transducer schematic" prompt, </a:t>
            </a:r>
            <a:r>
              <a:rPr lang="en-US" sz="1200" i="1" dirty="0"/>
              <a:t>Piezoelectric Ultrasonic Transducer</a:t>
            </a:r>
            <a:r>
              <a:rPr lang="en-US" sz="1200" dirty="0"/>
              <a:t>, </a:t>
            </a:r>
            <a:r>
              <a:rPr lang="en-US" sz="1200" i="1" dirty="0"/>
              <a:t>Google Images / </a:t>
            </a:r>
            <a:r>
              <a:rPr lang="en-US" sz="1200" i="1" dirty="0" err="1"/>
              <a:t>GStatic</a:t>
            </a:r>
            <a:r>
              <a:rPr lang="en-US" sz="1200" i="1" dirty="0"/>
              <a:t> CDN</a:t>
            </a:r>
            <a:r>
              <a:rPr lang="en-US" sz="1200" dirty="0"/>
              <a:t>, n.d.</a:t>
            </a:r>
            <a:r>
              <a:rPr lang="uz-Cyrl-UZ" sz="1200" dirty="0"/>
              <a:t>  </a:t>
            </a:r>
            <a:r>
              <a:rPr lang="en-US" sz="1200" dirty="0"/>
              <a:t>https://encrypted-tbn2.gstatic.com/images?q=tbn:ANd9GcTv4CrPGgQVPil0tjLBrDTyr7AYQK7pNDvxRmR97b2uWQfw2T1w</a:t>
            </a:r>
            <a:endParaRPr lang="ru-RU" sz="1200" dirty="0"/>
          </a:p>
        </p:txBody>
      </p:sp>
      <p:sp>
        <p:nvSpPr>
          <p:cNvPr id="23" name="10-конечная звезда 3">
            <a:extLst>
              <a:ext uri="{FF2B5EF4-FFF2-40B4-BE49-F238E27FC236}">
                <a16:creationId xmlns:a16="http://schemas.microsoft.com/office/drawing/2014/main" id="{D88DA65B-CDFE-4116-8B88-DFBACBDDBAF7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Box 9"/>
          <p:cNvSpPr txBox="1">
            <a:spLocks noChangeArrowheads="1"/>
          </p:cNvSpPr>
          <p:nvPr/>
        </p:nvSpPr>
        <p:spPr bwMode="auto">
          <a:xfrm>
            <a:off x="2247909" y="-16309"/>
            <a:ext cx="448552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be-BY" sz="3200" dirty="0" err="1"/>
              <a:t>Qattiqlik</a:t>
            </a:r>
            <a:r>
              <a:rPr lang="en-US" altLang="be-BY" sz="3200" dirty="0"/>
              <a:t> </a:t>
            </a:r>
            <a:r>
              <a:rPr lang="en-US" altLang="be-BY" sz="3200" dirty="0" err="1"/>
              <a:t>o`lchagichlar</a:t>
            </a:r>
            <a:endParaRPr lang="ru-RU" altLang="be-BY" sz="3200" dirty="0"/>
          </a:p>
        </p:txBody>
      </p:sp>
      <p:pic>
        <p:nvPicPr>
          <p:cNvPr id="46083" name="Picture 2" descr="D:\Downloads\Новая папка\НПК Луч - динамический твердомер ТДМ-1 - описание и технические характеристики_files\tdm1bi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17" y="806156"/>
            <a:ext cx="1506538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3" descr="D:\Downloads\Новая папка\НПК Луч - динамический твердомер ТДМ-1 - описание и технические характеристики_files\tdm1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814" y="568466"/>
            <a:ext cx="3478634" cy="2330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5" name="Picture 4" descr="D:\Downloads\Новая папка\НПК Луч - динамический твердомер ТДМ-3 - описание и технические характеристики_files\tdm3bi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696608"/>
            <a:ext cx="2286000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6" name="Picture 6" descr="D:\Downloads\Новая папка\Твердомер динамический HLN-11A _ Time Group_files\81-01000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561285"/>
            <a:ext cx="1789112" cy="240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41DC7D7-350A-41D3-BF9C-5301EDCBAEBE}"/>
              </a:ext>
            </a:extLst>
          </p:cNvPr>
          <p:cNvSpPr/>
          <p:nvPr/>
        </p:nvSpPr>
        <p:spPr>
          <a:xfrm>
            <a:off x="0" y="292176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11</a:t>
            </a:r>
            <a:r>
              <a:rPr lang="en-US" sz="1200" dirty="0"/>
              <a:t>. "Ultrasonic flaw detector" prompt, </a:t>
            </a:r>
            <a:r>
              <a:rPr lang="en-US" sz="1200" i="1" dirty="0"/>
              <a:t>GEO-Scan Ultrasonic Flaw Detection Unit</a:t>
            </a:r>
            <a:r>
              <a:rPr lang="en-US" sz="1200" dirty="0"/>
              <a:t>, </a:t>
            </a:r>
            <a:r>
              <a:rPr lang="en-US" sz="1200" i="1" dirty="0"/>
              <a:t>GEO-NDT.ru</a:t>
            </a:r>
            <a:r>
              <a:rPr lang="en-US" sz="1200" dirty="0"/>
              <a:t>, 2021.</a:t>
            </a:r>
            <a:endParaRPr lang="ru-RU" sz="1200" dirty="0"/>
          </a:p>
          <a:p>
            <a:r>
              <a:rPr lang="en-US" sz="1200" dirty="0"/>
              <a:t>https://www.geo-ndt.ru/images/all/3/783/big/img_5.jpg</a:t>
            </a:r>
            <a:endParaRPr lang="ru-RU" sz="12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6642997-0EC0-4649-BAE0-13AD0688A30B}"/>
              </a:ext>
            </a:extLst>
          </p:cNvPr>
          <p:cNvSpPr/>
          <p:nvPr/>
        </p:nvSpPr>
        <p:spPr>
          <a:xfrm>
            <a:off x="4525260" y="2865611"/>
            <a:ext cx="47992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12</a:t>
            </a:r>
            <a:r>
              <a:rPr lang="en-US" sz="1200" dirty="0"/>
              <a:t>. "Ultrasonic transducer device" prompt, </a:t>
            </a:r>
            <a:r>
              <a:rPr lang="en-US" sz="1200" i="1" dirty="0"/>
              <a:t>A3-ENG Ultrasonic Transducer</a:t>
            </a:r>
            <a:r>
              <a:rPr lang="en-US" sz="1200" dirty="0"/>
              <a:t>, </a:t>
            </a:r>
            <a:r>
              <a:rPr lang="en-US" sz="1200" i="1" dirty="0"/>
              <a:t>A3-ENG Engineering Systems</a:t>
            </a:r>
            <a:r>
              <a:rPr lang="en-US" sz="1200" dirty="0"/>
              <a:t>, 2023.</a:t>
            </a:r>
            <a:r>
              <a:rPr lang="uz-Cyrl-UZ" sz="1200" dirty="0"/>
              <a:t> </a:t>
            </a:r>
            <a:r>
              <a:rPr lang="en-US" sz="1200" dirty="0"/>
              <a:t>https://a3-eng.com/assets/cache_image/products/805/untitled3569_1500x1500_3f1.webp</a:t>
            </a:r>
            <a:endParaRPr lang="ru-RU" sz="12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0407D14-9934-4A4E-83AC-CD610A2B73C2}"/>
              </a:ext>
            </a:extLst>
          </p:cNvPr>
          <p:cNvSpPr/>
          <p:nvPr/>
        </p:nvSpPr>
        <p:spPr>
          <a:xfrm>
            <a:off x="6896" y="5983958"/>
            <a:ext cx="47992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13</a:t>
            </a:r>
            <a:r>
              <a:rPr lang="en-US" sz="1200" dirty="0"/>
              <a:t>. "Sound level meter device" prompt, </a:t>
            </a:r>
            <a:r>
              <a:rPr lang="en-US" sz="1200" i="1" dirty="0"/>
              <a:t>Digital Noise Level Meter</a:t>
            </a:r>
            <a:r>
              <a:rPr lang="en-US" sz="1200" dirty="0"/>
              <a:t>, </a:t>
            </a:r>
            <a:r>
              <a:rPr lang="en-US" sz="1200" i="1" dirty="0"/>
              <a:t>Amazon.com</a:t>
            </a:r>
            <a:r>
              <a:rPr lang="en-US" sz="1200" dirty="0"/>
              <a:t>, 2023.</a:t>
            </a:r>
            <a:r>
              <a:rPr lang="uz-Cyrl-UZ" sz="1200" dirty="0"/>
              <a:t>  </a:t>
            </a:r>
            <a:r>
              <a:rPr lang="en-US" sz="1200" dirty="0"/>
              <a:t>https://m.media-amazon.com/images/I/41rzzNep42L._AC_UF894,1000_QL80_.jpg</a:t>
            </a:r>
            <a:endParaRPr lang="ru-RU" sz="12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48CAE20-200C-4357-ACDD-5376D18FFA56}"/>
              </a:ext>
            </a:extLst>
          </p:cNvPr>
          <p:cNvSpPr/>
          <p:nvPr/>
        </p:nvSpPr>
        <p:spPr>
          <a:xfrm>
            <a:off x="4616951" y="5499678"/>
            <a:ext cx="456075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</a:t>
            </a:r>
            <a:r>
              <a:rPr lang="uz-Cyrl-UZ" sz="1200" dirty="0"/>
              <a:t>4</a:t>
            </a:r>
            <a:r>
              <a:rPr lang="en-US" sz="1200" dirty="0"/>
              <a:t>. "Sound insulation material" prompt, </a:t>
            </a:r>
            <a:r>
              <a:rPr lang="en-US" sz="1200" i="1" dirty="0"/>
              <a:t>Acoustic Wall Insulation Panel</a:t>
            </a:r>
            <a:r>
              <a:rPr lang="en-US" sz="1200" dirty="0"/>
              <a:t>, </a:t>
            </a:r>
            <a:r>
              <a:rPr lang="en-US" sz="1200" i="1" dirty="0"/>
              <a:t>Google Images / </a:t>
            </a:r>
            <a:r>
              <a:rPr lang="en-US" sz="1200" i="1" dirty="0" err="1"/>
              <a:t>GStatic</a:t>
            </a:r>
            <a:r>
              <a:rPr lang="en-US" sz="1200" i="1" dirty="0"/>
              <a:t> CDN</a:t>
            </a:r>
            <a:r>
              <a:rPr lang="en-US" sz="1200" dirty="0"/>
              <a:t>, n.d.</a:t>
            </a:r>
            <a:r>
              <a:rPr lang="uz-Cyrl-UZ" sz="1200" dirty="0"/>
              <a:t> </a:t>
            </a:r>
            <a:r>
              <a:rPr lang="en-US" sz="1200" dirty="0"/>
              <a:t>https://encrypted-tbn0.gstatic.com/images?q=tbn:ANd9GcQZEzb7ZeJTl3CH7GhUcXfURd1WJRvhazSVVkCtgBF62yUg1kKM</a:t>
            </a:r>
            <a:endParaRPr lang="ru-RU" sz="1200" dirty="0"/>
          </a:p>
        </p:txBody>
      </p:sp>
      <p:sp>
        <p:nvSpPr>
          <p:cNvPr id="16" name="10-конечная звезда 3">
            <a:extLst>
              <a:ext uri="{FF2B5EF4-FFF2-40B4-BE49-F238E27FC236}">
                <a16:creationId xmlns:a16="http://schemas.microsoft.com/office/drawing/2014/main" id="{A5BCC318-1E63-4121-9E5A-E0A1BE688F7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Box 9"/>
          <p:cNvSpPr txBox="1">
            <a:spLocks noChangeArrowheads="1"/>
          </p:cNvSpPr>
          <p:nvPr/>
        </p:nvSpPr>
        <p:spPr bwMode="auto">
          <a:xfrm>
            <a:off x="2771800" y="144027"/>
            <a:ext cx="432682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be-BY" sz="3200" dirty="0" err="1"/>
              <a:t>Qalinlik</a:t>
            </a:r>
            <a:r>
              <a:rPr lang="en-US" altLang="be-BY" sz="3200" dirty="0"/>
              <a:t> </a:t>
            </a:r>
            <a:r>
              <a:rPr lang="en-US" altLang="be-BY" sz="3200" dirty="0" err="1"/>
              <a:t>o`lchagichlar</a:t>
            </a:r>
            <a:endParaRPr lang="ru-RU" altLang="be-BY" sz="3200" dirty="0"/>
          </a:p>
        </p:txBody>
      </p:sp>
      <p:pic>
        <p:nvPicPr>
          <p:cNvPr id="47107" name="Picture 2" descr="D:\Downloads\Новая папка\НПК Луч - ультразвуковой толщиномер ТУЗ-1 - описание и технические характеристики_files\tuz1bi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495" y="436414"/>
            <a:ext cx="1374775" cy="24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3" descr="D:\Downloads\Новая папка\НПК Луч - ультразвуковой толщиномер ТУЗ-2 - описание и технические характеристики_files\tuz2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7418" y="753239"/>
            <a:ext cx="3165179" cy="2191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9" name="Picture 5" descr="D:\Downloads\Новая папка\Толщиномер ультразвуковой UT-301M. Описание и техническая характеристика_files\ut301m_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619" y="3933056"/>
            <a:ext cx="1303962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0" name="Picture 6" descr="D:\Downloads\Новая папка\Толщиномер ультразвуковой УДТ-40. Описание и технические характеристики_files\udt40_l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622" y="3828013"/>
            <a:ext cx="2466975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E2C2FCE-0139-43E5-9B10-43C6C101B6BF}"/>
              </a:ext>
            </a:extLst>
          </p:cNvPr>
          <p:cNvSpPr/>
          <p:nvPr/>
        </p:nvSpPr>
        <p:spPr>
          <a:xfrm>
            <a:off x="-36512" y="2845385"/>
            <a:ext cx="45467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</a:t>
            </a:r>
            <a:r>
              <a:rPr lang="uz-Cyrl-UZ" sz="1200" dirty="0"/>
              <a:t>5</a:t>
            </a:r>
            <a:r>
              <a:rPr lang="en-US" sz="1200" dirty="0"/>
              <a:t>. "Standard sample calibration block" prompt, </a:t>
            </a:r>
            <a:r>
              <a:rPr lang="en-US" sz="1200" i="1" dirty="0"/>
              <a:t>KOY-2M Ultrasonic Calibration Block</a:t>
            </a:r>
            <a:r>
              <a:rPr lang="en-US" sz="1200" dirty="0"/>
              <a:t>, </a:t>
            </a:r>
            <a:r>
              <a:rPr lang="en-US" sz="1200" i="1" dirty="0"/>
              <a:t>Google Images / </a:t>
            </a:r>
            <a:r>
              <a:rPr lang="en-US" sz="1200" i="1" dirty="0" err="1"/>
              <a:t>GStatic</a:t>
            </a:r>
            <a:r>
              <a:rPr lang="en-US" sz="1200" i="1" dirty="0"/>
              <a:t> CDN</a:t>
            </a:r>
            <a:r>
              <a:rPr lang="en-US" sz="1200" dirty="0"/>
              <a:t>, n.d.</a:t>
            </a:r>
            <a:r>
              <a:rPr lang="uz-Cyrl-UZ" sz="1200" dirty="0"/>
              <a:t>   </a:t>
            </a:r>
            <a:r>
              <a:rPr lang="en-US" sz="1200" dirty="0"/>
              <a:t>https://encrypted-tbn2.gstatic.com/images?q=tbn:ANd9GcRB2plE6sAOqRTub4DbLt5VDsScb5vCReDxIrC5A-0oWFS20eH4</a:t>
            </a:r>
            <a:endParaRPr lang="ru-RU" sz="12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AC50BF6-E5BB-4595-822E-F76A1AA3D526}"/>
              </a:ext>
            </a:extLst>
          </p:cNvPr>
          <p:cNvSpPr/>
          <p:nvPr/>
        </p:nvSpPr>
        <p:spPr>
          <a:xfrm>
            <a:off x="4817174" y="3102059"/>
            <a:ext cx="43268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</a:t>
            </a:r>
            <a:r>
              <a:rPr lang="uz-Cyrl-UZ" sz="1200" dirty="0"/>
              <a:t>6</a:t>
            </a:r>
            <a:r>
              <a:rPr lang="en-US" sz="1200" dirty="0"/>
              <a:t>. "Ultrasonic thickness gauge" prompt, </a:t>
            </a:r>
            <a:r>
              <a:rPr lang="en-US" sz="1200" i="1" dirty="0"/>
              <a:t>Hardness Testing Device</a:t>
            </a:r>
            <a:r>
              <a:rPr lang="en-US" sz="1200" dirty="0"/>
              <a:t>, </a:t>
            </a:r>
            <a:r>
              <a:rPr lang="en-US" sz="1200" i="1" dirty="0"/>
              <a:t>Hardbroker.ru</a:t>
            </a:r>
            <a:r>
              <a:rPr lang="en-US" sz="1200" dirty="0"/>
              <a:t>, 2022.</a:t>
            </a:r>
            <a:r>
              <a:rPr lang="uz-Cyrl-UZ" sz="1200" dirty="0"/>
              <a:t> </a:t>
            </a:r>
            <a:r>
              <a:rPr lang="en-US" sz="1200" dirty="0"/>
              <a:t>https://hardbroker.ru/files/products/463a952bbc2b158a3c657b982203d167.jpg</a:t>
            </a:r>
            <a:endParaRPr lang="ru-RU" sz="12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8598293-A153-4DFA-9A5F-58B60B0D0530}"/>
              </a:ext>
            </a:extLst>
          </p:cNvPr>
          <p:cNvSpPr/>
          <p:nvPr/>
        </p:nvSpPr>
        <p:spPr>
          <a:xfrm>
            <a:off x="-36512" y="6199385"/>
            <a:ext cx="48536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</a:t>
            </a:r>
            <a:r>
              <a:rPr lang="uz-Cyrl-UZ" sz="1200" dirty="0"/>
              <a:t>7</a:t>
            </a:r>
            <a:r>
              <a:rPr lang="en-US" sz="1200" dirty="0"/>
              <a:t>. "Ultrasonic flaw detector" prompt, </a:t>
            </a:r>
            <a:r>
              <a:rPr lang="en-US" sz="1200" i="1" dirty="0"/>
              <a:t>ANK-UD Ultrasonic Flaw Detector</a:t>
            </a:r>
            <a:r>
              <a:rPr lang="en-US" sz="1200" dirty="0"/>
              <a:t>, </a:t>
            </a:r>
            <a:r>
              <a:rPr lang="en-US" sz="1200" i="1" dirty="0"/>
              <a:t>ANK-NDT.ru</a:t>
            </a:r>
            <a:r>
              <a:rPr lang="en-US" sz="1200" dirty="0"/>
              <a:t>, 2021.</a:t>
            </a:r>
            <a:r>
              <a:rPr lang="uz-Cyrl-UZ" sz="1200" dirty="0"/>
              <a:t>   </a:t>
            </a:r>
            <a:r>
              <a:rPr lang="en-US" sz="1200" dirty="0"/>
              <a:t>https://ank-ndt.ru/storage/products/4lVwOKxI4iGe2ENcN3FLcQ54R.jpg</a:t>
            </a:r>
            <a:endParaRPr lang="ru-RU" sz="12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E290A31-BB1F-4733-B972-FB93A3B1CA5E}"/>
              </a:ext>
            </a:extLst>
          </p:cNvPr>
          <p:cNvSpPr/>
          <p:nvPr/>
        </p:nvSpPr>
        <p:spPr>
          <a:xfrm>
            <a:off x="4743508" y="6199385"/>
            <a:ext cx="46530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</a:t>
            </a:r>
            <a:r>
              <a:rPr lang="uz-Cyrl-UZ" sz="1200" dirty="0"/>
              <a:t>8</a:t>
            </a:r>
            <a:r>
              <a:rPr lang="en-US" sz="1200" dirty="0"/>
              <a:t>. "Ultrasonic flaw detector" prompt, </a:t>
            </a:r>
            <a:r>
              <a:rPr lang="en-US" sz="1200" i="1" dirty="0" err="1"/>
              <a:t>Kvazar</a:t>
            </a:r>
            <a:r>
              <a:rPr lang="en-US" sz="1200" i="1" dirty="0"/>
              <a:t>-KZ Ultrasonic Flaw Detector B-1187</a:t>
            </a:r>
            <a:r>
              <a:rPr lang="en-US" sz="1200" dirty="0"/>
              <a:t>, </a:t>
            </a:r>
            <a:r>
              <a:rPr lang="en-US" sz="1200" i="1" dirty="0"/>
              <a:t>Kvazar-KZ.com</a:t>
            </a:r>
            <a:r>
              <a:rPr lang="en-US" sz="1200" dirty="0"/>
              <a:t>, 2021.</a:t>
            </a:r>
            <a:endParaRPr lang="ru-RU" sz="1200" dirty="0"/>
          </a:p>
          <a:p>
            <a:r>
              <a:rPr lang="en-US" sz="1200" dirty="0"/>
              <a:t>https://kvazar-kz.com/images/detailed/16/b_1187.jpg</a:t>
            </a:r>
            <a:endParaRPr lang="ru-RU" sz="1200" dirty="0"/>
          </a:p>
        </p:txBody>
      </p:sp>
      <p:sp>
        <p:nvSpPr>
          <p:cNvPr id="15" name="10-конечная звезда 3">
            <a:extLst>
              <a:ext uri="{FF2B5EF4-FFF2-40B4-BE49-F238E27FC236}">
                <a16:creationId xmlns:a16="http://schemas.microsoft.com/office/drawing/2014/main" id="{4174168A-EC43-45E5-ACEF-1989F08F79D5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053952075"/>
              </p:ext>
            </p:extLst>
          </p:nvPr>
        </p:nvGraphicFramePr>
        <p:xfrm>
          <a:off x="368489" y="1031489"/>
          <a:ext cx="8447964" cy="400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09575" y="1692275"/>
            <a:ext cx="8378825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just">
              <a:defRPr/>
            </a:pP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Suyuqlik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gazlardagi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bo'ylama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to'lqin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tezligi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246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987204"/>
              </p:ext>
            </p:extLst>
          </p:nvPr>
        </p:nvGraphicFramePr>
        <p:xfrm>
          <a:off x="2174318" y="2061607"/>
          <a:ext cx="1283257" cy="4736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4" name="Формула" r:id="rId9" imgW="634725" imgH="253890" progId="Equation.3">
                  <p:embed/>
                </p:oleObj>
              </mc:Choice>
              <mc:Fallback>
                <p:oleObj name="Формула" r:id="rId9" imgW="634725" imgH="253890" progId="Equation.3">
                  <p:embed/>
                  <p:pic>
                    <p:nvPicPr>
                      <p:cNvPr id="6246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74318" y="2061607"/>
                        <a:ext cx="1283257" cy="4736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69" name="TextBox 15"/>
          <p:cNvSpPr txBox="1">
            <a:spLocks noChangeArrowheads="1"/>
          </p:cNvSpPr>
          <p:nvPr/>
        </p:nvSpPr>
        <p:spPr bwMode="auto">
          <a:xfrm>
            <a:off x="5035550" y="2143125"/>
            <a:ext cx="3698833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none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be-BY" sz="16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altLang="be-BY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be-BY" sz="16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ru-RU" altLang="be-BY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be-BY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 – </a:t>
            </a:r>
            <a:r>
              <a:rPr lang="en-US" altLang="be-BY" sz="16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altLang="be-BY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be-BY" sz="16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taraflama</a:t>
            </a:r>
            <a:r>
              <a:rPr lang="en-US" altLang="be-BY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altLang="be-BY" sz="16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siqilish</a:t>
            </a:r>
            <a:r>
              <a:rPr lang="en-AU" altLang="be-BY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moduli</a:t>
            </a:r>
            <a:endParaRPr lang="en-US" altLang="be-BY" sz="16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36041" y="2451894"/>
            <a:ext cx="8380412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just">
              <a:defRPr/>
            </a:pP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O'lchamlari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to'lqin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tarqalish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yo'nalishiga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perpendikulyar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to'lqin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uzunligiga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kattaroq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bo`ylama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to'lqinning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tqattiq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jismdagi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ezligi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247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2126868"/>
              </p:ext>
            </p:extLst>
          </p:nvPr>
        </p:nvGraphicFramePr>
        <p:xfrm>
          <a:off x="1975636" y="3366502"/>
          <a:ext cx="2129640" cy="7093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5" name="Формула" r:id="rId11" imgW="1409700" imgH="469900" progId="Equation.3">
                  <p:embed/>
                </p:oleObj>
              </mc:Choice>
              <mc:Fallback>
                <p:oleObj name="Формула" r:id="rId11" imgW="1409700" imgH="469900" progId="Equation.3">
                  <p:embed/>
                  <p:pic>
                    <p:nvPicPr>
                      <p:cNvPr id="6247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5636" y="3366502"/>
                        <a:ext cx="2129640" cy="70930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2" name="TextBox 18"/>
          <p:cNvSpPr txBox="1">
            <a:spLocks noChangeArrowheads="1"/>
          </p:cNvSpPr>
          <p:nvPr/>
        </p:nvSpPr>
        <p:spPr bwMode="auto">
          <a:xfrm>
            <a:off x="5038725" y="3851275"/>
            <a:ext cx="3663182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none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be-BY" sz="16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altLang="be-BY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be-BY" sz="16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ru-RU" altLang="be-BY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be-BY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 –</a:t>
            </a:r>
            <a:r>
              <a:rPr lang="en-AU" altLang="be-BY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normal </a:t>
            </a:r>
            <a:r>
              <a:rPr lang="en-AU" altLang="be-BY" sz="16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qayishqoqlik</a:t>
            </a:r>
            <a:r>
              <a:rPr lang="en-AU" altLang="be-BY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moduli</a:t>
            </a:r>
            <a:endParaRPr lang="en-US" altLang="be-BY" sz="16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82588" y="4394200"/>
            <a:ext cx="8378825" cy="3698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just">
              <a:defRPr/>
            </a:pP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Ko`ndalang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to`lqin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tezligi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247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8950271"/>
              </p:ext>
            </p:extLst>
          </p:nvPr>
        </p:nvGraphicFramePr>
        <p:xfrm>
          <a:off x="1259632" y="4940002"/>
          <a:ext cx="2661951" cy="863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6" name="Формула" r:id="rId13" imgW="1447800" imgH="469900" progId="Equation.3">
                  <p:embed/>
                </p:oleObj>
              </mc:Choice>
              <mc:Fallback>
                <p:oleObj name="Формула" r:id="rId13" imgW="1447800" imgH="469900" progId="Equation.3">
                  <p:embed/>
                  <p:pic>
                    <p:nvPicPr>
                      <p:cNvPr id="62474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632" y="4940002"/>
                        <a:ext cx="2661951" cy="863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5" name="TextBox 21"/>
          <p:cNvSpPr txBox="1">
            <a:spLocks noChangeArrowheads="1"/>
          </p:cNvSpPr>
          <p:nvPr/>
        </p:nvSpPr>
        <p:spPr bwMode="auto">
          <a:xfrm>
            <a:off x="5035550" y="5261541"/>
            <a:ext cx="2396810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none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AU" altLang="be-BY" sz="16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AU" altLang="be-BY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altLang="be-BY" sz="16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AU" altLang="be-BY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 - siljish moduli</a:t>
            </a:r>
            <a:endParaRPr lang="en-US" altLang="be-BY" sz="16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3277" y="5909190"/>
            <a:ext cx="9096375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A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Tezlik</a:t>
            </a:r>
            <a:r>
              <a:rPr lang="en-A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muhitning</a:t>
            </a:r>
            <a:r>
              <a:rPr lang="en-A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fizik</a:t>
            </a:r>
            <a:r>
              <a:rPr lang="en-A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A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belgilanadi</a:t>
            </a:r>
            <a:r>
              <a:rPr lang="en-A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to'lqinlarning</a:t>
            </a:r>
            <a:r>
              <a:rPr lang="en-A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chastotasi</a:t>
            </a:r>
            <a:r>
              <a:rPr lang="en-A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A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amplitudasiga</a:t>
            </a:r>
            <a:r>
              <a:rPr lang="en-A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bog'liq</a:t>
            </a:r>
            <a:r>
              <a:rPr lang="en-A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emas</a:t>
            </a:r>
            <a:endParaRPr lang="en-US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4" name="Группа 7">
            <a:extLst>
              <a:ext uri="{FF2B5EF4-FFF2-40B4-BE49-F238E27FC236}">
                <a16:creationId xmlns:a16="http://schemas.microsoft.com/office/drawing/2014/main" id="{2D9B635A-D803-4CE2-8866-96AE95E73D6A}"/>
              </a:ext>
            </a:extLst>
          </p:cNvPr>
          <p:cNvGrpSpPr>
            <a:grpSpLocks/>
          </p:cNvGrpSpPr>
          <p:nvPr/>
        </p:nvGrpSpPr>
        <p:grpSpPr bwMode="auto">
          <a:xfrm>
            <a:off x="914400" y="0"/>
            <a:ext cx="7315200" cy="678549"/>
            <a:chOff x="0" y="1199928"/>
            <a:chExt cx="7315199" cy="1216800"/>
          </a:xfrm>
          <a:solidFill>
            <a:srgbClr val="FFFF00"/>
          </a:solidFill>
        </p:grpSpPr>
        <p:sp>
          <p:nvSpPr>
            <p:cNvPr id="15" name="Прямоугольник с двумя вырезанными противолежащими углами 9">
              <a:extLst>
                <a:ext uri="{FF2B5EF4-FFF2-40B4-BE49-F238E27FC236}">
                  <a16:creationId xmlns:a16="http://schemas.microsoft.com/office/drawing/2014/main" id="{78B85B36-1C0E-4BF0-AB58-322FD08DF00F}"/>
                </a:ext>
              </a:extLst>
            </p:cNvPr>
            <p:cNvSpPr/>
            <p:nvPr/>
          </p:nvSpPr>
          <p:spPr>
            <a:xfrm>
              <a:off x="0" y="1199928"/>
              <a:ext cx="7315199" cy="1216800"/>
            </a:xfrm>
            <a:prstGeom prst="snip2Diag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ru-RU" dirty="0">
                  <a:solidFill>
                    <a:schemeClr val="tx1"/>
                  </a:solidFill>
                  <a:latin typeface="+mj-lt"/>
                </a:rPr>
                <a:t> </a:t>
              </a:r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375CB168-69A7-4941-9B06-09F3291DB221}"/>
                </a:ext>
              </a:extLst>
            </p:cNvPr>
            <p:cNvSpPr/>
            <p:nvPr/>
          </p:nvSpPr>
          <p:spPr>
            <a:xfrm>
              <a:off x="101600" y="1301460"/>
              <a:ext cx="7111999" cy="85012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6680" tIns="106680" rIns="106680" bIns="106680" spcCol="1270" anchor="ctr"/>
            <a:lstStyle/>
            <a:p>
              <a:pPr algn="ctr">
                <a:defRPr/>
              </a:pPr>
              <a:r>
                <a:rPr lang="en-AU" sz="2800" b="1" dirty="0" err="1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Muxitlarning</a:t>
              </a:r>
              <a:r>
                <a:rPr lang="en-AU" sz="2800" b="1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 </a:t>
              </a:r>
              <a:r>
                <a:rPr lang="en-AU" sz="2800" b="1" dirty="0" err="1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akustik</a:t>
              </a:r>
              <a:r>
                <a:rPr lang="en-AU" sz="2800" b="1" dirty="0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 </a:t>
              </a:r>
              <a:r>
                <a:rPr lang="en-AU" sz="2800" b="1" dirty="0" err="1">
                  <a:solidFill>
                    <a:schemeClr val="tx1"/>
                  </a:solidFill>
                  <a:latin typeface="+mj-lt"/>
                  <a:cs typeface="Times New Roman" pitchFamily="18" charset="0"/>
                </a:rPr>
                <a:t>xossalari</a:t>
              </a:r>
              <a:endParaRPr lang="ru-RU" sz="2800" b="1" dirty="0">
                <a:solidFill>
                  <a:schemeClr val="tx1"/>
                </a:solidFill>
                <a:latin typeface="+mj-lt"/>
                <a:cs typeface="Times New Roman" pitchFamily="18" charset="0"/>
              </a:endParaRPr>
            </a:p>
          </p:txBody>
        </p:sp>
      </p:grpSp>
      <p:sp>
        <p:nvSpPr>
          <p:cNvPr id="18" name="10-конечная звезда 3">
            <a:extLst>
              <a:ext uri="{FF2B5EF4-FFF2-40B4-BE49-F238E27FC236}">
                <a16:creationId xmlns:a16="http://schemas.microsoft.com/office/drawing/2014/main" id="{D10B4214-56AA-4A17-A2A4-BF59D071FCCD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843472513"/>
              </p:ext>
            </p:extLst>
          </p:nvPr>
        </p:nvGraphicFramePr>
        <p:xfrm>
          <a:off x="557568" y="489307"/>
          <a:ext cx="8447964" cy="400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79513" y="2855913"/>
            <a:ext cx="882602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defRPr/>
            </a:pP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akustik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bosimning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harakatlanuvchi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to'lqindagi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tebranish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tezligiga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nisbatini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ko`rsatadi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349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8505057"/>
              </p:ext>
            </p:extLst>
          </p:nvPr>
        </p:nvGraphicFramePr>
        <p:xfrm>
          <a:off x="3342742" y="3439052"/>
          <a:ext cx="1602322" cy="5913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82" name="Формула" r:id="rId9" imgW="634725" imgH="253890" progId="Equation.3">
                  <p:embed/>
                </p:oleObj>
              </mc:Choice>
              <mc:Fallback>
                <p:oleObj name="Формула" r:id="rId9" imgW="634725" imgH="253890" progId="Equation.3">
                  <p:embed/>
                  <p:pic>
                    <p:nvPicPr>
                      <p:cNvPr id="6349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2742" y="3439052"/>
                        <a:ext cx="1602322" cy="59139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79512" y="4030663"/>
            <a:ext cx="8826019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defRPr/>
            </a:pP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haqiqiy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qaralishi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zichlik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ovoz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tezligi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ko`paytmasiga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graphicFrame>
        <p:nvGraphicFramePr>
          <p:cNvPr id="6349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5426855"/>
              </p:ext>
            </p:extLst>
          </p:nvPr>
        </p:nvGraphicFramePr>
        <p:xfrm>
          <a:off x="3567090" y="4676994"/>
          <a:ext cx="1214460" cy="4395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83" name="Формула" r:id="rId11" imgW="520474" imgH="165028" progId="Equation.3">
                  <p:embed/>
                </p:oleObj>
              </mc:Choice>
              <mc:Fallback>
                <p:oleObj name="Формула" r:id="rId11" imgW="520474" imgH="165028" progId="Equation.3">
                  <p:embed/>
                  <p:pic>
                    <p:nvPicPr>
                      <p:cNvPr id="6349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7090" y="4676994"/>
                        <a:ext cx="1214460" cy="43951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49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9435148"/>
              </p:ext>
            </p:extLst>
          </p:nvPr>
        </p:nvGraphicFramePr>
        <p:xfrm>
          <a:off x="5273675" y="4764307"/>
          <a:ext cx="1040495" cy="3474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84" name="Формула" r:id="rId13" imgW="647640" imgH="215640" progId="Equation.3">
                  <p:embed/>
                </p:oleObj>
              </mc:Choice>
              <mc:Fallback>
                <p:oleObj name="Формула" r:id="rId13" imgW="647640" imgH="215640" progId="Equation.3">
                  <p:embed/>
                  <p:pic>
                    <p:nvPicPr>
                      <p:cNvPr id="6349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3675" y="4764307"/>
                        <a:ext cx="1040495" cy="3474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401638" y="5305425"/>
            <a:ext cx="5481116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n-AU" sz="1600" dirty="0" err="1">
                <a:latin typeface="Times New Roman" pitchFamily="18" charset="0"/>
                <a:cs typeface="Times New Roman" pitchFamily="18" charset="0"/>
              </a:rPr>
              <a:t>To'lqin</a:t>
            </a:r>
            <a:r>
              <a:rPr lang="en-A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latin typeface="Times New Roman" pitchFamily="18" charset="0"/>
                <a:cs typeface="Times New Roman" pitchFamily="18" charset="0"/>
              </a:rPr>
              <a:t>qarshiligi</a:t>
            </a:r>
            <a:r>
              <a:rPr lang="en-A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A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latin typeface="Times New Roman" pitchFamily="18" charset="0"/>
                <a:cs typeface="Times New Roman" pitchFamily="18" charset="0"/>
              </a:rPr>
              <a:t>muxitning</a:t>
            </a:r>
            <a:r>
              <a:rPr lang="en-A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A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600" dirty="0" err="1">
                <a:latin typeface="Times New Roman" pitchFamily="18" charset="0"/>
                <a:cs typeface="Times New Roman" pitchFamily="18" charset="0"/>
              </a:rPr>
              <a:t>belgilanadi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349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5387088"/>
              </p:ext>
            </p:extLst>
          </p:nvPr>
        </p:nvGraphicFramePr>
        <p:xfrm>
          <a:off x="3342742" y="1992322"/>
          <a:ext cx="1905409" cy="4933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85" name="Формула" r:id="rId15" imgW="812447" imgH="228501" progId="Equation.3">
                  <p:embed/>
                </p:oleObj>
              </mc:Choice>
              <mc:Fallback>
                <p:oleObj name="Формула" r:id="rId15" imgW="812447" imgH="228501" progId="Equation.3">
                  <p:embed/>
                  <p:pic>
                    <p:nvPicPr>
                      <p:cNvPr id="6349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2742" y="1992322"/>
                        <a:ext cx="1905409" cy="49338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01638" y="1256238"/>
            <a:ext cx="8603894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defRPr/>
            </a:pP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Metalllarda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ν = 0.3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bo'lganligi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sababli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bo'ylama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ko'ndalang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to'lqinlar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o'rtasida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aloqa</a:t>
            </a:r>
            <a:r>
              <a:rPr lang="en-A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mavjud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6D5915BC-A447-4059-A8D1-D72A23B83578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251513447"/>
              </p:ext>
            </p:extLst>
          </p:nvPr>
        </p:nvGraphicFramePr>
        <p:xfrm>
          <a:off x="357188" y="448305"/>
          <a:ext cx="8447964" cy="400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79512" y="1099788"/>
            <a:ext cx="8964488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defRPr/>
            </a:pP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to'lqinning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muhitda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tarqalishi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paytida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qaytarib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bo'lmaydigan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yo'qotishlar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pasayishini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tavsiflaydi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So`nish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koeffitsienti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yutilish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koeffitsienti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tarqalish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koeffitsientining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yig'indisidir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graphicFrame>
        <p:nvGraphicFramePr>
          <p:cNvPr id="6451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5366188"/>
              </p:ext>
            </p:extLst>
          </p:nvPr>
        </p:nvGraphicFramePr>
        <p:xfrm>
          <a:off x="2958118" y="2038946"/>
          <a:ext cx="2199670" cy="687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92" name="Формула" r:id="rId9" imgW="710891" imgH="241195" progId="Equation.3">
                  <p:embed/>
                </p:oleObj>
              </mc:Choice>
              <mc:Fallback>
                <p:oleObj name="Формула" r:id="rId9" imgW="710891" imgH="241195" progId="Equation.3">
                  <p:embed/>
                  <p:pic>
                    <p:nvPicPr>
                      <p:cNvPr id="6451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8118" y="2038946"/>
                        <a:ext cx="2199670" cy="6877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357188" y="4200011"/>
            <a:ext cx="867930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defRPr/>
            </a:pP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Chang,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pufakchalar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ifloslanmagan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gaz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ko'plab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suyuqliklarda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tarqalish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yo'q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yutilish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koeffitsienti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chastotaning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kvadratiga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proportsionaldir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graphicFrame>
        <p:nvGraphicFramePr>
          <p:cNvPr id="6451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0616590"/>
              </p:ext>
            </p:extLst>
          </p:nvPr>
        </p:nvGraphicFramePr>
        <p:xfrm>
          <a:off x="3626518" y="4949969"/>
          <a:ext cx="1764611" cy="575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93" name="Формула" r:id="rId11" imgW="647700" imgH="228600" progId="Equation.3">
                  <p:embed/>
                </p:oleObj>
              </mc:Choice>
              <mc:Fallback>
                <p:oleObj name="Формула" r:id="rId11" imgW="647700" imgH="228600" progId="Equation.3">
                  <p:embed/>
                  <p:pic>
                    <p:nvPicPr>
                      <p:cNvPr id="64518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6518" y="4949969"/>
                        <a:ext cx="1764611" cy="57547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278606" y="2791770"/>
            <a:ext cx="8378825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just">
              <a:defRPr/>
            </a:pP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So`nish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koeffitsienti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temperatura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o'zgarishi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o'zgaradi</a:t>
            </a:r>
            <a:r>
              <a:rPr lang="en-A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graphicFrame>
        <p:nvGraphicFramePr>
          <p:cNvPr id="6452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9289023"/>
              </p:ext>
            </p:extLst>
          </p:nvPr>
        </p:nvGraphicFramePr>
        <p:xfrm>
          <a:off x="2927495" y="3191880"/>
          <a:ext cx="2558884" cy="5196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94" name="Формула" r:id="rId13" imgW="1282700" imgH="228600" progId="Equation.3">
                  <p:embed/>
                </p:oleObj>
              </mc:Choice>
              <mc:Fallback>
                <p:oleObj name="Формула" r:id="rId13" imgW="1282700" imgH="228600" progId="Equation.3">
                  <p:embed/>
                  <p:pic>
                    <p:nvPicPr>
                      <p:cNvPr id="645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7495" y="3191880"/>
                        <a:ext cx="2558884" cy="51969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5048EBBF-4ECB-4C8E-BE23-0EDB37CF7EB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724965107"/>
              </p:ext>
            </p:extLst>
          </p:nvPr>
        </p:nvGraphicFramePr>
        <p:xfrm>
          <a:off x="64328" y="457540"/>
          <a:ext cx="8766141" cy="7673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6553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2056800"/>
              </p:ext>
            </p:extLst>
          </p:nvPr>
        </p:nvGraphicFramePr>
        <p:xfrm>
          <a:off x="1817850" y="1279663"/>
          <a:ext cx="2602474" cy="6324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30" name="Формула" r:id="rId9" imgW="761669" imgH="241195" progId="Equation.3">
                  <p:embed/>
                </p:oleObj>
              </mc:Choice>
              <mc:Fallback>
                <p:oleObj name="Формула" r:id="rId9" imgW="761669" imgH="241195" progId="Equation.3">
                  <p:embed/>
                  <p:pic>
                    <p:nvPicPr>
                      <p:cNvPr id="6553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7850" y="1279663"/>
                        <a:ext cx="2602474" cy="6324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4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5813507"/>
              </p:ext>
            </p:extLst>
          </p:nvPr>
        </p:nvGraphicFramePr>
        <p:xfrm>
          <a:off x="5173085" y="1305253"/>
          <a:ext cx="2812409" cy="7078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31" name="Формула" r:id="rId11" imgW="748975" imgH="241195" progId="Equation.3">
                  <p:embed/>
                </p:oleObj>
              </mc:Choice>
              <mc:Fallback>
                <p:oleObj name="Формула" r:id="rId11" imgW="748975" imgH="241195" progId="Equation.3">
                  <p:embed/>
                  <p:pic>
                    <p:nvPicPr>
                      <p:cNvPr id="6554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3085" y="1305253"/>
                        <a:ext cx="2812409" cy="70788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TextBox 33"/>
          <p:cNvSpPr txBox="1"/>
          <p:nvPr/>
        </p:nvSpPr>
        <p:spPr>
          <a:xfrm>
            <a:off x="423069" y="2215746"/>
            <a:ext cx="84074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AU" sz="2000" dirty="0" err="1">
                <a:solidFill>
                  <a:schemeClr val="tx1"/>
                </a:solidFill>
              </a:rPr>
              <a:t>bu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yerda</a:t>
            </a:r>
            <a:r>
              <a:rPr lang="en-AU" sz="2000" dirty="0">
                <a:solidFill>
                  <a:schemeClr val="tx1"/>
                </a:solidFill>
              </a:rPr>
              <a:t>:  A</a:t>
            </a:r>
            <a:r>
              <a:rPr lang="en-AU" sz="2000" baseline="-25000" dirty="0">
                <a:solidFill>
                  <a:schemeClr val="tx1"/>
                </a:solidFill>
              </a:rPr>
              <a:t>0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va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A</a:t>
            </a:r>
            <a:r>
              <a:rPr lang="en-AU" sz="2000" baseline="-25000" dirty="0" err="1">
                <a:solidFill>
                  <a:schemeClr val="tx1"/>
                </a:solidFill>
              </a:rPr>
              <a:t>x</a:t>
            </a:r>
            <a:r>
              <a:rPr lang="en-AU" sz="2000" dirty="0">
                <a:solidFill>
                  <a:schemeClr val="tx1"/>
                </a:solidFill>
              </a:rPr>
              <a:t> - </a:t>
            </a:r>
            <a:r>
              <a:rPr lang="en-AU" sz="2000" dirty="0" err="1">
                <a:solidFill>
                  <a:schemeClr val="tx1"/>
                </a:solidFill>
              </a:rPr>
              <a:t>bu</a:t>
            </a:r>
            <a:r>
              <a:rPr lang="en-AU" sz="2000" dirty="0">
                <a:solidFill>
                  <a:schemeClr val="tx1"/>
                </a:solidFill>
              </a:rPr>
              <a:t> siljish </a:t>
            </a:r>
            <a:r>
              <a:rPr lang="en-AU" sz="2000" dirty="0" err="1">
                <a:solidFill>
                  <a:schemeClr val="tx1"/>
                </a:solidFill>
              </a:rPr>
              <a:t>amplitudalari</a:t>
            </a:r>
            <a:r>
              <a:rPr lang="en-AU" sz="2000" dirty="0">
                <a:solidFill>
                  <a:schemeClr val="tx1"/>
                </a:solidFill>
              </a:rPr>
              <a:t>; I</a:t>
            </a:r>
            <a:r>
              <a:rPr lang="en-AU" sz="2000" baseline="-25000" dirty="0">
                <a:solidFill>
                  <a:schemeClr val="tx1"/>
                </a:solidFill>
              </a:rPr>
              <a:t>0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va</a:t>
            </a:r>
            <a:r>
              <a:rPr lang="en-AU" sz="2000" dirty="0">
                <a:solidFill>
                  <a:schemeClr val="tx1"/>
                </a:solidFill>
              </a:rPr>
              <a:t> I</a:t>
            </a:r>
            <a:r>
              <a:rPr lang="en-AU" sz="2000" baseline="-25000" dirty="0">
                <a:solidFill>
                  <a:schemeClr val="tx1"/>
                </a:solidFill>
              </a:rPr>
              <a:t>x</a:t>
            </a:r>
            <a:r>
              <a:rPr lang="en-AU" sz="2000" dirty="0">
                <a:solidFill>
                  <a:schemeClr val="tx1"/>
                </a:solidFill>
              </a:rPr>
              <a:t> - </a:t>
            </a:r>
            <a:r>
              <a:rPr lang="en-AU" sz="2000" dirty="0" err="1">
                <a:solidFill>
                  <a:schemeClr val="tx1"/>
                </a:solidFill>
              </a:rPr>
              <a:t>mos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ravishda</a:t>
            </a:r>
            <a:r>
              <a:rPr lang="en-AU" sz="2000" dirty="0">
                <a:solidFill>
                  <a:schemeClr val="tx1"/>
                </a:solidFill>
              </a:rPr>
              <a:t> x</a:t>
            </a:r>
            <a:r>
              <a:rPr lang="en-AU" sz="2000" baseline="-25000" dirty="0">
                <a:solidFill>
                  <a:schemeClr val="tx1"/>
                </a:solidFill>
              </a:rPr>
              <a:t>0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va</a:t>
            </a:r>
            <a:r>
              <a:rPr lang="en-AU" sz="2000" dirty="0">
                <a:solidFill>
                  <a:schemeClr val="tx1"/>
                </a:solidFill>
              </a:rPr>
              <a:t> x </a:t>
            </a:r>
            <a:r>
              <a:rPr lang="en-AU" sz="2000" dirty="0" err="1">
                <a:solidFill>
                  <a:schemeClr val="tx1"/>
                </a:solidFill>
              </a:rPr>
              <a:t>kesimlarda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tebranish</a:t>
            </a:r>
            <a:r>
              <a:rPr lang="en-AU" sz="2000" dirty="0">
                <a:solidFill>
                  <a:schemeClr val="tx1"/>
                </a:solidFill>
              </a:rPr>
              <a:t> </a:t>
            </a:r>
            <a:r>
              <a:rPr lang="en-AU" sz="2000" dirty="0" err="1">
                <a:solidFill>
                  <a:schemeClr val="tx1"/>
                </a:solidFill>
              </a:rPr>
              <a:t>intensivligi</a:t>
            </a:r>
            <a:r>
              <a:rPr lang="en-AU" sz="2000" dirty="0">
                <a:solidFill>
                  <a:schemeClr val="tx1"/>
                </a:solidFill>
              </a:rPr>
              <a:t>.</a:t>
            </a: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65542" name="Picture 16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446" y="3429000"/>
            <a:ext cx="4389437" cy="207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5543" name="Object 10"/>
          <p:cNvGraphicFramePr>
            <a:graphicFrameLocks noChangeAspect="1"/>
          </p:cNvGraphicFramePr>
          <p:nvPr/>
        </p:nvGraphicFramePr>
        <p:xfrm>
          <a:off x="2090738" y="4491038"/>
          <a:ext cx="295275" cy="354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32" name="Формула" r:id="rId15" imgW="190500" imgH="228600" progId="Equation.3">
                  <p:embed/>
                </p:oleObj>
              </mc:Choice>
              <mc:Fallback>
                <p:oleObj name="Формула" r:id="rId15" imgW="190500" imgH="228600" progId="Equation.3">
                  <p:embed/>
                  <p:pic>
                    <p:nvPicPr>
                      <p:cNvPr id="65543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0738" y="4491038"/>
                        <a:ext cx="295275" cy="354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44" name="Object 11"/>
          <p:cNvGraphicFramePr>
            <a:graphicFrameLocks noChangeAspect="1"/>
          </p:cNvGraphicFramePr>
          <p:nvPr/>
        </p:nvGraphicFramePr>
        <p:xfrm>
          <a:off x="2417763" y="4502150"/>
          <a:ext cx="249237" cy="344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33" name="Формула" r:id="rId17" imgW="165028" imgH="228501" progId="Equation.3">
                  <p:embed/>
                </p:oleObj>
              </mc:Choice>
              <mc:Fallback>
                <p:oleObj name="Формула" r:id="rId17" imgW="165028" imgH="228501" progId="Equation.3">
                  <p:embed/>
                  <p:pic>
                    <p:nvPicPr>
                      <p:cNvPr id="65544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7763" y="4502150"/>
                        <a:ext cx="249237" cy="344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45" name="Text Box 12"/>
          <p:cNvSpPr txBox="1">
            <a:spLocks noChangeArrowheads="1"/>
          </p:cNvSpPr>
          <p:nvPr/>
        </p:nvSpPr>
        <p:spPr bwMode="auto">
          <a:xfrm>
            <a:off x="6378575" y="4699000"/>
            <a:ext cx="2952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be-BY"/>
              <a:t>x</a:t>
            </a:r>
            <a:endParaRPr lang="ru-RU" altLang="be-BY"/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665161AB-6CB4-4D4B-8255-2DDEC07A537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10CEF25-AA84-452A-A240-1F552E30FDDC}"/>
              </a:ext>
            </a:extLst>
          </p:cNvPr>
          <p:cNvSpPr/>
          <p:nvPr/>
        </p:nvSpPr>
        <p:spPr>
          <a:xfrm>
            <a:off x="550293" y="5661248"/>
            <a:ext cx="819817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Fig </a:t>
            </a:r>
            <a:r>
              <a:rPr lang="ru-RU" sz="1400" dirty="0"/>
              <a:t>1</a:t>
            </a:r>
            <a:r>
              <a:rPr lang="en-US" sz="1400" dirty="0"/>
              <a:t>8a " Function of displacement amplitude and oscillation intensity" prompt, Measurement methods and tools. Textbook, </a:t>
            </a:r>
            <a:r>
              <a:rPr lang="en-US" sz="1400" dirty="0" err="1"/>
              <a:t>A.A.Mamajonov</a:t>
            </a:r>
            <a:r>
              <a:rPr lang="en-US" sz="1400" dirty="0"/>
              <a:t>, </a:t>
            </a:r>
            <a:r>
              <a:rPr lang="en-US" sz="1400" dirty="0" err="1"/>
              <a:t>M.O.Sattarov</a:t>
            </a:r>
            <a:r>
              <a:rPr lang="en-US" sz="1400" dirty="0"/>
              <a:t>, </a:t>
            </a:r>
            <a:r>
              <a:rPr lang="en-US" sz="1400" dirty="0" err="1"/>
              <a:t>D.V.Xakimov</a:t>
            </a:r>
            <a:r>
              <a:rPr lang="en-US" sz="1400" dirty="0"/>
              <a:t>, Tashkent. “NIF </a:t>
            </a:r>
            <a:r>
              <a:rPr lang="en-US" sz="1400" dirty="0" err="1"/>
              <a:t>MSh</a:t>
            </a:r>
            <a:r>
              <a:rPr lang="en-US" sz="1400" dirty="0"/>
              <a:t>” 2020, 254 p.</a:t>
            </a:r>
          </a:p>
          <a:p>
            <a:pPr lvl="0"/>
            <a:endParaRPr lang="ru-RU" sz="1400" dirty="0"/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8"/>
          <p:cNvGrpSpPr/>
          <p:nvPr/>
        </p:nvGrpSpPr>
        <p:grpSpPr>
          <a:xfrm>
            <a:off x="362855" y="1173821"/>
            <a:ext cx="8447318" cy="3463760"/>
            <a:chOff x="0" y="66077"/>
            <a:chExt cx="3026373" cy="1374366"/>
          </a:xfrm>
          <a:scene3d>
            <a:camera prst="orthographicFront"/>
            <a:lightRig rig="chilly" dir="t"/>
          </a:scene3d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0" y="70404"/>
              <a:ext cx="3026373" cy="1370039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Скругленный прямоугольник 4"/>
            <p:cNvSpPr/>
            <p:nvPr/>
          </p:nvSpPr>
          <p:spPr>
            <a:xfrm>
              <a:off x="12602" y="66077"/>
              <a:ext cx="1761749" cy="123627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6680" tIns="53340" rIns="106680" bIns="53340" spcCol="1270" anchor="ctr"/>
            <a:lstStyle/>
            <a:p>
              <a:pPr algn="just">
                <a:defRPr/>
              </a:pPr>
              <a:endParaRPr lang="ru-RU" sz="2000" i="1" u="sng" dirty="0">
                <a:solidFill>
                  <a:schemeClr val="tx1"/>
                </a:solidFill>
              </a:endParaRPr>
            </a:p>
            <a:p>
              <a:pPr algn="just">
                <a:defRPr/>
              </a:pPr>
              <a:r>
                <a:rPr lang="en-US" sz="2000" b="1" i="1" u="sng" dirty="0" err="1">
                  <a:solidFill>
                    <a:schemeClr val="tx1"/>
                  </a:solidFill>
                </a:rPr>
                <a:t>Impulsli</a:t>
              </a:r>
              <a:r>
                <a:rPr lang="en-US" sz="2000" b="1" i="1" u="sng" dirty="0">
                  <a:solidFill>
                    <a:schemeClr val="tx1"/>
                  </a:solidFill>
                </a:rPr>
                <a:t> </a:t>
              </a:r>
              <a:r>
                <a:rPr lang="en-US" sz="2000" b="1" i="1" u="sng" dirty="0" err="1">
                  <a:solidFill>
                    <a:schemeClr val="tx1"/>
                  </a:solidFill>
                </a:rPr>
                <a:t>aks-sado</a:t>
              </a:r>
              <a:r>
                <a:rPr lang="en-US" sz="2000" b="1" i="1" u="sng" dirty="0">
                  <a:solidFill>
                    <a:schemeClr val="tx1"/>
                  </a:solidFill>
                </a:rPr>
                <a:t> </a:t>
              </a:r>
              <a:r>
                <a:rPr lang="en-US" sz="2000" b="1" i="1" u="sng" dirty="0" err="1">
                  <a:solidFill>
                    <a:schemeClr val="tx1"/>
                  </a:solidFill>
                </a:rPr>
                <a:t>usuli</a:t>
              </a:r>
              <a:r>
                <a:rPr lang="ru-RU" sz="2000" b="1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turli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buyumlarni</a:t>
              </a:r>
              <a:r>
                <a:rPr lang="en-US" sz="2000" dirty="0">
                  <a:solidFill>
                    <a:schemeClr val="tx1"/>
                  </a:solidFill>
                </a:rPr>
                <a:t>, </a:t>
              </a:r>
              <a:r>
                <a:rPr lang="en-US" sz="2000" dirty="0" err="1">
                  <a:solidFill>
                    <a:schemeClr val="tx1"/>
                  </a:solidFill>
                </a:rPr>
                <a:t>jumladan</a:t>
              </a:r>
              <a:r>
                <a:rPr lang="en-US" sz="2000" dirty="0">
                  <a:solidFill>
                    <a:schemeClr val="tx1"/>
                  </a:solidFill>
                </a:rPr>
                <a:t>, </a:t>
              </a:r>
              <a:r>
                <a:rPr lang="en-US" sz="2000" dirty="0" err="1">
                  <a:solidFill>
                    <a:schemeClr val="tx1"/>
                  </a:solidFill>
                </a:rPr>
                <a:t>katta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gabaritli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va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murakkab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formali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buyumlarni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nazorat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qilishda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eng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ko`p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qo`llaniladigan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ultratovushli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defektoskopiya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usuli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hisoblanadi</a:t>
              </a:r>
              <a:r>
                <a:rPr lang="en-US" sz="2000" dirty="0">
                  <a:solidFill>
                    <a:schemeClr val="tx1"/>
                  </a:solidFill>
                </a:rPr>
                <a:t>.</a:t>
              </a:r>
              <a:r>
                <a:rPr lang="ru-RU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Aks-sado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usuli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buyumdagi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nuqsonlarni</a:t>
              </a:r>
              <a:r>
                <a:rPr lang="en-US" sz="2000" dirty="0">
                  <a:solidFill>
                    <a:schemeClr val="tx1"/>
                  </a:solidFill>
                </a:rPr>
                <a:t>, </a:t>
              </a:r>
              <a:r>
                <a:rPr lang="en-US" sz="2000" dirty="0" err="1">
                  <a:solidFill>
                    <a:schemeClr val="tx1"/>
                  </a:solidFill>
                </a:rPr>
                <a:t>ularning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koordinatlarini</a:t>
              </a:r>
              <a:r>
                <a:rPr lang="en-US" sz="2000" dirty="0">
                  <a:solidFill>
                    <a:schemeClr val="tx1"/>
                  </a:solidFill>
                </a:rPr>
                <a:t>, </a:t>
              </a:r>
              <a:r>
                <a:rPr lang="en-US" sz="2000" dirty="0" err="1">
                  <a:solidFill>
                    <a:schemeClr val="tx1"/>
                  </a:solidFill>
                </a:rPr>
                <a:t>o`lchamlarini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va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tavsiflarini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aniqlash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imkonini</a:t>
              </a:r>
              <a:r>
                <a:rPr lang="en-US" sz="2000" dirty="0">
                  <a:solidFill>
                    <a:schemeClr val="tx1"/>
                  </a:solidFill>
                </a:rPr>
                <a:t> </a:t>
              </a:r>
              <a:r>
                <a:rPr lang="en-US" sz="2000" dirty="0" err="1">
                  <a:solidFill>
                    <a:schemeClr val="tx1"/>
                  </a:solidFill>
                </a:rPr>
                <a:t>beradi</a:t>
              </a:r>
              <a:endParaRPr lang="ru-RU" sz="2000" dirty="0">
                <a:solidFill>
                  <a:schemeClr val="tx1"/>
                </a:solidFill>
              </a:endParaRPr>
            </a:p>
            <a:p>
              <a:pPr algn="just">
                <a:defRPr/>
              </a:pPr>
              <a:endParaRPr lang="ru-RU" sz="2000" dirty="0">
                <a:solidFill>
                  <a:schemeClr val="tx1"/>
                </a:solidFill>
              </a:endParaRPr>
            </a:p>
          </p:txBody>
        </p:sp>
      </p:grpSp>
      <p:sp>
        <p:nvSpPr>
          <p:cNvPr id="92163" name="Прямоугольник 4"/>
          <p:cNvSpPr>
            <a:spLocks noChangeArrowheads="1"/>
          </p:cNvSpPr>
          <p:nvPr/>
        </p:nvSpPr>
        <p:spPr bwMode="auto">
          <a:xfrm>
            <a:off x="384175" y="5554989"/>
            <a:ext cx="844391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be-BY" i="1" dirty="0" err="1"/>
              <a:t>Ultratovushli</a:t>
            </a:r>
            <a:r>
              <a:rPr lang="en-US" altLang="be-BY" i="1" dirty="0"/>
              <a:t> </a:t>
            </a:r>
            <a:r>
              <a:rPr lang="en-US" altLang="be-BY" i="1" dirty="0" err="1"/>
              <a:t>defektoskop</a:t>
            </a:r>
            <a:r>
              <a:rPr lang="ru-RU" altLang="be-BY" b="0" dirty="0"/>
              <a:t> – </a:t>
            </a:r>
            <a:r>
              <a:rPr lang="en-US" altLang="be-BY" b="0" dirty="0" err="1"/>
              <a:t>bu</a:t>
            </a:r>
            <a:r>
              <a:rPr lang="en-US" altLang="be-BY" b="0" dirty="0"/>
              <a:t> </a:t>
            </a:r>
            <a:r>
              <a:rPr lang="en-US" altLang="be-BY" b="0" dirty="0" err="1"/>
              <a:t>elektron-akustik</a:t>
            </a:r>
            <a:r>
              <a:rPr lang="en-US" altLang="be-BY" b="0" dirty="0"/>
              <a:t> </a:t>
            </a:r>
            <a:r>
              <a:rPr lang="en-US" altLang="be-BY" b="0" dirty="0" err="1"/>
              <a:t>qurilma</a:t>
            </a:r>
            <a:r>
              <a:rPr lang="en-US" altLang="be-BY" b="0" dirty="0"/>
              <a:t> </a:t>
            </a:r>
            <a:r>
              <a:rPr lang="en-US" altLang="be-BY" b="0" dirty="0" err="1"/>
              <a:t>bo`lib</a:t>
            </a:r>
            <a:r>
              <a:rPr lang="en-US" altLang="be-BY" b="0" dirty="0"/>
              <a:t>, </a:t>
            </a:r>
            <a:r>
              <a:rPr lang="en-US" altLang="be-BY" b="0" dirty="0" err="1"/>
              <a:t>materiallardagi</a:t>
            </a:r>
            <a:r>
              <a:rPr lang="en-US" altLang="be-BY" b="0" dirty="0"/>
              <a:t> </a:t>
            </a:r>
            <a:r>
              <a:rPr lang="en-US" altLang="be-BY" b="0" dirty="0" err="1"/>
              <a:t>butlikni</a:t>
            </a:r>
            <a:r>
              <a:rPr lang="en-US" altLang="be-BY" b="0" dirty="0"/>
              <a:t> </a:t>
            </a:r>
            <a:r>
              <a:rPr lang="en-US" altLang="be-BY" b="0" dirty="0" err="1"/>
              <a:t>yoki</a:t>
            </a:r>
            <a:r>
              <a:rPr lang="en-US" altLang="be-BY" b="0" dirty="0"/>
              <a:t> </a:t>
            </a:r>
            <a:r>
              <a:rPr lang="en-US" altLang="be-BY" b="0" dirty="0" err="1"/>
              <a:t>bir</a:t>
            </a:r>
            <a:r>
              <a:rPr lang="en-US" altLang="be-BY" b="0" dirty="0"/>
              <a:t> </a:t>
            </a:r>
            <a:r>
              <a:rPr lang="en-US" altLang="be-BY" b="0" dirty="0" err="1"/>
              <a:t>jinslilikni</a:t>
            </a:r>
            <a:r>
              <a:rPr lang="en-US" altLang="be-BY" b="0" dirty="0"/>
              <a:t> </a:t>
            </a:r>
            <a:r>
              <a:rPr lang="en-US" altLang="be-BY" b="0" dirty="0" err="1"/>
              <a:t>va</a:t>
            </a:r>
            <a:r>
              <a:rPr lang="en-US" altLang="be-BY" b="0" dirty="0"/>
              <a:t> </a:t>
            </a:r>
            <a:r>
              <a:rPr lang="en-US" altLang="be-BY" b="0" dirty="0" err="1"/>
              <a:t>ularning</a:t>
            </a:r>
            <a:r>
              <a:rPr lang="en-US" altLang="be-BY" b="0" dirty="0"/>
              <a:t> </a:t>
            </a:r>
            <a:r>
              <a:rPr lang="en-US" altLang="be-BY" b="0" dirty="0" err="1"/>
              <a:t>tavsiflarini</a:t>
            </a:r>
            <a:r>
              <a:rPr lang="en-US" altLang="be-BY" b="0" dirty="0"/>
              <a:t> </a:t>
            </a:r>
            <a:r>
              <a:rPr lang="en-US" altLang="be-BY" b="0" dirty="0" err="1"/>
              <a:t>aniqlash</a:t>
            </a:r>
            <a:r>
              <a:rPr lang="en-US" altLang="be-BY" b="0" dirty="0"/>
              <a:t> </a:t>
            </a:r>
            <a:r>
              <a:rPr lang="en-US" altLang="be-BY" b="0" dirty="0" err="1"/>
              <a:t>maqsadida</a:t>
            </a:r>
            <a:r>
              <a:rPr lang="en-US" altLang="be-BY" b="0" dirty="0"/>
              <a:t> </a:t>
            </a:r>
            <a:r>
              <a:rPr lang="en-US" altLang="be-BY" b="0" dirty="0" err="1"/>
              <a:t>ultratovushli</a:t>
            </a:r>
            <a:r>
              <a:rPr lang="en-US" altLang="be-BY" b="0" dirty="0"/>
              <a:t> </a:t>
            </a:r>
            <a:r>
              <a:rPr lang="en-US" altLang="be-BY" b="0" dirty="0" err="1"/>
              <a:t>tebranishlarni</a:t>
            </a:r>
            <a:r>
              <a:rPr lang="en-US" altLang="be-BY" b="0" dirty="0"/>
              <a:t> </a:t>
            </a:r>
            <a:r>
              <a:rPr lang="en-US" altLang="be-BY" b="0" dirty="0" err="1"/>
              <a:t>tarqatish-qabul</a:t>
            </a:r>
            <a:r>
              <a:rPr lang="en-US" altLang="be-BY" b="0" dirty="0"/>
              <a:t> </a:t>
            </a:r>
            <a:r>
              <a:rPr lang="en-US" altLang="be-BY" b="0" dirty="0" err="1"/>
              <a:t>qilishga</a:t>
            </a:r>
            <a:r>
              <a:rPr lang="en-US" altLang="be-BY" b="0" dirty="0"/>
              <a:t> </a:t>
            </a:r>
            <a:r>
              <a:rPr lang="en-US" altLang="be-BY" b="0" dirty="0" err="1"/>
              <a:t>mo`ljallangan</a:t>
            </a:r>
            <a:r>
              <a:rPr lang="ru-RU" altLang="be-BY" b="0" dirty="0"/>
              <a:t>. </a:t>
            </a:r>
          </a:p>
        </p:txBody>
      </p:sp>
      <p:grpSp>
        <p:nvGrpSpPr>
          <p:cNvPr id="92164" name="Группа 24"/>
          <p:cNvGrpSpPr>
            <a:grpSpLocks/>
          </p:cNvGrpSpPr>
          <p:nvPr/>
        </p:nvGrpSpPr>
        <p:grpSpPr bwMode="auto">
          <a:xfrm>
            <a:off x="5859031" y="1372865"/>
            <a:ext cx="2969057" cy="3076576"/>
            <a:chOff x="4699000" y="1672758"/>
            <a:chExt cx="4149270" cy="4901714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4699000" y="1678675"/>
              <a:ext cx="3733800" cy="4503761"/>
            </a:xfrm>
            <a:prstGeom prst="roundRect">
              <a:avLst>
                <a:gd name="adj" fmla="val 10000"/>
              </a:avLst>
            </a:prstGeom>
            <a:scene3d>
              <a:camera prst="orthographicFront"/>
              <a:lightRig rig="chilly" dir="t"/>
            </a:scene3d>
            <a:sp3d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pic>
          <p:nvPicPr>
            <p:cNvPr id="8" name="Рисунок 7" descr="Эхометод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71091" y="2883469"/>
              <a:ext cx="3175000" cy="298544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92167" name="TextBox 32"/>
            <p:cNvSpPr txBox="1">
              <a:spLocks noChangeArrowheads="1"/>
            </p:cNvSpPr>
            <p:nvPr/>
          </p:nvSpPr>
          <p:spPr bwMode="auto">
            <a:xfrm>
              <a:off x="4874272" y="6133147"/>
              <a:ext cx="3973998" cy="441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6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30000"/>
                </a:spcBef>
                <a:buClr>
                  <a:schemeClr val="accent1"/>
                </a:buClr>
                <a:buChar char="-"/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40000"/>
                </a:spcBef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4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ru-RU" altLang="be-BY" sz="1200" b="0" dirty="0"/>
                <a:t>1-ОК; 2-излучатель; 3-приемник.</a:t>
              </a:r>
            </a:p>
          </p:txBody>
        </p:sp>
        <p:pic>
          <p:nvPicPr>
            <p:cNvPr id="10" name="Рисунок 9" descr="Развертка эходефектоскопа на отражение 2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89097" y="1672758"/>
              <a:ext cx="1886598" cy="134339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11" name="Группа 1">
            <a:extLst>
              <a:ext uri="{FF2B5EF4-FFF2-40B4-BE49-F238E27FC236}">
                <a16:creationId xmlns:a16="http://schemas.microsoft.com/office/drawing/2014/main" id="{0B40CB5B-C61B-48FB-B8A8-C5FEA5A1D48F}"/>
              </a:ext>
            </a:extLst>
          </p:cNvPr>
          <p:cNvGrpSpPr>
            <a:grpSpLocks/>
          </p:cNvGrpSpPr>
          <p:nvPr/>
        </p:nvGrpSpPr>
        <p:grpSpPr bwMode="auto">
          <a:xfrm>
            <a:off x="915988" y="-1"/>
            <a:ext cx="7532687" cy="692697"/>
            <a:chOff x="0" y="1199928"/>
            <a:chExt cx="7315199" cy="1216800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12" name="Прямоугольник с двумя вырезанными противолежащими углами 2">
              <a:extLst>
                <a:ext uri="{FF2B5EF4-FFF2-40B4-BE49-F238E27FC236}">
                  <a16:creationId xmlns:a16="http://schemas.microsoft.com/office/drawing/2014/main" id="{42D6E797-5ECD-4A39-8E73-EBDBAF663D9E}"/>
                </a:ext>
              </a:extLst>
            </p:cNvPr>
            <p:cNvSpPr/>
            <p:nvPr/>
          </p:nvSpPr>
          <p:spPr>
            <a:xfrm>
              <a:off x="0" y="1199928"/>
              <a:ext cx="7315199" cy="1216800"/>
            </a:xfrm>
            <a:prstGeom prst="snip2Diag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EBD26033-2354-437E-8B22-629755D01485}"/>
                </a:ext>
              </a:extLst>
            </p:cNvPr>
            <p:cNvSpPr/>
            <p:nvPr/>
          </p:nvSpPr>
          <p:spPr>
            <a:xfrm>
              <a:off x="101750" y="1301460"/>
              <a:ext cx="7111699" cy="101373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6680" tIns="106680" rIns="106680" bIns="106680" anchor="ctr"/>
            <a:lstStyle/>
            <a:p>
              <a:pPr algn="ctr">
                <a:defRPr/>
              </a:pPr>
              <a:r>
                <a:rPr lang="en-US" sz="2800" b="1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Ultratovushli</a:t>
              </a:r>
              <a:r>
                <a:rPr lang="en-US" sz="28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800" b="1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defektoskop</a:t>
              </a:r>
              <a:endParaRPr lang="ru-RU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76F7B50-AF35-44FA-8235-4609C78BF040}"/>
              </a:ext>
            </a:extLst>
          </p:cNvPr>
          <p:cNvSpPr/>
          <p:nvPr/>
        </p:nvSpPr>
        <p:spPr>
          <a:xfrm>
            <a:off x="4496174" y="455743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/>
              <a:t>Fig </a:t>
            </a:r>
            <a:r>
              <a:rPr lang="ru-RU" sz="1200" dirty="0"/>
              <a:t>19</a:t>
            </a:r>
            <a:r>
              <a:rPr lang="en-US" sz="1200" dirty="0"/>
              <a:t> " Amplitude-shadow method" prompt, Measurement methods and tools. Textbook, </a:t>
            </a:r>
            <a:r>
              <a:rPr lang="en-US" sz="1200" dirty="0" err="1"/>
              <a:t>A.A.Mamajonov</a:t>
            </a:r>
            <a:r>
              <a:rPr lang="en-US" sz="1200" dirty="0"/>
              <a:t>, </a:t>
            </a:r>
            <a:r>
              <a:rPr lang="en-US" sz="1200" dirty="0" err="1"/>
              <a:t>M.O.Sattarov</a:t>
            </a:r>
            <a:r>
              <a:rPr lang="en-US" sz="1200" dirty="0"/>
              <a:t>, </a:t>
            </a:r>
            <a:r>
              <a:rPr lang="en-US" sz="1200" dirty="0" err="1"/>
              <a:t>D.V.Xakimov</a:t>
            </a:r>
            <a:r>
              <a:rPr lang="en-US" sz="1200" dirty="0"/>
              <a:t>, Tashkent. “NIF </a:t>
            </a:r>
            <a:r>
              <a:rPr lang="en-US" sz="1200" dirty="0" err="1"/>
              <a:t>MSh</a:t>
            </a:r>
            <a:r>
              <a:rPr lang="en-US" sz="1200" dirty="0"/>
              <a:t>” 2020, 254 p.</a:t>
            </a:r>
          </a:p>
        </p:txBody>
      </p:sp>
      <p:sp>
        <p:nvSpPr>
          <p:cNvPr id="15" name="10-конечная звезда 3">
            <a:extLst>
              <a:ext uri="{FF2B5EF4-FFF2-40B4-BE49-F238E27FC236}">
                <a16:creationId xmlns:a16="http://schemas.microsoft.com/office/drawing/2014/main" id="{AFF1FE5D-08B6-4AFD-BBC7-F37026A62C1D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4"/>
          <p:cNvSpPr>
            <a:spLocks noChangeArrowheads="1"/>
          </p:cNvSpPr>
          <p:nvPr/>
        </p:nvSpPr>
        <p:spPr bwMode="auto">
          <a:xfrm>
            <a:off x="22126" y="-143381"/>
            <a:ext cx="9032118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be-BY" sz="2200" dirty="0" err="1">
                <a:cs typeface="Times New Roman" panose="02020603050405020304" pitchFamily="18" charset="0"/>
              </a:rPr>
              <a:t>Funksional</a:t>
            </a:r>
            <a:r>
              <a:rPr lang="en-US" altLang="be-BY" sz="2200" dirty="0">
                <a:cs typeface="Times New Roman" panose="02020603050405020304" pitchFamily="18" charset="0"/>
              </a:rPr>
              <a:t> </a:t>
            </a:r>
            <a:r>
              <a:rPr lang="en-US" altLang="be-BY" sz="2200" dirty="0" err="1">
                <a:cs typeface="Times New Roman" panose="02020603050405020304" pitchFamily="18" charset="0"/>
              </a:rPr>
              <a:t>qo`llanilishiga</a:t>
            </a:r>
            <a:r>
              <a:rPr lang="en-US" altLang="be-BY" sz="2200" dirty="0">
                <a:cs typeface="Times New Roman" panose="02020603050405020304" pitchFamily="18" charset="0"/>
              </a:rPr>
              <a:t> </a:t>
            </a:r>
            <a:r>
              <a:rPr lang="en-US" altLang="be-BY" sz="2200" dirty="0" err="1">
                <a:cs typeface="Times New Roman" panose="02020603050405020304" pitchFamily="18" charset="0"/>
              </a:rPr>
              <a:t>qarab</a:t>
            </a:r>
            <a:r>
              <a:rPr lang="en-US" altLang="be-BY" sz="2200" dirty="0">
                <a:cs typeface="Times New Roman" panose="02020603050405020304" pitchFamily="18" charset="0"/>
              </a:rPr>
              <a:t> </a:t>
            </a:r>
            <a:r>
              <a:rPr lang="en-US" altLang="be-BY" sz="2200" dirty="0" err="1">
                <a:cs typeface="Times New Roman" panose="02020603050405020304" pitchFamily="18" charset="0"/>
              </a:rPr>
              <a:t>defektoskoplar</a:t>
            </a:r>
            <a:r>
              <a:rPr lang="en-US" altLang="be-BY" sz="2200" dirty="0">
                <a:cs typeface="Times New Roman" panose="02020603050405020304" pitchFamily="18" charset="0"/>
              </a:rPr>
              <a:t> </a:t>
            </a:r>
            <a:r>
              <a:rPr lang="en-US" altLang="be-BY" sz="2200" dirty="0" err="1">
                <a:cs typeface="Times New Roman" panose="02020603050405020304" pitchFamily="18" charset="0"/>
              </a:rPr>
              <a:t>quyidagi</a:t>
            </a:r>
            <a:r>
              <a:rPr lang="en-US" altLang="be-BY" sz="2200" dirty="0">
                <a:cs typeface="Times New Roman" panose="02020603050405020304" pitchFamily="18" charset="0"/>
              </a:rPr>
              <a:t> </a:t>
            </a:r>
            <a:r>
              <a:rPr lang="en-US" altLang="be-BY" sz="2200" dirty="0" err="1">
                <a:cs typeface="Times New Roman" panose="02020603050405020304" pitchFamily="18" charset="0"/>
              </a:rPr>
              <a:t>guruhlarga</a:t>
            </a:r>
            <a:r>
              <a:rPr lang="en-US" altLang="be-BY" sz="2200" dirty="0">
                <a:cs typeface="Times New Roman" panose="02020603050405020304" pitchFamily="18" charset="0"/>
              </a:rPr>
              <a:t> </a:t>
            </a:r>
            <a:r>
              <a:rPr lang="en-US" altLang="be-BY" sz="2200" dirty="0" err="1">
                <a:cs typeface="Times New Roman" panose="02020603050405020304" pitchFamily="18" charset="0"/>
              </a:rPr>
              <a:t>bo`linadi</a:t>
            </a:r>
            <a:r>
              <a:rPr lang="en-US" altLang="be-BY" sz="2200" dirty="0">
                <a:cs typeface="Times New Roman" panose="02020603050405020304" pitchFamily="18" charset="0"/>
              </a:rPr>
              <a:t>: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endParaRPr lang="ru-RU" altLang="be-BY" sz="2200" dirty="0"/>
          </a:p>
          <a:p>
            <a:pPr marL="342900" indent="-342900" algn="just">
              <a:spcBef>
                <a:spcPct val="0"/>
              </a:spcBef>
              <a:buClrTx/>
              <a:buFont typeface="Wingdings" panose="05000000000000000000" pitchFamily="2" charset="2"/>
              <a:buChar char="q"/>
            </a:pPr>
            <a:r>
              <a:rPr lang="en-US" altLang="be-BY" sz="2200" b="0" dirty="0" err="1">
                <a:cs typeface="Times New Roman" panose="02020603050405020304" pitchFamily="18" charset="0"/>
              </a:rPr>
              <a:t>Nuqsonlarni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aniqlash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uchun</a:t>
            </a:r>
            <a:r>
              <a:rPr lang="ru-RU" altLang="be-BY" sz="2200" b="0" dirty="0">
                <a:cs typeface="Times New Roman" panose="02020603050405020304" pitchFamily="18" charset="0"/>
              </a:rPr>
              <a:t> (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chegaraviy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defektoskoplar</a:t>
            </a:r>
            <a:r>
              <a:rPr lang="ru-RU" altLang="be-BY" sz="2200" b="0" dirty="0">
                <a:cs typeface="Times New Roman" panose="02020603050405020304" pitchFamily="18" charset="0"/>
              </a:rPr>
              <a:t>,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odatda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ekran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o`rniga</a:t>
            </a:r>
            <a:r>
              <a:rPr lang="en-US" altLang="be-BY" sz="2200" b="0" dirty="0">
                <a:cs typeface="Times New Roman" panose="02020603050405020304" pitchFamily="18" charset="0"/>
              </a:rPr>
              <a:t>, signal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chegaraviy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darajadan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oshganligini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ko`rsatuvchi</a:t>
            </a:r>
            <a:r>
              <a:rPr lang="en-US" altLang="be-BY" sz="2200" b="0" dirty="0">
                <a:cs typeface="Times New Roman" panose="02020603050405020304" pitchFamily="18" charset="0"/>
              </a:rPr>
              <a:t>,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svetodiod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indikatoriga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ega</a:t>
            </a:r>
            <a:r>
              <a:rPr lang="ru-RU" altLang="be-BY" sz="2200" b="0" dirty="0">
                <a:cs typeface="Times New Roman" panose="02020603050405020304" pitchFamily="18" charset="0"/>
              </a:rPr>
              <a:t>;</a:t>
            </a:r>
            <a:endParaRPr lang="ru-RU" altLang="be-BY" sz="2200" b="0" dirty="0"/>
          </a:p>
          <a:p>
            <a:pPr marL="342900" indent="-342900" algn="just">
              <a:spcBef>
                <a:spcPct val="0"/>
              </a:spcBef>
              <a:buClrTx/>
              <a:buFont typeface="Wingdings" panose="05000000000000000000" pitchFamily="2" charset="2"/>
              <a:buChar char="q"/>
            </a:pPr>
            <a:r>
              <a:rPr lang="en-US" altLang="be-BY" sz="2200" b="0" dirty="0" err="1">
                <a:cs typeface="Times New Roman" panose="02020603050405020304" pitchFamily="18" charset="0"/>
              </a:rPr>
              <a:t>Nuqsonlarni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aniqlash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uchun</a:t>
            </a:r>
            <a:r>
              <a:rPr lang="ru-RU" altLang="be-BY" sz="2200" b="0" dirty="0">
                <a:cs typeface="Times New Roman" panose="02020603050405020304" pitchFamily="18" charset="0"/>
              </a:rPr>
              <a:t>,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ularning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joylashish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chuqurligi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o`lchash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va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nuqsondan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qaytgan</a:t>
            </a:r>
            <a:r>
              <a:rPr lang="en-US" altLang="be-BY" sz="2200" b="0" dirty="0">
                <a:cs typeface="Times New Roman" panose="02020603050405020304" pitchFamily="18" charset="0"/>
              </a:rPr>
              <a:t> signal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amplitudasini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o`lchash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uchun</a:t>
            </a:r>
            <a:r>
              <a:rPr lang="ru-RU" altLang="be-BY" sz="2200" b="0" dirty="0">
                <a:cs typeface="Times New Roman" panose="02020603050405020304" pitchFamily="18" charset="0"/>
              </a:rPr>
              <a:t>;</a:t>
            </a:r>
            <a:endParaRPr lang="ru-RU" altLang="be-BY" sz="2200" b="0" dirty="0"/>
          </a:p>
          <a:p>
            <a:pPr marL="342900" indent="-342900" algn="just">
              <a:spcBef>
                <a:spcPct val="0"/>
              </a:spcBef>
              <a:buClrTx/>
              <a:buFont typeface="Wingdings" panose="05000000000000000000" pitchFamily="2" charset="2"/>
              <a:buChar char="q"/>
            </a:pPr>
            <a:r>
              <a:rPr lang="en-US" altLang="be-BY" sz="2200" b="0" dirty="0" err="1">
                <a:cs typeface="Times New Roman" panose="02020603050405020304" pitchFamily="18" charset="0"/>
              </a:rPr>
              <a:t>Nuqsonlarni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aniqlash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uchun</a:t>
            </a:r>
            <a:r>
              <a:rPr lang="ru-RU" altLang="be-BY" sz="2200" b="0" dirty="0">
                <a:cs typeface="Times New Roman" panose="02020603050405020304" pitchFamily="18" charset="0"/>
              </a:rPr>
              <a:t>,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ularning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joylashish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chuqurligi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o`lchash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va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nuqsonlarning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ekvivalent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yusalarini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yoki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shartli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o`lchamlarini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aniqlash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uchun</a:t>
            </a:r>
            <a:r>
              <a:rPr lang="ru-RU" altLang="be-BY" sz="2200" b="0" dirty="0">
                <a:cs typeface="Times New Roman" panose="02020603050405020304" pitchFamily="18" charset="0"/>
              </a:rPr>
              <a:t>;</a:t>
            </a:r>
            <a:endParaRPr lang="ru-RU" altLang="be-BY" sz="2200" b="0" dirty="0"/>
          </a:p>
          <a:p>
            <a:pPr marL="342900" indent="-342900" algn="just">
              <a:spcBef>
                <a:spcPct val="0"/>
              </a:spcBef>
              <a:buClrTx/>
              <a:buFont typeface="Wingdings" panose="05000000000000000000" pitchFamily="2" charset="2"/>
              <a:buChar char="q"/>
            </a:pPr>
            <a:r>
              <a:rPr lang="en-US" altLang="be-BY" sz="2200" b="0" dirty="0" err="1">
                <a:cs typeface="Times New Roman" panose="02020603050405020304" pitchFamily="18" charset="0"/>
              </a:rPr>
              <a:t>Nuqsonlarni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aniqlash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uchun</a:t>
            </a:r>
            <a:r>
              <a:rPr lang="ru-RU" altLang="be-BY" sz="2200" b="0" dirty="0">
                <a:cs typeface="Times New Roman" panose="02020603050405020304" pitchFamily="18" charset="0"/>
              </a:rPr>
              <a:t>,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ularning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formalari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yki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joylashuvini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topish</a:t>
            </a:r>
            <a:r>
              <a:rPr lang="en-US" altLang="be-BY" sz="2200" b="0" dirty="0">
                <a:cs typeface="Times New Roman" panose="02020603050405020304" pitchFamily="18" charset="0"/>
              </a:rPr>
              <a:t>,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nuqsonlarning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o`lchamlari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yoki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shartli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o`lchamlarini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aniqlash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uchun</a:t>
            </a:r>
            <a:r>
              <a:rPr lang="ru-RU" altLang="be-BY" sz="2200" b="0" dirty="0"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3187" name="Rectangle 5"/>
          <p:cNvSpPr>
            <a:spLocks noChangeArrowheads="1"/>
          </p:cNvSpPr>
          <p:nvPr/>
        </p:nvSpPr>
        <p:spPr bwMode="auto">
          <a:xfrm>
            <a:off x="20588" y="5013176"/>
            <a:ext cx="8964488" cy="14465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be-BY" sz="2200" b="0" dirty="0">
                <a:cs typeface="Times New Roman" panose="02020603050405020304" pitchFamily="18" charset="0"/>
              </a:rPr>
              <a:t>	</a:t>
            </a:r>
            <a:r>
              <a:rPr lang="en-US" altLang="be-BY" sz="2200" dirty="0" err="1">
                <a:cs typeface="Times New Roman" panose="02020603050405020304" pitchFamily="18" charset="0"/>
              </a:rPr>
              <a:t>Konstruktiv</a:t>
            </a:r>
            <a:r>
              <a:rPr lang="en-US" altLang="be-BY" sz="2200" dirty="0">
                <a:cs typeface="Times New Roman" panose="02020603050405020304" pitchFamily="18" charset="0"/>
              </a:rPr>
              <a:t> </a:t>
            </a:r>
            <a:r>
              <a:rPr lang="en-US" altLang="be-BY" sz="2200" dirty="0" err="1">
                <a:cs typeface="Times New Roman" panose="02020603050405020304" pitchFamily="18" charset="0"/>
              </a:rPr>
              <a:t>tayyorlanishi</a:t>
            </a:r>
            <a:r>
              <a:rPr lang="en-US" altLang="be-BY" sz="2200" dirty="0">
                <a:cs typeface="Times New Roman" panose="02020603050405020304" pitchFamily="18" charset="0"/>
              </a:rPr>
              <a:t> </a:t>
            </a:r>
            <a:r>
              <a:rPr lang="en-US" altLang="be-BY" sz="2200" dirty="0" err="1">
                <a:cs typeface="Times New Roman" panose="02020603050405020304" pitchFamily="18" charset="0"/>
              </a:rPr>
              <a:t>bo`yicha</a:t>
            </a:r>
            <a:r>
              <a:rPr lang="en-US" altLang="be-BY" sz="2200" dirty="0">
                <a:cs typeface="Times New Roman" panose="02020603050405020304" pitchFamily="18" charset="0"/>
              </a:rPr>
              <a:t> </a:t>
            </a:r>
            <a:r>
              <a:rPr lang="en-US" altLang="be-BY" sz="2200" dirty="0" err="1">
                <a:cs typeface="Times New Roman" panose="02020603050405020304" pitchFamily="18" charset="0"/>
              </a:rPr>
              <a:t>defektoskoplar</a:t>
            </a:r>
            <a:r>
              <a:rPr lang="en-US" altLang="be-BY" sz="2200" dirty="0">
                <a:cs typeface="Times New Roman" panose="02020603050405020304" pitchFamily="18" charset="0"/>
              </a:rPr>
              <a:t>: </a:t>
            </a:r>
            <a:r>
              <a:rPr lang="en-US" altLang="be-BY" sz="2200" b="0" i="1" dirty="0" err="1">
                <a:solidFill>
                  <a:srgbClr val="003399"/>
                </a:solidFill>
                <a:cs typeface="Times New Roman" panose="02020603050405020304" pitchFamily="18" charset="0"/>
              </a:rPr>
              <a:t>statsionar</a:t>
            </a:r>
            <a:r>
              <a:rPr lang="en-US" altLang="be-BY" sz="2200" b="0" i="1" dirty="0">
                <a:solidFill>
                  <a:srgbClr val="003399"/>
                </a:solidFill>
                <a:cs typeface="Times New Roman" panose="02020603050405020304" pitchFamily="18" charset="0"/>
              </a:rPr>
              <a:t>, </a:t>
            </a:r>
            <a:r>
              <a:rPr lang="en-US" altLang="be-BY" sz="2200" b="0" i="1" dirty="0" err="1">
                <a:solidFill>
                  <a:srgbClr val="C00000"/>
                </a:solidFill>
                <a:cs typeface="Times New Roman" panose="02020603050405020304" pitchFamily="18" charset="0"/>
              </a:rPr>
              <a:t>ko`chma</a:t>
            </a:r>
            <a:r>
              <a:rPr lang="en-US" altLang="be-BY" sz="2200" b="0" i="1" dirty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va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i="1" dirty="0">
                <a:solidFill>
                  <a:srgbClr val="002060"/>
                </a:solidFill>
                <a:cs typeface="Times New Roman" panose="02020603050405020304" pitchFamily="18" charset="0"/>
              </a:rPr>
              <a:t>portativ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turlarga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bo`linadi</a:t>
            </a:r>
            <a:r>
              <a:rPr lang="ru-RU" altLang="be-BY" sz="2200" b="0" dirty="0">
                <a:cs typeface="Times New Roman" panose="02020603050405020304" pitchFamily="18" charset="0"/>
              </a:rPr>
              <a:t>.</a:t>
            </a:r>
            <a:endParaRPr lang="ru-RU" altLang="be-BY" sz="2200" b="0" dirty="0"/>
          </a:p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be-BY" sz="2200" b="0" dirty="0">
                <a:cs typeface="Times New Roman" panose="02020603050405020304" pitchFamily="18" charset="0"/>
              </a:rPr>
              <a:t>	</a:t>
            </a:r>
            <a:r>
              <a:rPr lang="en-US" altLang="be-BY" sz="2200" dirty="0" err="1">
                <a:cs typeface="Times New Roman" panose="02020603050405020304" pitchFamily="18" charset="0"/>
              </a:rPr>
              <a:t>Sub’ektning</a:t>
            </a:r>
            <a:r>
              <a:rPr lang="en-US" altLang="be-BY" sz="2200" dirty="0">
                <a:cs typeface="Times New Roman" panose="02020603050405020304" pitchFamily="18" charset="0"/>
              </a:rPr>
              <a:t> </a:t>
            </a:r>
            <a:r>
              <a:rPr lang="en-US" altLang="be-BY" sz="2200" dirty="0" err="1">
                <a:cs typeface="Times New Roman" panose="02020603050405020304" pitchFamily="18" charset="0"/>
              </a:rPr>
              <a:t>ishtiroki</a:t>
            </a:r>
            <a:r>
              <a:rPr lang="en-US" altLang="be-BY" sz="2200" dirty="0">
                <a:cs typeface="Times New Roman" panose="02020603050405020304" pitchFamily="18" charset="0"/>
              </a:rPr>
              <a:t> </a:t>
            </a:r>
            <a:r>
              <a:rPr lang="en-US" altLang="be-BY" sz="2200" dirty="0" err="1">
                <a:cs typeface="Times New Roman" panose="02020603050405020304" pitchFamily="18" charset="0"/>
              </a:rPr>
              <a:t>bo`yicha</a:t>
            </a:r>
            <a:r>
              <a:rPr lang="en-US" altLang="be-BY" sz="2200" dirty="0">
                <a:cs typeface="Times New Roman" panose="02020603050405020304" pitchFamily="18" charset="0"/>
              </a:rPr>
              <a:t> </a:t>
            </a:r>
            <a:r>
              <a:rPr lang="en-US" altLang="be-BY" sz="2200" b="0" i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qo`l</a:t>
            </a:r>
            <a:r>
              <a:rPr lang="en-US" altLang="be-BY" sz="2200" b="0" i="1" dirty="0">
                <a:solidFill>
                  <a:srgbClr val="002060"/>
                </a:solidFill>
                <a:cs typeface="Times New Roman" panose="02020603050405020304" pitchFamily="18" charset="0"/>
              </a:rPr>
              <a:t>,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i="1" dirty="0" err="1">
                <a:solidFill>
                  <a:srgbClr val="C00000"/>
                </a:solidFill>
                <a:cs typeface="Times New Roman" panose="02020603050405020304" pitchFamily="18" charset="0"/>
              </a:rPr>
              <a:t>mexanizatsiyalashgan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va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i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avtomatlashtirilgan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defektoskoplar</a:t>
            </a:r>
            <a:r>
              <a:rPr lang="en-US" altLang="be-BY" sz="2200" b="0" dirty="0">
                <a:cs typeface="Times New Roman" panose="02020603050405020304" pitchFamily="18" charset="0"/>
              </a:rPr>
              <a:t> </a:t>
            </a:r>
            <a:r>
              <a:rPr lang="en-US" altLang="be-BY" sz="2200" b="0" dirty="0" err="1">
                <a:cs typeface="Times New Roman" panose="02020603050405020304" pitchFamily="18" charset="0"/>
              </a:rPr>
              <a:t>mavjud</a:t>
            </a:r>
            <a:r>
              <a:rPr lang="ru-RU" altLang="be-BY" sz="2200" b="0" dirty="0">
                <a:cs typeface="Times New Roman" panose="02020603050405020304" pitchFamily="18" charset="0"/>
              </a:rPr>
              <a:t>.</a:t>
            </a:r>
            <a:endParaRPr lang="ru-RU" altLang="be-BY" sz="2200" b="0" dirty="0"/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989D606F-34A5-46F9-A787-B53574EB72B0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3" name="TextBox 4"/>
          <p:cNvSpPr txBox="1">
            <a:spLocks noChangeArrowheads="1"/>
          </p:cNvSpPr>
          <p:nvPr/>
        </p:nvSpPr>
        <p:spPr bwMode="auto">
          <a:xfrm>
            <a:off x="692150" y="87015"/>
            <a:ext cx="77597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be-BY" sz="2400" dirty="0"/>
              <a:t>UD2-12, UD2-70, UD4-76</a:t>
            </a:r>
            <a:r>
              <a:rPr lang="ru-RU" altLang="be-BY" sz="2400" dirty="0"/>
              <a:t>,</a:t>
            </a:r>
            <a:r>
              <a:rPr lang="en-US" altLang="be-BY" sz="2400" dirty="0"/>
              <a:t> UDZ-103</a:t>
            </a:r>
            <a:r>
              <a:rPr lang="ru-RU" altLang="be-BY" sz="2400" dirty="0"/>
              <a:t> </a:t>
            </a:r>
            <a:r>
              <a:rPr lang="en-US" altLang="be-BY" sz="2400" dirty="0" err="1"/>
              <a:t>defektoskoplari</a:t>
            </a:r>
            <a:r>
              <a:rPr lang="ru-RU" altLang="be-BY" sz="2400" dirty="0"/>
              <a:t> </a:t>
            </a:r>
          </a:p>
        </p:txBody>
      </p:sp>
      <p:pic>
        <p:nvPicPr>
          <p:cNvPr id="29698" name="Picture 2">
            <a:extLst>
              <a:ext uri="{FF2B5EF4-FFF2-40B4-BE49-F238E27FC236}">
                <a16:creationId xmlns:a16="http://schemas.microsoft.com/office/drawing/2014/main" id="{1B4528D4-8EE1-474C-A97C-AC1D42C08A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90" y="582920"/>
            <a:ext cx="2828391" cy="233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8FF351F-9680-48D4-A5F8-71AD29912384}"/>
              </a:ext>
            </a:extLst>
          </p:cNvPr>
          <p:cNvSpPr/>
          <p:nvPr/>
        </p:nvSpPr>
        <p:spPr>
          <a:xfrm>
            <a:off x="0" y="3062748"/>
            <a:ext cx="42119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20</a:t>
            </a:r>
            <a:r>
              <a:rPr lang="en-US" sz="1200" dirty="0"/>
              <a:t>. "Ultrasonic flaw detector UD2-70" prompt, </a:t>
            </a:r>
            <a:r>
              <a:rPr lang="en-US" sz="1200" i="1" dirty="0" err="1"/>
              <a:t>Kazvek</a:t>
            </a:r>
            <a:r>
              <a:rPr lang="en-US" sz="1200" i="1" dirty="0"/>
              <a:t> Instruments</a:t>
            </a:r>
            <a:r>
              <a:rPr lang="en-US" sz="1200" dirty="0"/>
              <a:t>, </a:t>
            </a:r>
            <a:r>
              <a:rPr lang="en-US" sz="1200" i="1" dirty="0"/>
              <a:t>Kazvek.com</a:t>
            </a:r>
            <a:r>
              <a:rPr lang="en-US" sz="1200" dirty="0"/>
              <a:t>, 2021.</a:t>
            </a:r>
            <a:endParaRPr lang="ru-RU" sz="1200" dirty="0"/>
          </a:p>
          <a:p>
            <a:r>
              <a:rPr lang="en-US" sz="1200" dirty="0"/>
              <a:t>https://kazvek.com/uploads/photo/236/9036649a8a57d694f9fee88328884a68.jpg</a:t>
            </a:r>
            <a:endParaRPr lang="ru-RU" sz="1200" dirty="0"/>
          </a:p>
        </p:txBody>
      </p:sp>
      <p:pic>
        <p:nvPicPr>
          <p:cNvPr id="29700" name="Picture 4" descr="Ультразвуковой дефектоскоп УД2-70 : tech-test.ru">
            <a:extLst>
              <a:ext uri="{FF2B5EF4-FFF2-40B4-BE49-F238E27FC236}">
                <a16:creationId xmlns:a16="http://schemas.microsoft.com/office/drawing/2014/main" id="{D0B714F4-0C70-40EB-9EE6-71F6379E70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300"/>
          <a:stretch/>
        </p:blipFill>
        <p:spPr bwMode="auto">
          <a:xfrm>
            <a:off x="5652120" y="597210"/>
            <a:ext cx="3048000" cy="2141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6ECEC87-9398-4E98-933E-A13D915E4CA3}"/>
              </a:ext>
            </a:extLst>
          </p:cNvPr>
          <p:cNvSpPr/>
          <p:nvPr/>
        </p:nvSpPr>
        <p:spPr>
          <a:xfrm>
            <a:off x="4540445" y="2881714"/>
            <a:ext cx="46400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2</a:t>
            </a:r>
            <a:r>
              <a:rPr lang="en-US" sz="1200" dirty="0"/>
              <a:t>1. "Sound level meter" prompt, </a:t>
            </a:r>
            <a:r>
              <a:rPr lang="en-US" sz="1200" i="1" dirty="0"/>
              <a:t>Digital Acoustic Noise Level Meter</a:t>
            </a:r>
            <a:r>
              <a:rPr lang="en-US" sz="1200" dirty="0"/>
              <a:t>, </a:t>
            </a:r>
            <a:r>
              <a:rPr lang="en-US" sz="1200" i="1" dirty="0"/>
              <a:t>Biolight.ru</a:t>
            </a:r>
            <a:r>
              <a:rPr lang="en-US" sz="1200" dirty="0"/>
              <a:t>, 2023.</a:t>
            </a:r>
            <a:r>
              <a:rPr lang="uz-Cyrl-UZ" sz="1200" dirty="0"/>
              <a:t> </a:t>
            </a:r>
            <a:endParaRPr lang="ru-RU" sz="1200" dirty="0"/>
          </a:p>
          <a:p>
            <a:r>
              <a:rPr lang="en-US" sz="1200" dirty="0"/>
              <a:t>https://static.biolight.ru/images/items/0006864-1.jpg</a:t>
            </a:r>
            <a:endParaRPr lang="ru-RU" sz="1200" dirty="0"/>
          </a:p>
        </p:txBody>
      </p:sp>
      <p:pic>
        <p:nvPicPr>
          <p:cNvPr id="29702" name="Picture 6" descr="УД4-76 - Ультразвуковые дефектоскопы - Армада НДТ">
            <a:extLst>
              <a:ext uri="{FF2B5EF4-FFF2-40B4-BE49-F238E27FC236}">
                <a16:creationId xmlns:a16="http://schemas.microsoft.com/office/drawing/2014/main" id="{BF1B30C5-8FBD-41FE-8E3E-FCB9A0C30F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0" t="15878" b="19141"/>
          <a:stretch/>
        </p:blipFill>
        <p:spPr bwMode="auto">
          <a:xfrm>
            <a:off x="475760" y="3895336"/>
            <a:ext cx="3203849" cy="1599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CB7292F-E15D-487A-9305-7BB637ACE290}"/>
              </a:ext>
            </a:extLst>
          </p:cNvPr>
          <p:cNvSpPr/>
          <p:nvPr/>
        </p:nvSpPr>
        <p:spPr>
          <a:xfrm>
            <a:off x="0" y="5685439"/>
            <a:ext cx="5148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22</a:t>
            </a:r>
            <a:r>
              <a:rPr lang="en-US" sz="1200" dirty="0"/>
              <a:t>. </a:t>
            </a:r>
            <a:r>
              <a:rPr lang="pt-BR" sz="1200" dirty="0"/>
              <a:t>"Ultrasonic flaw detector" prompt, </a:t>
            </a:r>
            <a:r>
              <a:rPr lang="pt-BR" sz="1200" i="1" dirty="0"/>
              <a:t>Armada Ultrasonic Testing Device</a:t>
            </a:r>
            <a:r>
              <a:rPr lang="pt-BR" sz="1200" dirty="0"/>
              <a:t>, </a:t>
            </a:r>
            <a:r>
              <a:rPr lang="pt-BR" sz="1200" i="1" dirty="0"/>
              <a:t>Armada-NDT.ru</a:t>
            </a:r>
            <a:r>
              <a:rPr lang="pt-BR" sz="1200" dirty="0"/>
              <a:t>, 2021.</a:t>
            </a:r>
            <a:endParaRPr lang="ru-RU" sz="1200" dirty="0"/>
          </a:p>
          <a:p>
            <a:r>
              <a:rPr lang="en-US" sz="1200" dirty="0"/>
              <a:t>https://armada-ndt.ru/images/product_images/original_images/4_0.jpg</a:t>
            </a:r>
            <a:endParaRPr lang="ru-RU" sz="1200" dirty="0"/>
          </a:p>
        </p:txBody>
      </p:sp>
      <p:pic>
        <p:nvPicPr>
          <p:cNvPr id="29704" name="Picture 8" descr="УД3-103ВД PELENG дефектоскоп ультразвуковой - купить в ...">
            <a:extLst>
              <a:ext uri="{FF2B5EF4-FFF2-40B4-BE49-F238E27FC236}">
                <a16:creationId xmlns:a16="http://schemas.microsoft.com/office/drawing/2014/main" id="{2C3D391E-BABD-4F5A-B269-47EF6F4A8D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47" t="7280" r="14081" b="10171"/>
          <a:stretch/>
        </p:blipFill>
        <p:spPr bwMode="auto">
          <a:xfrm>
            <a:off x="5491832" y="4104378"/>
            <a:ext cx="1888219" cy="2317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48B1048-A098-4EE4-9324-61EB031AC14F}"/>
              </a:ext>
            </a:extLst>
          </p:cNvPr>
          <p:cNvSpPr/>
          <p:nvPr/>
        </p:nvSpPr>
        <p:spPr>
          <a:xfrm>
            <a:off x="2123728" y="6429619"/>
            <a:ext cx="7092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23</a:t>
            </a:r>
            <a:r>
              <a:rPr lang="en-US" sz="1200" dirty="0"/>
              <a:t>. "Ultrasonic flaw detector" prompt, </a:t>
            </a:r>
            <a:r>
              <a:rPr lang="en-US" sz="1200" i="1" dirty="0"/>
              <a:t>ECNK Ultrasonic Flaw Detector</a:t>
            </a:r>
            <a:r>
              <a:rPr lang="en-US" sz="1200" dirty="0"/>
              <a:t>, </a:t>
            </a:r>
            <a:r>
              <a:rPr lang="en-US" sz="1200" i="1" dirty="0"/>
              <a:t>Ecnk.ru</a:t>
            </a:r>
            <a:r>
              <a:rPr lang="en-US" sz="1200" dirty="0"/>
              <a:t>, 2021..</a:t>
            </a:r>
            <a:endParaRPr lang="ru-RU" sz="1200" dirty="0"/>
          </a:p>
          <a:p>
            <a:r>
              <a:rPr lang="en-US" sz="1200" dirty="0"/>
              <a:t>https://ecnk.ru/upload/resize_cache/iblock/7e3/500_500_1/7e3e4fb717d9e84686e6592d842c1227.jpg</a:t>
            </a:r>
            <a:endParaRPr lang="ru-RU" sz="1200" dirty="0"/>
          </a:p>
        </p:txBody>
      </p:sp>
      <p:sp>
        <p:nvSpPr>
          <p:cNvPr id="19" name="10-конечная звезда 3">
            <a:extLst>
              <a:ext uri="{FF2B5EF4-FFF2-40B4-BE49-F238E27FC236}">
                <a16:creationId xmlns:a16="http://schemas.microsoft.com/office/drawing/2014/main" id="{647E53AC-2DA4-4E72-8F08-FFC985BE4D83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Скругленный прямоугольник 4"/>
          <p:cNvSpPr/>
          <p:nvPr/>
        </p:nvSpPr>
        <p:spPr>
          <a:xfrm>
            <a:off x="330340" y="1349870"/>
            <a:ext cx="3829333" cy="815121"/>
          </a:xfrm>
          <a:prstGeom prst="rect">
            <a:avLst/>
          </a:prstGeom>
          <a:scene3d>
            <a:camera prst="orthographicFront"/>
            <a:lightRig rig="chilly" dir="t"/>
          </a:scene3d>
          <a:sp3d z="-12700"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06680" tIns="106680" rIns="106680" bIns="106680" spcCol="1270" anchor="ctr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endParaRPr lang="de-DE" sz="1200" b="1" dirty="0"/>
          </a:p>
        </p:txBody>
      </p:sp>
      <p:sp>
        <p:nvSpPr>
          <p:cNvPr id="124931" name="Rectangle 2"/>
          <p:cNvSpPr>
            <a:spLocks noChangeArrowheads="1"/>
          </p:cNvSpPr>
          <p:nvPr/>
        </p:nvSpPr>
        <p:spPr bwMode="auto">
          <a:xfrm>
            <a:off x="0" y="0"/>
            <a:ext cx="1841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be-BY" sz="1200" b="0"/>
          </a:p>
        </p:txBody>
      </p:sp>
      <p:sp>
        <p:nvSpPr>
          <p:cNvPr id="124932" name="Rectangle 5"/>
          <p:cNvSpPr>
            <a:spLocks noChangeArrowheads="1"/>
          </p:cNvSpPr>
          <p:nvPr/>
        </p:nvSpPr>
        <p:spPr bwMode="auto">
          <a:xfrm>
            <a:off x="0" y="0"/>
            <a:ext cx="1841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be-BY" sz="1200" b="0"/>
          </a:p>
        </p:txBody>
      </p:sp>
      <p:sp>
        <p:nvSpPr>
          <p:cNvPr id="124933" name="Rectangle 2"/>
          <p:cNvSpPr>
            <a:spLocks noChangeArrowheads="1"/>
          </p:cNvSpPr>
          <p:nvPr/>
        </p:nvSpPr>
        <p:spPr bwMode="auto">
          <a:xfrm>
            <a:off x="0" y="0"/>
            <a:ext cx="1841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be-BY" sz="1200" b="0"/>
          </a:p>
        </p:txBody>
      </p:sp>
      <p:sp>
        <p:nvSpPr>
          <p:cNvPr id="124934" name="Rectangle 2"/>
          <p:cNvSpPr>
            <a:spLocks noChangeArrowheads="1"/>
          </p:cNvSpPr>
          <p:nvPr/>
        </p:nvSpPr>
        <p:spPr bwMode="auto">
          <a:xfrm>
            <a:off x="0" y="0"/>
            <a:ext cx="1841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be-BY" sz="1200" b="0"/>
          </a:p>
        </p:txBody>
      </p:sp>
      <p:sp>
        <p:nvSpPr>
          <p:cNvPr id="124935" name="Rectangle 5"/>
          <p:cNvSpPr>
            <a:spLocks noChangeArrowheads="1"/>
          </p:cNvSpPr>
          <p:nvPr/>
        </p:nvSpPr>
        <p:spPr bwMode="auto">
          <a:xfrm>
            <a:off x="0" y="0"/>
            <a:ext cx="1841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be-BY" sz="1200" b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952274" y="779367"/>
            <a:ext cx="4074852" cy="4284342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extrusionH="1700" prstMaterial="dkEdge">
            <a:bevelT w="25400" h="6350" prst="softRound"/>
            <a:bevelB w="0" h="0" prst="convex"/>
          </a:sp3d>
        </p:spPr>
        <p:style>
          <a:ln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Скругленный прямоугольник 20"/>
          <p:cNvSpPr/>
          <p:nvPr/>
        </p:nvSpPr>
        <p:spPr>
          <a:xfrm>
            <a:off x="0" y="775548"/>
            <a:ext cx="4830411" cy="4401336"/>
          </a:xfrm>
          <a:prstGeom prst="roundRect">
            <a:avLst>
              <a:gd name="adj" fmla="val 8011"/>
            </a:avLst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Скругленный прямоугольник 4"/>
          <p:cNvSpPr/>
          <p:nvPr/>
        </p:nvSpPr>
        <p:spPr>
          <a:xfrm>
            <a:off x="92075" y="782435"/>
            <a:ext cx="4738336" cy="4394448"/>
          </a:xfrm>
          <a:prstGeom prst="rect">
            <a:avLst/>
          </a:prstGeom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06680" tIns="53340" rIns="106680" bIns="53340" spcCol="1270" anchor="ctr"/>
          <a:lstStyle/>
          <a:p>
            <a:pPr algn="just">
              <a:defRPr/>
            </a:pPr>
            <a:r>
              <a:rPr lang="en-US" sz="1800" dirty="0">
                <a:solidFill>
                  <a:srgbClr val="002060"/>
                </a:solidFill>
              </a:rPr>
              <a:t>	</a:t>
            </a:r>
            <a:r>
              <a:rPr lang="en-US" sz="1800" dirty="0" err="1">
                <a:solidFill>
                  <a:srgbClr val="002060"/>
                </a:solidFill>
              </a:rPr>
              <a:t>Namunaviy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vosita</a:t>
            </a:r>
            <a:r>
              <a:rPr lang="en-US" sz="1800" dirty="0">
                <a:solidFill>
                  <a:srgbClr val="002060"/>
                </a:solidFill>
              </a:rPr>
              <a:t> deb, </a:t>
            </a:r>
            <a:r>
              <a:rPr lang="en-US" sz="1800" dirty="0" err="1">
                <a:solidFill>
                  <a:srgbClr val="002060"/>
                </a:solidFill>
              </a:rPr>
              <a:t>kattalikni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saqlash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va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tiklash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uchun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mo`ljallangan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hamda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o`lchash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asboblari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va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o`zgartkichlarning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parametrlarini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rostlashda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qo`llanilaniladigan</a:t>
            </a:r>
            <a:r>
              <a:rPr lang="en-US" sz="1800" dirty="0">
                <a:solidFill>
                  <a:srgbClr val="002060"/>
                </a:solidFill>
              </a:rPr>
              <a:t> (</a:t>
            </a:r>
            <a:r>
              <a:rPr lang="en-US" sz="1800" dirty="0" err="1">
                <a:solidFill>
                  <a:srgbClr val="002060"/>
                </a:solidFill>
              </a:rPr>
              <a:t>geometrik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o`lcham</a:t>
            </a:r>
            <a:r>
              <a:rPr lang="en-US" sz="1800" dirty="0">
                <a:solidFill>
                  <a:srgbClr val="002060"/>
                </a:solidFill>
              </a:rPr>
              <a:t>, </a:t>
            </a:r>
            <a:r>
              <a:rPr lang="en-US" sz="1800" dirty="0" err="1">
                <a:solidFill>
                  <a:srgbClr val="002060"/>
                </a:solidFill>
              </a:rPr>
              <a:t>tovush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tezligi</a:t>
            </a:r>
            <a:r>
              <a:rPr lang="en-US" sz="1800" dirty="0">
                <a:solidFill>
                  <a:srgbClr val="002060"/>
                </a:solidFill>
              </a:rPr>
              <a:t>, </a:t>
            </a:r>
            <a:r>
              <a:rPr lang="en-US" sz="1800" dirty="0" err="1">
                <a:solidFill>
                  <a:srgbClr val="002060"/>
                </a:solidFill>
              </a:rPr>
              <a:t>so`nish</a:t>
            </a:r>
            <a:r>
              <a:rPr lang="en-US" sz="1800" dirty="0">
                <a:solidFill>
                  <a:srgbClr val="002060"/>
                </a:solidFill>
              </a:rPr>
              <a:t>) </a:t>
            </a:r>
            <a:r>
              <a:rPr lang="en-US" sz="1800" dirty="0" err="1">
                <a:solidFill>
                  <a:srgbClr val="002060"/>
                </a:solidFill>
              </a:rPr>
              <a:t>qattiq</a:t>
            </a:r>
            <a:r>
              <a:rPr lang="en-US" sz="1800" dirty="0">
                <a:solidFill>
                  <a:srgbClr val="002060"/>
                </a:solidFill>
              </a:rPr>
              <a:t> jism </a:t>
            </a:r>
            <a:r>
              <a:rPr lang="en-US" sz="1800" dirty="0" err="1">
                <a:solidFill>
                  <a:srgbClr val="002060"/>
                </a:solidFill>
              </a:rPr>
              <a:t>ko`rinishidagi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ultratovushli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nazorat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vositasiga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aytiladi</a:t>
            </a:r>
            <a:r>
              <a:rPr lang="en-US" sz="1800" dirty="0">
                <a:solidFill>
                  <a:srgbClr val="002060"/>
                </a:solidFill>
              </a:rPr>
              <a:t>. </a:t>
            </a:r>
          </a:p>
          <a:p>
            <a:pPr algn="just">
              <a:defRPr/>
            </a:pPr>
            <a:r>
              <a:rPr lang="en-US" sz="1800" dirty="0">
                <a:solidFill>
                  <a:srgbClr val="002060"/>
                </a:solidFill>
              </a:rPr>
              <a:t>	</a:t>
            </a:r>
            <a:r>
              <a:rPr lang="en-US" sz="1800" dirty="0" err="1">
                <a:solidFill>
                  <a:srgbClr val="002060"/>
                </a:solidFill>
              </a:rPr>
              <a:t>Standart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namunaning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funktsional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vazifasi</a:t>
            </a:r>
            <a:r>
              <a:rPr lang="en-US" sz="1800" dirty="0">
                <a:solidFill>
                  <a:srgbClr val="002060"/>
                </a:solidFill>
              </a:rPr>
              <a:t> – </a:t>
            </a:r>
            <a:r>
              <a:rPr lang="en-US" sz="1800" dirty="0" err="1">
                <a:solidFill>
                  <a:srgbClr val="002060"/>
                </a:solidFill>
              </a:rPr>
              <a:t>o`lchash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birliligini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va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o`lchash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natijalarini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bir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xil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o`qilishini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ta’minlash</a:t>
            </a:r>
            <a:r>
              <a:rPr lang="ru-RU" sz="1800" dirty="0">
                <a:solidFill>
                  <a:srgbClr val="002060"/>
                </a:solidFill>
              </a:rPr>
              <a:t>.</a:t>
            </a:r>
            <a:endParaRPr lang="en-US" sz="1800" dirty="0">
              <a:solidFill>
                <a:srgbClr val="002060"/>
              </a:solidFill>
            </a:endParaRPr>
          </a:p>
          <a:p>
            <a:pPr algn="just">
              <a:defRPr/>
            </a:pPr>
            <a:r>
              <a:rPr lang="en-US" sz="1800" dirty="0">
                <a:solidFill>
                  <a:srgbClr val="002060"/>
                </a:solidFill>
              </a:rPr>
              <a:t>  	</a:t>
            </a:r>
            <a:r>
              <a:rPr lang="en-US" sz="1800" dirty="0" err="1">
                <a:solidFill>
                  <a:srgbClr val="002060"/>
                </a:solidFill>
              </a:rPr>
              <a:t>Namunaning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xossalari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kelgusida</a:t>
            </a:r>
            <a:r>
              <a:rPr lang="en-US" sz="1800" dirty="0">
                <a:solidFill>
                  <a:srgbClr val="002060"/>
                </a:solidFill>
              </a:rPr>
              <a:t>, </a:t>
            </a:r>
            <a:r>
              <a:rPr lang="en-US" sz="1800" dirty="0" err="1">
                <a:solidFill>
                  <a:srgbClr val="002060"/>
                </a:solidFill>
              </a:rPr>
              <a:t>ultratovushli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tekshiruvning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maqsadi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bo`lmish</a:t>
            </a:r>
            <a:r>
              <a:rPr lang="en-US" sz="1800" dirty="0">
                <a:solidFill>
                  <a:srgbClr val="002060"/>
                </a:solidFill>
              </a:rPr>
              <a:t>, “</a:t>
            </a:r>
            <a:r>
              <a:rPr lang="en-US" sz="1800" dirty="0" err="1">
                <a:solidFill>
                  <a:srgbClr val="002060"/>
                </a:solidFill>
              </a:rPr>
              <a:t>yaroqli</a:t>
            </a:r>
            <a:r>
              <a:rPr lang="en-US" sz="1800" dirty="0">
                <a:solidFill>
                  <a:srgbClr val="002060"/>
                </a:solidFill>
              </a:rPr>
              <a:t>” – “</a:t>
            </a:r>
            <a:r>
              <a:rPr lang="en-US" sz="1800" dirty="0" err="1">
                <a:solidFill>
                  <a:srgbClr val="002060"/>
                </a:solidFill>
              </a:rPr>
              <a:t>yaroqsiz</a:t>
            </a:r>
            <a:r>
              <a:rPr lang="en-US" sz="1800" dirty="0">
                <a:solidFill>
                  <a:srgbClr val="002060"/>
                </a:solidFill>
              </a:rPr>
              <a:t>” </a:t>
            </a:r>
            <a:r>
              <a:rPr lang="en-US" sz="1800" dirty="0" err="1">
                <a:solidFill>
                  <a:srgbClr val="002060"/>
                </a:solidFill>
              </a:rPr>
              <a:t>degan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xulosa</a:t>
            </a:r>
            <a:r>
              <a:rPr lang="en-US" sz="1800" dirty="0">
                <a:solidFill>
                  <a:srgbClr val="002060"/>
                </a:solidFill>
              </a:rPr>
              <a:t>  </a:t>
            </a:r>
            <a:r>
              <a:rPr lang="en-US" sz="1800" dirty="0" err="1">
                <a:solidFill>
                  <a:srgbClr val="002060"/>
                </a:solidFill>
              </a:rPr>
              <a:t>berishga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o`z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ta’sirini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ko`rsatadi</a:t>
            </a:r>
            <a:r>
              <a:rPr lang="en-US" sz="1800" dirty="0">
                <a:solidFill>
                  <a:srgbClr val="002060"/>
                </a:solidFill>
              </a:rPr>
              <a:t>.</a:t>
            </a:r>
            <a:endParaRPr lang="ru-RU" sz="1800" dirty="0">
              <a:solidFill>
                <a:srgbClr val="002060"/>
              </a:solidFill>
            </a:endParaRPr>
          </a:p>
        </p:txBody>
      </p:sp>
      <p:pic>
        <p:nvPicPr>
          <p:cNvPr id="124938" name="Picture 2" descr="E:\Documents and Settings\Darang\Мои документы\html\Sergeev\11\01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264" y="779367"/>
            <a:ext cx="3810000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Группа 18"/>
          <p:cNvGrpSpPr/>
          <p:nvPr/>
        </p:nvGrpSpPr>
        <p:grpSpPr>
          <a:xfrm>
            <a:off x="58437" y="5574657"/>
            <a:ext cx="9027126" cy="1108172"/>
            <a:chOff x="-6476" y="96216"/>
            <a:chExt cx="3026373" cy="1391903"/>
          </a:xfr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chilly" dir="t"/>
          </a:scene3d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-6476" y="96216"/>
              <a:ext cx="3026373" cy="1370039"/>
            </a:xfrm>
            <a:prstGeom prst="roundRect">
              <a:avLst>
                <a:gd name="adj" fmla="val 8011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Скругленный прямоугольник 4"/>
            <p:cNvSpPr/>
            <p:nvPr/>
          </p:nvSpPr>
          <p:spPr>
            <a:xfrm>
              <a:off x="31886" y="180556"/>
              <a:ext cx="2977498" cy="1307563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6680" tIns="53340" rIns="106680" bIns="53340" spcCol="1270" anchor="ctr"/>
            <a:lstStyle/>
            <a:p>
              <a:pPr algn="just">
                <a:defRPr/>
              </a:pPr>
              <a:r>
                <a:rPr lang="en-US" sz="1800" dirty="0">
                  <a:solidFill>
                    <a:srgbClr val="002060"/>
                  </a:solidFill>
                </a:rPr>
                <a:t>	</a:t>
              </a:r>
              <a:r>
                <a:rPr lang="en-US" sz="2000" dirty="0" err="1">
                  <a:solidFill>
                    <a:srgbClr val="002060"/>
                  </a:solidFill>
                </a:rPr>
                <a:t>Namunalar</a:t>
              </a: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r>
                <a:rPr lang="en-US" sz="2000" dirty="0" err="1">
                  <a:solidFill>
                    <a:srgbClr val="002060"/>
                  </a:solidFill>
                </a:rPr>
                <a:t>quyidagilarga</a:t>
              </a: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r>
                <a:rPr lang="en-US" sz="2000" dirty="0" err="1">
                  <a:solidFill>
                    <a:srgbClr val="002060"/>
                  </a:solidFill>
                </a:rPr>
                <a:t>bo`linadi</a:t>
              </a:r>
              <a:r>
                <a:rPr lang="en-US" sz="2000" dirty="0">
                  <a:solidFill>
                    <a:srgbClr val="002060"/>
                  </a:solidFill>
                </a:rPr>
                <a:t>: </a:t>
              </a:r>
            </a:p>
            <a:p>
              <a:pPr algn="just">
                <a:defRPr/>
              </a:pPr>
              <a:r>
                <a:rPr lang="en-US" sz="1800" b="1" i="1" dirty="0" err="1">
                  <a:solidFill>
                    <a:srgbClr val="C00000"/>
                  </a:solidFill>
                </a:rPr>
                <a:t>standart</a:t>
              </a:r>
              <a:r>
                <a:rPr lang="en-US" sz="1800" b="1" i="1" dirty="0">
                  <a:solidFill>
                    <a:srgbClr val="C00000"/>
                  </a:solidFill>
                </a:rPr>
                <a:t> </a:t>
              </a:r>
              <a:r>
                <a:rPr lang="en-US" sz="1800" b="1" i="1" dirty="0" err="1">
                  <a:solidFill>
                    <a:srgbClr val="C00000"/>
                  </a:solidFill>
                </a:rPr>
                <a:t>namunalar</a:t>
              </a:r>
              <a:r>
                <a:rPr lang="en-US" sz="1800" b="1" i="1" dirty="0">
                  <a:solidFill>
                    <a:srgbClr val="C00000"/>
                  </a:solidFill>
                </a:rPr>
                <a:t> (SN), </a:t>
              </a:r>
              <a:r>
                <a:rPr lang="en-US" sz="1800" b="1" dirty="0" err="1">
                  <a:solidFill>
                    <a:srgbClr val="7030A0"/>
                  </a:solidFill>
                </a:rPr>
                <a:t>tashkilotning</a:t>
              </a:r>
              <a:r>
                <a:rPr lang="en-US" sz="1800" b="1" dirty="0">
                  <a:solidFill>
                    <a:srgbClr val="7030A0"/>
                  </a:solidFill>
                </a:rPr>
                <a:t> </a:t>
              </a:r>
              <a:r>
                <a:rPr lang="en-US" sz="1800" b="1" dirty="0" err="1">
                  <a:solidFill>
                    <a:srgbClr val="7030A0"/>
                  </a:solidFill>
                </a:rPr>
                <a:t>standatr</a:t>
              </a:r>
              <a:r>
                <a:rPr lang="en-US" sz="1800" b="1" dirty="0">
                  <a:solidFill>
                    <a:srgbClr val="7030A0"/>
                  </a:solidFill>
                </a:rPr>
                <a:t> </a:t>
              </a:r>
              <a:r>
                <a:rPr lang="en-US" sz="1800" b="1" dirty="0" err="1">
                  <a:solidFill>
                    <a:srgbClr val="7030A0"/>
                  </a:solidFill>
                </a:rPr>
                <a:t>namunasi</a:t>
              </a:r>
              <a:r>
                <a:rPr lang="en-US" sz="1800" b="1" dirty="0">
                  <a:solidFill>
                    <a:srgbClr val="7030A0"/>
                  </a:solidFill>
                </a:rPr>
                <a:t> (TSN</a:t>
              </a:r>
              <a:r>
                <a:rPr lang="en-US" sz="1800" dirty="0">
                  <a:solidFill>
                    <a:srgbClr val="002060"/>
                  </a:solidFill>
                </a:rPr>
                <a:t>), </a:t>
              </a:r>
            </a:p>
            <a:p>
              <a:pPr algn="just">
                <a:defRPr/>
              </a:pPr>
              <a:r>
                <a:rPr lang="en-US" sz="1800" dirty="0" err="1">
                  <a:solidFill>
                    <a:srgbClr val="002060"/>
                  </a:solidFill>
                </a:rPr>
                <a:t>ular</a:t>
              </a:r>
              <a:r>
                <a:rPr lang="en-US" sz="1800" dirty="0">
                  <a:solidFill>
                    <a:srgbClr val="002060"/>
                  </a:solidFill>
                </a:rPr>
                <a:t> </a:t>
              </a:r>
              <a:r>
                <a:rPr lang="en-US" sz="1800" dirty="0" err="1">
                  <a:solidFill>
                    <a:srgbClr val="002060"/>
                  </a:solidFill>
                </a:rPr>
                <a:t>tegishli</a:t>
              </a:r>
              <a:r>
                <a:rPr lang="en-US" sz="1800" dirty="0">
                  <a:solidFill>
                    <a:srgbClr val="002060"/>
                  </a:solidFill>
                </a:rPr>
                <a:t> </a:t>
              </a:r>
              <a:r>
                <a:rPr lang="en-US" sz="1800" dirty="0" err="1">
                  <a:solidFill>
                    <a:srgbClr val="002060"/>
                  </a:solidFill>
                </a:rPr>
                <a:t>ravishda</a:t>
              </a:r>
              <a:r>
                <a:rPr lang="en-US" sz="1800" dirty="0">
                  <a:solidFill>
                    <a:srgbClr val="002060"/>
                  </a:solidFill>
                </a:rPr>
                <a:t> </a:t>
              </a:r>
              <a:r>
                <a:rPr lang="en-US" sz="1800" dirty="0" err="1">
                  <a:solidFill>
                    <a:srgbClr val="002060"/>
                  </a:solidFill>
                </a:rPr>
                <a:t>davlat</a:t>
              </a:r>
              <a:r>
                <a:rPr lang="en-US" sz="1800" dirty="0">
                  <a:solidFill>
                    <a:srgbClr val="002060"/>
                  </a:solidFill>
                </a:rPr>
                <a:t> </a:t>
              </a:r>
              <a:r>
                <a:rPr lang="en-US" sz="1800" dirty="0" err="1">
                  <a:solidFill>
                    <a:srgbClr val="002060"/>
                  </a:solidFill>
                </a:rPr>
                <a:t>standartlari</a:t>
              </a:r>
              <a:r>
                <a:rPr lang="en-US" sz="1800" dirty="0">
                  <a:solidFill>
                    <a:srgbClr val="002060"/>
                  </a:solidFill>
                </a:rPr>
                <a:t> </a:t>
              </a:r>
              <a:r>
                <a:rPr lang="en-US" sz="1800" dirty="0" err="1">
                  <a:solidFill>
                    <a:srgbClr val="002060"/>
                  </a:solidFill>
                </a:rPr>
                <a:t>va</a:t>
              </a:r>
              <a:r>
                <a:rPr lang="en-US" sz="1800" dirty="0">
                  <a:solidFill>
                    <a:srgbClr val="002060"/>
                  </a:solidFill>
                </a:rPr>
                <a:t> </a:t>
              </a:r>
              <a:r>
                <a:rPr lang="en-US" sz="1800" dirty="0" err="1">
                  <a:solidFill>
                    <a:srgbClr val="002060"/>
                  </a:solidFill>
                </a:rPr>
                <a:t>tashkilot</a:t>
              </a:r>
              <a:r>
                <a:rPr lang="en-US" sz="1800" dirty="0">
                  <a:solidFill>
                    <a:srgbClr val="002060"/>
                  </a:solidFill>
                </a:rPr>
                <a:t> </a:t>
              </a:r>
              <a:r>
                <a:rPr lang="en-US" sz="1800" dirty="0" err="1">
                  <a:solidFill>
                    <a:srgbClr val="002060"/>
                  </a:solidFill>
                </a:rPr>
                <a:t>standartlari</a:t>
              </a:r>
              <a:r>
                <a:rPr lang="en-US" sz="1800" dirty="0">
                  <a:solidFill>
                    <a:srgbClr val="002060"/>
                  </a:solidFill>
                </a:rPr>
                <a:t> </a:t>
              </a:r>
              <a:r>
                <a:rPr lang="en-US" sz="1800" dirty="0" err="1">
                  <a:solidFill>
                    <a:srgbClr val="002060"/>
                  </a:solidFill>
                </a:rPr>
                <a:t>bilan</a:t>
              </a:r>
              <a:r>
                <a:rPr lang="en-US" sz="1800" dirty="0">
                  <a:solidFill>
                    <a:srgbClr val="002060"/>
                  </a:solidFill>
                </a:rPr>
                <a:t> </a:t>
              </a:r>
              <a:r>
                <a:rPr lang="en-US" sz="1800" dirty="0" err="1">
                  <a:solidFill>
                    <a:srgbClr val="002060"/>
                  </a:solidFill>
                </a:rPr>
                <a:t>tasdiqlanadi</a:t>
              </a:r>
              <a:r>
                <a:rPr lang="en-US" sz="1800" dirty="0">
                  <a:solidFill>
                    <a:srgbClr val="002060"/>
                  </a:solidFill>
                </a:rPr>
                <a:t>.</a:t>
              </a:r>
              <a:endParaRPr lang="ru-RU" sz="18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B302DC3C-D4FD-49E9-9FC9-C51CFD2DEE47}"/>
              </a:ext>
            </a:extLst>
          </p:cNvPr>
          <p:cNvGrpSpPr/>
          <p:nvPr/>
        </p:nvGrpSpPr>
        <p:grpSpPr>
          <a:xfrm>
            <a:off x="540578" y="1349"/>
            <a:ext cx="8364686" cy="576081"/>
            <a:chOff x="0" y="1199928"/>
            <a:chExt cx="7315199" cy="745725"/>
          </a:xfrm>
        </p:grpSpPr>
        <p:sp>
          <p:nvSpPr>
            <p:cNvPr id="18" name="Прямоугольник: усеченные противолежащие углы 17">
              <a:extLst>
                <a:ext uri="{FF2B5EF4-FFF2-40B4-BE49-F238E27FC236}">
                  <a16:creationId xmlns:a16="http://schemas.microsoft.com/office/drawing/2014/main" id="{09660495-2315-480F-B6EA-C01A5BB502B8}"/>
                </a:ext>
              </a:extLst>
            </p:cNvPr>
            <p:cNvSpPr/>
            <p:nvPr/>
          </p:nvSpPr>
          <p:spPr>
            <a:xfrm>
              <a:off x="0" y="1199928"/>
              <a:ext cx="7315199" cy="745725"/>
            </a:xfrm>
            <a:prstGeom prst="snip2Diag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Прямоугольник: усеченные противолежащие углы 4">
              <a:extLst>
                <a:ext uri="{FF2B5EF4-FFF2-40B4-BE49-F238E27FC236}">
                  <a16:creationId xmlns:a16="http://schemas.microsoft.com/office/drawing/2014/main" id="{0C4FD609-BD5C-4487-9036-8453DA384EE3}"/>
                </a:ext>
              </a:extLst>
            </p:cNvPr>
            <p:cNvSpPr txBox="1"/>
            <p:nvPr/>
          </p:nvSpPr>
          <p:spPr>
            <a:xfrm>
              <a:off x="101402" y="1301330"/>
              <a:ext cx="7112395" cy="4834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marL="0" lvl="0" indent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b="1" kern="1200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Ultratovushli</a:t>
              </a:r>
              <a:r>
                <a:rPr lang="en-US" b="1" kern="1200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1200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nazorat</a:t>
              </a:r>
              <a:r>
                <a:rPr lang="en-US" b="1" kern="1200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1200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uchun</a:t>
              </a:r>
              <a:r>
                <a:rPr lang="en-US" b="1" kern="1200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1200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namunaviy</a:t>
              </a:r>
              <a:r>
                <a:rPr lang="en-US" b="1" kern="1200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1200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vositalar</a:t>
              </a:r>
              <a:endParaRPr lang="en-US" b="1" i="0" kern="1200" baseline="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BD73A67-211B-4469-937D-CA6110DCB928}"/>
              </a:ext>
            </a:extLst>
          </p:cNvPr>
          <p:cNvSpPr/>
          <p:nvPr/>
        </p:nvSpPr>
        <p:spPr>
          <a:xfrm>
            <a:off x="4965348" y="5195736"/>
            <a:ext cx="40748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24</a:t>
            </a:r>
            <a:r>
              <a:rPr lang="en-US" sz="1200" dirty="0"/>
              <a:t>. "Standard sample calibration block" prompt, </a:t>
            </a:r>
            <a:r>
              <a:rPr lang="en-US" sz="1200" i="1" dirty="0"/>
              <a:t>KOY-2M Ultrasonic Calibration Block</a:t>
            </a:r>
            <a:r>
              <a:rPr lang="en-US" sz="1200" dirty="0"/>
              <a:t>, </a:t>
            </a:r>
            <a:r>
              <a:rPr lang="en-US" sz="1200" i="1" dirty="0"/>
              <a:t>VNIR.ru</a:t>
            </a:r>
            <a:r>
              <a:rPr lang="en-US" sz="1200" dirty="0"/>
              <a:t>, 2022.</a:t>
            </a:r>
            <a:r>
              <a:rPr lang="uz-Cyrl-UZ" sz="1200" dirty="0"/>
              <a:t> </a:t>
            </a:r>
            <a:endParaRPr lang="ru-RU" sz="1200" dirty="0"/>
          </a:p>
          <a:p>
            <a:r>
              <a:rPr lang="en-US" sz="1200" dirty="0"/>
              <a:t>https://vnir.ru/upload/iblock/92e/koy-2m.jpg</a:t>
            </a:r>
            <a:endParaRPr lang="ru-RU" sz="1200" dirty="0"/>
          </a:p>
        </p:txBody>
      </p:sp>
      <p:sp>
        <p:nvSpPr>
          <p:cNvPr id="24" name="10-конечная звезда 3">
            <a:extLst>
              <a:ext uri="{FF2B5EF4-FFF2-40B4-BE49-F238E27FC236}">
                <a16:creationId xmlns:a16="http://schemas.microsoft.com/office/drawing/2014/main" id="{229CD397-039B-4248-B890-2ED0AF62DB95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Скругленный прямоугольник 4"/>
          <p:cNvSpPr/>
          <p:nvPr/>
        </p:nvSpPr>
        <p:spPr>
          <a:xfrm>
            <a:off x="330340" y="1367625"/>
            <a:ext cx="3829333" cy="815121"/>
          </a:xfrm>
          <a:prstGeom prst="rect">
            <a:avLst/>
          </a:prstGeom>
          <a:scene3d>
            <a:camera prst="orthographicFront"/>
            <a:lightRig rig="chilly" dir="t"/>
          </a:scene3d>
          <a:sp3d z="-12700"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06680" tIns="106680" rIns="106680" bIns="106680" spcCol="1270" anchor="ctr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endParaRPr lang="de-DE" sz="1200" b="1" dirty="0"/>
          </a:p>
        </p:txBody>
      </p:sp>
      <p:sp>
        <p:nvSpPr>
          <p:cNvPr id="128003" name="Rectangle 2"/>
          <p:cNvSpPr>
            <a:spLocks noChangeArrowheads="1"/>
          </p:cNvSpPr>
          <p:nvPr/>
        </p:nvSpPr>
        <p:spPr bwMode="auto">
          <a:xfrm>
            <a:off x="0" y="0"/>
            <a:ext cx="1841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be-BY" sz="1200" b="0"/>
          </a:p>
        </p:txBody>
      </p:sp>
      <p:sp>
        <p:nvSpPr>
          <p:cNvPr id="128004" name="Rectangle 5"/>
          <p:cNvSpPr>
            <a:spLocks noChangeArrowheads="1"/>
          </p:cNvSpPr>
          <p:nvPr/>
        </p:nvSpPr>
        <p:spPr bwMode="auto">
          <a:xfrm>
            <a:off x="0" y="0"/>
            <a:ext cx="1841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be-BY" sz="1200" b="0"/>
          </a:p>
        </p:txBody>
      </p:sp>
      <p:sp>
        <p:nvSpPr>
          <p:cNvPr id="128005" name="Rectangle 2"/>
          <p:cNvSpPr>
            <a:spLocks noChangeArrowheads="1"/>
          </p:cNvSpPr>
          <p:nvPr/>
        </p:nvSpPr>
        <p:spPr bwMode="auto">
          <a:xfrm>
            <a:off x="0" y="0"/>
            <a:ext cx="1841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be-BY" sz="1200" b="0"/>
          </a:p>
        </p:txBody>
      </p:sp>
      <p:sp>
        <p:nvSpPr>
          <p:cNvPr id="128006" name="Rectangle 2"/>
          <p:cNvSpPr>
            <a:spLocks noChangeArrowheads="1"/>
          </p:cNvSpPr>
          <p:nvPr/>
        </p:nvSpPr>
        <p:spPr bwMode="auto">
          <a:xfrm>
            <a:off x="0" y="0"/>
            <a:ext cx="1841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be-BY" sz="1200" b="0"/>
          </a:p>
        </p:txBody>
      </p:sp>
      <p:sp>
        <p:nvSpPr>
          <p:cNvPr id="128007" name="Rectangle 5"/>
          <p:cNvSpPr>
            <a:spLocks noChangeArrowheads="1"/>
          </p:cNvSpPr>
          <p:nvPr/>
        </p:nvSpPr>
        <p:spPr bwMode="auto">
          <a:xfrm>
            <a:off x="0" y="0"/>
            <a:ext cx="1841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6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chemeClr val="accent1"/>
              </a:buClr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40000"/>
              </a:spcBef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be-BY" sz="1200" b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675804" y="997503"/>
            <a:ext cx="3000652" cy="1855433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extrusionH="1700" prstMaterial="dkEdge">
            <a:bevelT w="25400" h="6350" prst="softRound"/>
            <a:bevelB w="0" h="0" prst="convex"/>
          </a:sp3d>
        </p:spPr>
        <p:style>
          <a:ln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2" name="Скругленный прямоугольник 4"/>
          <p:cNvSpPr/>
          <p:nvPr/>
        </p:nvSpPr>
        <p:spPr>
          <a:xfrm>
            <a:off x="554614" y="611122"/>
            <a:ext cx="4498060" cy="2643526"/>
          </a:xfrm>
          <a:prstGeom prst="rect">
            <a:avLst/>
          </a:prstGeom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06680" tIns="53340" rIns="106680" bIns="53340" spcCol="1270" anchor="ctr"/>
          <a:lstStyle/>
          <a:p>
            <a:pPr algn="just">
              <a:defRPr/>
            </a:pPr>
            <a:r>
              <a:rPr lang="en-US" sz="1600" b="1" dirty="0">
                <a:solidFill>
                  <a:srgbClr val="002060"/>
                </a:solidFill>
                <a:latin typeface="+mj-lt"/>
              </a:rPr>
              <a:t>SN-2, SN-3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va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 SN-4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standart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namunalar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perlit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sinfidagi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kam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uglerodli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po`latdan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 (20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marka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va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 3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marka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)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tayyorlanadi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. 20 OC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temperaturada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bo`ylama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ultratovush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to`lqinlarning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tarqalish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</a:rPr>
              <a:t>tezligi</a:t>
            </a:r>
            <a:r>
              <a:rPr lang="en-US" sz="1600" b="1" dirty="0">
                <a:solidFill>
                  <a:srgbClr val="002060"/>
                </a:solidFill>
                <a:latin typeface="+mj-lt"/>
              </a:rPr>
              <a:t> 5900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±59 m/s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ga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teng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bo`lishi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kerak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. Agar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tekshirilayotgan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material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xossalari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yuqoridagi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po`lat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markalaridan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tubdan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farq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qilsa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,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o`sha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tekshirilayotgan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materialdan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SN-2A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va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SN-3A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standart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namunalar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tayyorlanishi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+mj-lt"/>
                <a:cs typeface="Arial"/>
              </a:rPr>
              <a:t>mumkin</a:t>
            </a:r>
            <a:r>
              <a:rPr lang="en-US" sz="1600" b="1" dirty="0">
                <a:solidFill>
                  <a:srgbClr val="002060"/>
                </a:solidFill>
                <a:latin typeface="+mj-lt"/>
                <a:cs typeface="Arial"/>
              </a:rPr>
              <a:t>.</a:t>
            </a:r>
            <a:endParaRPr lang="ru-RU" sz="1600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449322" y="542092"/>
            <a:ext cx="1280305" cy="328473"/>
          </a:xfrm>
          <a:prstGeom prst="roundRect">
            <a:avLst>
              <a:gd name="adj" fmla="val 8011"/>
            </a:avLst>
          </a:pr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Скругленный прямоугольник 4"/>
          <p:cNvSpPr/>
          <p:nvPr/>
        </p:nvSpPr>
        <p:spPr>
          <a:xfrm>
            <a:off x="6516830" y="554589"/>
            <a:ext cx="1259628" cy="313494"/>
          </a:xfrm>
          <a:prstGeom prst="rect">
            <a:avLst/>
          </a:prstGeom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06680" tIns="53340" rIns="106680" bIns="53340" spcCol="1270" anchor="ctr"/>
          <a:lstStyle/>
          <a:p>
            <a:pPr algn="ctr">
              <a:defRPr/>
            </a:pPr>
            <a:r>
              <a:rPr lang="en-US" sz="1400" b="1" dirty="0"/>
              <a:t>SN</a:t>
            </a:r>
            <a:r>
              <a:rPr lang="ru-RU" sz="1400" b="1" dirty="0"/>
              <a:t>-2</a:t>
            </a:r>
            <a:endParaRPr lang="ru-RU" sz="1400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1726639" y="3251453"/>
            <a:ext cx="3105704" cy="2121763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extrusionH="1700" prstMaterial="dkEdge">
            <a:bevelT w="25400" h="6350" prst="softRound"/>
            <a:bevelB w="0" h="0" prst="convex"/>
          </a:sp3d>
        </p:spPr>
        <p:style>
          <a:ln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28012" name="Picture 2" descr="E:\Documents and Settings\Darang\Мои документы\html\Sergeev\11\ndtesting_files\usesamples-4a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639" y="1138837"/>
            <a:ext cx="28575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013" name="Picture 3" descr="E:\Documents and Settings\Darang\Мои документы\html\Sergeev\11\ndtesting_files\usesamples-4b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741" y="3386740"/>
            <a:ext cx="2857500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Скругленный прямоугольник 23"/>
          <p:cNvSpPr/>
          <p:nvPr/>
        </p:nvSpPr>
        <p:spPr>
          <a:xfrm>
            <a:off x="5714768" y="4385568"/>
            <a:ext cx="3105704" cy="1651248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extrusionH="1700" prstMaterial="dkEdge">
            <a:bevelT w="25400" h="6350" prst="softRound"/>
            <a:bevelB w="0" h="0" prst="convex"/>
          </a:sp3d>
        </p:spPr>
        <p:style>
          <a:ln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28015" name="Picture 4" descr="E:\Documents and Settings\Darang\Мои документы\html\Sergeev\11\ndtesting_files\usesamples-4c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891" y="4441272"/>
            <a:ext cx="28575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Группа 18"/>
          <p:cNvGrpSpPr/>
          <p:nvPr/>
        </p:nvGrpSpPr>
        <p:grpSpPr>
          <a:xfrm>
            <a:off x="6581380" y="3916533"/>
            <a:ext cx="1280305" cy="328473"/>
            <a:chOff x="-6476" y="96216"/>
            <a:chExt cx="3026373" cy="1370039"/>
          </a:xfrm>
          <a:scene3d>
            <a:camera prst="orthographicFront"/>
            <a:lightRig rig="chilly" dir="t"/>
          </a:scene3d>
        </p:grpSpPr>
        <p:sp>
          <p:nvSpPr>
            <p:cNvPr id="26" name="Скругленный прямоугольник 25"/>
            <p:cNvSpPr/>
            <p:nvPr/>
          </p:nvSpPr>
          <p:spPr>
            <a:xfrm>
              <a:off x="-6476" y="96216"/>
              <a:ext cx="3026373" cy="1370039"/>
            </a:xfrm>
            <a:prstGeom prst="roundRect">
              <a:avLst>
                <a:gd name="adj" fmla="val 8011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Скругленный прямоугольник 4"/>
            <p:cNvSpPr/>
            <p:nvPr/>
          </p:nvSpPr>
          <p:spPr>
            <a:xfrm>
              <a:off x="13490" y="137284"/>
              <a:ext cx="2977498" cy="130756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6680" tIns="53340" rIns="106680" bIns="53340" spcCol="1270" anchor="ctr"/>
            <a:lstStyle/>
            <a:p>
              <a:pPr algn="ctr">
                <a:defRPr/>
              </a:pPr>
              <a:r>
                <a:rPr lang="en-US" sz="1400" b="1" dirty="0"/>
                <a:t>SN</a:t>
              </a:r>
              <a:r>
                <a:rPr lang="ru-RU" sz="1400" b="1" dirty="0"/>
                <a:t>-4</a:t>
              </a:r>
              <a:endParaRPr lang="ru-RU" sz="1400" dirty="0"/>
            </a:p>
          </p:txBody>
        </p:sp>
      </p:grpSp>
      <p:grpSp>
        <p:nvGrpSpPr>
          <p:cNvPr id="5" name="Группа 18"/>
          <p:cNvGrpSpPr/>
          <p:nvPr/>
        </p:nvGrpSpPr>
        <p:grpSpPr>
          <a:xfrm>
            <a:off x="323528" y="4177689"/>
            <a:ext cx="1280305" cy="328473"/>
            <a:chOff x="-6476" y="96216"/>
            <a:chExt cx="3026373" cy="1370039"/>
          </a:xfrm>
          <a:scene3d>
            <a:camera prst="orthographicFront"/>
            <a:lightRig rig="chilly" dir="t"/>
          </a:scene3d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-6476" y="96216"/>
              <a:ext cx="3026373" cy="1370039"/>
            </a:xfrm>
            <a:prstGeom prst="roundRect">
              <a:avLst>
                <a:gd name="adj" fmla="val 8011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Скругленный прямоугольник 4"/>
            <p:cNvSpPr/>
            <p:nvPr/>
          </p:nvSpPr>
          <p:spPr>
            <a:xfrm>
              <a:off x="13490" y="137284"/>
              <a:ext cx="2977498" cy="130756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6680" tIns="53340" rIns="106680" bIns="53340" spcCol="1270" anchor="ctr"/>
            <a:lstStyle/>
            <a:p>
              <a:pPr algn="ctr">
                <a:defRPr/>
              </a:pPr>
              <a:r>
                <a:rPr lang="en-US" sz="1400" b="1" dirty="0"/>
                <a:t>SN</a:t>
              </a:r>
              <a:r>
                <a:rPr lang="ru-RU" sz="1400" b="1" dirty="0"/>
                <a:t>-3</a:t>
              </a:r>
              <a:endParaRPr lang="ru-RU" sz="1400" dirty="0"/>
            </a:p>
          </p:txBody>
        </p:sp>
      </p:grp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AA743D8-B539-4BB1-992D-76DC659F9DC4}"/>
              </a:ext>
            </a:extLst>
          </p:cNvPr>
          <p:cNvSpPr/>
          <p:nvPr/>
        </p:nvSpPr>
        <p:spPr>
          <a:xfrm>
            <a:off x="5178654" y="2996952"/>
            <a:ext cx="3994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</a:t>
            </a:r>
            <a:r>
              <a:rPr lang="uz-Cyrl-UZ" sz="1200" dirty="0"/>
              <a:t>5</a:t>
            </a:r>
            <a:r>
              <a:rPr lang="en-US" sz="1200" dirty="0"/>
              <a:t>. "Standard sample calibration block" prompt, </a:t>
            </a:r>
            <a:r>
              <a:rPr lang="en-US" sz="1200" i="1" dirty="0"/>
              <a:t>CO-2 Ultrasonic Calibration Block</a:t>
            </a:r>
            <a:r>
              <a:rPr lang="en-US" sz="1200" dirty="0"/>
              <a:t>, </a:t>
            </a:r>
            <a:r>
              <a:rPr lang="en-US" sz="1200" i="1" dirty="0"/>
              <a:t>VNIR.ru</a:t>
            </a:r>
            <a:r>
              <a:rPr lang="en-US" sz="1200" dirty="0"/>
              <a:t>, 2022.</a:t>
            </a:r>
            <a:r>
              <a:rPr lang="uz-Cyrl-UZ" sz="1200" dirty="0"/>
              <a:t> </a:t>
            </a:r>
            <a:endParaRPr lang="ru-RU" sz="1200" dirty="0"/>
          </a:p>
          <a:p>
            <a:r>
              <a:rPr lang="en-US" sz="1200" dirty="0"/>
              <a:t>https://vnir.ru/upload/iblock/587/co-2.jpg</a:t>
            </a:r>
            <a:endParaRPr lang="ru-RU" sz="12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7ADE51E-1603-4D26-AE9D-D6680C26DF40}"/>
              </a:ext>
            </a:extLst>
          </p:cNvPr>
          <p:cNvSpPr/>
          <p:nvPr/>
        </p:nvSpPr>
        <p:spPr>
          <a:xfrm>
            <a:off x="-34583" y="5334307"/>
            <a:ext cx="55426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</a:t>
            </a:r>
            <a:r>
              <a:rPr lang="uz-Cyrl-UZ" sz="1200" dirty="0"/>
              <a:t>6</a:t>
            </a:r>
            <a:r>
              <a:rPr lang="en-US" sz="1200" dirty="0"/>
              <a:t>. "Acoustic emission method" prompt, </a:t>
            </a:r>
            <a:r>
              <a:rPr lang="en-US" sz="1200" i="1" dirty="0"/>
              <a:t>Acoustic Emission Analyzer (Educational Illustration)</a:t>
            </a:r>
            <a:r>
              <a:rPr lang="en-US" sz="1200" dirty="0"/>
              <a:t>, </a:t>
            </a:r>
            <a:r>
              <a:rPr lang="en-US" sz="1200" i="1" dirty="0"/>
              <a:t>Google Images / </a:t>
            </a:r>
            <a:r>
              <a:rPr lang="en-US" sz="1200" i="1" dirty="0" err="1"/>
              <a:t>GStatic</a:t>
            </a:r>
            <a:r>
              <a:rPr lang="en-US" sz="1200" i="1" dirty="0"/>
              <a:t> CDN</a:t>
            </a:r>
            <a:r>
              <a:rPr lang="en-US" sz="1200" dirty="0"/>
              <a:t>, n.d.</a:t>
            </a:r>
            <a:r>
              <a:rPr lang="uz-Cyrl-UZ" sz="1200" dirty="0"/>
              <a:t>  </a:t>
            </a:r>
            <a:r>
              <a:rPr lang="en-US" sz="1200" dirty="0"/>
              <a:t>https://encrypted-tbn0.gstatic.com/images?q=tbn:ANd9GcSV1E25lL6gJ43IC_3gvVrYGGV_G8FwA16Op19RT7IPW7WQuFt4</a:t>
            </a:r>
            <a:endParaRPr lang="ru-RU" sz="12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BE2BA1A-3682-464D-A87F-86DB1436C8F6}"/>
              </a:ext>
            </a:extLst>
          </p:cNvPr>
          <p:cNvSpPr/>
          <p:nvPr/>
        </p:nvSpPr>
        <p:spPr>
          <a:xfrm>
            <a:off x="4447705" y="6165304"/>
            <a:ext cx="48768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</a:t>
            </a:r>
            <a:r>
              <a:rPr lang="uz-Cyrl-UZ" sz="1200" dirty="0"/>
              <a:t>7</a:t>
            </a:r>
            <a:r>
              <a:rPr lang="en-US" sz="1200" dirty="0"/>
              <a:t>. "Amplitude-shadow method" prompt, </a:t>
            </a:r>
            <a:r>
              <a:rPr lang="en-US" sz="1200" i="1" dirty="0"/>
              <a:t>Ultrasonic Amplitude-Shadow Testing Illustration</a:t>
            </a:r>
            <a:r>
              <a:rPr lang="en-US" sz="1200" dirty="0"/>
              <a:t>, </a:t>
            </a:r>
            <a:r>
              <a:rPr lang="en-US" sz="1200" i="1" dirty="0"/>
              <a:t>Textarchive.ru</a:t>
            </a:r>
            <a:r>
              <a:rPr lang="en-US" sz="1200" dirty="0"/>
              <a:t>, 2020.</a:t>
            </a:r>
            <a:r>
              <a:rPr lang="uz-Cyrl-UZ" sz="1200" b="1" dirty="0"/>
              <a:t> </a:t>
            </a:r>
            <a:r>
              <a:rPr lang="en-US" sz="1200" dirty="0"/>
              <a:t>.</a:t>
            </a:r>
            <a:endParaRPr lang="ru-RU" sz="1200" dirty="0"/>
          </a:p>
          <a:p>
            <a:r>
              <a:rPr lang="uz-Cyrl-UZ" sz="1200" dirty="0"/>
              <a:t> </a:t>
            </a:r>
            <a:r>
              <a:rPr lang="en-US" sz="1200" dirty="0"/>
              <a:t>https://textarchive.ru/images/939/1876682/m6d6e71d7.jpg</a:t>
            </a:r>
            <a:endParaRPr lang="ru-RU" sz="1200" dirty="0"/>
          </a:p>
        </p:txBody>
      </p:sp>
      <p:sp>
        <p:nvSpPr>
          <p:cNvPr id="31" name="10-конечная звезда 3">
            <a:extLst>
              <a:ext uri="{FF2B5EF4-FFF2-40B4-BE49-F238E27FC236}">
                <a16:creationId xmlns:a16="http://schemas.microsoft.com/office/drawing/2014/main" id="{A9A83408-F37A-434E-9875-DAF9AA1CFAF6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9791" y="805657"/>
            <a:ext cx="4176713" cy="2087562"/>
          </a:xfrm>
        </p:spPr>
        <p:txBody>
          <a:bodyPr/>
          <a:lstStyle/>
          <a:p>
            <a:pPr marL="0" indent="533400"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AU" altLang="ru-RU" sz="2400" dirty="0">
                <a:solidFill>
                  <a:srgbClr val="008000"/>
                </a:solidFill>
              </a:rPr>
              <a:t>Shovqin - </a:t>
            </a:r>
            <a:r>
              <a:rPr lang="en-AU" altLang="ru-RU" sz="2400" dirty="0" err="1">
                <a:solidFill>
                  <a:srgbClr val="008000"/>
                </a:solidFill>
              </a:rPr>
              <a:t>bu</a:t>
            </a:r>
            <a:r>
              <a:rPr lang="en-AU" altLang="ru-RU" sz="2400" dirty="0">
                <a:solidFill>
                  <a:srgbClr val="008000"/>
                </a:solidFill>
              </a:rPr>
              <a:t> </a:t>
            </a:r>
            <a:r>
              <a:rPr lang="en-AU" altLang="ru-RU" sz="2400" dirty="0" err="1">
                <a:solidFill>
                  <a:srgbClr val="008000"/>
                </a:solidFill>
              </a:rPr>
              <a:t>inson</a:t>
            </a:r>
            <a:r>
              <a:rPr lang="en-AU" altLang="ru-RU" sz="2400" dirty="0">
                <a:solidFill>
                  <a:srgbClr val="008000"/>
                </a:solidFill>
              </a:rPr>
              <a:t> </a:t>
            </a:r>
            <a:r>
              <a:rPr lang="en-AU" altLang="ru-RU" sz="2400" dirty="0" err="1">
                <a:solidFill>
                  <a:srgbClr val="008000"/>
                </a:solidFill>
              </a:rPr>
              <a:t>tanasiga</a:t>
            </a:r>
            <a:r>
              <a:rPr lang="en-AU" altLang="ru-RU" sz="2400" dirty="0">
                <a:solidFill>
                  <a:srgbClr val="008000"/>
                </a:solidFill>
              </a:rPr>
              <a:t> </a:t>
            </a:r>
            <a:r>
              <a:rPr lang="en-AU" altLang="ru-RU" sz="2400" dirty="0" err="1">
                <a:solidFill>
                  <a:srgbClr val="008000"/>
                </a:solidFill>
              </a:rPr>
              <a:t>zararli</a:t>
            </a:r>
            <a:r>
              <a:rPr lang="en-AU" altLang="ru-RU" sz="2400" dirty="0">
                <a:solidFill>
                  <a:srgbClr val="008000"/>
                </a:solidFill>
              </a:rPr>
              <a:t> </a:t>
            </a:r>
            <a:r>
              <a:rPr lang="en-AU" altLang="ru-RU" sz="2400" dirty="0" err="1">
                <a:solidFill>
                  <a:srgbClr val="008000"/>
                </a:solidFill>
              </a:rPr>
              <a:t>ta'sir</a:t>
            </a:r>
            <a:r>
              <a:rPr lang="en-AU" altLang="ru-RU" sz="2400" dirty="0">
                <a:solidFill>
                  <a:srgbClr val="008000"/>
                </a:solidFill>
              </a:rPr>
              <a:t> </a:t>
            </a:r>
            <a:r>
              <a:rPr lang="en-AU" altLang="ru-RU" sz="2400" dirty="0" err="1">
                <a:solidFill>
                  <a:srgbClr val="008000"/>
                </a:solidFill>
              </a:rPr>
              <a:t>ko'rsatadigan</a:t>
            </a:r>
            <a:r>
              <a:rPr lang="en-AU" altLang="ru-RU" sz="2400" dirty="0">
                <a:solidFill>
                  <a:srgbClr val="008000"/>
                </a:solidFill>
              </a:rPr>
              <a:t> </a:t>
            </a:r>
            <a:r>
              <a:rPr lang="en-AU" altLang="ru-RU" sz="2400" dirty="0" err="1">
                <a:solidFill>
                  <a:srgbClr val="008000"/>
                </a:solidFill>
              </a:rPr>
              <a:t>turli</a:t>
            </a:r>
            <a:r>
              <a:rPr lang="en-AU" altLang="ru-RU" sz="2400" dirty="0">
                <a:solidFill>
                  <a:srgbClr val="008000"/>
                </a:solidFill>
              </a:rPr>
              <a:t> </a:t>
            </a:r>
            <a:r>
              <a:rPr lang="en-AU" altLang="ru-RU" sz="2400" dirty="0" err="1">
                <a:solidFill>
                  <a:srgbClr val="008000"/>
                </a:solidFill>
              </a:rPr>
              <a:t>xil</a:t>
            </a:r>
            <a:r>
              <a:rPr lang="en-AU" altLang="ru-RU" sz="2400" dirty="0">
                <a:solidFill>
                  <a:srgbClr val="008000"/>
                </a:solidFill>
              </a:rPr>
              <a:t> </a:t>
            </a:r>
            <a:r>
              <a:rPr lang="en-AU" altLang="ru-RU" sz="2400" dirty="0" err="1">
                <a:solidFill>
                  <a:srgbClr val="008000"/>
                </a:solidFill>
              </a:rPr>
              <a:t>intensivlik</a:t>
            </a:r>
            <a:r>
              <a:rPr lang="en-AU" altLang="ru-RU" sz="2400" dirty="0">
                <a:solidFill>
                  <a:srgbClr val="008000"/>
                </a:solidFill>
              </a:rPr>
              <a:t> </a:t>
            </a:r>
            <a:r>
              <a:rPr lang="en-AU" altLang="ru-RU" sz="2400" dirty="0" err="1">
                <a:solidFill>
                  <a:srgbClr val="008000"/>
                </a:solidFill>
              </a:rPr>
              <a:t>va</a:t>
            </a:r>
            <a:r>
              <a:rPr lang="en-AU" altLang="ru-RU" sz="2400" dirty="0">
                <a:solidFill>
                  <a:srgbClr val="008000"/>
                </a:solidFill>
              </a:rPr>
              <a:t> </a:t>
            </a:r>
            <a:r>
              <a:rPr lang="en-AU" altLang="ru-RU" sz="2400" dirty="0" err="1">
                <a:solidFill>
                  <a:srgbClr val="008000"/>
                </a:solidFill>
              </a:rPr>
              <a:t>chastotadagi</a:t>
            </a:r>
            <a:r>
              <a:rPr lang="en-AU" altLang="ru-RU" sz="2400" dirty="0">
                <a:solidFill>
                  <a:srgbClr val="008000"/>
                </a:solidFill>
              </a:rPr>
              <a:t> </a:t>
            </a:r>
            <a:r>
              <a:rPr lang="en-AU" altLang="ru-RU" sz="2400" dirty="0" err="1">
                <a:solidFill>
                  <a:srgbClr val="008000"/>
                </a:solidFill>
              </a:rPr>
              <a:t>tovushlarning</a:t>
            </a:r>
            <a:r>
              <a:rPr lang="en-AU" altLang="ru-RU" sz="2400" dirty="0">
                <a:solidFill>
                  <a:srgbClr val="008000"/>
                </a:solidFill>
              </a:rPr>
              <a:t> </a:t>
            </a:r>
            <a:r>
              <a:rPr lang="en-AU" altLang="ru-RU" sz="2400" dirty="0" err="1">
                <a:solidFill>
                  <a:srgbClr val="008000"/>
                </a:solidFill>
              </a:rPr>
              <a:t>afsuski</a:t>
            </a:r>
            <a:r>
              <a:rPr lang="en-AU" altLang="ru-RU" sz="2400" dirty="0">
                <a:solidFill>
                  <a:srgbClr val="008000"/>
                </a:solidFill>
              </a:rPr>
              <a:t> </a:t>
            </a:r>
            <a:r>
              <a:rPr lang="en-AU" altLang="ru-RU" sz="2400" dirty="0" err="1">
                <a:solidFill>
                  <a:srgbClr val="008000"/>
                </a:solidFill>
              </a:rPr>
              <a:t>kombinatsiyasi</a:t>
            </a:r>
            <a:r>
              <a:rPr lang="en-AU" altLang="ru-RU" sz="2400" dirty="0">
                <a:solidFill>
                  <a:srgbClr val="008000"/>
                </a:solidFill>
              </a:rPr>
              <a:t>.</a:t>
            </a:r>
            <a:endParaRPr lang="ru-RU" altLang="ru-RU" sz="2400" dirty="0">
              <a:solidFill>
                <a:srgbClr val="008000"/>
              </a:solidFill>
            </a:endParaRPr>
          </a:p>
          <a:p>
            <a:pPr marL="0" indent="533400" algn="just"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altLang="ru-RU" sz="2400" dirty="0"/>
          </a:p>
          <a:p>
            <a:pPr marL="0" indent="533400" algn="just"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altLang="ru-RU" sz="2400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09174"/>
            <a:ext cx="2044700" cy="292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3192192" y="4637460"/>
            <a:ext cx="5716588" cy="108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00007D"/>
              </a:buClr>
              <a:buSzPct val="75000"/>
              <a:buFont typeface="Wingdings" pitchFamily="2" charset="2"/>
              <a:buNone/>
            </a:pPr>
            <a:r>
              <a:rPr lang="en-AU" altLang="ru-RU" dirty="0" err="1">
                <a:solidFill>
                  <a:srgbClr val="FF0000"/>
                </a:solidFill>
                <a:latin typeface="Arial" charset="0"/>
              </a:rPr>
              <a:t>Uzoq</a:t>
            </a:r>
            <a:r>
              <a:rPr lang="en-AU" altLang="ru-RU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AU" altLang="ru-RU" dirty="0" err="1">
                <a:solidFill>
                  <a:srgbClr val="FF0000"/>
                </a:solidFill>
                <a:latin typeface="Arial" charset="0"/>
              </a:rPr>
              <a:t>muddatli</a:t>
            </a:r>
            <a:r>
              <a:rPr lang="en-AU" altLang="ru-RU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AU" altLang="ru-RU" dirty="0" err="1">
                <a:solidFill>
                  <a:srgbClr val="FF0000"/>
                </a:solidFill>
                <a:latin typeface="Arial" charset="0"/>
              </a:rPr>
              <a:t>mutlaq</a:t>
            </a:r>
            <a:r>
              <a:rPr lang="en-AU" altLang="ru-RU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AU" altLang="ru-RU" dirty="0" err="1">
                <a:solidFill>
                  <a:srgbClr val="FF0000"/>
                </a:solidFill>
                <a:latin typeface="Arial" charset="0"/>
              </a:rPr>
              <a:t>sukunat</a:t>
            </a:r>
            <a:r>
              <a:rPr lang="en-AU" altLang="ru-RU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AU" altLang="ru-RU" dirty="0" err="1">
                <a:solidFill>
                  <a:srgbClr val="FF0000"/>
                </a:solidFill>
                <a:latin typeface="Arial" charset="0"/>
              </a:rPr>
              <a:t>doimiy</a:t>
            </a:r>
            <a:r>
              <a:rPr lang="en-AU" altLang="ru-RU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AU" altLang="ru-RU" dirty="0" err="1">
                <a:solidFill>
                  <a:srgbClr val="FF0000"/>
                </a:solidFill>
                <a:latin typeface="Arial" charset="0"/>
              </a:rPr>
              <a:t>ravishda</a:t>
            </a:r>
            <a:r>
              <a:rPr lang="en-AU" altLang="ru-RU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AU" altLang="ru-RU" dirty="0" err="1">
                <a:solidFill>
                  <a:srgbClr val="FF0000"/>
                </a:solidFill>
                <a:latin typeface="Arial" charset="0"/>
              </a:rPr>
              <a:t>ko'tarilayotgan</a:t>
            </a:r>
            <a:r>
              <a:rPr lang="en-AU" altLang="ru-RU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AU" altLang="ru-RU" dirty="0" err="1">
                <a:solidFill>
                  <a:srgbClr val="FF0000"/>
                </a:solidFill>
                <a:latin typeface="Arial" charset="0"/>
              </a:rPr>
              <a:t>shovqin</a:t>
            </a:r>
            <a:r>
              <a:rPr lang="en-AU" altLang="ru-RU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AU" altLang="ru-RU" dirty="0" err="1">
                <a:solidFill>
                  <a:srgbClr val="FF0000"/>
                </a:solidFill>
                <a:latin typeface="Arial" charset="0"/>
              </a:rPr>
              <a:t>kabi</a:t>
            </a:r>
            <a:r>
              <a:rPr lang="en-AU" altLang="ru-RU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AU" altLang="ru-RU" dirty="0" err="1">
                <a:solidFill>
                  <a:srgbClr val="FF0000"/>
                </a:solidFill>
                <a:latin typeface="Arial" charset="0"/>
              </a:rPr>
              <a:t>inson</a:t>
            </a:r>
            <a:r>
              <a:rPr lang="en-AU" altLang="ru-RU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AU" altLang="ru-RU" dirty="0" err="1">
                <a:solidFill>
                  <a:srgbClr val="FF0000"/>
                </a:solidFill>
                <a:latin typeface="Arial" charset="0"/>
              </a:rPr>
              <a:t>ruhiyatiga</a:t>
            </a:r>
            <a:r>
              <a:rPr lang="en-AU" altLang="ru-RU" dirty="0">
                <a:solidFill>
                  <a:srgbClr val="FF0000"/>
                </a:solidFill>
                <a:latin typeface="Arial" charset="0"/>
              </a:rPr>
              <a:t> ham </a:t>
            </a:r>
            <a:r>
              <a:rPr lang="en-AU" altLang="ru-RU" dirty="0" err="1">
                <a:solidFill>
                  <a:srgbClr val="FF0000"/>
                </a:solidFill>
                <a:latin typeface="Arial" charset="0"/>
              </a:rPr>
              <a:t>zararli</a:t>
            </a:r>
            <a:r>
              <a:rPr lang="en-AU" altLang="ru-RU" dirty="0">
                <a:solidFill>
                  <a:srgbClr val="FF0000"/>
                </a:solidFill>
                <a:latin typeface="Arial" charset="0"/>
              </a:rPr>
              <a:t>.</a:t>
            </a:r>
            <a:endParaRPr lang="ru-RU" altLang="ru-RU" dirty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5" r="7602" b="-371"/>
          <a:stretch>
            <a:fillRect/>
          </a:stretch>
        </p:blipFill>
        <p:spPr bwMode="auto">
          <a:xfrm>
            <a:off x="4643438" y="765175"/>
            <a:ext cx="4176712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1178EEC-13B1-43EA-88CC-3533389B7DE0}"/>
              </a:ext>
            </a:extLst>
          </p:cNvPr>
          <p:cNvSpPr/>
          <p:nvPr/>
        </p:nvSpPr>
        <p:spPr>
          <a:xfrm>
            <a:off x="2771800" y="3356992"/>
            <a:ext cx="65242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</a:t>
            </a:r>
            <a:r>
              <a:rPr lang="uz-Cyrl-UZ" sz="1200" dirty="0"/>
              <a:t>8</a:t>
            </a:r>
            <a:r>
              <a:rPr lang="en-US" sz="1200" dirty="0"/>
              <a:t>. "Sound insulation material" prompt, </a:t>
            </a:r>
            <a:r>
              <a:rPr lang="en-US" sz="1200" i="1" dirty="0"/>
              <a:t>Building Acoustic Insulation Panel</a:t>
            </a:r>
            <a:r>
              <a:rPr lang="en-US" sz="1200" dirty="0"/>
              <a:t>, </a:t>
            </a:r>
            <a:r>
              <a:rPr lang="en-US" sz="1200" i="1" dirty="0"/>
              <a:t>StrPort.ru</a:t>
            </a:r>
            <a:r>
              <a:rPr lang="en-US" sz="1200" dirty="0"/>
              <a:t>, 2023.</a:t>
            </a:r>
            <a:r>
              <a:rPr lang="uz-Cyrl-UZ" sz="1200" b="1" dirty="0"/>
              <a:t> </a:t>
            </a:r>
            <a:r>
              <a:rPr lang="en-US" sz="1200" dirty="0"/>
              <a:t>https://strport.ru/sites/default/files/imagecache/250_width/articles/zvukoizolyaciya_0.jpg</a:t>
            </a:r>
            <a:endParaRPr lang="ru-RU" sz="12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49C6AA8-9C28-44BF-A7C8-7B6A98863639}"/>
              </a:ext>
            </a:extLst>
          </p:cNvPr>
          <p:cNvSpPr/>
          <p:nvPr/>
        </p:nvSpPr>
        <p:spPr>
          <a:xfrm>
            <a:off x="-35695" y="6101891"/>
            <a:ext cx="95762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</a:t>
            </a:r>
            <a:r>
              <a:rPr lang="uz-Cyrl-UZ" sz="1200" dirty="0"/>
              <a:t>9</a:t>
            </a:r>
            <a:r>
              <a:rPr lang="en-US" sz="1200" dirty="0"/>
              <a:t>."Acoustic measurement system" prompt, </a:t>
            </a:r>
            <a:r>
              <a:rPr lang="en-US" sz="1200" i="1" dirty="0"/>
              <a:t>Industrial Acoustic Emission Monitoring Setup</a:t>
            </a:r>
            <a:r>
              <a:rPr lang="en-US" sz="1200" dirty="0"/>
              <a:t>, </a:t>
            </a:r>
            <a:r>
              <a:rPr lang="en-US" sz="1200" i="1" dirty="0"/>
              <a:t>LinkedIn Media (media.licdn.com)</a:t>
            </a:r>
            <a:r>
              <a:rPr lang="en-US" sz="1200" dirty="0"/>
              <a:t>, 2018.</a:t>
            </a:r>
            <a:r>
              <a:rPr lang="uz-Cyrl-UZ" sz="1200" b="1" dirty="0"/>
              <a:t> </a:t>
            </a:r>
            <a:r>
              <a:rPr lang="uz-Cyrl-UZ" sz="1200" dirty="0"/>
              <a:t> </a:t>
            </a:r>
            <a:r>
              <a:rPr lang="en-US" sz="1200" dirty="0"/>
              <a:t>https://media.licdn.com/dms/image/v2/C5112AQFVDOr7JihOuw/article-cover_image-shrink_720_1280/article-cover_image-shrink_720_1280/0/1520095646698?e=2147483647&amp;v=beta&amp;t=p3G_FulWmlXJnkgXhXN4zzpXVVEIUP3p6K3J8xnH7cQ</a:t>
            </a:r>
            <a:endParaRPr lang="ru-RU" sz="1200" dirty="0"/>
          </a:p>
        </p:txBody>
      </p:sp>
      <p:sp>
        <p:nvSpPr>
          <p:cNvPr id="14" name="10-конечная звезда 3">
            <a:extLst>
              <a:ext uri="{FF2B5EF4-FFF2-40B4-BE49-F238E27FC236}">
                <a16:creationId xmlns:a16="http://schemas.microsoft.com/office/drawing/2014/main" id="{88B835B0-392B-4C5F-9B2F-7B435EFFBC1E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0549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496" y="-27384"/>
            <a:ext cx="9108504" cy="1738838"/>
          </a:xfrm>
        </p:spPr>
        <p:txBody>
          <a:bodyPr/>
          <a:lstStyle/>
          <a:p>
            <a:pPr marL="0" indent="363538" algn="just" eaLnBrk="1" hangingPunct="1">
              <a:buFont typeface="Wingdings" pitchFamily="2" charset="2"/>
              <a:buNone/>
              <a:defRPr/>
            </a:pPr>
            <a:r>
              <a:rPr lang="en-AU" dirty="0" err="1">
                <a:solidFill>
                  <a:srgbClr val="002060"/>
                </a:solidFill>
              </a:rPr>
              <a:t>Tovush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bosimi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Paskallarda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o'lchanadi</a:t>
            </a:r>
            <a:r>
              <a:rPr lang="en-AU" dirty="0">
                <a:solidFill>
                  <a:srgbClr val="002060"/>
                </a:solidFill>
              </a:rPr>
              <a:t> (1 Pa = 1 N/m</a:t>
            </a:r>
            <a:r>
              <a:rPr lang="en-AU" baseline="30000" dirty="0">
                <a:solidFill>
                  <a:srgbClr val="002060"/>
                </a:solidFill>
              </a:rPr>
              <a:t>2</a:t>
            </a:r>
            <a:r>
              <a:rPr lang="en-AU" dirty="0">
                <a:solidFill>
                  <a:srgbClr val="002060"/>
                </a:solidFill>
              </a:rPr>
              <a:t>).</a:t>
            </a:r>
          </a:p>
          <a:p>
            <a:pPr marL="0" indent="363538" algn="just" eaLnBrk="1" hangingPunct="1">
              <a:buFont typeface="Wingdings" pitchFamily="2" charset="2"/>
              <a:buNone/>
              <a:defRPr/>
            </a:pPr>
            <a:r>
              <a:rPr lang="en-AU" dirty="0" err="1">
                <a:solidFill>
                  <a:srgbClr val="002060"/>
                </a:solidFill>
              </a:rPr>
              <a:t>Inson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qulog'i</a:t>
            </a:r>
            <a:r>
              <a:rPr lang="en-AU" dirty="0">
                <a:solidFill>
                  <a:srgbClr val="002060"/>
                </a:solidFill>
              </a:rPr>
              <a:t> 2*10</a:t>
            </a:r>
            <a:r>
              <a:rPr lang="en-AU" baseline="30000" dirty="0">
                <a:solidFill>
                  <a:srgbClr val="002060"/>
                </a:solidFill>
              </a:rPr>
              <a:t>-5</a:t>
            </a:r>
            <a:r>
              <a:rPr lang="en-AU" dirty="0">
                <a:solidFill>
                  <a:srgbClr val="002060"/>
                </a:solidFill>
              </a:rPr>
              <a:t> N/m</a:t>
            </a:r>
            <a:r>
              <a:rPr lang="en-AU" baseline="30000" dirty="0">
                <a:solidFill>
                  <a:srgbClr val="002060"/>
                </a:solidFill>
              </a:rPr>
              <a:t>2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tovush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bosimini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sezadi</a:t>
            </a:r>
            <a:endParaRPr lang="en-AU" dirty="0">
              <a:solidFill>
                <a:srgbClr val="002060"/>
              </a:solidFill>
            </a:endParaRPr>
          </a:p>
          <a:p>
            <a:pPr marL="0" indent="363538" algn="just" eaLnBrk="1" hangingPunct="1">
              <a:buNone/>
              <a:defRPr/>
            </a:pPr>
            <a:r>
              <a:rPr lang="en-AU" dirty="0" err="1">
                <a:solidFill>
                  <a:srgbClr val="002060"/>
                </a:solidFill>
              </a:rPr>
              <a:t>Tovush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intensivligi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to'lqin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tarqalish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yo'nalishiga</a:t>
            </a:r>
            <a:r>
              <a:rPr lang="en-AU" dirty="0">
                <a:solidFill>
                  <a:srgbClr val="002060"/>
                </a:solidFill>
              </a:rPr>
              <a:t> (</a:t>
            </a:r>
            <a:r>
              <a:rPr lang="en-AU" dirty="0" err="1">
                <a:solidFill>
                  <a:srgbClr val="002060"/>
                </a:solidFill>
              </a:rPr>
              <a:t>Vt</a:t>
            </a:r>
            <a:r>
              <a:rPr lang="en-AU" dirty="0">
                <a:solidFill>
                  <a:srgbClr val="002060"/>
                </a:solidFill>
              </a:rPr>
              <a:t>/m</a:t>
            </a:r>
            <a:r>
              <a:rPr lang="en-AU" baseline="30000" dirty="0">
                <a:solidFill>
                  <a:srgbClr val="002060"/>
                </a:solidFill>
              </a:rPr>
              <a:t>2</a:t>
            </a:r>
            <a:r>
              <a:rPr lang="en-AU" dirty="0">
                <a:solidFill>
                  <a:srgbClr val="002060"/>
                </a:solidFill>
              </a:rPr>
              <a:t>) </a:t>
            </a:r>
            <a:r>
              <a:rPr lang="en-AU" dirty="0" err="1">
                <a:solidFill>
                  <a:srgbClr val="002060"/>
                </a:solidFill>
              </a:rPr>
              <a:t>perpendikulyar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bo'lgan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birlik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maydoni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orqali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vaqt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birligida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tovush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to'lqini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tomonidan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olib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o`tiladigan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vaqt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bo`yicha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o'rtacha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energiya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bilan</a:t>
            </a:r>
            <a:r>
              <a:rPr lang="en-AU" dirty="0">
                <a:solidFill>
                  <a:srgbClr val="002060"/>
                </a:solidFill>
              </a:rPr>
              <a:t> </a:t>
            </a:r>
            <a:r>
              <a:rPr lang="en-AU" dirty="0" err="1">
                <a:solidFill>
                  <a:srgbClr val="002060"/>
                </a:solidFill>
              </a:rPr>
              <a:t>aniqlanadi</a:t>
            </a:r>
            <a:r>
              <a:rPr lang="en-AU" dirty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E72DF61-7C6B-4346-9250-4DFAD7D444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199" y="1711454"/>
            <a:ext cx="4262259" cy="464736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00ADF8B-E87E-4215-BB3C-C1349C19FE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1388" y="1844824"/>
            <a:ext cx="4392612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Ba'zi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shovqin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manbalarining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ovoz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bosimi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darajasi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:</a:t>
            </a:r>
          </a:p>
          <a:p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• 10 dB –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barglar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shildirashi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,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soat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urishi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;</a:t>
            </a:r>
          </a:p>
          <a:p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• 30 dB -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sokin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suhbat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;</a:t>
            </a:r>
          </a:p>
          <a:p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• 50 dB -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baland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suhbat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;</a:t>
            </a:r>
          </a:p>
          <a:p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• 80 dB -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ishlayotgan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yuk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mashinasi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dvigatelining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shovqini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;</a:t>
            </a:r>
          </a:p>
          <a:p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• 100 dB -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avtomobil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sirenasi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;</a:t>
            </a:r>
          </a:p>
          <a:p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• 140dB -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favqulodda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neft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yoki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gaz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favvorasi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,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og'riqning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eng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yuqori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chegarasi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,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uning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yuqorisida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tovush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bosimi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quloq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pardasining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yorilishiga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olib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dirty="0" err="1">
                <a:solidFill>
                  <a:srgbClr val="00007D"/>
                </a:solidFill>
                <a:latin typeface="Arial" charset="0"/>
              </a:rPr>
              <a:t>keladi</a:t>
            </a:r>
            <a:r>
              <a:rPr lang="en-AU" altLang="ru-RU" sz="1800" dirty="0">
                <a:solidFill>
                  <a:srgbClr val="00007D"/>
                </a:solidFill>
                <a:latin typeface="Arial" charset="0"/>
              </a:rPr>
              <a:t>.</a:t>
            </a:r>
            <a:endParaRPr lang="ru-RU" altLang="ru-RU" sz="1800" dirty="0">
              <a:solidFill>
                <a:srgbClr val="00007D"/>
              </a:solidFill>
              <a:latin typeface="Arial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2C38D71-BFF4-4733-865A-B37C5986E147}"/>
              </a:ext>
            </a:extLst>
          </p:cNvPr>
          <p:cNvSpPr/>
          <p:nvPr/>
        </p:nvSpPr>
        <p:spPr>
          <a:xfrm>
            <a:off x="107504" y="6381328"/>
            <a:ext cx="48245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30</a:t>
            </a:r>
            <a:r>
              <a:rPr lang="en-US" sz="1200" dirty="0"/>
              <a:t>. “image001.jpg” prompt, Source domain: studwood.net, n.d.</a:t>
            </a:r>
            <a:endParaRPr lang="ru-RU" sz="1200" dirty="0"/>
          </a:p>
          <a:p>
            <a:r>
              <a:rPr lang="en-US" sz="1200" dirty="0"/>
              <a:t>https://studwood.net/imag_/5/33250/image001.jpg</a:t>
            </a:r>
            <a:endParaRPr lang="ru-RU" sz="1200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65845337-6420-4605-8AFA-5835272612AA}"/>
              </a:ext>
            </a:extLst>
          </p:cNvPr>
          <p:cNvSpPr/>
          <p:nvPr/>
        </p:nvSpPr>
        <p:spPr>
          <a:xfrm>
            <a:off x="8494924" y="6239031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3910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5"/>
          <p:cNvSpPr>
            <a:spLocks noChangeArrowheads="1"/>
          </p:cNvSpPr>
          <p:nvPr/>
        </p:nvSpPr>
        <p:spPr bwMode="auto">
          <a:xfrm>
            <a:off x="3119183" y="127125"/>
            <a:ext cx="609520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eaLnBrk="0" hangingPunct="0"/>
            <a:r>
              <a:rPr lang="en-AU" altLang="ru-RU" sz="1800" b="1" dirty="0" err="1">
                <a:solidFill>
                  <a:srgbClr val="00007D"/>
                </a:solidFill>
                <a:latin typeface="Arial" charset="0"/>
              </a:rPr>
              <a:t>Ish</a:t>
            </a:r>
            <a:r>
              <a:rPr lang="en-AU" altLang="ru-RU" sz="1800" b="1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b="1" dirty="0" err="1">
                <a:solidFill>
                  <a:srgbClr val="00007D"/>
                </a:solidFill>
                <a:latin typeface="Arial" charset="0"/>
              </a:rPr>
              <a:t>joylarida</a:t>
            </a:r>
            <a:r>
              <a:rPr lang="en-AU" altLang="ru-RU" sz="1800" b="1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b="1" dirty="0" err="1">
                <a:solidFill>
                  <a:srgbClr val="00007D"/>
                </a:solidFill>
                <a:latin typeface="Arial" charset="0"/>
              </a:rPr>
              <a:t>tovush</a:t>
            </a:r>
            <a:r>
              <a:rPr lang="en-AU" altLang="ru-RU" sz="1800" b="1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b="1" dirty="0" err="1">
                <a:solidFill>
                  <a:srgbClr val="00007D"/>
                </a:solidFill>
                <a:latin typeface="Arial" charset="0"/>
              </a:rPr>
              <a:t>balandligi</a:t>
            </a:r>
            <a:r>
              <a:rPr lang="en-AU" altLang="ru-RU" sz="1800" b="1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b="1" dirty="0" err="1">
                <a:solidFill>
                  <a:srgbClr val="00007D"/>
                </a:solidFill>
                <a:latin typeface="Arial" charset="0"/>
              </a:rPr>
              <a:t>darajasini</a:t>
            </a:r>
            <a:r>
              <a:rPr lang="en-AU" altLang="ru-RU" sz="1800" b="1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b="1" dirty="0" err="1">
                <a:solidFill>
                  <a:srgbClr val="00007D"/>
                </a:solidFill>
                <a:latin typeface="Arial" charset="0"/>
              </a:rPr>
              <a:t>o'lchash</a:t>
            </a:r>
            <a:r>
              <a:rPr lang="en-AU" altLang="ru-RU" sz="1800" b="1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b="1" dirty="0" err="1">
                <a:solidFill>
                  <a:srgbClr val="00007D"/>
                </a:solidFill>
                <a:latin typeface="Arial" charset="0"/>
              </a:rPr>
              <a:t>uchun</a:t>
            </a:r>
            <a:r>
              <a:rPr lang="en-AU" altLang="ru-RU" sz="1800" b="1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b="1" dirty="0" err="1">
                <a:solidFill>
                  <a:srgbClr val="00007D"/>
                </a:solidFill>
                <a:latin typeface="Arial" charset="0"/>
              </a:rPr>
              <a:t>shovqin</a:t>
            </a:r>
            <a:r>
              <a:rPr lang="en-AU" altLang="ru-RU" sz="1800" b="1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1800" b="1" dirty="0" err="1">
                <a:solidFill>
                  <a:srgbClr val="00007D"/>
                </a:solidFill>
                <a:latin typeface="Arial" charset="0"/>
              </a:rPr>
              <a:t>o'lchagichlar</a:t>
            </a:r>
            <a:r>
              <a:rPr lang="en-AU" altLang="ru-RU" sz="1800" b="1" dirty="0">
                <a:solidFill>
                  <a:srgbClr val="00007D"/>
                </a:solidFill>
                <a:latin typeface="Arial" charset="0"/>
              </a:rPr>
              <a:t> (</a:t>
            </a:r>
            <a:r>
              <a:rPr lang="en-AU" altLang="ru-RU" sz="1800" b="1" dirty="0" err="1">
                <a:solidFill>
                  <a:srgbClr val="00007D"/>
                </a:solidFill>
                <a:latin typeface="Arial" charset="0"/>
              </a:rPr>
              <a:t>shumomer</a:t>
            </a:r>
            <a:r>
              <a:rPr lang="en-AU" altLang="ru-RU" sz="1800" b="1" dirty="0">
                <a:solidFill>
                  <a:srgbClr val="00007D"/>
                </a:solidFill>
                <a:latin typeface="Arial" charset="0"/>
              </a:rPr>
              <a:t>) </a:t>
            </a:r>
            <a:r>
              <a:rPr lang="en-AU" altLang="ru-RU" sz="1800" b="1" dirty="0" err="1">
                <a:solidFill>
                  <a:srgbClr val="00007D"/>
                </a:solidFill>
                <a:latin typeface="Arial" charset="0"/>
              </a:rPr>
              <a:t>ishlatiladi</a:t>
            </a:r>
            <a:r>
              <a:rPr lang="en-AU" altLang="ru-RU" sz="1800" b="1" dirty="0">
                <a:solidFill>
                  <a:srgbClr val="00007D"/>
                </a:solidFill>
                <a:latin typeface="Arial" charset="0"/>
              </a:rPr>
              <a:t>.</a:t>
            </a:r>
            <a:endParaRPr lang="ru-RU" altLang="ru-RU" sz="1400" b="1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1510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013" y="1381986"/>
            <a:ext cx="3713321" cy="2629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DA3A51D4-6183-4F41-ABA3-72414C0CEC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30" r="47869" b="16824"/>
          <a:stretch/>
        </p:blipFill>
        <p:spPr bwMode="auto">
          <a:xfrm>
            <a:off x="282615" y="620688"/>
            <a:ext cx="2409248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6">
            <a:extLst>
              <a:ext uri="{FF2B5EF4-FFF2-40B4-BE49-F238E27FC236}">
                <a16:creationId xmlns:a16="http://schemas.microsoft.com/office/drawing/2014/main" id="{9D5E0824-31AB-4DF0-9C42-BBE856C423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7901" y="1009255"/>
            <a:ext cx="2050329" cy="40087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ru-RU" sz="1800" b="1" dirty="0" err="1">
                <a:solidFill>
                  <a:srgbClr val="000000"/>
                </a:solidFill>
              </a:rPr>
              <a:t>Mikrofon</a:t>
            </a:r>
            <a:endParaRPr lang="en-US" altLang="ru-RU" sz="1800" b="1" dirty="0">
              <a:solidFill>
                <a:srgbClr val="000000"/>
              </a:solidFill>
            </a:endParaRPr>
          </a:p>
          <a:p>
            <a:endParaRPr lang="en-US" altLang="ru-RU" sz="1800" b="1" dirty="0">
              <a:solidFill>
                <a:srgbClr val="000000"/>
              </a:solidFill>
            </a:endParaRPr>
          </a:p>
          <a:p>
            <a:r>
              <a:rPr lang="en-US" altLang="ru-RU" sz="1800" b="1" dirty="0" err="1">
                <a:solidFill>
                  <a:srgbClr val="000000"/>
                </a:solidFill>
              </a:rPr>
              <a:t>Birlamchi</a:t>
            </a:r>
            <a:r>
              <a:rPr lang="en-US" altLang="ru-RU" sz="1800" b="1" dirty="0">
                <a:solidFill>
                  <a:srgbClr val="000000"/>
                </a:solidFill>
              </a:rPr>
              <a:t> </a:t>
            </a:r>
          </a:p>
          <a:p>
            <a:r>
              <a:rPr lang="en-US" altLang="ru-RU" sz="1800" b="1" dirty="0" err="1">
                <a:solidFill>
                  <a:srgbClr val="000000"/>
                </a:solidFill>
              </a:rPr>
              <a:t>kuchaytirgich</a:t>
            </a:r>
            <a:endParaRPr lang="en-US" altLang="ru-RU" sz="1800" b="1" dirty="0">
              <a:solidFill>
                <a:srgbClr val="000000"/>
              </a:solidFill>
            </a:endParaRPr>
          </a:p>
          <a:p>
            <a:endParaRPr lang="en-US" altLang="ru-RU" sz="1800" b="1" dirty="0">
              <a:solidFill>
                <a:srgbClr val="000000"/>
              </a:solidFill>
            </a:endParaRPr>
          </a:p>
          <a:p>
            <a:endParaRPr lang="en-US" altLang="ru-RU" sz="1800" b="1" dirty="0">
              <a:solidFill>
                <a:srgbClr val="000000"/>
              </a:solidFill>
            </a:endParaRPr>
          </a:p>
          <a:p>
            <a:endParaRPr lang="en-US" altLang="ru-RU" sz="1400" b="1" dirty="0">
              <a:solidFill>
                <a:srgbClr val="000000"/>
              </a:solidFill>
            </a:endParaRPr>
          </a:p>
          <a:p>
            <a:r>
              <a:rPr lang="en-US" altLang="ru-RU" sz="1800" b="1" dirty="0" err="1">
                <a:solidFill>
                  <a:srgbClr val="000000"/>
                </a:solidFill>
              </a:rPr>
              <a:t>Taqsimlagich</a:t>
            </a:r>
            <a:r>
              <a:rPr lang="en-US" altLang="ru-RU" sz="1800" b="1" dirty="0">
                <a:solidFill>
                  <a:srgbClr val="000000"/>
                </a:solidFill>
              </a:rPr>
              <a:t> </a:t>
            </a:r>
          </a:p>
          <a:p>
            <a:endParaRPr lang="en-US" altLang="ru-RU" sz="200" b="1" dirty="0">
              <a:solidFill>
                <a:srgbClr val="000000"/>
              </a:solidFill>
            </a:endParaRPr>
          </a:p>
          <a:p>
            <a:endParaRPr lang="en-US" altLang="ru-RU" sz="1800" b="1" dirty="0">
              <a:solidFill>
                <a:srgbClr val="000000"/>
              </a:solidFill>
            </a:endParaRPr>
          </a:p>
          <a:p>
            <a:r>
              <a:rPr lang="en-US" altLang="ru-RU" sz="1800" b="1" dirty="0" err="1">
                <a:solidFill>
                  <a:srgbClr val="000000"/>
                </a:solidFill>
              </a:rPr>
              <a:t>Filtrlar</a:t>
            </a:r>
            <a:r>
              <a:rPr lang="en-US" altLang="ru-RU" sz="1800" b="1" dirty="0">
                <a:solidFill>
                  <a:srgbClr val="000000"/>
                </a:solidFill>
              </a:rPr>
              <a:t> (A, S, Lin)</a:t>
            </a:r>
          </a:p>
          <a:p>
            <a:endParaRPr lang="en-US" altLang="ru-RU" sz="1200" b="1" dirty="0">
              <a:solidFill>
                <a:srgbClr val="000000"/>
              </a:solidFill>
            </a:endParaRPr>
          </a:p>
          <a:p>
            <a:r>
              <a:rPr lang="en-US" altLang="ru-RU" sz="1800" b="1" dirty="0" err="1">
                <a:solidFill>
                  <a:srgbClr val="000000"/>
                </a:solidFill>
              </a:rPr>
              <a:t>O`lchash</a:t>
            </a:r>
            <a:r>
              <a:rPr lang="en-US" altLang="ru-RU" sz="1800" b="1" dirty="0">
                <a:solidFill>
                  <a:srgbClr val="000000"/>
                </a:solidFill>
              </a:rPr>
              <a:t> </a:t>
            </a:r>
            <a:r>
              <a:rPr lang="en-US" altLang="ru-RU" sz="1800" b="1" dirty="0" err="1">
                <a:solidFill>
                  <a:srgbClr val="000000"/>
                </a:solidFill>
              </a:rPr>
              <a:t>bloki</a:t>
            </a:r>
            <a:endParaRPr lang="en-US" altLang="ru-RU" sz="1800" b="1" dirty="0">
              <a:solidFill>
                <a:srgbClr val="000000"/>
              </a:solidFill>
            </a:endParaRPr>
          </a:p>
          <a:p>
            <a:r>
              <a:rPr lang="en-US" altLang="ru-RU" sz="1800" b="1" dirty="0" err="1">
                <a:solidFill>
                  <a:srgbClr val="000000"/>
                </a:solidFill>
              </a:rPr>
              <a:t>detektor</a:t>
            </a:r>
            <a:endParaRPr lang="en-US" altLang="ru-RU" sz="1800" b="1" dirty="0">
              <a:solidFill>
                <a:srgbClr val="000000"/>
              </a:solidFill>
            </a:endParaRPr>
          </a:p>
          <a:p>
            <a:endParaRPr lang="en-US" altLang="ru-RU" sz="1050" b="1" dirty="0">
              <a:solidFill>
                <a:srgbClr val="000000"/>
              </a:solidFill>
            </a:endParaRPr>
          </a:p>
          <a:p>
            <a:r>
              <a:rPr lang="en-US" altLang="ru-RU" sz="1800" b="1" dirty="0" err="1">
                <a:solidFill>
                  <a:srgbClr val="000000"/>
                </a:solidFill>
              </a:rPr>
              <a:t>Indikator</a:t>
            </a:r>
            <a:endParaRPr lang="ru-RU" altLang="ru-RU" sz="1800" b="1" dirty="0">
              <a:solidFill>
                <a:srgbClr val="000000"/>
              </a:solidFill>
            </a:endParaRPr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6BE49729-A2E0-40C4-AB7C-0E38B1AE71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96" y="5877272"/>
            <a:ext cx="888080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just" eaLnBrk="0" hangingPunct="0"/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Shovqin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o'lchagich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o'lchash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mikrofonidan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,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kuchaytirgichdan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,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trostlovchi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filtrli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elektr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zanjiridan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,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ma'lum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vaqt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tavsiflariga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ega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 (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sekin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,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tez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va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impulsli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)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o'lchash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asbobidan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 (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detektor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) </a:t>
            </a:r>
            <a:r>
              <a:rPr lang="en-AU" altLang="ru-RU" sz="2000" dirty="0" err="1">
                <a:solidFill>
                  <a:srgbClr val="00007D"/>
                </a:solidFill>
                <a:latin typeface="Arial" charset="0"/>
              </a:rPr>
              <a:t>iborat</a:t>
            </a:r>
            <a:r>
              <a:rPr lang="en-AU" altLang="ru-RU" sz="2000" dirty="0">
                <a:solidFill>
                  <a:srgbClr val="00007D"/>
                </a:solidFill>
                <a:latin typeface="Arial" charset="0"/>
              </a:rPr>
              <a:t>.</a:t>
            </a:r>
            <a:endParaRPr lang="ru-RU" altLang="ru-RU" sz="2000" dirty="0">
              <a:solidFill>
                <a:srgbClr val="00007D"/>
              </a:solidFill>
              <a:latin typeface="Arial" charset="0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7C6056DF-020C-4C34-9515-DF31FB1005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13" t="21675" r="44000" b="13817"/>
          <a:stretch>
            <a:fillRect/>
          </a:stretch>
        </p:blipFill>
        <p:spPr bwMode="auto">
          <a:xfrm>
            <a:off x="282615" y="838175"/>
            <a:ext cx="1968499" cy="444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BF74650-7AE9-4ADD-ABAE-B8D6E7554FE8}"/>
              </a:ext>
            </a:extLst>
          </p:cNvPr>
          <p:cNvSpPr/>
          <p:nvPr/>
        </p:nvSpPr>
        <p:spPr>
          <a:xfrm>
            <a:off x="-36512" y="5487615"/>
            <a:ext cx="59766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31</a:t>
            </a:r>
            <a:r>
              <a:rPr lang="en-US" sz="1200" dirty="0"/>
              <a:t>. </a:t>
            </a:r>
            <a:r>
              <a:rPr lang="fr-FR" sz="1200" dirty="0"/>
              <a:t>"Noise level meter" prompt, </a:t>
            </a:r>
            <a:r>
              <a:rPr lang="fr-FR" sz="1200" i="1" dirty="0"/>
              <a:t>Digital Noise Level Analyzer</a:t>
            </a:r>
            <a:r>
              <a:rPr lang="fr-FR" sz="1200" dirty="0"/>
              <a:t>, </a:t>
            </a:r>
            <a:r>
              <a:rPr lang="fr-FR" sz="1200" i="1" dirty="0"/>
              <a:t>Pribori24.ru</a:t>
            </a:r>
            <a:r>
              <a:rPr lang="fr-FR" sz="1200" dirty="0"/>
              <a:t>, 2021.</a:t>
            </a:r>
            <a:endParaRPr lang="ru-RU" sz="1200" dirty="0"/>
          </a:p>
          <a:p>
            <a:r>
              <a:rPr lang="en-US" sz="1200" dirty="0"/>
              <a:t>https://pribori24.ru/wp-content/uploads/2021/01/50773-img-1-200x200.jpg</a:t>
            </a:r>
            <a:endParaRPr lang="ru-RU" sz="12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67138E2-68A9-4F06-B86C-5EEA0B1AFACF}"/>
              </a:ext>
            </a:extLst>
          </p:cNvPr>
          <p:cNvSpPr/>
          <p:nvPr/>
        </p:nvSpPr>
        <p:spPr>
          <a:xfrm>
            <a:off x="4717470" y="4096202"/>
            <a:ext cx="44265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3</a:t>
            </a:r>
            <a:r>
              <a:rPr lang="en-US" sz="1200" dirty="0"/>
              <a:t>2. "Acoustic protection system" prompt, </a:t>
            </a:r>
            <a:r>
              <a:rPr lang="en-US" sz="1200" i="1" dirty="0"/>
              <a:t>M-</a:t>
            </a:r>
            <a:r>
              <a:rPr lang="en-US" sz="1200" i="1" dirty="0" err="1"/>
              <a:t>Zashita</a:t>
            </a:r>
            <a:r>
              <a:rPr lang="en-US" sz="1200" i="1" dirty="0"/>
              <a:t> Acoustic Shield Assistant</a:t>
            </a:r>
            <a:r>
              <a:rPr lang="en-US" sz="1200" dirty="0"/>
              <a:t>, </a:t>
            </a:r>
            <a:r>
              <a:rPr lang="en-US" sz="1200" i="1" dirty="0"/>
              <a:t>Protechnology.ru</a:t>
            </a:r>
            <a:r>
              <a:rPr lang="en-US" sz="1200" dirty="0"/>
              <a:t>, 2023.</a:t>
            </a:r>
            <a:r>
              <a:rPr lang="uz-Cyrl-UZ" sz="1200" b="1" dirty="0"/>
              <a:t> </a:t>
            </a:r>
            <a:r>
              <a:rPr lang="en-US" sz="1200" dirty="0"/>
              <a:t>https://www.protehnology.ru/images/m-zashita-assistent-s.jpg</a:t>
            </a:r>
            <a:endParaRPr lang="ru-RU" sz="1200" dirty="0"/>
          </a:p>
        </p:txBody>
      </p:sp>
      <p:sp>
        <p:nvSpPr>
          <p:cNvPr id="13" name="10-конечная звезда 3">
            <a:extLst>
              <a:ext uri="{FF2B5EF4-FFF2-40B4-BE49-F238E27FC236}">
                <a16:creationId xmlns:a16="http://schemas.microsoft.com/office/drawing/2014/main" id="{D03A81AA-8F8B-4A8A-AAC9-229B8A0735E6}"/>
              </a:ext>
            </a:extLst>
          </p:cNvPr>
          <p:cNvSpPr/>
          <p:nvPr/>
        </p:nvSpPr>
        <p:spPr>
          <a:xfrm>
            <a:off x="8485187" y="6297178"/>
            <a:ext cx="658813" cy="641350"/>
          </a:xfrm>
          <a:prstGeom prst="star10">
            <a:avLst>
              <a:gd name="adj" fmla="val 42533"/>
              <a:gd name="hf" fmla="val 105146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778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33264A8A-3A54-458A-8226-11110361EF67}"/>
              </a:ext>
            </a:extLst>
          </p:cNvPr>
          <p:cNvSpPr/>
          <p:nvPr/>
        </p:nvSpPr>
        <p:spPr>
          <a:xfrm>
            <a:off x="79386" y="693525"/>
            <a:ext cx="5976664" cy="191968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altLang="ru-RU" sz="2200" dirty="0">
                <a:solidFill>
                  <a:srgbClr val="002060"/>
                </a:solidFill>
              </a:rPr>
              <a:t>Shovqin </a:t>
            </a:r>
            <a:r>
              <a:rPr lang="en-AU" altLang="ru-RU" sz="2200" dirty="0" err="1">
                <a:solidFill>
                  <a:srgbClr val="002060"/>
                </a:solidFill>
              </a:rPr>
              <a:t>o'lchagichlarda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tovush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tebranishlari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mikrofon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yordamida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seziladi</a:t>
            </a:r>
            <a:r>
              <a:rPr lang="en-AU" altLang="ru-RU" sz="2200" dirty="0">
                <a:solidFill>
                  <a:srgbClr val="002060"/>
                </a:solidFill>
              </a:rPr>
              <a:t>, </a:t>
            </a:r>
            <a:r>
              <a:rPr lang="en-AU" altLang="ru-RU" sz="2200" dirty="0" err="1">
                <a:solidFill>
                  <a:srgbClr val="002060"/>
                </a:solidFill>
              </a:rPr>
              <a:t>uning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vazifasi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o'zgaruvchan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tovush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bosimini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unga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mos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keladigan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o'zgaruvchan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elektr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kuchlanishiga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aylantirishdir</a:t>
            </a:r>
            <a:r>
              <a:rPr lang="en-AU" altLang="ru-RU" sz="2200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93530111-BC2F-48B7-9AA9-CFC007A2F585}"/>
              </a:ext>
            </a:extLst>
          </p:cNvPr>
          <p:cNvSpPr/>
          <p:nvPr/>
        </p:nvSpPr>
        <p:spPr>
          <a:xfrm>
            <a:off x="83731" y="2905825"/>
            <a:ext cx="5976664" cy="238543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altLang="ru-RU" sz="2200" dirty="0">
                <a:solidFill>
                  <a:srgbClr val="002060"/>
                </a:solidFill>
              </a:rPr>
              <a:t>Shovqinni </a:t>
            </a:r>
            <a:r>
              <a:rPr lang="en-AU" altLang="ru-RU" sz="2200" dirty="0" err="1">
                <a:solidFill>
                  <a:srgbClr val="002060"/>
                </a:solidFill>
              </a:rPr>
              <a:t>o'lchashda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mikrofon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poldan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yoki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ish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platformasidan</a:t>
            </a:r>
            <a:r>
              <a:rPr lang="en-AU" altLang="ru-RU" sz="2200" dirty="0">
                <a:solidFill>
                  <a:srgbClr val="002060"/>
                </a:solidFill>
              </a:rPr>
              <a:t> 1,5 m </a:t>
            </a:r>
            <a:r>
              <a:rPr lang="en-AU" altLang="ru-RU" sz="2200" dirty="0" err="1">
                <a:solidFill>
                  <a:srgbClr val="002060"/>
                </a:solidFill>
              </a:rPr>
              <a:t>balandlikda</a:t>
            </a:r>
            <a:r>
              <a:rPr lang="en-AU" altLang="ru-RU" sz="2200" dirty="0">
                <a:solidFill>
                  <a:srgbClr val="002060"/>
                </a:solidFill>
              </a:rPr>
              <a:t> (agar </a:t>
            </a:r>
            <a:r>
              <a:rPr lang="en-AU" altLang="ru-RU" sz="2200" dirty="0" err="1">
                <a:solidFill>
                  <a:srgbClr val="002060"/>
                </a:solidFill>
              </a:rPr>
              <a:t>ish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tik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turgan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holda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bajarilsa</a:t>
            </a:r>
            <a:r>
              <a:rPr lang="en-AU" altLang="ru-RU" sz="2200" dirty="0">
                <a:solidFill>
                  <a:srgbClr val="002060"/>
                </a:solidFill>
              </a:rPr>
              <a:t>) </a:t>
            </a:r>
            <a:r>
              <a:rPr lang="en-AU" altLang="ru-RU" sz="2200" dirty="0" err="1">
                <a:solidFill>
                  <a:srgbClr val="002060"/>
                </a:solidFill>
              </a:rPr>
              <a:t>yoki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shovqin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ta'siriga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uchragan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odamning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qulog'ining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balandligida</a:t>
            </a:r>
            <a:r>
              <a:rPr lang="en-AU" altLang="ru-RU" sz="2200" dirty="0">
                <a:solidFill>
                  <a:srgbClr val="002060"/>
                </a:solidFill>
              </a:rPr>
              <a:t> (agar </a:t>
            </a:r>
            <a:r>
              <a:rPr lang="en-AU" altLang="ru-RU" sz="2200" dirty="0" err="1">
                <a:solidFill>
                  <a:srgbClr val="002060"/>
                </a:solidFill>
              </a:rPr>
              <a:t>ish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o'tirib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bajariladigan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bo'lsa</a:t>
            </a:r>
            <a:r>
              <a:rPr lang="en-AU" altLang="ru-RU" sz="2200" dirty="0">
                <a:solidFill>
                  <a:srgbClr val="002060"/>
                </a:solidFill>
              </a:rPr>
              <a:t>) </a:t>
            </a:r>
            <a:r>
              <a:rPr lang="en-AU" altLang="ru-RU" sz="2200" dirty="0" err="1">
                <a:solidFill>
                  <a:srgbClr val="002060"/>
                </a:solidFill>
              </a:rPr>
              <a:t>joylashtirilishi</a:t>
            </a:r>
            <a:r>
              <a:rPr lang="en-AU" altLang="ru-RU" sz="2200" dirty="0">
                <a:solidFill>
                  <a:srgbClr val="002060"/>
                </a:solidFill>
              </a:rPr>
              <a:t> </a:t>
            </a:r>
            <a:r>
              <a:rPr lang="en-AU" altLang="ru-RU" sz="2200" dirty="0" err="1">
                <a:solidFill>
                  <a:srgbClr val="002060"/>
                </a:solidFill>
              </a:rPr>
              <a:t>kerak</a:t>
            </a:r>
            <a:r>
              <a:rPr lang="en-AU" altLang="ru-RU" sz="2200" dirty="0">
                <a:solidFill>
                  <a:srgbClr val="002060"/>
                </a:solidFill>
              </a:rPr>
              <a:t>.</a:t>
            </a:r>
            <a:endParaRPr lang="ru-RU" altLang="ru-RU" sz="2200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3F2FB6A-22E0-4A5B-8ADB-5B561FDE25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5334" y="1335911"/>
            <a:ext cx="2801162" cy="3955345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2E67B66-802B-442A-9DF0-762831835BDB}"/>
              </a:ext>
            </a:extLst>
          </p:cNvPr>
          <p:cNvSpPr/>
          <p:nvPr/>
        </p:nvSpPr>
        <p:spPr>
          <a:xfrm>
            <a:off x="2627784" y="5545818"/>
            <a:ext cx="6516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3</a:t>
            </a:r>
            <a:r>
              <a:rPr lang="en-US" sz="1200" dirty="0"/>
              <a:t>2. "Ultrasonic </a:t>
            </a:r>
            <a:r>
              <a:rPr lang="en-US" sz="1200" dirty="0" err="1"/>
              <a:t>defectoscope</a:t>
            </a:r>
            <a:r>
              <a:rPr lang="en-US" sz="1200" dirty="0"/>
              <a:t>" prompt, </a:t>
            </a:r>
            <a:r>
              <a:rPr lang="en-US" sz="1200" i="1" dirty="0"/>
              <a:t>Ultrasonic Flaw Detection Sensor</a:t>
            </a:r>
            <a:r>
              <a:rPr lang="en-US" sz="1200" dirty="0"/>
              <a:t>, </a:t>
            </a:r>
            <a:r>
              <a:rPr lang="en-US" sz="1200" i="1" dirty="0"/>
              <a:t>Glotr.uz</a:t>
            </a:r>
            <a:r>
              <a:rPr lang="en-US" sz="1200" dirty="0"/>
              <a:t>, 2024.</a:t>
            </a:r>
            <a:r>
              <a:rPr lang="uz-Cyrl-UZ" sz="1200" b="1" dirty="0"/>
              <a:t> </a:t>
            </a:r>
            <a:r>
              <a:rPr lang="en-US" sz="1200" dirty="0"/>
              <a:t>https://files.glotr.uz/company/000/037/041/products/2024/12/05/2024-12-05-16-00-02-151495-85caa8b9e0303b808e8ea45652231c2f.webp?_=ozb9y</a:t>
            </a:r>
            <a:endParaRPr lang="ru-RU" sz="1200" dirty="0"/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31FB4F35-2F1B-4D60-A506-64FB36B507C5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5258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0570" y="404664"/>
            <a:ext cx="8229600" cy="863947"/>
          </a:xfrm>
        </p:spPr>
        <p:txBody>
          <a:bodyPr/>
          <a:lstStyle/>
          <a:p>
            <a:pPr marL="0" indent="0" algn="ctr" eaLnBrk="1" hangingPunct="1">
              <a:buFont typeface="Wingdings" pitchFamily="2" charset="2"/>
              <a:buNone/>
            </a:pPr>
            <a:r>
              <a:rPr lang="en-US" altLang="ru-RU" sz="2400" dirty="0" err="1">
                <a:solidFill>
                  <a:srgbClr val="002060"/>
                </a:solidFill>
              </a:rPr>
              <a:t>Ishlab</a:t>
            </a:r>
            <a:r>
              <a:rPr lang="en-US" altLang="ru-RU" sz="2400" dirty="0">
                <a:solidFill>
                  <a:srgbClr val="002060"/>
                </a:solidFill>
              </a:rPr>
              <a:t> </a:t>
            </a:r>
            <a:r>
              <a:rPr lang="en-US" altLang="ru-RU" sz="2400" dirty="0" err="1">
                <a:solidFill>
                  <a:srgbClr val="002060"/>
                </a:solidFill>
              </a:rPr>
              <a:t>chiqarishda</a:t>
            </a:r>
            <a:r>
              <a:rPr lang="en-US" altLang="ru-RU" sz="2400" dirty="0">
                <a:solidFill>
                  <a:srgbClr val="002060"/>
                </a:solidFill>
              </a:rPr>
              <a:t> </a:t>
            </a:r>
            <a:r>
              <a:rPr lang="en-US" altLang="ru-RU" sz="2400" dirty="0" err="1">
                <a:solidFill>
                  <a:srgbClr val="002060"/>
                </a:solidFill>
              </a:rPr>
              <a:t>keng</a:t>
            </a:r>
            <a:r>
              <a:rPr lang="en-US" altLang="ru-RU" sz="2400" dirty="0">
                <a:solidFill>
                  <a:srgbClr val="002060"/>
                </a:solidFill>
              </a:rPr>
              <a:t> </a:t>
            </a:r>
            <a:r>
              <a:rPr lang="en-US" altLang="ru-RU" sz="2400" dirty="0" err="1">
                <a:solidFill>
                  <a:srgbClr val="002060"/>
                </a:solidFill>
              </a:rPr>
              <a:t>qo`llaniladigan</a:t>
            </a:r>
            <a:r>
              <a:rPr lang="en-US" altLang="ru-RU" sz="2400" dirty="0">
                <a:solidFill>
                  <a:srgbClr val="002060"/>
                </a:solidFill>
              </a:rPr>
              <a:t> </a:t>
            </a:r>
            <a:r>
              <a:rPr lang="en-US" altLang="ru-RU" sz="2400" dirty="0" err="1">
                <a:solidFill>
                  <a:srgbClr val="002060"/>
                </a:solidFill>
              </a:rPr>
              <a:t>shovqin</a:t>
            </a:r>
            <a:r>
              <a:rPr lang="en-US" altLang="ru-RU" sz="2400" dirty="0">
                <a:solidFill>
                  <a:srgbClr val="002060"/>
                </a:solidFill>
              </a:rPr>
              <a:t> </a:t>
            </a:r>
            <a:r>
              <a:rPr lang="en-US" altLang="ru-RU" sz="2400" dirty="0" err="1">
                <a:solidFill>
                  <a:srgbClr val="002060"/>
                </a:solidFill>
              </a:rPr>
              <a:t>o`lchagichlarning</a:t>
            </a:r>
            <a:r>
              <a:rPr lang="en-US" altLang="ru-RU" sz="2400" dirty="0">
                <a:solidFill>
                  <a:srgbClr val="002060"/>
                </a:solidFill>
              </a:rPr>
              <a:t> </a:t>
            </a:r>
            <a:r>
              <a:rPr lang="en-US" altLang="ru-RU" sz="2400" dirty="0" err="1">
                <a:solidFill>
                  <a:srgbClr val="002060"/>
                </a:solidFill>
              </a:rPr>
              <a:t>asosiy</a:t>
            </a:r>
            <a:r>
              <a:rPr lang="en-US" altLang="ru-RU" sz="2400" dirty="0">
                <a:solidFill>
                  <a:srgbClr val="002060"/>
                </a:solidFill>
              </a:rPr>
              <a:t> </a:t>
            </a:r>
            <a:r>
              <a:rPr lang="en-US" altLang="ru-RU" sz="2400" dirty="0" err="1">
                <a:solidFill>
                  <a:srgbClr val="002060"/>
                </a:solidFill>
              </a:rPr>
              <a:t>tavsiflari</a:t>
            </a:r>
            <a:endParaRPr lang="ru-RU" alt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097267"/>
              </p:ext>
            </p:extLst>
          </p:nvPr>
        </p:nvGraphicFramePr>
        <p:xfrm>
          <a:off x="13370" y="1700808"/>
          <a:ext cx="9144000" cy="399145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224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027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20547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Asbob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nomi</a:t>
                      </a:r>
                      <a:r>
                        <a:rPr lang="en-US" sz="1800" dirty="0"/>
                        <a:t>,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baseline="0" dirty="0" err="1"/>
                        <a:t>turi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O`lchash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parametrlari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Rostlovchi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filtrlar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Vaqt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konstantalari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O`lchash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diapazoni</a:t>
                      </a:r>
                      <a:r>
                        <a:rPr lang="en-US" sz="1800" dirty="0"/>
                        <a:t>, dB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Chastota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diapazoni</a:t>
                      </a:r>
                      <a:r>
                        <a:rPr lang="en-US" sz="1800" dirty="0"/>
                        <a:t>, </a:t>
                      </a:r>
                      <a:r>
                        <a:rPr lang="en-US" sz="1800" dirty="0" err="1"/>
                        <a:t>Gts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852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SVAN 943 (</a:t>
                      </a:r>
                      <a:r>
                        <a:rPr lang="en-US" sz="1800" dirty="0" err="1"/>
                        <a:t>raqamli</a:t>
                      </a:r>
                      <a:r>
                        <a:rPr lang="en-US" sz="1800" dirty="0"/>
                        <a:t>)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Tovush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bosimi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darajasi</a:t>
                      </a:r>
                      <a:r>
                        <a:rPr lang="en-US" sz="1800" dirty="0"/>
                        <a:t>, </a:t>
                      </a:r>
                      <a:r>
                        <a:rPr lang="en-US" sz="1800" dirty="0" err="1"/>
                        <a:t>tovushning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baseline="0" dirty="0" err="1"/>
                        <a:t>ekvivalent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baseline="0" dirty="0" err="1"/>
                        <a:t>darajasi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A, C, Lin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Sekin</a:t>
                      </a:r>
                      <a:r>
                        <a:rPr lang="en-US" sz="1800" dirty="0"/>
                        <a:t>,</a:t>
                      </a:r>
                    </a:p>
                    <a:p>
                      <a:pPr algn="ctr"/>
                      <a:r>
                        <a:rPr lang="en-US" sz="1800" dirty="0" err="1"/>
                        <a:t>Tez</a:t>
                      </a:r>
                      <a:r>
                        <a:rPr lang="en-US" sz="1800" dirty="0"/>
                        <a:t>,</a:t>
                      </a:r>
                    </a:p>
                    <a:p>
                      <a:pPr algn="ctr"/>
                      <a:r>
                        <a:rPr lang="en-US" sz="1800" dirty="0" err="1"/>
                        <a:t>Impulsli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29 - 133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20 - 11000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38526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ВШВ-003-М2 </a:t>
                      </a:r>
                      <a:r>
                        <a:rPr lang="en-US" sz="1800" dirty="0"/>
                        <a:t>(</a:t>
                      </a:r>
                      <a:r>
                        <a:rPr lang="en-US" sz="1800" dirty="0" err="1"/>
                        <a:t>analogli</a:t>
                      </a:r>
                      <a:r>
                        <a:rPr lang="en-US" sz="1800" dirty="0"/>
                        <a:t>)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Tovush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bosimi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darajasi</a:t>
                      </a:r>
                      <a:r>
                        <a:rPr lang="en-US" sz="1800" dirty="0"/>
                        <a:t>, A, B, C </a:t>
                      </a:r>
                      <a:r>
                        <a:rPr lang="en-US" sz="1800" dirty="0" err="1"/>
                        <a:t>chastota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tavsifli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tovush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darajasi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A, B, C, Lin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Sekin</a:t>
                      </a:r>
                      <a:r>
                        <a:rPr lang="en-US" sz="1800" dirty="0"/>
                        <a:t>,</a:t>
                      </a:r>
                    </a:p>
                    <a:p>
                      <a:pPr algn="ctr"/>
                      <a:r>
                        <a:rPr lang="en-US" sz="1800" dirty="0" err="1"/>
                        <a:t>Tez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20 - 130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2 - 20000</a:t>
                      </a:r>
                      <a:endParaRPr lang="ru-RU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1E679702-201F-4FDB-B863-1AF11E94FF6C}"/>
              </a:ext>
            </a:extLst>
          </p:cNvPr>
          <p:cNvSpPr/>
          <p:nvPr/>
        </p:nvSpPr>
        <p:spPr>
          <a:xfrm>
            <a:off x="8449691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306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3894DDC-E545-4A61-99B5-24D28202C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44624"/>
            <a:ext cx="8892480" cy="6552728"/>
          </a:xfrm>
        </p:spPr>
        <p:txBody>
          <a:bodyPr rtlCol="0">
            <a:no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US" sz="2400" b="1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Foydalanilgan</a:t>
            </a:r>
            <a:r>
              <a:rPr lang="en-US" sz="24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adabiyotlar</a:t>
            </a:r>
            <a:endParaRPr lang="en-US" sz="24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O’lchash usullari va vositalari, O’quv qo’llanma.</a:t>
            </a: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uz-Cyrl-UZ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A.A.Mamajonov, M.O.Sattarov, D.V.Xakimov</a:t>
            </a: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/</a:t>
            </a:r>
            <a:r>
              <a:rPr lang="uz-Cyrl-UZ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Toshkent “NIF MSh” -2020 y. 254 b</a:t>
            </a:r>
            <a:endParaRPr lang="en-US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dirty="0">
                <a:solidFill>
                  <a:srgbClr val="002060"/>
                </a:solidFill>
                <a:latin typeface="+mj-lt"/>
              </a:rPr>
              <a:t>Mеtrоlоgiya asoslari, O’quv qo’llanma. Ismаtullаеv P.R., Qodirova Sh.A. / T.: Tafakkur, Extremum –Press, 2012. </a:t>
            </a:r>
            <a:endParaRPr lang="en-US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dirty="0">
                <a:solidFill>
                  <a:srgbClr val="002060"/>
                </a:solidFill>
                <a:latin typeface="+mj-lt"/>
              </a:rPr>
              <a:t>Электро-радиоизмерение, Учебная пособие</a:t>
            </a:r>
            <a:r>
              <a:rPr lang="ru-RU" dirty="0">
                <a:solidFill>
                  <a:srgbClr val="002060"/>
                </a:solidFill>
                <a:latin typeface="+mj-lt"/>
              </a:rPr>
              <a:t>. </a:t>
            </a:r>
            <a:r>
              <a:rPr lang="uz-Cyrl-UZ" dirty="0">
                <a:solidFill>
                  <a:srgbClr val="002060"/>
                </a:solidFill>
                <a:latin typeface="+mj-lt"/>
              </a:rPr>
              <a:t>Исматуллаев П.Р., Кадырова Ш.А., Газиев Г.А.  – Т:.ТГТУ 2007</a:t>
            </a:r>
            <a:endParaRPr lang="en-US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dirty="0">
                <a:solidFill>
                  <a:srgbClr val="002060"/>
                </a:solidFill>
                <a:latin typeface="+mj-lt"/>
              </a:rPr>
              <a:t>O’lchashning fizikaviy asoslari. Darslik. Kalandarov P.I.. / – T:” TIQXMMI” MTU, 2023, 232 b.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Kazvek</a:t>
            </a: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. “Ultrasonic flaw detector UD2-70” prompt, Kazvek.com, 2021.</a:t>
            </a:r>
            <a:endParaRPr lang="uz-Cyrl-UZ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NDT Innovations. “Ultrasonic testing system” prompt, NDT-Innovations.ru, 2020.</a:t>
            </a:r>
            <a:endParaRPr lang="uz-Cyrl-UZ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Mprofit</a:t>
            </a: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. “Thickness gauge” prompt, Mprofit.ru, 2022.</a:t>
            </a:r>
            <a:endParaRPr lang="uz-Cyrl-UZ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“Ultrasonic flaw detector” prompt, GEO-NDT.ru, 2021.</a:t>
            </a:r>
            <a:endParaRPr lang="uz-Cyrl-UZ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Amazon. “Sound level meter device” prompt, Amazon.com, 2023.</a:t>
            </a:r>
            <a:endParaRPr lang="uz-Cyrl-UZ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Hardbroker</a:t>
            </a: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. “Ultrasonic thickness gauge” prompt, Hardbroker.ru, 2022.</a:t>
            </a:r>
            <a:endParaRPr lang="uz-Cyrl-UZ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Kvazar</a:t>
            </a: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KZ. “Ultrasonic flaw detector B-1187” prompt, Kvazar-KZ.com, 2021.</a:t>
            </a:r>
            <a:endParaRPr lang="uz-Cyrl-UZ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Biolight</a:t>
            </a: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. “Digital acoustic noise level meter” prompt, Biolight.ru, 2023.</a:t>
            </a:r>
            <a:r>
              <a:rPr lang="uz-Cyrl-UZ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,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Armada NDT. “Ultrasonic flaw detector” prompt, Armada-NDT.ru, 2021.</a:t>
            </a:r>
            <a:endParaRPr lang="uz-Cyrl-UZ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VNIR. “CO-2 calibration block” prompt, VNIR.ru, 2022.</a:t>
            </a:r>
            <a:endParaRPr lang="uz-Cyrl-UZ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TextArchive</a:t>
            </a: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. “Amplitude-shadow method” prompt, Textarchive.ru, 2020.</a:t>
            </a:r>
            <a:endParaRPr lang="uz-Cyrl-UZ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StrPort</a:t>
            </a: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. “Sound insulation material” prompt, StrPort.ru, 2023.</a:t>
            </a:r>
            <a:endParaRPr lang="uz-Cyrl-UZ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Studwood</a:t>
            </a: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. “Echo method” prompt, Studwood.net, 2020.</a:t>
            </a:r>
            <a:endParaRPr lang="uz-Cyrl-UZ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Pribori24. “Noise level meter” prompt, Pribori24.ru, 2021.</a:t>
            </a:r>
            <a:endParaRPr lang="uz-Cyrl-UZ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endParaRPr lang="uz-Cyrl-UZ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48A89242-73D5-4A3A-B974-BF048D014F0A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CB88911-E52C-497C-884E-4FCAA319D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6977"/>
            <a:ext cx="7886700" cy="2762153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!!</a:t>
            </a:r>
            <a:endParaRPr lang="en-US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3A29664F-F69C-4422-9E5F-B4AC597D1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64399" y="6547999"/>
            <a:ext cx="1620788" cy="365125"/>
          </a:xfrm>
        </p:spPr>
        <p:txBody>
          <a:bodyPr/>
          <a:lstStyle/>
          <a:p>
            <a:pPr>
              <a:defRPr/>
            </a:pPr>
            <a:r>
              <a:rPr lang="en-US" sz="1400" dirty="0">
                <a:solidFill>
                  <a:srgbClr val="002060"/>
                </a:solidFill>
              </a:rPr>
              <a:t>© </a:t>
            </a:r>
            <a:r>
              <a:rPr lang="en-US" sz="1400" dirty="0" err="1">
                <a:solidFill>
                  <a:srgbClr val="002060"/>
                </a:solidFill>
              </a:rPr>
              <a:t>B.Khamdamov</a:t>
            </a:r>
            <a:r>
              <a:rPr lang="en-US" sz="1400" dirty="0">
                <a:solidFill>
                  <a:srgbClr val="002060"/>
                </a:solidFill>
              </a:rPr>
              <a:t> 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1C7F50C4-DBFC-4EB9-B32B-D0825B3DD348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19861</TotalTime>
  <Words>3757</Words>
  <Application>Microsoft Office PowerPoint</Application>
  <PresentationFormat>Экран (4:3)</PresentationFormat>
  <Paragraphs>387</Paragraphs>
  <Slides>34</Slides>
  <Notes>17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1" baseType="lpstr">
      <vt:lpstr>Arial</vt:lpstr>
      <vt:lpstr>Palatino Linotype</vt:lpstr>
      <vt:lpstr>Times New Roman</vt:lpstr>
      <vt:lpstr>Wingdings</vt:lpstr>
      <vt:lpstr>Wingdings 3</vt:lpstr>
      <vt:lpstr>Легкий дым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UzDAEWOOauto Co.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Bakhrom Khamdamov</dc:creator>
  <cp:lastModifiedBy>Bakhrom Khamdamov</cp:lastModifiedBy>
  <cp:revision>893</cp:revision>
  <cp:lastPrinted>2017-11-03T05:24:17Z</cp:lastPrinted>
  <dcterms:created xsi:type="dcterms:W3CDTF">2004-09-03T10:58:13Z</dcterms:created>
  <dcterms:modified xsi:type="dcterms:W3CDTF">2025-11-16T02:20:19Z</dcterms:modified>
</cp:coreProperties>
</file>