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6191" r:id="rId1"/>
  </p:sldMasterIdLst>
  <p:notesMasterIdLst>
    <p:notesMasterId r:id="rId33"/>
  </p:notesMasterIdLst>
  <p:handoutMasterIdLst>
    <p:handoutMasterId r:id="rId34"/>
  </p:handoutMasterIdLst>
  <p:sldIdLst>
    <p:sldId id="422" r:id="rId2"/>
    <p:sldId id="423" r:id="rId3"/>
    <p:sldId id="424" r:id="rId4"/>
    <p:sldId id="428" r:id="rId5"/>
    <p:sldId id="435" r:id="rId6"/>
    <p:sldId id="429" r:id="rId7"/>
    <p:sldId id="436" r:id="rId8"/>
    <p:sldId id="430" r:id="rId9"/>
    <p:sldId id="437" r:id="rId10"/>
    <p:sldId id="431" r:id="rId11"/>
    <p:sldId id="432" r:id="rId12"/>
    <p:sldId id="304" r:id="rId13"/>
    <p:sldId id="289" r:id="rId14"/>
    <p:sldId id="314" r:id="rId15"/>
    <p:sldId id="318" r:id="rId16"/>
    <p:sldId id="320" r:id="rId17"/>
    <p:sldId id="322" r:id="rId18"/>
    <p:sldId id="433" r:id="rId19"/>
    <p:sldId id="324" r:id="rId20"/>
    <p:sldId id="434" r:id="rId21"/>
    <p:sldId id="326" r:id="rId22"/>
    <p:sldId id="327" r:id="rId23"/>
    <p:sldId id="328" r:id="rId24"/>
    <p:sldId id="344" r:id="rId25"/>
    <p:sldId id="345" r:id="rId26"/>
    <p:sldId id="346" r:id="rId27"/>
    <p:sldId id="347" r:id="rId28"/>
    <p:sldId id="373" r:id="rId29"/>
    <p:sldId id="374" r:id="rId30"/>
    <p:sldId id="375" r:id="rId31"/>
    <p:sldId id="427" r:id="rId32"/>
  </p:sldIdLst>
  <p:sldSz cx="9144000" cy="6858000" type="screen4x3"/>
  <p:notesSz cx="4416425" cy="6684963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105">
          <p15:clr>
            <a:srgbClr val="A4A3A4"/>
          </p15:clr>
        </p15:guide>
        <p15:guide id="2" pos="139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Bakhrom Khamdamov" initials="BK" lastIdx="1" clrIdx="0">
    <p:extLst>
      <p:ext uri="{19B8F6BF-5375-455C-9EA6-DF929625EA0E}">
        <p15:presenceInfo xmlns:p15="http://schemas.microsoft.com/office/powerpoint/2012/main" userId="a5ef29303e80b429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33FF"/>
    <a:srgbClr val="003399"/>
    <a:srgbClr val="EBE7D5"/>
    <a:srgbClr val="F9E1C7"/>
    <a:srgbClr val="C5F1F7"/>
    <a:srgbClr val="FF0000"/>
    <a:srgbClr val="CCECFF"/>
    <a:srgbClr val="D2FCFA"/>
    <a:srgbClr val="00FFFF"/>
    <a:srgbClr val="EB89D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16DA210-FB5B-4158-B5E0-FEB733F419BA}" styleName="Светлый стиль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015" autoAdjust="0"/>
    <p:restoredTop sz="94291" autoAdjust="0"/>
  </p:normalViewPr>
  <p:slideViewPr>
    <p:cSldViewPr>
      <p:cViewPr varScale="1">
        <p:scale>
          <a:sx n="65" d="100"/>
          <a:sy n="65" d="100"/>
        </p:scale>
        <p:origin x="1356" y="48"/>
      </p:cViewPr>
      <p:guideLst>
        <p:guide orient="horz" pos="2160"/>
        <p:guide pos="2880"/>
      </p:guideLst>
    </p:cSldViewPr>
  </p:slideViewPr>
  <p:outlineViewPr>
    <p:cViewPr>
      <p:scale>
        <a:sx n="100" d="100"/>
        <a:sy n="100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72" d="100"/>
          <a:sy n="72" d="100"/>
        </p:scale>
        <p:origin x="-3018" y="-96"/>
      </p:cViewPr>
      <p:guideLst>
        <p:guide orient="horz" pos="2105"/>
        <p:guide pos="139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commentAuthors" Target="commentAuthor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>
            <a:extLst>
              <a:ext uri="{FF2B5EF4-FFF2-40B4-BE49-F238E27FC236}">
                <a16:creationId xmlns:a16="http://schemas.microsoft.com/office/drawing/2014/main" id="{DB32CC1F-89A5-47DD-9866-1D8DF0F3BB17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1914525" cy="334963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63432" tIns="31716" rIns="63432" bIns="31716" numCol="1" anchor="t" anchorCtr="0" compatLnSpc="1">
            <a:prstTxWarp prst="textNoShape">
              <a:avLst/>
            </a:prstTxWarp>
          </a:bodyPr>
          <a:lstStyle>
            <a:lvl1pPr defTabSz="635000" eaLnBrk="1" hangingPunct="1">
              <a:defRPr sz="8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4579" name="Rectangle 3">
            <a:extLst>
              <a:ext uri="{FF2B5EF4-FFF2-40B4-BE49-F238E27FC236}">
                <a16:creationId xmlns:a16="http://schemas.microsoft.com/office/drawing/2014/main" id="{8CC22C52-DE06-45BE-9BC2-D0FD5914E696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2501900" y="0"/>
            <a:ext cx="1914525" cy="334963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63432" tIns="31716" rIns="63432" bIns="31716" numCol="1" anchor="t" anchorCtr="0" compatLnSpc="1">
            <a:prstTxWarp prst="textNoShape">
              <a:avLst/>
            </a:prstTxWarp>
          </a:bodyPr>
          <a:lstStyle>
            <a:lvl1pPr algn="r" defTabSz="635000" eaLnBrk="1" hangingPunct="1">
              <a:defRPr sz="8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4580" name="Rectangle 4">
            <a:extLst>
              <a:ext uri="{FF2B5EF4-FFF2-40B4-BE49-F238E27FC236}">
                <a16:creationId xmlns:a16="http://schemas.microsoft.com/office/drawing/2014/main" id="{D9D00053-2F97-4C8A-BBE5-A5D6D2BCCFD2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6350000"/>
            <a:ext cx="1914525" cy="334963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63432" tIns="31716" rIns="63432" bIns="31716" numCol="1" anchor="b" anchorCtr="0" compatLnSpc="1">
            <a:prstTxWarp prst="textNoShape">
              <a:avLst/>
            </a:prstTxWarp>
          </a:bodyPr>
          <a:lstStyle>
            <a:lvl1pPr defTabSz="635000" eaLnBrk="1" hangingPunct="1">
              <a:defRPr sz="8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4581" name="Rectangle 5">
            <a:extLst>
              <a:ext uri="{FF2B5EF4-FFF2-40B4-BE49-F238E27FC236}">
                <a16:creationId xmlns:a16="http://schemas.microsoft.com/office/drawing/2014/main" id="{322D8E6A-674B-45AF-B521-7E10590A5C6F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2501900" y="6350000"/>
            <a:ext cx="1914525" cy="334963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63432" tIns="31716" rIns="63432" bIns="31716" numCol="1" anchor="b" anchorCtr="0" compatLnSpc="1">
            <a:prstTxWarp prst="textNoShape">
              <a:avLst/>
            </a:prstTxWarp>
          </a:bodyPr>
          <a:lstStyle>
            <a:lvl1pPr algn="r" defTabSz="635000" eaLnBrk="1" hangingPunct="1">
              <a:defRPr sz="800"/>
            </a:lvl1pPr>
          </a:lstStyle>
          <a:p>
            <a:pPr>
              <a:defRPr/>
            </a:pPr>
            <a:fld id="{C3216F83-E22B-453F-815E-886AA3B2D53F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>
            <a:extLst>
              <a:ext uri="{FF2B5EF4-FFF2-40B4-BE49-F238E27FC236}">
                <a16:creationId xmlns:a16="http://schemas.microsoft.com/office/drawing/2014/main" id="{B8F05567-6B97-4352-95B6-C284953CAD01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1914525" cy="334963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63432" tIns="31716" rIns="63432" bIns="31716" numCol="1" anchor="t" anchorCtr="0" compatLnSpc="1">
            <a:prstTxWarp prst="textNoShape">
              <a:avLst/>
            </a:prstTxWarp>
          </a:bodyPr>
          <a:lstStyle>
            <a:lvl1pPr defTabSz="635000" eaLnBrk="1" hangingPunct="1">
              <a:defRPr sz="8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147" name="Rectangle 3">
            <a:extLst>
              <a:ext uri="{FF2B5EF4-FFF2-40B4-BE49-F238E27FC236}">
                <a16:creationId xmlns:a16="http://schemas.microsoft.com/office/drawing/2014/main" id="{765C814C-C499-4FF0-A4BC-C680BCD65D99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2501900" y="0"/>
            <a:ext cx="1914525" cy="334963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63432" tIns="31716" rIns="63432" bIns="31716" numCol="1" anchor="t" anchorCtr="0" compatLnSpc="1">
            <a:prstTxWarp prst="textNoShape">
              <a:avLst/>
            </a:prstTxWarp>
          </a:bodyPr>
          <a:lstStyle>
            <a:lvl1pPr algn="r" defTabSz="635000" eaLnBrk="1" hangingPunct="1">
              <a:defRPr sz="8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7348" name="Rectangle 4">
            <a:extLst>
              <a:ext uri="{FF2B5EF4-FFF2-40B4-BE49-F238E27FC236}">
                <a16:creationId xmlns:a16="http://schemas.microsoft.com/office/drawing/2014/main" id="{0466A8F7-77D6-4BD8-8E49-9376C8E22859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536575" y="501650"/>
            <a:ext cx="3343275" cy="250666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9" name="Rectangle 5">
            <a:extLst>
              <a:ext uri="{FF2B5EF4-FFF2-40B4-BE49-F238E27FC236}">
                <a16:creationId xmlns:a16="http://schemas.microsoft.com/office/drawing/2014/main" id="{A8E99843-35B6-458A-BC6E-F78D313E7FFE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588963" y="3175000"/>
            <a:ext cx="3238500" cy="3008313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63432" tIns="31716" rIns="63432" bIns="3171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150" name="Rectangle 6">
            <a:extLst>
              <a:ext uri="{FF2B5EF4-FFF2-40B4-BE49-F238E27FC236}">
                <a16:creationId xmlns:a16="http://schemas.microsoft.com/office/drawing/2014/main" id="{C90522B7-4D03-4050-9A4A-14E417DF65FE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350000"/>
            <a:ext cx="1914525" cy="334963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63432" tIns="31716" rIns="63432" bIns="31716" numCol="1" anchor="b" anchorCtr="0" compatLnSpc="1">
            <a:prstTxWarp prst="textNoShape">
              <a:avLst/>
            </a:prstTxWarp>
          </a:bodyPr>
          <a:lstStyle>
            <a:lvl1pPr defTabSz="635000" eaLnBrk="1" hangingPunct="1">
              <a:defRPr sz="8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151" name="Rectangle 7">
            <a:extLst>
              <a:ext uri="{FF2B5EF4-FFF2-40B4-BE49-F238E27FC236}">
                <a16:creationId xmlns:a16="http://schemas.microsoft.com/office/drawing/2014/main" id="{52012EAD-4B2E-42FF-829C-14E216EF342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2501900" y="6350000"/>
            <a:ext cx="1914525" cy="334963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63432" tIns="31716" rIns="63432" bIns="31716" numCol="1" anchor="b" anchorCtr="0" compatLnSpc="1">
            <a:prstTxWarp prst="textNoShape">
              <a:avLst/>
            </a:prstTxWarp>
          </a:bodyPr>
          <a:lstStyle>
            <a:lvl1pPr algn="r" defTabSz="635000" eaLnBrk="1" hangingPunct="1">
              <a:defRPr sz="800"/>
            </a:lvl1pPr>
          </a:lstStyle>
          <a:p>
            <a:pPr>
              <a:defRPr/>
            </a:pPr>
            <a:fld id="{4EBA76ED-20A3-4C33-9EC9-D0874E98DDC4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Образ слайда 1">
            <a:extLst>
              <a:ext uri="{FF2B5EF4-FFF2-40B4-BE49-F238E27FC236}">
                <a16:creationId xmlns:a16="http://schemas.microsoft.com/office/drawing/2014/main" id="{D7B947D9-C83A-465F-9EF9-1E50F8B03BA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703263" y="835025"/>
            <a:ext cx="3009900" cy="2257425"/>
          </a:xfrm>
          <a:ln/>
        </p:spPr>
      </p:sp>
      <p:sp>
        <p:nvSpPr>
          <p:cNvPr id="60419" name="Заметки 2">
            <a:extLst>
              <a:ext uri="{FF2B5EF4-FFF2-40B4-BE49-F238E27FC236}">
                <a16:creationId xmlns:a16="http://schemas.microsoft.com/office/drawing/2014/main" id="{C5B3A3D6-547C-4AE4-840F-29BB6F31BCE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ru-RU" dirty="0"/>
          </a:p>
        </p:txBody>
      </p:sp>
      <p:sp>
        <p:nvSpPr>
          <p:cNvPr id="60420" name="Номер слайда 3">
            <a:extLst>
              <a:ext uri="{FF2B5EF4-FFF2-40B4-BE49-F238E27FC236}">
                <a16:creationId xmlns:a16="http://schemas.microsoft.com/office/drawing/2014/main" id="{B62591E7-4FEF-450E-A348-3A65D5CA23B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6350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6350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6350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6350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6350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635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635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635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635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0AE02FFB-C0F1-4294-B2C4-2067663C0D0C}" type="slidenum">
              <a:rPr lang="en-US" altLang="ru-RU" sz="800" smtClean="0">
                <a:solidFill>
                  <a:srgbClr val="000000"/>
                </a:solidFill>
              </a:rPr>
              <a:pPr/>
              <a:t>1</a:t>
            </a:fld>
            <a:endParaRPr lang="en-US" altLang="ru-RU" sz="80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2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A2853513-8574-4634-B069-41AE82FD1FE9}" type="slidenum">
              <a:rPr lang="de-DE" altLang="be-BY"/>
              <a:pPr eaLnBrk="1" hangingPunct="1">
                <a:spcBef>
                  <a:spcPct val="0"/>
                </a:spcBef>
              </a:pPr>
              <a:t>12</a:t>
            </a:fld>
            <a:endParaRPr lang="de-DE" altLang="be-BY"/>
          </a:p>
        </p:txBody>
      </p:sp>
      <p:sp>
        <p:nvSpPr>
          <p:cNvPr id="1832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3588" cy="3430588"/>
          </a:xfrm>
          <a:ln/>
        </p:spPr>
      </p:sp>
      <p:sp>
        <p:nvSpPr>
          <p:cNvPr id="18330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 altLang="be-BY" noProof="1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91DA2111-3D23-46DF-A0E8-106EEE3FDB3C}" type="slidenum">
              <a:rPr lang="de-DE" altLang="be-BY"/>
              <a:pPr eaLnBrk="1" hangingPunct="1">
                <a:spcBef>
                  <a:spcPct val="0"/>
                </a:spcBef>
              </a:pPr>
              <a:t>13</a:t>
            </a:fld>
            <a:endParaRPr lang="de-DE" altLang="be-BY"/>
          </a:p>
        </p:txBody>
      </p:sp>
      <p:sp>
        <p:nvSpPr>
          <p:cNvPr id="1843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3588" cy="3430588"/>
          </a:xfrm>
          <a:ln/>
        </p:spPr>
      </p:sp>
      <p:sp>
        <p:nvSpPr>
          <p:cNvPr id="18432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 altLang="be-BY" noProof="1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3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456D035E-E43F-4F08-95A4-6131B50D576B}" type="slidenum">
              <a:rPr lang="de-DE" altLang="be-BY"/>
              <a:pPr eaLnBrk="1" hangingPunct="1">
                <a:spcBef>
                  <a:spcPct val="0"/>
                </a:spcBef>
              </a:pPr>
              <a:t>15</a:t>
            </a:fld>
            <a:endParaRPr lang="de-DE" altLang="be-BY"/>
          </a:p>
        </p:txBody>
      </p:sp>
      <p:sp>
        <p:nvSpPr>
          <p:cNvPr id="1863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3588" cy="3430588"/>
          </a:xfrm>
          <a:ln/>
        </p:spPr>
      </p:sp>
      <p:sp>
        <p:nvSpPr>
          <p:cNvPr id="18637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altLang="be-BY" noProof="1"/>
          </a:p>
        </p:txBody>
      </p:sp>
      <p:sp>
        <p:nvSpPr>
          <p:cNvPr id="186373" name="Верхний колонтитул 4"/>
          <p:cNvSpPr>
            <a:spLocks noGrp="1"/>
          </p:cNvSpPr>
          <p:nvPr>
            <p:ph type="hdr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</a:pPr>
            <a:r>
              <a:rPr lang="ru-RU" altLang="be-BY"/>
              <a:t>Приборы и методы контроля</a:t>
            </a:r>
            <a:endParaRPr lang="de-DE" altLang="be-BY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4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6376F420-9513-48E5-8356-07322BD907E4}" type="slidenum">
              <a:rPr lang="de-DE" altLang="be-BY"/>
              <a:pPr eaLnBrk="1" hangingPunct="1">
                <a:spcBef>
                  <a:spcPct val="0"/>
                </a:spcBef>
              </a:pPr>
              <a:t>16</a:t>
            </a:fld>
            <a:endParaRPr lang="de-DE" altLang="be-BY"/>
          </a:p>
        </p:txBody>
      </p:sp>
      <p:sp>
        <p:nvSpPr>
          <p:cNvPr id="1884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3588" cy="3430588"/>
          </a:xfrm>
          <a:ln/>
        </p:spPr>
      </p:sp>
      <p:sp>
        <p:nvSpPr>
          <p:cNvPr id="18842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altLang="be-BY" noProof="1"/>
          </a:p>
        </p:txBody>
      </p:sp>
      <p:sp>
        <p:nvSpPr>
          <p:cNvPr id="188421" name="Верхний колонтитул 4"/>
          <p:cNvSpPr>
            <a:spLocks noGrp="1"/>
          </p:cNvSpPr>
          <p:nvPr>
            <p:ph type="hdr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</a:pPr>
            <a:r>
              <a:rPr lang="ru-RU" altLang="be-BY"/>
              <a:t>Приборы и методы контроля</a:t>
            </a:r>
            <a:endParaRPr lang="de-DE" altLang="be-BY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4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8AE49827-F87A-491D-BB57-11D37E9DDD88}" type="slidenum">
              <a:rPr lang="de-DE" altLang="be-BY"/>
              <a:pPr eaLnBrk="1" hangingPunct="1">
                <a:spcBef>
                  <a:spcPct val="0"/>
                </a:spcBef>
              </a:pPr>
              <a:t>17</a:t>
            </a:fld>
            <a:endParaRPr lang="de-DE" altLang="be-BY"/>
          </a:p>
        </p:txBody>
      </p:sp>
      <p:sp>
        <p:nvSpPr>
          <p:cNvPr id="1904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3588" cy="3430588"/>
          </a:xfrm>
          <a:ln/>
        </p:spPr>
      </p:sp>
      <p:sp>
        <p:nvSpPr>
          <p:cNvPr id="19046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altLang="be-BY" noProof="1"/>
          </a:p>
        </p:txBody>
      </p:sp>
      <p:sp>
        <p:nvSpPr>
          <p:cNvPr id="190469" name="Верхний колонтитул 4"/>
          <p:cNvSpPr>
            <a:spLocks noGrp="1"/>
          </p:cNvSpPr>
          <p:nvPr>
            <p:ph type="hdr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</a:pPr>
            <a:r>
              <a:rPr lang="ru-RU" altLang="be-BY"/>
              <a:t>Приборы и методы контроля</a:t>
            </a:r>
            <a:endParaRPr lang="de-DE" altLang="be-BY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4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8AE49827-F87A-491D-BB57-11D37E9DDD88}" type="slidenum">
              <a:rPr lang="de-DE" altLang="be-BY"/>
              <a:pPr eaLnBrk="1" hangingPunct="1">
                <a:spcBef>
                  <a:spcPct val="0"/>
                </a:spcBef>
              </a:pPr>
              <a:t>18</a:t>
            </a:fld>
            <a:endParaRPr lang="de-DE" altLang="be-BY"/>
          </a:p>
        </p:txBody>
      </p:sp>
      <p:sp>
        <p:nvSpPr>
          <p:cNvPr id="1904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3588" cy="3430588"/>
          </a:xfrm>
          <a:ln/>
        </p:spPr>
      </p:sp>
      <p:sp>
        <p:nvSpPr>
          <p:cNvPr id="19046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altLang="be-BY" noProof="1"/>
          </a:p>
        </p:txBody>
      </p:sp>
      <p:sp>
        <p:nvSpPr>
          <p:cNvPr id="190469" name="Верхний колонтитул 4"/>
          <p:cNvSpPr>
            <a:spLocks noGrp="1"/>
          </p:cNvSpPr>
          <p:nvPr>
            <p:ph type="hdr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</a:pPr>
            <a:r>
              <a:rPr lang="ru-RU" altLang="be-BY"/>
              <a:t>Приборы и методы контроля</a:t>
            </a:r>
            <a:endParaRPr lang="de-DE" altLang="be-BY"/>
          </a:p>
        </p:txBody>
      </p:sp>
    </p:spTree>
    <p:extLst>
      <p:ext uri="{BB962C8B-B14F-4D97-AF65-F5344CB8AC3E}">
        <p14:creationId xmlns:p14="http://schemas.microsoft.com/office/powerpoint/2010/main" val="201725863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5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EEE8A1B2-7404-4450-AFED-578D3115F0EE}" type="slidenum">
              <a:rPr lang="de-DE" altLang="be-BY"/>
              <a:pPr eaLnBrk="1" hangingPunct="1">
                <a:spcBef>
                  <a:spcPct val="0"/>
                </a:spcBef>
              </a:pPr>
              <a:t>19</a:t>
            </a:fld>
            <a:endParaRPr lang="de-DE" altLang="be-BY"/>
          </a:p>
        </p:txBody>
      </p:sp>
      <p:sp>
        <p:nvSpPr>
          <p:cNvPr id="1925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3588" cy="3430588"/>
          </a:xfrm>
          <a:ln/>
        </p:spPr>
      </p:sp>
      <p:sp>
        <p:nvSpPr>
          <p:cNvPr id="19251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altLang="be-BY" noProof="1"/>
          </a:p>
        </p:txBody>
      </p:sp>
      <p:sp>
        <p:nvSpPr>
          <p:cNvPr id="192517" name="Верхний колонтитул 4"/>
          <p:cNvSpPr>
            <a:spLocks noGrp="1"/>
          </p:cNvSpPr>
          <p:nvPr>
            <p:ph type="hdr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</a:pPr>
            <a:r>
              <a:rPr lang="ru-RU" altLang="be-BY"/>
              <a:t>Приборы и методы контроля</a:t>
            </a:r>
            <a:endParaRPr lang="de-DE" altLang="be-BY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5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EEE8A1B2-7404-4450-AFED-578D3115F0EE}" type="slidenum">
              <a:rPr lang="de-DE" altLang="be-BY"/>
              <a:pPr eaLnBrk="1" hangingPunct="1">
                <a:spcBef>
                  <a:spcPct val="0"/>
                </a:spcBef>
              </a:pPr>
              <a:t>20</a:t>
            </a:fld>
            <a:endParaRPr lang="de-DE" altLang="be-BY"/>
          </a:p>
        </p:txBody>
      </p:sp>
      <p:sp>
        <p:nvSpPr>
          <p:cNvPr id="1925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3588" cy="3430588"/>
          </a:xfrm>
          <a:ln/>
        </p:spPr>
      </p:sp>
      <p:sp>
        <p:nvSpPr>
          <p:cNvPr id="19251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altLang="be-BY" noProof="1"/>
          </a:p>
        </p:txBody>
      </p:sp>
      <p:sp>
        <p:nvSpPr>
          <p:cNvPr id="192517" name="Верхний колонтитул 4"/>
          <p:cNvSpPr>
            <a:spLocks noGrp="1"/>
          </p:cNvSpPr>
          <p:nvPr>
            <p:ph type="hdr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</a:pPr>
            <a:r>
              <a:rPr lang="ru-RU" altLang="be-BY"/>
              <a:t>Приборы и методы контроля</a:t>
            </a:r>
            <a:endParaRPr lang="de-DE" altLang="be-BY"/>
          </a:p>
        </p:txBody>
      </p:sp>
    </p:spTree>
    <p:extLst>
      <p:ext uri="{BB962C8B-B14F-4D97-AF65-F5344CB8AC3E}">
        <p14:creationId xmlns:p14="http://schemas.microsoft.com/office/powerpoint/2010/main" val="252954031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174C7808-F227-4181-9F92-329DD3F0BBE6}" type="slidenum">
              <a:rPr lang="de-DE" altLang="be-BY"/>
              <a:pPr eaLnBrk="1" hangingPunct="1">
                <a:spcBef>
                  <a:spcPct val="0"/>
                </a:spcBef>
              </a:pPr>
              <a:t>21</a:t>
            </a:fld>
            <a:endParaRPr lang="de-DE" altLang="be-BY"/>
          </a:p>
        </p:txBody>
      </p:sp>
      <p:sp>
        <p:nvSpPr>
          <p:cNvPr id="1945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3588" cy="3430588"/>
          </a:xfrm>
          <a:ln/>
        </p:spPr>
      </p:sp>
      <p:sp>
        <p:nvSpPr>
          <p:cNvPr id="19456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 altLang="be-BY" noProof="1"/>
          </a:p>
        </p:txBody>
      </p:sp>
      <p:sp>
        <p:nvSpPr>
          <p:cNvPr id="194565" name="Верхний колонтитул 4"/>
          <p:cNvSpPr>
            <a:spLocks noGrp="1"/>
          </p:cNvSpPr>
          <p:nvPr>
            <p:ph type="hdr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</a:pPr>
            <a:r>
              <a:rPr lang="ru-RU" altLang="be-BY"/>
              <a:t>Приборы и методы контроля</a:t>
            </a:r>
            <a:endParaRPr lang="de-DE" altLang="be-BY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5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5650E82C-8815-49BA-8C48-3D4C8FFCE540}" type="slidenum">
              <a:rPr lang="de-DE" altLang="be-BY"/>
              <a:pPr eaLnBrk="1" hangingPunct="1">
                <a:spcBef>
                  <a:spcPct val="0"/>
                </a:spcBef>
              </a:pPr>
              <a:t>22</a:t>
            </a:fld>
            <a:endParaRPr lang="de-DE" altLang="be-BY"/>
          </a:p>
        </p:txBody>
      </p:sp>
      <p:sp>
        <p:nvSpPr>
          <p:cNvPr id="1955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3588" cy="3430588"/>
          </a:xfrm>
          <a:ln/>
        </p:spPr>
      </p:sp>
      <p:sp>
        <p:nvSpPr>
          <p:cNvPr id="19558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 altLang="be-BY" noProof="1"/>
          </a:p>
        </p:txBody>
      </p:sp>
      <p:sp>
        <p:nvSpPr>
          <p:cNvPr id="195589" name="Верхний колонтитул 4"/>
          <p:cNvSpPr>
            <a:spLocks noGrp="1"/>
          </p:cNvSpPr>
          <p:nvPr>
            <p:ph type="hdr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</a:pPr>
            <a:r>
              <a:rPr lang="ru-RU" altLang="be-BY"/>
              <a:t>Приборы и методы контроля</a:t>
            </a:r>
            <a:endParaRPr lang="de-DE" altLang="be-BY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6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DE15B3E5-7116-432C-961E-A4DB159A1FF3}" type="slidenum">
              <a:rPr lang="de-DE" altLang="be-BY"/>
              <a:pPr eaLnBrk="1" hangingPunct="1">
                <a:spcBef>
                  <a:spcPct val="0"/>
                </a:spcBef>
              </a:pPr>
              <a:t>23</a:t>
            </a:fld>
            <a:endParaRPr lang="de-DE" altLang="be-BY"/>
          </a:p>
        </p:txBody>
      </p:sp>
      <p:sp>
        <p:nvSpPr>
          <p:cNvPr id="196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3588" cy="3430588"/>
          </a:xfrm>
          <a:ln/>
        </p:spPr>
      </p:sp>
      <p:sp>
        <p:nvSpPr>
          <p:cNvPr id="19661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 altLang="be-BY" noProof="1"/>
          </a:p>
        </p:txBody>
      </p:sp>
      <p:sp>
        <p:nvSpPr>
          <p:cNvPr id="196613" name="Верхний колонтитул 4"/>
          <p:cNvSpPr>
            <a:spLocks noGrp="1"/>
          </p:cNvSpPr>
          <p:nvPr>
            <p:ph type="hdr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</a:pPr>
            <a:r>
              <a:rPr lang="ru-RU" altLang="be-BY"/>
              <a:t>Приборы и методы контроля</a:t>
            </a:r>
            <a:endParaRPr lang="de-DE" altLang="be-BY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8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1721CC94-4C16-4E84-9D59-C593BC8BB40D}" type="slidenum">
              <a:rPr lang="de-DE" altLang="be-BY"/>
              <a:pPr eaLnBrk="1" hangingPunct="1">
                <a:spcBef>
                  <a:spcPct val="0"/>
                </a:spcBef>
              </a:pPr>
              <a:t>24</a:t>
            </a:fld>
            <a:endParaRPr lang="de-DE" altLang="be-BY"/>
          </a:p>
        </p:txBody>
      </p:sp>
      <p:sp>
        <p:nvSpPr>
          <p:cNvPr id="2068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3588" cy="3430588"/>
          </a:xfrm>
          <a:ln/>
        </p:spPr>
      </p:sp>
      <p:sp>
        <p:nvSpPr>
          <p:cNvPr id="20685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altLang="be-BY" noProof="1"/>
          </a:p>
        </p:txBody>
      </p:sp>
      <p:sp>
        <p:nvSpPr>
          <p:cNvPr id="206853" name="Верхний колонтитул 4"/>
          <p:cNvSpPr>
            <a:spLocks noGrp="1"/>
          </p:cNvSpPr>
          <p:nvPr>
            <p:ph type="hdr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</a:pPr>
            <a:r>
              <a:rPr lang="ru-RU" altLang="be-BY"/>
              <a:t>Приборы и методы контроля</a:t>
            </a:r>
            <a:endParaRPr lang="de-DE" altLang="be-BY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8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AFCBD5CA-2F66-4199-A4EE-31F6AD0E316F}" type="slidenum">
              <a:rPr lang="de-DE" altLang="be-BY"/>
              <a:pPr eaLnBrk="1" hangingPunct="1">
                <a:spcBef>
                  <a:spcPct val="0"/>
                </a:spcBef>
              </a:pPr>
              <a:t>25</a:t>
            </a:fld>
            <a:endParaRPr lang="de-DE" altLang="be-BY"/>
          </a:p>
        </p:txBody>
      </p:sp>
      <p:sp>
        <p:nvSpPr>
          <p:cNvPr id="2078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3588" cy="3430588"/>
          </a:xfrm>
          <a:ln/>
        </p:spPr>
      </p:sp>
      <p:sp>
        <p:nvSpPr>
          <p:cNvPr id="20787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altLang="be-BY" noProof="1"/>
          </a:p>
        </p:txBody>
      </p:sp>
      <p:sp>
        <p:nvSpPr>
          <p:cNvPr id="207877" name="Верхний колонтитул 4"/>
          <p:cNvSpPr>
            <a:spLocks noGrp="1"/>
          </p:cNvSpPr>
          <p:nvPr>
            <p:ph type="hdr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</a:pPr>
            <a:r>
              <a:rPr lang="ru-RU" altLang="be-BY"/>
              <a:t>Приборы и методы контроля</a:t>
            </a:r>
            <a:endParaRPr lang="de-DE" altLang="be-BY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8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B1C0DD58-E5F0-4449-A81B-1C3A96F690A8}" type="slidenum">
              <a:rPr lang="de-DE" altLang="be-BY"/>
              <a:pPr eaLnBrk="1" hangingPunct="1">
                <a:spcBef>
                  <a:spcPct val="0"/>
                </a:spcBef>
              </a:pPr>
              <a:t>26</a:t>
            </a:fld>
            <a:endParaRPr lang="de-DE" altLang="be-BY"/>
          </a:p>
        </p:txBody>
      </p:sp>
      <p:sp>
        <p:nvSpPr>
          <p:cNvPr id="2088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3588" cy="3430588"/>
          </a:xfrm>
          <a:ln/>
        </p:spPr>
      </p:sp>
      <p:sp>
        <p:nvSpPr>
          <p:cNvPr id="20890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altLang="be-BY" noProof="1"/>
          </a:p>
        </p:txBody>
      </p:sp>
      <p:sp>
        <p:nvSpPr>
          <p:cNvPr id="208901" name="Верхний колонтитул 4"/>
          <p:cNvSpPr>
            <a:spLocks noGrp="1"/>
          </p:cNvSpPr>
          <p:nvPr>
            <p:ph type="hdr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</a:pPr>
            <a:r>
              <a:rPr lang="ru-RU" altLang="be-BY"/>
              <a:t>Приборы и методы контроля</a:t>
            </a:r>
            <a:endParaRPr lang="de-DE" altLang="be-BY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9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51014120-7B34-4855-B0A3-9D4A3AFC967E}" type="slidenum">
              <a:rPr lang="de-DE" altLang="be-BY"/>
              <a:pPr eaLnBrk="1" hangingPunct="1">
                <a:spcBef>
                  <a:spcPct val="0"/>
                </a:spcBef>
              </a:pPr>
              <a:t>27</a:t>
            </a:fld>
            <a:endParaRPr lang="de-DE" altLang="be-BY"/>
          </a:p>
        </p:txBody>
      </p:sp>
      <p:sp>
        <p:nvSpPr>
          <p:cNvPr id="2099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3588" cy="3430588"/>
          </a:xfrm>
          <a:ln/>
        </p:spPr>
      </p:sp>
      <p:sp>
        <p:nvSpPr>
          <p:cNvPr id="20992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altLang="be-BY" noProof="1"/>
          </a:p>
        </p:txBody>
      </p:sp>
      <p:sp>
        <p:nvSpPr>
          <p:cNvPr id="209925" name="Верхний колонтитул 4"/>
          <p:cNvSpPr>
            <a:spLocks noGrp="1"/>
          </p:cNvSpPr>
          <p:nvPr>
            <p:ph type="hdr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</a:pPr>
            <a:r>
              <a:rPr lang="ru-RU" altLang="be-BY"/>
              <a:t>Приборы и методы контроля</a:t>
            </a:r>
            <a:endParaRPr lang="de-DE" altLang="be-BY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8">
            <a:extLst>
              <a:ext uri="{FF2B5EF4-FFF2-40B4-BE49-F238E27FC236}">
                <a16:creationId xmlns:a16="http://schemas.microsoft.com/office/drawing/2014/main" id="{338E90BB-DEA1-4E48-ACFF-94EEF047824F}"/>
              </a:ext>
            </a:extLst>
          </p:cNvPr>
          <p:cNvSpPr>
            <a:spLocks/>
          </p:cNvSpPr>
          <p:nvPr/>
        </p:nvSpPr>
        <p:spPr bwMode="auto">
          <a:xfrm>
            <a:off x="-31750" y="4321175"/>
            <a:ext cx="1395413" cy="781050"/>
          </a:xfrm>
          <a:custGeom>
            <a:avLst/>
            <a:gdLst>
              <a:gd name="T0" fmla="*/ 174594415 w 8042"/>
              <a:gd name="T1" fmla="*/ 61003910 h 10000"/>
              <a:gd name="T2" fmla="*/ 179471940 w 8042"/>
              <a:gd name="T3" fmla="*/ 60271832 h 10000"/>
              <a:gd name="T4" fmla="*/ 180284861 w 8042"/>
              <a:gd name="T5" fmla="*/ 59905832 h 10000"/>
              <a:gd name="T6" fmla="*/ 242126018 w 8042"/>
              <a:gd name="T7" fmla="*/ 32088033 h 10000"/>
              <a:gd name="T8" fmla="*/ 242126018 w 8042"/>
              <a:gd name="T9" fmla="*/ 28799969 h 10000"/>
              <a:gd name="T10" fmla="*/ 180284861 w 8042"/>
              <a:gd name="T11" fmla="*/ 1348170 h 10000"/>
              <a:gd name="T12" fmla="*/ 179471940 w 8042"/>
              <a:gd name="T13" fmla="*/ 976078 h 10000"/>
              <a:gd name="T14" fmla="*/ 174594415 w 8042"/>
              <a:gd name="T15" fmla="*/ 250092 h 10000"/>
              <a:gd name="T16" fmla="*/ 541889 w 8042"/>
              <a:gd name="T17" fmla="*/ 0 h 10000"/>
              <a:gd name="T18" fmla="*/ 0 w 8042"/>
              <a:gd name="T19" fmla="*/ 60949002 h 10000"/>
              <a:gd name="T20" fmla="*/ 174594415 w 8042"/>
              <a:gd name="T21" fmla="*/ 61003910 h 10000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8042" h="10000">
                <a:moveTo>
                  <a:pt x="5799" y="10000"/>
                </a:moveTo>
                <a:cubicBezTo>
                  <a:pt x="5880" y="10000"/>
                  <a:pt x="5934" y="9940"/>
                  <a:pt x="5961" y="9880"/>
                </a:cubicBezTo>
                <a:cubicBezTo>
                  <a:pt x="5961" y="9820"/>
                  <a:pt x="5988" y="9820"/>
                  <a:pt x="5988" y="9820"/>
                </a:cubicBezTo>
                <a:lnTo>
                  <a:pt x="8042" y="5260"/>
                </a:lnTo>
                <a:cubicBezTo>
                  <a:pt x="8096" y="5140"/>
                  <a:pt x="8096" y="4901"/>
                  <a:pt x="8042" y="4721"/>
                </a:cubicBezTo>
                <a:lnTo>
                  <a:pt x="5988" y="221"/>
                </a:lnTo>
                <a:cubicBezTo>
                  <a:pt x="5988" y="160"/>
                  <a:pt x="5961" y="160"/>
                  <a:pt x="5961" y="160"/>
                </a:cubicBezTo>
                <a:cubicBezTo>
                  <a:pt x="5934" y="101"/>
                  <a:pt x="5880" y="41"/>
                  <a:pt x="5799" y="41"/>
                </a:cubicBezTo>
                <a:lnTo>
                  <a:pt x="18" y="0"/>
                </a:lnTo>
                <a:cubicBezTo>
                  <a:pt x="12" y="3330"/>
                  <a:pt x="6" y="6661"/>
                  <a:pt x="0" y="9991"/>
                </a:cubicBezTo>
                <a:lnTo>
                  <a:pt x="5799" y="10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42416" y="2514601"/>
            <a:ext cx="6600451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42416" y="4777380"/>
            <a:ext cx="6600451" cy="1126283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CD53A4EB-73E7-433C-8737-41312E2BD1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A116CC-EAE9-44C5-AEDF-3D9236701945}" type="datetime1">
              <a:rPr lang="ru-RU" smtClean="0"/>
              <a:t>17.11.2025</a:t>
            </a:fld>
            <a:endParaRPr lang="ru-RU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93AC1FA0-E057-457C-BE9D-3DCDD39CBF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B.Khamdamov </a:t>
            </a:r>
            <a:endParaRPr lang="ru-RU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D9A2D450-D2E7-4740-8B84-CD84F291A9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23863" y="4529138"/>
            <a:ext cx="5842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E882F8-22E5-4BA6-8541-46BB76D0BF65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365066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11">
            <a:extLst>
              <a:ext uri="{FF2B5EF4-FFF2-40B4-BE49-F238E27FC236}">
                <a16:creationId xmlns:a16="http://schemas.microsoft.com/office/drawing/2014/main" id="{5EA6EF22-A13C-434D-94EB-EBC7A6A20628}"/>
              </a:ext>
            </a:extLst>
          </p:cNvPr>
          <p:cNvSpPr>
            <a:spLocks/>
          </p:cNvSpPr>
          <p:nvPr/>
        </p:nvSpPr>
        <p:spPr bwMode="auto">
          <a:xfrm flipV="1">
            <a:off x="0" y="711200"/>
            <a:ext cx="1358900" cy="508000"/>
          </a:xfrm>
          <a:custGeom>
            <a:avLst/>
            <a:gdLst>
              <a:gd name="T0" fmla="*/ 233511534 w 7908"/>
              <a:gd name="T1" fmla="*/ 12113514 h 10000"/>
              <a:gd name="T2" fmla="*/ 194150002 w 7908"/>
              <a:gd name="T3" fmla="*/ 485140 h 10000"/>
              <a:gd name="T4" fmla="*/ 193293730 w 7908"/>
              <a:gd name="T5" fmla="*/ 242570 h 10000"/>
              <a:gd name="T6" fmla="*/ 190842796 w 7908"/>
              <a:gd name="T7" fmla="*/ 0 h 10000"/>
              <a:gd name="T8" fmla="*/ 175251704 w 7908"/>
              <a:gd name="T9" fmla="*/ 0 h 10000"/>
              <a:gd name="T10" fmla="*/ 0 w 7908"/>
              <a:gd name="T11" fmla="*/ 160020 h 10000"/>
              <a:gd name="T12" fmla="*/ 0 w 7908"/>
              <a:gd name="T13" fmla="*/ 25806400 h 10000"/>
              <a:gd name="T14" fmla="*/ 175251704 w 7908"/>
              <a:gd name="T15" fmla="*/ 25682550 h 10000"/>
              <a:gd name="T16" fmla="*/ 190842796 w 7908"/>
              <a:gd name="T17" fmla="*/ 25682550 h 10000"/>
              <a:gd name="T18" fmla="*/ 193293730 w 7908"/>
              <a:gd name="T19" fmla="*/ 25442520 h 10000"/>
              <a:gd name="T20" fmla="*/ 194150002 w 7908"/>
              <a:gd name="T21" fmla="*/ 25197359 h 10000"/>
              <a:gd name="T22" fmla="*/ 233511534 w 7908"/>
              <a:gd name="T23" fmla="*/ 13568985 h 10000"/>
              <a:gd name="T24" fmla="*/ 233511534 w 7908"/>
              <a:gd name="T25" fmla="*/ 12113514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1" y="624110"/>
            <a:ext cx="6589199" cy="128089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2415" y="2133600"/>
            <a:ext cx="6591985" cy="377762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6383633E-A982-40A0-84A2-A43DF6C5C4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CDB480-DCFE-4756-895F-4D2419D96AC6}" type="datetime1">
              <a:rPr lang="ru-RU" smtClean="0"/>
              <a:t>17.11.2025</a:t>
            </a:fld>
            <a:endParaRPr lang="ru-RU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57226BD9-EB76-4BB3-BDF5-58732F8A89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B.Khamdamov </a:t>
            </a:r>
            <a:endParaRPr lang="ru-RU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83E623DD-84A2-492E-84D9-67F9F001AE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02EE5D-98D8-4F86-9EAD-65F6A2268FFB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5287355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11">
            <a:extLst>
              <a:ext uri="{FF2B5EF4-FFF2-40B4-BE49-F238E27FC236}">
                <a16:creationId xmlns:a16="http://schemas.microsoft.com/office/drawing/2014/main" id="{AD7A1549-2C66-4953-8D68-E5D237D3449D}"/>
              </a:ext>
            </a:extLst>
          </p:cNvPr>
          <p:cNvSpPr>
            <a:spLocks/>
          </p:cNvSpPr>
          <p:nvPr/>
        </p:nvSpPr>
        <p:spPr bwMode="auto">
          <a:xfrm flipV="1">
            <a:off x="0" y="3167063"/>
            <a:ext cx="1358900" cy="508000"/>
          </a:xfrm>
          <a:custGeom>
            <a:avLst/>
            <a:gdLst>
              <a:gd name="T0" fmla="*/ 233511534 w 7908"/>
              <a:gd name="T1" fmla="*/ 12113514 h 10000"/>
              <a:gd name="T2" fmla="*/ 194150002 w 7908"/>
              <a:gd name="T3" fmla="*/ 485140 h 10000"/>
              <a:gd name="T4" fmla="*/ 193293730 w 7908"/>
              <a:gd name="T5" fmla="*/ 242570 h 10000"/>
              <a:gd name="T6" fmla="*/ 190842796 w 7908"/>
              <a:gd name="T7" fmla="*/ 0 h 10000"/>
              <a:gd name="T8" fmla="*/ 175251704 w 7908"/>
              <a:gd name="T9" fmla="*/ 0 h 10000"/>
              <a:gd name="T10" fmla="*/ 0 w 7908"/>
              <a:gd name="T11" fmla="*/ 160020 h 10000"/>
              <a:gd name="T12" fmla="*/ 0 w 7908"/>
              <a:gd name="T13" fmla="*/ 25806400 h 10000"/>
              <a:gd name="T14" fmla="*/ 175251704 w 7908"/>
              <a:gd name="T15" fmla="*/ 25682550 h 10000"/>
              <a:gd name="T16" fmla="*/ 190842796 w 7908"/>
              <a:gd name="T17" fmla="*/ 25682550 h 10000"/>
              <a:gd name="T18" fmla="*/ 193293730 w 7908"/>
              <a:gd name="T19" fmla="*/ 25442520 h 10000"/>
              <a:gd name="T20" fmla="*/ 194150002 w 7908"/>
              <a:gd name="T21" fmla="*/ 25197359 h 10000"/>
              <a:gd name="T22" fmla="*/ 233511534 w 7908"/>
              <a:gd name="T23" fmla="*/ 13568985 h 10000"/>
              <a:gd name="T24" fmla="*/ 233511534 w 7908"/>
              <a:gd name="T25" fmla="*/ 12113514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074562"/>
            <a:ext cx="6591985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3581400"/>
            <a:ext cx="6591985" cy="860400"/>
          </a:xfrm>
        </p:spPr>
        <p:txBody>
          <a:bodyPr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0A135CD8-C2F0-4114-89F8-DF66C37FCA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28E83D-16CF-4CD2-A65D-D4A135545D3F}" type="datetime1">
              <a:rPr lang="ru-RU" smtClean="0"/>
              <a:t>17.11.2025</a:t>
            </a:fld>
            <a:endParaRPr lang="ru-RU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A5209846-9F06-4EB0-85BB-E1E0047883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B.Khamdamov </a:t>
            </a:r>
            <a:endParaRPr lang="ru-RU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03A6C78F-5660-419C-A213-43916CFDC0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511175" y="3244850"/>
            <a:ext cx="585788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5F80CC-CBB1-4CCB-860F-3C1D0808EA40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9503736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">
            <a:extLst>
              <a:ext uri="{FF2B5EF4-FFF2-40B4-BE49-F238E27FC236}">
                <a16:creationId xmlns:a16="http://schemas.microsoft.com/office/drawing/2014/main" id="{4279E9DF-E2AD-4710-890D-1C731151C116}"/>
              </a:ext>
            </a:extLst>
          </p:cNvPr>
          <p:cNvSpPr>
            <a:spLocks/>
          </p:cNvSpPr>
          <p:nvPr/>
        </p:nvSpPr>
        <p:spPr bwMode="auto">
          <a:xfrm flipV="1">
            <a:off x="0" y="711200"/>
            <a:ext cx="1358900" cy="508000"/>
          </a:xfrm>
          <a:custGeom>
            <a:avLst/>
            <a:gdLst>
              <a:gd name="T0" fmla="*/ 233511534 w 7908"/>
              <a:gd name="T1" fmla="*/ 12113514 h 10000"/>
              <a:gd name="T2" fmla="*/ 194150002 w 7908"/>
              <a:gd name="T3" fmla="*/ 485140 h 10000"/>
              <a:gd name="T4" fmla="*/ 193293730 w 7908"/>
              <a:gd name="T5" fmla="*/ 242570 h 10000"/>
              <a:gd name="T6" fmla="*/ 190842796 w 7908"/>
              <a:gd name="T7" fmla="*/ 0 h 10000"/>
              <a:gd name="T8" fmla="*/ 175251704 w 7908"/>
              <a:gd name="T9" fmla="*/ 0 h 10000"/>
              <a:gd name="T10" fmla="*/ 0 w 7908"/>
              <a:gd name="T11" fmla="*/ 160020 h 10000"/>
              <a:gd name="T12" fmla="*/ 0 w 7908"/>
              <a:gd name="T13" fmla="*/ 25806400 h 10000"/>
              <a:gd name="T14" fmla="*/ 175251704 w 7908"/>
              <a:gd name="T15" fmla="*/ 25682550 h 10000"/>
              <a:gd name="T16" fmla="*/ 190842796 w 7908"/>
              <a:gd name="T17" fmla="*/ 25682550 h 10000"/>
              <a:gd name="T18" fmla="*/ 193293730 w 7908"/>
              <a:gd name="T19" fmla="*/ 25442520 h 10000"/>
              <a:gd name="T20" fmla="*/ 194150002 w 7908"/>
              <a:gd name="T21" fmla="*/ 25197359 h 10000"/>
              <a:gd name="T22" fmla="*/ 233511534 w 7908"/>
              <a:gd name="T23" fmla="*/ 13568985 h 10000"/>
              <a:gd name="T24" fmla="*/ 233511534 w 7908"/>
              <a:gd name="T25" fmla="*/ 12113514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42416" y="2136706"/>
            <a:ext cx="3197531" cy="376739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7307" y="2136706"/>
            <a:ext cx="3197093" cy="376739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039BA2FE-9523-4781-ADA2-8233634C81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D7C609-921D-45FB-A32B-A6BC04B70A46}" type="datetime1">
              <a:rPr lang="ru-RU" smtClean="0"/>
              <a:t>17.11.2025</a:t>
            </a:fld>
            <a:endParaRPr lang="ru-RU"/>
          </a:p>
        </p:txBody>
      </p:sp>
      <p:sp>
        <p:nvSpPr>
          <p:cNvPr id="7" name="Footer Placeholder 5">
            <a:extLst>
              <a:ext uri="{FF2B5EF4-FFF2-40B4-BE49-F238E27FC236}">
                <a16:creationId xmlns:a16="http://schemas.microsoft.com/office/drawing/2014/main" id="{79A91D2A-DBDD-4F1F-BB25-EB502BF1B4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B.Khamdamov </a:t>
            </a:r>
            <a:endParaRPr lang="ru-RU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68D2CA4A-38ED-4807-BB6B-4AB3E3854A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04BCC9-003B-43CF-AE1C-0C6EAB2673C8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3187039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11">
            <a:extLst>
              <a:ext uri="{FF2B5EF4-FFF2-40B4-BE49-F238E27FC236}">
                <a16:creationId xmlns:a16="http://schemas.microsoft.com/office/drawing/2014/main" id="{A24F5E89-A595-478D-8497-74154B81FB15}"/>
              </a:ext>
            </a:extLst>
          </p:cNvPr>
          <p:cNvSpPr>
            <a:spLocks/>
          </p:cNvSpPr>
          <p:nvPr/>
        </p:nvSpPr>
        <p:spPr bwMode="auto">
          <a:xfrm flipV="1">
            <a:off x="0" y="711200"/>
            <a:ext cx="1358900" cy="508000"/>
          </a:xfrm>
          <a:custGeom>
            <a:avLst/>
            <a:gdLst>
              <a:gd name="T0" fmla="*/ 233511534 w 7908"/>
              <a:gd name="T1" fmla="*/ 12113514 h 10000"/>
              <a:gd name="T2" fmla="*/ 194150002 w 7908"/>
              <a:gd name="T3" fmla="*/ 485140 h 10000"/>
              <a:gd name="T4" fmla="*/ 193293730 w 7908"/>
              <a:gd name="T5" fmla="*/ 242570 h 10000"/>
              <a:gd name="T6" fmla="*/ 190842796 w 7908"/>
              <a:gd name="T7" fmla="*/ 0 h 10000"/>
              <a:gd name="T8" fmla="*/ 175251704 w 7908"/>
              <a:gd name="T9" fmla="*/ 0 h 10000"/>
              <a:gd name="T10" fmla="*/ 0 w 7908"/>
              <a:gd name="T11" fmla="*/ 160020 h 10000"/>
              <a:gd name="T12" fmla="*/ 0 w 7908"/>
              <a:gd name="T13" fmla="*/ 25806400 h 10000"/>
              <a:gd name="T14" fmla="*/ 175251704 w 7908"/>
              <a:gd name="T15" fmla="*/ 25682550 h 10000"/>
              <a:gd name="T16" fmla="*/ 190842796 w 7908"/>
              <a:gd name="T17" fmla="*/ 25682550 h 10000"/>
              <a:gd name="T18" fmla="*/ 193293730 w 7908"/>
              <a:gd name="T19" fmla="*/ 25442520 h 10000"/>
              <a:gd name="T20" fmla="*/ 194150002 w 7908"/>
              <a:gd name="T21" fmla="*/ 25197359 h 10000"/>
              <a:gd name="T22" fmla="*/ 233511534 w 7908"/>
              <a:gd name="T23" fmla="*/ 13568985 h 10000"/>
              <a:gd name="T24" fmla="*/ 233511534 w 7908"/>
              <a:gd name="T25" fmla="*/ 12113514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65352" y="2226626"/>
            <a:ext cx="287459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42415" y="2802888"/>
            <a:ext cx="3197532" cy="3105703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6154" y="2223398"/>
            <a:ext cx="28732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333715" y="2799660"/>
            <a:ext cx="3195680" cy="3105703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8" name="Date Placeholder 6">
            <a:extLst>
              <a:ext uri="{FF2B5EF4-FFF2-40B4-BE49-F238E27FC236}">
                <a16:creationId xmlns:a16="http://schemas.microsoft.com/office/drawing/2014/main" id="{2EFC922E-C08A-456C-840D-517CC259AC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D88D8F-2B5C-4B75-872D-5CFE7DB819C5}" type="datetime1">
              <a:rPr lang="ru-RU" smtClean="0"/>
              <a:t>17.11.2025</a:t>
            </a:fld>
            <a:endParaRPr lang="ru-RU"/>
          </a:p>
        </p:txBody>
      </p:sp>
      <p:sp>
        <p:nvSpPr>
          <p:cNvPr id="9" name="Footer Placeholder 7">
            <a:extLst>
              <a:ext uri="{FF2B5EF4-FFF2-40B4-BE49-F238E27FC236}">
                <a16:creationId xmlns:a16="http://schemas.microsoft.com/office/drawing/2014/main" id="{45E256E6-C394-4028-B7F2-17728536E9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B.Khamdamov </a:t>
            </a:r>
            <a:endParaRPr lang="ru-RU"/>
          </a:p>
        </p:txBody>
      </p:sp>
      <p:sp>
        <p:nvSpPr>
          <p:cNvPr id="11" name="Slide Number Placeholder 5">
            <a:extLst>
              <a:ext uri="{FF2B5EF4-FFF2-40B4-BE49-F238E27FC236}">
                <a16:creationId xmlns:a16="http://schemas.microsoft.com/office/drawing/2014/main" id="{1DB412FA-954C-4D97-9216-EB8746B584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DE1EAA-7F16-4DB8-87D6-3DAE4E894B0B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7179507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11">
            <a:extLst>
              <a:ext uri="{FF2B5EF4-FFF2-40B4-BE49-F238E27FC236}">
                <a16:creationId xmlns:a16="http://schemas.microsoft.com/office/drawing/2014/main" id="{6C108C0F-EA26-4B0C-B9DD-1B7AFEAED1D1}"/>
              </a:ext>
            </a:extLst>
          </p:cNvPr>
          <p:cNvSpPr>
            <a:spLocks/>
          </p:cNvSpPr>
          <p:nvPr/>
        </p:nvSpPr>
        <p:spPr bwMode="auto">
          <a:xfrm flipV="1">
            <a:off x="0" y="711200"/>
            <a:ext cx="1358900" cy="508000"/>
          </a:xfrm>
          <a:custGeom>
            <a:avLst/>
            <a:gdLst>
              <a:gd name="T0" fmla="*/ 233511534 w 7908"/>
              <a:gd name="T1" fmla="*/ 12113514 h 10000"/>
              <a:gd name="T2" fmla="*/ 194150002 w 7908"/>
              <a:gd name="T3" fmla="*/ 485140 h 10000"/>
              <a:gd name="T4" fmla="*/ 193293730 w 7908"/>
              <a:gd name="T5" fmla="*/ 242570 h 10000"/>
              <a:gd name="T6" fmla="*/ 190842796 w 7908"/>
              <a:gd name="T7" fmla="*/ 0 h 10000"/>
              <a:gd name="T8" fmla="*/ 175251704 w 7908"/>
              <a:gd name="T9" fmla="*/ 0 h 10000"/>
              <a:gd name="T10" fmla="*/ 0 w 7908"/>
              <a:gd name="T11" fmla="*/ 160020 h 10000"/>
              <a:gd name="T12" fmla="*/ 0 w 7908"/>
              <a:gd name="T13" fmla="*/ 25806400 h 10000"/>
              <a:gd name="T14" fmla="*/ 175251704 w 7908"/>
              <a:gd name="T15" fmla="*/ 25682550 h 10000"/>
              <a:gd name="T16" fmla="*/ 190842796 w 7908"/>
              <a:gd name="T17" fmla="*/ 25682550 h 10000"/>
              <a:gd name="T18" fmla="*/ 193293730 w 7908"/>
              <a:gd name="T19" fmla="*/ 25442520 h 10000"/>
              <a:gd name="T20" fmla="*/ 194150002 w 7908"/>
              <a:gd name="T21" fmla="*/ 25197359 h 10000"/>
              <a:gd name="T22" fmla="*/ 233511534 w 7908"/>
              <a:gd name="T23" fmla="*/ 13568985 h 10000"/>
              <a:gd name="T24" fmla="*/ 233511534 w 7908"/>
              <a:gd name="T25" fmla="*/ 12113514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Date Placeholder 2">
            <a:extLst>
              <a:ext uri="{FF2B5EF4-FFF2-40B4-BE49-F238E27FC236}">
                <a16:creationId xmlns:a16="http://schemas.microsoft.com/office/drawing/2014/main" id="{EF2F215D-C119-4567-8346-BC41633457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2CE6A6-26B1-4D68-8FE5-B5A5D464BDB0}" type="datetime1">
              <a:rPr lang="ru-RU" smtClean="0"/>
              <a:t>17.11.2025</a:t>
            </a:fld>
            <a:endParaRPr lang="ru-RU"/>
          </a:p>
        </p:txBody>
      </p:sp>
      <p:sp>
        <p:nvSpPr>
          <p:cNvPr id="5" name="Footer Placeholder 3">
            <a:extLst>
              <a:ext uri="{FF2B5EF4-FFF2-40B4-BE49-F238E27FC236}">
                <a16:creationId xmlns:a16="http://schemas.microsoft.com/office/drawing/2014/main" id="{8CF38794-5E01-4676-92A0-51FE7C55FE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B.Khamdamov </a:t>
            </a:r>
            <a:endParaRPr lang="ru-RU"/>
          </a:p>
        </p:txBody>
      </p:sp>
      <p:sp>
        <p:nvSpPr>
          <p:cNvPr id="6" name="Slide Number Placeholder 4">
            <a:extLst>
              <a:ext uri="{FF2B5EF4-FFF2-40B4-BE49-F238E27FC236}">
                <a16:creationId xmlns:a16="http://schemas.microsoft.com/office/drawing/2014/main" id="{E9213328-5D62-4674-B08D-85BD335EFB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2CEE47-DC29-4EA4-B221-28D576930988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1306584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11">
            <a:extLst>
              <a:ext uri="{FF2B5EF4-FFF2-40B4-BE49-F238E27FC236}">
                <a16:creationId xmlns:a16="http://schemas.microsoft.com/office/drawing/2014/main" id="{D0FBDC16-451C-428D-B2D5-E2BFBC1C0469}"/>
              </a:ext>
            </a:extLst>
          </p:cNvPr>
          <p:cNvSpPr>
            <a:spLocks/>
          </p:cNvSpPr>
          <p:nvPr/>
        </p:nvSpPr>
        <p:spPr bwMode="auto">
          <a:xfrm flipV="1">
            <a:off x="0" y="711200"/>
            <a:ext cx="1358900" cy="508000"/>
          </a:xfrm>
          <a:custGeom>
            <a:avLst/>
            <a:gdLst>
              <a:gd name="T0" fmla="*/ 233511534 w 7908"/>
              <a:gd name="T1" fmla="*/ 12113514 h 10000"/>
              <a:gd name="T2" fmla="*/ 194150002 w 7908"/>
              <a:gd name="T3" fmla="*/ 485140 h 10000"/>
              <a:gd name="T4" fmla="*/ 193293730 w 7908"/>
              <a:gd name="T5" fmla="*/ 242570 h 10000"/>
              <a:gd name="T6" fmla="*/ 190842796 w 7908"/>
              <a:gd name="T7" fmla="*/ 0 h 10000"/>
              <a:gd name="T8" fmla="*/ 175251704 w 7908"/>
              <a:gd name="T9" fmla="*/ 0 h 10000"/>
              <a:gd name="T10" fmla="*/ 0 w 7908"/>
              <a:gd name="T11" fmla="*/ 160020 h 10000"/>
              <a:gd name="T12" fmla="*/ 0 w 7908"/>
              <a:gd name="T13" fmla="*/ 25806400 h 10000"/>
              <a:gd name="T14" fmla="*/ 175251704 w 7908"/>
              <a:gd name="T15" fmla="*/ 25682550 h 10000"/>
              <a:gd name="T16" fmla="*/ 190842796 w 7908"/>
              <a:gd name="T17" fmla="*/ 25682550 h 10000"/>
              <a:gd name="T18" fmla="*/ 193293730 w 7908"/>
              <a:gd name="T19" fmla="*/ 25442520 h 10000"/>
              <a:gd name="T20" fmla="*/ 194150002 w 7908"/>
              <a:gd name="T21" fmla="*/ 25197359 h 10000"/>
              <a:gd name="T22" fmla="*/ 233511534 w 7908"/>
              <a:gd name="T23" fmla="*/ 13568985 h 10000"/>
              <a:gd name="T24" fmla="*/ 233511534 w 7908"/>
              <a:gd name="T25" fmla="*/ 12113514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" name="Date Placeholder 1">
            <a:extLst>
              <a:ext uri="{FF2B5EF4-FFF2-40B4-BE49-F238E27FC236}">
                <a16:creationId xmlns:a16="http://schemas.microsoft.com/office/drawing/2014/main" id="{C21CF8E9-9598-442A-A85E-D9900AB148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B86A38-4CFD-4371-95E4-C304ECA90A32}" type="datetime1">
              <a:rPr lang="ru-RU" smtClean="0"/>
              <a:t>17.11.2025</a:t>
            </a:fld>
            <a:endParaRPr lang="ru-RU"/>
          </a:p>
        </p:txBody>
      </p:sp>
      <p:sp>
        <p:nvSpPr>
          <p:cNvPr id="4" name="Footer Placeholder 2">
            <a:extLst>
              <a:ext uri="{FF2B5EF4-FFF2-40B4-BE49-F238E27FC236}">
                <a16:creationId xmlns:a16="http://schemas.microsoft.com/office/drawing/2014/main" id="{C04048E9-FD01-41F7-9CD1-52DEC21B12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B.Khamdamov </a:t>
            </a:r>
            <a:endParaRPr lang="ru-RU"/>
          </a:p>
        </p:txBody>
      </p:sp>
      <p:sp>
        <p:nvSpPr>
          <p:cNvPr id="5" name="Slide Number Placeholder 3">
            <a:extLst>
              <a:ext uri="{FF2B5EF4-FFF2-40B4-BE49-F238E27FC236}">
                <a16:creationId xmlns:a16="http://schemas.microsoft.com/office/drawing/2014/main" id="{E340E9F5-AD5E-4BE1-BCF9-139634B089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041AF1-2553-4623-9332-71ACFAF3AD5F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3652106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">
            <a:extLst>
              <a:ext uri="{FF2B5EF4-FFF2-40B4-BE49-F238E27FC236}">
                <a16:creationId xmlns:a16="http://schemas.microsoft.com/office/drawing/2014/main" id="{D3D414C4-13DA-4609-B9EC-8016D4D9E784}"/>
              </a:ext>
            </a:extLst>
          </p:cNvPr>
          <p:cNvSpPr>
            <a:spLocks/>
          </p:cNvSpPr>
          <p:nvPr/>
        </p:nvSpPr>
        <p:spPr bwMode="auto">
          <a:xfrm flipV="1">
            <a:off x="0" y="711200"/>
            <a:ext cx="1358900" cy="508000"/>
          </a:xfrm>
          <a:custGeom>
            <a:avLst/>
            <a:gdLst>
              <a:gd name="T0" fmla="*/ 233511534 w 7908"/>
              <a:gd name="T1" fmla="*/ 12113514 h 10000"/>
              <a:gd name="T2" fmla="*/ 194150002 w 7908"/>
              <a:gd name="T3" fmla="*/ 485140 h 10000"/>
              <a:gd name="T4" fmla="*/ 193293730 w 7908"/>
              <a:gd name="T5" fmla="*/ 242570 h 10000"/>
              <a:gd name="T6" fmla="*/ 190842796 w 7908"/>
              <a:gd name="T7" fmla="*/ 0 h 10000"/>
              <a:gd name="T8" fmla="*/ 175251704 w 7908"/>
              <a:gd name="T9" fmla="*/ 0 h 10000"/>
              <a:gd name="T10" fmla="*/ 0 w 7908"/>
              <a:gd name="T11" fmla="*/ 160020 h 10000"/>
              <a:gd name="T12" fmla="*/ 0 w 7908"/>
              <a:gd name="T13" fmla="*/ 25806400 h 10000"/>
              <a:gd name="T14" fmla="*/ 175251704 w 7908"/>
              <a:gd name="T15" fmla="*/ 25682550 h 10000"/>
              <a:gd name="T16" fmla="*/ 190842796 w 7908"/>
              <a:gd name="T17" fmla="*/ 25682550 h 10000"/>
              <a:gd name="T18" fmla="*/ 193293730 w 7908"/>
              <a:gd name="T19" fmla="*/ 25442520 h 10000"/>
              <a:gd name="T20" fmla="*/ 194150002 w 7908"/>
              <a:gd name="T21" fmla="*/ 25197359 h 10000"/>
              <a:gd name="T22" fmla="*/ 233511534 w 7908"/>
              <a:gd name="T23" fmla="*/ 13568985 h 10000"/>
              <a:gd name="T24" fmla="*/ 233511534 w 7908"/>
              <a:gd name="T25" fmla="*/ 12113514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46088"/>
            <a:ext cx="2629584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3494" y="446089"/>
            <a:ext cx="3790906" cy="5414963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1598613"/>
            <a:ext cx="2629584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E3CB2C85-3D50-420B-AF7E-165D8A5DF0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23C004-1D35-468B-BA9C-0E5470F29438}" type="datetime1">
              <a:rPr lang="ru-RU" smtClean="0"/>
              <a:t>17.11.2025</a:t>
            </a:fld>
            <a:endParaRPr lang="ru-RU"/>
          </a:p>
        </p:txBody>
      </p:sp>
      <p:sp>
        <p:nvSpPr>
          <p:cNvPr id="7" name="Footer Placeholder 5">
            <a:extLst>
              <a:ext uri="{FF2B5EF4-FFF2-40B4-BE49-F238E27FC236}">
                <a16:creationId xmlns:a16="http://schemas.microsoft.com/office/drawing/2014/main" id="{FCB25FC6-4CB7-42C6-91CB-61DBE98D46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B.Khamdamov </a:t>
            </a:r>
            <a:endParaRPr lang="ru-RU"/>
          </a:p>
        </p:txBody>
      </p:sp>
      <p:sp>
        <p:nvSpPr>
          <p:cNvPr id="8" name="Slide Number Placeholder 6">
            <a:extLst>
              <a:ext uri="{FF2B5EF4-FFF2-40B4-BE49-F238E27FC236}">
                <a16:creationId xmlns:a16="http://schemas.microsoft.com/office/drawing/2014/main" id="{8480FF06-880B-4735-A71D-FBDD762DF5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8B1B1C-B7CF-428A-BC17-3DF06E099769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2290138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">
            <a:extLst>
              <a:ext uri="{FF2B5EF4-FFF2-40B4-BE49-F238E27FC236}">
                <a16:creationId xmlns:a16="http://schemas.microsoft.com/office/drawing/2014/main" id="{93DE6CB6-9048-4B9B-A2DD-05006825666A}"/>
              </a:ext>
            </a:extLst>
          </p:cNvPr>
          <p:cNvSpPr>
            <a:spLocks/>
          </p:cNvSpPr>
          <p:nvPr/>
        </p:nvSpPr>
        <p:spPr bwMode="auto">
          <a:xfrm flipV="1">
            <a:off x="0" y="4910138"/>
            <a:ext cx="1358900" cy="508000"/>
          </a:xfrm>
          <a:custGeom>
            <a:avLst/>
            <a:gdLst>
              <a:gd name="T0" fmla="*/ 233511534 w 7908"/>
              <a:gd name="T1" fmla="*/ 12113514 h 10000"/>
              <a:gd name="T2" fmla="*/ 194150002 w 7908"/>
              <a:gd name="T3" fmla="*/ 485140 h 10000"/>
              <a:gd name="T4" fmla="*/ 193293730 w 7908"/>
              <a:gd name="T5" fmla="*/ 242570 h 10000"/>
              <a:gd name="T6" fmla="*/ 190842796 w 7908"/>
              <a:gd name="T7" fmla="*/ 0 h 10000"/>
              <a:gd name="T8" fmla="*/ 175251704 w 7908"/>
              <a:gd name="T9" fmla="*/ 0 h 10000"/>
              <a:gd name="T10" fmla="*/ 0 w 7908"/>
              <a:gd name="T11" fmla="*/ 160020 h 10000"/>
              <a:gd name="T12" fmla="*/ 0 w 7908"/>
              <a:gd name="T13" fmla="*/ 25806400 h 10000"/>
              <a:gd name="T14" fmla="*/ 175251704 w 7908"/>
              <a:gd name="T15" fmla="*/ 25682550 h 10000"/>
              <a:gd name="T16" fmla="*/ 190842796 w 7908"/>
              <a:gd name="T17" fmla="*/ 25682550 h 10000"/>
              <a:gd name="T18" fmla="*/ 193293730 w 7908"/>
              <a:gd name="T19" fmla="*/ 25442520 h 10000"/>
              <a:gd name="T20" fmla="*/ 194150002 w 7908"/>
              <a:gd name="T21" fmla="*/ 25197359 h 10000"/>
              <a:gd name="T22" fmla="*/ 233511534 w 7908"/>
              <a:gd name="T23" fmla="*/ 13568985 h 10000"/>
              <a:gd name="T24" fmla="*/ 233511534 w 7908"/>
              <a:gd name="T25" fmla="*/ 12113514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800600"/>
            <a:ext cx="6591985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42415" y="634965"/>
            <a:ext cx="6591985" cy="3854970"/>
          </a:xfrm>
        </p:spPr>
        <p:txBody>
          <a:bodyPr rtlCol="0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noProof="0" dirty="0" err="1"/>
              <a:t>vst</a:t>
            </a:r>
            <a:r>
              <a:rPr lang="ru-RU" noProof="0" dirty="0"/>
              <a:t>а</a:t>
            </a:r>
            <a:r>
              <a:rPr lang="en-US" noProof="0" dirty="0" err="1"/>
              <a:t>vk</a:t>
            </a:r>
            <a:r>
              <a:rPr lang="ru-RU" noProof="0" dirty="0"/>
              <a:t>а </a:t>
            </a:r>
            <a:r>
              <a:rPr lang="en-US" noProof="0" dirty="0" err="1"/>
              <a:t>risunk</a:t>
            </a:r>
            <a:r>
              <a:rPr lang="ru-RU" noProof="0" dirty="0"/>
              <a:t>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367338"/>
            <a:ext cx="6591985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8839ED44-18A1-4CA7-88C9-4470EDAD9F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CBDA3B-D333-46CB-BB33-0C1BFF429647}" type="datetime1">
              <a:rPr lang="ru-RU" smtClean="0"/>
              <a:t>17.11.2025</a:t>
            </a:fld>
            <a:endParaRPr lang="ru-RU"/>
          </a:p>
        </p:txBody>
      </p:sp>
      <p:sp>
        <p:nvSpPr>
          <p:cNvPr id="7" name="Footer Placeholder 5">
            <a:extLst>
              <a:ext uri="{FF2B5EF4-FFF2-40B4-BE49-F238E27FC236}">
                <a16:creationId xmlns:a16="http://schemas.microsoft.com/office/drawing/2014/main" id="{AE48316C-E218-4F85-9B74-1430378F98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B.Khamdamov </a:t>
            </a:r>
            <a:endParaRPr lang="ru-RU"/>
          </a:p>
        </p:txBody>
      </p:sp>
      <p:sp>
        <p:nvSpPr>
          <p:cNvPr id="8" name="Slide Number Placeholder 6">
            <a:extLst>
              <a:ext uri="{FF2B5EF4-FFF2-40B4-BE49-F238E27FC236}">
                <a16:creationId xmlns:a16="http://schemas.microsoft.com/office/drawing/2014/main" id="{6080E2F8-FD3C-4402-A85A-2561DBBA8B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511175" y="4983163"/>
            <a:ext cx="585788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368D16-9C80-441E-8E14-C79B0924AFE1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8527120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11">
            <a:extLst>
              <a:ext uri="{FF2B5EF4-FFF2-40B4-BE49-F238E27FC236}">
                <a16:creationId xmlns:a16="http://schemas.microsoft.com/office/drawing/2014/main" id="{4581B7C8-2668-47A4-854F-CA5BDE4D0231}"/>
              </a:ext>
            </a:extLst>
          </p:cNvPr>
          <p:cNvSpPr>
            <a:spLocks/>
          </p:cNvSpPr>
          <p:nvPr/>
        </p:nvSpPr>
        <p:spPr bwMode="auto">
          <a:xfrm flipV="1">
            <a:off x="0" y="3167063"/>
            <a:ext cx="1358900" cy="508000"/>
          </a:xfrm>
          <a:custGeom>
            <a:avLst/>
            <a:gdLst>
              <a:gd name="T0" fmla="*/ 233511534 w 7908"/>
              <a:gd name="T1" fmla="*/ 12113514 h 10000"/>
              <a:gd name="T2" fmla="*/ 194150002 w 7908"/>
              <a:gd name="T3" fmla="*/ 485140 h 10000"/>
              <a:gd name="T4" fmla="*/ 193293730 w 7908"/>
              <a:gd name="T5" fmla="*/ 242570 h 10000"/>
              <a:gd name="T6" fmla="*/ 190842796 w 7908"/>
              <a:gd name="T7" fmla="*/ 0 h 10000"/>
              <a:gd name="T8" fmla="*/ 175251704 w 7908"/>
              <a:gd name="T9" fmla="*/ 0 h 10000"/>
              <a:gd name="T10" fmla="*/ 0 w 7908"/>
              <a:gd name="T11" fmla="*/ 160020 h 10000"/>
              <a:gd name="T12" fmla="*/ 0 w 7908"/>
              <a:gd name="T13" fmla="*/ 25806400 h 10000"/>
              <a:gd name="T14" fmla="*/ 175251704 w 7908"/>
              <a:gd name="T15" fmla="*/ 25682550 h 10000"/>
              <a:gd name="T16" fmla="*/ 190842796 w 7908"/>
              <a:gd name="T17" fmla="*/ 25682550 h 10000"/>
              <a:gd name="T18" fmla="*/ 193293730 w 7908"/>
              <a:gd name="T19" fmla="*/ 25442520 h 10000"/>
              <a:gd name="T20" fmla="*/ 194150002 w 7908"/>
              <a:gd name="T21" fmla="*/ 25197359 h 10000"/>
              <a:gd name="T22" fmla="*/ 233511534 w 7908"/>
              <a:gd name="T23" fmla="*/ 13568985 h 10000"/>
              <a:gd name="T24" fmla="*/ 233511534 w 7908"/>
              <a:gd name="T25" fmla="*/ 12113514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609600"/>
            <a:ext cx="6591985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E1D59710-E536-4046-92E4-A5B8DBAE08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230BBC-34AD-43D3-9157-21ACB9FB0799}" type="datetime1">
              <a:rPr lang="ru-RU" smtClean="0"/>
              <a:t>17.11.2025</a:t>
            </a:fld>
            <a:endParaRPr lang="ru-RU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B786F5FC-C1DA-47CC-B817-72860CE63B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B.Khamdamov </a:t>
            </a:r>
            <a:endParaRPr lang="ru-RU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0B4CF11A-567F-4B94-8917-FF0823468E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511175" y="3244850"/>
            <a:ext cx="585788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AB9E8C-9FB1-4145-91E3-5F1EF0D0F702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0751862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">
            <a:extLst>
              <a:ext uri="{FF2B5EF4-FFF2-40B4-BE49-F238E27FC236}">
                <a16:creationId xmlns:a16="http://schemas.microsoft.com/office/drawing/2014/main" id="{1E718980-8B32-4D8F-8795-F42F715D5C37}"/>
              </a:ext>
            </a:extLst>
          </p:cNvPr>
          <p:cNvSpPr>
            <a:spLocks/>
          </p:cNvSpPr>
          <p:nvPr/>
        </p:nvSpPr>
        <p:spPr bwMode="auto">
          <a:xfrm flipV="1">
            <a:off x="0" y="3167063"/>
            <a:ext cx="1358900" cy="508000"/>
          </a:xfrm>
          <a:custGeom>
            <a:avLst/>
            <a:gdLst>
              <a:gd name="T0" fmla="*/ 233511534 w 7908"/>
              <a:gd name="T1" fmla="*/ 12113514 h 10000"/>
              <a:gd name="T2" fmla="*/ 194150002 w 7908"/>
              <a:gd name="T3" fmla="*/ 485140 h 10000"/>
              <a:gd name="T4" fmla="*/ 193293730 w 7908"/>
              <a:gd name="T5" fmla="*/ 242570 h 10000"/>
              <a:gd name="T6" fmla="*/ 190842796 w 7908"/>
              <a:gd name="T7" fmla="*/ 0 h 10000"/>
              <a:gd name="T8" fmla="*/ 175251704 w 7908"/>
              <a:gd name="T9" fmla="*/ 0 h 10000"/>
              <a:gd name="T10" fmla="*/ 0 w 7908"/>
              <a:gd name="T11" fmla="*/ 160020 h 10000"/>
              <a:gd name="T12" fmla="*/ 0 w 7908"/>
              <a:gd name="T13" fmla="*/ 25806400 h 10000"/>
              <a:gd name="T14" fmla="*/ 175251704 w 7908"/>
              <a:gd name="T15" fmla="*/ 25682550 h 10000"/>
              <a:gd name="T16" fmla="*/ 190842796 w 7908"/>
              <a:gd name="T17" fmla="*/ 25682550 h 10000"/>
              <a:gd name="T18" fmla="*/ 193293730 w 7908"/>
              <a:gd name="T19" fmla="*/ 25442520 h 10000"/>
              <a:gd name="T20" fmla="*/ 194150002 w 7908"/>
              <a:gd name="T21" fmla="*/ 25197359 h 10000"/>
              <a:gd name="T22" fmla="*/ 233511534 w 7908"/>
              <a:gd name="T23" fmla="*/ 13568985 h 10000"/>
              <a:gd name="T24" fmla="*/ 233511534 w 7908"/>
              <a:gd name="T25" fmla="*/ 12113514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5507487-EC54-4AAD-B754-37FE97F0865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08163" y="647700"/>
            <a:ext cx="457200" cy="585788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en-US" altLang="ru-RU" sz="8000">
                <a:solidFill>
                  <a:schemeClr val="accent1"/>
                </a:solidFill>
              </a:rPr>
              <a:t>“</a:t>
            </a:r>
          </a:p>
        </p:txBody>
      </p:sp>
      <p:sp>
        <p:nvSpPr>
          <p:cNvPr id="7" name="TextBox 62">
            <a:extLst>
              <a:ext uri="{FF2B5EF4-FFF2-40B4-BE49-F238E27FC236}">
                <a16:creationId xmlns:a16="http://schemas.microsoft.com/office/drawing/2014/main" id="{AF730054-7062-4CC9-AECC-5C33D678BBA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69275" y="2905125"/>
            <a:ext cx="457200" cy="58420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en-US" altLang="ru-RU" sz="8000">
                <a:solidFill>
                  <a:schemeClr val="accent1"/>
                </a:solidFill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15972" y="3505200"/>
            <a:ext cx="5653888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3">
            <a:extLst>
              <a:ext uri="{FF2B5EF4-FFF2-40B4-BE49-F238E27FC236}">
                <a16:creationId xmlns:a16="http://schemas.microsoft.com/office/drawing/2014/main" id="{CFD8C6ED-7558-4F32-A835-28A580744310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C14729-E0ED-4B1C-A194-9DDEE75BFA1C}" type="datetime1">
              <a:rPr lang="ru-RU" smtClean="0"/>
              <a:t>17.11.2025</a:t>
            </a:fld>
            <a:endParaRPr lang="ru-RU"/>
          </a:p>
        </p:txBody>
      </p:sp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9AE75411-AF13-435A-A620-5789E5AB423D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B.Khamdamov </a:t>
            </a:r>
            <a:endParaRPr lang="ru-RU"/>
          </a:p>
        </p:txBody>
      </p:sp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35FF90E2-3A36-40F3-A74A-0D60C02CDE03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>
          <a:xfrm>
            <a:off x="511175" y="3244850"/>
            <a:ext cx="585788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C2C958-5730-4FC9-A401-792BA492DCBC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55099098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">
            <a:extLst>
              <a:ext uri="{FF2B5EF4-FFF2-40B4-BE49-F238E27FC236}">
                <a16:creationId xmlns:a16="http://schemas.microsoft.com/office/drawing/2014/main" id="{E679147B-1B63-45FB-88ED-37D83B445FD1}"/>
              </a:ext>
            </a:extLst>
          </p:cNvPr>
          <p:cNvSpPr>
            <a:spLocks/>
          </p:cNvSpPr>
          <p:nvPr/>
        </p:nvSpPr>
        <p:spPr bwMode="auto">
          <a:xfrm flipV="1">
            <a:off x="0" y="4910138"/>
            <a:ext cx="1358900" cy="508000"/>
          </a:xfrm>
          <a:custGeom>
            <a:avLst/>
            <a:gdLst>
              <a:gd name="T0" fmla="*/ 233511534 w 7908"/>
              <a:gd name="T1" fmla="*/ 12113514 h 10000"/>
              <a:gd name="T2" fmla="*/ 194150002 w 7908"/>
              <a:gd name="T3" fmla="*/ 485140 h 10000"/>
              <a:gd name="T4" fmla="*/ 193293730 w 7908"/>
              <a:gd name="T5" fmla="*/ 242570 h 10000"/>
              <a:gd name="T6" fmla="*/ 190842796 w 7908"/>
              <a:gd name="T7" fmla="*/ 0 h 10000"/>
              <a:gd name="T8" fmla="*/ 175251704 w 7908"/>
              <a:gd name="T9" fmla="*/ 0 h 10000"/>
              <a:gd name="T10" fmla="*/ 0 w 7908"/>
              <a:gd name="T11" fmla="*/ 160020 h 10000"/>
              <a:gd name="T12" fmla="*/ 0 w 7908"/>
              <a:gd name="T13" fmla="*/ 25806400 h 10000"/>
              <a:gd name="T14" fmla="*/ 175251704 w 7908"/>
              <a:gd name="T15" fmla="*/ 25682550 h 10000"/>
              <a:gd name="T16" fmla="*/ 190842796 w 7908"/>
              <a:gd name="T17" fmla="*/ 25682550 h 10000"/>
              <a:gd name="T18" fmla="*/ 193293730 w 7908"/>
              <a:gd name="T19" fmla="*/ 25442520 h 10000"/>
              <a:gd name="T20" fmla="*/ 194150002 w 7908"/>
              <a:gd name="T21" fmla="*/ 25197359 h 10000"/>
              <a:gd name="T22" fmla="*/ 233511534 w 7908"/>
              <a:gd name="T23" fmla="*/ 13568985 h 10000"/>
              <a:gd name="T24" fmla="*/ 233511534 w 7908"/>
              <a:gd name="T25" fmla="*/ 12113514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438401"/>
            <a:ext cx="6591985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rtlCol="0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2F644AAC-87AC-47A9-A94B-5BBEFF0272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E9C15B-7E3F-4EB2-9917-E0EB0AF74812}" type="datetime1">
              <a:rPr lang="ru-RU" smtClean="0"/>
              <a:t>17.11.2025</a:t>
            </a:fld>
            <a:endParaRPr lang="ru-RU"/>
          </a:p>
        </p:txBody>
      </p:sp>
      <p:sp>
        <p:nvSpPr>
          <p:cNvPr id="7" name="Footer Placeholder 5">
            <a:extLst>
              <a:ext uri="{FF2B5EF4-FFF2-40B4-BE49-F238E27FC236}">
                <a16:creationId xmlns:a16="http://schemas.microsoft.com/office/drawing/2014/main" id="{007669BF-BC37-471D-8192-46F757B434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B.Khamdamov </a:t>
            </a:r>
            <a:endParaRPr lang="ru-RU"/>
          </a:p>
        </p:txBody>
      </p:sp>
      <p:sp>
        <p:nvSpPr>
          <p:cNvPr id="8" name="Slide Number Placeholder 6">
            <a:extLst>
              <a:ext uri="{FF2B5EF4-FFF2-40B4-BE49-F238E27FC236}">
                <a16:creationId xmlns:a16="http://schemas.microsoft.com/office/drawing/2014/main" id="{9D005352-3A70-4AE4-BBE6-F03D766AB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511175" y="4983163"/>
            <a:ext cx="585788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F05022-2DEC-42A0-B734-28613EB061AB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3481882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">
            <a:extLst>
              <a:ext uri="{FF2B5EF4-FFF2-40B4-BE49-F238E27FC236}">
                <a16:creationId xmlns:a16="http://schemas.microsoft.com/office/drawing/2014/main" id="{B064E967-B567-4AE7-8EC2-BF748D9E25D8}"/>
              </a:ext>
            </a:extLst>
          </p:cNvPr>
          <p:cNvSpPr>
            <a:spLocks/>
          </p:cNvSpPr>
          <p:nvPr/>
        </p:nvSpPr>
        <p:spPr bwMode="auto">
          <a:xfrm flipV="1">
            <a:off x="0" y="4910138"/>
            <a:ext cx="1358900" cy="508000"/>
          </a:xfrm>
          <a:custGeom>
            <a:avLst/>
            <a:gdLst>
              <a:gd name="T0" fmla="*/ 233511534 w 7908"/>
              <a:gd name="T1" fmla="*/ 12113514 h 10000"/>
              <a:gd name="T2" fmla="*/ 194150002 w 7908"/>
              <a:gd name="T3" fmla="*/ 485140 h 10000"/>
              <a:gd name="T4" fmla="*/ 193293730 w 7908"/>
              <a:gd name="T5" fmla="*/ 242570 h 10000"/>
              <a:gd name="T6" fmla="*/ 190842796 w 7908"/>
              <a:gd name="T7" fmla="*/ 0 h 10000"/>
              <a:gd name="T8" fmla="*/ 175251704 w 7908"/>
              <a:gd name="T9" fmla="*/ 0 h 10000"/>
              <a:gd name="T10" fmla="*/ 0 w 7908"/>
              <a:gd name="T11" fmla="*/ 160020 h 10000"/>
              <a:gd name="T12" fmla="*/ 0 w 7908"/>
              <a:gd name="T13" fmla="*/ 25806400 h 10000"/>
              <a:gd name="T14" fmla="*/ 175251704 w 7908"/>
              <a:gd name="T15" fmla="*/ 25682550 h 10000"/>
              <a:gd name="T16" fmla="*/ 190842796 w 7908"/>
              <a:gd name="T17" fmla="*/ 25682550 h 10000"/>
              <a:gd name="T18" fmla="*/ 193293730 w 7908"/>
              <a:gd name="T19" fmla="*/ 25442520 h 10000"/>
              <a:gd name="T20" fmla="*/ 194150002 w 7908"/>
              <a:gd name="T21" fmla="*/ 25197359 h 10000"/>
              <a:gd name="T22" fmla="*/ 233511534 w 7908"/>
              <a:gd name="T23" fmla="*/ 13568985 h 10000"/>
              <a:gd name="T24" fmla="*/ 233511534 w 7908"/>
              <a:gd name="T25" fmla="*/ 12113514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332DED2-423C-4B5A-8ECA-695D1C0DFEE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08163" y="647700"/>
            <a:ext cx="457200" cy="585788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en-US" altLang="ru-RU" sz="8000">
                <a:solidFill>
                  <a:schemeClr val="accent1"/>
                </a:solidFill>
              </a:rPr>
              <a:t>“</a:t>
            </a:r>
          </a:p>
        </p:txBody>
      </p:sp>
      <p:sp>
        <p:nvSpPr>
          <p:cNvPr id="7" name="TextBox 62">
            <a:extLst>
              <a:ext uri="{FF2B5EF4-FFF2-40B4-BE49-F238E27FC236}">
                <a16:creationId xmlns:a16="http://schemas.microsoft.com/office/drawing/2014/main" id="{49752F6D-C67E-43B1-BC9F-35FD6D8904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69275" y="2905125"/>
            <a:ext cx="457200" cy="58420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en-US" altLang="ru-RU" sz="8000">
                <a:solidFill>
                  <a:schemeClr val="accent1"/>
                </a:solidFill>
              </a:rPr>
              <a:t>”</a:t>
            </a:r>
          </a:p>
        </p:txBody>
      </p:sp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688292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688292" cy="729622"/>
          </a:xfrm>
        </p:spPr>
        <p:txBody>
          <a:bodyPr rtlCol="0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4">
            <a:extLst>
              <a:ext uri="{FF2B5EF4-FFF2-40B4-BE49-F238E27FC236}">
                <a16:creationId xmlns:a16="http://schemas.microsoft.com/office/drawing/2014/main" id="{23B1CDF8-86F3-4AE1-AD23-2AEA037141E2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CF14E3-AE81-4BE3-A24E-C9C4215F7886}" type="datetime1">
              <a:rPr lang="ru-RU" smtClean="0"/>
              <a:t>17.11.2025</a:t>
            </a:fld>
            <a:endParaRPr lang="ru-RU"/>
          </a:p>
        </p:txBody>
      </p:sp>
      <p:sp>
        <p:nvSpPr>
          <p:cNvPr id="9" name="Footer Placeholder 5">
            <a:extLst>
              <a:ext uri="{FF2B5EF4-FFF2-40B4-BE49-F238E27FC236}">
                <a16:creationId xmlns:a16="http://schemas.microsoft.com/office/drawing/2014/main" id="{DC3AF870-4136-42E0-821F-C3D38127D090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B.Khamdamov </a:t>
            </a:r>
            <a:endParaRPr lang="ru-RU"/>
          </a:p>
        </p:txBody>
      </p:sp>
      <p:sp>
        <p:nvSpPr>
          <p:cNvPr id="10" name="Slide Number Placeholder 6">
            <a:extLst>
              <a:ext uri="{FF2B5EF4-FFF2-40B4-BE49-F238E27FC236}">
                <a16:creationId xmlns:a16="http://schemas.microsoft.com/office/drawing/2014/main" id="{52D46EF6-DE57-4C54-8B9A-20D999001B0E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>
          <a:xfrm>
            <a:off x="511175" y="4983163"/>
            <a:ext cx="585788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A94700-99C1-4456-99D8-C060A32D385E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06024808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">
            <a:extLst>
              <a:ext uri="{FF2B5EF4-FFF2-40B4-BE49-F238E27FC236}">
                <a16:creationId xmlns:a16="http://schemas.microsoft.com/office/drawing/2014/main" id="{CD062978-C42D-4DD1-9D12-0A7BF2E73B99}"/>
              </a:ext>
            </a:extLst>
          </p:cNvPr>
          <p:cNvSpPr>
            <a:spLocks/>
          </p:cNvSpPr>
          <p:nvPr/>
        </p:nvSpPr>
        <p:spPr bwMode="auto">
          <a:xfrm flipV="1">
            <a:off x="0" y="4910138"/>
            <a:ext cx="1358900" cy="508000"/>
          </a:xfrm>
          <a:custGeom>
            <a:avLst/>
            <a:gdLst>
              <a:gd name="T0" fmla="*/ 233511534 w 7908"/>
              <a:gd name="T1" fmla="*/ 12113514 h 10000"/>
              <a:gd name="T2" fmla="*/ 194150002 w 7908"/>
              <a:gd name="T3" fmla="*/ 485140 h 10000"/>
              <a:gd name="T4" fmla="*/ 193293730 w 7908"/>
              <a:gd name="T5" fmla="*/ 242570 h 10000"/>
              <a:gd name="T6" fmla="*/ 190842796 w 7908"/>
              <a:gd name="T7" fmla="*/ 0 h 10000"/>
              <a:gd name="T8" fmla="*/ 175251704 w 7908"/>
              <a:gd name="T9" fmla="*/ 0 h 10000"/>
              <a:gd name="T10" fmla="*/ 0 w 7908"/>
              <a:gd name="T11" fmla="*/ 160020 h 10000"/>
              <a:gd name="T12" fmla="*/ 0 w 7908"/>
              <a:gd name="T13" fmla="*/ 25806400 h 10000"/>
              <a:gd name="T14" fmla="*/ 175251704 w 7908"/>
              <a:gd name="T15" fmla="*/ 25682550 h 10000"/>
              <a:gd name="T16" fmla="*/ 190842796 w 7908"/>
              <a:gd name="T17" fmla="*/ 25682550 h 10000"/>
              <a:gd name="T18" fmla="*/ 193293730 w 7908"/>
              <a:gd name="T19" fmla="*/ 25442520 h 10000"/>
              <a:gd name="T20" fmla="*/ 194150002 w 7908"/>
              <a:gd name="T21" fmla="*/ 25197359 h 10000"/>
              <a:gd name="T22" fmla="*/ 233511534 w 7908"/>
              <a:gd name="T23" fmla="*/ 13568985 h 10000"/>
              <a:gd name="T24" fmla="*/ 233511534 w 7908"/>
              <a:gd name="T25" fmla="*/ 12113514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6" y="627407"/>
            <a:ext cx="6591984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591985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rtlCol="0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F665C7D5-6B39-4EA9-8580-1093B910692C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44DFA1-318A-44B8-8D1A-B73ED036A895}" type="datetime1">
              <a:rPr lang="ru-RU" smtClean="0"/>
              <a:t>17.11.2025</a:t>
            </a:fld>
            <a:endParaRPr lang="ru-RU"/>
          </a:p>
        </p:txBody>
      </p:sp>
      <p:sp>
        <p:nvSpPr>
          <p:cNvPr id="7" name="Footer Placeholder 5">
            <a:extLst>
              <a:ext uri="{FF2B5EF4-FFF2-40B4-BE49-F238E27FC236}">
                <a16:creationId xmlns:a16="http://schemas.microsoft.com/office/drawing/2014/main" id="{EA78809B-DD76-43B6-93EE-24D5B52492D0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B.Khamdamov </a:t>
            </a:r>
            <a:endParaRPr lang="ru-RU"/>
          </a:p>
        </p:txBody>
      </p:sp>
      <p:sp>
        <p:nvSpPr>
          <p:cNvPr id="8" name="Slide Number Placeholder 6">
            <a:extLst>
              <a:ext uri="{FF2B5EF4-FFF2-40B4-BE49-F238E27FC236}">
                <a16:creationId xmlns:a16="http://schemas.microsoft.com/office/drawing/2014/main" id="{0A4760D7-B224-47B8-BE7A-A02AFDA79A67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>
          <a:xfrm>
            <a:off x="511175" y="4983163"/>
            <a:ext cx="585788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A5916C-A812-472A-A9AE-0EEDB4B800E4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54564058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11">
            <a:extLst>
              <a:ext uri="{FF2B5EF4-FFF2-40B4-BE49-F238E27FC236}">
                <a16:creationId xmlns:a16="http://schemas.microsoft.com/office/drawing/2014/main" id="{74752EA2-AB9F-40F2-9D8B-12C60E5453A5}"/>
              </a:ext>
            </a:extLst>
          </p:cNvPr>
          <p:cNvSpPr>
            <a:spLocks/>
          </p:cNvSpPr>
          <p:nvPr/>
        </p:nvSpPr>
        <p:spPr bwMode="auto">
          <a:xfrm flipV="1">
            <a:off x="0" y="711200"/>
            <a:ext cx="1358900" cy="508000"/>
          </a:xfrm>
          <a:custGeom>
            <a:avLst/>
            <a:gdLst>
              <a:gd name="T0" fmla="*/ 233511534 w 7908"/>
              <a:gd name="T1" fmla="*/ 12113514 h 10000"/>
              <a:gd name="T2" fmla="*/ 194150002 w 7908"/>
              <a:gd name="T3" fmla="*/ 485140 h 10000"/>
              <a:gd name="T4" fmla="*/ 193293730 w 7908"/>
              <a:gd name="T5" fmla="*/ 242570 h 10000"/>
              <a:gd name="T6" fmla="*/ 190842796 w 7908"/>
              <a:gd name="T7" fmla="*/ 0 h 10000"/>
              <a:gd name="T8" fmla="*/ 175251704 w 7908"/>
              <a:gd name="T9" fmla="*/ 0 h 10000"/>
              <a:gd name="T10" fmla="*/ 0 w 7908"/>
              <a:gd name="T11" fmla="*/ 160020 h 10000"/>
              <a:gd name="T12" fmla="*/ 0 w 7908"/>
              <a:gd name="T13" fmla="*/ 25806400 h 10000"/>
              <a:gd name="T14" fmla="*/ 175251704 w 7908"/>
              <a:gd name="T15" fmla="*/ 25682550 h 10000"/>
              <a:gd name="T16" fmla="*/ 190842796 w 7908"/>
              <a:gd name="T17" fmla="*/ 25682550 h 10000"/>
              <a:gd name="T18" fmla="*/ 193293730 w 7908"/>
              <a:gd name="T19" fmla="*/ 25442520 h 10000"/>
              <a:gd name="T20" fmla="*/ 194150002 w 7908"/>
              <a:gd name="T21" fmla="*/ 25197359 h 10000"/>
              <a:gd name="T22" fmla="*/ 233511534 w 7908"/>
              <a:gd name="T23" fmla="*/ 13568985 h 10000"/>
              <a:gd name="T24" fmla="*/ 233511534 w 7908"/>
              <a:gd name="T25" fmla="*/ 12113514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1B3C0C50-A62E-4D49-87DC-ECA704EDD1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79003D-0033-4D00-A357-1694D6996E34}" type="datetime1">
              <a:rPr lang="ru-RU" smtClean="0"/>
              <a:t>17.11.2025</a:t>
            </a:fld>
            <a:endParaRPr lang="ru-RU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CEE757D9-0545-4DAC-8666-D6C636DCB8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B.Khamdamov </a:t>
            </a:r>
            <a:endParaRPr lang="ru-RU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133C62BC-53F2-4815-910A-26B3AFBAB0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2DCE72-FBF6-41DD-ACEE-21F73AF96A65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13527188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11">
            <a:extLst>
              <a:ext uri="{FF2B5EF4-FFF2-40B4-BE49-F238E27FC236}">
                <a16:creationId xmlns:a16="http://schemas.microsoft.com/office/drawing/2014/main" id="{7946DBF4-5932-43D2-A441-3F6937C54537}"/>
              </a:ext>
            </a:extLst>
          </p:cNvPr>
          <p:cNvSpPr>
            <a:spLocks/>
          </p:cNvSpPr>
          <p:nvPr/>
        </p:nvSpPr>
        <p:spPr bwMode="auto">
          <a:xfrm flipV="1">
            <a:off x="0" y="711200"/>
            <a:ext cx="1358900" cy="508000"/>
          </a:xfrm>
          <a:custGeom>
            <a:avLst/>
            <a:gdLst>
              <a:gd name="T0" fmla="*/ 233511534 w 7908"/>
              <a:gd name="T1" fmla="*/ 12113514 h 10000"/>
              <a:gd name="T2" fmla="*/ 194150002 w 7908"/>
              <a:gd name="T3" fmla="*/ 485140 h 10000"/>
              <a:gd name="T4" fmla="*/ 193293730 w 7908"/>
              <a:gd name="T5" fmla="*/ 242570 h 10000"/>
              <a:gd name="T6" fmla="*/ 190842796 w 7908"/>
              <a:gd name="T7" fmla="*/ 0 h 10000"/>
              <a:gd name="T8" fmla="*/ 175251704 w 7908"/>
              <a:gd name="T9" fmla="*/ 0 h 10000"/>
              <a:gd name="T10" fmla="*/ 0 w 7908"/>
              <a:gd name="T11" fmla="*/ 160020 h 10000"/>
              <a:gd name="T12" fmla="*/ 0 w 7908"/>
              <a:gd name="T13" fmla="*/ 25806400 h 10000"/>
              <a:gd name="T14" fmla="*/ 175251704 w 7908"/>
              <a:gd name="T15" fmla="*/ 25682550 h 10000"/>
              <a:gd name="T16" fmla="*/ 190842796 w 7908"/>
              <a:gd name="T17" fmla="*/ 25682550 h 10000"/>
              <a:gd name="T18" fmla="*/ 193293730 w 7908"/>
              <a:gd name="T19" fmla="*/ 25442520 h 10000"/>
              <a:gd name="T20" fmla="*/ 194150002 w 7908"/>
              <a:gd name="T21" fmla="*/ 25197359 h 10000"/>
              <a:gd name="T22" fmla="*/ 233511534 w 7908"/>
              <a:gd name="T23" fmla="*/ 13568985 h 10000"/>
              <a:gd name="T24" fmla="*/ 233511534 w 7908"/>
              <a:gd name="T25" fmla="*/ 12113514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8535" y="627406"/>
            <a:ext cx="1656132" cy="5283817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42416" y="627406"/>
            <a:ext cx="4716348" cy="5283817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62092A2E-5D67-4133-A6BB-7D2F9EC261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7E6D96-2AE8-48D0-B0C3-3739810E92B2}" type="datetime1">
              <a:rPr lang="ru-RU" smtClean="0"/>
              <a:t>17.11.2025</a:t>
            </a:fld>
            <a:endParaRPr lang="ru-RU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13BDC09D-A9C1-4787-9A4E-71DC1B94BF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B.Khamdamov </a:t>
            </a:r>
            <a:endParaRPr lang="ru-RU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F5049EF7-3718-4F11-AB98-E92B54B8E1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D9D5C9-3F50-40C9-A73D-BB3BAA80722E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82631340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. Акустические методы контрол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 descr="Герб - БРУ 1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"/>
          <a:stretch>
            <a:fillRect/>
          </a:stretch>
        </p:blipFill>
        <p:spPr bwMode="auto">
          <a:xfrm>
            <a:off x="182563" y="79375"/>
            <a:ext cx="608012" cy="739775"/>
          </a:xfrm>
          <a:prstGeom prst="rect">
            <a:avLst/>
          </a:prstGeom>
          <a:solidFill>
            <a:schemeClr val="accent1"/>
          </a:solidFill>
          <a:ln w="38100">
            <a:solidFill>
              <a:srgbClr val="800080"/>
            </a:solidFill>
            <a:miter lim="800000"/>
            <a:headEnd/>
            <a:tailEnd/>
          </a:ln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gray">
          <a:xfrm>
            <a:off x="949325" y="0"/>
            <a:ext cx="5768975" cy="423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rIns="0"/>
          <a:lstStyle/>
          <a:p>
            <a:pPr eaLnBrk="0" hangingPunct="0">
              <a:lnSpc>
                <a:spcPct val="95000"/>
              </a:lnSpc>
              <a:defRPr/>
            </a:pPr>
            <a:r>
              <a:rPr lang="ru-RU" b="1" u="sng" kern="0" noProof="1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Приборы и методы акустического контроля</a:t>
            </a:r>
            <a:endParaRPr lang="en-US" b="1" u="sng" kern="0" noProof="1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sp>
        <p:nvSpPr>
          <p:cNvPr id="4" name="TextBox 3"/>
          <p:cNvSpPr txBox="1"/>
          <p:nvPr userDrawn="1"/>
        </p:nvSpPr>
        <p:spPr>
          <a:xfrm>
            <a:off x="2082800" y="337404"/>
            <a:ext cx="7035800" cy="40011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>
              <a:defRPr/>
            </a:pPr>
            <a:r>
              <a:rPr lang="ru-RU" dirty="0">
                <a:solidFill>
                  <a:schemeClr val="accent1">
                    <a:satMod val="200000"/>
                    <a:tint val="3000"/>
                    <a:alpha val="79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60000" endA="900" endPos="58000" dir="5400000" sy="-100000" algn="bl" rotWithShape="0"/>
                </a:effectLst>
                <a:latin typeface="Arial" charset="0"/>
              </a:rPr>
              <a:t>Акустические методы контроля.</a:t>
            </a:r>
            <a:endParaRPr lang="ru-RU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  <a:alpha val="79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60000" endA="900" endPos="58000" dir="5400000" sy="-100000" algn="bl" rotWithShape="0"/>
              </a:effectLst>
              <a:latin typeface="Arial" charset="0"/>
            </a:endParaRPr>
          </a:p>
        </p:txBody>
      </p:sp>
      <p:sp>
        <p:nvSpPr>
          <p:cNvPr id="5" name="Скругленный прямоугольник 4"/>
          <p:cNvSpPr>
            <a:spLocks noChangeArrowheads="1"/>
          </p:cNvSpPr>
          <p:nvPr userDrawn="1"/>
        </p:nvSpPr>
        <p:spPr bwMode="auto">
          <a:xfrm>
            <a:off x="6891338" y="6100763"/>
            <a:ext cx="2006600" cy="558800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9525" algn="ctr">
            <a:solidFill>
              <a:schemeClr val="bg1"/>
            </a:solidFill>
            <a:round/>
            <a:headEnd/>
            <a:tailEnd/>
          </a:ln>
        </p:spPr>
        <p:txBody>
          <a:bodyPr wrap="none" lIns="90000" tIns="46800" rIns="90000" bIns="46800" anchor="ctr"/>
          <a:lstStyle>
            <a:lvl1pPr eaLnBrk="0" hangingPunct="0"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be-BY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215900" y="1066800"/>
            <a:ext cx="8737600" cy="5613400"/>
          </a:xfrm>
          <a:prstGeom prst="roundRect">
            <a:avLst>
              <a:gd name="adj" fmla="val 10000"/>
            </a:avLst>
          </a:prstGeom>
          <a:scene3d>
            <a:camera prst="orthographicFront"/>
            <a:lightRig rig="chilly" dir="t"/>
          </a:scene3d>
          <a:sp3d z="-12700" extrusionH="1700" prstMaterial="translucentPowder">
            <a:bevelT w="25400" h="6350" prst="softRound"/>
            <a:bevelB w="0" h="0" prst="convex"/>
          </a:sp3d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7" name="Fußzeilenplatzhalter 2"/>
          <p:cNvSpPr txBox="1">
            <a:spLocks/>
          </p:cNvSpPr>
          <p:nvPr userDrawn="1"/>
        </p:nvSpPr>
        <p:spPr bwMode="gray">
          <a:xfrm>
            <a:off x="485775" y="6345238"/>
            <a:ext cx="13430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be-BY" sz="1000"/>
              <a:t>Страница</a:t>
            </a:r>
            <a:r>
              <a:rPr lang="de-DE" altLang="be-BY" sz="1000"/>
              <a:t> </a:t>
            </a:r>
            <a:r>
              <a:rPr lang="de-DE" altLang="be-BY" sz="1000">
                <a:sym typeface="Wingdings" panose="05000000000000000000" pitchFamily="2" charset="2"/>
              </a:rPr>
              <a:t></a:t>
            </a:r>
            <a:r>
              <a:rPr lang="de-DE" altLang="be-BY" sz="1000"/>
              <a:t> </a:t>
            </a:r>
            <a:fld id="{B92DFEE7-AC10-4F48-90C4-083A34698469}" type="slidenum">
              <a:rPr lang="de-DE" altLang="be-BY" sz="1000"/>
              <a:pPr eaLnBrk="1" hangingPunct="1"/>
              <a:t>‹#›</a:t>
            </a:fld>
            <a:endParaRPr lang="de-DE" altLang="be-BY" sz="1000"/>
          </a:p>
        </p:txBody>
      </p:sp>
      <p:sp>
        <p:nvSpPr>
          <p:cNvPr id="8" name="Прямоугольник 7"/>
          <p:cNvSpPr/>
          <p:nvPr userDrawn="1"/>
        </p:nvSpPr>
        <p:spPr>
          <a:xfrm>
            <a:off x="4076700" y="6262757"/>
            <a:ext cx="48387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sz="1800" dirty="0"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  <a:latin typeface="Arial" charset="0"/>
              </a:rPr>
              <a:t>Кафедра «Физические методы контроля»</a:t>
            </a:r>
          </a:p>
        </p:txBody>
      </p:sp>
    </p:spTree>
    <p:extLst>
      <p:ext uri="{BB962C8B-B14F-4D97-AF65-F5344CB8AC3E}">
        <p14:creationId xmlns:p14="http://schemas.microsoft.com/office/powerpoint/2010/main" val="1361612502"/>
      </p:ext>
    </p:extLst>
  </p:cSld>
  <p:clrMapOvr>
    <a:masterClrMapping/>
  </p:clrMapOvr>
  <p:transition spd="med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. Физические основы акустических методов контрол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 descr="Герб - БРУ 1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"/>
          <a:stretch>
            <a:fillRect/>
          </a:stretch>
        </p:blipFill>
        <p:spPr bwMode="auto">
          <a:xfrm>
            <a:off x="182563" y="79375"/>
            <a:ext cx="608012" cy="739775"/>
          </a:xfrm>
          <a:prstGeom prst="rect">
            <a:avLst/>
          </a:prstGeom>
          <a:solidFill>
            <a:schemeClr val="accent1"/>
          </a:solidFill>
          <a:ln w="38100">
            <a:solidFill>
              <a:srgbClr val="800080"/>
            </a:solidFill>
            <a:miter lim="800000"/>
            <a:headEnd/>
            <a:tailEnd/>
          </a:ln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gray">
          <a:xfrm>
            <a:off x="949325" y="0"/>
            <a:ext cx="5768975" cy="423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rIns="0"/>
          <a:lstStyle/>
          <a:p>
            <a:pPr eaLnBrk="0" hangingPunct="0">
              <a:lnSpc>
                <a:spcPct val="95000"/>
              </a:lnSpc>
              <a:defRPr/>
            </a:pPr>
            <a:r>
              <a:rPr lang="ru-RU" b="1" u="sng" kern="0" noProof="1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Приборы и методы акустического контроля</a:t>
            </a:r>
            <a:endParaRPr lang="en-US" b="1" u="sng" kern="0" noProof="1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sp>
        <p:nvSpPr>
          <p:cNvPr id="4" name="Скругленный прямоугольник 8"/>
          <p:cNvSpPr>
            <a:spLocks noChangeArrowheads="1"/>
          </p:cNvSpPr>
          <p:nvPr userDrawn="1"/>
        </p:nvSpPr>
        <p:spPr bwMode="auto">
          <a:xfrm>
            <a:off x="6891338" y="6100763"/>
            <a:ext cx="2006600" cy="558800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9525" algn="ctr">
            <a:solidFill>
              <a:schemeClr val="bg1"/>
            </a:solidFill>
            <a:round/>
            <a:headEnd/>
            <a:tailEnd/>
          </a:ln>
        </p:spPr>
        <p:txBody>
          <a:bodyPr wrap="none" lIns="90000" tIns="46800" rIns="90000" bIns="46800" anchor="ctr"/>
          <a:lstStyle>
            <a:lvl1pPr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ru-RU" altLang="ru-RU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215900" y="1066800"/>
            <a:ext cx="8737600" cy="5613400"/>
          </a:xfrm>
          <a:prstGeom prst="roundRect">
            <a:avLst>
              <a:gd name="adj" fmla="val 10000"/>
            </a:avLst>
          </a:prstGeom>
          <a:scene3d>
            <a:camera prst="orthographicFront"/>
            <a:lightRig rig="chilly" dir="t"/>
          </a:scene3d>
          <a:sp3d z="-12700" extrusionH="1700" prstMaterial="translucentPowder">
            <a:bevelT w="25400" h="6350" prst="softRound"/>
            <a:bevelB w="0" h="0" prst="convex"/>
          </a:sp3d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6" name="Fußzeilenplatzhalter 2"/>
          <p:cNvSpPr txBox="1">
            <a:spLocks/>
          </p:cNvSpPr>
          <p:nvPr userDrawn="1"/>
        </p:nvSpPr>
        <p:spPr bwMode="gray">
          <a:xfrm>
            <a:off x="485775" y="6345238"/>
            <a:ext cx="13430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 sz="1000"/>
              <a:t>Страница</a:t>
            </a:r>
            <a:r>
              <a:rPr lang="de-DE" altLang="ru-RU" sz="1000"/>
              <a:t> </a:t>
            </a:r>
            <a:r>
              <a:rPr lang="de-DE" altLang="ru-RU" sz="1000">
                <a:sym typeface="Wingdings" panose="05000000000000000000" pitchFamily="2" charset="2"/>
              </a:rPr>
              <a:t></a:t>
            </a:r>
            <a:r>
              <a:rPr lang="de-DE" altLang="ru-RU" sz="1000"/>
              <a:t> </a:t>
            </a:r>
            <a:fld id="{C01DE00C-CBD8-4512-8432-2D5EBDB32D77}" type="slidenum">
              <a:rPr lang="de-DE" altLang="ru-RU" sz="1000"/>
              <a:pPr eaLnBrk="1" hangingPunct="1"/>
              <a:t>‹#›</a:t>
            </a:fld>
            <a:endParaRPr lang="de-DE" altLang="ru-RU" sz="1000"/>
          </a:p>
        </p:txBody>
      </p:sp>
      <p:sp>
        <p:nvSpPr>
          <p:cNvPr id="7" name="Прямоугольник 6"/>
          <p:cNvSpPr/>
          <p:nvPr userDrawn="1"/>
        </p:nvSpPr>
        <p:spPr>
          <a:xfrm>
            <a:off x="4076700" y="6262757"/>
            <a:ext cx="48387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sz="1800" dirty="0"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  <a:latin typeface="Arial" charset="0"/>
              </a:rPr>
              <a:t>Кафедра «Физические методы контроля»</a:t>
            </a:r>
          </a:p>
        </p:txBody>
      </p:sp>
      <p:sp>
        <p:nvSpPr>
          <p:cNvPr id="8" name="TextBox 7"/>
          <p:cNvSpPr txBox="1"/>
          <p:nvPr userDrawn="1"/>
        </p:nvSpPr>
        <p:spPr>
          <a:xfrm>
            <a:off x="1680882" y="337404"/>
            <a:ext cx="7437718" cy="40011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>
              <a:defRPr/>
            </a:pPr>
            <a:r>
              <a:rPr lang="ru-RU" dirty="0">
                <a:solidFill>
                  <a:schemeClr val="accent1">
                    <a:satMod val="200000"/>
                    <a:tint val="3000"/>
                    <a:alpha val="79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60000" endA="900" endPos="58000" dir="5400000" sy="-100000" algn="bl" rotWithShape="0"/>
                </a:effectLst>
                <a:latin typeface="Arial" charset="0"/>
              </a:rPr>
              <a:t>Физические основы акустических методов контроля.</a:t>
            </a:r>
            <a:endParaRPr lang="ru-RU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  <a:alpha val="79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60000" endA="900" endPos="58000" dir="5400000" sy="-100000" algn="bl" rotWithShape="0"/>
              </a:effectLst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3356297"/>
      </p:ext>
    </p:extLst>
  </p:cSld>
  <p:clrMapOvr>
    <a:masterClrMapping/>
  </p:clrMapOvr>
  <p:transition spd="med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4. Методы отражения. Эхо-метод контроля.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 descr="Герб - БРУ 1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"/>
          <a:stretch>
            <a:fillRect/>
          </a:stretch>
        </p:blipFill>
        <p:spPr bwMode="auto">
          <a:xfrm>
            <a:off x="182563" y="79375"/>
            <a:ext cx="608012" cy="739775"/>
          </a:xfrm>
          <a:prstGeom prst="rect">
            <a:avLst/>
          </a:prstGeom>
          <a:solidFill>
            <a:schemeClr val="accent1"/>
          </a:solidFill>
          <a:ln w="38100">
            <a:solidFill>
              <a:srgbClr val="800080"/>
            </a:solidFill>
            <a:miter lim="800000"/>
            <a:headEnd/>
            <a:tailEnd/>
          </a:ln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gray">
          <a:xfrm>
            <a:off x="949325" y="0"/>
            <a:ext cx="5768975" cy="423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rIns="0"/>
          <a:lstStyle/>
          <a:p>
            <a:pPr eaLnBrk="0" hangingPunct="0">
              <a:lnSpc>
                <a:spcPct val="95000"/>
              </a:lnSpc>
              <a:defRPr/>
            </a:pPr>
            <a:r>
              <a:rPr lang="ru-RU" b="1" u="sng" kern="0" noProof="1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Приборы и методы акустического контроля</a:t>
            </a:r>
            <a:endParaRPr lang="en-US" b="1" u="sng" kern="0" noProof="1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sp>
        <p:nvSpPr>
          <p:cNvPr id="4" name="Скругленный прямоугольник 8"/>
          <p:cNvSpPr>
            <a:spLocks noChangeArrowheads="1"/>
          </p:cNvSpPr>
          <p:nvPr userDrawn="1"/>
        </p:nvSpPr>
        <p:spPr bwMode="auto">
          <a:xfrm>
            <a:off x="6891338" y="6100763"/>
            <a:ext cx="2006600" cy="558800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9525" algn="ctr">
            <a:solidFill>
              <a:schemeClr val="bg1"/>
            </a:solidFill>
            <a:round/>
            <a:headEnd/>
            <a:tailEnd/>
          </a:ln>
        </p:spPr>
        <p:txBody>
          <a:bodyPr wrap="none" lIns="90000" tIns="46800" rIns="90000" bIns="46800" anchor="ctr"/>
          <a:lstStyle>
            <a:lvl1pPr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ru-RU" altLang="ru-RU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215900" y="1066800"/>
            <a:ext cx="8737600" cy="5613400"/>
          </a:xfrm>
          <a:prstGeom prst="roundRect">
            <a:avLst>
              <a:gd name="adj" fmla="val 10000"/>
            </a:avLst>
          </a:prstGeom>
          <a:scene3d>
            <a:camera prst="orthographicFront"/>
            <a:lightRig rig="chilly" dir="t"/>
          </a:scene3d>
          <a:sp3d z="-12700" extrusionH="1700" prstMaterial="translucentPowder">
            <a:bevelT w="25400" h="6350" prst="softRound"/>
            <a:bevelB w="0" h="0" prst="convex"/>
          </a:sp3d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6" name="Fußzeilenplatzhalter 2"/>
          <p:cNvSpPr txBox="1">
            <a:spLocks/>
          </p:cNvSpPr>
          <p:nvPr userDrawn="1"/>
        </p:nvSpPr>
        <p:spPr bwMode="gray">
          <a:xfrm>
            <a:off x="485775" y="6345238"/>
            <a:ext cx="13430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 sz="1000"/>
              <a:t>Страница</a:t>
            </a:r>
            <a:r>
              <a:rPr lang="de-DE" altLang="ru-RU" sz="1000"/>
              <a:t> </a:t>
            </a:r>
            <a:r>
              <a:rPr lang="de-DE" altLang="ru-RU" sz="1000">
                <a:sym typeface="Wingdings" panose="05000000000000000000" pitchFamily="2" charset="2"/>
              </a:rPr>
              <a:t></a:t>
            </a:r>
            <a:r>
              <a:rPr lang="de-DE" altLang="ru-RU" sz="1000"/>
              <a:t> </a:t>
            </a:r>
            <a:fld id="{13BBD667-812E-43AD-8D58-E36A70823A5D}" type="slidenum">
              <a:rPr lang="de-DE" altLang="ru-RU" sz="1000"/>
              <a:pPr eaLnBrk="1" hangingPunct="1"/>
              <a:t>‹#›</a:t>
            </a:fld>
            <a:endParaRPr lang="de-DE" altLang="ru-RU" sz="1000"/>
          </a:p>
        </p:txBody>
      </p:sp>
      <p:sp>
        <p:nvSpPr>
          <p:cNvPr id="7" name="Прямоугольник 6"/>
          <p:cNvSpPr/>
          <p:nvPr userDrawn="1"/>
        </p:nvSpPr>
        <p:spPr>
          <a:xfrm>
            <a:off x="4076700" y="6262757"/>
            <a:ext cx="48387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sz="1800" dirty="0"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  <a:latin typeface="Arial" charset="0"/>
              </a:rPr>
              <a:t>Кафедра «Физические методы контроля»</a:t>
            </a:r>
          </a:p>
        </p:txBody>
      </p:sp>
      <p:sp>
        <p:nvSpPr>
          <p:cNvPr id="8" name="TextBox 7"/>
          <p:cNvSpPr txBox="1"/>
          <p:nvPr userDrawn="1"/>
        </p:nvSpPr>
        <p:spPr>
          <a:xfrm>
            <a:off x="1680882" y="337404"/>
            <a:ext cx="7437718" cy="40011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>
              <a:defRPr/>
            </a:pPr>
            <a:r>
              <a:rPr lang="ru-RU" dirty="0">
                <a:solidFill>
                  <a:schemeClr val="accent1">
                    <a:satMod val="200000"/>
                    <a:tint val="3000"/>
                    <a:alpha val="79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60000" endA="900" endPos="58000" dir="5400000" sy="-100000" algn="bl" rotWithShape="0"/>
                </a:effectLst>
                <a:latin typeface="Arial" charset="0"/>
              </a:rPr>
              <a:t>Методы отражения. Эхо-метод контроля. </a:t>
            </a:r>
            <a:endParaRPr lang="ru-RU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  <a:alpha val="79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60000" endA="900" endPos="58000" dir="5400000" sy="-100000" algn="bl" rotWithShape="0"/>
              </a:effectLst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8328530"/>
      </p:ext>
    </p:extLst>
  </p:cSld>
  <p:clrMapOvr>
    <a:masterClrMapping/>
  </p:clrMapOvr>
  <p:transition spd="med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Основные акустические величины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 descr="Герб - БРУ 1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"/>
          <a:stretch>
            <a:fillRect/>
          </a:stretch>
        </p:blipFill>
        <p:spPr bwMode="auto">
          <a:xfrm>
            <a:off x="182563" y="79375"/>
            <a:ext cx="608012" cy="739775"/>
          </a:xfrm>
          <a:prstGeom prst="rect">
            <a:avLst/>
          </a:prstGeom>
          <a:solidFill>
            <a:schemeClr val="accent1"/>
          </a:solidFill>
          <a:ln w="38100">
            <a:solidFill>
              <a:srgbClr val="800080"/>
            </a:solidFill>
            <a:miter lim="800000"/>
            <a:headEnd/>
            <a:tailEnd/>
          </a:ln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gray">
          <a:xfrm>
            <a:off x="949325" y="0"/>
            <a:ext cx="5768975" cy="423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rIns="0"/>
          <a:lstStyle/>
          <a:p>
            <a:pPr eaLnBrk="0" hangingPunct="0">
              <a:lnSpc>
                <a:spcPct val="95000"/>
              </a:lnSpc>
              <a:defRPr/>
            </a:pPr>
            <a:r>
              <a:rPr lang="ru-RU" b="1" u="sng" kern="0" noProof="1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Приборы и методы акустического контроля</a:t>
            </a:r>
            <a:endParaRPr lang="en-US" b="1" u="sng" kern="0" noProof="1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sp>
        <p:nvSpPr>
          <p:cNvPr id="4" name="Скругленный прямоугольник 8"/>
          <p:cNvSpPr>
            <a:spLocks noChangeArrowheads="1"/>
          </p:cNvSpPr>
          <p:nvPr userDrawn="1"/>
        </p:nvSpPr>
        <p:spPr bwMode="auto">
          <a:xfrm>
            <a:off x="6891338" y="6100763"/>
            <a:ext cx="2006600" cy="558800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9525" algn="ctr">
            <a:solidFill>
              <a:schemeClr val="bg1"/>
            </a:solidFill>
            <a:round/>
            <a:headEnd/>
            <a:tailEnd/>
          </a:ln>
        </p:spPr>
        <p:txBody>
          <a:bodyPr wrap="none" lIns="90000" tIns="46800" rIns="90000" bIns="46800" anchor="ctr"/>
          <a:lstStyle>
            <a:lvl1pPr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ru-RU" altLang="ru-RU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215900" y="1066800"/>
            <a:ext cx="8737600" cy="5613400"/>
          </a:xfrm>
          <a:prstGeom prst="roundRect">
            <a:avLst>
              <a:gd name="adj" fmla="val 10000"/>
            </a:avLst>
          </a:prstGeom>
          <a:scene3d>
            <a:camera prst="orthographicFront"/>
            <a:lightRig rig="chilly" dir="t"/>
          </a:scene3d>
          <a:sp3d z="-12700" extrusionH="1700" prstMaterial="translucentPowder">
            <a:bevelT w="25400" h="6350" prst="softRound"/>
            <a:bevelB w="0" h="0" prst="convex"/>
          </a:sp3d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6" name="Fußzeilenplatzhalter 2"/>
          <p:cNvSpPr txBox="1">
            <a:spLocks/>
          </p:cNvSpPr>
          <p:nvPr userDrawn="1"/>
        </p:nvSpPr>
        <p:spPr bwMode="gray">
          <a:xfrm>
            <a:off x="485775" y="6345238"/>
            <a:ext cx="13430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 sz="1000"/>
              <a:t>Страница</a:t>
            </a:r>
            <a:r>
              <a:rPr lang="de-DE" altLang="ru-RU" sz="1000"/>
              <a:t> </a:t>
            </a:r>
            <a:r>
              <a:rPr lang="de-DE" altLang="ru-RU" sz="1000">
                <a:sym typeface="Wingdings" panose="05000000000000000000" pitchFamily="2" charset="2"/>
              </a:rPr>
              <a:t></a:t>
            </a:r>
            <a:r>
              <a:rPr lang="de-DE" altLang="ru-RU" sz="1000"/>
              <a:t> </a:t>
            </a:r>
            <a:fld id="{0FC36438-3DC4-4097-92E1-C02D811CA7E6}" type="slidenum">
              <a:rPr lang="de-DE" altLang="ru-RU" sz="1000"/>
              <a:pPr eaLnBrk="1" hangingPunct="1"/>
              <a:t>‹#›</a:t>
            </a:fld>
            <a:endParaRPr lang="de-DE" altLang="ru-RU" sz="1000"/>
          </a:p>
        </p:txBody>
      </p:sp>
      <p:sp>
        <p:nvSpPr>
          <p:cNvPr id="7" name="Прямоугольник 6"/>
          <p:cNvSpPr/>
          <p:nvPr userDrawn="1"/>
        </p:nvSpPr>
        <p:spPr>
          <a:xfrm>
            <a:off x="4076700" y="6262757"/>
            <a:ext cx="48387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sz="1800" dirty="0"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  <a:latin typeface="Arial" charset="0"/>
              </a:rPr>
              <a:t>Кафедра «Физические методы контроля»</a:t>
            </a:r>
          </a:p>
        </p:txBody>
      </p:sp>
      <p:sp>
        <p:nvSpPr>
          <p:cNvPr id="8" name="TextBox 7"/>
          <p:cNvSpPr txBox="1"/>
          <p:nvPr userDrawn="1"/>
        </p:nvSpPr>
        <p:spPr>
          <a:xfrm>
            <a:off x="1680882" y="337404"/>
            <a:ext cx="7437718" cy="40011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ru-RU" dirty="0">
                <a:solidFill>
                  <a:schemeClr val="accent1">
                    <a:satMod val="200000"/>
                    <a:tint val="3000"/>
                    <a:alpha val="79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60000" endA="900" endPos="58000" dir="5400000" sy="-100000" algn="bl" rotWithShape="0"/>
                </a:effectLst>
                <a:latin typeface="Arial" charset="0"/>
              </a:rPr>
              <a:t>Физические основы АМК. Основные акустические величины.</a:t>
            </a:r>
            <a:endParaRPr lang="ru-RU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  <a:alpha val="79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60000" endA="900" endPos="58000" dir="5400000" sy="-100000" algn="bl" rotWithShape="0"/>
              </a:effectLst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3256940"/>
      </p:ext>
    </p:extLst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98" name="Group 35">
            <a:extLst>
              <a:ext uri="{FF2B5EF4-FFF2-40B4-BE49-F238E27FC236}">
                <a16:creationId xmlns:a16="http://schemas.microsoft.com/office/drawing/2014/main" id="{E9FAE93C-207C-406E-B7D6-3D13C7192A26}"/>
              </a:ext>
            </a:extLst>
          </p:cNvPr>
          <p:cNvGrpSpPr>
            <a:grpSpLocks/>
          </p:cNvGrpSpPr>
          <p:nvPr/>
        </p:nvGrpSpPr>
        <p:grpSpPr bwMode="auto">
          <a:xfrm>
            <a:off x="0" y="228600"/>
            <a:ext cx="1981200" cy="6638925"/>
            <a:chOff x="2487613" y="285750"/>
            <a:chExt cx="2428875" cy="5654676"/>
          </a:xfrm>
        </p:grpSpPr>
        <p:sp>
          <p:nvSpPr>
            <p:cNvPr id="4118" name="Freeform 11">
              <a:extLst>
                <a:ext uri="{FF2B5EF4-FFF2-40B4-BE49-F238E27FC236}">
                  <a16:creationId xmlns:a16="http://schemas.microsoft.com/office/drawing/2014/main" id="{EB222B9A-668C-4BDB-8BF3-DD04971A506C}"/>
                </a:ext>
              </a:extLst>
            </p:cNvPr>
            <p:cNvSpPr>
              <a:spLocks/>
            </p:cNvSpPr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>
                <a:gd name="T0" fmla="*/ 334035256 w 22"/>
                <a:gd name="T1" fmla="*/ 2092026176 h 136"/>
                <a:gd name="T2" fmla="*/ 258117975 w 22"/>
                <a:gd name="T3" fmla="*/ 1230604787 h 136"/>
                <a:gd name="T4" fmla="*/ 0 w 22"/>
                <a:gd name="T5" fmla="*/ 0 h 136"/>
                <a:gd name="T6" fmla="*/ 0 w 22"/>
                <a:gd name="T7" fmla="*/ 538388859 h 136"/>
                <a:gd name="T8" fmla="*/ 303669123 w 22"/>
                <a:gd name="T9" fmla="*/ 1907434478 h 136"/>
                <a:gd name="T10" fmla="*/ 334035256 w 22"/>
                <a:gd name="T11" fmla="*/ 2092026176 h 13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119" name="Freeform 12">
              <a:extLst>
                <a:ext uri="{FF2B5EF4-FFF2-40B4-BE49-F238E27FC236}">
                  <a16:creationId xmlns:a16="http://schemas.microsoft.com/office/drawing/2014/main" id="{47223AFB-27A0-48C6-B0BB-25FBD57639F5}"/>
                </a:ext>
              </a:extLst>
            </p:cNvPr>
            <p:cNvSpPr>
              <a:spLocks/>
            </p:cNvSpPr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>
                <a:gd name="T0" fmla="*/ 1331463414 w 140"/>
                <a:gd name="T1" fmla="*/ 2147483646 h 504"/>
                <a:gd name="T2" fmla="*/ 2147483646 w 140"/>
                <a:gd name="T3" fmla="*/ 2147483646 h 504"/>
                <a:gd name="T4" fmla="*/ 2147483646 w 140"/>
                <a:gd name="T5" fmla="*/ 2147483646 h 504"/>
                <a:gd name="T6" fmla="*/ 1470804210 w 140"/>
                <a:gd name="T7" fmla="*/ 2147483646 h 504"/>
                <a:gd name="T8" fmla="*/ 0 w 140"/>
                <a:gd name="T9" fmla="*/ 0 h 504"/>
                <a:gd name="T10" fmla="*/ 92891241 w 140"/>
                <a:gd name="T11" fmla="*/ 939577574 h 504"/>
                <a:gd name="T12" fmla="*/ 1331463414 w 140"/>
                <a:gd name="T13" fmla="*/ 2147483646 h 504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120" name="Freeform 13">
              <a:extLst>
                <a:ext uri="{FF2B5EF4-FFF2-40B4-BE49-F238E27FC236}">
                  <a16:creationId xmlns:a16="http://schemas.microsoft.com/office/drawing/2014/main" id="{6DA877D9-B690-4CCE-AFB8-4DE47E181DC8}"/>
                </a:ext>
              </a:extLst>
            </p:cNvPr>
            <p:cNvSpPr>
              <a:spLocks/>
            </p:cNvSpPr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>
                <a:gd name="T0" fmla="*/ 123725864 w 132"/>
                <a:gd name="T1" fmla="*/ 339357040 h 308"/>
                <a:gd name="T2" fmla="*/ 0 w 132"/>
                <a:gd name="T3" fmla="*/ 0 h 308"/>
                <a:gd name="T4" fmla="*/ 0 w 132"/>
                <a:gd name="T5" fmla="*/ 447336244 h 308"/>
                <a:gd name="T6" fmla="*/ 1051683611 w 132"/>
                <a:gd name="T7" fmla="*/ 2147483646 h 308"/>
                <a:gd name="T8" fmla="*/ 1902309252 w 132"/>
                <a:gd name="T9" fmla="*/ 2147483646 h 308"/>
                <a:gd name="T10" fmla="*/ 2041502324 w 132"/>
                <a:gd name="T11" fmla="*/ 2147483646 h 308"/>
                <a:gd name="T12" fmla="*/ 1190876683 w 132"/>
                <a:gd name="T13" fmla="*/ 2147483646 h 308"/>
                <a:gd name="T14" fmla="*/ 123725864 w 132"/>
                <a:gd name="T15" fmla="*/ 339357040 h 308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121" name="Freeform 14">
              <a:extLst>
                <a:ext uri="{FF2B5EF4-FFF2-40B4-BE49-F238E27FC236}">
                  <a16:creationId xmlns:a16="http://schemas.microsoft.com/office/drawing/2014/main" id="{32D070A9-A99D-422B-9B2E-B16B800585E8}"/>
                </a:ext>
              </a:extLst>
            </p:cNvPr>
            <p:cNvSpPr>
              <a:spLocks/>
            </p:cNvSpPr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>
                <a:gd name="T0" fmla="*/ 436271086 w 37"/>
                <a:gd name="T1" fmla="*/ 1213028493 h 79"/>
                <a:gd name="T2" fmla="*/ 576502770 w 37"/>
                <a:gd name="T3" fmla="*/ 1213028493 h 79"/>
                <a:gd name="T4" fmla="*/ 0 w 37"/>
                <a:gd name="T5" fmla="*/ 0 h 79"/>
                <a:gd name="T6" fmla="*/ 436271086 w 37"/>
                <a:gd name="T7" fmla="*/ 1213028493 h 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122" name="Freeform 15">
              <a:extLst>
                <a:ext uri="{FF2B5EF4-FFF2-40B4-BE49-F238E27FC236}">
                  <a16:creationId xmlns:a16="http://schemas.microsoft.com/office/drawing/2014/main" id="{DB40DE3A-3126-4293-BF34-631F33450E54}"/>
                </a:ext>
              </a:extLst>
            </p:cNvPr>
            <p:cNvSpPr>
              <a:spLocks/>
            </p:cNvSpPr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>
                <a:gd name="T0" fmla="*/ 2147483646 w 178"/>
                <a:gd name="T1" fmla="*/ 2147483646 h 722"/>
                <a:gd name="T2" fmla="*/ 1794416005 w 178"/>
                <a:gd name="T3" fmla="*/ 2147483646 h 722"/>
                <a:gd name="T4" fmla="*/ 618763733 w 178"/>
                <a:gd name="T5" fmla="*/ 2147483646 h 722"/>
                <a:gd name="T6" fmla="*/ 185629513 w 178"/>
                <a:gd name="T7" fmla="*/ 786478582 h 722"/>
                <a:gd name="T8" fmla="*/ 0 w 178"/>
                <a:gd name="T9" fmla="*/ 0 h 722"/>
                <a:gd name="T10" fmla="*/ 510482144 w 178"/>
                <a:gd name="T11" fmla="*/ 2147483646 h 722"/>
                <a:gd name="T12" fmla="*/ 1655192887 w 178"/>
                <a:gd name="T13" fmla="*/ 2147483646 h 722"/>
                <a:gd name="T14" fmla="*/ 2147483646 w 178"/>
                <a:gd name="T15" fmla="*/ 2147483646 h 722"/>
                <a:gd name="T16" fmla="*/ 2147483646 w 178"/>
                <a:gd name="T17" fmla="*/ 2147483646 h 722"/>
                <a:gd name="T18" fmla="*/ 2147483646 w 178"/>
                <a:gd name="T19" fmla="*/ 2147483646 h 722"/>
                <a:gd name="T20" fmla="*/ 2147483646 w 178"/>
                <a:gd name="T21" fmla="*/ 2147483646 h 722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123" name="Freeform 16">
              <a:extLst>
                <a:ext uri="{FF2B5EF4-FFF2-40B4-BE49-F238E27FC236}">
                  <a16:creationId xmlns:a16="http://schemas.microsoft.com/office/drawing/2014/main" id="{FAEA133D-8F61-4C8E-907C-89D66764D587}"/>
                </a:ext>
              </a:extLst>
            </p:cNvPr>
            <p:cNvSpPr>
              <a:spLocks/>
            </p:cNvSpPr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>
                <a:gd name="T0" fmla="*/ 170263008 w 23"/>
                <a:gd name="T1" fmla="*/ 2147483646 h 635"/>
                <a:gd name="T2" fmla="*/ 185740390 w 23"/>
                <a:gd name="T3" fmla="*/ 2147483646 h 635"/>
                <a:gd name="T4" fmla="*/ 340526015 w 23"/>
                <a:gd name="T5" fmla="*/ 2147483646 h 635"/>
                <a:gd name="T6" fmla="*/ 356003398 w 23"/>
                <a:gd name="T7" fmla="*/ 2147483646 h 635"/>
                <a:gd name="T8" fmla="*/ 263131235 w 23"/>
                <a:gd name="T9" fmla="*/ 2147483646 h 635"/>
                <a:gd name="T10" fmla="*/ 77390846 w 23"/>
                <a:gd name="T11" fmla="*/ 2147483646 h 635"/>
                <a:gd name="T12" fmla="*/ 232176471 w 23"/>
                <a:gd name="T13" fmla="*/ 0 h 635"/>
                <a:gd name="T14" fmla="*/ 185740390 w 23"/>
                <a:gd name="T15" fmla="*/ 0 h 635"/>
                <a:gd name="T16" fmla="*/ 15477382 w 23"/>
                <a:gd name="T17" fmla="*/ 2147483646 h 635"/>
                <a:gd name="T18" fmla="*/ 170263008 w 23"/>
                <a:gd name="T19" fmla="*/ 2147483646 h 635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124" name="Freeform 17">
              <a:extLst>
                <a:ext uri="{FF2B5EF4-FFF2-40B4-BE49-F238E27FC236}">
                  <a16:creationId xmlns:a16="http://schemas.microsoft.com/office/drawing/2014/main" id="{55C09256-19A0-4338-834F-DB0D47C22802}"/>
                </a:ext>
              </a:extLst>
            </p:cNvPr>
            <p:cNvSpPr>
              <a:spLocks/>
            </p:cNvSpPr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>
                <a:gd name="T0" fmla="*/ 0 w 17"/>
                <a:gd name="T1" fmla="*/ 0 h 107"/>
                <a:gd name="T2" fmla="*/ 76911574 w 17"/>
                <a:gd name="T3" fmla="*/ 865646159 h 107"/>
                <a:gd name="T4" fmla="*/ 261503272 w 17"/>
                <a:gd name="T5" fmla="*/ 1654003676 h 107"/>
                <a:gd name="T6" fmla="*/ 169209384 w 17"/>
                <a:gd name="T7" fmla="*/ 711068875 h 107"/>
                <a:gd name="T8" fmla="*/ 153827069 w 17"/>
                <a:gd name="T9" fmla="*/ 664694903 h 107"/>
                <a:gd name="T10" fmla="*/ 0 w 17"/>
                <a:gd name="T11" fmla="*/ 0 h 10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125" name="Freeform 18">
              <a:extLst>
                <a:ext uri="{FF2B5EF4-FFF2-40B4-BE49-F238E27FC236}">
                  <a16:creationId xmlns:a16="http://schemas.microsoft.com/office/drawing/2014/main" id="{A21C5831-E8F3-44A0-A092-D9F1ED0D7B05}"/>
                </a:ext>
              </a:extLst>
            </p:cNvPr>
            <p:cNvSpPr>
              <a:spLocks/>
            </p:cNvSpPr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>
                <a:gd name="T0" fmla="*/ 0 w 41"/>
                <a:gd name="T1" fmla="*/ 0 h 222"/>
                <a:gd name="T2" fmla="*/ 77988609 w 41"/>
                <a:gd name="T3" fmla="*/ 1438567829 h 222"/>
                <a:gd name="T4" fmla="*/ 265162061 w 41"/>
                <a:gd name="T5" fmla="*/ 2147483646 h 222"/>
                <a:gd name="T6" fmla="*/ 374342954 w 41"/>
                <a:gd name="T7" fmla="*/ 2147483646 h 222"/>
                <a:gd name="T8" fmla="*/ 639505015 w 41"/>
                <a:gd name="T9" fmla="*/ 2147483646 h 222"/>
                <a:gd name="T10" fmla="*/ 592712640 w 41"/>
                <a:gd name="T11" fmla="*/ 2147483646 h 222"/>
                <a:gd name="T12" fmla="*/ 202769594 w 41"/>
                <a:gd name="T13" fmla="*/ 1423099358 h 222"/>
                <a:gd name="T14" fmla="*/ 124780985 w 41"/>
                <a:gd name="T15" fmla="*/ 340306368 h 222"/>
                <a:gd name="T16" fmla="*/ 109184843 w 41"/>
                <a:gd name="T17" fmla="*/ 278432483 h 222"/>
                <a:gd name="T18" fmla="*/ 0 w 41"/>
                <a:gd name="T19" fmla="*/ 0 h 22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126" name="Freeform 19">
              <a:extLst>
                <a:ext uri="{FF2B5EF4-FFF2-40B4-BE49-F238E27FC236}">
                  <a16:creationId xmlns:a16="http://schemas.microsoft.com/office/drawing/2014/main" id="{1F68C336-23C7-46CD-815D-E915B3F29A98}"/>
                </a:ext>
              </a:extLst>
            </p:cNvPr>
            <p:cNvSpPr>
              <a:spLocks/>
            </p:cNvSpPr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>
                <a:gd name="T0" fmla="*/ 108112772 w 450"/>
                <a:gd name="T1" fmla="*/ 2147483646 h 878"/>
                <a:gd name="T2" fmla="*/ 772222294 w 450"/>
                <a:gd name="T3" fmla="*/ 2147483646 h 878"/>
                <a:gd name="T4" fmla="*/ 2147483646 w 450"/>
                <a:gd name="T5" fmla="*/ 2147483646 h 878"/>
                <a:gd name="T6" fmla="*/ 2147483646 w 450"/>
                <a:gd name="T7" fmla="*/ 2147483646 h 878"/>
                <a:gd name="T8" fmla="*/ 2147483646 w 450"/>
                <a:gd name="T9" fmla="*/ 1372614510 h 878"/>
                <a:gd name="T10" fmla="*/ 2147483646 w 450"/>
                <a:gd name="T11" fmla="*/ 678594305 h 878"/>
                <a:gd name="T12" fmla="*/ 2147483646 w 450"/>
                <a:gd name="T13" fmla="*/ 15421973 h 878"/>
                <a:gd name="T14" fmla="*/ 2147483646 w 450"/>
                <a:gd name="T15" fmla="*/ 0 h 878"/>
                <a:gd name="T16" fmla="*/ 2147483646 w 450"/>
                <a:gd name="T17" fmla="*/ 663172332 h 878"/>
                <a:gd name="T18" fmla="*/ 2147483646 w 450"/>
                <a:gd name="T19" fmla="*/ 1357188610 h 878"/>
                <a:gd name="T20" fmla="*/ 2147483646 w 450"/>
                <a:gd name="T21" fmla="*/ 2147483646 h 878"/>
                <a:gd name="T22" fmla="*/ 2147483646 w 450"/>
                <a:gd name="T23" fmla="*/ 2147483646 h 878"/>
                <a:gd name="T24" fmla="*/ 695002815 w 450"/>
                <a:gd name="T25" fmla="*/ 2147483646 h 878"/>
                <a:gd name="T26" fmla="*/ 0 w 450"/>
                <a:gd name="T27" fmla="*/ 2147483646 h 878"/>
                <a:gd name="T28" fmla="*/ 0 w 450"/>
                <a:gd name="T29" fmla="*/ 2147483646 h 878"/>
                <a:gd name="T30" fmla="*/ 108112772 w 450"/>
                <a:gd name="T31" fmla="*/ 2147483646 h 878"/>
                <a:gd name="T32" fmla="*/ 108112772 w 450"/>
                <a:gd name="T33" fmla="*/ 2147483646 h 878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127" name="Freeform 20">
              <a:extLst>
                <a:ext uri="{FF2B5EF4-FFF2-40B4-BE49-F238E27FC236}">
                  <a16:creationId xmlns:a16="http://schemas.microsoft.com/office/drawing/2014/main" id="{6A8464F1-39D8-4115-B699-E4C84ABCFC84}"/>
                </a:ext>
              </a:extLst>
            </p:cNvPr>
            <p:cNvSpPr>
              <a:spLocks/>
            </p:cNvSpPr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>
                <a:gd name="T0" fmla="*/ 0 w 35"/>
                <a:gd name="T1" fmla="*/ 0 h 73"/>
                <a:gd name="T2" fmla="*/ 404860502 w 35"/>
                <a:gd name="T3" fmla="*/ 1131001729 h 73"/>
                <a:gd name="T4" fmla="*/ 545005736 w 35"/>
                <a:gd name="T5" fmla="*/ 1131001729 h 73"/>
                <a:gd name="T6" fmla="*/ 0 w 35"/>
                <a:gd name="T7" fmla="*/ 0 h 73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128" name="Freeform 21">
              <a:extLst>
                <a:ext uri="{FF2B5EF4-FFF2-40B4-BE49-F238E27FC236}">
                  <a16:creationId xmlns:a16="http://schemas.microsoft.com/office/drawing/2014/main" id="{881E7295-185E-452F-846C-FF1F691907AA}"/>
                </a:ext>
              </a:extLst>
            </p:cNvPr>
            <p:cNvSpPr>
              <a:spLocks/>
            </p:cNvSpPr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>
                <a:gd name="T0" fmla="*/ 110255844 w 8"/>
                <a:gd name="T1" fmla="*/ 681543004 h 48"/>
                <a:gd name="T2" fmla="*/ 126007813 w 8"/>
                <a:gd name="T3" fmla="*/ 743502533 h 48"/>
                <a:gd name="T4" fmla="*/ 126007813 w 8"/>
                <a:gd name="T5" fmla="*/ 294302840 h 48"/>
                <a:gd name="T6" fmla="*/ 15751969 w 8"/>
                <a:gd name="T7" fmla="*/ 0 h 48"/>
                <a:gd name="T8" fmla="*/ 0 w 8"/>
                <a:gd name="T9" fmla="*/ 402731031 h 48"/>
                <a:gd name="T10" fmla="*/ 110255844 w 8"/>
                <a:gd name="T11" fmla="*/ 681543004 h 4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129" name="Freeform 22">
              <a:extLst>
                <a:ext uri="{FF2B5EF4-FFF2-40B4-BE49-F238E27FC236}">
                  <a16:creationId xmlns:a16="http://schemas.microsoft.com/office/drawing/2014/main" id="{1C044453-95AD-40E1-93EE-8D49F52437D9}"/>
                </a:ext>
              </a:extLst>
            </p:cNvPr>
            <p:cNvSpPr>
              <a:spLocks/>
            </p:cNvSpPr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>
                <a:gd name="T0" fmla="*/ 106891015 w 52"/>
                <a:gd name="T1" fmla="*/ 277669014 h 135"/>
                <a:gd name="T2" fmla="*/ 0 w 52"/>
                <a:gd name="T3" fmla="*/ 0 h 135"/>
                <a:gd name="T4" fmla="*/ 183239508 w 52"/>
                <a:gd name="T5" fmla="*/ 740445466 h 135"/>
                <a:gd name="T6" fmla="*/ 244320646 w 52"/>
                <a:gd name="T7" fmla="*/ 956412000 h 135"/>
                <a:gd name="T8" fmla="*/ 778771815 w 52"/>
                <a:gd name="T9" fmla="*/ 2082507782 h 135"/>
                <a:gd name="T10" fmla="*/ 794043077 w 52"/>
                <a:gd name="T11" fmla="*/ 2082507782 h 135"/>
                <a:gd name="T12" fmla="*/ 366482923 w 52"/>
                <a:gd name="T13" fmla="*/ 863854353 h 135"/>
                <a:gd name="T14" fmla="*/ 106891015 w 52"/>
                <a:gd name="T15" fmla="*/ 277669014 h 135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</p:grpSp>
      <p:grpSp>
        <p:nvGrpSpPr>
          <p:cNvPr id="4099" name="Group 48">
            <a:extLst>
              <a:ext uri="{FF2B5EF4-FFF2-40B4-BE49-F238E27FC236}">
                <a16:creationId xmlns:a16="http://schemas.microsoft.com/office/drawing/2014/main" id="{B342A179-AF70-4BA1-9987-5CD0372C3BFB}"/>
              </a:ext>
            </a:extLst>
          </p:cNvPr>
          <p:cNvGrpSpPr>
            <a:grpSpLocks/>
          </p:cNvGrpSpPr>
          <p:nvPr/>
        </p:nvGrpSpPr>
        <p:grpSpPr bwMode="auto">
          <a:xfrm>
            <a:off x="20638" y="0"/>
            <a:ext cx="1952625" cy="6853238"/>
            <a:chOff x="6627813" y="195717"/>
            <a:chExt cx="1952625" cy="5678034"/>
          </a:xfrm>
        </p:grpSpPr>
        <p:sp>
          <p:nvSpPr>
            <p:cNvPr id="4106" name="Freeform 27">
              <a:extLst>
                <a:ext uri="{FF2B5EF4-FFF2-40B4-BE49-F238E27FC236}">
                  <a16:creationId xmlns:a16="http://schemas.microsoft.com/office/drawing/2014/main" id="{F5C9802F-23C3-4090-A17D-1C5BD885A4FF}"/>
                </a:ext>
              </a:extLst>
            </p:cNvPr>
            <p:cNvSpPr>
              <a:spLocks/>
            </p:cNvSpPr>
            <p:nvPr/>
          </p:nvSpPr>
          <p:spPr bwMode="auto">
            <a:xfrm>
              <a:off x="6627813" y="195717"/>
              <a:ext cx="409575" cy="3646488"/>
            </a:xfrm>
            <a:custGeom>
              <a:avLst/>
              <a:gdLst>
                <a:gd name="T0" fmla="*/ 110684661 w 103"/>
                <a:gd name="T1" fmla="*/ 2147483646 h 920"/>
                <a:gd name="T2" fmla="*/ 411117865 w 103"/>
                <a:gd name="T3" fmla="*/ 2147483646 h 920"/>
                <a:gd name="T4" fmla="*/ 901295634 w 103"/>
                <a:gd name="T5" fmla="*/ 2147483646 h 920"/>
                <a:gd name="T6" fmla="*/ 1597032336 w 103"/>
                <a:gd name="T7" fmla="*/ 2147483646 h 920"/>
                <a:gd name="T8" fmla="*/ 1628657093 w 103"/>
                <a:gd name="T9" fmla="*/ 2147483646 h 920"/>
                <a:gd name="T10" fmla="*/ 1565407579 w 103"/>
                <a:gd name="T11" fmla="*/ 2147483646 h 920"/>
                <a:gd name="T12" fmla="*/ 1565407579 w 103"/>
                <a:gd name="T13" fmla="*/ 2147483646 h 920"/>
                <a:gd name="T14" fmla="*/ 996169906 w 103"/>
                <a:gd name="T15" fmla="*/ 2147483646 h 920"/>
                <a:gd name="T16" fmla="*/ 474367379 w 103"/>
                <a:gd name="T17" fmla="*/ 2147483646 h 920"/>
                <a:gd name="T18" fmla="*/ 142309418 w 103"/>
                <a:gd name="T19" fmla="*/ 2147483646 h 920"/>
                <a:gd name="T20" fmla="*/ 47435147 w 103"/>
                <a:gd name="T21" fmla="*/ 1445313264 h 920"/>
                <a:gd name="T22" fmla="*/ 15810390 w 103"/>
                <a:gd name="T23" fmla="*/ 0 h 920"/>
                <a:gd name="T24" fmla="*/ 0 w 103"/>
                <a:gd name="T25" fmla="*/ 0 h 920"/>
                <a:gd name="T26" fmla="*/ 15810390 w 103"/>
                <a:gd name="T27" fmla="*/ 1445313264 h 920"/>
                <a:gd name="T28" fmla="*/ 110684661 w 103"/>
                <a:gd name="T29" fmla="*/ 2147483646 h 920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107" name="Freeform 28">
              <a:extLst>
                <a:ext uri="{FF2B5EF4-FFF2-40B4-BE49-F238E27FC236}">
                  <a16:creationId xmlns:a16="http://schemas.microsoft.com/office/drawing/2014/main" id="{4F924D3D-55CC-4252-A34B-4FA8A08DD29A}"/>
                </a:ext>
              </a:extLst>
            </p:cNvPr>
            <p:cNvSpPr>
              <a:spLocks/>
            </p:cNvSpPr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>
                <a:gd name="T0" fmla="*/ 842409880 w 88"/>
                <a:gd name="T1" fmla="*/ 2147483646 h 330"/>
                <a:gd name="T2" fmla="*/ 1398719344 w 88"/>
                <a:gd name="T3" fmla="*/ 2147483646 h 330"/>
                <a:gd name="T4" fmla="*/ 1398719344 w 88"/>
                <a:gd name="T5" fmla="*/ 2147483646 h 330"/>
                <a:gd name="T6" fmla="*/ 1398719344 w 88"/>
                <a:gd name="T7" fmla="*/ 2147483646 h 330"/>
                <a:gd name="T8" fmla="*/ 985460087 w 88"/>
                <a:gd name="T9" fmla="*/ 2147483646 h 330"/>
                <a:gd name="T10" fmla="*/ 0 w 88"/>
                <a:gd name="T11" fmla="*/ 0 h 330"/>
                <a:gd name="T12" fmla="*/ 111263488 w 88"/>
                <a:gd name="T13" fmla="*/ 992310910 h 330"/>
                <a:gd name="T14" fmla="*/ 842409880 w 88"/>
                <a:gd name="T15" fmla="*/ 2147483646 h 33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108" name="Freeform 29">
              <a:extLst>
                <a:ext uri="{FF2B5EF4-FFF2-40B4-BE49-F238E27FC236}">
                  <a16:creationId xmlns:a16="http://schemas.microsoft.com/office/drawing/2014/main" id="{BA68FAD0-B63A-4F3A-B2CC-D9F57BBAA4B2}"/>
                </a:ext>
              </a:extLst>
            </p:cNvPr>
            <p:cNvSpPr>
              <a:spLocks/>
            </p:cNvSpPr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>
                <a:gd name="T0" fmla="*/ 94507976 w 90"/>
                <a:gd name="T1" fmla="*/ 235809526 h 207"/>
                <a:gd name="T2" fmla="*/ 0 w 90"/>
                <a:gd name="T3" fmla="*/ 0 h 207"/>
                <a:gd name="T4" fmla="*/ 15751991 w 90"/>
                <a:gd name="T5" fmla="*/ 455898152 h 207"/>
                <a:gd name="T6" fmla="*/ 661543926 w 90"/>
                <a:gd name="T7" fmla="*/ 1996514571 h 207"/>
                <a:gd name="T8" fmla="*/ 1260079889 w 90"/>
                <a:gd name="T9" fmla="*/ 2147483646 h 207"/>
                <a:gd name="T10" fmla="*/ 1417591859 w 90"/>
                <a:gd name="T11" fmla="*/ 2147483646 h 207"/>
                <a:gd name="T12" fmla="*/ 787551915 w 90"/>
                <a:gd name="T13" fmla="*/ 1933630974 h 207"/>
                <a:gd name="T14" fmla="*/ 94507976 w 90"/>
                <a:gd name="T15" fmla="*/ 235809526 h 207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109" name="Freeform 30">
              <a:extLst>
                <a:ext uri="{FF2B5EF4-FFF2-40B4-BE49-F238E27FC236}">
                  <a16:creationId xmlns:a16="http://schemas.microsoft.com/office/drawing/2014/main" id="{379DB08D-9EDB-4886-8DA6-9E83DCC5D9C7}"/>
                </a:ext>
              </a:extLst>
            </p:cNvPr>
            <p:cNvSpPr>
              <a:spLocks/>
            </p:cNvSpPr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>
                <a:gd name="T0" fmla="*/ 1596387350 w 115"/>
                <a:gd name="T1" fmla="*/ 2147483646 h 467"/>
                <a:gd name="T2" fmla="*/ 1232853715 w 115"/>
                <a:gd name="T3" fmla="*/ 2147483646 h 467"/>
                <a:gd name="T4" fmla="*/ 458368842 w 115"/>
                <a:gd name="T5" fmla="*/ 2147483646 h 467"/>
                <a:gd name="T6" fmla="*/ 205473631 w 115"/>
                <a:gd name="T7" fmla="*/ 834088423 h 467"/>
                <a:gd name="T8" fmla="*/ 0 w 115"/>
                <a:gd name="T9" fmla="*/ 0 h 467"/>
                <a:gd name="T10" fmla="*/ 331923224 w 115"/>
                <a:gd name="T11" fmla="*/ 2147483646 h 467"/>
                <a:gd name="T12" fmla="*/ 1090600904 w 115"/>
                <a:gd name="T13" fmla="*/ 2147483646 h 467"/>
                <a:gd name="T14" fmla="*/ 1627997760 w 115"/>
                <a:gd name="T15" fmla="*/ 2147483646 h 467"/>
                <a:gd name="T16" fmla="*/ 1817668174 w 115"/>
                <a:gd name="T17" fmla="*/ 2147483646 h 467"/>
                <a:gd name="T18" fmla="*/ 1770250570 w 115"/>
                <a:gd name="T19" fmla="*/ 2147483646 h 467"/>
                <a:gd name="T20" fmla="*/ 1596387350 w 115"/>
                <a:gd name="T21" fmla="*/ 2147483646 h 467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110" name="Freeform 31">
              <a:extLst>
                <a:ext uri="{FF2B5EF4-FFF2-40B4-BE49-F238E27FC236}">
                  <a16:creationId xmlns:a16="http://schemas.microsoft.com/office/drawing/2014/main" id="{B01D5C4F-E38F-41E2-ADF1-6E00768710AF}"/>
                </a:ext>
              </a:extLst>
            </p:cNvPr>
            <p:cNvSpPr>
              <a:spLocks/>
            </p:cNvSpPr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>
                <a:gd name="T0" fmla="*/ 273753372 w 36"/>
                <a:gd name="T1" fmla="*/ 2147483646 h 633"/>
                <a:gd name="T2" fmla="*/ 209338926 w 36"/>
                <a:gd name="T3" fmla="*/ 2147483646 h 633"/>
                <a:gd name="T4" fmla="*/ 80514045 w 36"/>
                <a:gd name="T5" fmla="*/ 2147483646 h 633"/>
                <a:gd name="T6" fmla="*/ 209338926 w 36"/>
                <a:gd name="T7" fmla="*/ 2147483646 h 633"/>
                <a:gd name="T8" fmla="*/ 354267417 w 36"/>
                <a:gd name="T9" fmla="*/ 1554425528 h 633"/>
                <a:gd name="T10" fmla="*/ 579709955 w 36"/>
                <a:gd name="T11" fmla="*/ 0 h 633"/>
                <a:gd name="T12" fmla="*/ 563606343 w 36"/>
                <a:gd name="T13" fmla="*/ 0 h 633"/>
                <a:gd name="T14" fmla="*/ 322060194 w 36"/>
                <a:gd name="T15" fmla="*/ 1554425528 h 633"/>
                <a:gd name="T16" fmla="*/ 161032104 w 36"/>
                <a:gd name="T17" fmla="*/ 2147483646 h 633"/>
                <a:gd name="T18" fmla="*/ 16103612 w 36"/>
                <a:gd name="T19" fmla="*/ 2147483646 h 633"/>
                <a:gd name="T20" fmla="*/ 112721269 w 36"/>
                <a:gd name="T21" fmla="*/ 2147483646 h 633"/>
                <a:gd name="T22" fmla="*/ 257649761 w 36"/>
                <a:gd name="T23" fmla="*/ 2147483646 h 633"/>
                <a:gd name="T24" fmla="*/ 273753372 w 36"/>
                <a:gd name="T25" fmla="*/ 2147483646 h 63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111" name="Freeform 32">
              <a:extLst>
                <a:ext uri="{FF2B5EF4-FFF2-40B4-BE49-F238E27FC236}">
                  <a16:creationId xmlns:a16="http://schemas.microsoft.com/office/drawing/2014/main" id="{B96C0167-CA60-4888-9369-DF03CDF0235A}"/>
                </a:ext>
              </a:extLst>
            </p:cNvPr>
            <p:cNvSpPr>
              <a:spLocks/>
            </p:cNvSpPr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>
                <a:gd name="T0" fmla="*/ 346523469 w 28"/>
                <a:gd name="T1" fmla="*/ 923021860 h 59"/>
                <a:gd name="T2" fmla="*/ 441027344 w 28"/>
                <a:gd name="T3" fmla="*/ 923021860 h 59"/>
                <a:gd name="T4" fmla="*/ 0 w 28"/>
                <a:gd name="T5" fmla="*/ 0 h 59"/>
                <a:gd name="T6" fmla="*/ 346523469 w 28"/>
                <a:gd name="T7" fmla="*/ 923021860 h 5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112" name="Freeform 33">
              <a:extLst>
                <a:ext uri="{FF2B5EF4-FFF2-40B4-BE49-F238E27FC236}">
                  <a16:creationId xmlns:a16="http://schemas.microsoft.com/office/drawing/2014/main" id="{A65B2430-3DD0-40C8-AC79-2FB40F3B94F6}"/>
                </a:ext>
              </a:extLst>
            </p:cNvPr>
            <p:cNvSpPr>
              <a:spLocks/>
            </p:cNvSpPr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>
                <a:gd name="T0" fmla="*/ 64496489 w 17"/>
                <a:gd name="T1" fmla="*/ 847377402 h 107"/>
                <a:gd name="T2" fmla="*/ 274108069 w 17"/>
                <a:gd name="T3" fmla="*/ 1679063951 h 107"/>
                <a:gd name="T4" fmla="*/ 161241221 w 17"/>
                <a:gd name="T5" fmla="*/ 690456982 h 107"/>
                <a:gd name="T6" fmla="*/ 145115092 w 17"/>
                <a:gd name="T7" fmla="*/ 674762167 h 107"/>
                <a:gd name="T8" fmla="*/ 0 w 17"/>
                <a:gd name="T9" fmla="*/ 0 h 107"/>
                <a:gd name="T10" fmla="*/ 0 w 17"/>
                <a:gd name="T11" fmla="*/ 125538713 h 107"/>
                <a:gd name="T12" fmla="*/ 64496489 w 17"/>
                <a:gd name="T13" fmla="*/ 847377402 h 107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113" name="Freeform 34">
              <a:extLst>
                <a:ext uri="{FF2B5EF4-FFF2-40B4-BE49-F238E27FC236}">
                  <a16:creationId xmlns:a16="http://schemas.microsoft.com/office/drawing/2014/main" id="{ECD30714-50FD-4BB8-AA9F-1E8A5DE8BE65}"/>
                </a:ext>
              </a:extLst>
            </p:cNvPr>
            <p:cNvSpPr>
              <a:spLocks/>
            </p:cNvSpPr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>
                <a:gd name="T0" fmla="*/ 126350140 w 294"/>
                <a:gd name="T1" fmla="*/ 2147483646 h 568"/>
                <a:gd name="T2" fmla="*/ 552784347 w 294"/>
                <a:gd name="T3" fmla="*/ 2147483646 h 568"/>
                <a:gd name="T4" fmla="*/ 1563593416 w 294"/>
                <a:gd name="T5" fmla="*/ 2147483646 h 568"/>
                <a:gd name="T6" fmla="*/ 2147483646 w 294"/>
                <a:gd name="T7" fmla="*/ 1869089766 h 568"/>
                <a:gd name="T8" fmla="*/ 2147483646 w 294"/>
                <a:gd name="T9" fmla="*/ 910983896 h 568"/>
                <a:gd name="T10" fmla="*/ 2147483646 w 294"/>
                <a:gd name="T11" fmla="*/ 439783962 h 568"/>
                <a:gd name="T12" fmla="*/ 2147483646 w 294"/>
                <a:gd name="T13" fmla="*/ 0 h 568"/>
                <a:gd name="T14" fmla="*/ 2147483646 w 294"/>
                <a:gd name="T15" fmla="*/ 0 h 568"/>
                <a:gd name="T16" fmla="*/ 2147483646 w 294"/>
                <a:gd name="T17" fmla="*/ 424077958 h 568"/>
                <a:gd name="T18" fmla="*/ 2147483646 w 294"/>
                <a:gd name="T19" fmla="*/ 879571888 h 568"/>
                <a:gd name="T20" fmla="*/ 2147483646 w 294"/>
                <a:gd name="T21" fmla="*/ 1837677758 h 568"/>
                <a:gd name="T22" fmla="*/ 1500416359 w 294"/>
                <a:gd name="T23" fmla="*/ 2147483646 h 568"/>
                <a:gd name="T24" fmla="*/ 473814019 w 294"/>
                <a:gd name="T25" fmla="*/ 2147483646 h 568"/>
                <a:gd name="T26" fmla="*/ 0 w 294"/>
                <a:gd name="T27" fmla="*/ 2147483646 h 568"/>
                <a:gd name="T28" fmla="*/ 110556869 w 294"/>
                <a:gd name="T29" fmla="*/ 2147483646 h 568"/>
                <a:gd name="T30" fmla="*/ 126350140 w 294"/>
                <a:gd name="T31" fmla="*/ 2147483646 h 568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114" name="Freeform 35">
              <a:extLst>
                <a:ext uri="{FF2B5EF4-FFF2-40B4-BE49-F238E27FC236}">
                  <a16:creationId xmlns:a16="http://schemas.microsoft.com/office/drawing/2014/main" id="{9CF7AA85-FF20-499A-85FC-596D9FC629C3}"/>
                </a:ext>
              </a:extLst>
            </p:cNvPr>
            <p:cNvSpPr>
              <a:spLocks/>
            </p:cNvSpPr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>
                <a:gd name="T0" fmla="*/ 0 w 25"/>
                <a:gd name="T1" fmla="*/ 0 h 53"/>
                <a:gd name="T2" fmla="*/ 304079525 w 25"/>
                <a:gd name="T3" fmla="*/ 828513255 h 53"/>
                <a:gd name="T4" fmla="*/ 400104007 w 25"/>
                <a:gd name="T5" fmla="*/ 828513255 h 53"/>
                <a:gd name="T6" fmla="*/ 0 w 25"/>
                <a:gd name="T7" fmla="*/ 0 h 53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115" name="Freeform 36">
              <a:extLst>
                <a:ext uri="{FF2B5EF4-FFF2-40B4-BE49-F238E27FC236}">
                  <a16:creationId xmlns:a16="http://schemas.microsoft.com/office/drawing/2014/main" id="{E5EA3098-7318-4055-A297-517D9263A505}"/>
                </a:ext>
              </a:extLst>
            </p:cNvPr>
            <p:cNvSpPr>
              <a:spLocks/>
            </p:cNvSpPr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>
                <a:gd name="T0" fmla="*/ 0 w 29"/>
                <a:gd name="T1" fmla="*/ 0 h 141"/>
                <a:gd name="T2" fmla="*/ 108742655 w 29"/>
                <a:gd name="T3" fmla="*/ 1397863960 h 141"/>
                <a:gd name="T4" fmla="*/ 279621155 w 29"/>
                <a:gd name="T5" fmla="*/ 1837639560 h 141"/>
                <a:gd name="T6" fmla="*/ 450499655 w 29"/>
                <a:gd name="T7" fmla="*/ 2147483646 h 141"/>
                <a:gd name="T8" fmla="*/ 419429762 w 29"/>
                <a:gd name="T9" fmla="*/ 2120352729 h 141"/>
                <a:gd name="T10" fmla="*/ 124275631 w 29"/>
                <a:gd name="T11" fmla="*/ 345540519 h 141"/>
                <a:gd name="T12" fmla="*/ 62139786 w 29"/>
                <a:gd name="T13" fmla="*/ 172768278 h 141"/>
                <a:gd name="T14" fmla="*/ 0 w 29"/>
                <a:gd name="T15" fmla="*/ 0 h 141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116" name="Freeform 37">
              <a:extLst>
                <a:ext uri="{FF2B5EF4-FFF2-40B4-BE49-F238E27FC236}">
                  <a16:creationId xmlns:a16="http://schemas.microsoft.com/office/drawing/2014/main" id="{C2E4E0A0-36DF-4A2D-8BC1-EAFA7A4C3191}"/>
                </a:ext>
              </a:extLst>
            </p:cNvPr>
            <p:cNvSpPr>
              <a:spLocks/>
            </p:cNvSpPr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>
                <a:gd name="T0" fmla="*/ 0 w 8"/>
                <a:gd name="T1" fmla="*/ 402731031 h 48"/>
                <a:gd name="T2" fmla="*/ 63003906 w 8"/>
                <a:gd name="T3" fmla="*/ 573114814 h 48"/>
                <a:gd name="T4" fmla="*/ 126007813 w 8"/>
                <a:gd name="T5" fmla="*/ 743502533 h 48"/>
                <a:gd name="T6" fmla="*/ 110255844 w 8"/>
                <a:gd name="T7" fmla="*/ 294302840 h 48"/>
                <a:gd name="T8" fmla="*/ 0 w 8"/>
                <a:gd name="T9" fmla="*/ 0 h 48"/>
                <a:gd name="T10" fmla="*/ 0 w 8"/>
                <a:gd name="T11" fmla="*/ 61959528 h 48"/>
                <a:gd name="T12" fmla="*/ 0 w 8"/>
                <a:gd name="T13" fmla="*/ 402731031 h 4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117" name="Freeform 38">
              <a:extLst>
                <a:ext uri="{FF2B5EF4-FFF2-40B4-BE49-F238E27FC236}">
                  <a16:creationId xmlns:a16="http://schemas.microsoft.com/office/drawing/2014/main" id="{479E8CA6-B4BB-447A-A9BA-51B878A3CA08}"/>
                </a:ext>
              </a:extLst>
            </p:cNvPr>
            <p:cNvSpPr>
              <a:spLocks/>
            </p:cNvSpPr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>
                <a:gd name="T0" fmla="*/ 173259750 w 44"/>
                <a:gd name="T1" fmla="*/ 439440880 h 111"/>
                <a:gd name="T2" fmla="*/ 0 w 44"/>
                <a:gd name="T3" fmla="*/ 0 h 111"/>
                <a:gd name="T4" fmla="*/ 173259750 w 44"/>
                <a:gd name="T5" fmla="*/ 769022530 h 111"/>
                <a:gd name="T6" fmla="*/ 220515656 w 44"/>
                <a:gd name="T7" fmla="*/ 910269545 h 111"/>
                <a:gd name="T8" fmla="*/ 614287094 w 44"/>
                <a:gd name="T9" fmla="*/ 1742067645 h 111"/>
                <a:gd name="T10" fmla="*/ 693042969 w 44"/>
                <a:gd name="T11" fmla="*/ 1742067645 h 111"/>
                <a:gd name="T12" fmla="*/ 346523469 w 44"/>
                <a:gd name="T13" fmla="*/ 816102227 h 111"/>
                <a:gd name="T14" fmla="*/ 173259750 w 44"/>
                <a:gd name="T15" fmla="*/ 439440880 h 111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62" name="Rectangle 61">
            <a:extLst>
              <a:ext uri="{FF2B5EF4-FFF2-40B4-BE49-F238E27FC236}">
                <a16:creationId xmlns:a16="http://schemas.microsoft.com/office/drawing/2014/main" id="{4E0C2129-8C08-4C57-ABF6-06E6745B6F23}"/>
              </a:ext>
            </a:extLst>
          </p:cNvPr>
          <p:cNvSpPr/>
          <p:nvPr/>
        </p:nvSpPr>
        <p:spPr>
          <a:xfrm>
            <a:off x="0" y="0"/>
            <a:ext cx="182563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101" name="Title Placeholder 1">
            <a:extLst>
              <a:ext uri="{FF2B5EF4-FFF2-40B4-BE49-F238E27FC236}">
                <a16:creationId xmlns:a16="http://schemas.microsoft.com/office/drawing/2014/main" id="{C24BFC17-B3FD-420A-99DE-FA3171C777D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944688" y="623888"/>
            <a:ext cx="6589712" cy="1281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заголовка</a:t>
            </a:r>
            <a:endParaRPr lang="en-US" altLang="ru-RU"/>
          </a:p>
        </p:txBody>
      </p:sp>
      <p:sp>
        <p:nvSpPr>
          <p:cNvPr id="4102" name="Text Placeholder 2">
            <a:extLst>
              <a:ext uri="{FF2B5EF4-FFF2-40B4-BE49-F238E27FC236}">
                <a16:creationId xmlns:a16="http://schemas.microsoft.com/office/drawing/2014/main" id="{FB816BCA-6C33-4002-BDCD-C813DAC9B74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1943100" y="2133600"/>
            <a:ext cx="6591300" cy="388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  <a:endParaRPr lang="en-US" altLang="ru-R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560A711-ADD6-4853-A56E-F210813EA07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7772400" y="6135688"/>
            <a:ext cx="766763" cy="36988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3BB307ED-6BAB-4B67-8283-7FD9EAE2530F}" type="datetime1">
              <a:rPr lang="ru-RU" smtClean="0"/>
              <a:t>17.11.2025</a:t>
            </a:fld>
            <a:endParaRPr lang="ru-R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97986D-7ED5-41A0-B1E9-871979BB942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943100" y="6135688"/>
            <a:ext cx="57165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r>
              <a:rPr lang="en-US"/>
              <a:t>© B.Khamdamov </a:t>
            </a:r>
            <a:endParaRPr lang="ru-R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AB04921-21EB-4D3E-957A-B0F16631605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 bwMode="gray">
          <a:xfrm>
            <a:off x="511175" y="787400"/>
            <a:ext cx="5857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pPr>
              <a:defRPr/>
            </a:pPr>
            <a:fld id="{BE4C8434-2552-4A5E-B3C3-41F26224E42F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6520" r:id="rId1"/>
    <p:sldLayoutId id="2147486521" r:id="rId2"/>
    <p:sldLayoutId id="2147486522" r:id="rId3"/>
    <p:sldLayoutId id="2147486523" r:id="rId4"/>
    <p:sldLayoutId id="2147486524" r:id="rId5"/>
    <p:sldLayoutId id="2147486525" r:id="rId6"/>
    <p:sldLayoutId id="2147486526" r:id="rId7"/>
    <p:sldLayoutId id="2147486527" r:id="rId8"/>
    <p:sldLayoutId id="2147486528" r:id="rId9"/>
    <p:sldLayoutId id="2147486529" r:id="rId10"/>
    <p:sldLayoutId id="2147486530" r:id="rId11"/>
    <p:sldLayoutId id="2147486531" r:id="rId12"/>
    <p:sldLayoutId id="2147486532" r:id="rId13"/>
    <p:sldLayoutId id="2147486533" r:id="rId14"/>
    <p:sldLayoutId id="2147486534" r:id="rId15"/>
    <p:sldLayoutId id="2147486535" r:id="rId16"/>
    <p:sldLayoutId id="2147486536" r:id="rId17"/>
    <p:sldLayoutId id="2147486537" r:id="rId18"/>
    <p:sldLayoutId id="2147486538" r:id="rId19"/>
    <p:sldLayoutId id="2147486539" r:id="rId20"/>
  </p:sldLayoutIdLst>
  <p:hf sldNum="0" hdr="0" dt="0"/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3600" kern="1200">
          <a:solidFill>
            <a:srgbClr val="262626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rgbClr val="262626"/>
          </a:solidFill>
          <a:latin typeface="Arial" panose="020B0604020202020204" pitchFamily="34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rgbClr val="262626"/>
          </a:solidFill>
          <a:latin typeface="Arial" panose="020B0604020202020204" pitchFamily="34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rgbClr val="262626"/>
          </a:solidFill>
          <a:latin typeface="Arial" panose="020B0604020202020204" pitchFamily="34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rgbClr val="262626"/>
          </a:solidFill>
          <a:latin typeface="Arial" panose="020B0604020202020204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Font typeface="Wingdings 3" panose="05040102010807070707" pitchFamily="18" charset="2"/>
        <a:buChar char=""/>
        <a:defRPr kern="1200">
          <a:solidFill>
            <a:srgbClr val="404040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Font typeface="Wingdings 3" panose="05040102010807070707" pitchFamily="18" charset="2"/>
        <a:buChar char=""/>
        <a:defRPr sz="1600" kern="1200">
          <a:solidFill>
            <a:srgbClr val="404040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Font typeface="Wingdings 3" panose="05040102010807070707" pitchFamily="18" charset="2"/>
        <a:buChar char=""/>
        <a:defRPr sz="1400" kern="1200">
          <a:solidFill>
            <a:srgbClr val="404040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Font typeface="Wingdings 3" panose="05040102010807070707" pitchFamily="18" charset="2"/>
        <a:buChar char=""/>
        <a:defRPr sz="1200" kern="1200">
          <a:solidFill>
            <a:srgbClr val="404040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Font typeface="Wingdings 3" panose="05040102010807070707" pitchFamily="18" charset="2"/>
        <a:buChar char=""/>
        <a:defRPr sz="1200" kern="1200">
          <a:solidFill>
            <a:srgbClr val="404040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7.xml"/><Relationship Id="rId4" Type="http://schemas.microsoft.com/office/2007/relationships/hdphoto" Target="../media/hdphoto1.wdp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7.xml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9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0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F9287294-23F9-4DC6-B65E-2A74B9C870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9738" y="481013"/>
            <a:ext cx="8320087" cy="1147762"/>
          </a:xfrm>
          <a:solidFill>
            <a:schemeClr val="bg2"/>
          </a:solidFill>
          <a:ln>
            <a:solidFill>
              <a:schemeClr val="tx1"/>
            </a:solidFill>
          </a:ln>
        </p:spPr>
        <p:txBody>
          <a:bodyPr rtlCol="0">
            <a:normAutofit/>
          </a:bodyPr>
          <a:lstStyle/>
          <a:p>
            <a:pPr marL="0" indent="0" algn="ctr" eaLnBrk="1" fontAlgn="auto" hangingPunct="1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sz="30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COURSE: MEASUREMENT METHODS AND TOOLS</a:t>
            </a:r>
            <a:endParaRPr lang="ru-RU" sz="3000" b="1" dirty="0">
              <a:solidFill>
                <a:schemeClr val="accent5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D6EDF5AE-E763-4053-8FB4-9400273871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z="1400" dirty="0"/>
              <a:t>© </a:t>
            </a:r>
            <a:r>
              <a:rPr lang="en-US" sz="1400" dirty="0" err="1"/>
              <a:t>B.Khamdamov</a:t>
            </a:r>
            <a:r>
              <a:rPr lang="en-US" sz="1400" dirty="0"/>
              <a:t> </a:t>
            </a:r>
            <a:endParaRPr lang="ru-RU" sz="1400" dirty="0"/>
          </a:p>
        </p:txBody>
      </p:sp>
      <p:sp>
        <p:nvSpPr>
          <p:cNvPr id="59396" name="Прямоугольник 1">
            <a:extLst>
              <a:ext uri="{FF2B5EF4-FFF2-40B4-BE49-F238E27FC236}">
                <a16:creationId xmlns:a16="http://schemas.microsoft.com/office/drawing/2014/main" id="{48C87D0F-21D0-4E09-9470-5C4BFF9FBCE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9388" y="2636838"/>
            <a:ext cx="8785225" cy="22159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rgbClr val="7F7F7F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Font typeface="Courier New" panose="02070309020205020404" pitchFamily="49" charset="0"/>
              <a:buChar char="o"/>
              <a:defRPr sz="1600">
                <a:solidFill>
                  <a:srgbClr val="7F7F7F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7F7F7F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Font typeface="Courier New" panose="02070309020205020404" pitchFamily="49" charset="0"/>
              <a:buChar char="o"/>
              <a:defRPr sz="1600">
                <a:solidFill>
                  <a:srgbClr val="7F7F7F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7F7F7F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>
                <a:solidFill>
                  <a:srgbClr val="7F7F7F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>
                <a:solidFill>
                  <a:srgbClr val="7F7F7F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>
                <a:solidFill>
                  <a:srgbClr val="7F7F7F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>
                <a:solidFill>
                  <a:srgbClr val="7F7F7F"/>
                </a:solidFill>
                <a:latin typeface="Century Gothic" panose="020B0502020202020204" pitchFamily="34" charset="0"/>
              </a:defRPr>
            </a:lvl9pPr>
          </a:lstStyle>
          <a:p>
            <a:pPr algn="ctr" eaLnBrk="1" hangingPunct="1">
              <a:buNone/>
            </a:pPr>
            <a:r>
              <a:rPr lang="en-US" sz="3000" dirty="0">
                <a:solidFill>
                  <a:schemeClr val="tx1"/>
                </a:solidFill>
                <a:latin typeface="+mj-lt"/>
              </a:rPr>
              <a:t>Current and </a:t>
            </a:r>
            <a:r>
              <a:rPr lang="en-US" sz="3000" dirty="0" err="1">
                <a:solidFill>
                  <a:schemeClr val="tx1"/>
                </a:solidFill>
                <a:latin typeface="+mj-lt"/>
              </a:rPr>
              <a:t>Intermadiate</a:t>
            </a:r>
            <a:r>
              <a:rPr lang="en-US" sz="3000" dirty="0">
                <a:solidFill>
                  <a:schemeClr val="tx1"/>
                </a:solidFill>
                <a:latin typeface="+mj-lt"/>
              </a:rPr>
              <a:t> control</a:t>
            </a:r>
            <a:endParaRPr lang="en-US" altLang="ru-RU" sz="3000" dirty="0">
              <a:solidFill>
                <a:schemeClr val="tx1"/>
              </a:solidFill>
              <a:latin typeface="+mj-lt"/>
              <a:cs typeface="Arial" panose="020B0604020202020204" pitchFamily="34" charset="0"/>
            </a:endParaRPr>
          </a:p>
          <a:p>
            <a:pPr algn="ctr" eaLnBrk="1" hangingPunct="1">
              <a:buFontTx/>
              <a:buNone/>
            </a:pPr>
            <a:endParaRPr lang="en-US" altLang="ru-RU" sz="3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eaLnBrk="1" hangingPunct="1">
              <a:buFontTx/>
              <a:buNone/>
            </a:pPr>
            <a:r>
              <a:rPr lang="en-US" altLang="ru-RU" sz="30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Lecturer:</a:t>
            </a:r>
            <a:r>
              <a:rPr lang="en-US" altLang="ru-RU" sz="3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PhD. </a:t>
            </a:r>
            <a:r>
              <a:rPr lang="en-US" altLang="ru-RU" sz="30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B.Khamdamov</a:t>
            </a:r>
            <a:endParaRPr lang="en-US" altLang="ru-RU" sz="32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eaLnBrk="1" hangingPunct="1">
              <a:buFontTx/>
              <a:buNone/>
            </a:pPr>
            <a:r>
              <a:rPr lang="en-US" altLang="ru-RU" sz="3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(Andijan State Technical Institute)</a:t>
            </a:r>
          </a:p>
        </p:txBody>
      </p:sp>
      <p:sp>
        <p:nvSpPr>
          <p:cNvPr id="5" name="10-конечная звезда 3">
            <a:extLst>
              <a:ext uri="{FF2B5EF4-FFF2-40B4-BE49-F238E27FC236}">
                <a16:creationId xmlns:a16="http://schemas.microsoft.com/office/drawing/2014/main" id="{29FDF8E2-D21D-486C-A9F6-17ACA7CB7267}"/>
              </a:ext>
            </a:extLst>
          </p:cNvPr>
          <p:cNvSpPr/>
          <p:nvPr/>
        </p:nvSpPr>
        <p:spPr>
          <a:xfrm>
            <a:off x="8305800" y="6165850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1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2">
            <a:extLst>
              <a:ext uri="{FF2B5EF4-FFF2-40B4-BE49-F238E27FC236}">
                <a16:creationId xmlns:a16="http://schemas.microsoft.com/office/drawing/2014/main" id="{FB3DD6AC-0E4F-40D6-9DD6-D4894129F4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9738" y="481013"/>
            <a:ext cx="8229600" cy="931862"/>
          </a:xfrm>
          <a:solidFill>
            <a:schemeClr val="bg2"/>
          </a:solidFill>
          <a:ln>
            <a:solidFill>
              <a:schemeClr val="tx1"/>
            </a:solidFill>
          </a:ln>
        </p:spPr>
        <p:txBody>
          <a:bodyPr rtlCol="0">
            <a:normAutofit fontScale="92500"/>
          </a:bodyPr>
          <a:lstStyle/>
          <a:p>
            <a:pPr marL="0" indent="0" algn="ctr" eaLnBrk="1" fontAlgn="auto" hangingPunct="1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sz="36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O’LCHASH USULLARI VA VOSITALARI</a:t>
            </a:r>
          </a:p>
        </p:txBody>
      </p:sp>
      <p:sp>
        <p:nvSpPr>
          <p:cNvPr id="2" name="Нижний колонтитул 1">
            <a:extLst>
              <a:ext uri="{FF2B5EF4-FFF2-40B4-BE49-F238E27FC236}">
                <a16:creationId xmlns:a16="http://schemas.microsoft.com/office/drawing/2014/main" id="{CCF24D4C-1EC4-464A-942A-93DFE24BE5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z="1400" dirty="0"/>
              <a:t>© </a:t>
            </a:r>
            <a:r>
              <a:rPr lang="en-US" sz="1400" dirty="0" err="1"/>
              <a:t>B.Khamdamov</a:t>
            </a:r>
            <a:r>
              <a:rPr lang="en-US" sz="1400" dirty="0"/>
              <a:t> </a:t>
            </a:r>
            <a:endParaRPr lang="ru-RU" sz="1400" dirty="0"/>
          </a:p>
        </p:txBody>
      </p:sp>
      <p:sp>
        <p:nvSpPr>
          <p:cNvPr id="61444" name="Прямоугольник 5">
            <a:extLst>
              <a:ext uri="{FF2B5EF4-FFF2-40B4-BE49-F238E27FC236}">
                <a16:creationId xmlns:a16="http://schemas.microsoft.com/office/drawing/2014/main" id="{DD5D4EF7-0392-464F-A427-F1C7512AE8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086100"/>
            <a:ext cx="9144000" cy="214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rgbClr val="7F7F7F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Font typeface="Courier New" panose="02070309020205020404" pitchFamily="49" charset="0"/>
              <a:buChar char="o"/>
              <a:defRPr sz="1600">
                <a:solidFill>
                  <a:srgbClr val="7F7F7F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7F7F7F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Font typeface="Courier New" panose="02070309020205020404" pitchFamily="49" charset="0"/>
              <a:buChar char="o"/>
              <a:defRPr sz="1600">
                <a:solidFill>
                  <a:srgbClr val="7F7F7F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7F7F7F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>
                <a:solidFill>
                  <a:srgbClr val="7F7F7F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>
                <a:solidFill>
                  <a:srgbClr val="7F7F7F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>
                <a:solidFill>
                  <a:srgbClr val="7F7F7F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>
                <a:solidFill>
                  <a:srgbClr val="7F7F7F"/>
                </a:solidFill>
                <a:latin typeface="Century Gothic" panose="020B0502020202020204" pitchFamily="34" charset="0"/>
              </a:defRPr>
            </a:lvl9pPr>
          </a:lstStyle>
          <a:p>
            <a:pPr algn="ctr" eaLnBrk="1" hangingPunct="1">
              <a:buFontTx/>
              <a:buNone/>
            </a:pPr>
            <a:r>
              <a:rPr lang="en-US" sz="3000" dirty="0" err="1">
                <a:solidFill>
                  <a:schemeClr val="tx1"/>
                </a:solidFill>
                <a:latin typeface="+mj-lt"/>
              </a:rPr>
              <a:t>Oraliq</a:t>
            </a:r>
            <a:r>
              <a:rPr lang="en-US" sz="3000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3000" dirty="0" err="1">
                <a:solidFill>
                  <a:schemeClr val="tx1"/>
                </a:solidFill>
                <a:latin typeface="+mj-lt"/>
              </a:rPr>
              <a:t>va</a:t>
            </a:r>
            <a:r>
              <a:rPr lang="en-US" sz="3000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3000" dirty="0" err="1">
                <a:solidFill>
                  <a:schemeClr val="tx1"/>
                </a:solidFill>
                <a:latin typeface="+mj-lt"/>
              </a:rPr>
              <a:t>joriy</a:t>
            </a:r>
            <a:r>
              <a:rPr lang="en-US" sz="3000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3000" dirty="0" err="1">
                <a:solidFill>
                  <a:schemeClr val="tx1"/>
                </a:solidFill>
                <a:latin typeface="+mj-lt"/>
              </a:rPr>
              <a:t>nazorat</a:t>
            </a:r>
            <a:r>
              <a:rPr lang="en-US" sz="3000" dirty="0">
                <a:solidFill>
                  <a:schemeClr val="tx1"/>
                </a:solidFill>
                <a:latin typeface="+mj-lt"/>
              </a:rPr>
              <a:t> </a:t>
            </a:r>
            <a:endParaRPr lang="en-US" altLang="ru-RU" sz="28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eaLnBrk="1" hangingPunct="1">
              <a:buFontTx/>
              <a:buNone/>
            </a:pPr>
            <a:endParaRPr lang="en-US" altLang="ru-RU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eaLnBrk="1" hangingPunct="1">
              <a:buFontTx/>
              <a:buNone/>
            </a:pPr>
            <a:r>
              <a:rPr lang="en-US" altLang="ru-RU" sz="2800" b="1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Ma’ruzachi</a:t>
            </a:r>
            <a:r>
              <a:rPr lang="en-US" altLang="ru-RU" sz="28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lang="en-US" altLang="ru-RU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PhD. </a:t>
            </a:r>
            <a:r>
              <a:rPr lang="en-US" altLang="ru-RU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B.Xamdamov</a:t>
            </a:r>
            <a:endParaRPr lang="en-US" altLang="ru-RU" sz="28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eaLnBrk="1" hangingPunct="1">
              <a:buFontTx/>
              <a:buNone/>
            </a:pPr>
            <a:r>
              <a:rPr lang="en-US" altLang="ru-RU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altLang="ru-RU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Andijon</a:t>
            </a:r>
            <a:r>
              <a:rPr lang="en-US" altLang="ru-RU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ru-RU" sz="3000" dirty="0" err="1">
                <a:solidFill>
                  <a:schemeClr val="tx1"/>
                </a:solidFill>
                <a:latin typeface="Arial" panose="020B0604020202020204" pitchFamily="34" charset="0"/>
              </a:rPr>
              <a:t>davlat</a:t>
            </a:r>
            <a:r>
              <a:rPr lang="en-US" altLang="ru-RU" sz="30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ru-RU" sz="3000" dirty="0" err="1">
                <a:solidFill>
                  <a:schemeClr val="tx1"/>
                </a:solidFill>
                <a:latin typeface="Arial" panose="020B0604020202020204" pitchFamily="34" charset="0"/>
              </a:rPr>
              <a:t>texnika</a:t>
            </a:r>
            <a:r>
              <a:rPr lang="en-US" altLang="ru-RU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ru-RU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Instituti</a:t>
            </a:r>
            <a:r>
              <a:rPr lang="en-US" altLang="ru-RU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</p:txBody>
      </p:sp>
      <p:sp>
        <p:nvSpPr>
          <p:cNvPr id="6" name="10-конечная звезда 3">
            <a:extLst>
              <a:ext uri="{FF2B5EF4-FFF2-40B4-BE49-F238E27FC236}">
                <a16:creationId xmlns:a16="http://schemas.microsoft.com/office/drawing/2014/main" id="{7B404F31-2CB4-4972-90FE-E8B8BCEFEE35}"/>
              </a:ext>
            </a:extLst>
          </p:cNvPr>
          <p:cNvSpPr/>
          <p:nvPr/>
        </p:nvSpPr>
        <p:spPr>
          <a:xfrm>
            <a:off x="8339931" y="6056312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2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BD5EF035-BB53-40BF-8C31-6EB152F85B71}"/>
              </a:ext>
            </a:extLst>
          </p:cNvPr>
          <p:cNvSpPr/>
          <p:nvPr/>
        </p:nvSpPr>
        <p:spPr>
          <a:xfrm>
            <a:off x="321344" y="332656"/>
            <a:ext cx="8643144" cy="89255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2"/>
            </a:solidFill>
          </a:ln>
        </p:spPr>
        <p:txBody>
          <a:bodyPr wrap="squar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/>
              <a:t>“</a:t>
            </a:r>
            <a:r>
              <a:rPr lang="en-US" b="1" dirty="0" err="1"/>
              <a:t>O’lchash</a:t>
            </a:r>
            <a:r>
              <a:rPr lang="en-US" b="1" dirty="0"/>
              <a:t> </a:t>
            </a:r>
            <a:r>
              <a:rPr lang="en-US" b="1" dirty="0" err="1"/>
              <a:t>usullari</a:t>
            </a:r>
            <a:r>
              <a:rPr lang="en-US" b="1" dirty="0"/>
              <a:t> </a:t>
            </a:r>
            <a:r>
              <a:rPr lang="en-US" b="1" dirty="0" err="1"/>
              <a:t>va</a:t>
            </a:r>
            <a:r>
              <a:rPr lang="en-US" b="1" dirty="0"/>
              <a:t> </a:t>
            </a:r>
            <a:r>
              <a:rPr lang="en-US" b="1" dirty="0" err="1"/>
              <a:t>vositalari</a:t>
            </a:r>
            <a:r>
              <a:rPr lang="en-US" b="1" dirty="0"/>
              <a:t>” </a:t>
            </a:r>
            <a:r>
              <a:rPr lang="en-US" b="1" dirty="0" err="1"/>
              <a:t>fanidan</a:t>
            </a:r>
            <a:r>
              <a:rPr lang="en-US" b="1" dirty="0"/>
              <a:t> </a:t>
            </a:r>
            <a:r>
              <a:rPr lang="en-US" b="1" dirty="0" err="1"/>
              <a:t>oraliq</a:t>
            </a:r>
            <a:r>
              <a:rPr lang="en-US" b="1" dirty="0"/>
              <a:t> </a:t>
            </a:r>
            <a:r>
              <a:rPr lang="en-US" b="1" dirty="0" err="1"/>
              <a:t>va</a:t>
            </a:r>
            <a:r>
              <a:rPr lang="en-US" b="1" dirty="0"/>
              <a:t> </a:t>
            </a:r>
            <a:r>
              <a:rPr lang="en-US" b="1" dirty="0" err="1"/>
              <a:t>joriy</a:t>
            </a:r>
            <a:r>
              <a:rPr lang="en-US" b="1" dirty="0"/>
              <a:t> </a:t>
            </a:r>
            <a:r>
              <a:rPr lang="en-US" b="1" dirty="0" err="1"/>
              <a:t>nazorat</a:t>
            </a:r>
            <a:r>
              <a:rPr lang="en-US" b="1" dirty="0"/>
              <a:t> </a:t>
            </a:r>
            <a:r>
              <a:rPr lang="en-US" b="1" dirty="0" err="1"/>
              <a:t>savollari</a:t>
            </a:r>
            <a:r>
              <a:rPr lang="en-US" sz="2800" b="1" dirty="0">
                <a:solidFill>
                  <a:prstClr val="black"/>
                </a:solidFill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  <a:endParaRPr lang="ru-RU" sz="2800" b="1" dirty="0">
              <a:solidFill>
                <a:prstClr val="black"/>
              </a:solidFill>
              <a:cs typeface="Arial" panose="020B0604020202020204" pitchFamily="34" charset="0"/>
            </a:endParaRPr>
          </a:p>
        </p:txBody>
      </p:sp>
      <p:sp>
        <p:nvSpPr>
          <p:cNvPr id="3" name="Прямоугольник: скругленные углы 2">
            <a:extLst>
              <a:ext uri="{FF2B5EF4-FFF2-40B4-BE49-F238E27FC236}">
                <a16:creationId xmlns:a16="http://schemas.microsoft.com/office/drawing/2014/main" id="{A35882F3-D97E-4CEB-9269-0F00BDA1BE00}"/>
              </a:ext>
            </a:extLst>
          </p:cNvPr>
          <p:cNvSpPr/>
          <p:nvPr/>
        </p:nvSpPr>
        <p:spPr>
          <a:xfrm>
            <a:off x="207960" y="1448607"/>
            <a:ext cx="8684520" cy="1764369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/>
              <a:t>1-SAVOL.</a:t>
            </a:r>
            <a:r>
              <a:rPr lang="en-US" dirty="0"/>
              <a:t> </a:t>
            </a:r>
            <a:r>
              <a:rPr lang="en-US" dirty="0" err="1"/>
              <a:t>Oʻlchash</a:t>
            </a:r>
            <a:r>
              <a:rPr lang="en-US" dirty="0"/>
              <a:t> </a:t>
            </a:r>
            <a:r>
              <a:rPr lang="en-US" dirty="0" err="1"/>
              <a:t>chegarasi</a:t>
            </a:r>
            <a:r>
              <a:rPr lang="en-US" dirty="0"/>
              <a:t> 7,5 V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boʻlimlari</a:t>
            </a:r>
            <a:r>
              <a:rPr lang="en-US" dirty="0"/>
              <a:t> </a:t>
            </a:r>
            <a:r>
              <a:rPr lang="en-US" dirty="0" err="1"/>
              <a:t>maksimal</a:t>
            </a:r>
            <a:r>
              <a:rPr lang="en-US" dirty="0"/>
              <a:t> </a:t>
            </a:r>
            <a:r>
              <a:rPr lang="en-US" dirty="0" err="1"/>
              <a:t>soni</a:t>
            </a:r>
            <a:r>
              <a:rPr lang="en-US" dirty="0"/>
              <a:t> 150 </a:t>
            </a:r>
            <a:r>
              <a:rPr lang="en-US" dirty="0" err="1"/>
              <a:t>ga</a:t>
            </a:r>
            <a:r>
              <a:rPr lang="en-US" dirty="0"/>
              <a:t> </a:t>
            </a:r>
            <a:r>
              <a:rPr lang="en-US" dirty="0" err="1"/>
              <a:t>teng</a:t>
            </a:r>
            <a:r>
              <a:rPr lang="en-US" dirty="0"/>
              <a:t> </a:t>
            </a:r>
            <a:r>
              <a:rPr lang="en-US" dirty="0" err="1"/>
              <a:t>boʻlgan</a:t>
            </a:r>
            <a:r>
              <a:rPr lang="en-US" dirty="0"/>
              <a:t> </a:t>
            </a:r>
            <a:r>
              <a:rPr lang="en-US" dirty="0" err="1"/>
              <a:t>voltmetrning</a:t>
            </a:r>
            <a:r>
              <a:rPr lang="en-US" dirty="0"/>
              <a:t> </a:t>
            </a:r>
            <a:r>
              <a:rPr lang="en-US" dirty="0" err="1"/>
              <a:t>eng</a:t>
            </a:r>
            <a:r>
              <a:rPr lang="en-US" dirty="0"/>
              <a:t> </a:t>
            </a:r>
            <a:r>
              <a:rPr lang="en-US" dirty="0" err="1"/>
              <a:t>katta</a:t>
            </a:r>
            <a:r>
              <a:rPr lang="en-US" dirty="0"/>
              <a:t> </a:t>
            </a:r>
            <a:r>
              <a:rPr lang="en-US" dirty="0" err="1"/>
              <a:t>mutlaq</a:t>
            </a:r>
            <a:r>
              <a:rPr lang="en-US" dirty="0"/>
              <a:t> </a:t>
            </a:r>
            <a:r>
              <a:rPr lang="en-US" dirty="0" err="1"/>
              <a:t>xatoligi</a:t>
            </a:r>
            <a:r>
              <a:rPr lang="en-US" dirty="0"/>
              <a:t> 36 mV. </a:t>
            </a:r>
            <a:r>
              <a:rPr lang="en-US" dirty="0" err="1"/>
              <a:t>Asbobning</a:t>
            </a:r>
            <a:r>
              <a:rPr lang="en-US" dirty="0"/>
              <a:t> </a:t>
            </a:r>
            <a:r>
              <a:rPr lang="en-US" dirty="0" err="1"/>
              <a:t>aniqlik</a:t>
            </a:r>
            <a:r>
              <a:rPr lang="en-US" dirty="0"/>
              <a:t> </a:t>
            </a:r>
            <a:r>
              <a:rPr lang="en-US" dirty="0" err="1"/>
              <a:t>sinfini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40, 80, 90, 100 </a:t>
            </a:r>
            <a:r>
              <a:rPr lang="en-US" dirty="0" err="1"/>
              <a:t>va</a:t>
            </a:r>
            <a:r>
              <a:rPr lang="en-US" dirty="0"/>
              <a:t> 120 </a:t>
            </a:r>
            <a:r>
              <a:rPr lang="en-US" dirty="0" err="1"/>
              <a:t>boʻlimlardagi</a:t>
            </a:r>
            <a:r>
              <a:rPr lang="en-US" dirty="0"/>
              <a:t> </a:t>
            </a:r>
            <a:r>
              <a:rPr lang="en-US" dirty="0" err="1"/>
              <a:t>nisbiy</a:t>
            </a:r>
            <a:r>
              <a:rPr lang="en-US" dirty="0"/>
              <a:t> </a:t>
            </a:r>
            <a:r>
              <a:rPr lang="en-US" dirty="0" err="1"/>
              <a:t>xatolikni</a:t>
            </a:r>
            <a:r>
              <a:rPr lang="en-US" dirty="0"/>
              <a:t> </a:t>
            </a:r>
            <a:r>
              <a:rPr lang="en-US" dirty="0" err="1"/>
              <a:t>aniqlang</a:t>
            </a:r>
            <a:r>
              <a:rPr lang="en-US" dirty="0"/>
              <a:t>.</a:t>
            </a:r>
            <a:endParaRPr lang="ru-RU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8" name="Прямоугольник: скругленные углы 7">
                <a:extLst>
                  <a:ext uri="{FF2B5EF4-FFF2-40B4-BE49-F238E27FC236}">
                    <a16:creationId xmlns:a16="http://schemas.microsoft.com/office/drawing/2014/main" id="{B40F9564-5072-482F-997D-094C3B5B261B}"/>
                  </a:ext>
                </a:extLst>
              </p:cNvPr>
              <p:cNvSpPr/>
              <p:nvPr/>
            </p:nvSpPr>
            <p:spPr>
              <a:xfrm>
                <a:off x="207960" y="3450276"/>
                <a:ext cx="8684519" cy="3291092"/>
              </a:xfrm>
              <a:prstGeom prst="roundRect">
                <a:avLst/>
              </a:prstGeom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/>
                <a:r>
                  <a:rPr lang="en-US" b="1" dirty="0"/>
                  <a:t>JAVOB: 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>
                          <a:latin typeface="Cambria Math" panose="02040503050406030204" pitchFamily="18" charset="0"/>
                        </a:rPr>
                        <m:t>𝛾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ru-RU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∆</m:t>
                          </m:r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𝑈</m:t>
                          </m:r>
                        </m:num>
                        <m:den>
                          <m:sSub>
                            <m:sSubPr>
                              <m:ctrlPr>
                                <a:rPr lang="ru-RU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𝑈</m:t>
                              </m:r>
                            </m:e>
                            <m:sub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𝑚𝑎𝑥</m:t>
                              </m:r>
                            </m:sub>
                          </m:sSub>
                        </m:den>
                      </m:f>
                      <m:r>
                        <a:rPr lang="en-US" i="1">
                          <a:latin typeface="Cambria Math" panose="02040503050406030204" pitchFamily="18" charset="0"/>
                        </a:rPr>
                        <m:t>100 %=</m:t>
                      </m:r>
                      <m:f>
                        <m:fPr>
                          <m:ctrlPr>
                            <a:rPr lang="ru-RU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36</m:t>
                          </m:r>
                        </m:num>
                        <m:den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7500</m:t>
                          </m:r>
                        </m:den>
                      </m:f>
                      <m:r>
                        <a:rPr lang="en-US" i="1">
                          <a:latin typeface="Cambria Math" panose="02040503050406030204" pitchFamily="18" charset="0"/>
                        </a:rPr>
                        <m:t>100=0,5 %</m:t>
                      </m:r>
                    </m:oMath>
                  </m:oMathPara>
                </a14:m>
                <a:endParaRPr lang="ru-RU" dirty="0"/>
              </a:p>
              <a:p>
                <a:r>
                  <a:rPr lang="en-US" dirty="0"/>
                  <a:t> </a:t>
                </a:r>
                <a:endParaRPr lang="ru-RU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>
                          <a:latin typeface="Cambria Math" panose="02040503050406030204" pitchFamily="18" charset="0"/>
                        </a:rPr>
                        <m:t>𝐶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ru-RU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ru-RU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𝑈</m:t>
                              </m:r>
                            </m:e>
                            <m:sub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𝑚𝑎𝑥</m:t>
                              </m:r>
                            </m:sub>
                          </m:sSub>
                        </m:num>
                        <m:den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𝑁</m:t>
                          </m:r>
                        </m:den>
                      </m:f>
                      <m:r>
                        <a:rPr lang="en-US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ru-RU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7,5</m:t>
                          </m:r>
                        </m:num>
                        <m:den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150</m:t>
                          </m:r>
                        </m:den>
                      </m:f>
                      <m:r>
                        <a:rPr lang="en-US" i="1">
                          <a:latin typeface="Cambria Math" panose="02040503050406030204" pitchFamily="18" charset="0"/>
                        </a:rPr>
                        <m:t>=0,05</m:t>
                      </m:r>
                      <m:f>
                        <m:fPr>
                          <m:ctrlPr>
                            <a:rPr lang="ru-RU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𝑉</m:t>
                          </m:r>
                        </m:num>
                        <m:den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𝑏𝑜</m:t>
                          </m:r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`</m:t>
                          </m:r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𝑙</m:t>
                          </m:r>
                        </m:den>
                      </m:f>
                    </m:oMath>
                  </m:oMathPara>
                </a14:m>
                <a:endParaRPr lang="ru-RU" dirty="0"/>
              </a:p>
              <a:p>
                <a:r>
                  <a:rPr lang="ru-RU" dirty="0"/>
                  <a:t> </a:t>
                </a:r>
                <a:endParaRPr lang="ru-RU" sz="12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ru-RU" i="1">
                          <a:latin typeface="Cambria Math" panose="02040503050406030204" pitchFamily="18" charset="0"/>
                        </a:rPr>
                        <m:t>𝜀</m:t>
                      </m:r>
                      <m:r>
                        <a:rPr lang="ru-RU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ru-RU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∆</m:t>
                          </m:r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𝑈</m:t>
                          </m:r>
                        </m:num>
                        <m:den>
                          <m:sSub>
                            <m:sSubPr>
                              <m:ctrlPr>
                                <a:rPr lang="ru-RU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𝑈</m:t>
                              </m:r>
                            </m:e>
                            <m:sub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𝑜</m:t>
                              </m:r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`</m:t>
                              </m:r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𝑙𝑐h</m:t>
                              </m:r>
                            </m:sub>
                          </m:sSub>
                        </m:den>
                      </m:f>
                      <m:r>
                        <a:rPr lang="en-US" i="1">
                          <a:latin typeface="Cambria Math" panose="02040503050406030204" pitchFamily="18" charset="0"/>
                        </a:rPr>
                        <m:t>100 %=1,8 %;0,9 %;0,8 %;0,72 %;0,6 %.</m:t>
                      </m:r>
                    </m:oMath>
                  </m:oMathPara>
                </a14:m>
                <a:endParaRPr lang="ru-RU" dirty="0"/>
              </a:p>
            </p:txBody>
          </p:sp>
        </mc:Choice>
        <mc:Fallback>
          <p:sp>
            <p:nvSpPr>
              <p:cNvPr id="8" name="Прямоугольник: скругленные углы 7">
                <a:extLst>
                  <a:ext uri="{FF2B5EF4-FFF2-40B4-BE49-F238E27FC236}">
                    <a16:creationId xmlns:a16="http://schemas.microsoft.com/office/drawing/2014/main" id="{B40F9564-5072-482F-997D-094C3B5B261B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7960" y="3450276"/>
                <a:ext cx="8684519" cy="3291092"/>
              </a:xfrm>
              <a:prstGeom prst="roundRect">
                <a:avLst/>
              </a:prstGeom>
              <a:blipFill>
                <a:blip r:embed="rId2"/>
                <a:stretch>
                  <a:fillRect t="-2394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10-конечная звезда 3">
            <a:extLst>
              <a:ext uri="{FF2B5EF4-FFF2-40B4-BE49-F238E27FC236}">
                <a16:creationId xmlns:a16="http://schemas.microsoft.com/office/drawing/2014/main" id="{A0079ADE-934B-4DFA-9778-BA2A2BE92C93}"/>
              </a:ext>
            </a:extLst>
          </p:cNvPr>
          <p:cNvSpPr/>
          <p:nvPr/>
        </p:nvSpPr>
        <p:spPr>
          <a:xfrm>
            <a:off x="8449691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3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: скругленные углы 1">
            <a:extLst>
              <a:ext uri="{FF2B5EF4-FFF2-40B4-BE49-F238E27FC236}">
                <a16:creationId xmlns:a16="http://schemas.microsoft.com/office/drawing/2014/main" id="{54313456-7BBA-42F3-A3C4-A4DE4D02E5C2}"/>
              </a:ext>
            </a:extLst>
          </p:cNvPr>
          <p:cNvSpPr/>
          <p:nvPr/>
        </p:nvSpPr>
        <p:spPr>
          <a:xfrm>
            <a:off x="215516" y="1340768"/>
            <a:ext cx="8712968" cy="360040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b="1" dirty="0"/>
              <a:t>2-SAVOL. </a:t>
            </a:r>
            <a:r>
              <a:rPr lang="en-US" sz="2800" dirty="0" err="1"/>
              <a:t>Oʻlchash</a:t>
            </a:r>
            <a:r>
              <a:rPr lang="en-US" sz="2800" dirty="0"/>
              <a:t> </a:t>
            </a:r>
            <a:r>
              <a:rPr lang="en-US" sz="2800" dirty="0" err="1"/>
              <a:t>chegarasi</a:t>
            </a:r>
            <a:r>
              <a:rPr lang="en-US" sz="2800" dirty="0"/>
              <a:t> 300 V </a:t>
            </a:r>
            <a:r>
              <a:rPr lang="en-US" sz="2800" dirty="0" err="1"/>
              <a:t>boʻlgan</a:t>
            </a:r>
            <a:r>
              <a:rPr lang="en-US" sz="2800" dirty="0"/>
              <a:t>, </a:t>
            </a:r>
            <a:r>
              <a:rPr lang="en-US" sz="2800" dirty="0" err="1"/>
              <a:t>maksimal</a:t>
            </a:r>
            <a:r>
              <a:rPr lang="en-US" sz="2800" dirty="0"/>
              <a:t> </a:t>
            </a:r>
            <a:r>
              <a:rPr lang="en-US" sz="2800" dirty="0" err="1"/>
              <a:t>boʻlimlar</a:t>
            </a:r>
            <a:r>
              <a:rPr lang="en-US" sz="2800" dirty="0"/>
              <a:t> </a:t>
            </a:r>
            <a:r>
              <a:rPr lang="en-US" sz="2800" dirty="0" err="1"/>
              <a:t>soni</a:t>
            </a:r>
            <a:r>
              <a:rPr lang="en-US" sz="2800" dirty="0"/>
              <a:t> 150 </a:t>
            </a:r>
            <a:r>
              <a:rPr lang="en-US" sz="2800" dirty="0" err="1"/>
              <a:t>ga</a:t>
            </a:r>
            <a:r>
              <a:rPr lang="en-US" sz="2800" dirty="0"/>
              <a:t> </a:t>
            </a:r>
            <a:r>
              <a:rPr lang="en-US" sz="2800" dirty="0" err="1"/>
              <a:t>teng</a:t>
            </a:r>
            <a:r>
              <a:rPr lang="en-US" sz="2800" dirty="0"/>
              <a:t> </a:t>
            </a:r>
            <a:r>
              <a:rPr lang="en-US" sz="2800" dirty="0" err="1"/>
              <a:t>boʻlgan</a:t>
            </a:r>
            <a:r>
              <a:rPr lang="en-US" sz="2800" dirty="0"/>
              <a:t> 1,0 </a:t>
            </a:r>
            <a:r>
              <a:rPr lang="en-US" sz="2800" dirty="0" err="1"/>
              <a:t>aniqlik</a:t>
            </a:r>
            <a:r>
              <a:rPr lang="en-US" sz="2800" dirty="0"/>
              <a:t> </a:t>
            </a:r>
            <a:r>
              <a:rPr lang="en-US" sz="2800" dirty="0" err="1"/>
              <a:t>sinfidagi</a:t>
            </a:r>
            <a:r>
              <a:rPr lang="en-US" sz="2800" dirty="0"/>
              <a:t> </a:t>
            </a:r>
            <a:r>
              <a:rPr lang="en-US" sz="2800" dirty="0" err="1"/>
              <a:t>voltmetri</a:t>
            </a:r>
            <a:r>
              <a:rPr lang="en-US" sz="2800" dirty="0"/>
              <a:t> 30, 60, 100, 120 </a:t>
            </a:r>
            <a:r>
              <a:rPr lang="en-US" sz="2800" dirty="0" err="1"/>
              <a:t>va</a:t>
            </a:r>
            <a:r>
              <a:rPr lang="en-US" sz="2800" dirty="0"/>
              <a:t> 150 </a:t>
            </a:r>
            <a:r>
              <a:rPr lang="en-US" sz="2800" dirty="0" err="1"/>
              <a:t>boʻlimlarda</a:t>
            </a:r>
            <a:r>
              <a:rPr lang="en-US" sz="2800" dirty="0"/>
              <a:t> </a:t>
            </a:r>
            <a:r>
              <a:rPr lang="en-US" sz="2800" dirty="0" err="1"/>
              <a:t>qiyoslangan</a:t>
            </a:r>
            <a:r>
              <a:rPr lang="en-US" sz="2800" dirty="0"/>
              <a:t>, </a:t>
            </a:r>
            <a:r>
              <a:rPr lang="en-US" sz="2800" dirty="0" err="1"/>
              <a:t>bunda</a:t>
            </a:r>
            <a:r>
              <a:rPr lang="en-US" sz="2800" dirty="0"/>
              <a:t> </a:t>
            </a:r>
            <a:r>
              <a:rPr lang="en-US" sz="2800" dirty="0" err="1"/>
              <a:t>bu</a:t>
            </a:r>
            <a:r>
              <a:rPr lang="en-US" sz="2800" dirty="0"/>
              <a:t> </a:t>
            </a:r>
            <a:r>
              <a:rPr lang="en-US" sz="2800" dirty="0" err="1"/>
              <a:t>nuqtalarda</a:t>
            </a:r>
            <a:r>
              <a:rPr lang="en-US" sz="2800" dirty="0"/>
              <a:t> </a:t>
            </a:r>
            <a:r>
              <a:rPr lang="en-US" sz="2800" dirty="0" err="1"/>
              <a:t>mutlaq</a:t>
            </a:r>
            <a:r>
              <a:rPr lang="en-US" sz="2800" dirty="0"/>
              <a:t> </a:t>
            </a:r>
            <a:r>
              <a:rPr lang="en-US" sz="2800" dirty="0" err="1"/>
              <a:t>xatolik</a:t>
            </a:r>
            <a:r>
              <a:rPr lang="en-US" sz="2800" dirty="0"/>
              <a:t> 1,8; 0,7; 2,5; 1,2 </a:t>
            </a:r>
            <a:r>
              <a:rPr lang="en-US" sz="2800" dirty="0" err="1"/>
              <a:t>va</a:t>
            </a:r>
            <a:r>
              <a:rPr lang="en-US" sz="2800" dirty="0"/>
              <a:t> 0,8 V </a:t>
            </a:r>
            <a:r>
              <a:rPr lang="en-US" sz="2800" dirty="0" err="1"/>
              <a:t>ni</a:t>
            </a:r>
            <a:r>
              <a:rPr lang="en-US" sz="2800" dirty="0"/>
              <a:t> </a:t>
            </a:r>
            <a:r>
              <a:rPr lang="en-US" sz="2800" dirty="0" err="1"/>
              <a:t>tashkil</a:t>
            </a:r>
            <a:r>
              <a:rPr lang="en-US" sz="2800" dirty="0"/>
              <a:t> </a:t>
            </a:r>
            <a:r>
              <a:rPr lang="en-US" sz="2800" dirty="0" err="1"/>
              <a:t>etdi</a:t>
            </a:r>
            <a:r>
              <a:rPr lang="en-US" sz="2800" dirty="0"/>
              <a:t>. </a:t>
            </a:r>
            <a:r>
              <a:rPr lang="en-US" sz="2800" dirty="0" err="1"/>
              <a:t>Asbobning</a:t>
            </a:r>
            <a:r>
              <a:rPr lang="en-US" sz="2800" dirty="0"/>
              <a:t> </a:t>
            </a:r>
            <a:r>
              <a:rPr lang="en-US" sz="2800" dirty="0" err="1"/>
              <a:t>belgilangan</a:t>
            </a:r>
            <a:r>
              <a:rPr lang="en-US" sz="2800" dirty="0"/>
              <a:t> </a:t>
            </a:r>
            <a:r>
              <a:rPr lang="en-US" sz="2800" dirty="0" err="1"/>
              <a:t>aniqlik</a:t>
            </a:r>
            <a:r>
              <a:rPr lang="en-US" sz="2800" dirty="0"/>
              <a:t> </a:t>
            </a:r>
            <a:r>
              <a:rPr lang="en-US" sz="2800" dirty="0" err="1"/>
              <a:t>sinfiga</a:t>
            </a:r>
            <a:r>
              <a:rPr lang="en-US" sz="2800" dirty="0"/>
              <a:t> </a:t>
            </a:r>
            <a:r>
              <a:rPr lang="en-US" sz="2800" dirty="0" err="1"/>
              <a:t>mos</a:t>
            </a:r>
            <a:r>
              <a:rPr lang="en-US" sz="2800" dirty="0"/>
              <a:t> </a:t>
            </a:r>
            <a:r>
              <a:rPr lang="en-US" sz="2800" dirty="0" err="1"/>
              <a:t>kelishini</a:t>
            </a:r>
            <a:r>
              <a:rPr lang="en-US" sz="2800" dirty="0"/>
              <a:t> </a:t>
            </a:r>
            <a:r>
              <a:rPr lang="en-US" sz="2800" dirty="0" err="1"/>
              <a:t>va</a:t>
            </a:r>
            <a:r>
              <a:rPr lang="en-US" sz="2800" dirty="0"/>
              <a:t> har </a:t>
            </a:r>
            <a:r>
              <a:rPr lang="en-US" sz="2800" dirty="0" err="1"/>
              <a:t>bir</a:t>
            </a:r>
            <a:r>
              <a:rPr lang="en-US" sz="2800" dirty="0"/>
              <a:t> </a:t>
            </a:r>
            <a:r>
              <a:rPr lang="en-US" sz="2800" dirty="0" err="1"/>
              <a:t>belgidagi</a:t>
            </a:r>
            <a:r>
              <a:rPr lang="en-US" sz="2800" dirty="0"/>
              <a:t> </a:t>
            </a:r>
            <a:r>
              <a:rPr lang="en-US" sz="2800" dirty="0" err="1"/>
              <a:t>nisbiy</a:t>
            </a:r>
            <a:r>
              <a:rPr lang="en-US" sz="2800" dirty="0"/>
              <a:t> </a:t>
            </a:r>
            <a:r>
              <a:rPr lang="en-US" sz="2800" dirty="0" err="1"/>
              <a:t>xatoliklarni</a:t>
            </a:r>
            <a:r>
              <a:rPr lang="en-US" sz="2800" dirty="0"/>
              <a:t> </a:t>
            </a:r>
            <a:r>
              <a:rPr lang="en-US" sz="2800" dirty="0" err="1"/>
              <a:t>aniqlang</a:t>
            </a:r>
            <a:r>
              <a:rPr lang="en-US" sz="2800" dirty="0"/>
              <a:t>.</a:t>
            </a:r>
            <a:endParaRPr lang="ru-RU" sz="2800" dirty="0"/>
          </a:p>
        </p:txBody>
      </p:sp>
      <p:sp>
        <p:nvSpPr>
          <p:cNvPr id="9" name="10-конечная звезда 3">
            <a:extLst>
              <a:ext uri="{FF2B5EF4-FFF2-40B4-BE49-F238E27FC236}">
                <a16:creationId xmlns:a16="http://schemas.microsoft.com/office/drawing/2014/main" id="{5F911815-50DA-4B54-9E72-C5F0637C44C3}"/>
              </a:ext>
            </a:extLst>
          </p:cNvPr>
          <p:cNvSpPr/>
          <p:nvPr/>
        </p:nvSpPr>
        <p:spPr>
          <a:xfrm>
            <a:off x="8449691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uz-Cyrl-UZ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4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3344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A57CD913-AF11-480B-AD12-63C0D8F38D7B}"/>
              </a:ext>
            </a:extLst>
          </p:cNvPr>
          <p:cNvSpPr/>
          <p:nvPr/>
        </p:nvSpPr>
        <p:spPr>
          <a:xfrm>
            <a:off x="323528" y="548680"/>
            <a:ext cx="8496944" cy="5256584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b="1" dirty="0"/>
              <a:t>JAVOB: </a:t>
            </a:r>
          </a:p>
          <a:p>
            <a:pPr algn="just"/>
            <a:r>
              <a:rPr lang="en-US" dirty="0"/>
              <a:t>	</a:t>
            </a:r>
            <a:r>
              <a:rPr lang="en-US" dirty="0" err="1"/>
              <a:t>Oʻlchash</a:t>
            </a:r>
            <a:r>
              <a:rPr lang="en-US" dirty="0"/>
              <a:t> </a:t>
            </a:r>
            <a:r>
              <a:rPr lang="en-US" dirty="0" err="1"/>
              <a:t>chegarasi</a:t>
            </a:r>
            <a:r>
              <a:rPr lang="en-US" dirty="0"/>
              <a:t> 300 V, </a:t>
            </a:r>
            <a:r>
              <a:rPr lang="en-US" dirty="0" err="1"/>
              <a:t>aniqlik</a:t>
            </a:r>
            <a:r>
              <a:rPr lang="en-US" dirty="0"/>
              <a:t> </a:t>
            </a:r>
            <a:r>
              <a:rPr lang="en-US" dirty="0" err="1"/>
              <a:t>sinfi</a:t>
            </a:r>
            <a:r>
              <a:rPr lang="en-US" dirty="0"/>
              <a:t> 1.0 </a:t>
            </a:r>
            <a:r>
              <a:rPr lang="en-US" dirty="0" err="1"/>
              <a:t>boʻlgan</a:t>
            </a:r>
            <a:r>
              <a:rPr lang="en-US" dirty="0"/>
              <a:t> </a:t>
            </a:r>
            <a:r>
              <a:rPr lang="en-US" dirty="0" err="1"/>
              <a:t>voltmetrning</a:t>
            </a:r>
            <a:r>
              <a:rPr lang="en-US" dirty="0"/>
              <a:t> </a:t>
            </a:r>
            <a:r>
              <a:rPr lang="en-US" dirty="0" err="1"/>
              <a:t>eng</a:t>
            </a:r>
            <a:r>
              <a:rPr lang="en-US" dirty="0"/>
              <a:t> </a:t>
            </a:r>
            <a:r>
              <a:rPr lang="en-US" dirty="0" err="1"/>
              <a:t>katta</a:t>
            </a:r>
            <a:r>
              <a:rPr lang="en-US" dirty="0"/>
              <a:t> </a:t>
            </a:r>
            <a:r>
              <a:rPr lang="en-US" dirty="0" err="1"/>
              <a:t>mutlaq</a:t>
            </a:r>
            <a:r>
              <a:rPr lang="en-US" dirty="0"/>
              <a:t> </a:t>
            </a:r>
            <a:r>
              <a:rPr lang="en-US" dirty="0" err="1"/>
              <a:t>xatoligi</a:t>
            </a:r>
            <a:r>
              <a:rPr lang="en-US" dirty="0"/>
              <a:t> 3 V </a:t>
            </a:r>
            <a:r>
              <a:rPr lang="en-US" dirty="0" err="1"/>
              <a:t>ga</a:t>
            </a:r>
            <a:r>
              <a:rPr lang="en-US" dirty="0"/>
              <a:t> </a:t>
            </a:r>
            <a:r>
              <a:rPr lang="en-US" dirty="0" err="1"/>
              <a:t>teng</a:t>
            </a:r>
            <a:r>
              <a:rPr lang="en-US" dirty="0"/>
              <a:t>. </a:t>
            </a:r>
            <a:r>
              <a:rPr lang="en-US" dirty="0" err="1"/>
              <a:t>Barcha</a:t>
            </a:r>
            <a:r>
              <a:rPr lang="en-US" dirty="0"/>
              <a:t> </a:t>
            </a:r>
            <a:r>
              <a:rPr lang="en-US" dirty="0" err="1"/>
              <a:t>qiyoslangan</a:t>
            </a:r>
            <a:r>
              <a:rPr lang="en-US" dirty="0"/>
              <a:t> </a:t>
            </a:r>
            <a:r>
              <a:rPr lang="en-US" dirty="0" err="1"/>
              <a:t>belgilarda</a:t>
            </a:r>
            <a:r>
              <a:rPr lang="en-US" dirty="0"/>
              <a:t> </a:t>
            </a:r>
            <a:r>
              <a:rPr lang="en-US" dirty="0" err="1"/>
              <a:t>mutlaq</a:t>
            </a:r>
            <a:r>
              <a:rPr lang="en-US" dirty="0"/>
              <a:t> </a:t>
            </a:r>
            <a:r>
              <a:rPr lang="en-US" dirty="0" err="1"/>
              <a:t>xatolikning</a:t>
            </a:r>
            <a:r>
              <a:rPr lang="en-US" dirty="0"/>
              <a:t> </a:t>
            </a:r>
            <a:r>
              <a:rPr lang="en-US" dirty="0" err="1"/>
              <a:t>qiymati</a:t>
            </a:r>
            <a:r>
              <a:rPr lang="en-US" dirty="0"/>
              <a:t> 3 V dan </a:t>
            </a:r>
            <a:r>
              <a:rPr lang="en-US" dirty="0" err="1"/>
              <a:t>kam</a:t>
            </a:r>
            <a:r>
              <a:rPr lang="en-US" dirty="0"/>
              <a:t> </a:t>
            </a:r>
            <a:r>
              <a:rPr lang="en-US" dirty="0" err="1"/>
              <a:t>boʻlganligi</a:t>
            </a:r>
            <a:r>
              <a:rPr lang="en-US" dirty="0"/>
              <a:t> </a:t>
            </a:r>
            <a:r>
              <a:rPr lang="en-US" dirty="0" err="1"/>
              <a:t>sababli</a:t>
            </a:r>
            <a:r>
              <a:rPr lang="en-US" dirty="0"/>
              <a:t>, </a:t>
            </a:r>
            <a:r>
              <a:rPr lang="en-US" dirty="0" err="1"/>
              <a:t>qurilma</a:t>
            </a:r>
            <a:r>
              <a:rPr lang="en-US" dirty="0"/>
              <a:t> 1,0 </a:t>
            </a:r>
            <a:r>
              <a:rPr lang="en-US" dirty="0" err="1"/>
              <a:t>aniqlik</a:t>
            </a:r>
            <a:r>
              <a:rPr lang="en-US" dirty="0"/>
              <a:t> </a:t>
            </a:r>
            <a:r>
              <a:rPr lang="en-US" dirty="0" err="1"/>
              <a:t>sinfiga</a:t>
            </a:r>
            <a:r>
              <a:rPr lang="en-US" dirty="0"/>
              <a:t> </a:t>
            </a:r>
            <a:r>
              <a:rPr lang="en-US" dirty="0" err="1"/>
              <a:t>toʻgʻri</a:t>
            </a:r>
            <a:r>
              <a:rPr lang="en-US" dirty="0"/>
              <a:t> </a:t>
            </a:r>
            <a:r>
              <a:rPr lang="en-US" dirty="0" err="1"/>
              <a:t>keladi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/>
              <a:t>	</a:t>
            </a:r>
            <a:r>
              <a:rPr lang="en-US" dirty="0" err="1"/>
              <a:t>Nisbiy</a:t>
            </a:r>
            <a:r>
              <a:rPr lang="en-US" dirty="0"/>
              <a:t> </a:t>
            </a:r>
            <a:r>
              <a:rPr lang="en-US" dirty="0" err="1"/>
              <a:t>xatolar</a:t>
            </a:r>
            <a:r>
              <a:rPr lang="en-US" dirty="0"/>
              <a:t>:</a:t>
            </a:r>
            <a:endParaRPr lang="ru-RU" dirty="0"/>
          </a:p>
          <a:p>
            <a:r>
              <a:rPr lang="en-US" dirty="0"/>
              <a:t>     </a:t>
            </a:r>
            <a:r>
              <a:rPr lang="ru-RU" dirty="0"/>
              <a:t>β</a:t>
            </a:r>
            <a:r>
              <a:rPr lang="en-US" dirty="0"/>
              <a:t>=</a:t>
            </a:r>
            <a:r>
              <a:rPr lang="ru-RU" dirty="0"/>
              <a:t>Δ</a:t>
            </a:r>
            <a:r>
              <a:rPr lang="en-US" dirty="0"/>
              <a:t>U100%/U</a:t>
            </a:r>
            <a:endParaRPr lang="ru-RU" dirty="0"/>
          </a:p>
          <a:p>
            <a:r>
              <a:rPr lang="en-US" dirty="0"/>
              <a:t>     </a:t>
            </a:r>
            <a:r>
              <a:rPr lang="ru-RU" dirty="0"/>
              <a:t>β</a:t>
            </a:r>
            <a:r>
              <a:rPr lang="en-US" baseline="-25000" dirty="0"/>
              <a:t>1</a:t>
            </a:r>
            <a:r>
              <a:rPr lang="en-US" dirty="0"/>
              <a:t>=1,8×100/30×2=3 %</a:t>
            </a:r>
            <a:endParaRPr lang="ru-RU" dirty="0"/>
          </a:p>
          <a:p>
            <a:r>
              <a:rPr lang="en-US" dirty="0"/>
              <a:t>     </a:t>
            </a:r>
            <a:r>
              <a:rPr lang="ru-RU" dirty="0"/>
              <a:t>β</a:t>
            </a:r>
            <a:r>
              <a:rPr lang="en-US" baseline="-25000" dirty="0"/>
              <a:t>2</a:t>
            </a:r>
            <a:r>
              <a:rPr lang="en-US" dirty="0"/>
              <a:t>=0,7×100/60×2≈0,6 %</a:t>
            </a:r>
            <a:endParaRPr lang="ru-RU" dirty="0"/>
          </a:p>
          <a:p>
            <a:r>
              <a:rPr lang="en-US" dirty="0"/>
              <a:t>     </a:t>
            </a:r>
            <a:r>
              <a:rPr lang="ru-RU" dirty="0"/>
              <a:t>β</a:t>
            </a:r>
            <a:r>
              <a:rPr lang="en-US" baseline="-25000" dirty="0"/>
              <a:t>3</a:t>
            </a:r>
            <a:r>
              <a:rPr lang="en-US" dirty="0"/>
              <a:t>=2,5×100/100×2=1,25 %</a:t>
            </a:r>
            <a:endParaRPr lang="ru-RU" dirty="0"/>
          </a:p>
          <a:p>
            <a:r>
              <a:rPr lang="en-US" dirty="0"/>
              <a:t>     </a:t>
            </a:r>
            <a:r>
              <a:rPr lang="ru-RU" dirty="0"/>
              <a:t>β</a:t>
            </a:r>
            <a:r>
              <a:rPr lang="en-US" baseline="-25000" dirty="0"/>
              <a:t>4</a:t>
            </a:r>
            <a:r>
              <a:rPr lang="en-US" dirty="0"/>
              <a:t>=1,2×100/120×2=0,5 %</a:t>
            </a:r>
            <a:endParaRPr lang="ru-RU" dirty="0"/>
          </a:p>
          <a:p>
            <a:r>
              <a:rPr lang="en-US" dirty="0"/>
              <a:t>     </a:t>
            </a:r>
            <a:r>
              <a:rPr lang="ru-RU" dirty="0"/>
              <a:t>β</a:t>
            </a:r>
            <a:r>
              <a:rPr lang="en-US" baseline="-25000" dirty="0"/>
              <a:t>5</a:t>
            </a:r>
            <a:r>
              <a:rPr lang="en-US" dirty="0"/>
              <a:t>=0,85×100/150×2=0,28≈0,3 %</a:t>
            </a:r>
            <a:endParaRPr lang="ru-RU" dirty="0"/>
          </a:p>
        </p:txBody>
      </p:sp>
      <p:sp>
        <p:nvSpPr>
          <p:cNvPr id="9" name="10-конечная звезда 3">
            <a:extLst>
              <a:ext uri="{FF2B5EF4-FFF2-40B4-BE49-F238E27FC236}">
                <a16:creationId xmlns:a16="http://schemas.microsoft.com/office/drawing/2014/main" id="{5F911815-50DA-4B54-9E72-C5F0637C44C3}"/>
              </a:ext>
            </a:extLst>
          </p:cNvPr>
          <p:cNvSpPr/>
          <p:nvPr/>
        </p:nvSpPr>
        <p:spPr>
          <a:xfrm>
            <a:off x="8449691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5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82501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10-конечная звезда 3">
            <a:extLst>
              <a:ext uri="{FF2B5EF4-FFF2-40B4-BE49-F238E27FC236}">
                <a16:creationId xmlns:a16="http://schemas.microsoft.com/office/drawing/2014/main" id="{3C0ADBDB-09AD-4616-87F2-0F2243303983}"/>
              </a:ext>
            </a:extLst>
          </p:cNvPr>
          <p:cNvSpPr/>
          <p:nvPr/>
        </p:nvSpPr>
        <p:spPr>
          <a:xfrm>
            <a:off x="8449691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6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  <p:sp>
        <p:nvSpPr>
          <p:cNvPr id="2" name="Прямоугольник: скругленные углы 1">
            <a:extLst>
              <a:ext uri="{FF2B5EF4-FFF2-40B4-BE49-F238E27FC236}">
                <a16:creationId xmlns:a16="http://schemas.microsoft.com/office/drawing/2014/main" id="{0B227E21-EAEB-41E7-933A-7E5BDFD22521}"/>
              </a:ext>
            </a:extLst>
          </p:cNvPr>
          <p:cNvSpPr/>
          <p:nvPr/>
        </p:nvSpPr>
        <p:spPr>
          <a:xfrm>
            <a:off x="221624" y="764704"/>
            <a:ext cx="8700751" cy="3456384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b="1" dirty="0"/>
              <a:t>3-SAVOL. </a:t>
            </a:r>
            <a:r>
              <a:rPr lang="en-US" sz="2800" dirty="0"/>
              <a:t>24 </a:t>
            </a:r>
            <a:r>
              <a:rPr lang="en-US" sz="2800" dirty="0" err="1"/>
              <a:t>soat</a:t>
            </a:r>
            <a:r>
              <a:rPr lang="en-US" sz="2800" dirty="0"/>
              <a:t> </a:t>
            </a:r>
            <a:r>
              <a:rPr lang="en-US" sz="2800" dirty="0" err="1"/>
              <a:t>davomida</a:t>
            </a:r>
            <a:r>
              <a:rPr lang="en-US" sz="2800" dirty="0"/>
              <a:t> </a:t>
            </a:r>
            <a:r>
              <a:rPr lang="en-US" sz="2800" dirty="0" err="1"/>
              <a:t>oʻzgarmas</a:t>
            </a:r>
            <a:r>
              <a:rPr lang="en-US" sz="2800" dirty="0"/>
              <a:t> </a:t>
            </a:r>
            <a:r>
              <a:rPr lang="en-US" sz="2800" dirty="0" err="1"/>
              <a:t>tok</a:t>
            </a:r>
            <a:r>
              <a:rPr lang="en-US" sz="2800" dirty="0"/>
              <a:t> </a:t>
            </a:r>
            <a:r>
              <a:rPr lang="en-US" sz="2800" dirty="0" err="1"/>
              <a:t>zanjirida</a:t>
            </a:r>
            <a:r>
              <a:rPr lang="en-US" sz="2800" dirty="0"/>
              <a:t> </a:t>
            </a:r>
            <a:r>
              <a:rPr lang="en-US" sz="2800" dirty="0" err="1"/>
              <a:t>iste'mol</a:t>
            </a:r>
            <a:r>
              <a:rPr lang="en-US" sz="2800" dirty="0"/>
              <a:t> </a:t>
            </a:r>
            <a:r>
              <a:rPr lang="en-US" sz="2800" dirty="0" err="1"/>
              <a:t>qilinadigan</a:t>
            </a:r>
            <a:r>
              <a:rPr lang="en-US" sz="2800" dirty="0"/>
              <a:t> </a:t>
            </a:r>
            <a:r>
              <a:rPr lang="en-US" sz="2800" dirty="0" err="1"/>
              <a:t>elektr</a:t>
            </a:r>
            <a:r>
              <a:rPr lang="en-US" sz="2800" dirty="0"/>
              <a:t> </a:t>
            </a:r>
            <a:r>
              <a:rPr lang="en-US" sz="2800" dirty="0" err="1"/>
              <a:t>energiyasi</a:t>
            </a:r>
            <a:r>
              <a:rPr lang="en-US" sz="2800" dirty="0"/>
              <a:t> </a:t>
            </a:r>
            <a:r>
              <a:rPr lang="en-US" sz="2800" dirty="0" err="1"/>
              <a:t>miqdorini</a:t>
            </a:r>
            <a:r>
              <a:rPr lang="en-US" sz="2800" dirty="0"/>
              <a:t> </a:t>
            </a:r>
            <a:r>
              <a:rPr lang="en-US" sz="2800" dirty="0" err="1"/>
              <a:t>va</a:t>
            </a:r>
            <a:r>
              <a:rPr lang="en-US" sz="2800" dirty="0"/>
              <a:t> </a:t>
            </a:r>
            <a:r>
              <a:rPr lang="en-US" sz="2800" dirty="0" err="1"/>
              <a:t>mutlaq</a:t>
            </a:r>
            <a:r>
              <a:rPr lang="en-US" sz="2800" dirty="0"/>
              <a:t> </a:t>
            </a:r>
            <a:r>
              <a:rPr lang="en-US" sz="2800" dirty="0" err="1"/>
              <a:t>oʻlchash</a:t>
            </a:r>
            <a:r>
              <a:rPr lang="en-US" sz="2800" dirty="0"/>
              <a:t> </a:t>
            </a:r>
            <a:r>
              <a:rPr lang="en-US" sz="2800" dirty="0" err="1"/>
              <a:t>xatoligini</a:t>
            </a:r>
            <a:r>
              <a:rPr lang="en-US" sz="2800" dirty="0"/>
              <a:t> </a:t>
            </a:r>
            <a:r>
              <a:rPr lang="en-US" sz="2800" dirty="0" err="1"/>
              <a:t>aniqlang</a:t>
            </a:r>
            <a:r>
              <a:rPr lang="en-US" sz="2800" dirty="0"/>
              <a:t>, agar </a:t>
            </a:r>
            <a:r>
              <a:rPr lang="en-US" sz="2800" dirty="0" err="1"/>
              <a:t>zanjirdagi</a:t>
            </a:r>
            <a:r>
              <a:rPr lang="en-US" sz="2800" dirty="0"/>
              <a:t> </a:t>
            </a:r>
            <a:r>
              <a:rPr lang="en-US" sz="2800" dirty="0" err="1"/>
              <a:t>tok</a:t>
            </a:r>
            <a:r>
              <a:rPr lang="en-US" sz="2800" dirty="0"/>
              <a:t> I = 94 A, </a:t>
            </a:r>
            <a:r>
              <a:rPr lang="en-US" sz="2800" dirty="0" err="1"/>
              <a:t>zanjirdagi</a:t>
            </a:r>
            <a:r>
              <a:rPr lang="en-US" sz="2800" dirty="0"/>
              <a:t> </a:t>
            </a:r>
            <a:r>
              <a:rPr lang="en-US" sz="2800" dirty="0" err="1"/>
              <a:t>kuchlanish</a:t>
            </a:r>
            <a:r>
              <a:rPr lang="en-US" sz="2800" dirty="0"/>
              <a:t>  U = 217 V, </a:t>
            </a:r>
            <a:r>
              <a:rPr lang="en-US" sz="2800" dirty="0" err="1"/>
              <a:t>oʻlchashning</a:t>
            </a:r>
            <a:r>
              <a:rPr lang="en-US" sz="2800" dirty="0"/>
              <a:t> </a:t>
            </a:r>
            <a:r>
              <a:rPr lang="en-US" sz="2800" dirty="0" err="1"/>
              <a:t>nisbiy</a:t>
            </a:r>
            <a:r>
              <a:rPr lang="en-US" sz="2800" dirty="0"/>
              <a:t> </a:t>
            </a:r>
            <a:r>
              <a:rPr lang="en-US" sz="2800" dirty="0" err="1"/>
              <a:t>xatoligi</a:t>
            </a:r>
            <a:r>
              <a:rPr lang="en-US" sz="2800" dirty="0"/>
              <a:t> </a:t>
            </a:r>
            <a:r>
              <a:rPr lang="en-US" sz="2800" dirty="0" err="1"/>
              <a:t>tok</a:t>
            </a:r>
            <a:r>
              <a:rPr lang="en-US" sz="2800" dirty="0"/>
              <a:t> </a:t>
            </a:r>
            <a:r>
              <a:rPr lang="en-US" sz="2800" dirty="0" err="1"/>
              <a:t>uchun</a:t>
            </a:r>
            <a:r>
              <a:rPr lang="en-US" sz="2800" dirty="0"/>
              <a:t>            </a:t>
            </a:r>
            <a:r>
              <a:rPr lang="ru-RU" sz="2800" dirty="0"/>
              <a:t>γ</a:t>
            </a:r>
            <a:r>
              <a:rPr lang="en-US" sz="2800" baseline="-25000" dirty="0"/>
              <a:t>I</a:t>
            </a:r>
            <a:r>
              <a:rPr lang="en-US" sz="2800" dirty="0"/>
              <a:t> = 1,5%, </a:t>
            </a:r>
            <a:r>
              <a:rPr lang="en-US" sz="2800" dirty="0" err="1"/>
              <a:t>kuchlanish</a:t>
            </a:r>
            <a:r>
              <a:rPr lang="en-US" sz="2800" dirty="0"/>
              <a:t> </a:t>
            </a:r>
            <a:r>
              <a:rPr lang="en-US" sz="2800" dirty="0" err="1"/>
              <a:t>uchun</a:t>
            </a:r>
            <a:r>
              <a:rPr lang="en-US" sz="2800" dirty="0"/>
              <a:t> </a:t>
            </a:r>
            <a:r>
              <a:rPr lang="ru-RU" sz="2800" dirty="0"/>
              <a:t>γ</a:t>
            </a:r>
            <a:r>
              <a:rPr lang="en-US" sz="2800" baseline="-25000" dirty="0"/>
              <a:t>U</a:t>
            </a:r>
            <a:r>
              <a:rPr lang="en-US" sz="2800" dirty="0"/>
              <a:t> = 1,8 %;                          </a:t>
            </a:r>
            <a:r>
              <a:rPr lang="en-US" sz="2800" dirty="0" err="1"/>
              <a:t>vaqt</a:t>
            </a:r>
            <a:r>
              <a:rPr lang="en-US" sz="2800" dirty="0"/>
              <a:t> 3 </a:t>
            </a:r>
            <a:r>
              <a:rPr lang="en-US" sz="2800" dirty="0" err="1"/>
              <a:t>minutgacha</a:t>
            </a:r>
            <a:r>
              <a:rPr lang="en-US" sz="2800" dirty="0"/>
              <a:t> </a:t>
            </a:r>
            <a:r>
              <a:rPr lang="en-US" sz="2800" dirty="0" err="1"/>
              <a:t>aniqlik</a:t>
            </a:r>
            <a:r>
              <a:rPr lang="en-US" sz="2800" dirty="0"/>
              <a:t> </a:t>
            </a:r>
            <a:r>
              <a:rPr lang="en-US" sz="2800" dirty="0" err="1"/>
              <a:t>bilan</a:t>
            </a:r>
            <a:r>
              <a:rPr lang="en-US" sz="2800" dirty="0"/>
              <a:t> </a:t>
            </a:r>
            <a:r>
              <a:rPr lang="en-US" sz="2800" dirty="0" err="1"/>
              <a:t>oʻlchanadi</a:t>
            </a:r>
            <a:r>
              <a:rPr lang="en-US" sz="2800" dirty="0"/>
              <a:t>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234527972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10-конечная звезда 3">
            <a:extLst>
              <a:ext uri="{FF2B5EF4-FFF2-40B4-BE49-F238E27FC236}">
                <a16:creationId xmlns:a16="http://schemas.microsoft.com/office/drawing/2014/main" id="{3C0ADBDB-09AD-4616-87F2-0F2243303983}"/>
              </a:ext>
            </a:extLst>
          </p:cNvPr>
          <p:cNvSpPr/>
          <p:nvPr/>
        </p:nvSpPr>
        <p:spPr>
          <a:xfrm>
            <a:off x="8449691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7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4" name="Прямоугольник: скругленные углы 3">
                <a:extLst>
                  <a:ext uri="{FF2B5EF4-FFF2-40B4-BE49-F238E27FC236}">
                    <a16:creationId xmlns:a16="http://schemas.microsoft.com/office/drawing/2014/main" id="{BD9C6DFC-B282-4E33-B155-B295D08AA081}"/>
                  </a:ext>
                </a:extLst>
              </p:cNvPr>
              <p:cNvSpPr/>
              <p:nvPr/>
            </p:nvSpPr>
            <p:spPr>
              <a:xfrm>
                <a:off x="251520" y="548680"/>
                <a:ext cx="8640960" cy="5256584"/>
              </a:xfrm>
              <a:prstGeom prst="roundRect">
                <a:avLst/>
              </a:prstGeom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r>
                  <a:rPr lang="en-US" b="1" dirty="0"/>
                  <a:t>JAVOB: </a:t>
                </a:r>
              </a:p>
              <a:p>
                <a:pPr algn="just"/>
                <a:r>
                  <a:rPr lang="en-US" dirty="0"/>
                  <a:t>	</a:t>
                </a:r>
                <a:r>
                  <a:rPr lang="en-US" dirty="0" err="1"/>
                  <a:t>Iste'mol</a:t>
                </a:r>
                <a:r>
                  <a:rPr lang="en-US" dirty="0"/>
                  <a:t> </a:t>
                </a:r>
                <a:r>
                  <a:rPr lang="en-US" dirty="0" err="1"/>
                  <a:t>qilinadigan</a:t>
                </a:r>
                <a:r>
                  <a:rPr lang="en-US" dirty="0"/>
                  <a:t> </a:t>
                </a:r>
                <a:r>
                  <a:rPr lang="en-US" dirty="0" err="1"/>
                  <a:t>energiya</a:t>
                </a:r>
                <a:r>
                  <a:rPr lang="en-US" dirty="0"/>
                  <a:t> </a:t>
                </a:r>
                <a:r>
                  <a:rPr lang="en-US" dirty="0" err="1"/>
                  <a:t>quyidagi</a:t>
                </a:r>
                <a:r>
                  <a:rPr lang="en-US" dirty="0"/>
                  <a:t> </a:t>
                </a:r>
                <a:r>
                  <a:rPr lang="en-US" dirty="0" err="1"/>
                  <a:t>nisbat</a:t>
                </a:r>
                <a:r>
                  <a:rPr lang="en-US" dirty="0"/>
                  <a:t> </a:t>
                </a:r>
                <a:r>
                  <a:rPr lang="en-US" dirty="0" err="1"/>
                  <a:t>boʻyicha</a:t>
                </a:r>
                <a:r>
                  <a:rPr lang="en-US" dirty="0"/>
                  <a:t> </a:t>
                </a:r>
                <a:r>
                  <a:rPr lang="en-US" dirty="0" err="1"/>
                  <a:t>aniqlanadi</a:t>
                </a:r>
                <a:r>
                  <a:rPr lang="en-US" dirty="0"/>
                  <a:t>:</a:t>
                </a:r>
                <a:endParaRPr lang="ru-RU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>
                          <a:latin typeface="Cambria Math" panose="02040503050406030204" pitchFamily="18" charset="0"/>
                        </a:rPr>
                        <m:t>𝑊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ru-RU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𝑈𝐼𝑡</m:t>
                          </m:r>
                        </m:num>
                        <m:den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1000</m:t>
                          </m:r>
                        </m:den>
                      </m:f>
                      <m:r>
                        <a:rPr lang="en-US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ru-RU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94∙217∙24</m:t>
                          </m:r>
                        </m:num>
                        <m:den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1000</m:t>
                          </m:r>
                        </m:den>
                      </m:f>
                      <m:r>
                        <a:rPr lang="en-US" i="1">
                          <a:latin typeface="Cambria Math" panose="02040503050406030204" pitchFamily="18" charset="0"/>
                        </a:rPr>
                        <m:t>=489,5 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𝑘𝑊𝑡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∙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𝑠𝑜𝑎𝑡</m:t>
                      </m:r>
                    </m:oMath>
                  </m:oMathPara>
                </a14:m>
                <a:endParaRPr lang="ru-RU" dirty="0"/>
              </a:p>
              <a:p>
                <a:r>
                  <a:rPr lang="en-US" dirty="0"/>
                  <a:t> </a:t>
                </a:r>
                <a:endParaRPr lang="ru-RU" dirty="0"/>
              </a:p>
              <a:p>
                <a:pPr algn="just"/>
                <a:r>
                  <a:rPr lang="en-US" dirty="0"/>
                  <a:t>	</a:t>
                </a:r>
                <a:r>
                  <a:rPr lang="en-US" dirty="0" err="1"/>
                  <a:t>Energiya</a:t>
                </a:r>
                <a:r>
                  <a:rPr lang="en-US" dirty="0"/>
                  <a:t> </a:t>
                </a:r>
                <a:r>
                  <a:rPr lang="en-US" dirty="0" err="1"/>
                  <a:t>miqdorini</a:t>
                </a:r>
                <a:r>
                  <a:rPr lang="en-US" dirty="0"/>
                  <a:t> </a:t>
                </a:r>
                <a:r>
                  <a:rPr lang="en-US" dirty="0" err="1"/>
                  <a:t>aniqlashda</a:t>
                </a:r>
                <a:r>
                  <a:rPr lang="en-US" dirty="0"/>
                  <a:t> </a:t>
                </a:r>
                <a:r>
                  <a:rPr lang="en-US" dirty="0" err="1"/>
                  <a:t>xatolik</a:t>
                </a:r>
                <a:endParaRPr lang="ru-RU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ru-RU" i="1">
                              <a:latin typeface="Cambria Math" panose="02040503050406030204" pitchFamily="18" charset="0"/>
                            </a:rPr>
                            <m:t>𝛾</m:t>
                          </m:r>
                        </m:e>
                        <m:sub>
                          <m:r>
                            <a:rPr lang="ru-RU" i="1">
                              <a:latin typeface="Cambria Math" panose="02040503050406030204" pitchFamily="18" charset="0"/>
                            </a:rPr>
                            <m:t>𝑊</m:t>
                          </m:r>
                        </m:sub>
                      </m:sSub>
                      <m:r>
                        <a:rPr lang="ru-RU" i="1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ru-RU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ru-RU" i="1">
                              <a:latin typeface="Cambria Math" panose="02040503050406030204" pitchFamily="18" charset="0"/>
                            </a:rPr>
                            <m:t>𝛾</m:t>
                          </m:r>
                        </m:e>
                        <m:sub>
                          <m:r>
                            <a:rPr lang="ru-RU" i="1">
                              <a:latin typeface="Cambria Math" panose="02040503050406030204" pitchFamily="18" charset="0"/>
                            </a:rPr>
                            <m:t>𝐼</m:t>
                          </m:r>
                        </m:sub>
                      </m:sSub>
                      <m:r>
                        <a:rPr lang="ru-RU" i="1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ru-RU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ru-RU" i="1">
                              <a:latin typeface="Cambria Math" panose="02040503050406030204" pitchFamily="18" charset="0"/>
                            </a:rPr>
                            <m:t>𝛾</m:t>
                          </m:r>
                        </m:e>
                        <m:sub>
                          <m:r>
                            <a:rPr lang="ru-RU" i="1">
                              <a:latin typeface="Cambria Math" panose="02040503050406030204" pitchFamily="18" charset="0"/>
                            </a:rPr>
                            <m:t>𝑈</m:t>
                          </m:r>
                        </m:sub>
                      </m:sSub>
                      <m:r>
                        <a:rPr lang="ru-RU" i="1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ru-RU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ru-RU" i="1">
                              <a:latin typeface="Cambria Math" panose="02040503050406030204" pitchFamily="18" charset="0"/>
                            </a:rPr>
                            <m:t>𝛾</m:t>
                          </m:r>
                        </m:e>
                        <m:sub>
                          <m:r>
                            <a:rPr lang="ru-RU" i="1">
                              <a:latin typeface="Cambria Math" panose="02040503050406030204" pitchFamily="18" charset="0"/>
                            </a:rPr>
                            <m:t>𝑡</m:t>
                          </m:r>
                        </m:sub>
                      </m:sSub>
                      <m:r>
                        <a:rPr lang="ru-RU" i="1">
                          <a:latin typeface="Cambria Math" panose="02040503050406030204" pitchFamily="18" charset="0"/>
                        </a:rPr>
                        <m:t>=1,5+1,8+</m:t>
                      </m:r>
                      <m:f>
                        <m:fPr>
                          <m:ctrlPr>
                            <a:rPr lang="ru-RU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ru-RU" i="1">
                              <a:latin typeface="Cambria Math" panose="02040503050406030204" pitchFamily="18" charset="0"/>
                            </a:rPr>
                            <m:t>3∙100</m:t>
                          </m:r>
                        </m:num>
                        <m:den>
                          <m:r>
                            <a:rPr lang="ru-RU" i="1">
                              <a:latin typeface="Cambria Math" panose="02040503050406030204" pitchFamily="18" charset="0"/>
                            </a:rPr>
                            <m:t>24∙60</m:t>
                          </m:r>
                        </m:den>
                      </m:f>
                      <m:r>
                        <a:rPr lang="ru-RU" i="1">
                          <a:latin typeface="Cambria Math" panose="02040503050406030204" pitchFamily="18" charset="0"/>
                        </a:rPr>
                        <m:t>=3,5 %</m:t>
                      </m:r>
                    </m:oMath>
                  </m:oMathPara>
                </a14:m>
                <a:endParaRPr lang="ru-RU" dirty="0"/>
              </a:p>
              <a:p>
                <a:r>
                  <a:rPr lang="en-US" dirty="0"/>
                  <a:t>	</a:t>
                </a:r>
              </a:p>
              <a:p>
                <a:r>
                  <a:rPr lang="en-US" dirty="0"/>
                  <a:t>	</a:t>
                </a:r>
                <a:r>
                  <a:rPr lang="en-US" dirty="0" err="1"/>
                  <a:t>Demak</a:t>
                </a:r>
                <a:r>
                  <a:rPr lang="en-US" dirty="0"/>
                  <a:t> </a:t>
                </a:r>
                <a:r>
                  <a:rPr lang="en-US" dirty="0" err="1"/>
                  <a:t>hisoblagich</a:t>
                </a:r>
                <a:r>
                  <a:rPr lang="en-US" dirty="0"/>
                  <a:t> </a:t>
                </a:r>
                <a:r>
                  <a:rPr lang="en-US" dirty="0" err="1"/>
                  <a:t>koʻrsatkichlari</a:t>
                </a:r>
                <a:r>
                  <a:rPr lang="en-US" dirty="0"/>
                  <a:t> </a:t>
                </a:r>
                <a:r>
                  <a:rPr lang="en-US" dirty="0" err="1"/>
                  <a:t>quyidagicha</a:t>
                </a:r>
                <a:r>
                  <a:rPr lang="en-US" dirty="0"/>
                  <a:t>:</a:t>
                </a:r>
                <a:endParaRPr lang="ru-RU" dirty="0"/>
              </a:p>
              <a:p>
                <a:pPr algn="ctr"/>
                <a:r>
                  <a:rPr lang="en-US" dirty="0"/>
                  <a:t>W=489,5±17,1 </a:t>
                </a:r>
                <a:r>
                  <a:rPr lang="en-US" i="1" dirty="0" err="1"/>
                  <a:t>kWt</a:t>
                </a:r>
                <a:r>
                  <a:rPr lang="en-US" dirty="0" err="1"/>
                  <a:t>×</a:t>
                </a:r>
                <a:r>
                  <a:rPr lang="en-US" i="1" dirty="0" err="1"/>
                  <a:t>soat</a:t>
                </a:r>
                <a:r>
                  <a:rPr lang="en-US" i="1" dirty="0"/>
                  <a:t>.</a:t>
                </a:r>
                <a:endParaRPr lang="ru-RU" dirty="0"/>
              </a:p>
            </p:txBody>
          </p:sp>
        </mc:Choice>
        <mc:Fallback>
          <p:sp>
            <p:nvSpPr>
              <p:cNvPr id="4" name="Прямоугольник: скругленные углы 3">
                <a:extLst>
                  <a:ext uri="{FF2B5EF4-FFF2-40B4-BE49-F238E27FC236}">
                    <a16:creationId xmlns:a16="http://schemas.microsoft.com/office/drawing/2014/main" id="{BD9C6DFC-B282-4E33-B155-B295D08AA081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1520" y="548680"/>
                <a:ext cx="8640960" cy="5256584"/>
              </a:xfrm>
              <a:prstGeom prst="round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25337162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10-конечная звезда 3">
            <a:extLst>
              <a:ext uri="{FF2B5EF4-FFF2-40B4-BE49-F238E27FC236}">
                <a16:creationId xmlns:a16="http://schemas.microsoft.com/office/drawing/2014/main" id="{C972C31F-3460-4471-96FF-DF434EE99748}"/>
              </a:ext>
            </a:extLst>
          </p:cNvPr>
          <p:cNvSpPr/>
          <p:nvPr/>
        </p:nvSpPr>
        <p:spPr>
          <a:xfrm>
            <a:off x="8449691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8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  <p:sp>
        <p:nvSpPr>
          <p:cNvPr id="3" name="Прямоугольник: скругленные углы 2">
            <a:extLst>
              <a:ext uri="{FF2B5EF4-FFF2-40B4-BE49-F238E27FC236}">
                <a16:creationId xmlns:a16="http://schemas.microsoft.com/office/drawing/2014/main" id="{AAE64F8F-4B02-423D-A078-6A1F383EBFBE}"/>
              </a:ext>
            </a:extLst>
          </p:cNvPr>
          <p:cNvSpPr/>
          <p:nvPr/>
        </p:nvSpPr>
        <p:spPr>
          <a:xfrm>
            <a:off x="215516" y="620688"/>
            <a:ext cx="8712968" cy="3384376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b="1" dirty="0"/>
              <a:t>4-SAVOL. </a:t>
            </a:r>
            <a:r>
              <a:rPr lang="en-US" sz="2800" dirty="0" err="1"/>
              <a:t>Elektr</a:t>
            </a:r>
            <a:r>
              <a:rPr lang="en-US" sz="2800" dirty="0"/>
              <a:t> </a:t>
            </a:r>
            <a:r>
              <a:rPr lang="en-US" sz="2800" dirty="0" err="1"/>
              <a:t>energiyasi</a:t>
            </a:r>
            <a:r>
              <a:rPr lang="en-US" sz="2800" dirty="0"/>
              <a:t> </a:t>
            </a:r>
            <a:r>
              <a:rPr lang="en-US" sz="2800" dirty="0" err="1"/>
              <a:t>hisoblagichining</a:t>
            </a:r>
            <a:r>
              <a:rPr lang="en-US" sz="2800" dirty="0"/>
              <a:t> </a:t>
            </a:r>
            <a:r>
              <a:rPr lang="en-US" sz="2800" dirty="0" err="1"/>
              <a:t>pasport</a:t>
            </a:r>
            <a:r>
              <a:rPr lang="en-US" sz="2800" dirty="0"/>
              <a:t> </a:t>
            </a:r>
            <a:r>
              <a:rPr lang="en-US" sz="2800" dirty="0" err="1"/>
              <a:t>ma'lumotlari</a:t>
            </a:r>
            <a:r>
              <a:rPr lang="en-US" sz="2800" dirty="0"/>
              <a:t>: 220 V, 10 A, 1 </a:t>
            </a:r>
            <a:r>
              <a:rPr lang="en-US" sz="2800" dirty="0" err="1"/>
              <a:t>kVtxsoat</a:t>
            </a:r>
            <a:r>
              <a:rPr lang="en-US" sz="2800" dirty="0"/>
              <a:t> - 640 disk </a:t>
            </a:r>
            <a:r>
              <a:rPr lang="en-US" sz="2800" dirty="0" err="1"/>
              <a:t>aylanishi</a:t>
            </a:r>
            <a:r>
              <a:rPr lang="en-US" sz="2800" dirty="0"/>
              <a:t>. Agar </a:t>
            </a:r>
            <a:r>
              <a:rPr lang="en-US" sz="2800" dirty="0" err="1"/>
              <a:t>hisoblagich</a:t>
            </a:r>
            <a:r>
              <a:rPr lang="en-US" sz="2800" dirty="0"/>
              <a:t> </a:t>
            </a:r>
            <a:r>
              <a:rPr lang="en-US" sz="2800" dirty="0" err="1"/>
              <a:t>tok</a:t>
            </a:r>
            <a:r>
              <a:rPr lang="en-US" sz="2800" dirty="0"/>
              <a:t> </a:t>
            </a:r>
            <a:r>
              <a:rPr lang="en-US" sz="2800" dirty="0" err="1"/>
              <a:t>va</a:t>
            </a:r>
            <a:r>
              <a:rPr lang="en-US" sz="2800" dirty="0"/>
              <a:t> </a:t>
            </a:r>
            <a:r>
              <a:rPr lang="en-US" sz="2800" dirty="0" err="1"/>
              <a:t>kuchlanishning</a:t>
            </a:r>
            <a:r>
              <a:rPr lang="en-US" sz="2800" dirty="0"/>
              <a:t> nominal </a:t>
            </a:r>
            <a:r>
              <a:rPr lang="en-US" sz="2800" dirty="0" err="1"/>
              <a:t>qiymatlarida</a:t>
            </a:r>
            <a:r>
              <a:rPr lang="en-US" sz="2800" dirty="0"/>
              <a:t> </a:t>
            </a:r>
            <a:r>
              <a:rPr lang="en-US" sz="2800" dirty="0" err="1"/>
              <a:t>tekshirilgan</a:t>
            </a:r>
            <a:r>
              <a:rPr lang="en-US" sz="2800" dirty="0"/>
              <a:t> </a:t>
            </a:r>
            <a:r>
              <a:rPr lang="en-US" sz="2800" dirty="0" err="1"/>
              <a:t>boʻlsa</a:t>
            </a:r>
            <a:r>
              <a:rPr lang="en-US" sz="2800" dirty="0"/>
              <a:t> </a:t>
            </a:r>
            <a:r>
              <a:rPr lang="en-US" sz="2800" dirty="0" err="1"/>
              <a:t>va</a:t>
            </a:r>
            <a:r>
              <a:rPr lang="en-US" sz="2800" dirty="0"/>
              <a:t> 10 </a:t>
            </a:r>
            <a:r>
              <a:rPr lang="en-US" sz="2800" dirty="0" err="1"/>
              <a:t>daqiqada</a:t>
            </a:r>
            <a:r>
              <a:rPr lang="en-US" sz="2800" dirty="0"/>
              <a:t> 236 </a:t>
            </a:r>
            <a:r>
              <a:rPr lang="en-US" sz="2800" dirty="0" err="1"/>
              <a:t>aylanishni</a:t>
            </a:r>
            <a:r>
              <a:rPr lang="en-US" sz="2800" dirty="0"/>
              <a:t> </a:t>
            </a:r>
            <a:r>
              <a:rPr lang="en-US" sz="2800" dirty="0" err="1"/>
              <a:t>amalga</a:t>
            </a:r>
            <a:r>
              <a:rPr lang="en-US" sz="2800" dirty="0"/>
              <a:t> </a:t>
            </a:r>
            <a:r>
              <a:rPr lang="en-US" sz="2800" dirty="0" err="1"/>
              <a:t>oshirgan</a:t>
            </a:r>
            <a:r>
              <a:rPr lang="en-US" sz="2800" dirty="0"/>
              <a:t> </a:t>
            </a:r>
            <a:r>
              <a:rPr lang="en-US" sz="2800" dirty="0" err="1"/>
              <a:t>boʻlsa</a:t>
            </a:r>
            <a:r>
              <a:rPr lang="en-US" sz="2800" dirty="0"/>
              <a:t>, </a:t>
            </a:r>
            <a:r>
              <a:rPr lang="en-US" sz="2800" dirty="0" err="1"/>
              <a:t>hisoblagichning</a:t>
            </a:r>
            <a:r>
              <a:rPr lang="en-US" sz="2800" dirty="0"/>
              <a:t> </a:t>
            </a:r>
            <a:r>
              <a:rPr lang="en-US" sz="2800" dirty="0" err="1"/>
              <a:t>nisbiy</a:t>
            </a:r>
            <a:r>
              <a:rPr lang="en-US" sz="2800" dirty="0"/>
              <a:t> </a:t>
            </a:r>
            <a:r>
              <a:rPr lang="en-US" sz="2800" dirty="0" err="1"/>
              <a:t>xatoligini</a:t>
            </a:r>
            <a:r>
              <a:rPr lang="en-US" sz="2800" dirty="0"/>
              <a:t> </a:t>
            </a:r>
            <a:r>
              <a:rPr lang="en-US" sz="2800" dirty="0" err="1"/>
              <a:t>va</a:t>
            </a:r>
            <a:r>
              <a:rPr lang="en-US" sz="2800" dirty="0"/>
              <a:t> </a:t>
            </a:r>
            <a:r>
              <a:rPr lang="en-US" sz="2800" dirty="0" err="1"/>
              <a:t>tuzatma</a:t>
            </a:r>
            <a:r>
              <a:rPr lang="en-US" sz="2800" dirty="0"/>
              <a:t> </a:t>
            </a:r>
            <a:r>
              <a:rPr lang="en-US" sz="2800" dirty="0" err="1"/>
              <a:t>koeffitsientini</a:t>
            </a:r>
            <a:r>
              <a:rPr lang="en-US" sz="2800" dirty="0"/>
              <a:t> </a:t>
            </a:r>
            <a:r>
              <a:rPr lang="en-US" sz="2800" dirty="0" err="1"/>
              <a:t>aniqlang</a:t>
            </a:r>
            <a:r>
              <a:rPr lang="en-US" sz="2800" dirty="0"/>
              <a:t>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262261115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10-конечная звезда 3">
            <a:extLst>
              <a:ext uri="{FF2B5EF4-FFF2-40B4-BE49-F238E27FC236}">
                <a16:creationId xmlns:a16="http://schemas.microsoft.com/office/drawing/2014/main" id="{C972C31F-3460-4471-96FF-DF434EE99748}"/>
              </a:ext>
            </a:extLst>
          </p:cNvPr>
          <p:cNvSpPr/>
          <p:nvPr/>
        </p:nvSpPr>
        <p:spPr>
          <a:xfrm>
            <a:off x="8449691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9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  <p:sp>
        <p:nvSpPr>
          <p:cNvPr id="14" name="Прямоугольник: скругленные углы 13">
            <a:extLst>
              <a:ext uri="{FF2B5EF4-FFF2-40B4-BE49-F238E27FC236}">
                <a16:creationId xmlns:a16="http://schemas.microsoft.com/office/drawing/2014/main" id="{C6427B4D-C87F-4585-A77B-8A1D0EFCF280}"/>
              </a:ext>
            </a:extLst>
          </p:cNvPr>
          <p:cNvSpPr/>
          <p:nvPr/>
        </p:nvSpPr>
        <p:spPr>
          <a:xfrm>
            <a:off x="215516" y="692696"/>
            <a:ext cx="8892988" cy="4824536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b="1" dirty="0"/>
              <a:t>   JAVOB: </a:t>
            </a:r>
          </a:p>
          <a:p>
            <a:pPr algn="just"/>
            <a:r>
              <a:rPr lang="en-US" dirty="0"/>
              <a:t>	</a:t>
            </a:r>
            <a:r>
              <a:rPr lang="en-US" dirty="0" err="1"/>
              <a:t>Hisoblagichning</a:t>
            </a:r>
            <a:r>
              <a:rPr lang="en-US" dirty="0"/>
              <a:t> nominal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haqiqiy</a:t>
            </a:r>
            <a:r>
              <a:rPr lang="en-US" dirty="0"/>
              <a:t> </a:t>
            </a:r>
            <a:r>
              <a:rPr lang="en-US" dirty="0" err="1"/>
              <a:t>konstantalarini</a:t>
            </a:r>
            <a:r>
              <a:rPr lang="en-US" dirty="0"/>
              <a:t> </a:t>
            </a:r>
            <a:r>
              <a:rPr lang="en-US" dirty="0" err="1"/>
              <a:t>aniqlaymiz</a:t>
            </a:r>
            <a:r>
              <a:rPr lang="en-US" dirty="0"/>
              <a:t>:</a:t>
            </a:r>
            <a:endParaRPr lang="ru-RU" dirty="0"/>
          </a:p>
          <a:p>
            <a:pPr indent="176213"/>
            <a:r>
              <a:rPr lang="en-US" dirty="0" err="1"/>
              <a:t>C</a:t>
            </a:r>
            <a:r>
              <a:rPr lang="en-US" i="1" baseline="-25000" dirty="0" err="1"/>
              <a:t>nom</a:t>
            </a:r>
            <a:r>
              <a:rPr lang="en-US" dirty="0"/>
              <a:t>=</a:t>
            </a:r>
            <a:r>
              <a:rPr lang="en-US" dirty="0" err="1"/>
              <a:t>W</a:t>
            </a:r>
            <a:r>
              <a:rPr lang="en-US" i="1" baseline="-25000" dirty="0" err="1"/>
              <a:t>nom</a:t>
            </a:r>
            <a:r>
              <a:rPr lang="en-US" i="1" dirty="0"/>
              <a:t>/</a:t>
            </a:r>
            <a:r>
              <a:rPr lang="en-US" dirty="0" err="1"/>
              <a:t>N</a:t>
            </a:r>
            <a:r>
              <a:rPr lang="en-US" i="1" baseline="-25000" dirty="0" err="1"/>
              <a:t>nom</a:t>
            </a:r>
            <a:r>
              <a:rPr lang="en-US" dirty="0"/>
              <a:t>=1000×3600/640=5625</a:t>
            </a:r>
            <a:r>
              <a:rPr lang="en-US" i="1" dirty="0"/>
              <a:t>Wt</a:t>
            </a:r>
            <a:r>
              <a:rPr lang="en-US" dirty="0"/>
              <a:t>×</a:t>
            </a:r>
            <a:r>
              <a:rPr lang="en-US" i="1" dirty="0"/>
              <a:t>soat/</a:t>
            </a:r>
            <a:r>
              <a:rPr lang="en-US" i="1" dirty="0" err="1"/>
              <a:t>ayl</a:t>
            </a:r>
            <a:r>
              <a:rPr lang="en-US" i="1" dirty="0"/>
              <a:t>.</a:t>
            </a:r>
            <a:endParaRPr lang="ru-RU" dirty="0"/>
          </a:p>
          <a:p>
            <a:pPr indent="176213"/>
            <a:r>
              <a:rPr lang="en-US" dirty="0"/>
              <a:t>C=</a:t>
            </a:r>
            <a:r>
              <a:rPr lang="en-US" dirty="0" err="1"/>
              <a:t>UIt</a:t>
            </a:r>
            <a:r>
              <a:rPr lang="en-US" dirty="0"/>
              <a:t>/N</a:t>
            </a:r>
            <a:r>
              <a:rPr lang="en-US" baseline="-25000" dirty="0"/>
              <a:t>1</a:t>
            </a:r>
            <a:r>
              <a:rPr lang="en-US" dirty="0"/>
              <a:t>=220×10×600/236=5600</a:t>
            </a:r>
            <a:r>
              <a:rPr lang="en-US" i="1" dirty="0"/>
              <a:t> </a:t>
            </a:r>
            <a:r>
              <a:rPr lang="en-US" i="1" dirty="0" err="1"/>
              <a:t>Wt</a:t>
            </a:r>
            <a:r>
              <a:rPr lang="en-US" dirty="0" err="1"/>
              <a:t>×</a:t>
            </a:r>
            <a:r>
              <a:rPr lang="en-US" i="1" dirty="0" err="1"/>
              <a:t>soat</a:t>
            </a:r>
            <a:r>
              <a:rPr lang="en-US" i="1" dirty="0"/>
              <a:t>/</a:t>
            </a:r>
            <a:r>
              <a:rPr lang="en-US" i="1" dirty="0" err="1"/>
              <a:t>ayl</a:t>
            </a:r>
            <a:r>
              <a:rPr lang="en-US" i="1" dirty="0"/>
              <a:t>.</a:t>
            </a:r>
            <a:endParaRPr lang="ru-RU" dirty="0"/>
          </a:p>
          <a:p>
            <a:pPr indent="176213"/>
            <a:endParaRPr lang="en-US" dirty="0"/>
          </a:p>
          <a:p>
            <a:pPr indent="176213"/>
            <a:r>
              <a:rPr lang="en-US" dirty="0"/>
              <a:t>	</a:t>
            </a:r>
            <a:r>
              <a:rPr lang="en-US" dirty="0" err="1"/>
              <a:t>Hisoblagichning</a:t>
            </a:r>
            <a:r>
              <a:rPr lang="en-US" dirty="0"/>
              <a:t> </a:t>
            </a:r>
            <a:r>
              <a:rPr lang="en-US" dirty="0" err="1"/>
              <a:t>tuzatma</a:t>
            </a:r>
            <a:r>
              <a:rPr lang="en-US" dirty="0"/>
              <a:t> </a:t>
            </a:r>
            <a:r>
              <a:rPr lang="en-US" dirty="0" err="1"/>
              <a:t>koeffitsienti</a:t>
            </a:r>
            <a:r>
              <a:rPr lang="en-US" dirty="0"/>
              <a:t>:</a:t>
            </a:r>
            <a:endParaRPr lang="ru-RU" dirty="0"/>
          </a:p>
          <a:p>
            <a:pPr indent="176213"/>
            <a:r>
              <a:rPr lang="en-US" dirty="0"/>
              <a:t>K=C/</a:t>
            </a:r>
            <a:r>
              <a:rPr lang="en-US" dirty="0" err="1"/>
              <a:t>C</a:t>
            </a:r>
            <a:r>
              <a:rPr lang="en-US" i="1" baseline="-25000" dirty="0" err="1"/>
              <a:t>nom</a:t>
            </a:r>
            <a:r>
              <a:rPr lang="en-US" dirty="0"/>
              <a:t>=5600/5625=0,995</a:t>
            </a:r>
            <a:endParaRPr lang="ru-RU" dirty="0"/>
          </a:p>
          <a:p>
            <a:pPr indent="176213"/>
            <a:endParaRPr lang="en-US" dirty="0"/>
          </a:p>
          <a:p>
            <a:pPr indent="176213"/>
            <a:r>
              <a:rPr lang="en-US" dirty="0"/>
              <a:t>	</a:t>
            </a:r>
            <a:r>
              <a:rPr lang="en-US" dirty="0" err="1"/>
              <a:t>Hisoblagichning</a:t>
            </a:r>
            <a:r>
              <a:rPr lang="en-US" dirty="0"/>
              <a:t> </a:t>
            </a:r>
            <a:r>
              <a:rPr lang="en-US" dirty="0" err="1"/>
              <a:t>nisbiy</a:t>
            </a:r>
            <a:r>
              <a:rPr lang="en-US" dirty="0"/>
              <a:t> </a:t>
            </a:r>
            <a:r>
              <a:rPr lang="en-US" dirty="0" err="1"/>
              <a:t>xatoligi</a:t>
            </a:r>
            <a:r>
              <a:rPr lang="en-US" dirty="0"/>
              <a:t>:</a:t>
            </a:r>
            <a:endParaRPr lang="ru-RU" dirty="0"/>
          </a:p>
          <a:p>
            <a:pPr indent="176213"/>
            <a:r>
              <a:rPr lang="ru-RU" dirty="0"/>
              <a:t>β</a:t>
            </a:r>
            <a:r>
              <a:rPr lang="en-US" dirty="0"/>
              <a:t>=(</a:t>
            </a:r>
            <a:r>
              <a:rPr lang="en-US" dirty="0" err="1"/>
              <a:t>C</a:t>
            </a:r>
            <a:r>
              <a:rPr lang="en-US" i="1" baseline="-25000" dirty="0" err="1"/>
              <a:t>nom</a:t>
            </a:r>
            <a:r>
              <a:rPr lang="en-US" dirty="0"/>
              <a:t>−C)100%/</a:t>
            </a:r>
            <a:r>
              <a:rPr lang="en-US" dirty="0" err="1"/>
              <a:t>C</a:t>
            </a:r>
            <a:r>
              <a:rPr lang="en-US" i="1" baseline="-25000" dirty="0" err="1"/>
              <a:t>nom</a:t>
            </a:r>
            <a:r>
              <a:rPr lang="en-US" dirty="0"/>
              <a:t>=(5625−5600) ×100/5625 = 0,444 %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8947439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-конечная звезда 3">
            <a:extLst>
              <a:ext uri="{FF2B5EF4-FFF2-40B4-BE49-F238E27FC236}">
                <a16:creationId xmlns:a16="http://schemas.microsoft.com/office/drawing/2014/main" id="{3C091BF8-B2A9-4347-8436-03A33271136A}"/>
              </a:ext>
            </a:extLst>
          </p:cNvPr>
          <p:cNvSpPr/>
          <p:nvPr/>
        </p:nvSpPr>
        <p:spPr>
          <a:xfrm>
            <a:off x="8449691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10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  <p:sp>
        <p:nvSpPr>
          <p:cNvPr id="3" name="Прямоугольник: скругленные углы 2">
            <a:extLst>
              <a:ext uri="{FF2B5EF4-FFF2-40B4-BE49-F238E27FC236}">
                <a16:creationId xmlns:a16="http://schemas.microsoft.com/office/drawing/2014/main" id="{4513150B-389D-4FB6-9A90-7AF65DAF454E}"/>
              </a:ext>
            </a:extLst>
          </p:cNvPr>
          <p:cNvSpPr/>
          <p:nvPr/>
        </p:nvSpPr>
        <p:spPr>
          <a:xfrm>
            <a:off x="179512" y="764704"/>
            <a:ext cx="8784976" cy="4536504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/>
              <a:t>5-SAVOL. </a:t>
            </a:r>
            <a:r>
              <a:rPr lang="en-US" dirty="0" err="1"/>
              <a:t>Ampermetr</a:t>
            </a:r>
            <a:r>
              <a:rPr lang="en-US" dirty="0"/>
              <a:t>, </a:t>
            </a:r>
            <a:r>
              <a:rPr lang="en-US" dirty="0" err="1"/>
              <a:t>voltmetr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vattmetr</a:t>
            </a:r>
            <a:r>
              <a:rPr lang="en-US" dirty="0"/>
              <a:t> 100/2,5 A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transformatori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600/150 V </a:t>
            </a:r>
            <a:r>
              <a:rPr lang="en-US" dirty="0" err="1"/>
              <a:t>kuchlanish</a:t>
            </a:r>
            <a:r>
              <a:rPr lang="en-US" dirty="0"/>
              <a:t> </a:t>
            </a:r>
            <a:r>
              <a:rPr lang="en-US" dirty="0" err="1"/>
              <a:t>transformatori</a:t>
            </a:r>
            <a:r>
              <a:rPr lang="en-US" dirty="0"/>
              <a:t> </a:t>
            </a:r>
            <a:r>
              <a:rPr lang="en-US" dirty="0" err="1"/>
              <a:t>orqali</a:t>
            </a:r>
            <a:r>
              <a:rPr lang="en-US" dirty="0"/>
              <a:t> </a:t>
            </a:r>
            <a:r>
              <a:rPr lang="en-US" dirty="0" err="1"/>
              <a:t>oʻzgaruvchan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tarmogʻiga</a:t>
            </a:r>
            <a:r>
              <a:rPr lang="en-US" dirty="0"/>
              <a:t> </a:t>
            </a:r>
            <a:r>
              <a:rPr lang="en-US" dirty="0" err="1"/>
              <a:t>ulangan</a:t>
            </a:r>
            <a:r>
              <a:rPr lang="en-US" dirty="0"/>
              <a:t> </a:t>
            </a:r>
            <a:r>
              <a:rPr lang="en-US" dirty="0" err="1"/>
              <a:t>boʻlib</a:t>
            </a:r>
            <a:r>
              <a:rPr lang="en-US" dirty="0"/>
              <a:t>, </a:t>
            </a:r>
            <a:r>
              <a:rPr lang="en-US" dirty="0" err="1"/>
              <a:t>ular</a:t>
            </a:r>
            <a:r>
              <a:rPr lang="en-US" dirty="0"/>
              <a:t> </a:t>
            </a:r>
            <a:r>
              <a:rPr lang="en-US" dirty="0" err="1"/>
              <a:t>mos</a:t>
            </a:r>
            <a:r>
              <a:rPr lang="en-US" dirty="0"/>
              <a:t> </a:t>
            </a:r>
            <a:r>
              <a:rPr lang="en-US" dirty="0" err="1"/>
              <a:t>ravishda</a:t>
            </a:r>
            <a:r>
              <a:rPr lang="en-US" dirty="0"/>
              <a:t> 100, 120 </a:t>
            </a:r>
            <a:r>
              <a:rPr lang="en-US" dirty="0" err="1"/>
              <a:t>va</a:t>
            </a:r>
            <a:r>
              <a:rPr lang="en-US" dirty="0"/>
              <a:t> 88 </a:t>
            </a:r>
            <a:r>
              <a:rPr lang="en-US" dirty="0" err="1"/>
              <a:t>boʻlimlarni</a:t>
            </a:r>
            <a:r>
              <a:rPr lang="en-US" dirty="0"/>
              <a:t> </a:t>
            </a:r>
            <a:r>
              <a:rPr lang="en-US" dirty="0" err="1"/>
              <a:t>koʻrsatdi</a:t>
            </a:r>
            <a:r>
              <a:rPr lang="en-US" dirty="0"/>
              <a:t>. </a:t>
            </a:r>
            <a:r>
              <a:rPr lang="en-US" dirty="0" err="1"/>
              <a:t>Asboblarning</a:t>
            </a:r>
            <a:r>
              <a:rPr lang="en-US" dirty="0"/>
              <a:t> </a:t>
            </a:r>
            <a:r>
              <a:rPr lang="en-US" dirty="0" err="1"/>
              <a:t>oʻlchash</a:t>
            </a:r>
            <a:r>
              <a:rPr lang="en-US" dirty="0"/>
              <a:t> </a:t>
            </a:r>
            <a:r>
              <a:rPr lang="en-US" dirty="0" err="1"/>
              <a:t>chegaralari</a:t>
            </a:r>
            <a:r>
              <a:rPr lang="en-US" dirty="0"/>
              <a:t> </a:t>
            </a:r>
            <a:r>
              <a:rPr lang="en-US" dirty="0" err="1"/>
              <a:t>quyidagicha</a:t>
            </a:r>
            <a:r>
              <a:rPr lang="en-US" dirty="0"/>
              <a:t>: </a:t>
            </a:r>
            <a:r>
              <a:rPr lang="en-US" dirty="0" err="1"/>
              <a:t>ampermetr</a:t>
            </a:r>
            <a:r>
              <a:rPr lang="en-US" dirty="0"/>
              <a:t> - 3 A, </a:t>
            </a:r>
            <a:r>
              <a:rPr lang="en-US" dirty="0" err="1"/>
              <a:t>voltmetr</a:t>
            </a:r>
            <a:r>
              <a:rPr lang="en-US" dirty="0"/>
              <a:t> - 150 V, </a:t>
            </a:r>
            <a:r>
              <a:rPr lang="en-US" dirty="0" err="1"/>
              <a:t>vattmetr</a:t>
            </a:r>
            <a:r>
              <a:rPr lang="en-US" dirty="0"/>
              <a:t> -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2,5 A, </a:t>
            </a:r>
            <a:r>
              <a:rPr lang="en-US" dirty="0" err="1"/>
              <a:t>kuchlanish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150 V. </a:t>
            </a:r>
            <a:r>
              <a:rPr lang="en-US" dirty="0" err="1"/>
              <a:t>Barcha</a:t>
            </a:r>
            <a:r>
              <a:rPr lang="en-US" dirty="0"/>
              <a:t> </a:t>
            </a:r>
            <a:r>
              <a:rPr lang="en-US" dirty="0" err="1"/>
              <a:t>asboblar</a:t>
            </a:r>
            <a:r>
              <a:rPr lang="en-US" dirty="0"/>
              <a:t> 0,5 </a:t>
            </a:r>
            <a:r>
              <a:rPr lang="en-US" dirty="0" err="1"/>
              <a:t>aniqlik</a:t>
            </a:r>
            <a:r>
              <a:rPr lang="en-US" dirty="0"/>
              <a:t> </a:t>
            </a:r>
            <a:r>
              <a:rPr lang="en-US" dirty="0" err="1"/>
              <a:t>sinfida</a:t>
            </a:r>
            <a:r>
              <a:rPr lang="en-US" dirty="0"/>
              <a:t>, </a:t>
            </a:r>
            <a:r>
              <a:rPr lang="en-US" dirty="0" err="1"/>
              <a:t>maksimal</a:t>
            </a:r>
            <a:r>
              <a:rPr lang="en-US" dirty="0"/>
              <a:t> </a:t>
            </a:r>
            <a:r>
              <a:rPr lang="en-US" dirty="0" err="1"/>
              <a:t>boʻlimlari</a:t>
            </a:r>
            <a:r>
              <a:rPr lang="en-US" dirty="0"/>
              <a:t> </a:t>
            </a:r>
            <a:r>
              <a:rPr lang="en-US" dirty="0" err="1"/>
              <a:t>soni</a:t>
            </a:r>
            <a:r>
              <a:rPr lang="en-US" dirty="0"/>
              <a:t> 150 </a:t>
            </a:r>
            <a:r>
              <a:rPr lang="en-US" dirty="0" err="1"/>
              <a:t>taga</a:t>
            </a:r>
            <a:r>
              <a:rPr lang="en-US" dirty="0"/>
              <a:t> </a:t>
            </a:r>
            <a:r>
              <a:rPr lang="en-US" dirty="0" err="1"/>
              <a:t>teng</a:t>
            </a:r>
            <a:r>
              <a:rPr lang="en-US" dirty="0"/>
              <a:t>. </a:t>
            </a:r>
            <a:r>
              <a:rPr lang="en-US" dirty="0" err="1"/>
              <a:t>Asboblarning</a:t>
            </a:r>
            <a:r>
              <a:rPr lang="en-US" dirty="0"/>
              <a:t> </a:t>
            </a:r>
            <a:r>
              <a:rPr lang="en-US" dirty="0" err="1"/>
              <a:t>aniqlik</a:t>
            </a:r>
            <a:r>
              <a:rPr lang="en-US" dirty="0"/>
              <a:t> </a:t>
            </a:r>
            <a:r>
              <a:rPr lang="en-US" dirty="0" err="1"/>
              <a:t>sinfini</a:t>
            </a:r>
            <a:r>
              <a:rPr lang="en-US" dirty="0"/>
              <a:t> </a:t>
            </a:r>
            <a:r>
              <a:rPr lang="en-US" dirty="0" err="1"/>
              <a:t>hisobga</a:t>
            </a:r>
            <a:r>
              <a:rPr lang="en-US" dirty="0"/>
              <a:t> </a:t>
            </a:r>
            <a:r>
              <a:rPr lang="en-US" dirty="0" err="1"/>
              <a:t>olgan</a:t>
            </a:r>
            <a:r>
              <a:rPr lang="en-US" dirty="0"/>
              <a:t> </a:t>
            </a:r>
            <a:r>
              <a:rPr lang="en-US" dirty="0" err="1"/>
              <a:t>holda</a:t>
            </a:r>
            <a:r>
              <a:rPr lang="en-US" dirty="0"/>
              <a:t>, </a:t>
            </a:r>
            <a:r>
              <a:rPr lang="en-US" dirty="0" err="1"/>
              <a:t>tarmoq</a:t>
            </a:r>
            <a:r>
              <a:rPr lang="en-US" dirty="0"/>
              <a:t> </a:t>
            </a:r>
            <a:r>
              <a:rPr lang="en-US" dirty="0" err="1"/>
              <a:t>tomonidan</a:t>
            </a:r>
            <a:r>
              <a:rPr lang="en-US" dirty="0"/>
              <a:t> </a:t>
            </a:r>
            <a:r>
              <a:rPr lang="en-US" dirty="0" err="1"/>
              <a:t>iste'mol</a:t>
            </a:r>
            <a:r>
              <a:rPr lang="en-US" dirty="0"/>
              <a:t> </a:t>
            </a:r>
            <a:r>
              <a:rPr lang="en-US" dirty="0" err="1"/>
              <a:t>qilinadigan</a:t>
            </a:r>
            <a:r>
              <a:rPr lang="en-US" dirty="0"/>
              <a:t> </a:t>
            </a:r>
            <a:r>
              <a:rPr lang="en-US" dirty="0" err="1"/>
              <a:t>umumiy</a:t>
            </a:r>
            <a:r>
              <a:rPr lang="en-US" dirty="0"/>
              <a:t> </a:t>
            </a:r>
            <a:r>
              <a:rPr lang="en-US" dirty="0" err="1"/>
              <a:t>quvvatni</a:t>
            </a:r>
            <a:r>
              <a:rPr lang="en-US" dirty="0"/>
              <a:t>, </a:t>
            </a:r>
            <a:r>
              <a:rPr lang="en-US" dirty="0" err="1"/>
              <a:t>uning</a:t>
            </a:r>
            <a:r>
              <a:rPr lang="en-US" dirty="0"/>
              <a:t> </a:t>
            </a:r>
            <a:r>
              <a:rPr lang="en-US" dirty="0" err="1"/>
              <a:t>toʻliq</a:t>
            </a:r>
            <a:r>
              <a:rPr lang="en-US" dirty="0"/>
              <a:t> </a:t>
            </a:r>
            <a:r>
              <a:rPr lang="en-US" dirty="0" err="1"/>
              <a:t>qarshiligini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quvvat</a:t>
            </a:r>
            <a:r>
              <a:rPr lang="en-US" dirty="0"/>
              <a:t> </a:t>
            </a:r>
            <a:r>
              <a:rPr lang="en-US" dirty="0" err="1"/>
              <a:t>koeffitsiyentini</a:t>
            </a:r>
            <a:r>
              <a:rPr lang="en-US" dirty="0"/>
              <a:t>, </a:t>
            </a:r>
            <a:r>
              <a:rPr lang="en-US" dirty="0" err="1"/>
              <a:t>toʻliq</a:t>
            </a:r>
            <a:r>
              <a:rPr lang="en-US" dirty="0"/>
              <a:t> </a:t>
            </a:r>
            <a:r>
              <a:rPr lang="en-US" dirty="0" err="1"/>
              <a:t>qarshilikni</a:t>
            </a:r>
            <a:r>
              <a:rPr lang="en-US" dirty="0"/>
              <a:t> </a:t>
            </a:r>
            <a:r>
              <a:rPr lang="en-US" dirty="0" err="1"/>
              <a:t>oʻlchashda</a:t>
            </a:r>
            <a:r>
              <a:rPr lang="en-US" dirty="0"/>
              <a:t> </a:t>
            </a:r>
            <a:r>
              <a:rPr lang="en-US" dirty="0" err="1"/>
              <a:t>eng</a:t>
            </a:r>
            <a:r>
              <a:rPr lang="en-US" dirty="0"/>
              <a:t> </a:t>
            </a:r>
            <a:r>
              <a:rPr lang="en-US" dirty="0" err="1"/>
              <a:t>katta</a:t>
            </a:r>
            <a:r>
              <a:rPr lang="en-US" dirty="0"/>
              <a:t> </a:t>
            </a:r>
            <a:r>
              <a:rPr lang="en-US" dirty="0" err="1"/>
              <a:t>mutlaq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nisbiy</a:t>
            </a:r>
            <a:r>
              <a:rPr lang="en-US" dirty="0"/>
              <a:t> </a:t>
            </a:r>
            <a:r>
              <a:rPr lang="en-US" dirty="0" err="1"/>
              <a:t>xatoliklarni</a:t>
            </a:r>
            <a:r>
              <a:rPr lang="en-US" dirty="0"/>
              <a:t> </a:t>
            </a:r>
            <a:r>
              <a:rPr lang="en-US" dirty="0" err="1"/>
              <a:t>aniqlang</a:t>
            </a:r>
            <a:r>
              <a:rPr lang="en-US" dirty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3269663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91D85C69-227A-482F-A80E-037ABE6EB516}"/>
              </a:ext>
            </a:extLst>
          </p:cNvPr>
          <p:cNvSpPr/>
          <p:nvPr/>
        </p:nvSpPr>
        <p:spPr>
          <a:xfrm>
            <a:off x="107504" y="116632"/>
            <a:ext cx="8964488" cy="6624736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1600" b="1" dirty="0"/>
              <a:t>JAVOB: </a:t>
            </a:r>
          </a:p>
          <a:p>
            <a:pPr algn="just"/>
            <a:r>
              <a:rPr lang="en-US" sz="1600" dirty="0"/>
              <a:t>	Har </a:t>
            </a:r>
            <a:r>
              <a:rPr lang="en-US" sz="1600" dirty="0" err="1"/>
              <a:t>bir</a:t>
            </a:r>
            <a:r>
              <a:rPr lang="en-US" sz="1600" dirty="0"/>
              <a:t> </a:t>
            </a:r>
            <a:r>
              <a:rPr lang="en-US" sz="1600" dirty="0" err="1"/>
              <a:t>asbobning</a:t>
            </a:r>
            <a:r>
              <a:rPr lang="en-US" sz="1600" dirty="0"/>
              <a:t> </a:t>
            </a:r>
            <a:r>
              <a:rPr lang="en-US" sz="1600" dirty="0" err="1"/>
              <a:t>boʻlimi</a:t>
            </a:r>
            <a:r>
              <a:rPr lang="en-US" sz="1600" dirty="0"/>
              <a:t> </a:t>
            </a:r>
            <a:r>
              <a:rPr lang="en-US" sz="1600" dirty="0" err="1"/>
              <a:t>qiymatini</a:t>
            </a:r>
            <a:r>
              <a:rPr lang="en-US" sz="1600" dirty="0"/>
              <a:t> </a:t>
            </a:r>
            <a:r>
              <a:rPr lang="en-US" sz="1600" dirty="0" err="1"/>
              <a:t>koʻrsatkichning</a:t>
            </a:r>
            <a:r>
              <a:rPr lang="en-US" sz="1600" dirty="0"/>
              <a:t> </a:t>
            </a:r>
            <a:r>
              <a:rPr lang="en-US" sz="1600" dirty="0" err="1"/>
              <a:t>maksimal</a:t>
            </a:r>
            <a:r>
              <a:rPr lang="en-US" sz="1600" dirty="0"/>
              <a:t> </a:t>
            </a:r>
            <a:r>
              <a:rPr lang="en-US" sz="1600" dirty="0" err="1"/>
              <a:t>boʻlimlar</a:t>
            </a:r>
            <a:r>
              <a:rPr lang="en-US" sz="1600" dirty="0"/>
              <a:t> </a:t>
            </a:r>
            <a:r>
              <a:rPr lang="en-US" sz="1600" dirty="0" err="1"/>
              <a:t>soniga</a:t>
            </a:r>
            <a:r>
              <a:rPr lang="en-US" sz="1600" dirty="0"/>
              <a:t> </a:t>
            </a:r>
            <a:r>
              <a:rPr lang="en-US" sz="1600" dirty="0" err="1"/>
              <a:t>nisbati</a:t>
            </a:r>
            <a:r>
              <a:rPr lang="en-US" sz="1600" dirty="0"/>
              <a:t> </a:t>
            </a:r>
            <a:r>
              <a:rPr lang="en-US" sz="1600" dirty="0" err="1"/>
              <a:t>orqali</a:t>
            </a:r>
            <a:r>
              <a:rPr lang="en-US" sz="1600" dirty="0"/>
              <a:t> </a:t>
            </a:r>
            <a:r>
              <a:rPr lang="en-US" sz="1600" dirty="0" err="1"/>
              <a:t>aniqlaymiz</a:t>
            </a:r>
            <a:r>
              <a:rPr lang="en-US" sz="1600" dirty="0"/>
              <a:t>. </a:t>
            </a:r>
            <a:r>
              <a:rPr lang="en-US" sz="1600" dirty="0" err="1"/>
              <a:t>Ampermetr</a:t>
            </a:r>
            <a:r>
              <a:rPr lang="en-US" sz="1600" dirty="0"/>
              <a:t> </a:t>
            </a:r>
            <a:r>
              <a:rPr lang="en-US" sz="1600" dirty="0" err="1"/>
              <a:t>uchun</a:t>
            </a:r>
            <a:r>
              <a:rPr lang="en-US" sz="1600" dirty="0"/>
              <a:t> </a:t>
            </a:r>
            <a:r>
              <a:rPr lang="en-US" sz="1600" dirty="0" err="1"/>
              <a:t>boʻlinish</a:t>
            </a:r>
            <a:r>
              <a:rPr lang="en-US" sz="1600" dirty="0"/>
              <a:t> </a:t>
            </a:r>
            <a:r>
              <a:rPr lang="en-US" sz="1600" dirty="0" err="1"/>
              <a:t>qiymati</a:t>
            </a:r>
            <a:r>
              <a:rPr lang="en-US" sz="1600" dirty="0"/>
              <a:t> 0,02 A/</a:t>
            </a:r>
            <a:r>
              <a:rPr lang="en-US" sz="1600" dirty="0" err="1"/>
              <a:t>boʻl</a:t>
            </a:r>
            <a:r>
              <a:rPr lang="en-US" sz="1600" dirty="0"/>
              <a:t>, </a:t>
            </a:r>
            <a:r>
              <a:rPr lang="en-US" sz="1600" dirty="0" err="1"/>
              <a:t>voltmetr</a:t>
            </a:r>
            <a:r>
              <a:rPr lang="en-US" sz="1600" dirty="0"/>
              <a:t> </a:t>
            </a:r>
            <a:r>
              <a:rPr lang="en-US" sz="1600" dirty="0" err="1"/>
              <a:t>uchun</a:t>
            </a:r>
            <a:r>
              <a:rPr lang="en-US" sz="1600" dirty="0"/>
              <a:t> - 1 V/</a:t>
            </a:r>
            <a:r>
              <a:rPr lang="en-US" sz="1600" dirty="0" err="1"/>
              <a:t>boʻl</a:t>
            </a:r>
            <a:r>
              <a:rPr lang="en-US" sz="1600" dirty="0"/>
              <a:t>, </a:t>
            </a:r>
            <a:r>
              <a:rPr lang="en-US" sz="1600" dirty="0" err="1"/>
              <a:t>vattmetr</a:t>
            </a:r>
            <a:r>
              <a:rPr lang="en-US" sz="1600" dirty="0"/>
              <a:t> </a:t>
            </a:r>
            <a:r>
              <a:rPr lang="en-US" sz="1600" dirty="0" err="1"/>
              <a:t>uchun</a:t>
            </a:r>
            <a:r>
              <a:rPr lang="en-US" sz="1600" dirty="0"/>
              <a:t> - 2,5 Vt/</a:t>
            </a:r>
            <a:r>
              <a:rPr lang="en-US" sz="1600" dirty="0" err="1"/>
              <a:t>boʻl</a:t>
            </a:r>
            <a:r>
              <a:rPr lang="en-US" sz="1600" dirty="0"/>
              <a:t>. </a:t>
            </a:r>
            <a:r>
              <a:rPr lang="en-US" sz="1600" dirty="0" err="1"/>
              <a:t>Unda</a:t>
            </a:r>
            <a:r>
              <a:rPr lang="en-US" sz="1600" dirty="0"/>
              <a:t> </a:t>
            </a:r>
            <a:r>
              <a:rPr lang="en-US" sz="1600" dirty="0" err="1"/>
              <a:t>asboblar</a:t>
            </a:r>
            <a:r>
              <a:rPr lang="en-US" sz="1600" dirty="0"/>
              <a:t> </a:t>
            </a:r>
            <a:r>
              <a:rPr lang="en-US" sz="1600" dirty="0" err="1"/>
              <a:t>koʻrsatkichlari</a:t>
            </a:r>
            <a:r>
              <a:rPr lang="en-US" sz="1600" dirty="0"/>
              <a:t>:</a:t>
            </a:r>
            <a:endParaRPr lang="ru-RU" sz="1600" dirty="0"/>
          </a:p>
          <a:p>
            <a:r>
              <a:rPr lang="en-US" sz="1600" dirty="0"/>
              <a:t>I=0,02×100=2 </a:t>
            </a:r>
            <a:r>
              <a:rPr lang="ru-RU" sz="1600" i="1" dirty="0"/>
              <a:t>А</a:t>
            </a:r>
            <a:endParaRPr lang="ru-RU" sz="1600" dirty="0"/>
          </a:p>
          <a:p>
            <a:r>
              <a:rPr lang="en-US" sz="1600" dirty="0"/>
              <a:t>U=1×120=120 </a:t>
            </a:r>
            <a:r>
              <a:rPr lang="en-US" sz="1600" i="1" dirty="0"/>
              <a:t>V</a:t>
            </a:r>
            <a:endParaRPr lang="ru-RU" sz="1600" dirty="0"/>
          </a:p>
          <a:p>
            <a:r>
              <a:rPr lang="en-US" sz="1600" dirty="0"/>
              <a:t>P=2,5×88=220 </a:t>
            </a:r>
            <a:r>
              <a:rPr lang="en-US" sz="1600" i="1" dirty="0" err="1"/>
              <a:t>Wt</a:t>
            </a:r>
            <a:endParaRPr lang="ru-RU" sz="1600" dirty="0"/>
          </a:p>
          <a:p>
            <a:pPr algn="ctr"/>
            <a:r>
              <a:rPr lang="en-US" sz="1600" dirty="0" err="1"/>
              <a:t>Transformatsiya</a:t>
            </a:r>
            <a:r>
              <a:rPr lang="en-US" sz="1600" dirty="0"/>
              <a:t> </a:t>
            </a:r>
            <a:r>
              <a:rPr lang="en-US" sz="1600" dirty="0" err="1"/>
              <a:t>koeffitsientlari</a:t>
            </a:r>
            <a:endParaRPr lang="ru-RU" sz="1600" dirty="0"/>
          </a:p>
          <a:p>
            <a:pPr algn="just"/>
            <a:r>
              <a:rPr lang="en-US" sz="1600" dirty="0"/>
              <a:t>K</a:t>
            </a:r>
            <a:r>
              <a:rPr lang="en-US" sz="1600" baseline="-25000" dirty="0"/>
              <a:t>I</a:t>
            </a:r>
            <a:r>
              <a:rPr lang="en-US" sz="1600" dirty="0"/>
              <a:t>=I</a:t>
            </a:r>
            <a:r>
              <a:rPr lang="en-US" sz="1600" baseline="-25000" dirty="0"/>
              <a:t>1</a:t>
            </a:r>
            <a:r>
              <a:rPr lang="en-US" sz="1600" i="1" baseline="-25000" dirty="0"/>
              <a:t>nom</a:t>
            </a:r>
            <a:r>
              <a:rPr lang="en-US" sz="1600" i="1" dirty="0"/>
              <a:t>/</a:t>
            </a:r>
            <a:r>
              <a:rPr lang="en-US" sz="1600" dirty="0"/>
              <a:t>I</a:t>
            </a:r>
            <a:r>
              <a:rPr lang="en-US" sz="1600" baseline="-25000" dirty="0"/>
              <a:t>2</a:t>
            </a:r>
            <a:r>
              <a:rPr lang="en-US" sz="1600" i="1" baseline="-25000" dirty="0"/>
              <a:t>nom</a:t>
            </a:r>
            <a:r>
              <a:rPr lang="en-US" sz="1600" dirty="0"/>
              <a:t>=100/2,5=40</a:t>
            </a:r>
            <a:endParaRPr lang="ru-RU" sz="1600" dirty="0"/>
          </a:p>
          <a:p>
            <a:pPr algn="just"/>
            <a:r>
              <a:rPr lang="en-US" sz="1600" dirty="0"/>
              <a:t>K</a:t>
            </a:r>
            <a:r>
              <a:rPr lang="en-US" sz="1600" baseline="-25000" dirty="0"/>
              <a:t>U</a:t>
            </a:r>
            <a:r>
              <a:rPr lang="en-US" sz="1600" dirty="0"/>
              <a:t>=U</a:t>
            </a:r>
            <a:r>
              <a:rPr lang="en-US" sz="1600" baseline="-25000" dirty="0"/>
              <a:t>1</a:t>
            </a:r>
            <a:r>
              <a:rPr lang="en-US" sz="1600" i="1" baseline="-25000" dirty="0"/>
              <a:t>nom</a:t>
            </a:r>
            <a:r>
              <a:rPr lang="en-US" sz="1600" i="1" dirty="0"/>
              <a:t>/</a:t>
            </a:r>
            <a:r>
              <a:rPr lang="en-US" sz="1600" dirty="0"/>
              <a:t>U</a:t>
            </a:r>
            <a:r>
              <a:rPr lang="en-US" sz="1600" baseline="-25000" dirty="0"/>
              <a:t>2</a:t>
            </a:r>
            <a:r>
              <a:rPr lang="en-US" sz="1600" i="1" baseline="-25000" dirty="0"/>
              <a:t>nom</a:t>
            </a:r>
            <a:r>
              <a:rPr lang="en-US" sz="1600" dirty="0"/>
              <a:t>=600/150=4</a:t>
            </a:r>
            <a:endParaRPr lang="ru-RU" sz="1600" dirty="0"/>
          </a:p>
          <a:p>
            <a:pPr algn="ctr"/>
            <a:r>
              <a:rPr lang="en-US" sz="1600" dirty="0" err="1"/>
              <a:t>Tarmoqning</a:t>
            </a:r>
            <a:r>
              <a:rPr lang="en-US" sz="1600" dirty="0"/>
              <a:t> </a:t>
            </a:r>
            <a:r>
              <a:rPr lang="en-US" sz="1600" dirty="0" err="1"/>
              <a:t>toki</a:t>
            </a:r>
            <a:r>
              <a:rPr lang="en-US" sz="1600" dirty="0"/>
              <a:t>, </a:t>
            </a:r>
            <a:r>
              <a:rPr lang="en-US" sz="1600" dirty="0" err="1"/>
              <a:t>kuchlanishi</a:t>
            </a:r>
            <a:r>
              <a:rPr lang="en-US" sz="1600" dirty="0"/>
              <a:t> </a:t>
            </a:r>
            <a:r>
              <a:rPr lang="en-US" sz="1600" dirty="0" err="1"/>
              <a:t>va</a:t>
            </a:r>
            <a:r>
              <a:rPr lang="en-US" sz="1600" dirty="0"/>
              <a:t> </a:t>
            </a:r>
            <a:r>
              <a:rPr lang="en-US" sz="1600" dirty="0" err="1"/>
              <a:t>faol</a:t>
            </a:r>
            <a:r>
              <a:rPr lang="en-US" sz="1600" dirty="0"/>
              <a:t> </a:t>
            </a:r>
            <a:r>
              <a:rPr lang="en-US" sz="1600" dirty="0" err="1"/>
              <a:t>quvvati</a:t>
            </a:r>
            <a:endParaRPr lang="ru-RU" sz="1600" dirty="0"/>
          </a:p>
          <a:p>
            <a:pPr algn="just"/>
            <a:r>
              <a:rPr lang="ru-RU" sz="1600" dirty="0" err="1"/>
              <a:t>I</a:t>
            </a:r>
            <a:r>
              <a:rPr lang="ru-RU" sz="1600" i="1" dirty="0" err="1"/>
              <a:t>с</a:t>
            </a:r>
            <a:r>
              <a:rPr lang="ru-RU" sz="1600" dirty="0"/>
              <a:t>=K</a:t>
            </a:r>
            <a:r>
              <a:rPr lang="ru-RU" sz="1600" baseline="-25000" dirty="0"/>
              <a:t>I</a:t>
            </a:r>
            <a:r>
              <a:rPr lang="ru-RU" sz="1600" dirty="0"/>
              <a:t>I=40×2=80 </a:t>
            </a:r>
            <a:r>
              <a:rPr lang="ru-RU" sz="1600" i="1" dirty="0"/>
              <a:t>А</a:t>
            </a:r>
            <a:endParaRPr lang="ru-RU" sz="1600" dirty="0"/>
          </a:p>
          <a:p>
            <a:pPr algn="just"/>
            <a:r>
              <a:rPr lang="ru-RU" sz="1600" dirty="0" err="1"/>
              <a:t>U</a:t>
            </a:r>
            <a:r>
              <a:rPr lang="ru-RU" sz="1600" i="1" dirty="0" err="1"/>
              <a:t>с</a:t>
            </a:r>
            <a:r>
              <a:rPr lang="ru-RU" sz="1600" dirty="0"/>
              <a:t>=K</a:t>
            </a:r>
            <a:r>
              <a:rPr lang="ru-RU" sz="1600" baseline="-25000" dirty="0"/>
              <a:t>U</a:t>
            </a:r>
            <a:r>
              <a:rPr lang="ru-RU" sz="1600" dirty="0"/>
              <a:t>I=4×120=480 </a:t>
            </a:r>
          </a:p>
          <a:p>
            <a:pPr algn="just"/>
            <a:r>
              <a:rPr lang="ru-RU" sz="1600" dirty="0" err="1"/>
              <a:t>P</a:t>
            </a:r>
            <a:r>
              <a:rPr lang="ru-RU" sz="1600" i="1" dirty="0" err="1"/>
              <a:t>с</a:t>
            </a:r>
            <a:r>
              <a:rPr lang="ru-RU" sz="1600" dirty="0"/>
              <a:t>=K</a:t>
            </a:r>
            <a:r>
              <a:rPr lang="ru-RU" sz="1600" baseline="-25000" dirty="0"/>
              <a:t>I</a:t>
            </a:r>
            <a:r>
              <a:rPr lang="ru-RU" sz="1600" dirty="0"/>
              <a:t>K</a:t>
            </a:r>
            <a:r>
              <a:rPr lang="ru-RU" sz="1600" baseline="-25000" dirty="0"/>
              <a:t>U</a:t>
            </a:r>
            <a:r>
              <a:rPr lang="ru-RU" sz="1600" dirty="0"/>
              <a:t>P=40×4×220=35,2 </a:t>
            </a:r>
            <a:r>
              <a:rPr lang="en-US" sz="1600" i="1" dirty="0" err="1"/>
              <a:t>kWt</a:t>
            </a:r>
            <a:endParaRPr lang="ru-RU" sz="1600" dirty="0"/>
          </a:p>
          <a:p>
            <a:pPr algn="ctr"/>
            <a:r>
              <a:rPr lang="ru-RU" sz="1600" dirty="0" err="1"/>
              <a:t>Tarmoq</a:t>
            </a:r>
            <a:r>
              <a:rPr lang="ru-RU" sz="1600" dirty="0"/>
              <a:t> </a:t>
            </a:r>
            <a:r>
              <a:rPr lang="ru-RU" sz="1600" dirty="0" err="1"/>
              <a:t>tomonidan</a:t>
            </a:r>
            <a:r>
              <a:rPr lang="ru-RU" sz="1600" dirty="0"/>
              <a:t> </a:t>
            </a:r>
            <a:r>
              <a:rPr lang="ru-RU" sz="1600" dirty="0" err="1"/>
              <a:t>iste'mol</a:t>
            </a:r>
            <a:r>
              <a:rPr lang="ru-RU" sz="1600" dirty="0"/>
              <a:t> </a:t>
            </a:r>
            <a:r>
              <a:rPr lang="ru-RU" sz="1600" dirty="0" err="1"/>
              <a:t>qilinadigan</a:t>
            </a:r>
            <a:r>
              <a:rPr lang="ru-RU" sz="1600" dirty="0"/>
              <a:t> </a:t>
            </a:r>
            <a:r>
              <a:rPr lang="ru-RU" sz="1600" dirty="0" err="1"/>
              <a:t>umumiy</a:t>
            </a:r>
            <a:r>
              <a:rPr lang="ru-RU" sz="1600" dirty="0"/>
              <a:t> </a:t>
            </a:r>
            <a:r>
              <a:rPr lang="ru-RU" sz="1600" dirty="0" err="1"/>
              <a:t>quvvat</a:t>
            </a:r>
            <a:r>
              <a:rPr lang="ru-RU" sz="1600" dirty="0"/>
              <a:t> </a:t>
            </a:r>
            <a:r>
              <a:rPr lang="ru-RU" sz="1600" dirty="0" err="1"/>
              <a:t>tok</a:t>
            </a:r>
            <a:r>
              <a:rPr lang="ru-RU" sz="1600" dirty="0"/>
              <a:t> </a:t>
            </a:r>
            <a:r>
              <a:rPr lang="ru-RU" sz="1600" dirty="0" err="1"/>
              <a:t>va</a:t>
            </a:r>
            <a:r>
              <a:rPr lang="ru-RU" sz="1600" dirty="0"/>
              <a:t> </a:t>
            </a:r>
            <a:r>
              <a:rPr lang="ru-RU" sz="1600" dirty="0" err="1"/>
              <a:t>kuchlanish</a:t>
            </a:r>
            <a:r>
              <a:rPr lang="ru-RU" sz="1600" dirty="0"/>
              <a:t> </a:t>
            </a:r>
            <a:r>
              <a:rPr lang="ru-RU" sz="1600" dirty="0" err="1"/>
              <a:t>orqali</a:t>
            </a:r>
            <a:r>
              <a:rPr lang="ru-RU" sz="1600" dirty="0"/>
              <a:t> </a:t>
            </a:r>
            <a:r>
              <a:rPr lang="ru-RU" sz="1600" dirty="0" err="1"/>
              <a:t>aniqlanadi</a:t>
            </a:r>
            <a:r>
              <a:rPr lang="ru-RU" sz="1600" dirty="0"/>
              <a:t>:</a:t>
            </a:r>
          </a:p>
          <a:p>
            <a:pPr algn="just"/>
            <a:r>
              <a:rPr lang="ru-RU" sz="1600" dirty="0" err="1"/>
              <a:t>S</a:t>
            </a:r>
            <a:r>
              <a:rPr lang="ru-RU" sz="1600" i="1" dirty="0" err="1"/>
              <a:t>с</a:t>
            </a:r>
            <a:r>
              <a:rPr lang="ru-RU" sz="1600" dirty="0"/>
              <a:t>=</a:t>
            </a:r>
            <a:r>
              <a:rPr lang="ru-RU" sz="1600" dirty="0" err="1"/>
              <a:t>U</a:t>
            </a:r>
            <a:r>
              <a:rPr lang="ru-RU" sz="1600" i="1" dirty="0" err="1"/>
              <a:t>с</a:t>
            </a:r>
            <a:r>
              <a:rPr lang="ru-RU" sz="1600" dirty="0" err="1"/>
              <a:t>I</a:t>
            </a:r>
            <a:r>
              <a:rPr lang="ru-RU" sz="1600" i="1" dirty="0" err="1"/>
              <a:t>с</a:t>
            </a:r>
            <a:r>
              <a:rPr lang="ru-RU" sz="1600" dirty="0"/>
              <a:t>=480×80=38,4 </a:t>
            </a:r>
            <a:r>
              <a:rPr lang="en-US" sz="1600" i="1" dirty="0"/>
              <a:t>kV</a:t>
            </a:r>
            <a:r>
              <a:rPr lang="ru-RU" sz="1600" dirty="0"/>
              <a:t>×</a:t>
            </a:r>
            <a:r>
              <a:rPr lang="ru-RU" sz="1600" i="1" dirty="0"/>
              <a:t>А</a:t>
            </a:r>
            <a:endParaRPr lang="ru-RU" sz="1600" dirty="0"/>
          </a:p>
          <a:p>
            <a:pPr algn="ctr"/>
            <a:r>
              <a:rPr lang="ru-RU" sz="1600" dirty="0" err="1"/>
              <a:t>Quvvat</a:t>
            </a:r>
            <a:r>
              <a:rPr lang="ru-RU" sz="1600" dirty="0"/>
              <a:t> </a:t>
            </a:r>
            <a:r>
              <a:rPr lang="en-US" sz="1600" dirty="0" err="1"/>
              <a:t>koeffitsiyenti</a:t>
            </a:r>
            <a:endParaRPr lang="ru-RU" sz="1600" dirty="0"/>
          </a:p>
          <a:p>
            <a:pPr algn="just"/>
            <a:r>
              <a:rPr lang="en-US" sz="1600" dirty="0"/>
              <a:t>cos</a:t>
            </a:r>
            <a:r>
              <a:rPr lang="ru-RU" sz="1600" dirty="0"/>
              <a:t>φ</a:t>
            </a:r>
            <a:r>
              <a:rPr lang="en-US" sz="1600" dirty="0"/>
              <a:t>=P</a:t>
            </a:r>
            <a:r>
              <a:rPr lang="ru-RU" sz="1600" i="1" dirty="0"/>
              <a:t>с</a:t>
            </a:r>
            <a:r>
              <a:rPr lang="en-US" sz="1600" i="1" dirty="0"/>
              <a:t>/</a:t>
            </a:r>
            <a:r>
              <a:rPr lang="en-US" sz="1600" dirty="0"/>
              <a:t>S</a:t>
            </a:r>
            <a:r>
              <a:rPr lang="ru-RU" sz="1600" i="1" dirty="0"/>
              <a:t>с</a:t>
            </a:r>
            <a:r>
              <a:rPr lang="en-US" sz="1600" dirty="0"/>
              <a:t>=35,2/38,4=0,92</a:t>
            </a:r>
            <a:endParaRPr lang="ru-RU" sz="1600" dirty="0"/>
          </a:p>
          <a:p>
            <a:pPr algn="ctr"/>
            <a:r>
              <a:rPr lang="en-US" sz="1600" dirty="0" err="1"/>
              <a:t>Tarmoqning</a:t>
            </a:r>
            <a:r>
              <a:rPr lang="en-US" sz="1600" dirty="0"/>
              <a:t> </a:t>
            </a:r>
            <a:r>
              <a:rPr lang="en-US" sz="1600" dirty="0" err="1"/>
              <a:t>toʻliq</a:t>
            </a:r>
            <a:r>
              <a:rPr lang="en-US" sz="1600" dirty="0"/>
              <a:t> </a:t>
            </a:r>
            <a:r>
              <a:rPr lang="en-US" sz="1600" dirty="0" err="1"/>
              <a:t>qarshiligi</a:t>
            </a:r>
            <a:endParaRPr lang="ru-RU" sz="1600" dirty="0"/>
          </a:p>
          <a:p>
            <a:pPr algn="just"/>
            <a:r>
              <a:rPr lang="en-US" sz="1600" dirty="0"/>
              <a:t>Z</a:t>
            </a:r>
            <a:r>
              <a:rPr lang="ru-RU" sz="1600" i="1" dirty="0"/>
              <a:t>с</a:t>
            </a:r>
            <a:r>
              <a:rPr lang="en-US" sz="1600" dirty="0"/>
              <a:t>=U</a:t>
            </a:r>
            <a:r>
              <a:rPr lang="ru-RU" sz="1600" i="1" dirty="0"/>
              <a:t>с</a:t>
            </a:r>
            <a:r>
              <a:rPr lang="en-US" sz="1600" i="1" dirty="0"/>
              <a:t>/</a:t>
            </a:r>
            <a:r>
              <a:rPr lang="en-US" sz="1600" dirty="0"/>
              <a:t>I</a:t>
            </a:r>
            <a:r>
              <a:rPr lang="ru-RU" sz="1600" i="1" dirty="0"/>
              <a:t>с</a:t>
            </a:r>
            <a:r>
              <a:rPr lang="en-US" sz="1600" dirty="0"/>
              <a:t>=480/80=6 </a:t>
            </a:r>
            <a:r>
              <a:rPr lang="ru-RU" sz="1600" i="1" dirty="0"/>
              <a:t>О</a:t>
            </a:r>
            <a:r>
              <a:rPr lang="en-US" sz="1600" i="1" dirty="0"/>
              <a:t>m</a:t>
            </a:r>
            <a:endParaRPr lang="ru-RU" sz="1600" dirty="0"/>
          </a:p>
          <a:p>
            <a:pPr algn="ctr"/>
            <a:r>
              <a:rPr lang="en-US" sz="1600" dirty="0" err="1"/>
              <a:t>Toʻliq</a:t>
            </a:r>
            <a:r>
              <a:rPr lang="en-US" sz="1600" dirty="0"/>
              <a:t> </a:t>
            </a:r>
            <a:r>
              <a:rPr lang="en-US" sz="1600" dirty="0" err="1"/>
              <a:t>qarshilikning</a:t>
            </a:r>
            <a:r>
              <a:rPr lang="en-US" sz="1600" dirty="0"/>
              <a:t> </a:t>
            </a:r>
            <a:r>
              <a:rPr lang="en-US" sz="1600" dirty="0" err="1"/>
              <a:t>eng</a:t>
            </a:r>
            <a:r>
              <a:rPr lang="en-US" sz="1600" dirty="0"/>
              <a:t> </a:t>
            </a:r>
            <a:r>
              <a:rPr lang="en-US" sz="1600" dirty="0" err="1"/>
              <a:t>yuqori</a:t>
            </a:r>
            <a:r>
              <a:rPr lang="en-US" sz="1600" dirty="0"/>
              <a:t> </a:t>
            </a:r>
            <a:r>
              <a:rPr lang="en-US" sz="1600" dirty="0" err="1"/>
              <a:t>qiymati</a:t>
            </a:r>
            <a:endParaRPr lang="ru-RU" sz="1600" dirty="0"/>
          </a:p>
          <a:p>
            <a:pPr algn="just"/>
            <a:r>
              <a:rPr lang="en-US" sz="1600" dirty="0"/>
              <a:t>Z</a:t>
            </a:r>
            <a:r>
              <a:rPr lang="ru-RU" sz="1600" i="1" baseline="-25000" dirty="0"/>
              <a:t>с</a:t>
            </a:r>
            <a:r>
              <a:rPr lang="en-US" sz="1600" baseline="-25000" dirty="0"/>
              <a:t> max</a:t>
            </a:r>
            <a:r>
              <a:rPr lang="en-US" sz="1600" dirty="0"/>
              <a:t>=U</a:t>
            </a:r>
            <a:r>
              <a:rPr lang="ru-RU" sz="1600" i="1" baseline="-25000" dirty="0"/>
              <a:t>с</a:t>
            </a:r>
            <a:r>
              <a:rPr lang="en-US" sz="1600" baseline="-25000" dirty="0"/>
              <a:t> max</a:t>
            </a:r>
            <a:r>
              <a:rPr lang="en-US" sz="1600" dirty="0"/>
              <a:t>/I</a:t>
            </a:r>
            <a:r>
              <a:rPr lang="ru-RU" sz="1600" i="1" baseline="-25000" dirty="0"/>
              <a:t>с</a:t>
            </a:r>
            <a:r>
              <a:rPr lang="en-US" sz="1600" baseline="-25000" dirty="0"/>
              <a:t> max</a:t>
            </a:r>
            <a:r>
              <a:rPr lang="en-US" sz="1600" dirty="0"/>
              <a:t>=(120,75×4)/(1,85×40)=6,53 </a:t>
            </a:r>
            <a:r>
              <a:rPr lang="ru-RU" sz="1600" i="1" dirty="0"/>
              <a:t>О</a:t>
            </a:r>
            <a:r>
              <a:rPr lang="en-US" sz="1600" i="1" dirty="0"/>
              <a:t>m</a:t>
            </a:r>
            <a:endParaRPr lang="ru-RU" sz="1600" dirty="0"/>
          </a:p>
          <a:p>
            <a:pPr algn="ctr"/>
            <a:r>
              <a:rPr lang="en-US" sz="1600" dirty="0"/>
              <a:t>Bu </a:t>
            </a:r>
            <a:r>
              <a:rPr lang="en-US" sz="1600" dirty="0" err="1"/>
              <a:t>erdan</a:t>
            </a:r>
            <a:r>
              <a:rPr lang="en-US" sz="1600" dirty="0"/>
              <a:t> </a:t>
            </a:r>
            <a:r>
              <a:rPr lang="en-US" sz="1600" dirty="0" err="1"/>
              <a:t>mutlaq</a:t>
            </a:r>
            <a:r>
              <a:rPr lang="en-US" sz="1600" dirty="0"/>
              <a:t> </a:t>
            </a:r>
            <a:r>
              <a:rPr lang="en-US" sz="1600" dirty="0" err="1"/>
              <a:t>xatolik</a:t>
            </a:r>
            <a:endParaRPr lang="ru-RU" sz="1600" dirty="0"/>
          </a:p>
          <a:p>
            <a:pPr algn="just"/>
            <a:r>
              <a:rPr lang="ru-RU" sz="1600" dirty="0"/>
              <a:t>Δ</a:t>
            </a:r>
            <a:r>
              <a:rPr lang="en-US" sz="1600" dirty="0"/>
              <a:t>Z</a:t>
            </a:r>
            <a:r>
              <a:rPr lang="ru-RU" sz="1600" i="1" baseline="-25000" dirty="0"/>
              <a:t>с</a:t>
            </a:r>
            <a:r>
              <a:rPr lang="en-US" sz="1600" dirty="0"/>
              <a:t>=Z</a:t>
            </a:r>
            <a:r>
              <a:rPr lang="ru-RU" sz="1600" i="1" baseline="-25000" dirty="0"/>
              <a:t>с</a:t>
            </a:r>
            <a:r>
              <a:rPr lang="en-US" sz="1600" baseline="-25000" dirty="0"/>
              <a:t> max</a:t>
            </a:r>
            <a:r>
              <a:rPr lang="en-US" sz="1600" dirty="0"/>
              <a:t>−Z</a:t>
            </a:r>
            <a:r>
              <a:rPr lang="ru-RU" sz="1600" i="1" dirty="0"/>
              <a:t>с</a:t>
            </a:r>
            <a:r>
              <a:rPr lang="en-US" sz="1600" dirty="0"/>
              <a:t>=6,53−6=0,53 </a:t>
            </a:r>
            <a:r>
              <a:rPr lang="ru-RU" sz="1600" i="1" dirty="0"/>
              <a:t>О</a:t>
            </a:r>
            <a:r>
              <a:rPr lang="en-US" sz="1600" i="1" dirty="0"/>
              <a:t>m</a:t>
            </a:r>
            <a:endParaRPr lang="ru-RU" sz="1600" dirty="0"/>
          </a:p>
          <a:p>
            <a:pPr algn="ctr"/>
            <a:r>
              <a:rPr lang="en-US" sz="1600" dirty="0" err="1"/>
              <a:t>Nisbiy</a:t>
            </a:r>
            <a:r>
              <a:rPr lang="en-US" sz="1600" dirty="0"/>
              <a:t> </a:t>
            </a:r>
            <a:r>
              <a:rPr lang="en-US" sz="1600" dirty="0" err="1"/>
              <a:t>oʻlchash</a:t>
            </a:r>
            <a:r>
              <a:rPr lang="en-US" sz="1600" dirty="0"/>
              <a:t> </a:t>
            </a:r>
            <a:r>
              <a:rPr lang="en-US" sz="1600" dirty="0" err="1"/>
              <a:t>xatoligi</a:t>
            </a:r>
            <a:endParaRPr lang="ru-RU" sz="1600" dirty="0"/>
          </a:p>
          <a:p>
            <a:pPr algn="just"/>
            <a:r>
              <a:rPr lang="ru-RU" sz="1600" dirty="0"/>
              <a:t>β</a:t>
            </a:r>
            <a:r>
              <a:rPr lang="en-US" sz="1600" dirty="0"/>
              <a:t>=</a:t>
            </a:r>
            <a:r>
              <a:rPr lang="ru-RU" sz="1600" dirty="0"/>
              <a:t>Δ</a:t>
            </a:r>
            <a:r>
              <a:rPr lang="en-US" sz="1600" dirty="0"/>
              <a:t>Z</a:t>
            </a:r>
            <a:r>
              <a:rPr lang="ru-RU" sz="1600" i="1" dirty="0"/>
              <a:t>с</a:t>
            </a:r>
            <a:r>
              <a:rPr lang="en-US" sz="1600" dirty="0"/>
              <a:t>100%</a:t>
            </a:r>
            <a:r>
              <a:rPr lang="en-US" sz="1600" i="1" dirty="0"/>
              <a:t>/</a:t>
            </a:r>
            <a:r>
              <a:rPr lang="en-US" sz="1600" dirty="0"/>
              <a:t>Z</a:t>
            </a:r>
            <a:r>
              <a:rPr lang="ru-RU" sz="1600" i="1" dirty="0"/>
              <a:t>с</a:t>
            </a:r>
            <a:r>
              <a:rPr lang="en-US" sz="1600" dirty="0"/>
              <a:t>=0,53×100/6=8,85 %</a:t>
            </a:r>
            <a:endParaRPr lang="ru-RU" sz="1600" dirty="0"/>
          </a:p>
        </p:txBody>
      </p:sp>
      <p:sp>
        <p:nvSpPr>
          <p:cNvPr id="5" name="10-конечная звезда 3">
            <a:extLst>
              <a:ext uri="{FF2B5EF4-FFF2-40B4-BE49-F238E27FC236}">
                <a16:creationId xmlns:a16="http://schemas.microsoft.com/office/drawing/2014/main" id="{E5D79B03-05C1-4281-ABEA-9FEAB206B6D0}"/>
              </a:ext>
            </a:extLst>
          </p:cNvPr>
          <p:cNvSpPr/>
          <p:nvPr/>
        </p:nvSpPr>
        <p:spPr>
          <a:xfrm>
            <a:off x="8449691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11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438577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10-конечная звезда 3">
            <a:extLst>
              <a:ext uri="{FF2B5EF4-FFF2-40B4-BE49-F238E27FC236}">
                <a16:creationId xmlns:a16="http://schemas.microsoft.com/office/drawing/2014/main" id="{95BBD773-A163-4F83-93F0-5D664B3A99DD}"/>
              </a:ext>
            </a:extLst>
          </p:cNvPr>
          <p:cNvSpPr/>
          <p:nvPr/>
        </p:nvSpPr>
        <p:spPr>
          <a:xfrm>
            <a:off x="8449691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12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1CAEFAB0-AC09-4E85-9C48-881B8DD3A295}"/>
              </a:ext>
            </a:extLst>
          </p:cNvPr>
          <p:cNvSpPr/>
          <p:nvPr/>
        </p:nvSpPr>
        <p:spPr>
          <a:xfrm>
            <a:off x="251520" y="260648"/>
            <a:ext cx="8640960" cy="316835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/>
              <a:t>6-SAVOL. </a:t>
            </a:r>
            <a:r>
              <a:rPr lang="en-US" dirty="0" err="1"/>
              <a:t>Ampermetr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voltmetr</a:t>
            </a:r>
            <a:r>
              <a:rPr lang="en-US" dirty="0"/>
              <a:t> </a:t>
            </a:r>
            <a:r>
              <a:rPr lang="en-US" dirty="0" err="1"/>
              <a:t>usuli</a:t>
            </a:r>
            <a:r>
              <a:rPr lang="en-US" dirty="0"/>
              <a:t> </a:t>
            </a:r>
            <a:r>
              <a:rPr lang="en-US" dirty="0" err="1"/>
              <a:t>yordamida</a:t>
            </a:r>
            <a:r>
              <a:rPr lang="en-US" dirty="0"/>
              <a:t> </a:t>
            </a:r>
            <a:r>
              <a:rPr lang="en-US" dirty="0" err="1"/>
              <a:t>qarshilik</a:t>
            </a:r>
            <a:r>
              <a:rPr lang="en-US" dirty="0"/>
              <a:t> </a:t>
            </a:r>
            <a:r>
              <a:rPr lang="en-US" dirty="0" err="1"/>
              <a:t>rasmdagi</a:t>
            </a:r>
            <a:r>
              <a:rPr lang="en-US" dirty="0"/>
              <a:t> </a:t>
            </a:r>
            <a:r>
              <a:rPr lang="en-US" dirty="0" err="1"/>
              <a:t>sxema</a:t>
            </a:r>
            <a:r>
              <a:rPr lang="en-US" dirty="0"/>
              <a:t> </a:t>
            </a:r>
            <a:r>
              <a:rPr lang="en-US" dirty="0" err="1"/>
              <a:t>boʻyicha</a:t>
            </a:r>
            <a:r>
              <a:rPr lang="en-US" dirty="0"/>
              <a:t> </a:t>
            </a:r>
            <a:r>
              <a:rPr lang="en-US" dirty="0" err="1"/>
              <a:t>oʻlchanadi</a:t>
            </a:r>
            <a:r>
              <a:rPr lang="en-US" dirty="0"/>
              <a:t>. </a:t>
            </a:r>
            <a:r>
              <a:rPr lang="en-US" dirty="0" err="1"/>
              <a:t>Ampermetr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voltmetrning</a:t>
            </a:r>
            <a:r>
              <a:rPr lang="en-US" dirty="0"/>
              <a:t> </a:t>
            </a:r>
            <a:r>
              <a:rPr lang="en-US" dirty="0" err="1"/>
              <a:t>koʻrsatkichlari</a:t>
            </a:r>
            <a:r>
              <a:rPr lang="en-US" dirty="0"/>
              <a:t> </a:t>
            </a:r>
            <a:r>
              <a:rPr lang="en-US" dirty="0" err="1"/>
              <a:t>quyidagicha</a:t>
            </a:r>
            <a:r>
              <a:rPr lang="en-US" dirty="0"/>
              <a:t>:</a:t>
            </a:r>
          </a:p>
          <a:p>
            <a:pPr algn="ctr"/>
            <a:r>
              <a:rPr lang="en-US" dirty="0"/>
              <a:t>U = 4,8 V, I = 0,15 A. </a:t>
            </a:r>
          </a:p>
          <a:p>
            <a:pPr algn="ctr"/>
            <a:r>
              <a:rPr lang="en-US" dirty="0" err="1"/>
              <a:t>Asboblar</a:t>
            </a:r>
            <a:r>
              <a:rPr lang="en-US" dirty="0"/>
              <a:t> 1,0 </a:t>
            </a:r>
            <a:r>
              <a:rPr lang="en-US" dirty="0" err="1"/>
              <a:t>aniqlik</a:t>
            </a:r>
            <a:r>
              <a:rPr lang="en-US" dirty="0"/>
              <a:t> </a:t>
            </a:r>
            <a:r>
              <a:rPr lang="en-US" dirty="0" err="1"/>
              <a:t>sinfiga</a:t>
            </a:r>
            <a:r>
              <a:rPr lang="en-US" dirty="0"/>
              <a:t> </a:t>
            </a:r>
            <a:r>
              <a:rPr lang="en-US" dirty="0" err="1"/>
              <a:t>ega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oʻlchash</a:t>
            </a:r>
            <a:r>
              <a:rPr lang="en-US" dirty="0"/>
              <a:t> </a:t>
            </a:r>
            <a:r>
              <a:rPr lang="en-US" dirty="0" err="1"/>
              <a:t>chegaralari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baseline="-25000" dirty="0" err="1"/>
              <a:t>pr</a:t>
            </a:r>
            <a:r>
              <a:rPr lang="en-US" dirty="0"/>
              <a:t>= 250 mA, </a:t>
            </a:r>
            <a:r>
              <a:rPr lang="en-US" dirty="0" err="1"/>
              <a:t>U</a:t>
            </a:r>
            <a:r>
              <a:rPr lang="en-US" baseline="-25000" dirty="0" err="1"/>
              <a:t>pr</a:t>
            </a:r>
            <a:r>
              <a:rPr lang="en-US" dirty="0"/>
              <a:t> = 7,5 V.</a:t>
            </a:r>
          </a:p>
          <a:p>
            <a:pPr algn="ctr"/>
            <a:r>
              <a:rPr lang="en-US" dirty="0"/>
              <a:t> </a:t>
            </a:r>
            <a:r>
              <a:rPr lang="en-US" dirty="0" err="1"/>
              <a:t>Oʻlchanayotgan</a:t>
            </a:r>
            <a:r>
              <a:rPr lang="en-US" dirty="0"/>
              <a:t> </a:t>
            </a:r>
            <a:r>
              <a:rPr lang="en-US" dirty="0" err="1"/>
              <a:t>qarshilikni</a:t>
            </a:r>
            <a:r>
              <a:rPr lang="en-US" dirty="0"/>
              <a:t>, </a:t>
            </a:r>
            <a:r>
              <a:rPr lang="en-US" dirty="0" err="1"/>
              <a:t>eng</a:t>
            </a:r>
            <a:r>
              <a:rPr lang="en-US" dirty="0"/>
              <a:t> </a:t>
            </a:r>
            <a:r>
              <a:rPr lang="en-US" dirty="0" err="1"/>
              <a:t>katta</a:t>
            </a:r>
            <a:r>
              <a:rPr lang="en-US" dirty="0"/>
              <a:t> </a:t>
            </a:r>
            <a:r>
              <a:rPr lang="en-US" dirty="0" err="1"/>
              <a:t>mutlaq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nisbiy</a:t>
            </a:r>
            <a:r>
              <a:rPr lang="en-US" dirty="0"/>
              <a:t> </a:t>
            </a:r>
            <a:r>
              <a:rPr lang="en-US" dirty="0" err="1"/>
              <a:t>oʻlchash</a:t>
            </a:r>
            <a:r>
              <a:rPr lang="en-US" dirty="0"/>
              <a:t> </a:t>
            </a:r>
            <a:r>
              <a:rPr lang="en-US" dirty="0" err="1"/>
              <a:t>xatoliklarini</a:t>
            </a:r>
            <a:r>
              <a:rPr lang="en-US" dirty="0"/>
              <a:t> </a:t>
            </a:r>
            <a:r>
              <a:rPr lang="en-US" dirty="0" err="1"/>
              <a:t>aniqlang</a:t>
            </a:r>
            <a:r>
              <a:rPr lang="en-US" dirty="0"/>
              <a:t>.</a:t>
            </a:r>
            <a:endParaRPr lang="ru-RU" dirty="0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C3C15EE4-6238-4115-A9E6-3F8B8BF46340}"/>
              </a:ext>
            </a:extLst>
          </p:cNvPr>
          <p:cNvPicPr/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rcRect l="66938" t="16893" r="18632" b="63073"/>
          <a:stretch/>
        </p:blipFill>
        <p:spPr bwMode="auto">
          <a:xfrm>
            <a:off x="3203848" y="3972421"/>
            <a:ext cx="3384376" cy="259228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</p:cSld>
  <p:clrMapOvr>
    <a:masterClrMapping/>
  </p:clrMapOvr>
  <p:transition spd="med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10-конечная звезда 3">
            <a:extLst>
              <a:ext uri="{FF2B5EF4-FFF2-40B4-BE49-F238E27FC236}">
                <a16:creationId xmlns:a16="http://schemas.microsoft.com/office/drawing/2014/main" id="{05F305A0-B75F-4A9C-9ABF-700EE560A0D7}"/>
              </a:ext>
            </a:extLst>
          </p:cNvPr>
          <p:cNvSpPr/>
          <p:nvPr/>
        </p:nvSpPr>
        <p:spPr>
          <a:xfrm>
            <a:off x="8449691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uz-Cyrl-UZ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1</a:t>
            </a: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3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  <p:sp>
        <p:nvSpPr>
          <p:cNvPr id="2" name="Прямоугольник: скругленные углы 1">
            <a:extLst>
              <a:ext uri="{FF2B5EF4-FFF2-40B4-BE49-F238E27FC236}">
                <a16:creationId xmlns:a16="http://schemas.microsoft.com/office/drawing/2014/main" id="{923B9CC5-A2C9-4842-928D-744358E99AAA}"/>
              </a:ext>
            </a:extLst>
          </p:cNvPr>
          <p:cNvSpPr/>
          <p:nvPr/>
        </p:nvSpPr>
        <p:spPr>
          <a:xfrm>
            <a:off x="251520" y="476672"/>
            <a:ext cx="8640960" cy="540060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b="1" dirty="0"/>
              <a:t>JAVOB: </a:t>
            </a:r>
          </a:p>
          <a:p>
            <a:r>
              <a:rPr lang="en-US" b="1" dirty="0"/>
              <a:t>	</a:t>
            </a:r>
            <a:r>
              <a:rPr lang="en-US" dirty="0" err="1"/>
              <a:t>Oʻlchanayotgan</a:t>
            </a:r>
            <a:r>
              <a:rPr lang="en-US" dirty="0"/>
              <a:t> </a:t>
            </a:r>
            <a:r>
              <a:rPr lang="en-US" dirty="0" err="1"/>
              <a:t>qarshilik</a:t>
            </a:r>
            <a:endParaRPr lang="ru-RU" dirty="0"/>
          </a:p>
          <a:p>
            <a:r>
              <a:rPr lang="en-US" dirty="0"/>
              <a:t>R</a:t>
            </a:r>
            <a:r>
              <a:rPr lang="ru-RU" i="1" dirty="0"/>
              <a:t>х</a:t>
            </a:r>
            <a:r>
              <a:rPr lang="en-US" dirty="0"/>
              <a:t>=U/I=4,8/0,15=32 </a:t>
            </a:r>
            <a:r>
              <a:rPr lang="ru-RU" i="1" dirty="0"/>
              <a:t>О</a:t>
            </a:r>
            <a:r>
              <a:rPr lang="en-US" i="1" dirty="0"/>
              <a:t>m</a:t>
            </a:r>
            <a:endParaRPr lang="ru-RU" dirty="0"/>
          </a:p>
          <a:p>
            <a:pPr algn="just"/>
            <a:r>
              <a:rPr lang="en-US" dirty="0"/>
              <a:t>	</a:t>
            </a:r>
            <a:r>
              <a:rPr lang="en-US" dirty="0" err="1"/>
              <a:t>Berilgan</a:t>
            </a:r>
            <a:r>
              <a:rPr lang="en-US" dirty="0"/>
              <a:t> </a:t>
            </a:r>
            <a:r>
              <a:rPr lang="en-US" dirty="0" err="1"/>
              <a:t>chegaralar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aniqlik</a:t>
            </a:r>
            <a:r>
              <a:rPr lang="en-US" dirty="0"/>
              <a:t> </a:t>
            </a:r>
            <a:r>
              <a:rPr lang="en-US" dirty="0" err="1"/>
              <a:t>sinfi</a:t>
            </a:r>
            <a:r>
              <a:rPr lang="en-US" dirty="0"/>
              <a:t> 1,0 </a:t>
            </a:r>
            <a:r>
              <a:rPr lang="en-US" dirty="0" err="1"/>
              <a:t>boʻlgan</a:t>
            </a:r>
            <a:r>
              <a:rPr lang="en-US" dirty="0"/>
              <a:t> </a:t>
            </a:r>
            <a:r>
              <a:rPr lang="en-US" dirty="0" err="1"/>
              <a:t>voltmetr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ampermetrning</a:t>
            </a:r>
            <a:r>
              <a:rPr lang="en-US" dirty="0"/>
              <a:t> </a:t>
            </a:r>
            <a:r>
              <a:rPr lang="en-US" dirty="0" err="1"/>
              <a:t>eng</a:t>
            </a:r>
            <a:r>
              <a:rPr lang="en-US" dirty="0"/>
              <a:t> </a:t>
            </a:r>
            <a:r>
              <a:rPr lang="en-US" dirty="0" err="1"/>
              <a:t>katta</a:t>
            </a:r>
            <a:r>
              <a:rPr lang="en-US" dirty="0"/>
              <a:t> </a:t>
            </a:r>
            <a:r>
              <a:rPr lang="en-US" dirty="0" err="1"/>
              <a:t>mutlaq</a:t>
            </a:r>
            <a:r>
              <a:rPr lang="en-US" dirty="0"/>
              <a:t> </a:t>
            </a:r>
            <a:r>
              <a:rPr lang="en-US" dirty="0" err="1"/>
              <a:t>xatoligi</a:t>
            </a:r>
            <a:r>
              <a:rPr lang="en-US" dirty="0"/>
              <a:t>:</a:t>
            </a:r>
            <a:endParaRPr lang="ru-RU" dirty="0"/>
          </a:p>
          <a:p>
            <a:r>
              <a:rPr lang="ru-RU" dirty="0"/>
              <a:t>Δ</a:t>
            </a:r>
            <a:r>
              <a:rPr lang="en-US" dirty="0" err="1"/>
              <a:t>Umax</a:t>
            </a:r>
            <a:r>
              <a:rPr lang="en-US" dirty="0"/>
              <a:t>=1%U</a:t>
            </a:r>
            <a:r>
              <a:rPr lang="ru-RU" i="1" dirty="0" err="1"/>
              <a:t>пр</a:t>
            </a:r>
            <a:r>
              <a:rPr lang="en-US" dirty="0"/>
              <a:t>=0,01×7,5=0,075 V</a:t>
            </a:r>
            <a:endParaRPr lang="ru-RU" dirty="0"/>
          </a:p>
          <a:p>
            <a:r>
              <a:rPr lang="ru-RU" dirty="0"/>
              <a:t>Δ</a:t>
            </a:r>
            <a:r>
              <a:rPr lang="en-US" dirty="0"/>
              <a:t>Imax=1%I</a:t>
            </a:r>
            <a:r>
              <a:rPr lang="ru-RU" i="1" dirty="0" err="1"/>
              <a:t>пр</a:t>
            </a:r>
            <a:r>
              <a:rPr lang="en-US" dirty="0"/>
              <a:t>=0,01×0,15=0,0025 </a:t>
            </a:r>
            <a:r>
              <a:rPr lang="ru-RU" i="1" dirty="0"/>
              <a:t>А</a:t>
            </a:r>
            <a:endParaRPr lang="ru-RU" dirty="0"/>
          </a:p>
          <a:p>
            <a:pPr algn="just"/>
            <a:r>
              <a:rPr lang="en-US" dirty="0"/>
              <a:t>	</a:t>
            </a:r>
            <a:r>
              <a:rPr lang="en-US" dirty="0" err="1"/>
              <a:t>Amaldagi</a:t>
            </a:r>
            <a:r>
              <a:rPr lang="en-US" dirty="0"/>
              <a:t> </a:t>
            </a:r>
            <a:r>
              <a:rPr lang="en-US" dirty="0" err="1"/>
              <a:t>asboblarning</a:t>
            </a:r>
            <a:r>
              <a:rPr lang="en-US" dirty="0"/>
              <a:t> </a:t>
            </a:r>
            <a:r>
              <a:rPr lang="en-US" dirty="0" err="1"/>
              <a:t>aniqlik</a:t>
            </a:r>
            <a:r>
              <a:rPr lang="en-US" dirty="0"/>
              <a:t> </a:t>
            </a:r>
            <a:r>
              <a:rPr lang="en-US" dirty="0" err="1"/>
              <a:t>sinfini</a:t>
            </a:r>
            <a:r>
              <a:rPr lang="en-US" dirty="0"/>
              <a:t> </a:t>
            </a:r>
            <a:r>
              <a:rPr lang="en-US" dirty="0" err="1"/>
              <a:t>hisobga</a:t>
            </a:r>
            <a:r>
              <a:rPr lang="en-US" dirty="0"/>
              <a:t> </a:t>
            </a:r>
            <a:r>
              <a:rPr lang="en-US" dirty="0" err="1"/>
              <a:t>olgan</a:t>
            </a:r>
            <a:r>
              <a:rPr lang="en-US" dirty="0"/>
              <a:t> </a:t>
            </a:r>
            <a:r>
              <a:rPr lang="en-US" dirty="0" err="1"/>
              <a:t>holda</a:t>
            </a:r>
            <a:r>
              <a:rPr lang="en-US" dirty="0"/>
              <a:t> </a:t>
            </a:r>
            <a:r>
              <a:rPr lang="en-US" dirty="0" err="1"/>
              <a:t>oʻlchanayotgan</a:t>
            </a:r>
            <a:r>
              <a:rPr lang="en-US" dirty="0"/>
              <a:t> </a:t>
            </a:r>
            <a:r>
              <a:rPr lang="en-US" dirty="0" err="1"/>
              <a:t>qarshilikning</a:t>
            </a:r>
            <a:r>
              <a:rPr lang="en-US" dirty="0"/>
              <a:t> </a:t>
            </a:r>
            <a:r>
              <a:rPr lang="en-US" dirty="0" err="1"/>
              <a:t>eng</a:t>
            </a:r>
            <a:r>
              <a:rPr lang="en-US" dirty="0"/>
              <a:t> </a:t>
            </a:r>
            <a:r>
              <a:rPr lang="en-US" dirty="0" err="1"/>
              <a:t>yuqori</a:t>
            </a:r>
            <a:r>
              <a:rPr lang="en-US" dirty="0"/>
              <a:t> </a:t>
            </a:r>
            <a:r>
              <a:rPr lang="en-US" dirty="0" err="1"/>
              <a:t>qiymati</a:t>
            </a:r>
            <a:r>
              <a:rPr lang="en-US" dirty="0"/>
              <a:t>:</a:t>
            </a:r>
            <a:endParaRPr lang="ru-RU" dirty="0"/>
          </a:p>
          <a:p>
            <a:r>
              <a:rPr lang="en-US" dirty="0"/>
              <a:t>R</a:t>
            </a:r>
            <a:r>
              <a:rPr lang="ru-RU" i="1" dirty="0"/>
              <a:t>х</a:t>
            </a:r>
            <a:r>
              <a:rPr lang="en-US" dirty="0"/>
              <a:t>max=(U+</a:t>
            </a:r>
            <a:r>
              <a:rPr lang="ru-RU" dirty="0"/>
              <a:t>Δ</a:t>
            </a:r>
            <a:r>
              <a:rPr lang="en-US" dirty="0" err="1"/>
              <a:t>Umax</a:t>
            </a:r>
            <a:r>
              <a:rPr lang="en-US" dirty="0"/>
              <a:t>)/(I−</a:t>
            </a:r>
            <a:r>
              <a:rPr lang="ru-RU" dirty="0"/>
              <a:t>Δ</a:t>
            </a:r>
            <a:r>
              <a:rPr lang="en-US" dirty="0"/>
              <a:t>Imax)=(4,8+0,075)/(0,15−0,0025)=33,05 </a:t>
            </a:r>
            <a:r>
              <a:rPr lang="ru-RU" i="1" dirty="0"/>
              <a:t>О</a:t>
            </a:r>
            <a:r>
              <a:rPr lang="en-US" i="1" dirty="0"/>
              <a:t>m</a:t>
            </a:r>
            <a:endParaRPr lang="ru-RU" dirty="0"/>
          </a:p>
          <a:p>
            <a:r>
              <a:rPr lang="en-US" dirty="0"/>
              <a:t>	</a:t>
            </a:r>
            <a:r>
              <a:rPr lang="en-US" dirty="0" err="1"/>
              <a:t>Demak</a:t>
            </a:r>
            <a:r>
              <a:rPr lang="en-US" dirty="0"/>
              <a:t> </a:t>
            </a:r>
            <a:r>
              <a:rPr lang="en-US" dirty="0" err="1"/>
              <a:t>nisbiy</a:t>
            </a:r>
            <a:r>
              <a:rPr lang="en-US" dirty="0"/>
              <a:t> </a:t>
            </a:r>
            <a:r>
              <a:rPr lang="en-US" dirty="0" err="1"/>
              <a:t>oʻlchash</a:t>
            </a:r>
            <a:r>
              <a:rPr lang="en-US" dirty="0"/>
              <a:t> </a:t>
            </a:r>
            <a:r>
              <a:rPr lang="en-US" dirty="0" err="1"/>
              <a:t>xatoligi</a:t>
            </a:r>
            <a:r>
              <a:rPr lang="en-US" dirty="0"/>
              <a:t>:</a:t>
            </a:r>
            <a:endParaRPr lang="ru-RU" dirty="0"/>
          </a:p>
          <a:p>
            <a:r>
              <a:rPr lang="ru-RU" dirty="0"/>
              <a:t>β</a:t>
            </a:r>
            <a:r>
              <a:rPr lang="en-US" dirty="0"/>
              <a:t>=(R</a:t>
            </a:r>
            <a:r>
              <a:rPr lang="ru-RU" i="1" dirty="0"/>
              <a:t>х</a:t>
            </a:r>
            <a:r>
              <a:rPr lang="en-US" dirty="0"/>
              <a:t> max−R</a:t>
            </a:r>
            <a:r>
              <a:rPr lang="ru-RU" i="1" dirty="0"/>
              <a:t>х</a:t>
            </a:r>
            <a:r>
              <a:rPr lang="en-US" i="1" dirty="0"/>
              <a:t>)*</a:t>
            </a:r>
            <a:r>
              <a:rPr lang="en-US" dirty="0"/>
              <a:t> 100%/R</a:t>
            </a:r>
            <a:r>
              <a:rPr lang="ru-RU" i="1" dirty="0"/>
              <a:t>х</a:t>
            </a:r>
            <a:r>
              <a:rPr lang="en-US" dirty="0"/>
              <a:t>=(33,05−32) ×100/32=3,28 %</a:t>
            </a:r>
            <a:endParaRPr lang="ru-RU" dirty="0"/>
          </a:p>
        </p:txBody>
      </p:sp>
    </p:spTree>
  </p:cSld>
  <p:clrMapOvr>
    <a:masterClrMapping/>
  </p:clrMapOvr>
  <p:transition spd="med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10-конечная звезда 3">
            <a:extLst>
              <a:ext uri="{FF2B5EF4-FFF2-40B4-BE49-F238E27FC236}">
                <a16:creationId xmlns:a16="http://schemas.microsoft.com/office/drawing/2014/main" id="{F03AD8BB-7082-45A9-9005-766ECE913B9E}"/>
              </a:ext>
            </a:extLst>
          </p:cNvPr>
          <p:cNvSpPr/>
          <p:nvPr/>
        </p:nvSpPr>
        <p:spPr>
          <a:xfrm>
            <a:off x="8449691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uz-Cyrl-UZ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1</a:t>
            </a: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4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  <p:sp>
        <p:nvSpPr>
          <p:cNvPr id="9" name="Прямоугольник: скругленные углы 8">
            <a:extLst>
              <a:ext uri="{FF2B5EF4-FFF2-40B4-BE49-F238E27FC236}">
                <a16:creationId xmlns:a16="http://schemas.microsoft.com/office/drawing/2014/main" id="{BEF66FC0-2152-45D2-9A1E-94D43C1255DC}"/>
              </a:ext>
            </a:extLst>
          </p:cNvPr>
          <p:cNvSpPr/>
          <p:nvPr/>
        </p:nvSpPr>
        <p:spPr>
          <a:xfrm>
            <a:off x="251520" y="260648"/>
            <a:ext cx="8712968" cy="3024336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/>
              <a:t>7-SAVOL. </a:t>
            </a:r>
            <a:r>
              <a:rPr lang="en-US" dirty="0" err="1"/>
              <a:t>Ampermetr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voltmetr</a:t>
            </a:r>
            <a:r>
              <a:rPr lang="en-US" dirty="0"/>
              <a:t> </a:t>
            </a:r>
            <a:r>
              <a:rPr lang="en-US" dirty="0" err="1"/>
              <a:t>usuli</a:t>
            </a:r>
            <a:r>
              <a:rPr lang="en-US" dirty="0"/>
              <a:t> </a:t>
            </a:r>
            <a:r>
              <a:rPr lang="en-US" dirty="0" err="1"/>
              <a:t>yordamida</a:t>
            </a:r>
            <a:r>
              <a:rPr lang="en-US" dirty="0"/>
              <a:t> </a:t>
            </a:r>
            <a:r>
              <a:rPr lang="en-US" dirty="0" err="1"/>
              <a:t>oʻzgaruvchan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dvigatelining</a:t>
            </a:r>
            <a:r>
              <a:rPr lang="en-US" dirty="0"/>
              <a:t> </a:t>
            </a:r>
            <a:r>
              <a:rPr lang="en-US" dirty="0" err="1"/>
              <a:t>yakori</a:t>
            </a:r>
            <a:r>
              <a:rPr lang="en-US" dirty="0"/>
              <a:t> </a:t>
            </a:r>
            <a:r>
              <a:rPr lang="en-US" dirty="0" err="1"/>
              <a:t>qarshiligini</a:t>
            </a:r>
            <a:r>
              <a:rPr lang="en-US" dirty="0"/>
              <a:t> </a:t>
            </a:r>
            <a:r>
              <a:rPr lang="en-US" dirty="0" err="1"/>
              <a:t>oʻlchashda</a:t>
            </a:r>
            <a:r>
              <a:rPr lang="en-US" dirty="0"/>
              <a:t> (</a:t>
            </a:r>
            <a:r>
              <a:rPr lang="en-US" dirty="0" err="1"/>
              <a:t>rasmga</a:t>
            </a:r>
            <a:r>
              <a:rPr lang="en-US" dirty="0"/>
              <a:t> </a:t>
            </a:r>
            <a:r>
              <a:rPr lang="en-US" dirty="0" err="1"/>
              <a:t>qarang</a:t>
            </a:r>
            <a:r>
              <a:rPr lang="en-US" dirty="0"/>
              <a:t>) </a:t>
            </a:r>
            <a:r>
              <a:rPr lang="en-US" dirty="0" err="1"/>
              <a:t>asboblar</a:t>
            </a:r>
            <a:r>
              <a:rPr lang="en-US" dirty="0"/>
              <a:t> </a:t>
            </a:r>
            <a:r>
              <a:rPr lang="en-US" dirty="0" err="1"/>
              <a:t>koʻrsatkichlari</a:t>
            </a:r>
            <a:r>
              <a:rPr lang="en-US" dirty="0"/>
              <a:t> 10 A </a:t>
            </a:r>
            <a:r>
              <a:rPr lang="en-US" dirty="0" err="1"/>
              <a:t>va</a:t>
            </a:r>
            <a:r>
              <a:rPr lang="en-US" dirty="0"/>
              <a:t> 30 V </a:t>
            </a:r>
            <a:r>
              <a:rPr lang="en-US" dirty="0" err="1"/>
              <a:t>ni</a:t>
            </a:r>
            <a:r>
              <a:rPr lang="en-US" dirty="0"/>
              <a:t> </a:t>
            </a:r>
            <a:r>
              <a:rPr lang="en-US" dirty="0" err="1"/>
              <a:t>tashkil</a:t>
            </a:r>
            <a:r>
              <a:rPr lang="en-US" dirty="0"/>
              <a:t> </a:t>
            </a:r>
            <a:r>
              <a:rPr lang="en-US" dirty="0" err="1"/>
              <a:t>etdi</a:t>
            </a:r>
            <a:r>
              <a:rPr lang="en-US" dirty="0"/>
              <a:t>. </a:t>
            </a:r>
            <a:r>
              <a:rPr lang="en-US" dirty="0" err="1"/>
              <a:t>Ampermetrning</a:t>
            </a:r>
            <a:r>
              <a:rPr lang="en-US" dirty="0"/>
              <a:t> </a:t>
            </a:r>
            <a:r>
              <a:rPr lang="en-US" dirty="0" err="1"/>
              <a:t>ichki</a:t>
            </a:r>
            <a:r>
              <a:rPr lang="en-US" dirty="0"/>
              <a:t> </a:t>
            </a:r>
            <a:r>
              <a:rPr lang="en-US" dirty="0" err="1"/>
              <a:t>qarshiligi</a:t>
            </a:r>
            <a:r>
              <a:rPr lang="en-US" dirty="0"/>
              <a:t> R</a:t>
            </a:r>
            <a:r>
              <a:rPr lang="en-US" baseline="-25000" dirty="0"/>
              <a:t>A</a:t>
            </a:r>
            <a:r>
              <a:rPr lang="en-US" dirty="0"/>
              <a:t> = 0,1 Om, </a:t>
            </a:r>
            <a:r>
              <a:rPr lang="en-US" dirty="0" err="1"/>
              <a:t>voltmetrning</a:t>
            </a:r>
            <a:r>
              <a:rPr lang="en-US" dirty="0"/>
              <a:t> </a:t>
            </a:r>
            <a:r>
              <a:rPr lang="en-US" dirty="0" err="1"/>
              <a:t>ichki</a:t>
            </a:r>
            <a:r>
              <a:rPr lang="en-US" dirty="0"/>
              <a:t> </a:t>
            </a:r>
            <a:r>
              <a:rPr lang="en-US" dirty="0" err="1"/>
              <a:t>qarshiligi</a:t>
            </a:r>
            <a:r>
              <a:rPr lang="en-US" dirty="0"/>
              <a:t> R</a:t>
            </a:r>
            <a:r>
              <a:rPr lang="en-US" baseline="-25000" dirty="0"/>
              <a:t>V</a:t>
            </a:r>
            <a:r>
              <a:rPr lang="en-US" dirty="0"/>
              <a:t> = 5 </a:t>
            </a:r>
            <a:r>
              <a:rPr lang="en-US" dirty="0" err="1"/>
              <a:t>kOm</a:t>
            </a:r>
            <a:r>
              <a:rPr lang="en-US" dirty="0"/>
              <a:t>. </a:t>
            </a:r>
            <a:r>
              <a:rPr lang="en-US" dirty="0" err="1"/>
              <a:t>Ikkala</a:t>
            </a:r>
            <a:r>
              <a:rPr lang="en-US" dirty="0"/>
              <a:t> </a:t>
            </a:r>
            <a:r>
              <a:rPr lang="en-US" dirty="0" err="1"/>
              <a:t>holatda</a:t>
            </a:r>
            <a:r>
              <a:rPr lang="en-US" dirty="0"/>
              <a:t> ham, </a:t>
            </a:r>
            <a:r>
              <a:rPr lang="en-US" dirty="0" err="1"/>
              <a:t>ya'ni</a:t>
            </a:r>
            <a:r>
              <a:rPr lang="en-US" dirty="0"/>
              <a:t> </a:t>
            </a:r>
            <a:r>
              <a:rPr lang="en-US" dirty="0" err="1"/>
              <a:t>kalitning</a:t>
            </a:r>
            <a:r>
              <a:rPr lang="en-US" dirty="0"/>
              <a:t> 1 </a:t>
            </a:r>
            <a:r>
              <a:rPr lang="en-US" dirty="0" err="1"/>
              <a:t>va</a:t>
            </a:r>
            <a:r>
              <a:rPr lang="en-US" dirty="0"/>
              <a:t> 2 </a:t>
            </a:r>
            <a:r>
              <a:rPr lang="en-US" dirty="0" err="1"/>
              <a:t>pozitsiyalarida</a:t>
            </a:r>
            <a:r>
              <a:rPr lang="en-US" dirty="0"/>
              <a:t> </a:t>
            </a:r>
            <a:r>
              <a:rPr lang="en-US" dirty="0" err="1"/>
              <a:t>qurilmalarning</a:t>
            </a:r>
            <a:r>
              <a:rPr lang="en-US" dirty="0"/>
              <a:t> </a:t>
            </a:r>
            <a:r>
              <a:rPr lang="en-US" dirty="0" err="1"/>
              <a:t>ichki</a:t>
            </a:r>
            <a:r>
              <a:rPr lang="en-US" dirty="0"/>
              <a:t> </a:t>
            </a:r>
            <a:r>
              <a:rPr lang="en-US" dirty="0" err="1"/>
              <a:t>qarshiliklari</a:t>
            </a:r>
            <a:r>
              <a:rPr lang="en-US" dirty="0"/>
              <a:t> </a:t>
            </a:r>
            <a:r>
              <a:rPr lang="en-US" dirty="0" err="1"/>
              <a:t>tomonidan</a:t>
            </a:r>
            <a:r>
              <a:rPr lang="en-US" dirty="0"/>
              <a:t> </a:t>
            </a:r>
            <a:r>
              <a:rPr lang="en-US" dirty="0" err="1"/>
              <a:t>kiritilgan</a:t>
            </a:r>
            <a:r>
              <a:rPr lang="en-US" dirty="0"/>
              <a:t> </a:t>
            </a:r>
            <a:r>
              <a:rPr lang="en-US" dirty="0" err="1"/>
              <a:t>qoʻshimcha</a:t>
            </a:r>
            <a:r>
              <a:rPr lang="en-US" dirty="0"/>
              <a:t> </a:t>
            </a:r>
            <a:r>
              <a:rPr lang="en-US" dirty="0" err="1"/>
              <a:t>nisbiy</a:t>
            </a:r>
            <a:r>
              <a:rPr lang="en-US" dirty="0"/>
              <a:t> </a:t>
            </a:r>
            <a:r>
              <a:rPr lang="en-US" dirty="0" err="1"/>
              <a:t>xatolik</a:t>
            </a:r>
            <a:r>
              <a:rPr lang="en-US" dirty="0"/>
              <a:t> </a:t>
            </a:r>
            <a:r>
              <a:rPr lang="en-US" dirty="0" err="1"/>
              <a:t>nimaga</a:t>
            </a:r>
            <a:r>
              <a:rPr lang="en-US" dirty="0"/>
              <a:t> </a:t>
            </a:r>
            <a:r>
              <a:rPr lang="en-US" dirty="0" err="1"/>
              <a:t>teng</a:t>
            </a:r>
            <a:r>
              <a:rPr lang="en-US" dirty="0"/>
              <a:t>?</a:t>
            </a:r>
            <a:endParaRPr lang="ru-RU" dirty="0"/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0869F187-7BE7-4B6B-801E-A4E618530E9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059832" y="3429000"/>
            <a:ext cx="3783223" cy="2409776"/>
          </a:xfrm>
          <a:prstGeom prst="rect">
            <a:avLst/>
          </a:prstGeom>
        </p:spPr>
      </p:pic>
    </p:spTree>
  </p:cSld>
  <p:clrMapOvr>
    <a:masterClrMapping/>
  </p:clrMapOvr>
  <p:transition spd="med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10-конечная звезда 3">
            <a:extLst>
              <a:ext uri="{FF2B5EF4-FFF2-40B4-BE49-F238E27FC236}">
                <a16:creationId xmlns:a16="http://schemas.microsoft.com/office/drawing/2014/main" id="{659FEA3B-78B7-4789-87BB-2C3A105FEB03}"/>
              </a:ext>
            </a:extLst>
          </p:cNvPr>
          <p:cNvSpPr/>
          <p:nvPr/>
        </p:nvSpPr>
        <p:spPr>
          <a:xfrm>
            <a:off x="8449691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uz-Cyrl-UZ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1</a:t>
            </a: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5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  <p:sp>
        <p:nvSpPr>
          <p:cNvPr id="3" name="Прямоугольник: скругленные углы 2">
            <a:extLst>
              <a:ext uri="{FF2B5EF4-FFF2-40B4-BE49-F238E27FC236}">
                <a16:creationId xmlns:a16="http://schemas.microsoft.com/office/drawing/2014/main" id="{251F2201-3698-4DBE-B0AD-A6E88CF23C0D}"/>
              </a:ext>
            </a:extLst>
          </p:cNvPr>
          <p:cNvSpPr/>
          <p:nvPr/>
        </p:nvSpPr>
        <p:spPr>
          <a:xfrm>
            <a:off x="323528" y="188640"/>
            <a:ext cx="8784976" cy="6055394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000" dirty="0"/>
              <a:t>	</a:t>
            </a:r>
            <a:r>
              <a:rPr lang="en-US" sz="2000" b="1" dirty="0"/>
              <a:t>JAVOB: </a:t>
            </a:r>
          </a:p>
          <a:p>
            <a:pPr algn="just"/>
            <a:r>
              <a:rPr lang="en-US" sz="2000" dirty="0"/>
              <a:t>	Agar </a:t>
            </a:r>
            <a:r>
              <a:rPr lang="en-US" sz="2000" dirty="0" err="1"/>
              <a:t>oʻlchash</a:t>
            </a:r>
            <a:r>
              <a:rPr lang="en-US" sz="2000" dirty="0"/>
              <a:t> </a:t>
            </a:r>
            <a:r>
              <a:rPr lang="en-US" sz="2000" dirty="0" err="1"/>
              <a:t>asboblarining</a:t>
            </a:r>
            <a:r>
              <a:rPr lang="en-US" sz="2000" dirty="0"/>
              <a:t> </a:t>
            </a:r>
            <a:r>
              <a:rPr lang="en-US" sz="2000" dirty="0" err="1"/>
              <a:t>qarshiliklarini</a:t>
            </a:r>
            <a:r>
              <a:rPr lang="en-US" sz="2000" dirty="0"/>
              <a:t> </a:t>
            </a:r>
            <a:r>
              <a:rPr lang="en-US" sz="2000" dirty="0" err="1"/>
              <a:t>e'tiborsiz</a:t>
            </a:r>
            <a:r>
              <a:rPr lang="en-US" sz="2000" dirty="0"/>
              <a:t> </a:t>
            </a:r>
            <a:r>
              <a:rPr lang="en-US" sz="2000" dirty="0" err="1"/>
              <a:t>qoldiradigan</a:t>
            </a:r>
            <a:r>
              <a:rPr lang="en-US" sz="2000" dirty="0"/>
              <a:t> </a:t>
            </a:r>
            <a:r>
              <a:rPr lang="en-US" sz="2000" dirty="0" err="1"/>
              <a:t>boʻlsak</a:t>
            </a:r>
            <a:r>
              <a:rPr lang="en-US" sz="2000" dirty="0"/>
              <a:t>, u </a:t>
            </a:r>
            <a:r>
              <a:rPr lang="en-US" sz="2000" dirty="0" err="1"/>
              <a:t>holda</a:t>
            </a:r>
            <a:r>
              <a:rPr lang="en-US" sz="2000" dirty="0"/>
              <a:t> </a:t>
            </a:r>
            <a:r>
              <a:rPr lang="en-US" sz="2000" dirty="0" err="1"/>
              <a:t>yakor</a:t>
            </a:r>
            <a:r>
              <a:rPr lang="en-US" sz="2000" dirty="0"/>
              <a:t> </a:t>
            </a:r>
            <a:r>
              <a:rPr lang="en-US" sz="2000" dirty="0" err="1"/>
              <a:t>zanjirining</a:t>
            </a:r>
            <a:r>
              <a:rPr lang="en-US" sz="2000" dirty="0"/>
              <a:t> </a:t>
            </a:r>
            <a:r>
              <a:rPr lang="en-US" sz="2000" dirty="0" err="1"/>
              <a:t>qarshiligi</a:t>
            </a:r>
            <a:r>
              <a:rPr lang="en-US" sz="2000" dirty="0"/>
              <a:t>:</a:t>
            </a:r>
            <a:endParaRPr lang="ru-RU" sz="2000" dirty="0"/>
          </a:p>
          <a:p>
            <a:pPr algn="ctr"/>
            <a:r>
              <a:rPr lang="en-US" sz="2000" dirty="0"/>
              <a:t>R</a:t>
            </a:r>
            <a:r>
              <a:rPr lang="en-US" sz="2000" baseline="-25000" dirty="0"/>
              <a:t>x</a:t>
            </a:r>
            <a:r>
              <a:rPr lang="en-US" sz="2000" dirty="0"/>
              <a:t>=U/I=30/10=3 </a:t>
            </a:r>
            <a:r>
              <a:rPr lang="ru-RU" sz="2000" i="1" dirty="0"/>
              <a:t>О</a:t>
            </a:r>
            <a:r>
              <a:rPr lang="en-US" sz="2000" i="1" dirty="0"/>
              <a:t>m</a:t>
            </a:r>
            <a:endParaRPr lang="ru-RU" sz="2000" dirty="0"/>
          </a:p>
          <a:p>
            <a:pPr algn="just"/>
            <a:r>
              <a:rPr lang="en-US" sz="2000" dirty="0"/>
              <a:t>	</a:t>
            </a:r>
            <a:r>
              <a:rPr lang="en-US" sz="2000" dirty="0" err="1"/>
              <a:t>Kalitning</a:t>
            </a:r>
            <a:r>
              <a:rPr lang="en-US" sz="2000" dirty="0"/>
              <a:t> 1-pozitsiyasida </a:t>
            </a:r>
            <a:r>
              <a:rPr lang="en-US" sz="2000" dirty="0" err="1"/>
              <a:t>ampermetrning</a:t>
            </a:r>
            <a:r>
              <a:rPr lang="en-US" sz="2000" dirty="0"/>
              <a:t> </a:t>
            </a:r>
            <a:r>
              <a:rPr lang="en-US" sz="2000" dirty="0" err="1"/>
              <a:t>ichki</a:t>
            </a:r>
            <a:r>
              <a:rPr lang="en-US" sz="2000" dirty="0"/>
              <a:t> </a:t>
            </a:r>
            <a:r>
              <a:rPr lang="en-US" sz="2000" dirty="0" err="1"/>
              <a:t>qarshiligini</a:t>
            </a:r>
            <a:r>
              <a:rPr lang="en-US" sz="2000" dirty="0"/>
              <a:t> </a:t>
            </a:r>
            <a:r>
              <a:rPr lang="en-US" sz="2000" dirty="0" err="1"/>
              <a:t>hisobga</a:t>
            </a:r>
            <a:r>
              <a:rPr lang="en-US" sz="2000" dirty="0"/>
              <a:t> </a:t>
            </a:r>
            <a:r>
              <a:rPr lang="en-US" sz="2000" dirty="0" err="1"/>
              <a:t>olish</a:t>
            </a:r>
            <a:r>
              <a:rPr lang="en-US" sz="2000" dirty="0"/>
              <a:t> </a:t>
            </a:r>
            <a:r>
              <a:rPr lang="en-US" sz="2000" dirty="0" err="1"/>
              <a:t>kerak</a:t>
            </a:r>
            <a:r>
              <a:rPr lang="en-US" sz="2000" dirty="0"/>
              <a:t>, </a:t>
            </a:r>
            <a:r>
              <a:rPr lang="en-US" sz="2000" dirty="0" err="1"/>
              <a:t>ya'ni</a:t>
            </a:r>
            <a:r>
              <a:rPr lang="en-US" sz="2000" dirty="0"/>
              <a:t>.</a:t>
            </a:r>
            <a:endParaRPr lang="ru-RU" sz="2000" dirty="0"/>
          </a:p>
          <a:p>
            <a:pPr algn="ctr"/>
            <a:r>
              <a:rPr lang="en-US" sz="2000" dirty="0" err="1"/>
              <a:t>R`</a:t>
            </a:r>
            <a:r>
              <a:rPr lang="en-US" sz="2000" baseline="-25000" dirty="0" err="1"/>
              <a:t>x</a:t>
            </a:r>
            <a:r>
              <a:rPr lang="en-US" sz="2000" dirty="0"/>
              <a:t>=(U/I)−R</a:t>
            </a:r>
            <a:r>
              <a:rPr lang="en-US" sz="2000" baseline="-25000" dirty="0"/>
              <a:t>A</a:t>
            </a:r>
            <a:r>
              <a:rPr lang="en-US" sz="2000" dirty="0"/>
              <a:t>=(30/10)−0,1=2,9 </a:t>
            </a:r>
            <a:r>
              <a:rPr lang="ru-RU" sz="2000" i="1" dirty="0"/>
              <a:t>О</a:t>
            </a:r>
            <a:r>
              <a:rPr lang="en-US" sz="2000" i="1" dirty="0"/>
              <a:t>m</a:t>
            </a:r>
            <a:endParaRPr lang="ru-RU" sz="2000" dirty="0"/>
          </a:p>
          <a:p>
            <a:pPr algn="just"/>
            <a:r>
              <a:rPr lang="en-US" sz="2000" dirty="0"/>
              <a:t>	</a:t>
            </a:r>
            <a:r>
              <a:rPr lang="en-US" sz="2000" dirty="0" err="1"/>
              <a:t>Shuning</a:t>
            </a:r>
            <a:r>
              <a:rPr lang="en-US" sz="2000" dirty="0"/>
              <a:t> </a:t>
            </a:r>
            <a:r>
              <a:rPr lang="en-US" sz="2000" dirty="0" err="1"/>
              <a:t>uchun</a:t>
            </a:r>
            <a:r>
              <a:rPr lang="en-US" sz="2000" dirty="0"/>
              <a:t>, </a:t>
            </a:r>
            <a:r>
              <a:rPr lang="en-US" sz="2000" dirty="0" err="1"/>
              <a:t>bu</a:t>
            </a:r>
            <a:r>
              <a:rPr lang="en-US" sz="2000" dirty="0"/>
              <a:t> </a:t>
            </a:r>
            <a:r>
              <a:rPr lang="en-US" sz="2000" dirty="0" err="1"/>
              <a:t>holatda</a:t>
            </a:r>
            <a:r>
              <a:rPr lang="en-US" sz="2000" dirty="0"/>
              <a:t> </a:t>
            </a:r>
            <a:r>
              <a:rPr lang="en-US" sz="2000" dirty="0" err="1"/>
              <a:t>qoʻshimcha</a:t>
            </a:r>
            <a:r>
              <a:rPr lang="en-US" sz="2000" dirty="0"/>
              <a:t> </a:t>
            </a:r>
            <a:r>
              <a:rPr lang="en-US" sz="2000" dirty="0" err="1"/>
              <a:t>nisbiy</a:t>
            </a:r>
            <a:r>
              <a:rPr lang="en-US" sz="2000" dirty="0"/>
              <a:t> </a:t>
            </a:r>
            <a:r>
              <a:rPr lang="en-US" sz="2000" dirty="0" err="1"/>
              <a:t>xatolik</a:t>
            </a:r>
            <a:endParaRPr lang="ru-RU" sz="2000" dirty="0"/>
          </a:p>
          <a:p>
            <a:pPr algn="ctr"/>
            <a:r>
              <a:rPr lang="ru-RU" sz="2000" dirty="0"/>
              <a:t>γ</a:t>
            </a:r>
            <a:r>
              <a:rPr lang="en-US" sz="2000" dirty="0"/>
              <a:t>=</a:t>
            </a:r>
            <a:r>
              <a:rPr lang="ru-RU" sz="2000" dirty="0"/>
              <a:t>Δ</a:t>
            </a:r>
            <a:r>
              <a:rPr lang="en-US" sz="2000" dirty="0"/>
              <a:t>R100%/R</a:t>
            </a:r>
            <a:r>
              <a:rPr lang="en-US" sz="2000" baseline="-25000" dirty="0"/>
              <a:t>x</a:t>
            </a:r>
            <a:r>
              <a:rPr lang="en-US" sz="2000" dirty="0"/>
              <a:t>=(R</a:t>
            </a:r>
            <a:r>
              <a:rPr lang="en-US" sz="2000" baseline="-25000" dirty="0"/>
              <a:t>x</a:t>
            </a:r>
            <a:r>
              <a:rPr lang="en-US" sz="2000" dirty="0"/>
              <a:t>−</a:t>
            </a:r>
            <a:r>
              <a:rPr lang="en-US" sz="2000" dirty="0" err="1"/>
              <a:t>R`</a:t>
            </a:r>
            <a:r>
              <a:rPr lang="en-US" sz="2000" baseline="-25000" dirty="0" err="1"/>
              <a:t>x</a:t>
            </a:r>
            <a:r>
              <a:rPr lang="en-US" sz="2000" dirty="0"/>
              <a:t>) 100%/R</a:t>
            </a:r>
            <a:r>
              <a:rPr lang="en-US" sz="2000" baseline="-25000" dirty="0"/>
              <a:t>x</a:t>
            </a:r>
            <a:r>
              <a:rPr lang="en-US" sz="2000" dirty="0"/>
              <a:t> =(3−2,9)×100/3=3,33 %</a:t>
            </a:r>
            <a:endParaRPr lang="ru-RU" sz="2000" dirty="0"/>
          </a:p>
          <a:p>
            <a:pPr algn="just"/>
            <a:r>
              <a:rPr lang="en-US" sz="2000" dirty="0"/>
              <a:t>	</a:t>
            </a:r>
            <a:r>
              <a:rPr lang="en-US" sz="2000" dirty="0" err="1"/>
              <a:t>Kalitning</a:t>
            </a:r>
            <a:r>
              <a:rPr lang="en-US" sz="2000" dirty="0"/>
              <a:t> 2-pozitsiyasida </a:t>
            </a:r>
            <a:r>
              <a:rPr lang="en-US" sz="2000" dirty="0" err="1"/>
              <a:t>voltmetrning</a:t>
            </a:r>
            <a:r>
              <a:rPr lang="en-US" sz="2000" dirty="0"/>
              <a:t> </a:t>
            </a:r>
            <a:r>
              <a:rPr lang="en-US" sz="2000" dirty="0" err="1"/>
              <a:t>ichki</a:t>
            </a:r>
            <a:r>
              <a:rPr lang="en-US" sz="2000" dirty="0"/>
              <a:t> </a:t>
            </a:r>
            <a:r>
              <a:rPr lang="en-US" sz="2000" dirty="0" err="1"/>
              <a:t>qarshiligini</a:t>
            </a:r>
            <a:r>
              <a:rPr lang="en-US" sz="2000" dirty="0"/>
              <a:t> </a:t>
            </a:r>
            <a:r>
              <a:rPr lang="en-US" sz="2000" dirty="0" err="1"/>
              <a:t>hisobga</a:t>
            </a:r>
            <a:r>
              <a:rPr lang="en-US" sz="2000" dirty="0"/>
              <a:t> </a:t>
            </a:r>
            <a:r>
              <a:rPr lang="en-US" sz="2000" dirty="0" err="1"/>
              <a:t>olish</a:t>
            </a:r>
            <a:r>
              <a:rPr lang="en-US" sz="2000" dirty="0"/>
              <a:t> </a:t>
            </a:r>
            <a:r>
              <a:rPr lang="en-US" sz="2000" dirty="0" err="1"/>
              <a:t>kerak</a:t>
            </a:r>
            <a:r>
              <a:rPr lang="en-US" sz="2000" dirty="0"/>
              <a:t>, </a:t>
            </a:r>
            <a:r>
              <a:rPr lang="en-US" sz="2000" dirty="0" err="1"/>
              <a:t>ya'ni</a:t>
            </a:r>
            <a:r>
              <a:rPr lang="en-US" sz="2000" dirty="0"/>
              <a:t>.</a:t>
            </a:r>
            <a:endParaRPr lang="ru-RU" sz="2000" dirty="0"/>
          </a:p>
          <a:p>
            <a:pPr algn="ctr"/>
            <a:r>
              <a:rPr lang="en-US" sz="2000" dirty="0"/>
              <a:t>R</a:t>
            </a:r>
            <a:r>
              <a:rPr lang="en-US" sz="2000" baseline="-25000" dirty="0"/>
              <a:t>A</a:t>
            </a:r>
            <a:r>
              <a:rPr lang="en-US" sz="2000" dirty="0"/>
              <a:t>=(U</a:t>
            </a:r>
            <a:r>
              <a:rPr lang="en-US" sz="2000" baseline="-25000" dirty="0"/>
              <a:t>V</a:t>
            </a:r>
            <a:r>
              <a:rPr lang="en-US" sz="2000" dirty="0"/>
              <a:t>(</a:t>
            </a:r>
            <a:r>
              <a:rPr lang="en-US" sz="2000" dirty="0" err="1"/>
              <a:t>R</a:t>
            </a:r>
            <a:r>
              <a:rPr lang="en-US" sz="2000" baseline="-25000" dirty="0" err="1"/>
              <a:t>x</a:t>
            </a:r>
            <a:r>
              <a:rPr lang="en-US" sz="2000" dirty="0" err="1"/>
              <a:t>+R</a:t>
            </a:r>
            <a:r>
              <a:rPr lang="en-US" sz="2000" baseline="-25000" dirty="0" err="1"/>
              <a:t>V</a:t>
            </a:r>
            <a:r>
              <a:rPr lang="en-US" sz="2000" dirty="0"/>
              <a:t>))/</a:t>
            </a:r>
            <a:r>
              <a:rPr lang="en-US" sz="2000" dirty="0" err="1"/>
              <a:t>R</a:t>
            </a:r>
            <a:r>
              <a:rPr lang="en-US" sz="2000" baseline="-25000" dirty="0" err="1"/>
              <a:t>x</a:t>
            </a:r>
            <a:r>
              <a:rPr lang="en-US" sz="2000" dirty="0" err="1"/>
              <a:t>R</a:t>
            </a:r>
            <a:r>
              <a:rPr lang="en-US" sz="2000" baseline="-25000" dirty="0" err="1"/>
              <a:t>V</a:t>
            </a:r>
            <a:endParaRPr lang="ru-RU" sz="2000" dirty="0"/>
          </a:p>
          <a:p>
            <a:pPr algn="just"/>
            <a:r>
              <a:rPr lang="en-US" sz="2000" dirty="0" err="1"/>
              <a:t>yoki</a:t>
            </a:r>
            <a:endParaRPr lang="ru-RU" sz="2000" dirty="0"/>
          </a:p>
          <a:p>
            <a:pPr algn="ctr"/>
            <a:r>
              <a:rPr lang="en-US" sz="2000" dirty="0" err="1"/>
              <a:t>R``</a:t>
            </a:r>
            <a:r>
              <a:rPr lang="en-US" sz="2000" baseline="-25000" dirty="0" err="1"/>
              <a:t>x</a:t>
            </a:r>
            <a:r>
              <a:rPr lang="en-US" sz="2000" dirty="0"/>
              <a:t>=U</a:t>
            </a:r>
            <a:r>
              <a:rPr lang="en-US" sz="2000" baseline="-25000" dirty="0"/>
              <a:t>V</a:t>
            </a:r>
            <a:r>
              <a:rPr lang="en-US" sz="2000" dirty="0"/>
              <a:t>/(1−(U</a:t>
            </a:r>
            <a:r>
              <a:rPr lang="en-US" sz="2000" baseline="-25000" dirty="0"/>
              <a:t>V</a:t>
            </a:r>
            <a:r>
              <a:rPr lang="en-US" sz="2000" dirty="0"/>
              <a:t>/R</a:t>
            </a:r>
            <a:r>
              <a:rPr lang="en-US" sz="2000" baseline="-25000" dirty="0"/>
              <a:t>V</a:t>
            </a:r>
            <a:r>
              <a:rPr lang="en-US" sz="2000" dirty="0"/>
              <a:t>))=30/(1−(30/5000))=3,0018 </a:t>
            </a:r>
            <a:r>
              <a:rPr lang="ru-RU" sz="2000" i="1" dirty="0"/>
              <a:t>О</a:t>
            </a:r>
            <a:r>
              <a:rPr lang="en-US" sz="2000" i="1" dirty="0"/>
              <a:t>m</a:t>
            </a:r>
            <a:endParaRPr lang="ru-RU" sz="2000" dirty="0"/>
          </a:p>
          <a:p>
            <a:pPr algn="just"/>
            <a:r>
              <a:rPr lang="en-US" sz="2000" dirty="0"/>
              <a:t>	Bu </a:t>
            </a:r>
            <a:r>
              <a:rPr lang="en-US" sz="2000" dirty="0" err="1"/>
              <a:t>holatda</a:t>
            </a:r>
            <a:r>
              <a:rPr lang="en-US" sz="2000" dirty="0"/>
              <a:t> </a:t>
            </a:r>
            <a:r>
              <a:rPr lang="en-US" sz="2000" dirty="0" err="1"/>
              <a:t>qoʻshimcha</a:t>
            </a:r>
            <a:r>
              <a:rPr lang="en-US" sz="2000" dirty="0"/>
              <a:t> </a:t>
            </a:r>
            <a:r>
              <a:rPr lang="en-US" sz="2000" dirty="0" err="1"/>
              <a:t>nisbiy</a:t>
            </a:r>
            <a:r>
              <a:rPr lang="en-US" sz="2000" dirty="0"/>
              <a:t> </a:t>
            </a:r>
            <a:r>
              <a:rPr lang="en-US" sz="2000" dirty="0" err="1"/>
              <a:t>xatolik</a:t>
            </a:r>
            <a:endParaRPr lang="ru-RU" sz="2000" dirty="0"/>
          </a:p>
          <a:p>
            <a:pPr algn="ctr"/>
            <a:r>
              <a:rPr lang="ru-RU" sz="2000" dirty="0"/>
              <a:t>γ</a:t>
            </a:r>
            <a:r>
              <a:rPr lang="en-US" sz="2000" dirty="0"/>
              <a:t>`=</a:t>
            </a:r>
            <a:r>
              <a:rPr lang="ru-RU" sz="2000" dirty="0"/>
              <a:t>Δ</a:t>
            </a:r>
            <a:r>
              <a:rPr lang="en-US" sz="2000" dirty="0"/>
              <a:t>R100%/Rx=(</a:t>
            </a:r>
            <a:r>
              <a:rPr lang="en-US" sz="2000" dirty="0" err="1"/>
              <a:t>R``</a:t>
            </a:r>
            <a:r>
              <a:rPr lang="en-US" sz="2000" baseline="-25000" dirty="0" err="1"/>
              <a:t>x</a:t>
            </a:r>
            <a:r>
              <a:rPr lang="en-US" sz="2000" dirty="0"/>
              <a:t>−R</a:t>
            </a:r>
            <a:r>
              <a:rPr lang="en-US" sz="2000" baseline="-25000" dirty="0"/>
              <a:t>x</a:t>
            </a:r>
            <a:r>
              <a:rPr lang="en-US" sz="2000" dirty="0"/>
              <a:t>) 100%/</a:t>
            </a:r>
            <a:r>
              <a:rPr lang="en-US" sz="2000" dirty="0" err="1"/>
              <a:t>R``</a:t>
            </a:r>
            <a:r>
              <a:rPr lang="en-US" sz="2000" baseline="-25000" dirty="0" err="1"/>
              <a:t>x</a:t>
            </a:r>
            <a:r>
              <a:rPr lang="en-US" sz="2000" dirty="0"/>
              <a:t>=(3,0018−3) ×100/3,0018=0,06 %</a:t>
            </a:r>
            <a:endParaRPr lang="ru-RU" sz="2000" dirty="0"/>
          </a:p>
          <a:p>
            <a:pPr algn="just"/>
            <a:endParaRPr lang="en-US" sz="2000" dirty="0"/>
          </a:p>
          <a:p>
            <a:pPr algn="just"/>
            <a:r>
              <a:rPr lang="en-US" sz="2000" dirty="0" err="1"/>
              <a:t>Yechimdan</a:t>
            </a:r>
            <a:r>
              <a:rPr lang="en-US" sz="2000" dirty="0"/>
              <a:t> </a:t>
            </a:r>
            <a:r>
              <a:rPr lang="en-US" sz="2000" dirty="0" err="1"/>
              <a:t>koʻrinib</a:t>
            </a:r>
            <a:r>
              <a:rPr lang="en-US" sz="2000" dirty="0"/>
              <a:t> </a:t>
            </a:r>
            <a:r>
              <a:rPr lang="en-US" sz="2000" dirty="0" err="1"/>
              <a:t>turibdiki</a:t>
            </a:r>
            <a:r>
              <a:rPr lang="en-US" sz="2000" dirty="0"/>
              <a:t>, </a:t>
            </a:r>
            <a:r>
              <a:rPr lang="en-US" sz="2000" dirty="0" err="1"/>
              <a:t>ikkinchi</a:t>
            </a:r>
            <a:r>
              <a:rPr lang="en-US" sz="2000" dirty="0"/>
              <a:t> </a:t>
            </a:r>
            <a:r>
              <a:rPr lang="en-US" sz="2000" dirty="0" err="1"/>
              <a:t>holatda</a:t>
            </a:r>
            <a:r>
              <a:rPr lang="en-US" sz="2000" dirty="0"/>
              <a:t> </a:t>
            </a:r>
            <a:r>
              <a:rPr lang="en-US" sz="2000" dirty="0" err="1"/>
              <a:t>xatolik</a:t>
            </a:r>
            <a:r>
              <a:rPr lang="en-US" sz="2000" dirty="0"/>
              <a:t> </a:t>
            </a:r>
            <a:r>
              <a:rPr lang="en-US" sz="2000" dirty="0" err="1"/>
              <a:t>ancha</a:t>
            </a:r>
            <a:r>
              <a:rPr lang="en-US" sz="2000" dirty="0"/>
              <a:t> past </a:t>
            </a:r>
            <a:r>
              <a:rPr lang="en-US" sz="2000" dirty="0" err="1"/>
              <a:t>boʻladi</a:t>
            </a:r>
            <a:r>
              <a:rPr lang="en-US" sz="2000" dirty="0"/>
              <a:t>.</a:t>
            </a:r>
            <a:endParaRPr lang="ru-RU" sz="2000" dirty="0"/>
          </a:p>
        </p:txBody>
      </p:sp>
    </p:spTree>
  </p:cSld>
  <p:clrMapOvr>
    <a:masterClrMapping/>
  </p:clrMapOvr>
  <p:transition spd="med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10-конечная звезда 3">
            <a:extLst>
              <a:ext uri="{FF2B5EF4-FFF2-40B4-BE49-F238E27FC236}">
                <a16:creationId xmlns:a16="http://schemas.microsoft.com/office/drawing/2014/main" id="{12466E8B-6AE9-4F6F-959F-3271E4DF856E}"/>
              </a:ext>
            </a:extLst>
          </p:cNvPr>
          <p:cNvSpPr/>
          <p:nvPr/>
        </p:nvSpPr>
        <p:spPr>
          <a:xfrm>
            <a:off x="8449691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uz-Cyrl-UZ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1</a:t>
            </a: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6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  <p:sp>
        <p:nvSpPr>
          <p:cNvPr id="2" name="Прямоугольник: скругленные углы 1">
            <a:extLst>
              <a:ext uri="{FF2B5EF4-FFF2-40B4-BE49-F238E27FC236}">
                <a16:creationId xmlns:a16="http://schemas.microsoft.com/office/drawing/2014/main" id="{0F488158-5913-418C-BAE8-A4452EFBDB57}"/>
              </a:ext>
            </a:extLst>
          </p:cNvPr>
          <p:cNvSpPr/>
          <p:nvPr/>
        </p:nvSpPr>
        <p:spPr>
          <a:xfrm>
            <a:off x="179512" y="188640"/>
            <a:ext cx="8712968" cy="2664296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/>
              <a:t>8-SAVOL. </a:t>
            </a:r>
            <a:r>
              <a:rPr lang="en-US" dirty="0" err="1"/>
              <a:t>Oʻlchash</a:t>
            </a:r>
            <a:r>
              <a:rPr lang="en-US" dirty="0"/>
              <a:t> </a:t>
            </a:r>
            <a:r>
              <a:rPr lang="en-US" dirty="0" err="1"/>
              <a:t>chegarasi</a:t>
            </a:r>
            <a:r>
              <a:rPr lang="en-US" dirty="0"/>
              <a:t> 75 mV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ichki</a:t>
            </a:r>
            <a:r>
              <a:rPr lang="en-US" dirty="0"/>
              <a:t> </a:t>
            </a:r>
            <a:r>
              <a:rPr lang="en-US" dirty="0" err="1"/>
              <a:t>qarshiligi</a:t>
            </a:r>
            <a:r>
              <a:rPr lang="en-US" dirty="0"/>
              <a:t> </a:t>
            </a:r>
            <a:r>
              <a:rPr lang="en-US" dirty="0" err="1"/>
              <a:t>R</a:t>
            </a:r>
            <a:r>
              <a:rPr lang="en-US" baseline="-25000" dirty="0" err="1"/>
              <a:t>p</a:t>
            </a:r>
            <a:r>
              <a:rPr lang="en-US" dirty="0"/>
              <a:t>= 25 Om </a:t>
            </a:r>
            <a:r>
              <a:rPr lang="en-US" dirty="0" err="1"/>
              <a:t>boʻlgan</a:t>
            </a:r>
            <a:r>
              <a:rPr lang="en-US" dirty="0"/>
              <a:t> </a:t>
            </a:r>
            <a:r>
              <a:rPr lang="en-US" dirty="0" err="1"/>
              <a:t>millivoltmetr</a:t>
            </a:r>
            <a:r>
              <a:rPr lang="en-US" dirty="0"/>
              <a:t> </a:t>
            </a:r>
            <a:r>
              <a:rPr lang="en-US" dirty="0" err="1"/>
              <a:t>shkalasi</a:t>
            </a:r>
            <a:r>
              <a:rPr lang="en-US" dirty="0"/>
              <a:t> 150 ta </a:t>
            </a:r>
            <a:r>
              <a:rPr lang="en-US" dirty="0" err="1"/>
              <a:t>boʻlinmaga</a:t>
            </a:r>
            <a:r>
              <a:rPr lang="en-US" dirty="0"/>
              <a:t> </a:t>
            </a:r>
            <a:r>
              <a:rPr lang="en-US" dirty="0" err="1"/>
              <a:t>ega</a:t>
            </a:r>
            <a:r>
              <a:rPr lang="en-US" dirty="0"/>
              <a:t>. </a:t>
            </a:r>
            <a:r>
              <a:rPr lang="en-US" dirty="0" err="1"/>
              <a:t>Bunday</a:t>
            </a:r>
            <a:r>
              <a:rPr lang="en-US" dirty="0"/>
              <a:t> </a:t>
            </a:r>
            <a:r>
              <a:rPr lang="en-US" dirty="0" err="1"/>
              <a:t>asbob</a:t>
            </a:r>
            <a:r>
              <a:rPr lang="en-US" dirty="0"/>
              <a:t> </a:t>
            </a:r>
            <a:r>
              <a:rPr lang="en-US" dirty="0" err="1"/>
              <a:t>yordamida</a:t>
            </a:r>
            <a:r>
              <a:rPr lang="en-US" dirty="0"/>
              <a:t> </a:t>
            </a:r>
            <a:r>
              <a:rPr lang="en-US" dirty="0" err="1"/>
              <a:t>chegaraviy</a:t>
            </a:r>
            <a:r>
              <a:rPr lang="en-US" dirty="0"/>
              <a:t> </a:t>
            </a:r>
            <a:r>
              <a:rPr lang="en-US" dirty="0" err="1"/>
              <a:t>qiymati</a:t>
            </a:r>
            <a:r>
              <a:rPr lang="en-US" dirty="0"/>
              <a:t> 30 A </a:t>
            </a:r>
            <a:r>
              <a:rPr lang="en-US" dirty="0" err="1"/>
              <a:t>boʻlgan</a:t>
            </a:r>
            <a:r>
              <a:rPr lang="en-US" dirty="0"/>
              <a:t> </a:t>
            </a:r>
            <a:r>
              <a:rPr lang="en-US" dirty="0" err="1"/>
              <a:t>tokni</a:t>
            </a:r>
            <a:r>
              <a:rPr lang="en-US" dirty="0"/>
              <a:t> </a:t>
            </a:r>
            <a:r>
              <a:rPr lang="en-US" dirty="0" err="1"/>
              <a:t>oʻlchash</a:t>
            </a:r>
            <a:r>
              <a:rPr lang="en-US" dirty="0"/>
              <a:t> </a:t>
            </a:r>
            <a:r>
              <a:rPr lang="en-US" dirty="0" err="1"/>
              <a:t>imkonini</a:t>
            </a:r>
            <a:r>
              <a:rPr lang="en-US" dirty="0"/>
              <a:t> </a:t>
            </a:r>
            <a:r>
              <a:rPr lang="en-US" dirty="0" err="1"/>
              <a:t>yaratuvchi</a:t>
            </a:r>
            <a:r>
              <a:rPr lang="en-US" dirty="0"/>
              <a:t> </a:t>
            </a:r>
            <a:r>
              <a:rPr lang="en-US" dirty="0" err="1"/>
              <a:t>shuntning</a:t>
            </a:r>
            <a:r>
              <a:rPr lang="en-US" dirty="0"/>
              <a:t> </a:t>
            </a:r>
            <a:r>
              <a:rPr lang="en-US" dirty="0" err="1"/>
              <a:t>qarshiligini</a:t>
            </a:r>
            <a:r>
              <a:rPr lang="en-US" dirty="0"/>
              <a:t> </a:t>
            </a:r>
            <a:r>
              <a:rPr lang="en-US" dirty="0" err="1"/>
              <a:t>aniqlang</a:t>
            </a:r>
            <a:r>
              <a:rPr lang="en-US" dirty="0"/>
              <a:t>. </a:t>
            </a:r>
            <a:r>
              <a:rPr lang="en-US" dirty="0" err="1"/>
              <a:t>Ikkala</a:t>
            </a:r>
            <a:r>
              <a:rPr lang="en-US" dirty="0"/>
              <a:t> </a:t>
            </a:r>
            <a:r>
              <a:rPr lang="en-US" dirty="0" err="1"/>
              <a:t>holat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asbobning</a:t>
            </a:r>
            <a:r>
              <a:rPr lang="en-US" dirty="0"/>
              <a:t> </a:t>
            </a:r>
            <a:r>
              <a:rPr lang="en-US" dirty="0" err="1"/>
              <a:t>boʻlimlari</a:t>
            </a:r>
            <a:r>
              <a:rPr lang="en-US" dirty="0"/>
              <a:t> </a:t>
            </a:r>
            <a:r>
              <a:rPr lang="en-US" dirty="0" err="1"/>
              <a:t>qiymatini</a:t>
            </a:r>
            <a:r>
              <a:rPr lang="en-US" dirty="0"/>
              <a:t> </a:t>
            </a:r>
            <a:r>
              <a:rPr lang="en-US" dirty="0" err="1"/>
              <a:t>aniqlang</a:t>
            </a:r>
            <a:r>
              <a:rPr lang="en-US" dirty="0"/>
              <a:t>.</a:t>
            </a:r>
            <a:endParaRPr lang="ru-RU" dirty="0"/>
          </a:p>
        </p:txBody>
      </p:sp>
      <p:sp>
        <p:nvSpPr>
          <p:cNvPr id="6" name="Прямоугольник: скругленные углы 5">
            <a:extLst>
              <a:ext uri="{FF2B5EF4-FFF2-40B4-BE49-F238E27FC236}">
                <a16:creationId xmlns:a16="http://schemas.microsoft.com/office/drawing/2014/main" id="{5C92D89D-534A-4A05-B5DA-D10D752C0A25}"/>
              </a:ext>
            </a:extLst>
          </p:cNvPr>
          <p:cNvSpPr/>
          <p:nvPr/>
        </p:nvSpPr>
        <p:spPr>
          <a:xfrm>
            <a:off x="189896" y="3465871"/>
            <a:ext cx="8702584" cy="2448272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b="1" dirty="0"/>
              <a:t>JAVOB: </a:t>
            </a:r>
          </a:p>
          <a:p>
            <a:pPr algn="ctr"/>
            <a:r>
              <a:rPr lang="en-US" dirty="0"/>
              <a:t>I</a:t>
            </a:r>
            <a:r>
              <a:rPr lang="en-US" baseline="-25000" dirty="0"/>
              <a:t>1</a:t>
            </a:r>
            <a:r>
              <a:rPr lang="en-US" dirty="0"/>
              <a:t> = U</a:t>
            </a:r>
            <a:r>
              <a:rPr lang="en-US" baseline="-25000" dirty="0"/>
              <a:t>1</a:t>
            </a:r>
            <a:r>
              <a:rPr lang="en-US" dirty="0"/>
              <a:t> / </a:t>
            </a:r>
            <a:r>
              <a:rPr lang="en-US" dirty="0" err="1"/>
              <a:t>R</a:t>
            </a:r>
            <a:r>
              <a:rPr lang="en-US" baseline="-25000" dirty="0" err="1"/>
              <a:t>pr</a:t>
            </a:r>
            <a:r>
              <a:rPr lang="en-US" dirty="0"/>
              <a:t> = 0,003 </a:t>
            </a:r>
            <a:r>
              <a:rPr lang="ru-RU" dirty="0"/>
              <a:t>А</a:t>
            </a:r>
            <a:r>
              <a:rPr lang="en-US" dirty="0"/>
              <a:t>;</a:t>
            </a:r>
            <a:endParaRPr lang="ru-RU" dirty="0"/>
          </a:p>
          <a:p>
            <a:pPr algn="ctr"/>
            <a:r>
              <a:rPr lang="en-US" dirty="0"/>
              <a:t>n = I</a:t>
            </a:r>
            <a:r>
              <a:rPr lang="en-US" baseline="-25000" dirty="0"/>
              <a:t>2</a:t>
            </a:r>
            <a:r>
              <a:rPr lang="en-US" dirty="0"/>
              <a:t> / I</a:t>
            </a:r>
            <a:r>
              <a:rPr lang="en-US" baseline="-25000" dirty="0"/>
              <a:t>1</a:t>
            </a:r>
            <a:r>
              <a:rPr lang="en-US" dirty="0"/>
              <a:t> = 10000;</a:t>
            </a:r>
            <a:endParaRPr lang="ru-RU" dirty="0"/>
          </a:p>
          <a:p>
            <a:pPr algn="ctr"/>
            <a:r>
              <a:rPr lang="en-US" dirty="0"/>
              <a:t>R</a:t>
            </a:r>
            <a:r>
              <a:rPr lang="en-US" baseline="-25000" dirty="0"/>
              <a:t>sh</a:t>
            </a:r>
            <a:r>
              <a:rPr lang="en-US" dirty="0"/>
              <a:t> = </a:t>
            </a:r>
            <a:r>
              <a:rPr lang="en-US" dirty="0" err="1"/>
              <a:t>R</a:t>
            </a:r>
            <a:r>
              <a:rPr lang="en-US" baseline="-25000" dirty="0" err="1"/>
              <a:t>pr</a:t>
            </a:r>
            <a:r>
              <a:rPr lang="en-US" dirty="0"/>
              <a:t>/(n - 1) = 0,0025 </a:t>
            </a:r>
            <a:r>
              <a:rPr lang="ru-RU" dirty="0"/>
              <a:t>О</a:t>
            </a:r>
            <a:r>
              <a:rPr lang="en-US" dirty="0"/>
              <a:t>m;</a:t>
            </a:r>
            <a:endParaRPr lang="ru-RU" dirty="0"/>
          </a:p>
          <a:p>
            <a:pPr algn="ctr"/>
            <a:r>
              <a:rPr lang="ru-RU" dirty="0"/>
              <a:t>С</a:t>
            </a:r>
            <a:r>
              <a:rPr lang="en-US" baseline="-25000" dirty="0"/>
              <a:t>1</a:t>
            </a:r>
            <a:r>
              <a:rPr lang="en-US" dirty="0"/>
              <a:t> = U</a:t>
            </a:r>
            <a:r>
              <a:rPr lang="en-US" baseline="-25000" dirty="0"/>
              <a:t>1</a:t>
            </a:r>
            <a:r>
              <a:rPr lang="en-US" dirty="0"/>
              <a:t> / N = 0,5 mV/</a:t>
            </a:r>
            <a:r>
              <a:rPr lang="en-US" dirty="0" err="1"/>
              <a:t>boʻlim</a:t>
            </a:r>
            <a:r>
              <a:rPr lang="en-US" dirty="0"/>
              <a:t>; </a:t>
            </a:r>
            <a:endParaRPr lang="ru-RU" dirty="0"/>
          </a:p>
          <a:p>
            <a:pPr algn="ctr"/>
            <a:r>
              <a:rPr lang="ru-RU" dirty="0"/>
              <a:t>С</a:t>
            </a:r>
            <a:r>
              <a:rPr lang="ru-RU" baseline="-25000" dirty="0"/>
              <a:t>2</a:t>
            </a:r>
            <a:r>
              <a:rPr lang="ru-RU" dirty="0"/>
              <a:t> = </a:t>
            </a:r>
            <a:r>
              <a:rPr lang="en-US" dirty="0"/>
              <a:t>I</a:t>
            </a:r>
            <a:r>
              <a:rPr lang="ru-RU" baseline="-25000" dirty="0"/>
              <a:t>1</a:t>
            </a:r>
            <a:r>
              <a:rPr lang="ru-RU" dirty="0"/>
              <a:t> / </a:t>
            </a:r>
            <a:r>
              <a:rPr lang="en-US" dirty="0"/>
              <a:t>N</a:t>
            </a:r>
            <a:r>
              <a:rPr lang="ru-RU" dirty="0"/>
              <a:t> = 0,2 А/</a:t>
            </a:r>
            <a:r>
              <a:rPr lang="en-US" dirty="0" err="1"/>
              <a:t>bo</a:t>
            </a:r>
            <a:r>
              <a:rPr lang="ru-RU" dirty="0"/>
              <a:t>ʻ</a:t>
            </a:r>
            <a:r>
              <a:rPr lang="en-US" dirty="0" err="1"/>
              <a:t>lim</a:t>
            </a:r>
            <a:r>
              <a:rPr lang="ru-RU" dirty="0"/>
              <a:t>.</a:t>
            </a:r>
          </a:p>
        </p:txBody>
      </p:sp>
    </p:spTree>
  </p:cSld>
  <p:clrMapOvr>
    <a:masterClrMapping/>
  </p:clrMapOvr>
  <p:transition spd="med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10-конечная звезда 3">
            <a:extLst>
              <a:ext uri="{FF2B5EF4-FFF2-40B4-BE49-F238E27FC236}">
                <a16:creationId xmlns:a16="http://schemas.microsoft.com/office/drawing/2014/main" id="{1494E3AF-3737-4B67-B909-2DCE073ABEC3}"/>
              </a:ext>
            </a:extLst>
          </p:cNvPr>
          <p:cNvSpPr/>
          <p:nvPr/>
        </p:nvSpPr>
        <p:spPr>
          <a:xfrm>
            <a:off x="8449691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uz-Cyrl-UZ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1</a:t>
            </a: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7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1ACEAA9B-3386-49E6-BF76-C555CB42CDA9}"/>
              </a:ext>
            </a:extLst>
          </p:cNvPr>
          <p:cNvSpPr/>
          <p:nvPr/>
        </p:nvSpPr>
        <p:spPr>
          <a:xfrm>
            <a:off x="395536" y="1268760"/>
            <a:ext cx="8389440" cy="3096344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b="1" dirty="0"/>
              <a:t>9-SAVOL. </a:t>
            </a:r>
            <a:r>
              <a:rPr lang="en-US" sz="2800" dirty="0" err="1"/>
              <a:t>Oʻlchanayotgan</a:t>
            </a:r>
            <a:r>
              <a:rPr lang="en-US" sz="2800" dirty="0"/>
              <a:t> </a:t>
            </a:r>
            <a:r>
              <a:rPr lang="en-US" sz="2800" dirty="0" err="1"/>
              <a:t>tok</a:t>
            </a:r>
            <a:r>
              <a:rPr lang="en-US" sz="2800" dirty="0"/>
              <a:t> 0,5 A </a:t>
            </a:r>
            <a:r>
              <a:rPr lang="en-US" sz="2800" dirty="0" err="1"/>
              <a:t>ga</a:t>
            </a:r>
            <a:r>
              <a:rPr lang="en-US" sz="2800" dirty="0"/>
              <a:t> </a:t>
            </a:r>
            <a:r>
              <a:rPr lang="en-US" sz="2800" dirty="0" err="1"/>
              <a:t>oʻzgarganda</a:t>
            </a:r>
            <a:r>
              <a:rPr lang="en-US" sz="2800" dirty="0"/>
              <a:t>, </a:t>
            </a:r>
            <a:r>
              <a:rPr lang="en-US" sz="2800" dirty="0" err="1"/>
              <a:t>ampermetr</a:t>
            </a:r>
            <a:r>
              <a:rPr lang="en-US" sz="2800" dirty="0"/>
              <a:t> </a:t>
            </a:r>
            <a:r>
              <a:rPr lang="en-US" sz="2800" dirty="0" err="1"/>
              <a:t>strelkasi</a:t>
            </a:r>
            <a:r>
              <a:rPr lang="en-US" sz="2800" dirty="0"/>
              <a:t> 100 ta </a:t>
            </a:r>
            <a:r>
              <a:rPr lang="en-US" sz="2800" dirty="0" err="1"/>
              <a:t>boʻlimga</a:t>
            </a:r>
            <a:r>
              <a:rPr lang="en-US" sz="2800" dirty="0"/>
              <a:t> </a:t>
            </a:r>
            <a:r>
              <a:rPr lang="en-US" sz="2800" dirty="0" err="1"/>
              <a:t>ega</a:t>
            </a:r>
            <a:r>
              <a:rPr lang="en-US" sz="2800" dirty="0"/>
              <a:t> </a:t>
            </a:r>
            <a:r>
              <a:rPr lang="en-US" sz="2800" dirty="0" err="1"/>
              <a:t>boʻlgan</a:t>
            </a:r>
            <a:r>
              <a:rPr lang="en-US" sz="2800" dirty="0"/>
              <a:t> </a:t>
            </a:r>
            <a:r>
              <a:rPr lang="en-US" sz="2800" dirty="0" err="1"/>
              <a:t>chiziqli</a:t>
            </a:r>
            <a:r>
              <a:rPr lang="en-US" sz="2800" dirty="0"/>
              <a:t> </a:t>
            </a:r>
            <a:r>
              <a:rPr lang="en-US" sz="2800" dirty="0" err="1"/>
              <a:t>shkalaning</a:t>
            </a:r>
            <a:r>
              <a:rPr lang="en-US" sz="2800" dirty="0"/>
              <a:t> </a:t>
            </a:r>
            <a:r>
              <a:rPr lang="en-US" sz="2800" dirty="0" err="1"/>
              <a:t>yarmiga</a:t>
            </a:r>
            <a:r>
              <a:rPr lang="en-US" sz="2800" dirty="0"/>
              <a:t> </a:t>
            </a:r>
            <a:r>
              <a:rPr lang="en-US" sz="2800" dirty="0" err="1"/>
              <a:t>ogʻadi</a:t>
            </a:r>
            <a:r>
              <a:rPr lang="en-US" sz="2800" dirty="0"/>
              <a:t>. </a:t>
            </a:r>
            <a:r>
              <a:rPr lang="en-US" sz="2800" dirty="0" err="1"/>
              <a:t>Oʻlchashning</a:t>
            </a:r>
            <a:r>
              <a:rPr lang="en-US" sz="2800" dirty="0"/>
              <a:t> </a:t>
            </a:r>
            <a:r>
              <a:rPr lang="en-US" sz="2800" dirty="0" err="1"/>
              <a:t>yuqori</a:t>
            </a:r>
            <a:r>
              <a:rPr lang="en-US" sz="2800" dirty="0"/>
              <a:t> </a:t>
            </a:r>
            <a:r>
              <a:rPr lang="en-US" sz="2800" dirty="0" err="1"/>
              <a:t>va</a:t>
            </a:r>
            <a:r>
              <a:rPr lang="en-US" sz="2800" dirty="0"/>
              <a:t> </a:t>
            </a:r>
            <a:r>
              <a:rPr lang="en-US" sz="2800" dirty="0" err="1"/>
              <a:t>quyi</a:t>
            </a:r>
            <a:r>
              <a:rPr lang="en-US" sz="2800" dirty="0"/>
              <a:t> </a:t>
            </a:r>
            <a:r>
              <a:rPr lang="en-US" sz="2800" dirty="0" err="1"/>
              <a:t>chegaralarini</a:t>
            </a:r>
            <a:r>
              <a:rPr lang="en-US" sz="2800" dirty="0"/>
              <a:t>, </a:t>
            </a:r>
            <a:r>
              <a:rPr lang="en-US" sz="2800" dirty="0" err="1"/>
              <a:t>boʻlim</a:t>
            </a:r>
            <a:r>
              <a:rPr lang="en-US" sz="2800" dirty="0"/>
              <a:t> </a:t>
            </a:r>
            <a:r>
              <a:rPr lang="en-US" sz="2800" dirty="0" err="1"/>
              <a:t>qiymatini</a:t>
            </a:r>
            <a:r>
              <a:rPr lang="en-US" sz="2800" dirty="0"/>
              <a:t> </a:t>
            </a:r>
            <a:r>
              <a:rPr lang="en-US" sz="2800" dirty="0" err="1"/>
              <a:t>va</a:t>
            </a:r>
            <a:r>
              <a:rPr lang="en-US" sz="2800" dirty="0"/>
              <a:t> </a:t>
            </a:r>
            <a:r>
              <a:rPr lang="en-US" sz="2800" dirty="0" err="1"/>
              <a:t>ampermetrning</a:t>
            </a:r>
            <a:r>
              <a:rPr lang="en-US" sz="2800" dirty="0"/>
              <a:t> </a:t>
            </a:r>
            <a:r>
              <a:rPr lang="en-US" sz="2800" dirty="0" err="1"/>
              <a:t>sezgirligini</a:t>
            </a:r>
            <a:r>
              <a:rPr lang="en-US" sz="2800" dirty="0"/>
              <a:t> </a:t>
            </a:r>
            <a:r>
              <a:rPr lang="en-US" sz="2800" dirty="0" err="1"/>
              <a:t>aniqlang</a:t>
            </a:r>
            <a:r>
              <a:rPr lang="en-US" sz="2800" dirty="0"/>
              <a:t>.</a:t>
            </a:r>
            <a:endParaRPr lang="ru-RU" sz="2800" dirty="0"/>
          </a:p>
        </p:txBody>
      </p:sp>
    </p:spTree>
  </p:cSld>
  <p:clrMapOvr>
    <a:masterClrMapping/>
  </p:clrMapOvr>
  <p:transition spd="med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F27E6E6D-D332-408F-89BF-49B1C094EC44}"/>
              </a:ext>
            </a:extLst>
          </p:cNvPr>
          <p:cNvSpPr/>
          <p:nvPr/>
        </p:nvSpPr>
        <p:spPr>
          <a:xfrm>
            <a:off x="179512" y="332656"/>
            <a:ext cx="8784976" cy="612068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200" dirty="0"/>
              <a:t>	</a:t>
            </a:r>
            <a:r>
              <a:rPr lang="en-US" sz="2200" b="1" dirty="0"/>
              <a:t>JAVOB: </a:t>
            </a:r>
          </a:p>
          <a:p>
            <a:pPr algn="just"/>
            <a:r>
              <a:rPr lang="en-US" sz="2200" dirty="0"/>
              <a:t>	</a:t>
            </a:r>
            <a:r>
              <a:rPr lang="en-US" sz="2200" dirty="0" err="1"/>
              <a:t>Ampermetr</a:t>
            </a:r>
            <a:r>
              <a:rPr lang="en-US" sz="2200" dirty="0"/>
              <a:t> </a:t>
            </a:r>
            <a:r>
              <a:rPr lang="en-US" sz="2200" dirty="0" err="1"/>
              <a:t>oʻlchashining</a:t>
            </a:r>
            <a:r>
              <a:rPr lang="en-US" sz="2200" dirty="0"/>
              <a:t> </a:t>
            </a:r>
            <a:r>
              <a:rPr lang="en-US" sz="2200" dirty="0" err="1"/>
              <a:t>yuqori</a:t>
            </a:r>
            <a:r>
              <a:rPr lang="en-US" sz="2200" dirty="0"/>
              <a:t> </a:t>
            </a:r>
            <a:r>
              <a:rPr lang="en-US" sz="2200" dirty="0" err="1"/>
              <a:t>chegarasi</a:t>
            </a:r>
            <a:r>
              <a:rPr lang="en-US" sz="2200" dirty="0"/>
              <a:t> </a:t>
            </a:r>
            <a:r>
              <a:rPr lang="en-US" sz="2200" dirty="0" err="1"/>
              <a:t>asbob</a:t>
            </a:r>
            <a:r>
              <a:rPr lang="en-US" sz="2200" dirty="0"/>
              <a:t> </a:t>
            </a:r>
            <a:r>
              <a:rPr lang="en-US" sz="2200" dirty="0" err="1"/>
              <a:t>koʻrsatgichining</a:t>
            </a:r>
            <a:r>
              <a:rPr lang="en-US" sz="2200" dirty="0"/>
              <a:t> </a:t>
            </a:r>
            <a:r>
              <a:rPr lang="en-US" sz="2200" dirty="0" err="1"/>
              <a:t>maksimal</a:t>
            </a:r>
            <a:r>
              <a:rPr lang="en-US" sz="2200" dirty="0"/>
              <a:t> </a:t>
            </a:r>
            <a:r>
              <a:rPr lang="en-US" sz="2200" dirty="0" err="1"/>
              <a:t>ogʻishiga</a:t>
            </a:r>
            <a:r>
              <a:rPr lang="en-US" sz="2200" dirty="0"/>
              <a:t> </a:t>
            </a:r>
            <a:r>
              <a:rPr lang="en-US" sz="2200" dirty="0" err="1"/>
              <a:t>toʻgʻri</a:t>
            </a:r>
            <a:r>
              <a:rPr lang="en-US" sz="2200" dirty="0"/>
              <a:t> </a:t>
            </a:r>
            <a:r>
              <a:rPr lang="en-US" sz="2200" dirty="0" err="1"/>
              <a:t>keladi</a:t>
            </a:r>
            <a:r>
              <a:rPr lang="en-US" sz="2200" dirty="0"/>
              <a:t>, </a:t>
            </a:r>
            <a:r>
              <a:rPr lang="en-US" sz="2200" dirty="0" err="1"/>
              <a:t>chunki</a:t>
            </a:r>
            <a:r>
              <a:rPr lang="en-US" sz="2200" dirty="0"/>
              <a:t> </a:t>
            </a:r>
            <a:r>
              <a:rPr lang="en-US" sz="2200" dirty="0" err="1"/>
              <a:t>shkala</a:t>
            </a:r>
            <a:r>
              <a:rPr lang="en-US" sz="2200" dirty="0"/>
              <a:t> </a:t>
            </a:r>
            <a:r>
              <a:rPr lang="en-US" sz="2200" dirty="0" err="1"/>
              <a:t>chiziqli</a:t>
            </a:r>
            <a:r>
              <a:rPr lang="en-US" sz="2200" dirty="0"/>
              <a:t>, </a:t>
            </a:r>
            <a:r>
              <a:rPr lang="en-US" sz="2200" dirty="0" err="1"/>
              <a:t>bunda</a:t>
            </a:r>
            <a:endParaRPr lang="ru-RU" sz="2200" dirty="0"/>
          </a:p>
          <a:p>
            <a:pPr algn="ctr"/>
            <a:r>
              <a:rPr lang="en-US" sz="2200" dirty="0"/>
              <a:t>I</a:t>
            </a:r>
            <a:r>
              <a:rPr lang="en-US" sz="2200" i="1" dirty="0"/>
              <a:t>n</a:t>
            </a:r>
            <a:r>
              <a:rPr lang="en-US" sz="2200" dirty="0"/>
              <a:t>=2I</a:t>
            </a:r>
            <a:r>
              <a:rPr lang="en-US" sz="2200" i="1" baseline="-25000" dirty="0"/>
              <a:t>oʻlch</a:t>
            </a:r>
            <a:r>
              <a:rPr lang="en-US" sz="2200" dirty="0"/>
              <a:t>=1 </a:t>
            </a:r>
            <a:r>
              <a:rPr lang="ru-RU" sz="2200" i="1" dirty="0"/>
              <a:t>А</a:t>
            </a:r>
            <a:endParaRPr lang="ru-RU" sz="2200" dirty="0"/>
          </a:p>
          <a:p>
            <a:pPr algn="just"/>
            <a:r>
              <a:rPr lang="en-US" sz="2200" dirty="0"/>
              <a:t>	</a:t>
            </a:r>
            <a:r>
              <a:rPr lang="en-US" sz="2200" dirty="0" err="1"/>
              <a:t>Asbobning</a:t>
            </a:r>
            <a:r>
              <a:rPr lang="en-US" sz="2200" dirty="0"/>
              <a:t> </a:t>
            </a:r>
            <a:r>
              <a:rPr lang="en-US" sz="2200" dirty="0" err="1"/>
              <a:t>boʻlim</a:t>
            </a:r>
            <a:r>
              <a:rPr lang="en-US" sz="2200" dirty="0"/>
              <a:t> </a:t>
            </a:r>
            <a:r>
              <a:rPr lang="en-US" sz="2200" dirty="0" err="1"/>
              <a:t>qiymati</a:t>
            </a:r>
            <a:r>
              <a:rPr lang="en-US" sz="2200" dirty="0"/>
              <a:t> </a:t>
            </a:r>
            <a:r>
              <a:rPr lang="en-US" sz="2200" dirty="0" err="1"/>
              <a:t>oʻlchanayotgan</a:t>
            </a:r>
            <a:r>
              <a:rPr lang="en-US" sz="2200" dirty="0"/>
              <a:t> </a:t>
            </a:r>
            <a:r>
              <a:rPr lang="en-US" sz="2200" dirty="0" err="1"/>
              <a:t>tok</a:t>
            </a:r>
            <a:r>
              <a:rPr lang="en-US" sz="2200" dirty="0"/>
              <a:t> </a:t>
            </a:r>
            <a:r>
              <a:rPr lang="en-US" sz="2200" dirty="0" err="1"/>
              <a:t>oʻzgarishi</a:t>
            </a:r>
            <a:r>
              <a:rPr lang="en-US" sz="2200" dirty="0"/>
              <a:t> </a:t>
            </a:r>
            <a:r>
              <a:rPr lang="en-US" sz="2200" dirty="0" err="1"/>
              <a:t>va</a:t>
            </a:r>
            <a:r>
              <a:rPr lang="en-US" sz="2200" dirty="0"/>
              <a:t> </a:t>
            </a:r>
            <a:r>
              <a:rPr lang="en-US" sz="2200" dirty="0" err="1"/>
              <a:t>koʻrsatgich</a:t>
            </a:r>
            <a:r>
              <a:rPr lang="en-US" sz="2200" dirty="0"/>
              <a:t> </a:t>
            </a:r>
            <a:r>
              <a:rPr lang="en-US" sz="2200" dirty="0" err="1"/>
              <a:t>siljishining</a:t>
            </a:r>
            <a:r>
              <a:rPr lang="en-US" sz="2200" dirty="0"/>
              <a:t> </a:t>
            </a:r>
            <a:r>
              <a:rPr lang="en-US" sz="2200" dirty="0" err="1"/>
              <a:t>nisbati</a:t>
            </a:r>
            <a:r>
              <a:rPr lang="en-US" sz="2200" dirty="0"/>
              <a:t> </a:t>
            </a:r>
            <a:r>
              <a:rPr lang="en-US" sz="2200" dirty="0" err="1"/>
              <a:t>asosida</a:t>
            </a:r>
            <a:r>
              <a:rPr lang="en-US" sz="2200" dirty="0"/>
              <a:t> </a:t>
            </a:r>
            <a:r>
              <a:rPr lang="en-US" sz="2200" dirty="0" err="1"/>
              <a:t>aniqlanadi</a:t>
            </a:r>
            <a:r>
              <a:rPr lang="en-US" sz="2200" dirty="0"/>
              <a:t>.</a:t>
            </a:r>
            <a:endParaRPr lang="ru-RU" sz="2200" dirty="0"/>
          </a:p>
          <a:p>
            <a:pPr algn="ctr"/>
            <a:r>
              <a:rPr lang="en-US" sz="2200" dirty="0"/>
              <a:t>c</a:t>
            </a:r>
            <a:r>
              <a:rPr lang="en-US" sz="2200" baseline="-25000" dirty="0"/>
              <a:t>x</a:t>
            </a:r>
            <a:r>
              <a:rPr lang="en-US" sz="2200" dirty="0"/>
              <a:t>=</a:t>
            </a:r>
            <a:r>
              <a:rPr lang="ru-RU" sz="2200" dirty="0"/>
              <a:t>Δ</a:t>
            </a:r>
            <a:r>
              <a:rPr lang="en-US" sz="2200" dirty="0"/>
              <a:t>I/</a:t>
            </a:r>
            <a:r>
              <a:rPr lang="ru-RU" sz="2200" dirty="0"/>
              <a:t>Δα</a:t>
            </a:r>
            <a:r>
              <a:rPr lang="en-US" sz="2200" dirty="0"/>
              <a:t>=10 </a:t>
            </a:r>
            <a:r>
              <a:rPr lang="en-US" sz="2200" i="1" dirty="0"/>
              <a:t>m</a:t>
            </a:r>
            <a:r>
              <a:rPr lang="ru-RU" sz="2200" i="1" dirty="0"/>
              <a:t>А</a:t>
            </a:r>
            <a:r>
              <a:rPr lang="en-US" sz="2200" i="1" dirty="0"/>
              <a:t>/</a:t>
            </a:r>
            <a:r>
              <a:rPr lang="en-US" sz="2200" i="1" dirty="0" err="1"/>
              <a:t>boʻlim</a:t>
            </a:r>
            <a:endParaRPr lang="ru-RU" sz="2200" dirty="0"/>
          </a:p>
          <a:p>
            <a:pPr algn="just"/>
            <a:r>
              <a:rPr lang="en-US" sz="2200" dirty="0"/>
              <a:t>	</a:t>
            </a:r>
            <a:r>
              <a:rPr lang="en-US" sz="2200" dirty="0" err="1"/>
              <a:t>Asbobning</a:t>
            </a:r>
            <a:r>
              <a:rPr lang="en-US" sz="2200" dirty="0"/>
              <a:t> </a:t>
            </a:r>
            <a:r>
              <a:rPr lang="en-US" sz="2200" dirty="0" err="1"/>
              <a:t>shkalasining</a:t>
            </a:r>
            <a:r>
              <a:rPr lang="en-US" sz="2200" dirty="0"/>
              <a:t> </a:t>
            </a:r>
            <a:r>
              <a:rPr lang="en-US" sz="2200" dirty="0" err="1"/>
              <a:t>doimiysiga</a:t>
            </a:r>
            <a:r>
              <a:rPr lang="en-US" sz="2200" dirty="0"/>
              <a:t> </a:t>
            </a:r>
            <a:r>
              <a:rPr lang="en-US" sz="2200" dirty="0" err="1"/>
              <a:t>teskari</a:t>
            </a:r>
            <a:r>
              <a:rPr lang="en-US" sz="2200" dirty="0"/>
              <a:t> </a:t>
            </a:r>
            <a:r>
              <a:rPr lang="en-US" sz="2200" dirty="0" err="1"/>
              <a:t>kattalik</a:t>
            </a:r>
            <a:r>
              <a:rPr lang="en-US" sz="2200" dirty="0"/>
              <a:t> </a:t>
            </a:r>
            <a:r>
              <a:rPr lang="en-US" sz="2200" dirty="0" err="1"/>
              <a:t>uning</a:t>
            </a:r>
            <a:r>
              <a:rPr lang="en-US" sz="2200" dirty="0"/>
              <a:t> </a:t>
            </a:r>
            <a:r>
              <a:rPr lang="en-US" sz="2200" dirty="0" err="1"/>
              <a:t>sezgirligiga</a:t>
            </a:r>
            <a:r>
              <a:rPr lang="en-US" sz="2200" dirty="0"/>
              <a:t> </a:t>
            </a:r>
            <a:r>
              <a:rPr lang="en-US" sz="2200" dirty="0" err="1"/>
              <a:t>mos</a:t>
            </a:r>
            <a:r>
              <a:rPr lang="en-US" sz="2200" dirty="0"/>
              <a:t> </a:t>
            </a:r>
            <a:r>
              <a:rPr lang="en-US" sz="2200" dirty="0" err="1"/>
              <a:t>keladi</a:t>
            </a:r>
            <a:r>
              <a:rPr lang="en-US" sz="2200" dirty="0"/>
              <a:t>, </a:t>
            </a:r>
            <a:r>
              <a:rPr lang="en-US" sz="2200" dirty="0" err="1"/>
              <a:t>ya'ni</a:t>
            </a:r>
            <a:r>
              <a:rPr lang="en-US" sz="2200" dirty="0"/>
              <a:t>.</a:t>
            </a:r>
            <a:endParaRPr lang="ru-RU" sz="2200" dirty="0"/>
          </a:p>
          <a:p>
            <a:pPr algn="ctr"/>
            <a:r>
              <a:rPr lang="en-US" sz="2200" dirty="0" err="1"/>
              <a:t>s</a:t>
            </a:r>
            <a:r>
              <a:rPr lang="en-US" sz="2200" baseline="-25000" dirty="0" err="1"/>
              <a:t>x</a:t>
            </a:r>
            <a:r>
              <a:rPr lang="en-US" sz="2200" dirty="0"/>
              <a:t>=</a:t>
            </a:r>
            <a:r>
              <a:rPr lang="ru-RU" sz="2200" dirty="0"/>
              <a:t>Δα</a:t>
            </a:r>
            <a:r>
              <a:rPr lang="en-US" sz="2200" dirty="0"/>
              <a:t>/</a:t>
            </a:r>
            <a:r>
              <a:rPr lang="ru-RU" sz="2200" dirty="0"/>
              <a:t>Δ</a:t>
            </a:r>
            <a:r>
              <a:rPr lang="en-US" sz="2200" dirty="0"/>
              <a:t>I=0,1 </a:t>
            </a:r>
            <a:r>
              <a:rPr lang="en-US" sz="2200" i="1" dirty="0" err="1"/>
              <a:t>boʻlim</a:t>
            </a:r>
            <a:r>
              <a:rPr lang="en-US" sz="2200" i="1" dirty="0"/>
              <a:t>/m</a:t>
            </a:r>
            <a:r>
              <a:rPr lang="ru-RU" sz="2200" i="1" dirty="0"/>
              <a:t>А</a:t>
            </a:r>
            <a:endParaRPr lang="ru-RU" sz="2200" dirty="0"/>
          </a:p>
          <a:p>
            <a:pPr algn="just"/>
            <a:r>
              <a:rPr lang="en-US" sz="2200" dirty="0"/>
              <a:t>	</a:t>
            </a:r>
            <a:r>
              <a:rPr lang="en-US" sz="2200" dirty="0" err="1"/>
              <a:t>Quyi</a:t>
            </a:r>
            <a:r>
              <a:rPr lang="en-US" sz="2200" dirty="0"/>
              <a:t> </a:t>
            </a:r>
            <a:r>
              <a:rPr lang="en-US" sz="2200" dirty="0" err="1"/>
              <a:t>chegara</a:t>
            </a:r>
            <a:r>
              <a:rPr lang="en-US" sz="2200" dirty="0"/>
              <a:t> </a:t>
            </a:r>
            <a:r>
              <a:rPr lang="en-US" sz="2200" dirty="0" err="1"/>
              <a:t>oʻlchanayotgan</a:t>
            </a:r>
            <a:r>
              <a:rPr lang="en-US" sz="2200" dirty="0"/>
              <a:t> </a:t>
            </a:r>
            <a:r>
              <a:rPr lang="en-US" sz="2200" dirty="0" err="1"/>
              <a:t>tokning</a:t>
            </a:r>
            <a:r>
              <a:rPr lang="en-US" sz="2200" dirty="0"/>
              <a:t> minimal </a:t>
            </a:r>
            <a:r>
              <a:rPr lang="en-US" sz="2200" dirty="0" err="1"/>
              <a:t>qiymatiga</a:t>
            </a:r>
            <a:r>
              <a:rPr lang="en-US" sz="2200" dirty="0"/>
              <a:t> </a:t>
            </a:r>
            <a:r>
              <a:rPr lang="en-US" sz="2200" dirty="0" err="1"/>
              <a:t>teng</a:t>
            </a:r>
            <a:r>
              <a:rPr lang="en-US" sz="2200" dirty="0"/>
              <a:t>. </a:t>
            </a:r>
            <a:r>
              <a:rPr lang="en-US" sz="2200" dirty="0" err="1"/>
              <a:t>Oʻlchash</a:t>
            </a:r>
            <a:r>
              <a:rPr lang="en-US" sz="2200" dirty="0"/>
              <a:t> </a:t>
            </a:r>
            <a:r>
              <a:rPr lang="en-US" sz="2200" dirty="0" err="1"/>
              <a:t>texnikasida</a:t>
            </a:r>
            <a:r>
              <a:rPr lang="en-US" sz="2200" dirty="0"/>
              <a:t> </a:t>
            </a:r>
            <a:r>
              <a:rPr lang="en-US" sz="2200" dirty="0" err="1"/>
              <a:t>koʻrsatgichni</a:t>
            </a:r>
            <a:r>
              <a:rPr lang="en-US" sz="2200" dirty="0"/>
              <a:t> </a:t>
            </a:r>
            <a:r>
              <a:rPr lang="en-US" sz="2200" dirty="0" err="1"/>
              <a:t>shkala</a:t>
            </a:r>
            <a:r>
              <a:rPr lang="en-US" sz="2200" dirty="0"/>
              <a:t> </a:t>
            </a:r>
            <a:r>
              <a:rPr lang="en-US" sz="2200" dirty="0" err="1"/>
              <a:t>boʻlimning</a:t>
            </a:r>
            <a:r>
              <a:rPr lang="en-US" sz="2200" dirty="0"/>
              <a:t> </a:t>
            </a:r>
            <a:r>
              <a:rPr lang="en-US" sz="2200" dirty="0" err="1"/>
              <a:t>yarmiga</a:t>
            </a:r>
            <a:r>
              <a:rPr lang="en-US" sz="2200" dirty="0"/>
              <a:t> </a:t>
            </a:r>
            <a:r>
              <a:rPr lang="en-US" sz="2200" dirty="0" err="1"/>
              <a:t>siljishiga</a:t>
            </a:r>
            <a:r>
              <a:rPr lang="en-US" sz="2200" dirty="0"/>
              <a:t> </a:t>
            </a:r>
            <a:r>
              <a:rPr lang="en-US" sz="2200" dirty="0" err="1"/>
              <a:t>olib</a:t>
            </a:r>
            <a:r>
              <a:rPr lang="en-US" sz="2200" dirty="0"/>
              <a:t> </a:t>
            </a:r>
            <a:r>
              <a:rPr lang="en-US" sz="2200" dirty="0" err="1"/>
              <a:t>keladigan</a:t>
            </a:r>
            <a:r>
              <a:rPr lang="en-US" sz="2200" dirty="0"/>
              <a:t> </a:t>
            </a:r>
            <a:r>
              <a:rPr lang="en-US" sz="2200" dirty="0" err="1"/>
              <a:t>qiymatni</a:t>
            </a:r>
            <a:r>
              <a:rPr lang="en-US" sz="2200" dirty="0"/>
              <a:t> minimal deb </a:t>
            </a:r>
            <a:r>
              <a:rPr lang="en-US" sz="2200" dirty="0" err="1"/>
              <a:t>hisoblash</a:t>
            </a:r>
            <a:r>
              <a:rPr lang="en-US" sz="2200" dirty="0"/>
              <a:t> </a:t>
            </a:r>
            <a:r>
              <a:rPr lang="en-US" sz="2200" dirty="0" err="1"/>
              <a:t>qabul</a:t>
            </a:r>
            <a:r>
              <a:rPr lang="en-US" sz="2200" dirty="0"/>
              <a:t> </a:t>
            </a:r>
            <a:r>
              <a:rPr lang="en-US" sz="2200" dirty="0" err="1"/>
              <a:t>qilingan</a:t>
            </a:r>
            <a:r>
              <a:rPr lang="en-US" sz="2200" dirty="0"/>
              <a:t>. </a:t>
            </a:r>
            <a:r>
              <a:rPr lang="en-US" sz="2200" dirty="0" err="1"/>
              <a:t>Ushbu</a:t>
            </a:r>
            <a:r>
              <a:rPr lang="en-US" sz="2200" dirty="0"/>
              <a:t> </a:t>
            </a:r>
            <a:r>
              <a:rPr lang="en-US" sz="2200" dirty="0" err="1"/>
              <a:t>holatda</a:t>
            </a:r>
            <a:endParaRPr lang="ru-RU" sz="2200" dirty="0"/>
          </a:p>
          <a:p>
            <a:pPr algn="ctr"/>
            <a:r>
              <a:rPr lang="en-US" sz="2200" dirty="0" err="1"/>
              <a:t>I</a:t>
            </a:r>
            <a:r>
              <a:rPr lang="en-US" sz="2200" baseline="-25000" dirty="0" err="1"/>
              <a:t>min</a:t>
            </a:r>
            <a:r>
              <a:rPr lang="en-US" sz="2200" dirty="0"/>
              <a:t>=c</a:t>
            </a:r>
            <a:r>
              <a:rPr lang="en-US" sz="2200" baseline="-25000" dirty="0"/>
              <a:t>x</a:t>
            </a:r>
            <a:r>
              <a:rPr lang="en-US" sz="2200" dirty="0"/>
              <a:t>/2=5 </a:t>
            </a:r>
            <a:r>
              <a:rPr lang="en-US" sz="2200" i="1" dirty="0"/>
              <a:t>m</a:t>
            </a:r>
            <a:r>
              <a:rPr lang="ru-RU" sz="2200" i="1" dirty="0"/>
              <a:t>А</a:t>
            </a:r>
            <a:endParaRPr lang="ru-RU" sz="2200" dirty="0"/>
          </a:p>
          <a:p>
            <a:pPr algn="just"/>
            <a:r>
              <a:rPr lang="en-US" sz="2200" dirty="0"/>
              <a:t>	</a:t>
            </a:r>
            <a:r>
              <a:rPr lang="en-US" sz="2200" dirty="0" err="1"/>
              <a:t>Xuddi</a:t>
            </a:r>
            <a:r>
              <a:rPr lang="en-US" sz="2200" dirty="0"/>
              <a:t> </a:t>
            </a:r>
            <a:r>
              <a:rPr lang="en-US" sz="2200" dirty="0" err="1"/>
              <a:t>shu</a:t>
            </a:r>
            <a:r>
              <a:rPr lang="en-US" sz="2200" dirty="0"/>
              <a:t> </a:t>
            </a:r>
            <a:r>
              <a:rPr lang="en-US" sz="2200" dirty="0" err="1"/>
              <a:t>qiymat</a:t>
            </a:r>
            <a:r>
              <a:rPr lang="en-US" sz="2200" dirty="0"/>
              <a:t> </a:t>
            </a:r>
            <a:r>
              <a:rPr lang="en-US" sz="2200" dirty="0" err="1"/>
              <a:t>ushbu</a:t>
            </a:r>
            <a:r>
              <a:rPr lang="en-US" sz="2200" dirty="0"/>
              <a:t> </a:t>
            </a:r>
            <a:r>
              <a:rPr lang="en-US" sz="2200" dirty="0" err="1"/>
              <a:t>asbob</a:t>
            </a:r>
            <a:r>
              <a:rPr lang="en-US" sz="2200" dirty="0"/>
              <a:t> </a:t>
            </a:r>
            <a:r>
              <a:rPr lang="en-US" sz="2200" dirty="0" err="1"/>
              <a:t>tomonidan</a:t>
            </a:r>
            <a:r>
              <a:rPr lang="en-US" sz="2200" dirty="0"/>
              <a:t> </a:t>
            </a:r>
            <a:r>
              <a:rPr lang="en-US" sz="2200" dirty="0" err="1"/>
              <a:t>aniqlanadigan</a:t>
            </a:r>
            <a:r>
              <a:rPr lang="en-US" sz="2200" dirty="0"/>
              <a:t> </a:t>
            </a:r>
            <a:r>
              <a:rPr lang="en-US" sz="2200" dirty="0" err="1"/>
              <a:t>oʻlchanayotgan</a:t>
            </a:r>
            <a:r>
              <a:rPr lang="en-US" sz="2200" dirty="0"/>
              <a:t> </a:t>
            </a:r>
            <a:r>
              <a:rPr lang="en-US" sz="2200" dirty="0" err="1"/>
              <a:t>tokning</a:t>
            </a:r>
            <a:r>
              <a:rPr lang="en-US" sz="2200" dirty="0"/>
              <a:t> minimal </a:t>
            </a:r>
            <a:r>
              <a:rPr lang="en-US" sz="2200" dirty="0" err="1"/>
              <a:t>oʻzgarishiga</a:t>
            </a:r>
            <a:r>
              <a:rPr lang="en-US" sz="2200" dirty="0"/>
              <a:t> </a:t>
            </a:r>
            <a:r>
              <a:rPr lang="en-US" sz="2200" dirty="0" err="1"/>
              <a:t>mos</a:t>
            </a:r>
            <a:r>
              <a:rPr lang="en-US" sz="2200" dirty="0"/>
              <a:t> </a:t>
            </a:r>
            <a:r>
              <a:rPr lang="en-US" sz="2200" dirty="0" err="1"/>
              <a:t>keladi</a:t>
            </a:r>
            <a:r>
              <a:rPr lang="en-US" sz="2200" dirty="0"/>
              <a:t>.</a:t>
            </a:r>
            <a:endParaRPr lang="ru-RU" sz="2200" dirty="0"/>
          </a:p>
        </p:txBody>
      </p:sp>
      <p:sp>
        <p:nvSpPr>
          <p:cNvPr id="5" name="10-конечная звезда 3">
            <a:extLst>
              <a:ext uri="{FF2B5EF4-FFF2-40B4-BE49-F238E27FC236}">
                <a16:creationId xmlns:a16="http://schemas.microsoft.com/office/drawing/2014/main" id="{7FBEE051-B598-4310-8308-C26D40957FB0}"/>
              </a:ext>
            </a:extLst>
          </p:cNvPr>
          <p:cNvSpPr/>
          <p:nvPr/>
        </p:nvSpPr>
        <p:spPr>
          <a:xfrm>
            <a:off x="8449691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18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7329214"/>
      </p:ext>
    </p:extLst>
  </p:cSld>
  <p:clrMapOvr>
    <a:masterClrMapping/>
  </p:clrMapOvr>
  <p:transition spd="med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10-конечная звезда 3">
            <a:extLst>
              <a:ext uri="{FF2B5EF4-FFF2-40B4-BE49-F238E27FC236}">
                <a16:creationId xmlns:a16="http://schemas.microsoft.com/office/drawing/2014/main" id="{81437B91-549F-4484-BF4C-5A074F7651DB}"/>
              </a:ext>
            </a:extLst>
          </p:cNvPr>
          <p:cNvSpPr/>
          <p:nvPr/>
        </p:nvSpPr>
        <p:spPr>
          <a:xfrm>
            <a:off x="8449691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uz-Cyrl-UZ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1</a:t>
            </a: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9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  <p:sp>
        <p:nvSpPr>
          <p:cNvPr id="2" name="Прямоугольник: скругленные углы 1">
            <a:extLst>
              <a:ext uri="{FF2B5EF4-FFF2-40B4-BE49-F238E27FC236}">
                <a16:creationId xmlns:a16="http://schemas.microsoft.com/office/drawing/2014/main" id="{E79470D7-BA8A-414F-B563-4066029A0AED}"/>
              </a:ext>
            </a:extLst>
          </p:cNvPr>
          <p:cNvSpPr/>
          <p:nvPr/>
        </p:nvSpPr>
        <p:spPr>
          <a:xfrm>
            <a:off x="143508" y="1196752"/>
            <a:ext cx="8856984" cy="2952328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b="1" dirty="0"/>
              <a:t>10-SAVOL. </a:t>
            </a:r>
            <a:r>
              <a:rPr lang="en-US" sz="3200" dirty="0" err="1"/>
              <a:t>Aniqlik</a:t>
            </a:r>
            <a:r>
              <a:rPr lang="en-US" sz="3200" dirty="0"/>
              <a:t> </a:t>
            </a:r>
            <a:r>
              <a:rPr lang="en-US" sz="3200" dirty="0" err="1"/>
              <a:t>sinfi</a:t>
            </a:r>
            <a:r>
              <a:rPr lang="en-US" sz="3200" dirty="0"/>
              <a:t> 2 </a:t>
            </a:r>
            <a:r>
              <a:rPr lang="en-US" sz="3200" dirty="0" err="1"/>
              <a:t>va</a:t>
            </a:r>
            <a:r>
              <a:rPr lang="en-US" sz="3200" dirty="0"/>
              <a:t> </a:t>
            </a:r>
            <a:r>
              <a:rPr lang="en-US" sz="3200" dirty="0" err="1"/>
              <a:t>oʻlchov</a:t>
            </a:r>
            <a:r>
              <a:rPr lang="en-US" sz="3200" dirty="0"/>
              <a:t> </a:t>
            </a:r>
            <a:r>
              <a:rPr lang="en-US" sz="3200" dirty="0" err="1"/>
              <a:t>diapazoni</a:t>
            </a:r>
            <a:r>
              <a:rPr lang="en-US" sz="3200" dirty="0"/>
              <a:t> 15 A </a:t>
            </a:r>
            <a:r>
              <a:rPr lang="en-US" sz="3200" dirty="0" err="1"/>
              <a:t>boʻlgan</a:t>
            </a:r>
            <a:r>
              <a:rPr lang="en-US" sz="3200" dirty="0"/>
              <a:t> </a:t>
            </a:r>
            <a:r>
              <a:rPr lang="en-US" sz="3200" dirty="0" err="1"/>
              <a:t>ampermetr</a:t>
            </a:r>
            <a:r>
              <a:rPr lang="en-US" sz="3200" dirty="0"/>
              <a:t> </a:t>
            </a:r>
            <a:r>
              <a:rPr lang="en-US" sz="3200" dirty="0" err="1"/>
              <a:t>bilan</a:t>
            </a:r>
            <a:r>
              <a:rPr lang="en-US" sz="3200" dirty="0"/>
              <a:t> </a:t>
            </a:r>
            <a:r>
              <a:rPr lang="en-US" sz="3200" dirty="0" err="1"/>
              <a:t>oʻlchangan</a:t>
            </a:r>
            <a:r>
              <a:rPr lang="en-US" sz="3200" dirty="0"/>
              <a:t> </a:t>
            </a:r>
            <a:r>
              <a:rPr lang="en-US" sz="3200" dirty="0" err="1"/>
              <a:t>tok</a:t>
            </a:r>
            <a:r>
              <a:rPr lang="en-US" sz="3200" dirty="0"/>
              <a:t> 11,5 A </a:t>
            </a:r>
            <a:r>
              <a:rPr lang="en-US" sz="3200" dirty="0" err="1"/>
              <a:t>ni</a:t>
            </a:r>
            <a:r>
              <a:rPr lang="en-US" sz="3200" dirty="0"/>
              <a:t> </a:t>
            </a:r>
            <a:r>
              <a:rPr lang="en-US" sz="3200" dirty="0" err="1"/>
              <a:t>tashkil</a:t>
            </a:r>
            <a:r>
              <a:rPr lang="en-US" sz="3200" dirty="0"/>
              <a:t> </a:t>
            </a:r>
            <a:r>
              <a:rPr lang="en-US" sz="3200" dirty="0" err="1"/>
              <a:t>etdi</a:t>
            </a:r>
            <a:r>
              <a:rPr lang="en-US" sz="3200" dirty="0"/>
              <a:t>. </a:t>
            </a:r>
            <a:r>
              <a:rPr lang="en-US" sz="3200" dirty="0" err="1"/>
              <a:t>Oʻlchanayotgan</a:t>
            </a:r>
            <a:r>
              <a:rPr lang="en-US" sz="3200" dirty="0"/>
              <a:t> </a:t>
            </a:r>
            <a:r>
              <a:rPr lang="en-US" sz="3200" dirty="0" err="1"/>
              <a:t>tokning</a:t>
            </a:r>
            <a:r>
              <a:rPr lang="en-US" sz="3200" dirty="0"/>
              <a:t> </a:t>
            </a:r>
            <a:r>
              <a:rPr lang="en-US" sz="3200" dirty="0" err="1"/>
              <a:t>mumkin</a:t>
            </a:r>
            <a:r>
              <a:rPr lang="en-US" sz="3200" dirty="0"/>
              <a:t> </a:t>
            </a:r>
            <a:r>
              <a:rPr lang="en-US" sz="3200" dirty="0" err="1"/>
              <a:t>boʻlgan</a:t>
            </a:r>
            <a:r>
              <a:rPr lang="en-US" sz="3200" dirty="0"/>
              <a:t> </a:t>
            </a:r>
            <a:r>
              <a:rPr lang="en-US" sz="3200" dirty="0" err="1"/>
              <a:t>haqiqiy</a:t>
            </a:r>
            <a:r>
              <a:rPr lang="en-US" sz="3200" dirty="0"/>
              <a:t> </a:t>
            </a:r>
            <a:r>
              <a:rPr lang="en-US" sz="3200" dirty="0" err="1"/>
              <a:t>qiymati</a:t>
            </a:r>
            <a:r>
              <a:rPr lang="en-US" sz="3200" dirty="0"/>
              <a:t> </a:t>
            </a:r>
            <a:r>
              <a:rPr lang="en-US" sz="3200" dirty="0" err="1"/>
              <a:t>diapazonini</a:t>
            </a:r>
            <a:r>
              <a:rPr lang="en-US" sz="3200" dirty="0"/>
              <a:t> </a:t>
            </a:r>
            <a:r>
              <a:rPr lang="en-US" sz="3200" dirty="0" err="1"/>
              <a:t>aniqlang</a:t>
            </a:r>
            <a:r>
              <a:rPr lang="en-US" sz="3200" dirty="0"/>
              <a:t>.</a:t>
            </a:r>
            <a:endParaRPr lang="ru-RU" sz="3200" dirty="0"/>
          </a:p>
        </p:txBody>
      </p:sp>
    </p:spTree>
  </p:cSld>
  <p:clrMapOvr>
    <a:masterClrMapping/>
  </p:clrMapOvr>
  <p:transition spd="med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10-конечная звезда 3">
            <a:extLst>
              <a:ext uri="{FF2B5EF4-FFF2-40B4-BE49-F238E27FC236}">
                <a16:creationId xmlns:a16="http://schemas.microsoft.com/office/drawing/2014/main" id="{81437B91-549F-4484-BF4C-5A074F7651DB}"/>
              </a:ext>
            </a:extLst>
          </p:cNvPr>
          <p:cNvSpPr/>
          <p:nvPr/>
        </p:nvSpPr>
        <p:spPr>
          <a:xfrm>
            <a:off x="8449691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20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  <p:sp>
        <p:nvSpPr>
          <p:cNvPr id="6" name="Прямоугольник: скругленные углы 5">
            <a:extLst>
              <a:ext uri="{FF2B5EF4-FFF2-40B4-BE49-F238E27FC236}">
                <a16:creationId xmlns:a16="http://schemas.microsoft.com/office/drawing/2014/main" id="{B5CA14AA-8984-4409-AA98-94FCB67E870F}"/>
              </a:ext>
            </a:extLst>
          </p:cNvPr>
          <p:cNvSpPr/>
          <p:nvPr/>
        </p:nvSpPr>
        <p:spPr>
          <a:xfrm>
            <a:off x="287016" y="692696"/>
            <a:ext cx="8856984" cy="468052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dirty="0"/>
              <a:t>	</a:t>
            </a:r>
            <a:r>
              <a:rPr lang="en-US" dirty="0" err="1"/>
              <a:t>Mumkin</a:t>
            </a:r>
            <a:r>
              <a:rPr lang="en-US" dirty="0"/>
              <a:t> </a:t>
            </a:r>
            <a:r>
              <a:rPr lang="en-US" dirty="0" err="1"/>
              <a:t>boʻlgan</a:t>
            </a:r>
            <a:r>
              <a:rPr lang="en-US" dirty="0"/>
              <a:t> </a:t>
            </a:r>
            <a:r>
              <a:rPr lang="en-US" dirty="0" err="1"/>
              <a:t>eng</a:t>
            </a:r>
            <a:r>
              <a:rPr lang="en-US" dirty="0"/>
              <a:t> </a:t>
            </a:r>
            <a:r>
              <a:rPr lang="en-US" dirty="0" err="1"/>
              <a:t>katta</a:t>
            </a:r>
            <a:r>
              <a:rPr lang="en-US" dirty="0"/>
              <a:t> </a:t>
            </a:r>
            <a:r>
              <a:rPr lang="en-US" dirty="0" err="1"/>
              <a:t>nisbiy</a:t>
            </a:r>
            <a:r>
              <a:rPr lang="en-US" dirty="0"/>
              <a:t> </a:t>
            </a:r>
            <a:r>
              <a:rPr lang="en-US" dirty="0" err="1"/>
              <a:t>xatolik</a:t>
            </a:r>
            <a:r>
              <a:rPr lang="en-US" dirty="0"/>
              <a:t> </a:t>
            </a:r>
            <a:r>
              <a:rPr lang="en-US" dirty="0" err="1"/>
              <a:t>keltirilgan</a:t>
            </a:r>
            <a:r>
              <a:rPr lang="en-US" dirty="0"/>
              <a:t> </a:t>
            </a:r>
            <a:r>
              <a:rPr lang="en-US" dirty="0" err="1"/>
              <a:t>xatolik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quyidagi</a:t>
            </a:r>
            <a:r>
              <a:rPr lang="en-US" dirty="0"/>
              <a:t> </a:t>
            </a:r>
            <a:r>
              <a:rPr lang="en-US" dirty="0" err="1"/>
              <a:t>munosabat</a:t>
            </a:r>
            <a:r>
              <a:rPr lang="en-US" dirty="0"/>
              <a:t> </a:t>
            </a:r>
            <a:r>
              <a:rPr lang="en-US" dirty="0" err="1"/>
              <a:t>boʻyicha</a:t>
            </a:r>
            <a:r>
              <a:rPr lang="en-US" dirty="0"/>
              <a:t> </a:t>
            </a:r>
            <a:r>
              <a:rPr lang="en-US" dirty="0" err="1"/>
              <a:t>bogʻliq</a:t>
            </a:r>
            <a:r>
              <a:rPr lang="en-US" dirty="0"/>
              <a:t>:</a:t>
            </a:r>
            <a:endParaRPr lang="ru-RU" dirty="0"/>
          </a:p>
          <a:p>
            <a:pPr algn="ctr"/>
            <a:r>
              <a:rPr lang="ru-RU" dirty="0"/>
              <a:t>γ</a:t>
            </a:r>
            <a:r>
              <a:rPr lang="en-US" i="1" baseline="-25000" dirty="0"/>
              <a:t>n</a:t>
            </a:r>
            <a:r>
              <a:rPr lang="en-US" dirty="0"/>
              <a:t>=</a:t>
            </a:r>
            <a:r>
              <a:rPr lang="ru-RU" dirty="0"/>
              <a:t>γ</a:t>
            </a:r>
            <a:r>
              <a:rPr lang="en-US" dirty="0"/>
              <a:t>(A</a:t>
            </a:r>
            <a:r>
              <a:rPr lang="en-US" i="1" baseline="-25000" dirty="0"/>
              <a:t>n</a:t>
            </a:r>
            <a:r>
              <a:rPr lang="en-US" i="1" dirty="0"/>
              <a:t>/</a:t>
            </a:r>
            <a:r>
              <a:rPr lang="en-US" dirty="0" err="1"/>
              <a:t>A</a:t>
            </a:r>
            <a:r>
              <a:rPr lang="en-US" i="1" baseline="-25000" dirty="0" err="1"/>
              <a:t>oʻlch</a:t>
            </a:r>
            <a:r>
              <a:rPr lang="en-US" i="1" dirty="0"/>
              <a:t>)</a:t>
            </a:r>
            <a:endParaRPr lang="ru-RU" dirty="0"/>
          </a:p>
          <a:p>
            <a:pPr algn="just"/>
            <a:r>
              <a:rPr lang="en-US" dirty="0"/>
              <a:t>	Shu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birga</a:t>
            </a:r>
            <a:r>
              <a:rPr lang="en-US" dirty="0"/>
              <a:t>, </a:t>
            </a:r>
            <a:r>
              <a:rPr lang="en-US" dirty="0" err="1"/>
              <a:t>nisbiy</a:t>
            </a:r>
            <a:r>
              <a:rPr lang="en-US" dirty="0"/>
              <a:t> </a:t>
            </a:r>
            <a:r>
              <a:rPr lang="en-US" dirty="0" err="1"/>
              <a:t>xatolik</a:t>
            </a:r>
            <a:r>
              <a:rPr lang="en-US" dirty="0"/>
              <a:t> </a:t>
            </a:r>
            <a:r>
              <a:rPr lang="en-US" dirty="0" err="1"/>
              <a:t>quyidagi</a:t>
            </a:r>
            <a:r>
              <a:rPr lang="en-US" dirty="0"/>
              <a:t> </a:t>
            </a:r>
            <a:r>
              <a:rPr lang="en-US" dirty="0" err="1"/>
              <a:t>ifoda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aniqlanadi</a:t>
            </a:r>
            <a:endParaRPr lang="ru-RU" dirty="0"/>
          </a:p>
          <a:p>
            <a:pPr algn="ctr"/>
            <a:r>
              <a:rPr lang="ru-RU" dirty="0"/>
              <a:t>γ</a:t>
            </a:r>
            <a:r>
              <a:rPr lang="en-US" dirty="0"/>
              <a:t>=(</a:t>
            </a:r>
            <a:r>
              <a:rPr lang="en-US" dirty="0" err="1"/>
              <a:t>A</a:t>
            </a:r>
            <a:r>
              <a:rPr lang="en-US" i="1" baseline="-25000" dirty="0" err="1"/>
              <a:t>oʻlch</a:t>
            </a:r>
            <a:r>
              <a:rPr lang="en-US" dirty="0"/>
              <a:t>−A</a:t>
            </a:r>
            <a:r>
              <a:rPr lang="en-US" i="1" baseline="-25000" dirty="0"/>
              <a:t>h</a:t>
            </a:r>
            <a:r>
              <a:rPr lang="en-US" i="1" dirty="0"/>
              <a:t>)</a:t>
            </a:r>
            <a:r>
              <a:rPr lang="en-US" dirty="0"/>
              <a:t> 100%</a:t>
            </a:r>
            <a:r>
              <a:rPr lang="en-US" i="1" dirty="0"/>
              <a:t>/</a:t>
            </a:r>
            <a:r>
              <a:rPr lang="en-US" dirty="0"/>
              <a:t>A</a:t>
            </a:r>
            <a:r>
              <a:rPr lang="en-US" i="1" baseline="-25000" dirty="0"/>
              <a:t>h</a:t>
            </a:r>
            <a:endParaRPr lang="ru-RU" dirty="0"/>
          </a:p>
          <a:p>
            <a:pPr algn="just"/>
            <a:r>
              <a:rPr lang="en-US" dirty="0"/>
              <a:t>	</a:t>
            </a:r>
            <a:r>
              <a:rPr lang="en-US" dirty="0" err="1"/>
              <a:t>Nisbiy</a:t>
            </a:r>
            <a:r>
              <a:rPr lang="en-US" dirty="0"/>
              <a:t> </a:t>
            </a:r>
            <a:r>
              <a:rPr lang="en-US" dirty="0" err="1"/>
              <a:t>xatolik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ushbu</a:t>
            </a:r>
            <a:r>
              <a:rPr lang="en-US" dirty="0"/>
              <a:t> </a:t>
            </a:r>
            <a:r>
              <a:rPr lang="en-US" dirty="0" err="1"/>
              <a:t>ifodalardan</a:t>
            </a:r>
            <a:r>
              <a:rPr lang="en-US" dirty="0"/>
              <a:t> </a:t>
            </a:r>
            <a:r>
              <a:rPr lang="en-US" dirty="0" err="1"/>
              <a:t>foydalanib</a:t>
            </a:r>
            <a:r>
              <a:rPr lang="en-US" dirty="0"/>
              <a:t>, </a:t>
            </a:r>
            <a:r>
              <a:rPr lang="en-US" dirty="0" err="1"/>
              <a:t>tokning</a:t>
            </a:r>
            <a:r>
              <a:rPr lang="en-US" dirty="0"/>
              <a:t> </a:t>
            </a:r>
            <a:r>
              <a:rPr lang="en-US" dirty="0" err="1"/>
              <a:t>haqiqiy</a:t>
            </a:r>
            <a:r>
              <a:rPr lang="en-US" dirty="0"/>
              <a:t> </a:t>
            </a:r>
            <a:r>
              <a:rPr lang="en-US" dirty="0" err="1"/>
              <a:t>qiymati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hisoblangan</a:t>
            </a:r>
            <a:r>
              <a:rPr lang="en-US" dirty="0"/>
              <a:t> </a:t>
            </a:r>
            <a:r>
              <a:rPr lang="en-US" dirty="0" err="1"/>
              <a:t>nisbatni</a:t>
            </a:r>
            <a:r>
              <a:rPr lang="en-US" dirty="0"/>
              <a:t> </a:t>
            </a:r>
            <a:r>
              <a:rPr lang="en-US" dirty="0" err="1"/>
              <a:t>topish</a:t>
            </a:r>
            <a:r>
              <a:rPr lang="en-US" dirty="0"/>
              <a:t> </a:t>
            </a:r>
            <a:r>
              <a:rPr lang="en-US" dirty="0" err="1"/>
              <a:t>mumkin</a:t>
            </a:r>
            <a:endParaRPr lang="ru-RU" dirty="0"/>
          </a:p>
          <a:p>
            <a:pPr algn="ctr"/>
            <a:r>
              <a:rPr lang="en-US" dirty="0"/>
              <a:t>A</a:t>
            </a:r>
            <a:r>
              <a:rPr lang="en-US" i="1" baseline="-25000" dirty="0"/>
              <a:t>h</a:t>
            </a:r>
            <a:r>
              <a:rPr lang="en-US" dirty="0"/>
              <a:t>=A</a:t>
            </a:r>
            <a:r>
              <a:rPr lang="en-US" i="1" baseline="-25000" dirty="0"/>
              <a:t>n</a:t>
            </a:r>
            <a:r>
              <a:rPr lang="en-US" dirty="0"/>
              <a:t>(1±</a:t>
            </a:r>
            <a:r>
              <a:rPr lang="ru-RU" dirty="0"/>
              <a:t>γ</a:t>
            </a:r>
            <a:r>
              <a:rPr lang="en-US" i="1" baseline="-25000" dirty="0" err="1"/>
              <a:t>asb</a:t>
            </a:r>
            <a:r>
              <a:rPr lang="en-US" i="1" dirty="0"/>
              <a:t>/</a:t>
            </a:r>
            <a:r>
              <a:rPr lang="en-US" dirty="0"/>
              <a:t>100×A</a:t>
            </a:r>
            <a:r>
              <a:rPr lang="en-US" i="1" baseline="-25000" dirty="0"/>
              <a:t>n</a:t>
            </a:r>
            <a:r>
              <a:rPr lang="en-US" i="1" dirty="0"/>
              <a:t>/</a:t>
            </a:r>
            <a:r>
              <a:rPr lang="en-US" dirty="0" err="1"/>
              <a:t>A</a:t>
            </a:r>
            <a:r>
              <a:rPr lang="en-US" i="1" baseline="-25000" dirty="0" err="1"/>
              <a:t>oʻlch</a:t>
            </a:r>
            <a:r>
              <a:rPr lang="en-US" dirty="0"/>
              <a:t>)</a:t>
            </a:r>
            <a:endParaRPr lang="ru-RU" dirty="0"/>
          </a:p>
          <a:p>
            <a:pPr algn="just"/>
            <a:r>
              <a:rPr lang="en-US" dirty="0"/>
              <a:t>	</a:t>
            </a:r>
            <a:r>
              <a:rPr lang="en-US" dirty="0" err="1"/>
              <a:t>Parametrlarning</a:t>
            </a:r>
            <a:r>
              <a:rPr lang="en-US" dirty="0"/>
              <a:t> </a:t>
            </a:r>
            <a:r>
              <a:rPr lang="en-US" dirty="0" err="1"/>
              <a:t>sonli</a:t>
            </a:r>
            <a:r>
              <a:rPr lang="en-US" dirty="0"/>
              <a:t> </a:t>
            </a:r>
            <a:r>
              <a:rPr lang="en-US" dirty="0" err="1"/>
              <a:t>qiymatlarini</a:t>
            </a:r>
            <a:r>
              <a:rPr lang="en-US" dirty="0"/>
              <a:t> </a:t>
            </a:r>
            <a:r>
              <a:rPr lang="en-US" dirty="0" err="1"/>
              <a:t>qoʻyib</a:t>
            </a:r>
            <a:r>
              <a:rPr lang="en-US" dirty="0"/>
              <a:t>, </a:t>
            </a:r>
            <a:r>
              <a:rPr lang="en-US" dirty="0" err="1"/>
              <a:t>aniqlaymiz</a:t>
            </a:r>
            <a:endParaRPr lang="ru-RU" dirty="0"/>
          </a:p>
          <a:p>
            <a:pPr algn="ctr"/>
            <a:r>
              <a:rPr lang="en-US" dirty="0"/>
              <a:t>A</a:t>
            </a:r>
            <a:r>
              <a:rPr lang="en-US" i="1" baseline="-25000" dirty="0"/>
              <a:t>h</a:t>
            </a:r>
            <a:r>
              <a:rPr lang="en-US" dirty="0"/>
              <a:t>=11,5±0,3 </a:t>
            </a:r>
            <a:r>
              <a:rPr lang="ru-RU" i="1" dirty="0"/>
              <a:t>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48486854"/>
      </p:ext>
    </p:extLst>
  </p:cSld>
  <p:clrMapOvr>
    <a:masterClrMapping/>
  </p:clrMapOvr>
  <p:transition spd="med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10-конечная звезда 3">
            <a:extLst>
              <a:ext uri="{FF2B5EF4-FFF2-40B4-BE49-F238E27FC236}">
                <a16:creationId xmlns:a16="http://schemas.microsoft.com/office/drawing/2014/main" id="{D88DA65B-CDFE-4116-8B88-DFBACBDDBAF7}"/>
              </a:ext>
            </a:extLst>
          </p:cNvPr>
          <p:cNvSpPr/>
          <p:nvPr/>
        </p:nvSpPr>
        <p:spPr>
          <a:xfrm>
            <a:off x="8449691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2</a:t>
            </a:r>
            <a:r>
              <a:rPr lang="uz-Cyrl-UZ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1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  <p:sp>
        <p:nvSpPr>
          <p:cNvPr id="3" name="Прямоугольник: скругленные углы 2">
            <a:extLst>
              <a:ext uri="{FF2B5EF4-FFF2-40B4-BE49-F238E27FC236}">
                <a16:creationId xmlns:a16="http://schemas.microsoft.com/office/drawing/2014/main" id="{CB32A84D-23B8-41D9-868A-29CCBE24A110}"/>
              </a:ext>
            </a:extLst>
          </p:cNvPr>
          <p:cNvSpPr/>
          <p:nvPr/>
        </p:nvSpPr>
        <p:spPr>
          <a:xfrm>
            <a:off x="179512" y="548680"/>
            <a:ext cx="8784976" cy="1584176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/>
              <a:t>11-SAVOL. </a:t>
            </a:r>
            <a:r>
              <a:rPr lang="en-US" dirty="0" err="1"/>
              <a:t>Voltmetrning</a:t>
            </a:r>
            <a:r>
              <a:rPr lang="en-US" dirty="0"/>
              <a:t> </a:t>
            </a:r>
            <a:r>
              <a:rPr lang="en-US" dirty="0" err="1"/>
              <a:t>yuqori</a:t>
            </a:r>
            <a:r>
              <a:rPr lang="en-US" dirty="0"/>
              <a:t> </a:t>
            </a:r>
            <a:r>
              <a:rPr lang="en-US" dirty="0" err="1"/>
              <a:t>oʻlchash</a:t>
            </a:r>
            <a:r>
              <a:rPr lang="en-US" dirty="0"/>
              <a:t> </a:t>
            </a:r>
            <a:r>
              <a:rPr lang="en-US" dirty="0" err="1"/>
              <a:t>chegarasi</a:t>
            </a:r>
            <a:r>
              <a:rPr lang="en-US" dirty="0"/>
              <a:t> 100 V, </a:t>
            </a:r>
            <a:r>
              <a:rPr lang="en-US" dirty="0" err="1"/>
              <a:t>ichki</a:t>
            </a:r>
            <a:r>
              <a:rPr lang="en-US" dirty="0"/>
              <a:t> </a:t>
            </a:r>
            <a:r>
              <a:rPr lang="en-US" dirty="0" err="1"/>
              <a:t>qarshiligi</a:t>
            </a:r>
            <a:r>
              <a:rPr lang="en-US" dirty="0"/>
              <a:t> 10 </a:t>
            </a:r>
            <a:r>
              <a:rPr lang="en-US" dirty="0" err="1"/>
              <a:t>kOm</a:t>
            </a:r>
            <a:r>
              <a:rPr lang="en-US" dirty="0"/>
              <a:t>, </a:t>
            </a:r>
            <a:r>
              <a:rPr lang="en-US" dirty="0" err="1"/>
              <a:t>shkalaning</a:t>
            </a:r>
            <a:r>
              <a:rPr lang="en-US" dirty="0"/>
              <a:t> </a:t>
            </a:r>
            <a:r>
              <a:rPr lang="en-US" dirty="0" err="1"/>
              <a:t>boʻlimlari</a:t>
            </a:r>
            <a:r>
              <a:rPr lang="en-US" dirty="0"/>
              <a:t> </a:t>
            </a:r>
            <a:r>
              <a:rPr lang="en-US" dirty="0" err="1"/>
              <a:t>soni</a:t>
            </a:r>
            <a:r>
              <a:rPr lang="en-US" dirty="0"/>
              <a:t> 100 </a:t>
            </a:r>
            <a:r>
              <a:rPr lang="en-US" dirty="0" err="1"/>
              <a:t>ga</a:t>
            </a:r>
            <a:r>
              <a:rPr lang="en-US" dirty="0"/>
              <a:t> </a:t>
            </a:r>
            <a:r>
              <a:rPr lang="en-US" dirty="0" err="1"/>
              <a:t>teng</a:t>
            </a:r>
            <a:r>
              <a:rPr lang="en-US" dirty="0"/>
              <a:t>. Agar </a:t>
            </a:r>
            <a:r>
              <a:rPr lang="en-US" dirty="0" err="1"/>
              <a:t>voltmetr</a:t>
            </a:r>
            <a:r>
              <a:rPr lang="en-US" dirty="0"/>
              <a:t> 30 </a:t>
            </a:r>
            <a:r>
              <a:rPr lang="en-US" dirty="0" err="1"/>
              <a:t>kOm</a:t>
            </a:r>
            <a:r>
              <a:rPr lang="en-US" dirty="0"/>
              <a:t> </a:t>
            </a:r>
            <a:r>
              <a:rPr lang="en-US" dirty="0" err="1"/>
              <a:t>qoʻshimcha</a:t>
            </a:r>
            <a:r>
              <a:rPr lang="en-US" dirty="0"/>
              <a:t> </a:t>
            </a:r>
            <a:r>
              <a:rPr lang="en-US" dirty="0" err="1"/>
              <a:t>qarshilik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yoqilgan</a:t>
            </a:r>
            <a:r>
              <a:rPr lang="en-US" dirty="0"/>
              <a:t> </a:t>
            </a:r>
            <a:r>
              <a:rPr lang="en-US" dirty="0" err="1"/>
              <a:t>boʻlsa</a:t>
            </a:r>
            <a:r>
              <a:rPr lang="en-US" dirty="0"/>
              <a:t>, </a:t>
            </a:r>
            <a:r>
              <a:rPr lang="en-US" dirty="0" err="1"/>
              <a:t>voltmetr</a:t>
            </a:r>
            <a:r>
              <a:rPr lang="en-US" dirty="0"/>
              <a:t> </a:t>
            </a:r>
            <a:r>
              <a:rPr lang="en-US" dirty="0" err="1"/>
              <a:t>shkalasining</a:t>
            </a:r>
            <a:r>
              <a:rPr lang="en-US" dirty="0"/>
              <a:t> </a:t>
            </a:r>
            <a:r>
              <a:rPr lang="en-US" dirty="0" err="1"/>
              <a:t>boʻlimi</a:t>
            </a:r>
            <a:r>
              <a:rPr lang="en-US" dirty="0"/>
              <a:t> </a:t>
            </a:r>
            <a:r>
              <a:rPr lang="en-US" dirty="0" err="1"/>
              <a:t>qiymatini</a:t>
            </a:r>
            <a:r>
              <a:rPr lang="en-US" dirty="0"/>
              <a:t> </a:t>
            </a:r>
            <a:r>
              <a:rPr lang="en-US" dirty="0" err="1"/>
              <a:t>aniqlang</a:t>
            </a:r>
            <a:r>
              <a:rPr lang="en-US" dirty="0"/>
              <a:t>.</a:t>
            </a:r>
            <a:endParaRPr lang="ru-RU" dirty="0"/>
          </a:p>
        </p:txBody>
      </p:sp>
      <p:sp>
        <p:nvSpPr>
          <p:cNvPr id="6" name="Прямоугольник: скругленные углы 5">
            <a:extLst>
              <a:ext uri="{FF2B5EF4-FFF2-40B4-BE49-F238E27FC236}">
                <a16:creationId xmlns:a16="http://schemas.microsoft.com/office/drawing/2014/main" id="{E4530818-B35A-4ED2-B8BC-D3BA77CC37BB}"/>
              </a:ext>
            </a:extLst>
          </p:cNvPr>
          <p:cNvSpPr/>
          <p:nvPr/>
        </p:nvSpPr>
        <p:spPr>
          <a:xfrm>
            <a:off x="179512" y="3068960"/>
            <a:ext cx="8784976" cy="2448272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/>
              <a:t>R</a:t>
            </a:r>
            <a:r>
              <a:rPr lang="en-US" baseline="-25000" dirty="0"/>
              <a:t>d</a:t>
            </a:r>
            <a:r>
              <a:rPr lang="en-US" dirty="0"/>
              <a:t> = </a:t>
            </a:r>
            <a:r>
              <a:rPr lang="en-US" dirty="0" err="1"/>
              <a:t>R</a:t>
            </a:r>
            <a:r>
              <a:rPr lang="en-US" baseline="-25000" dirty="0" err="1"/>
              <a:t>pr</a:t>
            </a:r>
            <a:r>
              <a:rPr lang="en-US" dirty="0"/>
              <a:t>(n - 1);</a:t>
            </a:r>
            <a:endParaRPr lang="ru-RU" dirty="0"/>
          </a:p>
          <a:p>
            <a:pPr algn="ctr"/>
            <a:r>
              <a:rPr lang="en-US" dirty="0"/>
              <a:t>n = 1 + R</a:t>
            </a:r>
            <a:r>
              <a:rPr lang="en-US" baseline="-25000" dirty="0"/>
              <a:t>d</a:t>
            </a:r>
            <a:r>
              <a:rPr lang="en-US" dirty="0"/>
              <a:t> / </a:t>
            </a:r>
            <a:r>
              <a:rPr lang="en-US" dirty="0" err="1"/>
              <a:t>R</a:t>
            </a:r>
            <a:r>
              <a:rPr lang="en-US" baseline="-25000" dirty="0" err="1"/>
              <a:t>pr</a:t>
            </a:r>
            <a:r>
              <a:rPr lang="en-US" dirty="0"/>
              <a:t> = 4;</a:t>
            </a:r>
            <a:endParaRPr lang="ru-RU" dirty="0"/>
          </a:p>
          <a:p>
            <a:pPr algn="ctr"/>
            <a:r>
              <a:rPr lang="en-US" dirty="0"/>
              <a:t>n = U</a:t>
            </a:r>
            <a:r>
              <a:rPr lang="en-US" baseline="30000" dirty="0"/>
              <a:t>’</a:t>
            </a:r>
            <a:r>
              <a:rPr lang="en-US" dirty="0"/>
              <a:t> / U  =&gt;  U</a:t>
            </a:r>
            <a:r>
              <a:rPr lang="en-US" baseline="30000" dirty="0"/>
              <a:t>’</a:t>
            </a:r>
            <a:r>
              <a:rPr lang="en-US" dirty="0"/>
              <a:t> = </a:t>
            </a:r>
            <a:r>
              <a:rPr lang="en-US" dirty="0" err="1"/>
              <a:t>nU</a:t>
            </a:r>
            <a:r>
              <a:rPr lang="en-US" dirty="0"/>
              <a:t>;</a:t>
            </a:r>
            <a:endParaRPr lang="ru-RU" dirty="0"/>
          </a:p>
          <a:p>
            <a:pPr algn="ctr"/>
            <a:r>
              <a:rPr lang="en-US" dirty="0"/>
              <a:t>U</a:t>
            </a:r>
            <a:r>
              <a:rPr lang="en-US" baseline="30000" dirty="0"/>
              <a:t>’</a:t>
            </a:r>
            <a:r>
              <a:rPr lang="en-US" dirty="0"/>
              <a:t> = 400 V;</a:t>
            </a:r>
            <a:endParaRPr lang="ru-RU" dirty="0"/>
          </a:p>
          <a:p>
            <a:pPr algn="ctr"/>
            <a:r>
              <a:rPr lang="ru-RU" dirty="0"/>
              <a:t>С</a:t>
            </a:r>
            <a:r>
              <a:rPr lang="en-US" dirty="0"/>
              <a:t> = 4 V/</a:t>
            </a:r>
            <a:r>
              <a:rPr lang="en-US" dirty="0" err="1"/>
              <a:t>boʻlim</a:t>
            </a:r>
            <a:r>
              <a:rPr lang="en-US" dirty="0"/>
              <a:t>.</a:t>
            </a:r>
            <a:endParaRPr lang="ru-RU" dirty="0"/>
          </a:p>
        </p:txBody>
      </p:sp>
    </p:spTree>
  </p:cSld>
  <p:clrMapOvr>
    <a:masterClrMapping/>
  </p:clrMapOvr>
  <p:transition spd="med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10-конечная звезда 3">
            <a:extLst>
              <a:ext uri="{FF2B5EF4-FFF2-40B4-BE49-F238E27FC236}">
                <a16:creationId xmlns:a16="http://schemas.microsoft.com/office/drawing/2014/main" id="{A5BCC318-1E63-4121-9E5A-E0A1BE688F76}"/>
              </a:ext>
            </a:extLst>
          </p:cNvPr>
          <p:cNvSpPr/>
          <p:nvPr/>
        </p:nvSpPr>
        <p:spPr>
          <a:xfrm>
            <a:off x="8449691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22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  <p:sp>
        <p:nvSpPr>
          <p:cNvPr id="2" name="Прямоугольник: скругленные углы 1">
            <a:extLst>
              <a:ext uri="{FF2B5EF4-FFF2-40B4-BE49-F238E27FC236}">
                <a16:creationId xmlns:a16="http://schemas.microsoft.com/office/drawing/2014/main" id="{727ACEF0-4185-40FD-AFD3-6DB07A5A9979}"/>
              </a:ext>
            </a:extLst>
          </p:cNvPr>
          <p:cNvSpPr/>
          <p:nvPr/>
        </p:nvSpPr>
        <p:spPr>
          <a:xfrm>
            <a:off x="251520" y="188640"/>
            <a:ext cx="8640960" cy="252028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/>
              <a:t>12-SAVOL. </a:t>
            </a:r>
            <a:r>
              <a:rPr lang="en-US" dirty="0" err="1"/>
              <a:t>Ichki</a:t>
            </a:r>
            <a:r>
              <a:rPr lang="en-US" dirty="0"/>
              <a:t> </a:t>
            </a:r>
            <a:r>
              <a:rPr lang="en-US" dirty="0" err="1"/>
              <a:t>qarshilik</a:t>
            </a:r>
            <a:r>
              <a:rPr lang="en-US" dirty="0"/>
              <a:t> </a:t>
            </a:r>
            <a:r>
              <a:rPr lang="en-US" dirty="0" err="1"/>
              <a:t>R</a:t>
            </a:r>
            <a:r>
              <a:rPr lang="en-US" baseline="-25000" dirty="0" err="1"/>
              <a:t>pr</a:t>
            </a:r>
            <a:r>
              <a:rPr lang="en-US" dirty="0"/>
              <a:t> = 0,5 Om </a:t>
            </a:r>
            <a:r>
              <a:rPr lang="en-US" dirty="0" err="1"/>
              <a:t>boʻlgan</a:t>
            </a:r>
            <a:r>
              <a:rPr lang="en-US" dirty="0"/>
              <a:t> </a:t>
            </a:r>
            <a:r>
              <a:rPr lang="en-US" dirty="0" err="1"/>
              <a:t>ampermetrning</a:t>
            </a:r>
            <a:r>
              <a:rPr lang="en-US" dirty="0"/>
              <a:t> </a:t>
            </a:r>
            <a:r>
              <a:rPr lang="en-US" dirty="0" err="1"/>
              <a:t>oʻlchash</a:t>
            </a:r>
            <a:r>
              <a:rPr lang="en-US" dirty="0"/>
              <a:t> </a:t>
            </a:r>
            <a:r>
              <a:rPr lang="en-US" dirty="0" err="1"/>
              <a:t>chegarasini</a:t>
            </a:r>
            <a:r>
              <a:rPr lang="en-US" dirty="0"/>
              <a:t> 50 </a:t>
            </a:r>
            <a:r>
              <a:rPr lang="en-US" dirty="0" err="1"/>
              <a:t>marta</a:t>
            </a:r>
            <a:r>
              <a:rPr lang="en-US" dirty="0"/>
              <a:t> </a:t>
            </a:r>
            <a:r>
              <a:rPr lang="en-US" dirty="0" err="1"/>
              <a:t>kengaytirish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shuntni</a:t>
            </a:r>
            <a:r>
              <a:rPr lang="en-US" dirty="0"/>
              <a:t> </a:t>
            </a:r>
            <a:r>
              <a:rPr lang="en-US" dirty="0" err="1"/>
              <a:t>ulash</a:t>
            </a:r>
            <a:r>
              <a:rPr lang="en-US" dirty="0"/>
              <a:t> </a:t>
            </a:r>
            <a:r>
              <a:rPr lang="en-US" dirty="0" err="1"/>
              <a:t>kerak</a:t>
            </a:r>
            <a:r>
              <a:rPr lang="en-US" dirty="0"/>
              <a:t>. Agar </a:t>
            </a:r>
            <a:r>
              <a:rPr lang="en-US" dirty="0" err="1"/>
              <a:t>shuntda</a:t>
            </a:r>
            <a:r>
              <a:rPr lang="en-US" dirty="0"/>
              <a:t> </a:t>
            </a:r>
            <a:r>
              <a:rPr lang="en-US" dirty="0" err="1"/>
              <a:t>kuchlanish</a:t>
            </a:r>
            <a:r>
              <a:rPr lang="en-US" dirty="0"/>
              <a:t> </a:t>
            </a:r>
            <a:r>
              <a:rPr lang="en-US" dirty="0" err="1"/>
              <a:t>tushishi</a:t>
            </a:r>
            <a:r>
              <a:rPr lang="en-US" dirty="0"/>
              <a:t> </a:t>
            </a:r>
            <a:r>
              <a:rPr lang="en-US" dirty="0" err="1"/>
              <a:t>U</a:t>
            </a:r>
            <a:r>
              <a:rPr lang="en-US" baseline="-25000" dirty="0" err="1"/>
              <a:t>sh</a:t>
            </a:r>
            <a:r>
              <a:rPr lang="en-US" dirty="0"/>
              <a:t> = 75 mV </a:t>
            </a:r>
            <a:r>
              <a:rPr lang="en-US" dirty="0" err="1"/>
              <a:t>boʻlsa</a:t>
            </a:r>
            <a:r>
              <a:rPr lang="en-US" dirty="0"/>
              <a:t>, shunt </a:t>
            </a:r>
            <a:r>
              <a:rPr lang="en-US" dirty="0" err="1"/>
              <a:t>qarshiligini</a:t>
            </a:r>
            <a:r>
              <a:rPr lang="en-US" dirty="0"/>
              <a:t>, </a:t>
            </a:r>
            <a:r>
              <a:rPr lang="en-US" dirty="0" err="1"/>
              <a:t>qurilmaning</a:t>
            </a:r>
            <a:r>
              <a:rPr lang="en-US" dirty="0"/>
              <a:t> </a:t>
            </a:r>
            <a:r>
              <a:rPr lang="en-US" dirty="0" err="1"/>
              <a:t>umumiy</a:t>
            </a:r>
            <a:r>
              <a:rPr lang="en-US" dirty="0"/>
              <a:t> </a:t>
            </a:r>
            <a:r>
              <a:rPr lang="en-US" dirty="0" err="1"/>
              <a:t>ogʻish</a:t>
            </a:r>
            <a:r>
              <a:rPr lang="en-US" dirty="0"/>
              <a:t> </a:t>
            </a:r>
            <a:r>
              <a:rPr lang="en-US" dirty="0" err="1"/>
              <a:t>tokini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kengaygan</a:t>
            </a:r>
            <a:r>
              <a:rPr lang="en-US" dirty="0"/>
              <a:t> </a:t>
            </a:r>
            <a:r>
              <a:rPr lang="en-US" dirty="0" err="1"/>
              <a:t>chegaradagi</a:t>
            </a:r>
            <a:r>
              <a:rPr lang="en-US" dirty="0"/>
              <a:t> </a:t>
            </a:r>
            <a:r>
              <a:rPr lang="en-US" dirty="0" err="1"/>
              <a:t>tokning</a:t>
            </a:r>
            <a:r>
              <a:rPr lang="en-US" dirty="0"/>
              <a:t> </a:t>
            </a:r>
            <a:r>
              <a:rPr lang="en-US" dirty="0" err="1"/>
              <a:t>maksimal</a:t>
            </a:r>
            <a:r>
              <a:rPr lang="en-US" dirty="0"/>
              <a:t> </a:t>
            </a:r>
            <a:r>
              <a:rPr lang="en-US" dirty="0" err="1"/>
              <a:t>qiymatini</a:t>
            </a:r>
            <a:r>
              <a:rPr lang="en-US" dirty="0"/>
              <a:t> </a:t>
            </a:r>
            <a:r>
              <a:rPr lang="en-US" dirty="0" err="1"/>
              <a:t>aniqlang</a:t>
            </a:r>
            <a:r>
              <a:rPr lang="en-US" dirty="0"/>
              <a:t>.</a:t>
            </a:r>
            <a:endParaRPr lang="ru-RU" dirty="0"/>
          </a:p>
        </p:txBody>
      </p:sp>
      <p:sp>
        <p:nvSpPr>
          <p:cNvPr id="8" name="Прямоугольник: скругленные углы 7">
            <a:extLst>
              <a:ext uri="{FF2B5EF4-FFF2-40B4-BE49-F238E27FC236}">
                <a16:creationId xmlns:a16="http://schemas.microsoft.com/office/drawing/2014/main" id="{E76B06D5-7819-4E17-980A-4FBF1C942F26}"/>
              </a:ext>
            </a:extLst>
          </p:cNvPr>
          <p:cNvSpPr/>
          <p:nvPr/>
        </p:nvSpPr>
        <p:spPr>
          <a:xfrm>
            <a:off x="323528" y="3429000"/>
            <a:ext cx="8496944" cy="2016224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/>
              <a:t>R</a:t>
            </a:r>
            <a:r>
              <a:rPr lang="en-US" baseline="-25000" dirty="0"/>
              <a:t>sh</a:t>
            </a:r>
            <a:r>
              <a:rPr lang="en-US" dirty="0"/>
              <a:t> = </a:t>
            </a:r>
            <a:r>
              <a:rPr lang="en-US" dirty="0" err="1"/>
              <a:t>R</a:t>
            </a:r>
            <a:r>
              <a:rPr lang="en-US" baseline="-25000" dirty="0" err="1"/>
              <a:t>pr</a:t>
            </a:r>
            <a:r>
              <a:rPr lang="en-US" dirty="0"/>
              <a:t>/(n - 1);  </a:t>
            </a:r>
            <a:endParaRPr lang="ru-RU" dirty="0"/>
          </a:p>
          <a:p>
            <a:pPr algn="ctr"/>
            <a:r>
              <a:rPr lang="en-US" dirty="0"/>
              <a:t>n = I</a:t>
            </a:r>
            <a:r>
              <a:rPr lang="en-US" baseline="-25000" dirty="0"/>
              <a:t>2</a:t>
            </a:r>
            <a:r>
              <a:rPr lang="en-US" dirty="0"/>
              <a:t>/I</a:t>
            </a:r>
            <a:r>
              <a:rPr lang="en-US" baseline="-25000" dirty="0"/>
              <a:t>1</a:t>
            </a:r>
            <a:r>
              <a:rPr lang="en-US" dirty="0"/>
              <a:t> = 50; </a:t>
            </a:r>
            <a:endParaRPr lang="ru-RU" dirty="0"/>
          </a:p>
          <a:p>
            <a:pPr algn="ctr"/>
            <a:r>
              <a:rPr lang="en-US" dirty="0"/>
              <a:t>R</a:t>
            </a:r>
            <a:r>
              <a:rPr lang="en-US" baseline="-25000" dirty="0"/>
              <a:t>sh</a:t>
            </a:r>
            <a:r>
              <a:rPr lang="en-US" dirty="0"/>
              <a:t> = 0,5/ (50-1)= 0,0102 </a:t>
            </a:r>
            <a:r>
              <a:rPr lang="ru-RU" dirty="0"/>
              <a:t>О</a:t>
            </a:r>
            <a:r>
              <a:rPr lang="en-US" dirty="0"/>
              <a:t>m; </a:t>
            </a:r>
            <a:endParaRPr lang="ru-RU" dirty="0"/>
          </a:p>
          <a:p>
            <a:pPr algn="ctr"/>
            <a:r>
              <a:rPr lang="en-US" dirty="0"/>
              <a:t>I</a:t>
            </a:r>
            <a:r>
              <a:rPr lang="en-US" baseline="-25000" dirty="0"/>
              <a:t>2</a:t>
            </a:r>
            <a:r>
              <a:rPr lang="en-US" dirty="0"/>
              <a:t> = </a:t>
            </a:r>
            <a:r>
              <a:rPr lang="en-US" dirty="0" err="1"/>
              <a:t>U</a:t>
            </a:r>
            <a:r>
              <a:rPr lang="en-US" baseline="-25000" dirty="0" err="1"/>
              <a:t>sh</a:t>
            </a:r>
            <a:r>
              <a:rPr lang="en-US" dirty="0"/>
              <a:t> / R</a:t>
            </a:r>
            <a:r>
              <a:rPr lang="en-US" baseline="-25000" dirty="0"/>
              <a:t>sh</a:t>
            </a:r>
            <a:r>
              <a:rPr lang="en-US" dirty="0"/>
              <a:t> = 75 / 0,0102 = 7,35 </a:t>
            </a:r>
            <a:r>
              <a:rPr lang="ru-RU" dirty="0"/>
              <a:t>А</a:t>
            </a:r>
            <a:r>
              <a:rPr lang="en-US" dirty="0"/>
              <a:t>; </a:t>
            </a:r>
            <a:endParaRPr lang="ru-RU" dirty="0"/>
          </a:p>
          <a:p>
            <a:pPr algn="ctr"/>
            <a:r>
              <a:rPr lang="en-US" dirty="0"/>
              <a:t>I</a:t>
            </a:r>
            <a:r>
              <a:rPr lang="en-US" baseline="-25000" dirty="0"/>
              <a:t>1</a:t>
            </a:r>
            <a:r>
              <a:rPr lang="en-US" dirty="0"/>
              <a:t> = I</a:t>
            </a:r>
            <a:r>
              <a:rPr lang="en-US" baseline="-25000" dirty="0"/>
              <a:t>2</a:t>
            </a:r>
            <a:r>
              <a:rPr lang="en-US" dirty="0"/>
              <a:t> /n = 7,35 / 50 = 0,15 </a:t>
            </a:r>
            <a:r>
              <a:rPr lang="ru-RU" dirty="0"/>
              <a:t>А</a:t>
            </a:r>
            <a:r>
              <a:rPr lang="en-US" dirty="0"/>
              <a:t>.</a:t>
            </a:r>
            <a:endParaRPr lang="ru-RU" dirty="0"/>
          </a:p>
        </p:txBody>
      </p:sp>
    </p:spTree>
  </p:cSld>
  <p:clrMapOvr>
    <a:masterClrMapping/>
  </p:clrMapOvr>
  <p:transition spd="med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10-конечная звезда 3">
            <a:extLst>
              <a:ext uri="{FF2B5EF4-FFF2-40B4-BE49-F238E27FC236}">
                <a16:creationId xmlns:a16="http://schemas.microsoft.com/office/drawing/2014/main" id="{4174168A-EC43-45E5-ACEF-1989F08F79D5}"/>
              </a:ext>
            </a:extLst>
          </p:cNvPr>
          <p:cNvSpPr/>
          <p:nvPr/>
        </p:nvSpPr>
        <p:spPr>
          <a:xfrm>
            <a:off x="8449691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23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  <p:sp>
        <p:nvSpPr>
          <p:cNvPr id="6" name="Прямоугольник: скругленные углы 5">
            <a:extLst>
              <a:ext uri="{FF2B5EF4-FFF2-40B4-BE49-F238E27FC236}">
                <a16:creationId xmlns:a16="http://schemas.microsoft.com/office/drawing/2014/main" id="{103EAB49-3BBE-4250-AD08-4F6963980F61}"/>
              </a:ext>
            </a:extLst>
          </p:cNvPr>
          <p:cNvSpPr/>
          <p:nvPr/>
        </p:nvSpPr>
        <p:spPr>
          <a:xfrm>
            <a:off x="344335" y="373189"/>
            <a:ext cx="8568952" cy="1512168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/>
              <a:t>13-SAVOL. </a:t>
            </a:r>
            <a:r>
              <a:rPr lang="en-US" dirty="0"/>
              <a:t>30 A </a:t>
            </a:r>
            <a:r>
              <a:rPr lang="en-US" dirty="0" err="1"/>
              <a:t>ampermetr</a:t>
            </a:r>
            <a:r>
              <a:rPr lang="en-US" dirty="0"/>
              <a:t> </a:t>
            </a:r>
            <a:r>
              <a:rPr lang="en-US" dirty="0" err="1"/>
              <a:t>sifatida</a:t>
            </a:r>
            <a:r>
              <a:rPr lang="en-US" dirty="0"/>
              <a:t> </a:t>
            </a:r>
            <a:r>
              <a:rPr lang="en-US" dirty="0" err="1"/>
              <a:t>qarshiligi</a:t>
            </a:r>
            <a:r>
              <a:rPr lang="en-US" dirty="0"/>
              <a:t> 10 Om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toʻliq</a:t>
            </a:r>
            <a:r>
              <a:rPr lang="en-US" dirty="0"/>
              <a:t> </a:t>
            </a:r>
            <a:r>
              <a:rPr lang="en-US" dirty="0" err="1"/>
              <a:t>ogʻish</a:t>
            </a:r>
            <a:r>
              <a:rPr lang="en-US" dirty="0"/>
              <a:t> </a:t>
            </a:r>
            <a:r>
              <a:rPr lang="en-US" dirty="0" err="1"/>
              <a:t>ish</a:t>
            </a:r>
            <a:r>
              <a:rPr lang="en-US" dirty="0"/>
              <a:t> </a:t>
            </a:r>
            <a:r>
              <a:rPr lang="en-US" dirty="0" err="1"/>
              <a:t>toki</a:t>
            </a:r>
            <a:r>
              <a:rPr lang="en-US" dirty="0"/>
              <a:t> 7,5 mA </a:t>
            </a:r>
            <a:r>
              <a:rPr lang="en-US" dirty="0" err="1"/>
              <a:t>boʻlgan</a:t>
            </a:r>
            <a:r>
              <a:rPr lang="en-US" dirty="0"/>
              <a:t> </a:t>
            </a:r>
            <a:r>
              <a:rPr lang="en-US" dirty="0" err="1"/>
              <a:t>magnitoelektrik</a:t>
            </a:r>
            <a:r>
              <a:rPr lang="en-US" dirty="0"/>
              <a:t> </a:t>
            </a:r>
            <a:r>
              <a:rPr lang="en-US" dirty="0" err="1"/>
              <a:t>asbob</a:t>
            </a:r>
            <a:r>
              <a:rPr lang="en-US" dirty="0"/>
              <a:t> </a:t>
            </a:r>
            <a:r>
              <a:rPr lang="en-US" dirty="0" err="1"/>
              <a:t>qoʻllanishi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. </a:t>
            </a:r>
            <a:r>
              <a:rPr lang="en-US" dirty="0" err="1"/>
              <a:t>Shuntning</a:t>
            </a:r>
            <a:r>
              <a:rPr lang="en-US" dirty="0"/>
              <a:t> </a:t>
            </a:r>
            <a:r>
              <a:rPr lang="en-US" dirty="0" err="1"/>
              <a:t>qarshiligini</a:t>
            </a:r>
            <a:r>
              <a:rPr lang="en-US" dirty="0"/>
              <a:t> </a:t>
            </a:r>
            <a:r>
              <a:rPr lang="en-US" dirty="0" err="1"/>
              <a:t>aniqlang</a:t>
            </a:r>
            <a:r>
              <a:rPr lang="en-US" dirty="0"/>
              <a:t>.</a:t>
            </a:r>
            <a:endParaRPr lang="ru-RU" dirty="0"/>
          </a:p>
        </p:txBody>
      </p:sp>
      <p:sp>
        <p:nvSpPr>
          <p:cNvPr id="8" name="Прямоугольник: скругленные углы 7">
            <a:extLst>
              <a:ext uri="{FF2B5EF4-FFF2-40B4-BE49-F238E27FC236}">
                <a16:creationId xmlns:a16="http://schemas.microsoft.com/office/drawing/2014/main" id="{7078B43D-B379-4F42-90A0-E73CA1C8431E}"/>
              </a:ext>
            </a:extLst>
          </p:cNvPr>
          <p:cNvSpPr/>
          <p:nvPr/>
        </p:nvSpPr>
        <p:spPr>
          <a:xfrm>
            <a:off x="350414" y="3212976"/>
            <a:ext cx="8640960" cy="1656184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/>
              <a:t>R</a:t>
            </a:r>
            <a:r>
              <a:rPr lang="en-US" baseline="-25000" dirty="0"/>
              <a:t>sh</a:t>
            </a:r>
            <a:r>
              <a:rPr lang="en-US" dirty="0"/>
              <a:t> = </a:t>
            </a:r>
            <a:r>
              <a:rPr lang="en-US" dirty="0" err="1"/>
              <a:t>R</a:t>
            </a:r>
            <a:r>
              <a:rPr lang="en-US" baseline="-25000" dirty="0" err="1"/>
              <a:t>pr</a:t>
            </a:r>
            <a:r>
              <a:rPr lang="en-US" dirty="0"/>
              <a:t>/(n - 1);</a:t>
            </a:r>
            <a:endParaRPr lang="ru-RU" dirty="0"/>
          </a:p>
          <a:p>
            <a:pPr algn="ctr"/>
            <a:r>
              <a:rPr lang="en-US" dirty="0"/>
              <a:t>n = I</a:t>
            </a:r>
            <a:r>
              <a:rPr lang="en-US" baseline="-25000" dirty="0"/>
              <a:t>2</a:t>
            </a:r>
            <a:r>
              <a:rPr lang="en-US" dirty="0"/>
              <a:t> / I</a:t>
            </a:r>
            <a:r>
              <a:rPr lang="en-US" baseline="-25000" dirty="0"/>
              <a:t>1</a:t>
            </a:r>
            <a:r>
              <a:rPr lang="en-US" dirty="0"/>
              <a:t> = 4000;</a:t>
            </a:r>
            <a:endParaRPr lang="ru-RU" dirty="0"/>
          </a:p>
          <a:p>
            <a:pPr algn="ctr"/>
            <a:r>
              <a:rPr lang="en-US" dirty="0"/>
              <a:t>R</a:t>
            </a:r>
            <a:r>
              <a:rPr lang="en-US" baseline="-25000" dirty="0"/>
              <a:t>sh</a:t>
            </a:r>
            <a:r>
              <a:rPr lang="en-US" dirty="0"/>
              <a:t> = 10 / (4000-1) = 0,0025 </a:t>
            </a:r>
            <a:r>
              <a:rPr lang="en-US" dirty="0" err="1"/>
              <a:t>Om.</a:t>
            </a:r>
            <a:endParaRPr lang="ru-RU" dirty="0"/>
          </a:p>
          <a:p>
            <a:pPr algn="ctr"/>
            <a:endParaRPr lang="ru-RU" dirty="0"/>
          </a:p>
        </p:txBody>
      </p:sp>
    </p:spTree>
  </p:cSld>
  <p:clrMapOvr>
    <a:masterClrMapping/>
  </p:clrMapOvr>
  <p:transition spd="med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10-конечная звезда 3">
            <a:extLst>
              <a:ext uri="{FF2B5EF4-FFF2-40B4-BE49-F238E27FC236}">
                <a16:creationId xmlns:a16="http://schemas.microsoft.com/office/drawing/2014/main" id="{D10B4214-56AA-4A17-A2A4-BF59D071FCCD}"/>
              </a:ext>
            </a:extLst>
          </p:cNvPr>
          <p:cNvSpPr/>
          <p:nvPr/>
        </p:nvSpPr>
        <p:spPr>
          <a:xfrm>
            <a:off x="8449691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24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  <p:sp>
        <p:nvSpPr>
          <p:cNvPr id="2" name="Прямоугольник: скругленные углы 1">
            <a:extLst>
              <a:ext uri="{FF2B5EF4-FFF2-40B4-BE49-F238E27FC236}">
                <a16:creationId xmlns:a16="http://schemas.microsoft.com/office/drawing/2014/main" id="{9CD1630D-171B-41C2-94E9-BB2ABEE1628C}"/>
              </a:ext>
            </a:extLst>
          </p:cNvPr>
          <p:cNvSpPr/>
          <p:nvPr/>
        </p:nvSpPr>
        <p:spPr>
          <a:xfrm>
            <a:off x="179512" y="260648"/>
            <a:ext cx="8712968" cy="2448272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/>
              <a:t>14-SAVOL. </a:t>
            </a:r>
            <a:r>
              <a:rPr lang="en-US" dirty="0" err="1"/>
              <a:t>Oʻlchash</a:t>
            </a:r>
            <a:r>
              <a:rPr lang="en-US" dirty="0"/>
              <a:t> </a:t>
            </a:r>
            <a:r>
              <a:rPr lang="en-US" dirty="0" err="1"/>
              <a:t>chegarasi</a:t>
            </a:r>
            <a:r>
              <a:rPr lang="en-US" dirty="0"/>
              <a:t> 75 mV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ichki</a:t>
            </a:r>
            <a:r>
              <a:rPr lang="en-US" dirty="0"/>
              <a:t> </a:t>
            </a:r>
            <a:r>
              <a:rPr lang="en-US" dirty="0" err="1"/>
              <a:t>qarshiligi</a:t>
            </a:r>
            <a:r>
              <a:rPr lang="en-US" dirty="0"/>
              <a:t> </a:t>
            </a:r>
            <a:r>
              <a:rPr lang="en-US" dirty="0" err="1"/>
              <a:t>R</a:t>
            </a:r>
            <a:r>
              <a:rPr lang="en-US" baseline="-25000" dirty="0" err="1"/>
              <a:t>p</a:t>
            </a:r>
            <a:r>
              <a:rPr lang="en-US" dirty="0"/>
              <a:t>= 25 Om </a:t>
            </a:r>
            <a:r>
              <a:rPr lang="en-US" dirty="0" err="1"/>
              <a:t>boʻlgan</a:t>
            </a:r>
            <a:r>
              <a:rPr lang="en-US" dirty="0"/>
              <a:t> </a:t>
            </a:r>
            <a:r>
              <a:rPr lang="en-US" dirty="0" err="1"/>
              <a:t>millivoltmetr</a:t>
            </a:r>
            <a:r>
              <a:rPr lang="en-US" dirty="0"/>
              <a:t> </a:t>
            </a:r>
            <a:r>
              <a:rPr lang="en-US" dirty="0" err="1"/>
              <a:t>shkalasi</a:t>
            </a:r>
            <a:r>
              <a:rPr lang="en-US" dirty="0"/>
              <a:t> 150 ta </a:t>
            </a:r>
            <a:r>
              <a:rPr lang="en-US" dirty="0" err="1"/>
              <a:t>boʻlinmaga</a:t>
            </a:r>
            <a:r>
              <a:rPr lang="en-US" dirty="0"/>
              <a:t> </a:t>
            </a:r>
            <a:r>
              <a:rPr lang="en-US" dirty="0" err="1"/>
              <a:t>ega</a:t>
            </a:r>
            <a:r>
              <a:rPr lang="en-US" dirty="0"/>
              <a:t>. </a:t>
            </a:r>
            <a:r>
              <a:rPr lang="en-US" dirty="0" err="1"/>
              <a:t>Bunday</a:t>
            </a:r>
            <a:r>
              <a:rPr lang="en-US" dirty="0"/>
              <a:t> </a:t>
            </a:r>
            <a:r>
              <a:rPr lang="en-US" dirty="0" err="1"/>
              <a:t>asbob</a:t>
            </a:r>
            <a:r>
              <a:rPr lang="en-US" dirty="0"/>
              <a:t> </a:t>
            </a:r>
            <a:r>
              <a:rPr lang="en-US" dirty="0" err="1"/>
              <a:t>yordamida</a:t>
            </a:r>
            <a:r>
              <a:rPr lang="en-US" dirty="0"/>
              <a:t> </a:t>
            </a:r>
            <a:r>
              <a:rPr lang="en-US" dirty="0" err="1"/>
              <a:t>chegaraviy</a:t>
            </a:r>
            <a:r>
              <a:rPr lang="en-US" dirty="0"/>
              <a:t> </a:t>
            </a:r>
            <a:r>
              <a:rPr lang="en-US" dirty="0" err="1"/>
              <a:t>qiymati</a:t>
            </a:r>
            <a:r>
              <a:rPr lang="en-US" dirty="0"/>
              <a:t> 30 A </a:t>
            </a:r>
            <a:r>
              <a:rPr lang="en-US" dirty="0" err="1"/>
              <a:t>boʻlgan</a:t>
            </a:r>
            <a:r>
              <a:rPr lang="en-US" dirty="0"/>
              <a:t> </a:t>
            </a:r>
            <a:r>
              <a:rPr lang="en-US" dirty="0" err="1"/>
              <a:t>tokni</a:t>
            </a:r>
            <a:r>
              <a:rPr lang="en-US" dirty="0"/>
              <a:t> </a:t>
            </a:r>
            <a:r>
              <a:rPr lang="en-US" dirty="0" err="1"/>
              <a:t>oʻlchash</a:t>
            </a:r>
            <a:r>
              <a:rPr lang="en-US" dirty="0"/>
              <a:t> </a:t>
            </a:r>
            <a:r>
              <a:rPr lang="en-US" dirty="0" err="1"/>
              <a:t>imkonini</a:t>
            </a:r>
            <a:r>
              <a:rPr lang="en-US" dirty="0"/>
              <a:t> </a:t>
            </a:r>
            <a:r>
              <a:rPr lang="en-US" dirty="0" err="1"/>
              <a:t>yaratuvchi</a:t>
            </a:r>
            <a:r>
              <a:rPr lang="en-US" dirty="0"/>
              <a:t> </a:t>
            </a:r>
            <a:r>
              <a:rPr lang="en-US" dirty="0" err="1"/>
              <a:t>shuntning</a:t>
            </a:r>
            <a:r>
              <a:rPr lang="en-US" dirty="0"/>
              <a:t> </a:t>
            </a:r>
            <a:r>
              <a:rPr lang="en-US" dirty="0" err="1"/>
              <a:t>qarshiligini</a:t>
            </a:r>
            <a:r>
              <a:rPr lang="en-US" dirty="0"/>
              <a:t> </a:t>
            </a:r>
            <a:r>
              <a:rPr lang="en-US" dirty="0" err="1"/>
              <a:t>aniqlang</a:t>
            </a:r>
            <a:r>
              <a:rPr lang="en-US" dirty="0"/>
              <a:t>. </a:t>
            </a:r>
            <a:r>
              <a:rPr lang="en-US" dirty="0" err="1"/>
              <a:t>Ikkala</a:t>
            </a:r>
            <a:r>
              <a:rPr lang="en-US" dirty="0"/>
              <a:t> </a:t>
            </a:r>
            <a:r>
              <a:rPr lang="en-US" dirty="0" err="1"/>
              <a:t>holat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asbobning</a:t>
            </a:r>
            <a:r>
              <a:rPr lang="en-US" dirty="0"/>
              <a:t> </a:t>
            </a:r>
            <a:r>
              <a:rPr lang="en-US" dirty="0" err="1"/>
              <a:t>boʻlimlari</a:t>
            </a:r>
            <a:r>
              <a:rPr lang="en-US" dirty="0"/>
              <a:t> </a:t>
            </a:r>
            <a:r>
              <a:rPr lang="en-US" dirty="0" err="1"/>
              <a:t>qiymatini</a:t>
            </a:r>
            <a:r>
              <a:rPr lang="en-US" dirty="0"/>
              <a:t> </a:t>
            </a:r>
            <a:r>
              <a:rPr lang="en-US" dirty="0" err="1"/>
              <a:t>aniqlang</a:t>
            </a:r>
            <a:r>
              <a:rPr lang="en-US" dirty="0"/>
              <a:t>.</a:t>
            </a:r>
            <a:endParaRPr lang="ru-RU" dirty="0"/>
          </a:p>
        </p:txBody>
      </p:sp>
      <p:sp>
        <p:nvSpPr>
          <p:cNvPr id="4" name="Прямоугольник: скругленные углы 3">
            <a:extLst>
              <a:ext uri="{FF2B5EF4-FFF2-40B4-BE49-F238E27FC236}">
                <a16:creationId xmlns:a16="http://schemas.microsoft.com/office/drawing/2014/main" id="{FA7A7833-0F6A-4FFF-A028-2F0C7B3EDB5E}"/>
              </a:ext>
            </a:extLst>
          </p:cNvPr>
          <p:cNvSpPr/>
          <p:nvPr/>
        </p:nvSpPr>
        <p:spPr>
          <a:xfrm>
            <a:off x="251520" y="3000313"/>
            <a:ext cx="8640960" cy="2592288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/>
              <a:t>I</a:t>
            </a:r>
            <a:r>
              <a:rPr lang="en-US" baseline="-25000" dirty="0"/>
              <a:t>1</a:t>
            </a:r>
            <a:r>
              <a:rPr lang="en-US" dirty="0"/>
              <a:t> = U</a:t>
            </a:r>
            <a:r>
              <a:rPr lang="en-US" baseline="-25000" dirty="0"/>
              <a:t>1</a:t>
            </a:r>
            <a:r>
              <a:rPr lang="en-US" dirty="0"/>
              <a:t> / </a:t>
            </a:r>
            <a:r>
              <a:rPr lang="en-US" dirty="0" err="1"/>
              <a:t>R</a:t>
            </a:r>
            <a:r>
              <a:rPr lang="en-US" baseline="-25000" dirty="0" err="1"/>
              <a:t>pr</a:t>
            </a:r>
            <a:r>
              <a:rPr lang="en-US" dirty="0"/>
              <a:t> = 0,003 </a:t>
            </a:r>
            <a:r>
              <a:rPr lang="ru-RU" dirty="0"/>
              <a:t>А</a:t>
            </a:r>
            <a:r>
              <a:rPr lang="en-US" dirty="0"/>
              <a:t>;</a:t>
            </a:r>
            <a:endParaRPr lang="ru-RU" dirty="0"/>
          </a:p>
          <a:p>
            <a:pPr algn="ctr"/>
            <a:r>
              <a:rPr lang="en-US" dirty="0"/>
              <a:t>n = I</a:t>
            </a:r>
            <a:r>
              <a:rPr lang="en-US" baseline="-25000" dirty="0"/>
              <a:t>2</a:t>
            </a:r>
            <a:r>
              <a:rPr lang="en-US" dirty="0"/>
              <a:t> / I</a:t>
            </a:r>
            <a:r>
              <a:rPr lang="en-US" baseline="-25000" dirty="0"/>
              <a:t>1</a:t>
            </a:r>
            <a:r>
              <a:rPr lang="en-US" dirty="0"/>
              <a:t> = 10000;</a:t>
            </a:r>
            <a:endParaRPr lang="ru-RU" dirty="0"/>
          </a:p>
          <a:p>
            <a:pPr algn="ctr"/>
            <a:r>
              <a:rPr lang="en-US" dirty="0"/>
              <a:t>R</a:t>
            </a:r>
            <a:r>
              <a:rPr lang="en-US" baseline="-25000" dirty="0"/>
              <a:t>sh</a:t>
            </a:r>
            <a:r>
              <a:rPr lang="en-US" dirty="0"/>
              <a:t> = </a:t>
            </a:r>
            <a:r>
              <a:rPr lang="en-US" dirty="0" err="1"/>
              <a:t>R</a:t>
            </a:r>
            <a:r>
              <a:rPr lang="en-US" baseline="-25000" dirty="0" err="1"/>
              <a:t>pr</a:t>
            </a:r>
            <a:r>
              <a:rPr lang="en-US" dirty="0"/>
              <a:t>/(n - 1) = 0,0025 </a:t>
            </a:r>
            <a:r>
              <a:rPr lang="ru-RU" dirty="0"/>
              <a:t>О</a:t>
            </a:r>
            <a:r>
              <a:rPr lang="en-US" dirty="0"/>
              <a:t>m;</a:t>
            </a:r>
            <a:endParaRPr lang="ru-RU" dirty="0"/>
          </a:p>
          <a:p>
            <a:pPr algn="ctr"/>
            <a:r>
              <a:rPr lang="ru-RU" dirty="0"/>
              <a:t>С</a:t>
            </a:r>
            <a:r>
              <a:rPr lang="en-US" baseline="-25000" dirty="0"/>
              <a:t>1</a:t>
            </a:r>
            <a:r>
              <a:rPr lang="en-US" dirty="0"/>
              <a:t> = U</a:t>
            </a:r>
            <a:r>
              <a:rPr lang="en-US" baseline="-25000" dirty="0"/>
              <a:t>1</a:t>
            </a:r>
            <a:r>
              <a:rPr lang="en-US" dirty="0"/>
              <a:t> / N = 0,5 mV/</a:t>
            </a:r>
            <a:r>
              <a:rPr lang="en-US" dirty="0" err="1"/>
              <a:t>boʻlim</a:t>
            </a:r>
            <a:r>
              <a:rPr lang="en-US" dirty="0"/>
              <a:t>; </a:t>
            </a:r>
            <a:endParaRPr lang="ru-RU" dirty="0"/>
          </a:p>
          <a:p>
            <a:pPr algn="ctr"/>
            <a:r>
              <a:rPr lang="ru-RU" dirty="0"/>
              <a:t>С</a:t>
            </a:r>
            <a:r>
              <a:rPr lang="ru-RU" baseline="-25000" dirty="0"/>
              <a:t>2</a:t>
            </a:r>
            <a:r>
              <a:rPr lang="ru-RU" dirty="0"/>
              <a:t> = </a:t>
            </a:r>
            <a:r>
              <a:rPr lang="en-US" dirty="0"/>
              <a:t>I</a:t>
            </a:r>
            <a:r>
              <a:rPr lang="ru-RU" baseline="-25000" dirty="0"/>
              <a:t>1</a:t>
            </a:r>
            <a:r>
              <a:rPr lang="ru-RU" dirty="0"/>
              <a:t> / </a:t>
            </a:r>
            <a:r>
              <a:rPr lang="en-US" dirty="0"/>
              <a:t>N</a:t>
            </a:r>
            <a:r>
              <a:rPr lang="ru-RU" dirty="0"/>
              <a:t> = 0,2 А/</a:t>
            </a:r>
            <a:r>
              <a:rPr lang="en-US" dirty="0" err="1"/>
              <a:t>bo</a:t>
            </a:r>
            <a:r>
              <a:rPr lang="ru-RU" dirty="0"/>
              <a:t>ʻ</a:t>
            </a:r>
            <a:r>
              <a:rPr lang="en-US" dirty="0" err="1"/>
              <a:t>lim</a:t>
            </a:r>
            <a:r>
              <a:rPr lang="ru-RU" dirty="0"/>
              <a:t>.</a:t>
            </a:r>
          </a:p>
        </p:txBody>
      </p:sp>
    </p:spTree>
  </p:cSld>
  <p:clrMapOvr>
    <a:masterClrMapping/>
  </p:clrMapOvr>
  <p:transition spd="med"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-конечная звезда 3">
            <a:extLst>
              <a:ext uri="{FF2B5EF4-FFF2-40B4-BE49-F238E27FC236}">
                <a16:creationId xmlns:a16="http://schemas.microsoft.com/office/drawing/2014/main" id="{6D5915BC-A447-4059-A8D1-D72A23B83578}"/>
              </a:ext>
            </a:extLst>
          </p:cNvPr>
          <p:cNvSpPr/>
          <p:nvPr/>
        </p:nvSpPr>
        <p:spPr>
          <a:xfrm>
            <a:off x="8449691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uz-Cyrl-UZ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2</a:t>
            </a: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5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  <p:sp>
        <p:nvSpPr>
          <p:cNvPr id="2" name="Прямоугольник: скругленные углы 1">
            <a:extLst>
              <a:ext uri="{FF2B5EF4-FFF2-40B4-BE49-F238E27FC236}">
                <a16:creationId xmlns:a16="http://schemas.microsoft.com/office/drawing/2014/main" id="{D631887E-D269-4A63-8F5E-6BE2D968C235}"/>
              </a:ext>
            </a:extLst>
          </p:cNvPr>
          <p:cNvSpPr/>
          <p:nvPr/>
        </p:nvSpPr>
        <p:spPr>
          <a:xfrm>
            <a:off x="319183" y="1046014"/>
            <a:ext cx="8424936" cy="1872208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/>
              <a:t>15-SAVOL. </a:t>
            </a:r>
            <a:r>
              <a:rPr lang="en-US" dirty="0" err="1"/>
              <a:t>Ampermetrning</a:t>
            </a:r>
            <a:r>
              <a:rPr lang="en-US" dirty="0"/>
              <a:t> </a:t>
            </a:r>
            <a:r>
              <a:rPr lang="en-US" dirty="0" err="1"/>
              <a:t>yuqori</a:t>
            </a:r>
            <a:r>
              <a:rPr lang="en-US" dirty="0"/>
              <a:t> </a:t>
            </a:r>
            <a:r>
              <a:rPr lang="en-US" dirty="0" err="1"/>
              <a:t>oʻlchash</a:t>
            </a:r>
            <a:r>
              <a:rPr lang="en-US" dirty="0"/>
              <a:t> </a:t>
            </a:r>
            <a:r>
              <a:rPr lang="en-US" dirty="0" err="1"/>
              <a:t>chegarasi</a:t>
            </a:r>
            <a:r>
              <a:rPr lang="en-US" dirty="0"/>
              <a:t> 1 A, </a:t>
            </a:r>
            <a:r>
              <a:rPr lang="en-US" dirty="0" err="1"/>
              <a:t>uning</a:t>
            </a:r>
            <a:r>
              <a:rPr lang="en-US" dirty="0"/>
              <a:t> </a:t>
            </a:r>
            <a:r>
              <a:rPr lang="en-US" dirty="0" err="1"/>
              <a:t>qarshiligi</a:t>
            </a:r>
            <a:r>
              <a:rPr lang="en-US" dirty="0"/>
              <a:t> R</a:t>
            </a:r>
            <a:r>
              <a:rPr lang="en-US" baseline="-25000" dirty="0"/>
              <a:t>A</a:t>
            </a:r>
            <a:r>
              <a:rPr lang="en-US" dirty="0"/>
              <a:t>. </a:t>
            </a:r>
            <a:r>
              <a:rPr lang="en-US" dirty="0" err="1"/>
              <a:t>Asbob</a:t>
            </a:r>
            <a:r>
              <a:rPr lang="en-US" dirty="0"/>
              <a:t> 5 A </a:t>
            </a:r>
            <a:r>
              <a:rPr lang="en-US" dirty="0" err="1"/>
              <a:t>tokda</a:t>
            </a:r>
            <a:r>
              <a:rPr lang="en-US" dirty="0"/>
              <a:t> 1 A </a:t>
            </a:r>
            <a:r>
              <a:rPr lang="en-US" dirty="0" err="1"/>
              <a:t>tokni</a:t>
            </a:r>
            <a:r>
              <a:rPr lang="en-US" dirty="0"/>
              <a:t> </a:t>
            </a:r>
            <a:r>
              <a:rPr lang="en-US" dirty="0" err="1"/>
              <a:t>koʻrsatishi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shunt R</a:t>
            </a:r>
            <a:r>
              <a:rPr lang="en-US" baseline="-25000" dirty="0"/>
              <a:t>sh</a:t>
            </a:r>
            <a:r>
              <a:rPr lang="en-US" dirty="0"/>
              <a:t> </a:t>
            </a:r>
            <a:r>
              <a:rPr lang="en-US" dirty="0" err="1"/>
              <a:t>qarshiligini</a:t>
            </a:r>
            <a:r>
              <a:rPr lang="en-US" dirty="0"/>
              <a:t> </a:t>
            </a:r>
            <a:r>
              <a:rPr lang="en-US" dirty="0" err="1"/>
              <a:t>aniqlang</a:t>
            </a:r>
            <a:r>
              <a:rPr lang="en-US" dirty="0"/>
              <a:t>.</a:t>
            </a:r>
            <a:endParaRPr lang="ru-RU" dirty="0"/>
          </a:p>
        </p:txBody>
      </p:sp>
      <p:sp>
        <p:nvSpPr>
          <p:cNvPr id="4" name="Прямоугольник: скругленные углы 3">
            <a:extLst>
              <a:ext uri="{FF2B5EF4-FFF2-40B4-BE49-F238E27FC236}">
                <a16:creationId xmlns:a16="http://schemas.microsoft.com/office/drawing/2014/main" id="{EFB21BCB-398F-4831-A06E-210DCD77A1B4}"/>
              </a:ext>
            </a:extLst>
          </p:cNvPr>
          <p:cNvSpPr/>
          <p:nvPr/>
        </p:nvSpPr>
        <p:spPr>
          <a:xfrm>
            <a:off x="355187" y="3939778"/>
            <a:ext cx="8352928" cy="1512168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/>
              <a:t>R</a:t>
            </a:r>
            <a:r>
              <a:rPr lang="en-US" baseline="-25000" dirty="0"/>
              <a:t>sh</a:t>
            </a:r>
            <a:r>
              <a:rPr lang="en-US" dirty="0"/>
              <a:t> = </a:t>
            </a:r>
            <a:r>
              <a:rPr lang="en-US" dirty="0" err="1"/>
              <a:t>R</a:t>
            </a:r>
            <a:r>
              <a:rPr lang="en-US" baseline="-25000" dirty="0" err="1"/>
              <a:t>pr</a:t>
            </a:r>
            <a:r>
              <a:rPr lang="en-US" dirty="0"/>
              <a:t> / (m - 1);</a:t>
            </a:r>
            <a:endParaRPr lang="ru-RU" dirty="0"/>
          </a:p>
          <a:p>
            <a:pPr algn="ctr"/>
            <a:r>
              <a:rPr lang="en-US" dirty="0"/>
              <a:t>m = I</a:t>
            </a:r>
            <a:r>
              <a:rPr lang="en-US" baseline="30000" dirty="0"/>
              <a:t>’</a:t>
            </a:r>
            <a:r>
              <a:rPr lang="en-US" dirty="0"/>
              <a:t> / I = 5;</a:t>
            </a:r>
            <a:endParaRPr lang="ru-RU" dirty="0"/>
          </a:p>
          <a:p>
            <a:pPr algn="ctr"/>
            <a:r>
              <a:rPr lang="en-US" dirty="0"/>
              <a:t>R</a:t>
            </a:r>
            <a:r>
              <a:rPr lang="en-US" baseline="-25000" dirty="0"/>
              <a:t>sh</a:t>
            </a:r>
            <a:r>
              <a:rPr lang="en-US" dirty="0"/>
              <a:t> = R</a:t>
            </a:r>
            <a:r>
              <a:rPr lang="en-US" baseline="-25000" dirty="0"/>
              <a:t>A</a:t>
            </a:r>
            <a:r>
              <a:rPr lang="en-US" dirty="0"/>
              <a:t> / 4.</a:t>
            </a:r>
            <a:endParaRPr lang="ru-RU" dirty="0"/>
          </a:p>
        </p:txBody>
      </p:sp>
    </p:spTree>
  </p:cSld>
  <p:clrMapOvr>
    <a:masterClrMapping/>
  </p:clrMapOvr>
  <p:transition spd="med"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10-конечная звезда 3">
            <a:extLst>
              <a:ext uri="{FF2B5EF4-FFF2-40B4-BE49-F238E27FC236}">
                <a16:creationId xmlns:a16="http://schemas.microsoft.com/office/drawing/2014/main" id="{5048EBBF-4ECB-4C8E-BE23-0EDB37CF7EB6}"/>
              </a:ext>
            </a:extLst>
          </p:cNvPr>
          <p:cNvSpPr/>
          <p:nvPr/>
        </p:nvSpPr>
        <p:spPr>
          <a:xfrm>
            <a:off x="8449691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uz-Cyrl-UZ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2</a:t>
            </a: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6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  <p:sp>
        <p:nvSpPr>
          <p:cNvPr id="2" name="Прямоугольник: скругленные углы 1">
            <a:extLst>
              <a:ext uri="{FF2B5EF4-FFF2-40B4-BE49-F238E27FC236}">
                <a16:creationId xmlns:a16="http://schemas.microsoft.com/office/drawing/2014/main" id="{C0B9CC1F-D053-4239-9E36-6EF88B8616A2}"/>
              </a:ext>
            </a:extLst>
          </p:cNvPr>
          <p:cNvSpPr/>
          <p:nvPr/>
        </p:nvSpPr>
        <p:spPr>
          <a:xfrm>
            <a:off x="251520" y="476672"/>
            <a:ext cx="8568952" cy="180020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/>
              <a:t>16-SAVOL. </a:t>
            </a:r>
            <a:r>
              <a:rPr lang="en-US" dirty="0" err="1"/>
              <a:t>Qarshiligi</a:t>
            </a:r>
            <a:r>
              <a:rPr lang="en-US" dirty="0"/>
              <a:t> R=1,5 </a:t>
            </a:r>
            <a:r>
              <a:rPr lang="en-US" dirty="0" err="1"/>
              <a:t>kOm</a:t>
            </a:r>
            <a:r>
              <a:rPr lang="en-US" dirty="0"/>
              <a:t> </a:t>
            </a:r>
            <a:r>
              <a:rPr lang="en-US" dirty="0" err="1"/>
              <a:t>boʻlgan</a:t>
            </a:r>
            <a:r>
              <a:rPr lang="en-US" dirty="0"/>
              <a:t> </a:t>
            </a:r>
            <a:r>
              <a:rPr lang="en-US" dirty="0" err="1"/>
              <a:t>rezistorga</a:t>
            </a:r>
            <a:r>
              <a:rPr lang="en-US" dirty="0"/>
              <a:t> u=120sin(</a:t>
            </a:r>
            <a:r>
              <a:rPr lang="ru-RU" dirty="0">
                <a:sym typeface="Symbol" panose="05050102010706020507" pitchFamily="18" charset="2"/>
              </a:rPr>
              <a:t></a:t>
            </a:r>
            <a:r>
              <a:rPr lang="en-US" dirty="0"/>
              <a:t>t—</a:t>
            </a:r>
            <a:r>
              <a:rPr lang="en-US" dirty="0">
                <a:sym typeface="Symbol" panose="05050102010706020507" pitchFamily="18" charset="2"/>
              </a:rPr>
              <a:t></a:t>
            </a:r>
            <a:r>
              <a:rPr lang="en-US" dirty="0"/>
              <a:t>/6) V </a:t>
            </a:r>
            <a:r>
              <a:rPr lang="en-US" dirty="0" err="1"/>
              <a:t>kuchlanish</a:t>
            </a:r>
            <a:r>
              <a:rPr lang="en-US" dirty="0"/>
              <a:t> </a:t>
            </a:r>
            <a:r>
              <a:rPr lang="en-US" dirty="0" err="1"/>
              <a:t>berilgan</a:t>
            </a:r>
            <a:r>
              <a:rPr lang="en-US" dirty="0"/>
              <a:t>. </a:t>
            </a:r>
            <a:r>
              <a:rPr lang="en-US" dirty="0" err="1"/>
              <a:t>Tokning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lahzali</a:t>
            </a:r>
            <a:r>
              <a:rPr lang="en-US" dirty="0"/>
              <a:t> </a:t>
            </a:r>
            <a:r>
              <a:rPr lang="en-US" dirty="0" err="1"/>
              <a:t>qiymati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ifodani</a:t>
            </a:r>
            <a:r>
              <a:rPr lang="en-US" dirty="0"/>
              <a:t> </a:t>
            </a:r>
            <a:r>
              <a:rPr lang="en-US" dirty="0" err="1"/>
              <a:t>yozing</a:t>
            </a:r>
            <a:r>
              <a:rPr lang="en-US" dirty="0"/>
              <a:t>, </a:t>
            </a:r>
            <a:r>
              <a:rPr lang="en-US" dirty="0" err="1"/>
              <a:t>uning</a:t>
            </a:r>
            <a:r>
              <a:rPr lang="en-US" dirty="0"/>
              <a:t> </a:t>
            </a:r>
            <a:r>
              <a:rPr lang="en-US" dirty="0" err="1"/>
              <a:t>amplituda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ta’sir</a:t>
            </a:r>
            <a:r>
              <a:rPr lang="en-US" dirty="0"/>
              <a:t> </a:t>
            </a:r>
            <a:r>
              <a:rPr lang="en-US" dirty="0" err="1"/>
              <a:t>qiluvchi</a:t>
            </a:r>
            <a:r>
              <a:rPr lang="en-US" dirty="0"/>
              <a:t> </a:t>
            </a:r>
            <a:r>
              <a:rPr lang="en-US" dirty="0" err="1"/>
              <a:t>qiymatlarini</a:t>
            </a:r>
            <a:r>
              <a:rPr lang="en-US" dirty="0"/>
              <a:t>, </a:t>
            </a:r>
            <a:r>
              <a:rPr lang="en-US" dirty="0" err="1"/>
              <a:t>quvvatini</a:t>
            </a:r>
            <a:r>
              <a:rPr lang="en-US" dirty="0"/>
              <a:t> </a:t>
            </a:r>
            <a:r>
              <a:rPr lang="en-US" dirty="0" err="1"/>
              <a:t>aniqlang</a:t>
            </a:r>
            <a:r>
              <a:rPr lang="en-US" dirty="0"/>
              <a:t>.</a:t>
            </a:r>
            <a:endParaRPr lang="ru-RU" dirty="0"/>
          </a:p>
        </p:txBody>
      </p:sp>
      <p:sp>
        <p:nvSpPr>
          <p:cNvPr id="4" name="Прямоугольник: скругленные углы 3">
            <a:extLst>
              <a:ext uri="{FF2B5EF4-FFF2-40B4-BE49-F238E27FC236}">
                <a16:creationId xmlns:a16="http://schemas.microsoft.com/office/drawing/2014/main" id="{F556F516-96F8-4951-9E4B-91DFC09216E9}"/>
              </a:ext>
            </a:extLst>
          </p:cNvPr>
          <p:cNvSpPr/>
          <p:nvPr/>
        </p:nvSpPr>
        <p:spPr>
          <a:xfrm>
            <a:off x="348720" y="3634283"/>
            <a:ext cx="8496944" cy="2376264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t-BR" dirty="0"/>
              <a:t>i = (u/R)sin( </a:t>
            </a:r>
            <a:r>
              <a:rPr lang="el-GR" dirty="0"/>
              <a:t>ω</a:t>
            </a:r>
            <a:r>
              <a:rPr lang="pt-BR" dirty="0"/>
              <a:t>t - </a:t>
            </a:r>
            <a:r>
              <a:rPr lang="el-GR" dirty="0"/>
              <a:t>π</a:t>
            </a:r>
            <a:r>
              <a:rPr lang="pt-BR" dirty="0"/>
              <a:t>/6);  </a:t>
            </a:r>
          </a:p>
          <a:p>
            <a:pPr algn="ctr"/>
            <a:r>
              <a:rPr lang="pt-BR" dirty="0"/>
              <a:t>i</a:t>
            </a:r>
            <a:r>
              <a:rPr lang="pt-BR" sz="1800" dirty="0"/>
              <a:t>m</a:t>
            </a:r>
            <a:r>
              <a:rPr lang="pt-BR" dirty="0"/>
              <a:t> = u</a:t>
            </a:r>
            <a:r>
              <a:rPr lang="pt-BR" sz="1600" dirty="0"/>
              <a:t>m</a:t>
            </a:r>
            <a:r>
              <a:rPr lang="pt-BR" dirty="0"/>
              <a:t>/ R = 0,08 A; </a:t>
            </a:r>
          </a:p>
          <a:p>
            <a:pPr algn="ctr"/>
            <a:r>
              <a:rPr lang="pt-BR" dirty="0"/>
              <a:t>i = 0,08sin(</a:t>
            </a:r>
            <a:r>
              <a:rPr lang="el-GR" dirty="0"/>
              <a:t>ω</a:t>
            </a:r>
            <a:r>
              <a:rPr lang="pt-BR" dirty="0"/>
              <a:t>t - </a:t>
            </a:r>
            <a:r>
              <a:rPr lang="el-GR" dirty="0"/>
              <a:t>π</a:t>
            </a:r>
            <a:r>
              <a:rPr lang="pt-BR" dirty="0"/>
              <a:t>/6);</a:t>
            </a:r>
          </a:p>
          <a:p>
            <a:pPr algn="ctr"/>
            <a:r>
              <a:rPr lang="pt-BR" dirty="0"/>
              <a:t>U = u</a:t>
            </a:r>
            <a:r>
              <a:rPr lang="pt-BR" sz="1800" dirty="0"/>
              <a:t>m </a:t>
            </a:r>
            <a:r>
              <a:rPr lang="pt-BR" dirty="0"/>
              <a:t>/     = 85,1 V; </a:t>
            </a:r>
          </a:p>
          <a:p>
            <a:pPr algn="ctr"/>
            <a:r>
              <a:rPr lang="pt-BR" dirty="0"/>
              <a:t>I = i</a:t>
            </a:r>
            <a:r>
              <a:rPr lang="pt-BR" sz="1800" dirty="0"/>
              <a:t>m </a:t>
            </a:r>
            <a:r>
              <a:rPr lang="pt-BR" dirty="0"/>
              <a:t>/    = 0,057 А; </a:t>
            </a:r>
          </a:p>
          <a:p>
            <a:pPr algn="ctr"/>
            <a:r>
              <a:rPr lang="pt-BR" dirty="0"/>
              <a:t>P = UI = 4,85 Wt.</a:t>
            </a:r>
          </a:p>
        </p:txBody>
      </p:sp>
      <p:pic>
        <p:nvPicPr>
          <p:cNvPr id="22" name="Рисунок 21">
            <a:extLst>
              <a:ext uri="{FF2B5EF4-FFF2-40B4-BE49-F238E27FC236}">
                <a16:creationId xmlns:a16="http://schemas.microsoft.com/office/drawing/2014/main" id="{E37893C5-E517-4E2D-8EA1-F1DAAE177C6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62895" y="4854412"/>
            <a:ext cx="346201" cy="319569"/>
          </a:xfrm>
          <a:prstGeom prst="rect">
            <a:avLst/>
          </a:prstGeom>
        </p:spPr>
      </p:pic>
      <p:pic>
        <p:nvPicPr>
          <p:cNvPr id="26" name="Рисунок 25">
            <a:extLst>
              <a:ext uri="{FF2B5EF4-FFF2-40B4-BE49-F238E27FC236}">
                <a16:creationId xmlns:a16="http://schemas.microsoft.com/office/drawing/2014/main" id="{929B55C8-16EC-4536-B758-ED6F1426404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39952" y="5229200"/>
            <a:ext cx="346201" cy="319569"/>
          </a:xfrm>
          <a:prstGeom prst="rect">
            <a:avLst/>
          </a:prstGeom>
        </p:spPr>
      </p:pic>
    </p:spTree>
  </p:cSld>
  <p:clrMapOvr>
    <a:masterClrMapping/>
  </p:clrMapOvr>
  <p:transition spd="med"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10-конечная звезда 3">
            <a:extLst>
              <a:ext uri="{FF2B5EF4-FFF2-40B4-BE49-F238E27FC236}">
                <a16:creationId xmlns:a16="http://schemas.microsoft.com/office/drawing/2014/main" id="{665161AB-6CB4-4D4B-8255-2DDEC07A5376}"/>
              </a:ext>
            </a:extLst>
          </p:cNvPr>
          <p:cNvSpPr/>
          <p:nvPr/>
        </p:nvSpPr>
        <p:spPr>
          <a:xfrm>
            <a:off x="8449691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uz-Cyrl-UZ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2</a:t>
            </a: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7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5B5804B9-85C2-4D63-8712-C6459DC0F608}"/>
              </a:ext>
            </a:extLst>
          </p:cNvPr>
          <p:cNvSpPr/>
          <p:nvPr/>
        </p:nvSpPr>
        <p:spPr>
          <a:xfrm>
            <a:off x="179512" y="188640"/>
            <a:ext cx="8712968" cy="244827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/>
              <a:t>17-SAVOL. </a:t>
            </a:r>
            <a:r>
              <a:rPr lang="en-US" dirty="0" err="1"/>
              <a:t>Gʻaltakning</a:t>
            </a:r>
            <a:r>
              <a:rPr lang="en-US" dirty="0"/>
              <a:t> </a:t>
            </a:r>
            <a:r>
              <a:rPr lang="en-US" dirty="0" err="1"/>
              <a:t>toʻliq</a:t>
            </a:r>
            <a:r>
              <a:rPr lang="en-US" dirty="0"/>
              <a:t> </a:t>
            </a:r>
            <a:r>
              <a:rPr lang="en-US" dirty="0" err="1"/>
              <a:t>qarshiligi</a:t>
            </a:r>
            <a:r>
              <a:rPr lang="en-US" dirty="0"/>
              <a:t> 8 Om, </a:t>
            </a:r>
            <a:r>
              <a:rPr lang="en-US" dirty="0" err="1"/>
              <a:t>induktivligi</a:t>
            </a:r>
            <a:r>
              <a:rPr lang="en-US" dirty="0"/>
              <a:t> 300 </a:t>
            </a:r>
            <a:r>
              <a:rPr lang="en-US" dirty="0" err="1"/>
              <a:t>mkH</a:t>
            </a:r>
            <a:r>
              <a:rPr lang="en-US" dirty="0"/>
              <a:t>. </a:t>
            </a:r>
            <a:r>
              <a:rPr lang="en-US" dirty="0" err="1"/>
              <a:t>Undagi</a:t>
            </a:r>
            <a:r>
              <a:rPr lang="en-US" dirty="0"/>
              <a:t> </a:t>
            </a:r>
            <a:r>
              <a:rPr lang="en-US" dirty="0" err="1"/>
              <a:t>kuchlanish</a:t>
            </a:r>
            <a:r>
              <a:rPr lang="en-US" dirty="0"/>
              <a:t> </a:t>
            </a:r>
            <a:r>
              <a:rPr lang="en-US" dirty="0" err="1"/>
              <a:t>pasayishining</a:t>
            </a:r>
            <a:r>
              <a:rPr lang="en-US" dirty="0"/>
              <a:t> </a:t>
            </a:r>
            <a:r>
              <a:rPr lang="en-US" dirty="0" err="1"/>
              <a:t>ta’sir</a:t>
            </a:r>
            <a:r>
              <a:rPr lang="en-US" dirty="0"/>
              <a:t> </a:t>
            </a:r>
            <a:r>
              <a:rPr lang="en-US" dirty="0" err="1"/>
              <a:t>qiluvchi</a:t>
            </a:r>
            <a:r>
              <a:rPr lang="en-US" dirty="0"/>
              <a:t> </a:t>
            </a:r>
            <a:r>
              <a:rPr lang="en-US" dirty="0" err="1"/>
              <a:t>qiymati</a:t>
            </a:r>
            <a:r>
              <a:rPr lang="en-US" dirty="0"/>
              <a:t> 2500 </a:t>
            </a:r>
            <a:r>
              <a:rPr lang="en-US" dirty="0" err="1"/>
              <a:t>Gts</a:t>
            </a:r>
            <a:r>
              <a:rPr lang="en-US" dirty="0"/>
              <a:t> </a:t>
            </a:r>
            <a:r>
              <a:rPr lang="en-US" dirty="0" err="1"/>
              <a:t>chastotada</a:t>
            </a:r>
            <a:r>
              <a:rPr lang="en-US" dirty="0"/>
              <a:t> 4,8 V </a:t>
            </a:r>
            <a:r>
              <a:rPr lang="en-US" dirty="0" err="1"/>
              <a:t>ni</a:t>
            </a:r>
            <a:r>
              <a:rPr lang="en-US" dirty="0"/>
              <a:t> </a:t>
            </a:r>
            <a:r>
              <a:rPr lang="en-US" dirty="0" err="1"/>
              <a:t>tashkil</a:t>
            </a:r>
            <a:r>
              <a:rPr lang="en-US" dirty="0"/>
              <a:t> </a:t>
            </a:r>
            <a:r>
              <a:rPr lang="en-US" dirty="0" err="1"/>
              <a:t>qiladi</a:t>
            </a:r>
            <a:r>
              <a:rPr lang="en-US" dirty="0"/>
              <a:t>. Tok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kuchlanish</a:t>
            </a:r>
            <a:r>
              <a:rPr lang="en-US" dirty="0"/>
              <a:t> </a:t>
            </a:r>
            <a:r>
              <a:rPr lang="en-US" dirty="0" err="1"/>
              <a:t>oʻrtasidagi</a:t>
            </a:r>
            <a:r>
              <a:rPr lang="en-US" dirty="0"/>
              <a:t> </a:t>
            </a:r>
            <a:r>
              <a:rPr lang="en-US" dirty="0" err="1"/>
              <a:t>fazalar</a:t>
            </a:r>
            <a:r>
              <a:rPr lang="en-US" dirty="0"/>
              <a:t> </a:t>
            </a:r>
            <a:r>
              <a:rPr lang="en-US" dirty="0" err="1"/>
              <a:t>siljish</a:t>
            </a:r>
            <a:r>
              <a:rPr lang="en-US" dirty="0"/>
              <a:t> </a:t>
            </a:r>
            <a:r>
              <a:rPr lang="en-US" dirty="0" err="1"/>
              <a:t>burchagini</a:t>
            </a:r>
            <a:r>
              <a:rPr lang="en-US" dirty="0"/>
              <a:t> </a:t>
            </a:r>
            <a:r>
              <a:rPr lang="en-US" dirty="0" err="1"/>
              <a:t>aniqlang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toʻliq</a:t>
            </a:r>
            <a:r>
              <a:rPr lang="en-US" dirty="0"/>
              <a:t>, </a:t>
            </a:r>
            <a:r>
              <a:rPr lang="en-US" dirty="0" err="1"/>
              <a:t>faol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reaktiv</a:t>
            </a:r>
            <a:r>
              <a:rPr lang="en-US" dirty="0"/>
              <a:t> </a:t>
            </a:r>
            <a:r>
              <a:rPr lang="en-US" dirty="0" err="1"/>
              <a:t>quvvatni</a:t>
            </a:r>
            <a:r>
              <a:rPr lang="en-US" dirty="0"/>
              <a:t>, </a:t>
            </a:r>
            <a:r>
              <a:rPr lang="en-US" dirty="0" err="1"/>
              <a:t>gʻaltakning</a:t>
            </a:r>
            <a:r>
              <a:rPr lang="en-US" dirty="0"/>
              <a:t> </a:t>
            </a:r>
            <a:r>
              <a:rPr lang="en-US" dirty="0" err="1"/>
              <a:t>faol</a:t>
            </a:r>
            <a:r>
              <a:rPr lang="en-US" dirty="0"/>
              <a:t> </a:t>
            </a:r>
            <a:r>
              <a:rPr lang="en-US" dirty="0" err="1"/>
              <a:t>qarshiligini</a:t>
            </a:r>
            <a:r>
              <a:rPr lang="en-US" dirty="0"/>
              <a:t> </a:t>
            </a:r>
            <a:r>
              <a:rPr lang="en-US" dirty="0" err="1"/>
              <a:t>aniqlang</a:t>
            </a:r>
            <a:r>
              <a:rPr lang="en-US" dirty="0"/>
              <a:t>.</a:t>
            </a:r>
            <a:endParaRPr lang="ru-RU" dirty="0"/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129DE670-D545-4D38-A12F-155608FF479C}"/>
              </a:ext>
            </a:extLst>
          </p:cNvPr>
          <p:cNvSpPr/>
          <p:nvPr/>
        </p:nvSpPr>
        <p:spPr>
          <a:xfrm>
            <a:off x="179512" y="2996952"/>
            <a:ext cx="8712968" cy="3096344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/>
              <a:t>I = U/Z = 4,8 / 8 = 0,6 </a:t>
            </a:r>
            <a:r>
              <a:rPr lang="ru-RU" dirty="0"/>
              <a:t>А</a:t>
            </a:r>
            <a:r>
              <a:rPr lang="en-US" dirty="0"/>
              <a:t>;  </a:t>
            </a:r>
            <a:endParaRPr lang="ru-RU" dirty="0"/>
          </a:p>
          <a:p>
            <a:pPr algn="ctr"/>
            <a:r>
              <a:rPr lang="en-US" dirty="0"/>
              <a:t>X</a:t>
            </a:r>
            <a:r>
              <a:rPr lang="en-US" baseline="-25000" dirty="0"/>
              <a:t>L</a:t>
            </a:r>
            <a:r>
              <a:rPr lang="en-US" dirty="0"/>
              <a:t> = 2</a:t>
            </a:r>
            <a:r>
              <a:rPr lang="ru-RU" dirty="0">
                <a:sym typeface="Symbol" panose="05050102010706020507" pitchFamily="18" charset="2"/>
              </a:rPr>
              <a:t></a:t>
            </a:r>
            <a:r>
              <a:rPr lang="en-US" dirty="0" err="1"/>
              <a:t>fL</a:t>
            </a:r>
            <a:r>
              <a:rPr lang="en-US" dirty="0"/>
              <a:t> = 4,7 </a:t>
            </a:r>
            <a:r>
              <a:rPr lang="ru-RU" dirty="0"/>
              <a:t>О</a:t>
            </a:r>
            <a:r>
              <a:rPr lang="en-US" dirty="0"/>
              <a:t>m;  </a:t>
            </a:r>
            <a:endParaRPr lang="ru-RU" dirty="0"/>
          </a:p>
          <a:p>
            <a:pPr algn="ctr"/>
            <a:r>
              <a:rPr lang="en-US" dirty="0"/>
              <a:t>Z = (R</a:t>
            </a:r>
            <a:r>
              <a:rPr lang="en-US" baseline="-25000" dirty="0"/>
              <a:t>L</a:t>
            </a:r>
            <a:r>
              <a:rPr lang="en-US" baseline="30000" dirty="0"/>
              <a:t>2</a:t>
            </a:r>
            <a:r>
              <a:rPr lang="en-US" dirty="0"/>
              <a:t> + X</a:t>
            </a:r>
            <a:r>
              <a:rPr lang="en-US" baseline="-25000" dirty="0"/>
              <a:t>L</a:t>
            </a:r>
            <a:r>
              <a:rPr lang="en-US" baseline="30000" dirty="0"/>
              <a:t>2</a:t>
            </a:r>
            <a:r>
              <a:rPr lang="en-US" dirty="0"/>
              <a:t>)</a:t>
            </a:r>
            <a:r>
              <a:rPr lang="en-US" baseline="30000" dirty="0"/>
              <a:t>1/2</a:t>
            </a:r>
            <a:r>
              <a:rPr lang="en-US" dirty="0"/>
              <a:t>  =&gt;  R</a:t>
            </a:r>
            <a:r>
              <a:rPr lang="en-US" baseline="-25000" dirty="0"/>
              <a:t>L</a:t>
            </a:r>
            <a:r>
              <a:rPr lang="en-US" dirty="0"/>
              <a:t> = ( Z</a:t>
            </a:r>
            <a:r>
              <a:rPr lang="en-US" baseline="30000" dirty="0"/>
              <a:t>2</a:t>
            </a:r>
            <a:r>
              <a:rPr lang="en-US" dirty="0"/>
              <a:t> - X</a:t>
            </a:r>
            <a:r>
              <a:rPr lang="en-US" baseline="-25000" dirty="0"/>
              <a:t>L</a:t>
            </a:r>
            <a:r>
              <a:rPr lang="en-US" baseline="30000" dirty="0"/>
              <a:t>2</a:t>
            </a:r>
            <a:r>
              <a:rPr lang="en-US" dirty="0"/>
              <a:t> )</a:t>
            </a:r>
            <a:r>
              <a:rPr lang="en-US" baseline="30000" dirty="0"/>
              <a:t>1/2</a:t>
            </a:r>
            <a:r>
              <a:rPr lang="en-US" dirty="0"/>
              <a:t>  = 6,5 </a:t>
            </a:r>
            <a:r>
              <a:rPr lang="ru-RU" dirty="0"/>
              <a:t>О</a:t>
            </a:r>
            <a:r>
              <a:rPr lang="en-US" dirty="0"/>
              <a:t>m;</a:t>
            </a:r>
            <a:endParaRPr lang="ru-RU" dirty="0"/>
          </a:p>
          <a:p>
            <a:pPr algn="ctr"/>
            <a:r>
              <a:rPr lang="en-US" dirty="0" err="1"/>
              <a:t>tg</a:t>
            </a:r>
            <a:r>
              <a:rPr lang="ru-RU" dirty="0">
                <a:sym typeface="Symbol" panose="05050102010706020507" pitchFamily="18" charset="2"/>
              </a:rPr>
              <a:t></a:t>
            </a:r>
            <a:r>
              <a:rPr lang="en-US" dirty="0"/>
              <a:t> = X</a:t>
            </a:r>
            <a:r>
              <a:rPr lang="en-US" baseline="-25000" dirty="0"/>
              <a:t>L</a:t>
            </a:r>
            <a:r>
              <a:rPr lang="en-US" dirty="0"/>
              <a:t> / R</a:t>
            </a:r>
            <a:r>
              <a:rPr lang="en-US" baseline="-25000" dirty="0"/>
              <a:t>L</a:t>
            </a:r>
            <a:r>
              <a:rPr lang="en-US" dirty="0"/>
              <a:t> = 4,7 / 6,5 = 0,72  =&gt;   </a:t>
            </a:r>
            <a:r>
              <a:rPr lang="ru-RU" dirty="0">
                <a:sym typeface="Symbol" panose="05050102010706020507" pitchFamily="18" charset="2"/>
              </a:rPr>
              <a:t></a:t>
            </a:r>
            <a:r>
              <a:rPr lang="en-US" dirty="0"/>
              <a:t> = 36</a:t>
            </a:r>
            <a:r>
              <a:rPr lang="en-US" baseline="30000" dirty="0"/>
              <a:t>0</a:t>
            </a:r>
            <a:r>
              <a:rPr lang="en-US" dirty="0"/>
              <a:t>; </a:t>
            </a:r>
            <a:endParaRPr lang="ru-RU" dirty="0"/>
          </a:p>
          <a:p>
            <a:pPr algn="ctr"/>
            <a:r>
              <a:rPr lang="en-US" dirty="0"/>
              <a:t>S = UI = 4,8*0,6 = 2,88 V</a:t>
            </a:r>
            <a:r>
              <a:rPr lang="ru-RU" dirty="0"/>
              <a:t>А</a:t>
            </a:r>
            <a:r>
              <a:rPr lang="en-US" dirty="0"/>
              <a:t>;</a:t>
            </a:r>
            <a:endParaRPr lang="ru-RU" dirty="0"/>
          </a:p>
          <a:p>
            <a:pPr algn="ctr"/>
            <a:r>
              <a:rPr lang="en-US" dirty="0"/>
              <a:t>P = </a:t>
            </a:r>
            <a:r>
              <a:rPr lang="en-US" dirty="0" err="1"/>
              <a:t>Scos</a:t>
            </a:r>
            <a:r>
              <a:rPr lang="en-US" dirty="0"/>
              <a:t> </a:t>
            </a:r>
            <a:r>
              <a:rPr lang="ru-RU" dirty="0">
                <a:sym typeface="Symbol" panose="05050102010706020507" pitchFamily="18" charset="2"/>
              </a:rPr>
              <a:t></a:t>
            </a:r>
            <a:r>
              <a:rPr lang="en-US" dirty="0"/>
              <a:t> = 2,32 </a:t>
            </a:r>
            <a:r>
              <a:rPr lang="en-US" dirty="0" err="1"/>
              <a:t>Wt</a:t>
            </a:r>
            <a:r>
              <a:rPr lang="en-US" dirty="0"/>
              <a:t>; </a:t>
            </a:r>
            <a:endParaRPr lang="ru-RU" dirty="0"/>
          </a:p>
          <a:p>
            <a:pPr algn="ctr"/>
            <a:r>
              <a:rPr lang="en-US" dirty="0"/>
              <a:t>Q = </a:t>
            </a:r>
            <a:r>
              <a:rPr lang="en-US" dirty="0" err="1"/>
              <a:t>Ssin</a:t>
            </a:r>
            <a:r>
              <a:rPr lang="en-US" dirty="0"/>
              <a:t> </a:t>
            </a:r>
            <a:r>
              <a:rPr lang="ru-RU" dirty="0">
                <a:sym typeface="Symbol" panose="05050102010706020507" pitchFamily="18" charset="2"/>
              </a:rPr>
              <a:t></a:t>
            </a:r>
            <a:r>
              <a:rPr lang="en-US" dirty="0"/>
              <a:t> = 1,69 </a:t>
            </a:r>
            <a:r>
              <a:rPr lang="en-US" dirty="0" err="1"/>
              <a:t>VAr.</a:t>
            </a:r>
            <a:endParaRPr lang="ru-RU" dirty="0"/>
          </a:p>
        </p:txBody>
      </p:sp>
    </p:spTree>
  </p:cSld>
  <p:clrMapOvr>
    <a:masterClrMapping/>
  </p:clrMapOvr>
  <p:transition spd="med"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10-конечная звезда 3">
            <a:extLst>
              <a:ext uri="{FF2B5EF4-FFF2-40B4-BE49-F238E27FC236}">
                <a16:creationId xmlns:a16="http://schemas.microsoft.com/office/drawing/2014/main" id="{AFF1FE5D-08B6-4AFD-BBC7-F37026A62C1D}"/>
              </a:ext>
            </a:extLst>
          </p:cNvPr>
          <p:cNvSpPr/>
          <p:nvPr/>
        </p:nvSpPr>
        <p:spPr>
          <a:xfrm>
            <a:off x="8449691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uz-Cyrl-UZ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2</a:t>
            </a: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8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879C1F2B-F377-4D98-AE23-6F5442822575}"/>
              </a:ext>
            </a:extLst>
          </p:cNvPr>
          <p:cNvSpPr/>
          <p:nvPr/>
        </p:nvSpPr>
        <p:spPr>
          <a:xfrm>
            <a:off x="251520" y="332656"/>
            <a:ext cx="8640960" cy="216024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/>
              <a:t>18-SAVOL. </a:t>
            </a:r>
            <a:r>
              <a:rPr lang="en-US" dirty="0" err="1"/>
              <a:t>Chastotasi</a:t>
            </a:r>
            <a:r>
              <a:rPr lang="en-US" dirty="0"/>
              <a:t> f = 800 </a:t>
            </a:r>
            <a:r>
              <a:rPr lang="en-US" dirty="0" err="1"/>
              <a:t>Gts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amplituda</a:t>
            </a:r>
            <a:r>
              <a:rPr lang="en-US" dirty="0"/>
              <a:t> </a:t>
            </a:r>
            <a:r>
              <a:rPr lang="en-US" dirty="0" err="1"/>
              <a:t>qiymati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baseline="-25000" dirty="0" err="1"/>
              <a:t>m</a:t>
            </a:r>
            <a:r>
              <a:rPr lang="en-US" dirty="0"/>
              <a:t> = 450 mA </a:t>
            </a:r>
            <a:r>
              <a:rPr lang="en-US" dirty="0" err="1"/>
              <a:t>boʻlgan</a:t>
            </a:r>
            <a:r>
              <a:rPr lang="en-US" dirty="0"/>
              <a:t> </a:t>
            </a:r>
            <a:r>
              <a:rPr lang="en-US" dirty="0" err="1"/>
              <a:t>oʻzgaruvchan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qarshiligi</a:t>
            </a:r>
            <a:r>
              <a:rPr lang="en-US" dirty="0"/>
              <a:t> X</a:t>
            </a:r>
            <a:r>
              <a:rPr lang="en-US" baseline="-25000" dirty="0"/>
              <a:t>L</a:t>
            </a:r>
            <a:r>
              <a:rPr lang="en-US" dirty="0"/>
              <a:t>=1,2 Om </a:t>
            </a:r>
            <a:r>
              <a:rPr lang="en-US" dirty="0" err="1"/>
              <a:t>boʻlgan</a:t>
            </a:r>
            <a:r>
              <a:rPr lang="en-US" dirty="0"/>
              <a:t> </a:t>
            </a:r>
            <a:r>
              <a:rPr lang="en-US" dirty="0" err="1"/>
              <a:t>induktiv</a:t>
            </a:r>
            <a:r>
              <a:rPr lang="en-US" dirty="0"/>
              <a:t> </a:t>
            </a:r>
            <a:r>
              <a:rPr lang="en-US" dirty="0" err="1"/>
              <a:t>gʻaltakdan</a:t>
            </a:r>
            <a:r>
              <a:rPr lang="en-US" dirty="0"/>
              <a:t> </a:t>
            </a:r>
            <a:r>
              <a:rPr lang="en-US" dirty="0" err="1"/>
              <a:t>oʻtadi</a:t>
            </a:r>
            <a:r>
              <a:rPr lang="en-US" dirty="0"/>
              <a:t>. </a:t>
            </a:r>
            <a:r>
              <a:rPr lang="en-US" dirty="0" err="1"/>
              <a:t>Gʻaltakning</a:t>
            </a:r>
            <a:r>
              <a:rPr lang="en-US" dirty="0"/>
              <a:t> </a:t>
            </a:r>
            <a:r>
              <a:rPr lang="en-US" dirty="0" err="1"/>
              <a:t>induktivligini</a:t>
            </a:r>
            <a:r>
              <a:rPr lang="en-US" dirty="0"/>
              <a:t>, </a:t>
            </a:r>
            <a:r>
              <a:rPr lang="en-US" dirty="0" err="1"/>
              <a:t>undagi</a:t>
            </a:r>
            <a:r>
              <a:rPr lang="en-US" dirty="0"/>
              <a:t> </a:t>
            </a:r>
            <a:r>
              <a:rPr lang="en-US" dirty="0" err="1"/>
              <a:t>kuchlanishning</a:t>
            </a:r>
            <a:r>
              <a:rPr lang="en-US" dirty="0"/>
              <a:t> </a:t>
            </a:r>
            <a:r>
              <a:rPr lang="en-US" dirty="0" err="1"/>
              <a:t>ta’sir</a:t>
            </a:r>
            <a:r>
              <a:rPr lang="en-US" dirty="0"/>
              <a:t> </a:t>
            </a:r>
            <a:r>
              <a:rPr lang="en-US" dirty="0" err="1"/>
              <a:t>qiluvchi</a:t>
            </a:r>
            <a:r>
              <a:rPr lang="en-US" dirty="0"/>
              <a:t> </a:t>
            </a:r>
            <a:r>
              <a:rPr lang="en-US" dirty="0" err="1"/>
              <a:t>qiymatini</a:t>
            </a:r>
            <a:r>
              <a:rPr lang="en-US" dirty="0"/>
              <a:t>, </a:t>
            </a:r>
            <a:r>
              <a:rPr lang="en-US" dirty="0" err="1"/>
              <a:t>shuningdek</a:t>
            </a:r>
            <a:r>
              <a:rPr lang="en-US" dirty="0"/>
              <a:t>, </a:t>
            </a:r>
            <a:r>
              <a:rPr lang="en-US" dirty="0" err="1"/>
              <a:t>umumiy</a:t>
            </a:r>
            <a:r>
              <a:rPr lang="en-US" dirty="0"/>
              <a:t> </a:t>
            </a:r>
            <a:r>
              <a:rPr lang="en-US" dirty="0" err="1"/>
              <a:t>iste’mol</a:t>
            </a:r>
            <a:r>
              <a:rPr lang="en-US" dirty="0"/>
              <a:t> </a:t>
            </a:r>
            <a:r>
              <a:rPr lang="en-US" dirty="0" err="1"/>
              <a:t>qilinayotgan</a:t>
            </a:r>
            <a:r>
              <a:rPr lang="en-US" dirty="0"/>
              <a:t> </a:t>
            </a:r>
            <a:r>
              <a:rPr lang="en-US" dirty="0" err="1"/>
              <a:t>quvvatni</a:t>
            </a:r>
            <a:r>
              <a:rPr lang="en-US" dirty="0"/>
              <a:t> </a:t>
            </a:r>
            <a:r>
              <a:rPr lang="en-US" dirty="0" err="1"/>
              <a:t>aniqlang</a:t>
            </a:r>
            <a:r>
              <a:rPr lang="en-US" dirty="0"/>
              <a:t>.</a:t>
            </a:r>
            <a:endParaRPr lang="ru-RU" dirty="0"/>
          </a:p>
        </p:txBody>
      </p:sp>
      <p:sp>
        <p:nvSpPr>
          <p:cNvPr id="22" name="Прямоугольник 21">
            <a:extLst>
              <a:ext uri="{FF2B5EF4-FFF2-40B4-BE49-F238E27FC236}">
                <a16:creationId xmlns:a16="http://schemas.microsoft.com/office/drawing/2014/main" id="{34D549E3-0A3C-4E6F-A90A-DE0B50E5E363}"/>
              </a:ext>
            </a:extLst>
          </p:cNvPr>
          <p:cNvSpPr/>
          <p:nvPr/>
        </p:nvSpPr>
        <p:spPr>
          <a:xfrm>
            <a:off x="272387" y="3104965"/>
            <a:ext cx="8640960" cy="252028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dirty="0"/>
              <a:t>I = i</a:t>
            </a:r>
            <a:r>
              <a:rPr lang="pl-PL" sz="1400" dirty="0"/>
              <a:t>m</a:t>
            </a:r>
            <a:r>
              <a:rPr lang="pl-PL" dirty="0"/>
              <a:t>/  </a:t>
            </a:r>
            <a:r>
              <a:rPr lang="en-US" dirty="0"/>
              <a:t>  </a:t>
            </a:r>
            <a:r>
              <a:rPr lang="pl-PL" dirty="0"/>
              <a:t>= 0,32 А;</a:t>
            </a:r>
          </a:p>
          <a:p>
            <a:pPr algn="ctr"/>
            <a:r>
              <a:rPr lang="pl-PL" dirty="0"/>
              <a:t> L = X</a:t>
            </a:r>
            <a:r>
              <a:rPr lang="pl-PL" sz="1600" dirty="0"/>
              <a:t>L</a:t>
            </a:r>
            <a:r>
              <a:rPr lang="pl-PL" dirty="0"/>
              <a:t> / 2</a:t>
            </a:r>
            <a:r>
              <a:rPr lang="el-GR" dirty="0"/>
              <a:t>π</a:t>
            </a:r>
            <a:r>
              <a:rPr lang="pl-PL" dirty="0"/>
              <a:t>f = 0,24 mHz; </a:t>
            </a:r>
          </a:p>
          <a:p>
            <a:pPr algn="ctr"/>
            <a:r>
              <a:rPr lang="pl-PL" dirty="0"/>
              <a:t>I = U / XL =&gt; U = I XL = 0,38 V; </a:t>
            </a:r>
          </a:p>
          <a:p>
            <a:pPr algn="ctr"/>
            <a:r>
              <a:rPr lang="pl-PL" dirty="0"/>
              <a:t>um = U  = 0,54 V; </a:t>
            </a:r>
          </a:p>
          <a:p>
            <a:pPr algn="ctr"/>
            <a:r>
              <a:rPr lang="pl-PL" dirty="0"/>
              <a:t>u = 0,54sin(5024t—</a:t>
            </a:r>
            <a:r>
              <a:rPr lang="el-GR" dirty="0"/>
              <a:t>π</a:t>
            </a:r>
            <a:r>
              <a:rPr lang="pl-PL" dirty="0"/>
              <a:t>/2); </a:t>
            </a:r>
          </a:p>
          <a:p>
            <a:pPr algn="ctr"/>
            <a:r>
              <a:rPr lang="pl-PL" dirty="0"/>
              <a:t>Q = UI = 0,12 VAr.</a:t>
            </a:r>
          </a:p>
        </p:txBody>
      </p:sp>
      <p:pic>
        <p:nvPicPr>
          <p:cNvPr id="26" name="Рисунок 25">
            <a:extLst>
              <a:ext uri="{FF2B5EF4-FFF2-40B4-BE49-F238E27FC236}">
                <a16:creationId xmlns:a16="http://schemas.microsoft.com/office/drawing/2014/main" id="{A78F3276-DDE7-489D-93E6-A2845186B5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39952" y="3325455"/>
            <a:ext cx="346201" cy="319569"/>
          </a:xfrm>
          <a:prstGeom prst="rect">
            <a:avLst/>
          </a:prstGeom>
        </p:spPr>
      </p:pic>
    </p:spTree>
  </p:cSld>
  <p:clrMapOvr>
    <a:masterClrMapping/>
  </p:clrMapOvr>
  <p:transition spd="med"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10-конечная звезда 3">
            <a:extLst>
              <a:ext uri="{FF2B5EF4-FFF2-40B4-BE49-F238E27FC236}">
                <a16:creationId xmlns:a16="http://schemas.microsoft.com/office/drawing/2014/main" id="{989D606F-34A5-46F9-A787-B53574EB72B0}"/>
              </a:ext>
            </a:extLst>
          </p:cNvPr>
          <p:cNvSpPr/>
          <p:nvPr/>
        </p:nvSpPr>
        <p:spPr>
          <a:xfrm>
            <a:off x="8449691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uz-Cyrl-UZ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2</a:t>
            </a: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9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  <p:sp>
        <p:nvSpPr>
          <p:cNvPr id="2" name="Прямоугольник: скругленные углы 1">
            <a:extLst>
              <a:ext uri="{FF2B5EF4-FFF2-40B4-BE49-F238E27FC236}">
                <a16:creationId xmlns:a16="http://schemas.microsoft.com/office/drawing/2014/main" id="{A5E5BCCC-D6E4-4D32-A23A-FD2C02D5C57D}"/>
              </a:ext>
            </a:extLst>
          </p:cNvPr>
          <p:cNvSpPr/>
          <p:nvPr/>
        </p:nvSpPr>
        <p:spPr>
          <a:xfrm>
            <a:off x="107504" y="188640"/>
            <a:ext cx="8856984" cy="1728192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/>
              <a:t>19-SAVOL. </a:t>
            </a:r>
            <a:r>
              <a:rPr lang="en-US" dirty="0" err="1"/>
              <a:t>Kondensatordagi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kuchlanishning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lahzali</a:t>
            </a:r>
            <a:r>
              <a:rPr lang="en-US" dirty="0"/>
              <a:t> </a:t>
            </a:r>
            <a:r>
              <a:rPr lang="en-US" dirty="0" err="1"/>
              <a:t>qiymatlari</a:t>
            </a:r>
            <a:r>
              <a:rPr lang="en-US" dirty="0"/>
              <a:t>       </a:t>
            </a:r>
            <a:r>
              <a:rPr lang="en-US" dirty="0" err="1"/>
              <a:t>i</a:t>
            </a:r>
            <a:r>
              <a:rPr lang="en-US" dirty="0"/>
              <a:t> = 0,72 sin(2198 t+50°) A </a:t>
            </a:r>
            <a:r>
              <a:rPr lang="en-US" dirty="0" err="1"/>
              <a:t>va</a:t>
            </a:r>
            <a:r>
              <a:rPr lang="en-US" dirty="0"/>
              <a:t> u = 340 sin(2198t - 40°) V. </a:t>
            </a:r>
            <a:r>
              <a:rPr lang="en-US" dirty="0" err="1"/>
              <a:t>Kondensatorning</a:t>
            </a:r>
            <a:r>
              <a:rPr lang="en-US" dirty="0"/>
              <a:t> </a:t>
            </a:r>
            <a:r>
              <a:rPr lang="en-US" dirty="0" err="1"/>
              <a:t>sigʻimi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qarshiligini</a:t>
            </a:r>
            <a:r>
              <a:rPr lang="en-US" dirty="0"/>
              <a:t>, </a:t>
            </a:r>
            <a:r>
              <a:rPr lang="en-US" dirty="0" err="1"/>
              <a:t>iste’mol</a:t>
            </a:r>
            <a:r>
              <a:rPr lang="en-US" dirty="0"/>
              <a:t> </a:t>
            </a:r>
            <a:r>
              <a:rPr lang="en-US" dirty="0" err="1"/>
              <a:t>qilinayotgan</a:t>
            </a:r>
            <a:r>
              <a:rPr lang="en-US" dirty="0"/>
              <a:t> </a:t>
            </a:r>
            <a:r>
              <a:rPr lang="en-US" dirty="0" err="1"/>
              <a:t>umumiy</a:t>
            </a:r>
            <a:r>
              <a:rPr lang="en-US" dirty="0"/>
              <a:t> </a:t>
            </a:r>
            <a:r>
              <a:rPr lang="en-US" dirty="0" err="1"/>
              <a:t>quvvatni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signal </a:t>
            </a:r>
            <a:r>
              <a:rPr lang="en-US" dirty="0" err="1"/>
              <a:t>davrini</a:t>
            </a:r>
            <a:r>
              <a:rPr lang="en-US" dirty="0"/>
              <a:t> </a:t>
            </a:r>
            <a:r>
              <a:rPr lang="en-US" dirty="0" err="1"/>
              <a:t>aniqlang</a:t>
            </a:r>
            <a:r>
              <a:rPr lang="en-US" dirty="0"/>
              <a:t>.</a:t>
            </a:r>
            <a:endParaRPr lang="ru-RU" dirty="0"/>
          </a:p>
        </p:txBody>
      </p:sp>
      <p:sp>
        <p:nvSpPr>
          <p:cNvPr id="5" name="Прямоугольник: скругленные углы 4">
            <a:extLst>
              <a:ext uri="{FF2B5EF4-FFF2-40B4-BE49-F238E27FC236}">
                <a16:creationId xmlns:a16="http://schemas.microsoft.com/office/drawing/2014/main" id="{E30EE59C-22D6-45AE-9DED-7EFB3BF08976}"/>
              </a:ext>
            </a:extLst>
          </p:cNvPr>
          <p:cNvSpPr/>
          <p:nvPr/>
        </p:nvSpPr>
        <p:spPr>
          <a:xfrm>
            <a:off x="107504" y="2276872"/>
            <a:ext cx="8856984" cy="3816424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/>
              <a:t>I =  </a:t>
            </a:r>
            <a:r>
              <a:rPr lang="en-US" dirty="0" err="1"/>
              <a:t>i</a:t>
            </a:r>
            <a:r>
              <a:rPr lang="en-US" sz="1600" dirty="0" err="1"/>
              <a:t>m</a:t>
            </a:r>
            <a:r>
              <a:rPr lang="en-US" dirty="0"/>
              <a:t> /    = 0,51 </a:t>
            </a:r>
            <a:r>
              <a:rPr lang="ru-RU" dirty="0"/>
              <a:t>А;    </a:t>
            </a:r>
            <a:endParaRPr lang="en-US" dirty="0"/>
          </a:p>
          <a:p>
            <a:pPr algn="ctr"/>
            <a:r>
              <a:rPr lang="en-US" dirty="0"/>
              <a:t>U =  u</a:t>
            </a:r>
            <a:r>
              <a:rPr lang="en-US" sz="1600" dirty="0"/>
              <a:t>m</a:t>
            </a:r>
            <a:r>
              <a:rPr lang="en-US" dirty="0"/>
              <a:t> /     = 241 V; </a:t>
            </a:r>
          </a:p>
          <a:p>
            <a:pPr algn="ctr"/>
            <a:r>
              <a:rPr lang="en-US" dirty="0"/>
              <a:t>X</a:t>
            </a:r>
            <a:r>
              <a:rPr lang="en-US" sz="1400" dirty="0"/>
              <a:t>C</a:t>
            </a:r>
            <a:r>
              <a:rPr lang="en-US" dirty="0"/>
              <a:t> = U / I = 472 </a:t>
            </a:r>
            <a:r>
              <a:rPr lang="ru-RU" dirty="0"/>
              <a:t>О</a:t>
            </a:r>
            <a:r>
              <a:rPr lang="en-US" dirty="0"/>
              <a:t>m </a:t>
            </a:r>
          </a:p>
          <a:p>
            <a:pPr algn="ctr"/>
            <a:r>
              <a:rPr lang="en-US" dirty="0"/>
              <a:t>C =  1 / </a:t>
            </a:r>
            <a:r>
              <a:rPr lang="el-GR" dirty="0"/>
              <a:t>ω</a:t>
            </a:r>
            <a:r>
              <a:rPr lang="en-US" dirty="0"/>
              <a:t> X</a:t>
            </a:r>
            <a:r>
              <a:rPr lang="en-US" sz="1400" dirty="0"/>
              <a:t>C</a:t>
            </a:r>
            <a:r>
              <a:rPr lang="en-US" dirty="0"/>
              <a:t>  = 96 </a:t>
            </a:r>
            <a:r>
              <a:rPr lang="en-US" dirty="0" err="1"/>
              <a:t>mkF</a:t>
            </a:r>
            <a:r>
              <a:rPr lang="en-US" dirty="0"/>
              <a:t>; </a:t>
            </a:r>
          </a:p>
          <a:p>
            <a:pPr algn="ctr"/>
            <a:r>
              <a:rPr lang="ru-RU" dirty="0"/>
              <a:t>Т = 2</a:t>
            </a:r>
            <a:r>
              <a:rPr lang="el-GR" dirty="0"/>
              <a:t>π</a:t>
            </a:r>
            <a:r>
              <a:rPr lang="ru-RU" dirty="0"/>
              <a:t> / </a:t>
            </a:r>
            <a:r>
              <a:rPr lang="el-GR" dirty="0"/>
              <a:t>ω</a:t>
            </a:r>
            <a:r>
              <a:rPr lang="ru-RU" dirty="0"/>
              <a:t> = </a:t>
            </a:r>
            <a:r>
              <a:rPr lang="en-US" dirty="0"/>
              <a:t>2,8</a:t>
            </a:r>
            <a:r>
              <a:rPr lang="ru-RU" dirty="0">
                <a:sym typeface="Symbol" panose="05050102010706020507" pitchFamily="18" charset="2"/>
              </a:rPr>
              <a:t></a:t>
            </a:r>
            <a:r>
              <a:rPr lang="en-US" dirty="0"/>
              <a:t>10</a:t>
            </a:r>
            <a:r>
              <a:rPr lang="en-US" baseline="30000" dirty="0"/>
              <a:t>-3</a:t>
            </a:r>
            <a:r>
              <a:rPr lang="en-US" dirty="0"/>
              <a:t> s</a:t>
            </a:r>
          </a:p>
          <a:p>
            <a:pPr algn="ctr"/>
            <a:r>
              <a:rPr lang="en-US" dirty="0"/>
              <a:t>Q = UI = 123 </a:t>
            </a:r>
            <a:r>
              <a:rPr lang="en-US" dirty="0" err="1"/>
              <a:t>VAr</a:t>
            </a:r>
            <a:endParaRPr lang="en-US" dirty="0"/>
          </a:p>
        </p:txBody>
      </p:sp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D950C1AD-76B7-4ED7-BC76-13DE2F5B28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11960" y="3109431"/>
            <a:ext cx="346201" cy="319569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4566B4D7-BFFE-42E7-97F4-5D024FD4536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69815" y="3469471"/>
            <a:ext cx="346201" cy="319569"/>
          </a:xfrm>
          <a:prstGeom prst="rect">
            <a:avLst/>
          </a:prstGeom>
        </p:spPr>
      </p:pic>
    </p:spTree>
  </p:cSld>
  <p:clrMapOvr>
    <a:masterClrMapping/>
  </p:clrMapOvr>
  <p:transition spd="med"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10-конечная звезда 3">
            <a:extLst>
              <a:ext uri="{FF2B5EF4-FFF2-40B4-BE49-F238E27FC236}">
                <a16:creationId xmlns:a16="http://schemas.microsoft.com/office/drawing/2014/main" id="{647E53AC-2DA4-4E72-8F08-FFC985BE4D83}"/>
              </a:ext>
            </a:extLst>
          </p:cNvPr>
          <p:cNvSpPr/>
          <p:nvPr/>
        </p:nvSpPr>
        <p:spPr>
          <a:xfrm>
            <a:off x="8449691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30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  <p:sp>
        <p:nvSpPr>
          <p:cNvPr id="6" name="Прямоугольник: скругленные углы 5">
            <a:extLst>
              <a:ext uri="{FF2B5EF4-FFF2-40B4-BE49-F238E27FC236}">
                <a16:creationId xmlns:a16="http://schemas.microsoft.com/office/drawing/2014/main" id="{E8D14DFB-7742-4E6B-9244-4F30EA76D2F0}"/>
              </a:ext>
            </a:extLst>
          </p:cNvPr>
          <p:cNvSpPr/>
          <p:nvPr/>
        </p:nvSpPr>
        <p:spPr>
          <a:xfrm>
            <a:off x="179512" y="260648"/>
            <a:ext cx="8640960" cy="2304256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/>
              <a:t>20-SAVOL. </a:t>
            </a:r>
            <a:r>
              <a:rPr lang="en-US" dirty="0" err="1"/>
              <a:t>Induktiv</a:t>
            </a:r>
            <a:r>
              <a:rPr lang="en-US" dirty="0"/>
              <a:t> </a:t>
            </a:r>
            <a:r>
              <a:rPr lang="en-US" dirty="0" err="1"/>
              <a:t>gʻaltakda</a:t>
            </a:r>
            <a:r>
              <a:rPr lang="en-US" dirty="0"/>
              <a:t> f = 25 </a:t>
            </a:r>
            <a:r>
              <a:rPr lang="en-US" dirty="0" err="1"/>
              <a:t>Gts</a:t>
            </a:r>
            <a:r>
              <a:rPr lang="en-US" dirty="0"/>
              <a:t> </a:t>
            </a:r>
            <a:r>
              <a:rPr lang="en-US" dirty="0" err="1"/>
              <a:t>chastotali</a:t>
            </a:r>
            <a:r>
              <a:rPr lang="en-US" dirty="0"/>
              <a:t> </a:t>
            </a:r>
            <a:r>
              <a:rPr lang="en-US" dirty="0" err="1"/>
              <a:t>oʻzgaruvchan</a:t>
            </a:r>
            <a:r>
              <a:rPr lang="en-US" dirty="0"/>
              <a:t> </a:t>
            </a:r>
            <a:r>
              <a:rPr lang="en-US" dirty="0" err="1"/>
              <a:t>kuchlanish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tokning</a:t>
            </a:r>
            <a:r>
              <a:rPr lang="en-US" dirty="0"/>
              <a:t> </a:t>
            </a:r>
            <a:r>
              <a:rPr lang="en-US" dirty="0" err="1"/>
              <a:t>ta’sir</a:t>
            </a:r>
            <a:r>
              <a:rPr lang="en-US" dirty="0"/>
              <a:t> </a:t>
            </a:r>
            <a:r>
              <a:rPr lang="en-US" dirty="0" err="1"/>
              <a:t>qiluvchi</a:t>
            </a:r>
            <a:r>
              <a:rPr lang="en-US" dirty="0"/>
              <a:t> </a:t>
            </a:r>
            <a:r>
              <a:rPr lang="en-US" dirty="0" err="1"/>
              <a:t>qiymatlari</a:t>
            </a:r>
            <a:r>
              <a:rPr lang="en-US" dirty="0"/>
              <a:t> </a:t>
            </a:r>
            <a:r>
              <a:rPr lang="en-US" dirty="0" err="1"/>
              <a:t>mos</a:t>
            </a:r>
            <a:r>
              <a:rPr lang="en-US" dirty="0"/>
              <a:t> </a:t>
            </a:r>
            <a:r>
              <a:rPr lang="en-US" dirty="0" err="1"/>
              <a:t>ravishda</a:t>
            </a:r>
            <a:r>
              <a:rPr lang="en-US" dirty="0"/>
              <a:t> U = 36,5 V </a:t>
            </a:r>
            <a:r>
              <a:rPr lang="en-US" dirty="0" err="1"/>
              <a:t>va</a:t>
            </a:r>
            <a:r>
              <a:rPr lang="en-US" dirty="0"/>
              <a:t> I = 1,25 A. </a:t>
            </a:r>
            <a:r>
              <a:rPr lang="en-US" dirty="0" err="1"/>
              <a:t>Gʻltakning</a:t>
            </a:r>
            <a:r>
              <a:rPr lang="en-US" dirty="0"/>
              <a:t> </a:t>
            </a:r>
            <a:r>
              <a:rPr lang="en-US" dirty="0" err="1"/>
              <a:t>induktivligini</a:t>
            </a:r>
            <a:r>
              <a:rPr lang="en-US" dirty="0"/>
              <a:t> </a:t>
            </a:r>
            <a:r>
              <a:rPr lang="en-US" dirty="0" err="1"/>
              <a:t>aniqlang</a:t>
            </a:r>
            <a:r>
              <a:rPr lang="en-US" dirty="0"/>
              <a:t>, </a:t>
            </a:r>
            <a:r>
              <a:rPr lang="en-US" dirty="0" err="1"/>
              <a:t>kuchlanish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tokning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lahzali</a:t>
            </a:r>
            <a:r>
              <a:rPr lang="en-US" dirty="0"/>
              <a:t> </a:t>
            </a:r>
            <a:r>
              <a:rPr lang="en-US" dirty="0" err="1"/>
              <a:t>qiymatlari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ifodalarni</a:t>
            </a:r>
            <a:r>
              <a:rPr lang="en-US" dirty="0"/>
              <a:t> </a:t>
            </a:r>
            <a:r>
              <a:rPr lang="en-US" dirty="0" err="1"/>
              <a:t>yozing</a:t>
            </a:r>
            <a:r>
              <a:rPr lang="en-US" dirty="0"/>
              <a:t>, </a:t>
            </a:r>
            <a:r>
              <a:rPr lang="en-US" dirty="0" err="1"/>
              <a:t>vaqt</a:t>
            </a:r>
            <a:r>
              <a:rPr lang="en-US" dirty="0"/>
              <a:t> </a:t>
            </a:r>
            <a:r>
              <a:rPr lang="en-US" dirty="0" err="1"/>
              <a:t>oʻtishi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ushbu</a:t>
            </a:r>
            <a:r>
              <a:rPr lang="en-US" dirty="0"/>
              <a:t> </a:t>
            </a:r>
            <a:r>
              <a:rPr lang="en-US" dirty="0" err="1"/>
              <a:t>qiymatlarning</a:t>
            </a:r>
            <a:r>
              <a:rPr lang="en-US" dirty="0"/>
              <a:t> </a:t>
            </a:r>
            <a:r>
              <a:rPr lang="en-US" dirty="0" err="1"/>
              <a:t>oʻzgarishi</a:t>
            </a:r>
            <a:r>
              <a:rPr lang="en-US" dirty="0"/>
              <a:t> </a:t>
            </a:r>
            <a:r>
              <a:rPr lang="en-US" dirty="0" err="1"/>
              <a:t>grafiklarini</a:t>
            </a:r>
            <a:r>
              <a:rPr lang="en-US" dirty="0"/>
              <a:t> </a:t>
            </a:r>
            <a:r>
              <a:rPr lang="en-US" dirty="0" err="1"/>
              <a:t>tuzing</a:t>
            </a:r>
            <a:r>
              <a:rPr lang="en-US" dirty="0"/>
              <a:t>.</a:t>
            </a:r>
            <a:endParaRPr lang="ru-RU" dirty="0"/>
          </a:p>
        </p:txBody>
      </p:sp>
      <p:sp>
        <p:nvSpPr>
          <p:cNvPr id="8" name="Прямоугольник: скругленные углы 7">
            <a:extLst>
              <a:ext uri="{FF2B5EF4-FFF2-40B4-BE49-F238E27FC236}">
                <a16:creationId xmlns:a16="http://schemas.microsoft.com/office/drawing/2014/main" id="{70806363-BE56-4AF7-A838-E38F9F7D0F88}"/>
              </a:ext>
            </a:extLst>
          </p:cNvPr>
          <p:cNvSpPr/>
          <p:nvPr/>
        </p:nvSpPr>
        <p:spPr>
          <a:xfrm>
            <a:off x="251520" y="3068960"/>
            <a:ext cx="8640960" cy="3175074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dirty="0"/>
              <a:t>X</a:t>
            </a:r>
            <a:r>
              <a:rPr lang="pl-PL" sz="1600" dirty="0"/>
              <a:t>L</a:t>
            </a:r>
            <a:r>
              <a:rPr lang="pl-PL" dirty="0"/>
              <a:t> = U / I = 29,2 Оm;</a:t>
            </a:r>
          </a:p>
          <a:p>
            <a:pPr algn="ctr"/>
            <a:r>
              <a:rPr lang="pl-PL" dirty="0"/>
              <a:t>L = X</a:t>
            </a:r>
            <a:r>
              <a:rPr lang="pl-PL" sz="1600" dirty="0"/>
              <a:t>L</a:t>
            </a:r>
            <a:r>
              <a:rPr lang="pl-PL" dirty="0"/>
              <a:t> / 2</a:t>
            </a:r>
            <a:r>
              <a:rPr lang="el-GR" dirty="0"/>
              <a:t>π</a:t>
            </a:r>
            <a:r>
              <a:rPr lang="pl-PL" dirty="0"/>
              <a:t>f = 0,18 mHz; </a:t>
            </a:r>
          </a:p>
          <a:p>
            <a:pPr algn="ctr"/>
            <a:r>
              <a:rPr lang="pl-PL" dirty="0"/>
              <a:t>u</a:t>
            </a:r>
            <a:r>
              <a:rPr lang="pl-PL" sz="1600" dirty="0"/>
              <a:t>m</a:t>
            </a:r>
            <a:r>
              <a:rPr lang="pl-PL" dirty="0"/>
              <a:t> = U  = 51,5 V; </a:t>
            </a:r>
          </a:p>
          <a:p>
            <a:pPr algn="ctr"/>
            <a:r>
              <a:rPr lang="pl-PL" dirty="0"/>
              <a:t>i</a:t>
            </a:r>
            <a:r>
              <a:rPr lang="pl-PL" sz="1600" dirty="0"/>
              <a:t>m</a:t>
            </a:r>
            <a:r>
              <a:rPr lang="pl-PL" dirty="0"/>
              <a:t> = I  = 1,76 А.</a:t>
            </a:r>
          </a:p>
          <a:p>
            <a:pPr algn="ctr"/>
            <a:r>
              <a:rPr lang="pl-PL" dirty="0"/>
              <a:t>i = 1,76</a:t>
            </a:r>
            <a:r>
              <a:rPr lang="en-US" dirty="0"/>
              <a:t> </a:t>
            </a:r>
            <a:r>
              <a:rPr lang="pl-PL" dirty="0"/>
              <a:t>sin(157t),  </a:t>
            </a:r>
          </a:p>
          <a:p>
            <a:pPr algn="ctr"/>
            <a:r>
              <a:rPr lang="pl-PL" dirty="0"/>
              <a:t>u=51,5</a:t>
            </a:r>
            <a:r>
              <a:rPr lang="en-US" dirty="0"/>
              <a:t> </a:t>
            </a:r>
            <a:r>
              <a:rPr lang="pl-PL" dirty="0"/>
              <a:t>sin(157t + </a:t>
            </a:r>
            <a:r>
              <a:rPr lang="el-GR" dirty="0"/>
              <a:t>π</a:t>
            </a:r>
            <a:r>
              <a:rPr lang="pl-PL" dirty="0"/>
              <a:t>/2)</a:t>
            </a:r>
          </a:p>
        </p:txBody>
      </p:sp>
    </p:spTree>
  </p:cSld>
  <p:clrMapOvr>
    <a:masterClrMapping/>
  </p:clrMapOvr>
  <p:transition spd="med"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ACB88911-E52C-497C-884E-4FCAA319DDD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746977"/>
            <a:ext cx="7886700" cy="2762153"/>
          </a:xfrm>
        </p:spPr>
        <p:txBody>
          <a:bodyPr rtlCol="0">
            <a:normAutofit/>
          </a:bodyPr>
          <a:lstStyle/>
          <a:p>
            <a:pPr marL="0" indent="0" algn="ctr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E’tiboringiz</a:t>
            </a:r>
            <a:r>
              <a:rPr lang="en-US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 algn="ctr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rahmat</a:t>
            </a:r>
            <a:r>
              <a:rPr lang="ru-RU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  <a:r>
              <a:rPr lang="ru-RU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!!</a:t>
            </a:r>
            <a:endParaRPr lang="en-US" sz="80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Нижний колонтитул 1">
            <a:extLst>
              <a:ext uri="{FF2B5EF4-FFF2-40B4-BE49-F238E27FC236}">
                <a16:creationId xmlns:a16="http://schemas.microsoft.com/office/drawing/2014/main" id="{3A29664F-F69C-4422-9E5F-B4AC597D13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864399" y="6547999"/>
            <a:ext cx="1620788" cy="365125"/>
          </a:xfrm>
        </p:spPr>
        <p:txBody>
          <a:bodyPr/>
          <a:lstStyle/>
          <a:p>
            <a:pPr>
              <a:defRPr/>
            </a:pPr>
            <a:r>
              <a:rPr lang="en-US" sz="1400" dirty="0">
                <a:solidFill>
                  <a:srgbClr val="002060"/>
                </a:solidFill>
              </a:rPr>
              <a:t>© </a:t>
            </a:r>
            <a:r>
              <a:rPr lang="en-US" sz="1400" dirty="0" err="1">
                <a:solidFill>
                  <a:srgbClr val="002060"/>
                </a:solidFill>
              </a:rPr>
              <a:t>B.Khamdamov</a:t>
            </a:r>
            <a:r>
              <a:rPr lang="en-US" sz="1400" dirty="0">
                <a:solidFill>
                  <a:srgbClr val="002060"/>
                </a:solidFill>
              </a:rPr>
              <a:t> </a:t>
            </a:r>
            <a:endParaRPr lang="ru-RU" sz="1400" dirty="0">
              <a:solidFill>
                <a:srgbClr val="002060"/>
              </a:solidFill>
            </a:endParaRPr>
          </a:p>
        </p:txBody>
      </p:sp>
      <p:sp>
        <p:nvSpPr>
          <p:cNvPr id="4" name="10-конечная звезда 3">
            <a:extLst>
              <a:ext uri="{FF2B5EF4-FFF2-40B4-BE49-F238E27FC236}">
                <a16:creationId xmlns:a16="http://schemas.microsoft.com/office/drawing/2014/main" id="{1C7F50C4-DBFC-4EB9-B32B-D0825B3DD348}"/>
              </a:ext>
            </a:extLst>
          </p:cNvPr>
          <p:cNvSpPr/>
          <p:nvPr/>
        </p:nvSpPr>
        <p:spPr>
          <a:xfrm>
            <a:off x="8485187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31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20024</TotalTime>
  <Words>2658</Words>
  <Application>Microsoft Office PowerPoint</Application>
  <PresentationFormat>Экран (4:3)</PresentationFormat>
  <Paragraphs>258</Paragraphs>
  <Slides>31</Slides>
  <Notes>16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31</vt:i4>
      </vt:variant>
    </vt:vector>
  </HeadingPairs>
  <TitlesOfParts>
    <vt:vector size="38" baseType="lpstr">
      <vt:lpstr>Arial</vt:lpstr>
      <vt:lpstr>Cambria Math</vt:lpstr>
      <vt:lpstr>Palatino Linotype</vt:lpstr>
      <vt:lpstr>Times New Roman</vt:lpstr>
      <vt:lpstr>Wingdings 3</vt:lpstr>
      <vt:lpstr>Легкий дым</vt:lpstr>
      <vt:lpstr>MathType 7.0 Equation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UzDAEWOOauto Co.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Bakhrom Khamdamov</dc:creator>
  <cp:lastModifiedBy>Bakhrom Khamdamov</cp:lastModifiedBy>
  <cp:revision>900</cp:revision>
  <cp:lastPrinted>2017-11-03T05:24:17Z</cp:lastPrinted>
  <dcterms:created xsi:type="dcterms:W3CDTF">2004-09-03T10:58:13Z</dcterms:created>
  <dcterms:modified xsi:type="dcterms:W3CDTF">2025-11-17T06:19:38Z</dcterms:modified>
</cp:coreProperties>
</file>