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92" r:id="rId3"/>
    <p:sldId id="257" r:id="rId4"/>
    <p:sldId id="293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4" r:id="rId40"/>
    <p:sldId id="295" r:id="rId41"/>
    <p:sldId id="296" r:id="rId42"/>
    <p:sldId id="297" r:id="rId43"/>
    <p:sldId id="298" r:id="rId44"/>
    <p:sldId id="299" r:id="rId4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71" d="100"/>
          <a:sy n="71" d="100"/>
        </p:scale>
        <p:origin x="-1136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sz="3600" dirty="0">
                <a:latin typeface="Arial" panose="020B0604020202020204" pitchFamily="34" charset="0"/>
                <a:cs typeface="Arial" panose="020B0604020202020204" pitchFamily="34" charset="0"/>
              </a:rPr>
              <a:t>Strategic Human Resource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b="1" dirty="0"/>
              <a:t> </a:t>
            </a:r>
            <a:endParaRPr lang="en-US" dirty="0"/>
          </a:p>
          <a:p>
            <a:pPr marL="0" indent="0" algn="ctr">
              <a:buNone/>
            </a:pP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Lecture 1</a:t>
            </a:r>
          </a:p>
          <a:p>
            <a:pPr marL="0" indent="0" algn="ctr">
              <a:buNone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Introduction to </a:t>
            </a:r>
            <a:r>
              <a:rPr lang="en-GB" sz="2000" b="1" smtClean="0">
                <a:latin typeface="Arial" panose="020B0604020202020204" pitchFamily="34" charset="0"/>
                <a:cs typeface="Arial" panose="020B0604020202020204" pitchFamily="34" charset="0"/>
              </a:rPr>
              <a:t>Strategic HRM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U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U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Lecturer: Dr. Amy V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undi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Agenda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en-US" dirty="0"/>
              <a:t>Lecture Learning Outcomes</a:t>
            </a:r>
          </a:p>
          <a:p>
            <a:pPr lvl="0"/>
            <a:r>
              <a:rPr lang="en-US" dirty="0"/>
              <a:t>Introduction to HRM: Core Definition</a:t>
            </a:r>
          </a:p>
          <a:p>
            <a:pPr lvl="0"/>
            <a:r>
              <a:rPr lang="en-US" dirty="0"/>
              <a:t>The Evolution of HRM</a:t>
            </a:r>
          </a:p>
          <a:p>
            <a:pPr lvl="0"/>
            <a:r>
              <a:rPr lang="en-US" dirty="0"/>
              <a:t>The Goals of HRM</a:t>
            </a:r>
          </a:p>
          <a:p>
            <a:pPr lvl="0"/>
            <a:r>
              <a:rPr lang="en-US" dirty="0"/>
              <a:t>Core Functions of HRM (The HR Value Chain)</a:t>
            </a:r>
          </a:p>
          <a:p>
            <a:pPr lvl="0"/>
            <a:r>
              <a:rPr lang="en-US" dirty="0"/>
              <a:t>Strategic Human Resource Management (SHRM)</a:t>
            </a:r>
          </a:p>
          <a:p>
            <a:pPr lvl="0"/>
            <a:r>
              <a:rPr lang="en-US" dirty="0"/>
              <a:t>The Changing Context of HRM</a:t>
            </a:r>
          </a:p>
          <a:p>
            <a:pPr lvl="0"/>
            <a:r>
              <a:rPr lang="en-US" dirty="0"/>
              <a:t>Key Challenges for Modern HR</a:t>
            </a:r>
          </a:p>
          <a:p>
            <a:pPr lvl="0"/>
            <a:r>
              <a:rPr lang="en-US" dirty="0"/>
              <a:t>The New Mandate for HR</a:t>
            </a:r>
          </a:p>
          <a:p>
            <a:pPr lvl="0"/>
            <a:r>
              <a:rPr lang="en-US" dirty="0"/>
              <a:t>Key Takeaways &amp; References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78653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Lecture Learning Outcomes</a:t>
            </a:r>
            <a:endParaRPr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012" y="1600200"/>
            <a:ext cx="8624047" cy="4630271"/>
          </a:xfrm>
        </p:spPr>
        <p:txBody>
          <a:bodyPr/>
          <a:lstStyle/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At the end of this lecture, you will be able to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lvl="0" indent="-514350">
              <a:buFont typeface="+mj-lt"/>
              <a:buAutoNum type="romanLcPeriod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Define Human Resource Management </a:t>
            </a:r>
          </a:p>
          <a:p>
            <a:pPr marL="514350" lvl="0" indent="-514350">
              <a:buFont typeface="+mj-lt"/>
              <a:buAutoNum type="romanLcPeriod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Explain the evolution of human resource management</a:t>
            </a:r>
          </a:p>
          <a:p>
            <a:pPr marL="514350" lvl="0" indent="-514350">
              <a:buFont typeface="+mj-lt"/>
              <a:buAutoNum type="romanLcPeriod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Define the goals of human resource management</a:t>
            </a:r>
          </a:p>
          <a:p>
            <a:pPr marL="514350" lvl="0" indent="-514350">
              <a:buFont typeface="+mj-lt"/>
              <a:buAutoNum type="romanLcPeriod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Outline the core functions of human resource management</a:t>
            </a:r>
          </a:p>
          <a:p>
            <a:pPr marL="514350" lvl="0" indent="-514350">
              <a:buFont typeface="+mj-lt"/>
              <a:buAutoNum type="romanLcPeriod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Explain the changing context of Human Resource Management</a:t>
            </a:r>
          </a:p>
          <a:p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What Comes to Mind?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Title:</a:t>
            </a:r>
            <a:r>
              <a:rPr lang="en-US" dirty="0"/>
              <a:t> What is Human Resource Management?</a:t>
            </a:r>
          </a:p>
          <a:p>
            <a:pPr lvl="0"/>
            <a:r>
              <a:rPr lang="en-US" b="1" dirty="0"/>
              <a:t>Content:</a:t>
            </a:r>
            <a:r>
              <a:rPr lang="en-US" dirty="0"/>
              <a:t> (Image of a diverse group of professionals collaborating)</a:t>
            </a:r>
          </a:p>
          <a:p>
            <a:pPr lvl="0"/>
            <a:r>
              <a:rPr lang="en-US" b="1" dirty="0"/>
              <a:t>Question:</a:t>
            </a:r>
            <a:r>
              <a:rPr lang="en-US" dirty="0"/>
              <a:t> Recruitment? Payroll? Firing? Strategy? Culture?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16996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/>
              <a:t>Core Definition of HRM</a:t>
            </a:r>
            <a:endParaRPr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pPr lvl="0"/>
            <a:r>
              <a:rPr lang="en-US" b="1" dirty="0"/>
              <a:t>Definition:</a:t>
            </a:r>
            <a:r>
              <a:rPr lang="en-US" dirty="0"/>
              <a:t> "HRM is the </a:t>
            </a:r>
            <a:r>
              <a:rPr lang="en-US" b="1" dirty="0"/>
              <a:t>strategic approach</a:t>
            </a:r>
            <a:r>
              <a:rPr lang="en-US" dirty="0"/>
              <a:t> to the effective management of people in an organization so that they help the business </a:t>
            </a:r>
            <a:r>
              <a:rPr lang="en-US" b="1" dirty="0"/>
              <a:t>gain a competitive advantage</a:t>
            </a:r>
            <a:r>
              <a:rPr lang="en-US" dirty="0"/>
              <a:t>."</a:t>
            </a:r>
          </a:p>
          <a:p>
            <a:pPr lvl="0"/>
            <a:r>
              <a:rPr lang="en-US" b="1" dirty="0"/>
              <a:t>Key Point:</a:t>
            </a:r>
            <a:r>
              <a:rPr lang="en-US" dirty="0"/>
              <a:t> It is designed to </a:t>
            </a:r>
            <a:r>
              <a:rPr lang="en-US" b="1" dirty="0"/>
              <a:t>maximize employee performance</a:t>
            </a:r>
            <a:r>
              <a:rPr lang="en-US" dirty="0"/>
              <a:t> in service of an employer's </a:t>
            </a:r>
            <a:r>
              <a:rPr lang="en-US" b="1" dirty="0"/>
              <a:t>strategic objectives</a:t>
            </a:r>
            <a:r>
              <a:rPr lang="en-US" dirty="0"/>
              <a:t>.</a:t>
            </a:r>
          </a:p>
          <a:p>
            <a:endParaRPr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People as a Strategic Asset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Title:</a:t>
            </a:r>
            <a:r>
              <a:rPr lang="en-US" dirty="0"/>
              <a:t> From Cost to Capital</a:t>
            </a:r>
          </a:p>
          <a:p>
            <a:pPr lvl="0"/>
            <a:r>
              <a:rPr lang="en-US" b="1" dirty="0"/>
              <a:t>Content:</a:t>
            </a:r>
            <a:r>
              <a:rPr lang="en-US" dirty="0"/>
              <a:t> HRM shifts the view of employees from a </a:t>
            </a:r>
            <a:r>
              <a:rPr lang="en-US" i="1" dirty="0"/>
              <a:t>cost of doing business</a:t>
            </a:r>
            <a:r>
              <a:rPr lang="en-US" dirty="0"/>
              <a:t> to </a:t>
            </a:r>
            <a:r>
              <a:rPr lang="en-US" b="1" i="1" dirty="0"/>
              <a:t>human capital</a:t>
            </a:r>
            <a:r>
              <a:rPr lang="en-US" dirty="0"/>
              <a:t>—a valuable asset that drives organizational success.</a:t>
            </a:r>
          </a:p>
          <a:p>
            <a:endParaRPr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The Evolution of HRM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Title:</a:t>
            </a:r>
            <a:r>
              <a:rPr lang="en-US" dirty="0"/>
              <a:t> From Personnel to Strategic Partner</a:t>
            </a:r>
          </a:p>
          <a:p>
            <a:pPr lvl="0"/>
            <a:r>
              <a:rPr lang="en-US" b="1" dirty="0"/>
              <a:t>Visual:</a:t>
            </a:r>
            <a:r>
              <a:rPr lang="en-US" dirty="0"/>
              <a:t> A timeline graphic.</a:t>
            </a:r>
          </a:p>
          <a:p>
            <a:endParaRPr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Historical View: Personnel Management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Focus:</a:t>
            </a:r>
            <a:r>
              <a:rPr lang="en-US" dirty="0"/>
              <a:t> Administrative Tasks</a:t>
            </a:r>
            <a:endParaRPr lang="en-US" sz="1600" dirty="0"/>
          </a:p>
          <a:p>
            <a:pPr lvl="0"/>
            <a:r>
              <a:rPr lang="en-US" b="1" dirty="0"/>
              <a:t>Characteristics:</a:t>
            </a:r>
            <a:endParaRPr lang="en-US" sz="1600" dirty="0"/>
          </a:p>
          <a:p>
            <a:pPr lvl="1"/>
            <a:r>
              <a:rPr lang="en-US" dirty="0"/>
              <a:t>Reactive</a:t>
            </a:r>
            <a:endParaRPr lang="en-US" sz="1400" dirty="0"/>
          </a:p>
          <a:p>
            <a:pPr lvl="1"/>
            <a:r>
              <a:rPr lang="en-US" dirty="0"/>
              <a:t>Seen as a Cost Center</a:t>
            </a:r>
            <a:endParaRPr lang="en-US" sz="1400" dirty="0"/>
          </a:p>
          <a:p>
            <a:pPr lvl="1"/>
            <a:r>
              <a:rPr lang="en-US" dirty="0"/>
              <a:t>Payroll &amp; Employee Records</a:t>
            </a:r>
            <a:endParaRPr lang="en-US" sz="1400" dirty="0"/>
          </a:p>
          <a:p>
            <a:pPr lvl="1"/>
            <a:r>
              <a:rPr lang="en-US" dirty="0"/>
              <a:t>Legal Compliance</a:t>
            </a:r>
            <a:endParaRPr lang="en-US" sz="1400" dirty="0"/>
          </a:p>
          <a:p>
            <a:pPr lvl="1"/>
            <a:r>
              <a:rPr lang="en-US" dirty="0"/>
              <a:t>Labor Relations</a:t>
            </a:r>
            <a:endParaRPr lang="en-US" sz="1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Modern View: Strategic HRM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Focus:</a:t>
            </a:r>
            <a:r>
              <a:rPr lang="en-US" dirty="0"/>
              <a:t> Strategic Integration</a:t>
            </a:r>
            <a:endParaRPr lang="en-US" sz="1600" dirty="0"/>
          </a:p>
          <a:p>
            <a:pPr lvl="0"/>
            <a:r>
              <a:rPr lang="en-US" b="1" dirty="0"/>
              <a:t>Characteristics:</a:t>
            </a:r>
            <a:endParaRPr lang="en-US" sz="1600" dirty="0"/>
          </a:p>
          <a:p>
            <a:pPr lvl="1"/>
            <a:r>
              <a:rPr lang="en-US" dirty="0"/>
              <a:t>Proactive</a:t>
            </a:r>
            <a:endParaRPr lang="en-US" sz="1400" dirty="0"/>
          </a:p>
          <a:p>
            <a:pPr lvl="1"/>
            <a:r>
              <a:rPr lang="en-US" dirty="0"/>
              <a:t>Strategic Partner</a:t>
            </a:r>
            <a:endParaRPr lang="en-US" sz="1400" dirty="0"/>
          </a:p>
          <a:p>
            <a:pPr lvl="1"/>
            <a:r>
              <a:rPr lang="en-US" dirty="0"/>
              <a:t>Views people as valuable assets (Human Capital)</a:t>
            </a:r>
            <a:endParaRPr lang="en-US" sz="1400" dirty="0"/>
          </a:p>
          <a:p>
            <a:pPr lvl="1"/>
            <a:r>
              <a:rPr lang="en-US" dirty="0"/>
              <a:t>Directly drives organizational success</a:t>
            </a:r>
            <a:endParaRPr lang="en-US" sz="1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Evolution Summary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Then (Personnel Admin):</a:t>
            </a:r>
            <a:r>
              <a:rPr lang="en-US" dirty="0"/>
              <a:t> Paperwork, Rules, Reacting to Problems</a:t>
            </a:r>
          </a:p>
          <a:p>
            <a:pPr lvl="0"/>
            <a:r>
              <a:rPr lang="en-US" b="1" dirty="0"/>
              <a:t>Now (Strategic HRM):</a:t>
            </a:r>
            <a:r>
              <a:rPr lang="en-US" dirty="0"/>
              <a:t> Strategy, Value, Driving Performance, Preventing Problems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Reference: Evolution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Snell, S., Morris, S., &amp; </a:t>
            </a:r>
            <a:r>
              <a:rPr lang="en-US" b="1" dirty="0" err="1"/>
              <a:t>Bohlander</a:t>
            </a:r>
            <a:r>
              <a:rPr lang="en-US" b="1" dirty="0"/>
              <a:t>, G. W. (2023).</a:t>
            </a:r>
            <a:r>
              <a:rPr lang="en-US" dirty="0"/>
              <a:t> </a:t>
            </a:r>
            <a:r>
              <a:rPr lang="en-US" i="1" dirty="0"/>
              <a:t>Managing Human Resources</a:t>
            </a:r>
            <a:r>
              <a:rPr lang="en-US" dirty="0"/>
              <a:t> (18th ed.). Cengage Learning.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The Goals of HRM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What HRM Aims to Achieve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Goal 1: Attract and Retain Talent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Focus:</a:t>
            </a:r>
            <a:r>
              <a:rPr lang="en-US" dirty="0"/>
              <a:t> Building a strong workforce.</a:t>
            </a:r>
          </a:p>
          <a:p>
            <a:pPr lvl="0"/>
            <a:r>
              <a:rPr lang="en-US" b="1" dirty="0"/>
              <a:t>Activities:</a:t>
            </a:r>
            <a:r>
              <a:rPr lang="en-US" dirty="0"/>
              <a:t> Employer branding, recruiting, creating a positive employee experience.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Goal 2: Motivate and Engage 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Focus:</a:t>
            </a:r>
            <a:r>
              <a:rPr lang="en-US" dirty="0"/>
              <a:t> Ensuring productivity and commitment.</a:t>
            </a:r>
          </a:p>
          <a:p>
            <a:pPr lvl="0"/>
            <a:r>
              <a:rPr lang="en-US" b="1" dirty="0"/>
              <a:t>Tools:</a:t>
            </a:r>
            <a:r>
              <a:rPr lang="en-US" dirty="0"/>
              <a:t> Compensation, benefits, performance management, positive work environment.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Goal 3: Develop Skills and Knowledge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Focus:</a:t>
            </a:r>
            <a:r>
              <a:rPr lang="en-US" dirty="0"/>
              <a:t> Building skills for the future.</a:t>
            </a:r>
          </a:p>
          <a:p>
            <a:pPr lvl="0"/>
            <a:r>
              <a:rPr lang="en-US" b="1" dirty="0"/>
              <a:t>Methods:</a:t>
            </a:r>
            <a:r>
              <a:rPr lang="en-US" dirty="0"/>
              <a:t> Training, development, career management.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Goal 4: Ensure Legal Compliance &amp; Ethics</a:t>
            </a:r>
            <a:r>
              <a:rPr lang="en-US" dirty="0"/>
              <a:t/>
            </a:r>
            <a:br>
              <a:rPr lang="en-US" dirty="0"/>
            </a:b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Focus:</a:t>
            </a:r>
            <a:r>
              <a:rPr lang="en-US" dirty="0"/>
              <a:t> Protecting the organization and ensuring fairness.</a:t>
            </a:r>
          </a:p>
          <a:p>
            <a:pPr lvl="0"/>
            <a:r>
              <a:rPr lang="en-US" b="1" dirty="0"/>
              <a:t>Areas:</a:t>
            </a:r>
            <a:r>
              <a:rPr lang="en-US" dirty="0"/>
              <a:t> Legal compliance, fair treatment, safe work environment.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The Four Goals Visualized</a:t>
            </a:r>
            <a:endParaRPr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541" y="1600200"/>
            <a:ext cx="6920753" cy="4881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Reference: Goals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 err="1"/>
              <a:t>Dessler</a:t>
            </a:r>
            <a:r>
              <a:rPr lang="en-US" b="1" dirty="0"/>
              <a:t>, G. (2023).</a:t>
            </a:r>
            <a:r>
              <a:rPr lang="en-US" dirty="0"/>
              <a:t> </a:t>
            </a:r>
            <a:r>
              <a:rPr lang="en-US" i="1" dirty="0"/>
              <a:t>Human Resource Management</a:t>
            </a:r>
            <a:r>
              <a:rPr lang="en-US" dirty="0"/>
              <a:t> (16th ed.). Pearson.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Core Functions of HRM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Title:</a:t>
            </a:r>
            <a:r>
              <a:rPr lang="en-US" dirty="0"/>
              <a:t> The HR Value Chain</a:t>
            </a:r>
          </a:p>
          <a:p>
            <a:pPr lvl="0"/>
            <a:r>
              <a:rPr lang="en-US" b="1" dirty="0"/>
              <a:t>Subtitle:</a:t>
            </a:r>
            <a:r>
              <a:rPr lang="en-US" dirty="0"/>
              <a:t> Key Activities to Achieve HR Goals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Core Function 1: Talent Acquisition &amp; Planning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Purpose:</a:t>
            </a:r>
            <a:r>
              <a:rPr lang="en-US" dirty="0"/>
              <a:t> Identifying needs and finding the right people.</a:t>
            </a:r>
          </a:p>
          <a:p>
            <a:pPr lvl="0"/>
            <a:r>
              <a:rPr lang="en-US" b="1" dirty="0"/>
              <a:t>Key Activities:</a:t>
            </a:r>
            <a:r>
              <a:rPr lang="en-US" dirty="0"/>
              <a:t> Job analysis, workforce planning, recruiting, selection, onboarding.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Core Function 2: Learning &amp; Development (L&amp;D)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Purpose:</a:t>
            </a:r>
            <a:r>
              <a:rPr lang="en-US" dirty="0"/>
              <a:t> Equipping employees with necessary skills.</a:t>
            </a:r>
          </a:p>
          <a:p>
            <a:pPr lvl="0"/>
            <a:r>
              <a:rPr lang="en-US" b="1" dirty="0"/>
              <a:t>Key Activities:</a:t>
            </a:r>
            <a:r>
              <a:rPr lang="en-US" dirty="0"/>
              <a:t> Training, leadership development, career planning, succession planning.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Core Function 3: Performance Management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Purpose:</a:t>
            </a:r>
            <a:r>
              <a:rPr lang="en-US" dirty="0"/>
              <a:t> Aligning employee output with goals.</a:t>
            </a:r>
          </a:p>
          <a:p>
            <a:pPr lvl="0"/>
            <a:r>
              <a:rPr lang="en-US" b="1" dirty="0"/>
              <a:t>Key Activities:</a:t>
            </a:r>
            <a:r>
              <a:rPr lang="en-US" dirty="0"/>
              <a:t> Goal setting (OKRs), performance appraisals, feedback, coaching.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Core Function 4: Total Rewards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Purpose:</a:t>
            </a:r>
            <a:r>
              <a:rPr lang="en-US" dirty="0"/>
              <a:t> Compensating and rewarding employees.</a:t>
            </a:r>
          </a:p>
          <a:p>
            <a:pPr lvl="0"/>
            <a:r>
              <a:rPr lang="en-US" b="1" dirty="0"/>
              <a:t>Key Activities:</a:t>
            </a:r>
            <a:r>
              <a:rPr lang="en-US" dirty="0"/>
              <a:t> Compensation (pay, bonuses), benefits (healthcare), non-monetary rewards (recognition).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Core Function 5: Employee &amp; Labor Relations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Purpose:</a:t>
            </a:r>
            <a:r>
              <a:rPr lang="en-US" dirty="0"/>
              <a:t> Maintaining a positive work environment.</a:t>
            </a:r>
          </a:p>
          <a:p>
            <a:pPr lvl="0"/>
            <a:r>
              <a:rPr lang="en-US" b="1" dirty="0"/>
              <a:t>Key Activities:</a:t>
            </a:r>
            <a:r>
              <a:rPr lang="en-US" dirty="0"/>
              <a:t> Employee engagement, communication, conflict resolution, union relations.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Core Function 6: HR Compliance &amp; Risk Management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Purpose:</a:t>
            </a:r>
            <a:r>
              <a:rPr lang="en-US" dirty="0"/>
              <a:t> Adhering to laws and regulations.</a:t>
            </a:r>
          </a:p>
          <a:p>
            <a:pPr lvl="0"/>
            <a:r>
              <a:rPr lang="en-US" b="1" dirty="0"/>
              <a:t>Key Activities:</a:t>
            </a:r>
            <a:r>
              <a:rPr lang="en-US" dirty="0"/>
              <a:t> Health &amp; safety (OSHA), EEO, data privacy, ethical practices.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The HR Value Chain Table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Guest, Kaufman, Ulrich, Wright, etc.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1366245"/>
              </p:ext>
            </p:extLst>
          </p:nvPr>
        </p:nvGraphicFramePr>
        <p:xfrm>
          <a:off x="125507" y="1111622"/>
          <a:ext cx="7718611" cy="56567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37281"/>
                <a:gridCol w="3040665"/>
                <a:gridCol w="3040665"/>
              </a:tblGrid>
              <a:tr h="492013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Function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39260" marT="87038" marB="87038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Description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39260" marR="139260" marT="87038" marB="87038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Key Activities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39260" marR="139260" marT="87038" marB="87038" anchor="ctr"/>
                </a:tc>
              </a:tr>
              <a:tr h="777835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Talent Acquisition &amp; Workforce Planning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39260" marT="87038" marB="87038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Identifying staffing needs and finding the right people.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39260" marR="139260" marT="87038" marB="87038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Job analysis, workforce planning, recruiting, selection, onboarding.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39260" marR="139260" marT="87038" marB="87038" anchor="ctr"/>
                </a:tc>
              </a:tr>
              <a:tr h="777835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Learning &amp; Development (L&amp;D)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39260" marT="87038" marB="87038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Equipping employees with necessary skills.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39260" marR="139260" marT="87038" marB="87038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Training, leadership development, career planning, succession planning.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39260" marR="139260" marT="87038" marB="87038" anchor="ctr"/>
                </a:tc>
              </a:tr>
              <a:tr h="777835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Performance Management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39260" marT="87038" marB="87038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Ensuring employee output aligns with goals.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39260" marR="139260" marT="87038" marB="87038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Goal setting (e.g., OKRs), performance appraisals, feedback, coaching.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39260" marR="139260" marT="87038" marB="87038" anchor="ctr"/>
                </a:tc>
              </a:tr>
              <a:tr h="1063654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Total Rewards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39260" marT="87038" marB="87038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Compensating and rewarding employees.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39260" marR="139260" marT="87038" marB="87038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Compensation (pay, bonuses), benefits (healthcare, retirement), non-monetary rewards (recognition, work-life balance).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39260" marR="139260" marT="87038" marB="87038" anchor="ctr"/>
                </a:tc>
              </a:tr>
              <a:tr h="777835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Employee &amp; Labor Relations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39260" marT="87038" marB="87038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Maintaining a positive work environment.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39260" marR="139260" marT="87038" marB="87038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Employee engagement, communication, conflict resolution, union relations.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39260" marR="139260" marT="87038" marB="87038" anchor="ctr"/>
                </a:tc>
              </a:tr>
              <a:tr h="989725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HR Compliance &amp; Risk Management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39260" marT="87038" marB="87038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Adhering to laws and regulations.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39260" marR="139260" marT="87038" marB="87038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Health &amp; safety (OSHA), equal employment opportunity (EEO), data privacy, ethical practices.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39260" marR="139260" marT="87038" marB="87038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Reference: Functions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Noe, R. A., Hollenbeck, J. R., Gerhart, B., &amp; Wright, P. M. (2023).</a:t>
            </a:r>
            <a:r>
              <a:rPr lang="en-US" dirty="0"/>
              <a:t> </a:t>
            </a:r>
            <a:r>
              <a:rPr lang="en-US" i="1" dirty="0"/>
              <a:t>Human Resource Management: Gaining a Competitive Advantage</a:t>
            </a:r>
            <a:r>
              <a:rPr lang="en-US" dirty="0"/>
              <a:t> (12th ed.). McGraw-Hill.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Strategic HRM (SHRM)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The Central Theme of Modern HR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What is SHRM?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Definition:</a:t>
            </a:r>
            <a:r>
              <a:rPr lang="en-US" dirty="0"/>
              <a:t> The proactive integration of HR strategies with the overall business strategy.</a:t>
            </a:r>
          </a:p>
          <a:p>
            <a:pPr lvl="0"/>
            <a:r>
              <a:rPr lang="en-US" b="1" dirty="0"/>
              <a:t>Quote:</a:t>
            </a:r>
            <a:r>
              <a:rPr lang="en-US" dirty="0"/>
              <a:t> "HR's worth is measured by its ability to improve organizational outcomes."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Key Element: Alignment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HR policies and practices must be aligned with the business strategy (e.g., innovation, cost leadership, customer intimacy).</a:t>
            </a:r>
          </a:p>
          <a:p>
            <a:pPr lvl="0"/>
            <a:r>
              <a:rPr lang="en-US" b="1" dirty="0"/>
              <a:t>Visual:</a:t>
            </a:r>
            <a:r>
              <a:rPr lang="en-US" dirty="0"/>
              <a:t> Two gears interlocking, one labeled "Business Strategy" and the other "HR Strategy".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Key Element: HR Analytics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Using data to make evidence-based decisions.</a:t>
            </a:r>
          </a:p>
          <a:p>
            <a:pPr lvl="0"/>
            <a:r>
              <a:rPr lang="en-US" b="1" dirty="0"/>
              <a:t>Examples:</a:t>
            </a:r>
            <a:r>
              <a:rPr lang="en-US" dirty="0"/>
              <a:t> Predicting employee turnover, measuring the ROI of training programs.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Reference: SHRM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Ulrich, D., &amp; </a:t>
            </a:r>
            <a:r>
              <a:rPr lang="en-US" b="1" dirty="0" err="1"/>
              <a:t>Dulebohn</a:t>
            </a:r>
            <a:r>
              <a:rPr lang="en-US" b="1" dirty="0"/>
              <a:t>, J. H. (2023).</a:t>
            </a:r>
            <a:r>
              <a:rPr lang="en-US" dirty="0"/>
              <a:t> </a:t>
            </a:r>
            <a:r>
              <a:rPr lang="en-US" i="1" dirty="0"/>
              <a:t>HR from the Outside In: The Next Era of Human Resources Transformation</a:t>
            </a:r>
            <a:r>
              <a:rPr lang="en-US" dirty="0"/>
              <a:t>. RBL Group.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The Changing Context of HRM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Operating in a Dynamic World</a:t>
            </a:r>
            <a:endParaRPr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Change Driver 1: Technology &amp; AI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HR Information Systems (HRIS)</a:t>
            </a:r>
          </a:p>
          <a:p>
            <a:pPr lvl="0"/>
            <a:r>
              <a:rPr lang="en-US" dirty="0"/>
              <a:t>Automation of admin tasks</a:t>
            </a:r>
          </a:p>
          <a:p>
            <a:pPr lvl="0"/>
            <a:r>
              <a:rPr lang="en-US" dirty="0"/>
              <a:t>AI in recruiting and performance management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Change Driver 2: The Gig Economy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Managing a blended workforce.</a:t>
            </a:r>
          </a:p>
          <a:p>
            <a:pPr lvl="0"/>
            <a:r>
              <a:rPr lang="en-US" dirty="0"/>
              <a:t>Full-time employees + contingent workers (freelancers, contractors).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Change Driver 3: Diversity, Equity, Inclusion &amp; Belonging (DEIB)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Moving beyond legal compliance.</a:t>
            </a:r>
          </a:p>
          <a:p>
            <a:pPr lvl="0"/>
            <a:r>
              <a:rPr lang="en-US" dirty="0"/>
              <a:t>Creating inclusive cultures that leverage diversity for innovation.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Change Driver 4: Globalization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Managing a global workforce.</a:t>
            </a:r>
          </a:p>
          <a:p>
            <a:pPr lvl="0"/>
            <a:r>
              <a:rPr lang="en-US" dirty="0"/>
              <a:t>Navigating different cultures, laws, and time zones.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Change Driver 5: Employee Experience &amp; Well-being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Prioritizing mental health.</a:t>
            </a:r>
          </a:p>
          <a:p>
            <a:pPr lvl="0"/>
            <a:r>
              <a:rPr lang="en-US" dirty="0"/>
              <a:t>Flexibility (hybrid/remote work).</a:t>
            </a:r>
          </a:p>
          <a:p>
            <a:pPr lvl="0"/>
            <a:r>
              <a:rPr lang="en-US" dirty="0"/>
              <a:t>The overall employee journey.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Reference: Changing Context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 err="1"/>
              <a:t>Cascio</a:t>
            </a:r>
            <a:r>
              <a:rPr lang="en-US" b="1" dirty="0"/>
              <a:t>, W. F., &amp; </a:t>
            </a:r>
            <a:r>
              <a:rPr lang="en-US" b="1" dirty="0" err="1"/>
              <a:t>Aguinis</a:t>
            </a:r>
            <a:r>
              <a:rPr lang="en-US" b="1" dirty="0"/>
              <a:t>, H. (2023).</a:t>
            </a:r>
            <a:r>
              <a:rPr lang="en-US" dirty="0"/>
              <a:t> </a:t>
            </a:r>
            <a:r>
              <a:rPr lang="en-US" i="1" dirty="0"/>
              <a:t>Applied Psychology in Talent Management</a:t>
            </a:r>
            <a:r>
              <a:rPr lang="en-US" dirty="0"/>
              <a:t> (9th ed.). SAGE Publications.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055603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Key Challenges for Modern HR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Demonstrating ROI of HR initiatives</a:t>
            </a:r>
          </a:p>
          <a:p>
            <a:pPr lvl="0"/>
            <a:r>
              <a:rPr lang="en-US" dirty="0"/>
              <a:t>Managing rapid technological and market change</a:t>
            </a:r>
          </a:p>
          <a:p>
            <a:pPr lvl="0"/>
            <a:r>
              <a:rPr lang="en-US" dirty="0"/>
              <a:t>Upskilling the workforce for new demands</a:t>
            </a:r>
          </a:p>
          <a:p>
            <a:pPr lvl="0"/>
            <a:r>
              <a:rPr lang="en-US" dirty="0"/>
              <a:t>Attracting and retaining critical talent</a:t>
            </a:r>
          </a:p>
          <a:p>
            <a:pPr lvl="0"/>
            <a:r>
              <a:rPr lang="en-US" dirty="0"/>
              <a:t>Maintaining culture in hybrid/dispersed teams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553195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The New Mandate for HR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200" b="1" dirty="0"/>
              <a:t>Title:</a:t>
            </a:r>
            <a:r>
              <a:rPr lang="en-US" sz="2200" dirty="0"/>
              <a:t> The HR Professional of the Future</a:t>
            </a:r>
          </a:p>
          <a:p>
            <a:pPr lvl="0"/>
            <a:r>
              <a:rPr lang="en-US" sz="2200" b="1" dirty="0"/>
              <a:t>Key Message:</a:t>
            </a:r>
            <a:r>
              <a:rPr lang="en-US" sz="2200" dirty="0"/>
              <a:t> "It's not about administering policies; it's about </a:t>
            </a:r>
            <a:r>
              <a:rPr lang="en-US" sz="2200" b="1" dirty="0"/>
              <a:t>understanding the business, diagnosing organizational problems, and prescribing people-based solutions</a:t>
            </a:r>
            <a:r>
              <a:rPr lang="en-US" sz="2200" dirty="0"/>
              <a:t> that drive strategic execution and results."</a:t>
            </a:r>
          </a:p>
          <a:p>
            <a:pPr lvl="0"/>
            <a:r>
              <a:rPr lang="en-US" sz="2200" b="1" dirty="0"/>
              <a:t>Conclusion:</a:t>
            </a:r>
            <a:r>
              <a:rPr lang="en-US" sz="2200" dirty="0"/>
              <a:t> The most effective HR professionals are business people first, who specialize in the human side of the enterprise.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83741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Key Takeaways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200" dirty="0"/>
              <a:t>HRM is a strategic function for managing human capital.</a:t>
            </a:r>
          </a:p>
          <a:p>
            <a:pPr lvl="0"/>
            <a:r>
              <a:rPr lang="en-US" sz="2200" dirty="0"/>
              <a:t>It has evolved from administrative personnel management.</a:t>
            </a:r>
          </a:p>
          <a:p>
            <a:pPr lvl="0"/>
            <a:r>
              <a:rPr lang="en-US" sz="2200" dirty="0"/>
              <a:t>Its four main goals are to attract, motivate, develop, and protect employees.</a:t>
            </a:r>
          </a:p>
          <a:p>
            <a:pPr lvl="0"/>
            <a:r>
              <a:rPr lang="en-US" sz="2200" dirty="0"/>
              <a:t>These goals are achieved through six core functions.</a:t>
            </a:r>
          </a:p>
          <a:p>
            <a:pPr lvl="0"/>
            <a:r>
              <a:rPr lang="en-US" sz="2200" dirty="0"/>
              <a:t>Modern HR must be aligned with business strategy (SHRM) and adapt to a changing world.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415831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Recommended Reading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Armstrong, M., &amp; Taylor, S. (2024).</a:t>
            </a:r>
            <a:r>
              <a:rPr lang="en-US" dirty="0"/>
              <a:t> </a:t>
            </a:r>
            <a:r>
              <a:rPr lang="en-US" i="1" dirty="0"/>
              <a:t>Armstrong's Handbook of Human Resource Management Practice</a:t>
            </a:r>
            <a:r>
              <a:rPr lang="en-US" dirty="0"/>
              <a:t> (16th ed.). </a:t>
            </a:r>
            <a:r>
              <a:rPr lang="en-US" dirty="0" err="1"/>
              <a:t>Kogan</a:t>
            </a:r>
            <a:r>
              <a:rPr lang="en-US" dirty="0"/>
              <a:t> Page.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039912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74638"/>
            <a:ext cx="8229600" cy="5749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74131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832</Words>
  <Application>Microsoft Office PowerPoint</Application>
  <PresentationFormat>On-screen Show (4:3)</PresentationFormat>
  <Paragraphs>178</Paragraphs>
  <Slides>44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5" baseType="lpstr">
      <vt:lpstr>Office Theme</vt:lpstr>
      <vt:lpstr>Strategic Human Resource Management</vt:lpstr>
      <vt:lpstr>Agenda </vt:lpstr>
      <vt:lpstr>Lecture Learning Outcomes</vt:lpstr>
      <vt:lpstr>What Comes to Mind?</vt:lpstr>
      <vt:lpstr>Core Definition of HRM</vt:lpstr>
      <vt:lpstr>People as a Strategic Asset</vt:lpstr>
      <vt:lpstr>The Evolution of HRM</vt:lpstr>
      <vt:lpstr>Historical View: Personnel Management</vt:lpstr>
      <vt:lpstr>Modern View: Strategic HRM</vt:lpstr>
      <vt:lpstr>Evolution Summary</vt:lpstr>
      <vt:lpstr>Reference: Evolution</vt:lpstr>
      <vt:lpstr>The Goals of HRM</vt:lpstr>
      <vt:lpstr>Goal 1: Attract and Retain Talent</vt:lpstr>
      <vt:lpstr>Goal 2: Motivate and Engage </vt:lpstr>
      <vt:lpstr>Goal 3: Develop Skills and Knowledge</vt:lpstr>
      <vt:lpstr>Goal 4: Ensure Legal Compliance &amp; Ethics </vt:lpstr>
      <vt:lpstr>The Four Goals Visualized</vt:lpstr>
      <vt:lpstr>Reference: Goals</vt:lpstr>
      <vt:lpstr>Core Functions of HRM</vt:lpstr>
      <vt:lpstr>Core Function 1: Talent Acquisition &amp; Planning</vt:lpstr>
      <vt:lpstr>Core Function 2: Learning &amp; Development (L&amp;D)</vt:lpstr>
      <vt:lpstr>Core Function 3: Performance Management</vt:lpstr>
      <vt:lpstr>Core Function 4: Total Rewards</vt:lpstr>
      <vt:lpstr>Core Function 5: Employee &amp; Labor Relations</vt:lpstr>
      <vt:lpstr>Core Function 6: HR Compliance &amp; Risk Management</vt:lpstr>
      <vt:lpstr>The HR Value Chain Table</vt:lpstr>
      <vt:lpstr>Reference: Functions</vt:lpstr>
      <vt:lpstr>Strategic HRM (SHRM)</vt:lpstr>
      <vt:lpstr>What is SHRM?</vt:lpstr>
      <vt:lpstr>Key Element: Alignment</vt:lpstr>
      <vt:lpstr>Key Element: HR Analytics</vt:lpstr>
      <vt:lpstr>Reference: SHRM</vt:lpstr>
      <vt:lpstr>The Changing Context of HRM</vt:lpstr>
      <vt:lpstr>Change Driver 1: Technology &amp; AI</vt:lpstr>
      <vt:lpstr>Change Driver 2: The Gig Economy</vt:lpstr>
      <vt:lpstr>Change Driver 3: Diversity, Equity, Inclusion &amp; Belonging (DEIB)</vt:lpstr>
      <vt:lpstr>Change Driver 4: Globalization</vt:lpstr>
      <vt:lpstr>Change Driver 5: Employee Experience &amp; Well-being</vt:lpstr>
      <vt:lpstr>Reference: Changing Context</vt:lpstr>
      <vt:lpstr>Key Challenges for Modern HR </vt:lpstr>
      <vt:lpstr>The New Mandate for HR</vt:lpstr>
      <vt:lpstr>Key Takeaways</vt:lpstr>
      <vt:lpstr>Recommended Reading</vt:lpstr>
      <vt:lpstr>PowerPoint Presentation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Strategic Human Resource Management</dc:title>
  <dc:creator>Amy Ndunge Vundi</dc:creator>
  <dc:description>generated using python-pptx</dc:description>
  <cp:lastModifiedBy>AMY NDUNGE</cp:lastModifiedBy>
  <cp:revision>28</cp:revision>
  <dcterms:created xsi:type="dcterms:W3CDTF">2013-01-27T09:14:16Z</dcterms:created>
  <dcterms:modified xsi:type="dcterms:W3CDTF">2025-10-24T17:05:20Z</dcterms:modified>
</cp:coreProperties>
</file>