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1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5" r:id="rId29"/>
    <p:sldId id="287" r:id="rId30"/>
    <p:sldId id="286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108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7.wmf"/><Relationship Id="rId1" Type="http://schemas.openxmlformats.org/officeDocument/2006/relationships/image" Target="../media/image6.wmf"/><Relationship Id="rId5" Type="http://schemas.openxmlformats.org/officeDocument/2006/relationships/image" Target="../media/image10.wmf"/><Relationship Id="rId4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9.wmf"/><Relationship Id="rId1" Type="http://schemas.openxmlformats.org/officeDocument/2006/relationships/image" Target="../media/image11.wmf"/><Relationship Id="rId5" Type="http://schemas.openxmlformats.org/officeDocument/2006/relationships/image" Target="../media/image14.wmf"/><Relationship Id="rId4" Type="http://schemas.openxmlformats.org/officeDocument/2006/relationships/image" Target="../media/image13.wmf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Oval 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1" y="2222623"/>
            <a:ext cx="5917679" cy="2554983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866441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76937" y="1828799"/>
            <a:ext cx="990599" cy="228659"/>
          </a:xfrm>
        </p:spPr>
        <p:txBody>
          <a:bodyPr/>
          <a:lstStyle>
            <a:lvl1pPr algn="l">
              <a:defRPr b="0" i="0">
                <a:solidFill>
                  <a:schemeClr val="bg1"/>
                </a:solidFill>
              </a:defRPr>
            </a:lvl1pPr>
          </a:lstStyle>
          <a:p>
            <a:fld id="{1E700B27-DE4C-4B9E-BB11-B9027034A00F}" type="datetimeFigureOut">
              <a:rPr lang="en-US" smtClean="0"/>
              <a:pPr/>
              <a:t>9/25/2019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10" y="3264407"/>
            <a:ext cx="3859795" cy="228659"/>
          </a:xfrm>
        </p:spPr>
        <p:txBody>
          <a:bodyPr/>
          <a:lstStyle>
            <a:lvl1pPr>
              <a:defRPr b="0" i="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8444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51FCE-E4BB-4680-8E50-3C0E348D2609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13433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 bwMode="gray"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257588"/>
            <a:ext cx="3101765" cy="3020343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7"/>
            <a:ext cx="3054653" cy="3020343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A073D-A903-47F8-8D16-77642FB0DF1F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7738039" y="7605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51543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199"/>
            <a:ext cx="3636980" cy="353060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0" y="2489199"/>
            <a:ext cx="3636981" cy="353060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91FA40-626B-4CA1-85D0-7A9016E395BA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8454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94298"/>
            <a:ext cx="3636980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39" y="3253588"/>
            <a:ext cx="3636981" cy="276621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F425EA-B9DC-48A7-991E-9A82573B1B21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13892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CB97F8-6CEB-469B-AFCC-889F2A2B1D5A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55078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A9179F-009E-4FA5-B091-7EBB82A185BD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29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89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1182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3086845"/>
            <a:ext cx="2712589" cy="2938036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665CEB-0076-4E37-B880-BCEA9784DE0A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1131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1591" y="1340000"/>
            <a:ext cx="3001938" cy="161619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51591" y="3086100"/>
            <a:ext cx="3001938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149E5E-3896-4118-99A7-7B85668F1C5E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02883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Rectangle 8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8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9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5" y="4961453"/>
            <a:ext cx="6422002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3" y="5528191"/>
            <a:ext cx="6422003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0F4739-9812-4A9F-890D-2AD6BA5F6EE8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9196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9" name="Freeform 8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2004" cy="1692720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8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845AC5-A3F8-44AA-BA8F-596CDCC976D3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923250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3" name="Freeform 12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3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12" name="TextBox 11"/>
          <p:cNvSpPr txBox="1"/>
          <p:nvPr/>
        </p:nvSpPr>
        <p:spPr bwMode="gray">
          <a:xfrm>
            <a:off x="7033422" y="2898648"/>
            <a:ext cx="6605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”</a:t>
            </a:r>
          </a:p>
        </p:txBody>
      </p:sp>
      <p:sp>
        <p:nvSpPr>
          <p:cNvPr id="11" name="TextBox 10"/>
          <p:cNvSpPr txBox="1"/>
          <p:nvPr/>
        </p:nvSpPr>
        <p:spPr bwMode="gray">
          <a:xfrm>
            <a:off x="651683" y="589767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cs typeface="Arial"/>
              </a:defRPr>
            </a:lvl1pPr>
          </a:lstStyle>
          <a:p>
            <a:pPr lvl="0"/>
            <a:r>
              <a:rPr lang="en-US" sz="8000" dirty="0"/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58" y="903421"/>
            <a:ext cx="6160385" cy="2895658"/>
          </a:xfrm>
        </p:spPr>
        <p:txBody>
          <a:bodyPr/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9" y="3809278"/>
            <a:ext cx="5646142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5"/>
            <a:ext cx="6422005" cy="1024065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73B183-A821-4095-A363-9EC968635539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465853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2057400"/>
            <a:ext cx="6422004" cy="2095500"/>
          </a:xfrm>
        </p:spPr>
        <p:txBody>
          <a:bodyPr anchor="b"/>
          <a:lstStyle>
            <a:lvl1pPr algn="l">
              <a:defRPr sz="36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4D01B4-0AA5-45E6-B2E6-5FA4078AEBCF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599705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2305"/>
            <a:ext cx="6423592" cy="714660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2313433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5"/>
            <a:ext cx="2313432" cy="2877714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8472" y="2489200"/>
            <a:ext cx="232675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2" y="3147165"/>
            <a:ext cx="2326749" cy="2869878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0" y="2489201"/>
            <a:ext cx="231374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3821" y="3147164"/>
            <a:ext cx="2313740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47335C-0450-40D7-8612-B3203BED4F28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36306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927101"/>
            <a:ext cx="6423592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461" y="4180095"/>
            <a:ext cx="229904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2743" y="2486221"/>
            <a:ext cx="2021456" cy="1450321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1"/>
          </p:nvPr>
        </p:nvSpPr>
        <p:spPr>
          <a:xfrm>
            <a:off x="881461" y="4837558"/>
            <a:ext cx="2298410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4318" y="4179596"/>
            <a:ext cx="2317790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16"/>
          </p:nvPr>
        </p:nvSpPr>
        <p:spPr>
          <a:xfrm>
            <a:off x="3550622" y="2509453"/>
            <a:ext cx="2025182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04318" y="4837558"/>
            <a:ext cx="2330903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63821" y="4179595"/>
            <a:ext cx="229949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17"/>
          </p:nvPr>
        </p:nvSpPr>
        <p:spPr>
          <a:xfrm>
            <a:off x="6104946" y="2509453"/>
            <a:ext cx="2018839" cy="1427089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63821" y="4837558"/>
            <a:ext cx="229949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46A105-2A1C-4284-B4EA-07CF89B1A393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20460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BE609-F3F2-45E6-BD6A-E03A8C86C1AE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696625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Freeform 8"/>
            <p:cNvSpPr/>
            <p:nvPr/>
          </p:nvSpPr>
          <p:spPr bwMode="gray">
            <a:xfrm rot="5400000">
              <a:off x="1299309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8" name="Rectangle 7"/>
            <p:cNvSpPr/>
            <p:nvPr/>
          </p:nvSpPr>
          <p:spPr bwMode="gray">
            <a:xfrm>
              <a:off x="414867" y="402165"/>
              <a:ext cx="46105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68970" y="1447799"/>
            <a:ext cx="1077347" cy="4571999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440" y="1447799"/>
            <a:ext cx="4417234" cy="45720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24AD68-089C-4467-A8F3-EA2BBCA6B44E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14" name="Rectangle 13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66428" y="295730"/>
            <a:ext cx="628813" cy="767687"/>
          </a:xfrm>
          <a:prstGeom prst="rect">
            <a:avLst/>
          </a:prstGeo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4861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0" y="0"/>
            <a:ext cx="9144000" cy="6860799"/>
            <a:chOff x="0" y="0"/>
            <a:chExt cx="9144000" cy="6860799"/>
          </a:xfrm>
        </p:grpSpPr>
        <p:sp>
          <p:nvSpPr>
            <p:cNvPr id="25" name="Rectangle 24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2000"/>
                    <a:hueMod val="108000"/>
                    <a:satMod val="164000"/>
                    <a:lumMod val="69000"/>
                  </a:schemeClr>
                  <a:schemeClr val="dk2">
                    <a:tint val="96000"/>
                    <a:hueMod val="90000"/>
                    <a:satMod val="130000"/>
                    <a:lumMod val="134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73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9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bg2">
                    <a:lumMod val="40000"/>
                    <a:lumOff val="60000"/>
                    <a:alpha val="14000"/>
                  </a:schemeClr>
                </a:gs>
                <a:gs pos="66000">
                  <a:schemeClr val="bg2">
                    <a:lumMod val="40000"/>
                    <a:lumOff val="60000"/>
                    <a:alpha val="0"/>
                  </a:schemeClr>
                </a:gs>
                <a:gs pos="36000">
                  <a:schemeClr val="bg2">
                    <a:lumMod val="40000"/>
                    <a:lumOff val="60000"/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18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3202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2489200"/>
            <a:ext cx="6343201" cy="353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39638" y="6365499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  <a:latin typeface="+mn-lt"/>
              </a:defRPr>
            </a:lvl1pPr>
          </a:lstStyle>
          <a:p>
            <a:fld id="{7E0D914D-B099-4142-A885-11F276715148}" type="datetimeFigureOut">
              <a:rPr lang="en-US" smtClean="0"/>
              <a:t>9/25/2019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8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
              </a:t>
            </a:r>
            <a:endParaRPr lang="en-US" dirty="0"/>
          </a:p>
        </p:txBody>
      </p:sp>
      <p:sp>
        <p:nvSpPr>
          <p:cNvPr id="22" name="Rectangle 21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0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7678616" y="295730"/>
            <a:ext cx="791308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017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5.png"/><Relationship Id="rId4" Type="http://schemas.openxmlformats.org/officeDocument/2006/relationships/image" Target="../media/image4.wm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12" Type="http://schemas.openxmlformats.org/officeDocument/2006/relationships/image" Target="../media/image10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7.wmf"/><Relationship Id="rId11" Type="http://schemas.openxmlformats.org/officeDocument/2006/relationships/oleObject" Target="../embeddings/oleObject6.bin"/><Relationship Id="rId5" Type="http://schemas.openxmlformats.org/officeDocument/2006/relationships/oleObject" Target="../embeddings/oleObject3.bin"/><Relationship Id="rId10" Type="http://schemas.openxmlformats.org/officeDocument/2006/relationships/image" Target="../media/image9.wmf"/><Relationship Id="rId4" Type="http://schemas.openxmlformats.org/officeDocument/2006/relationships/image" Target="../media/image6.wmf"/><Relationship Id="rId9" Type="http://schemas.openxmlformats.org/officeDocument/2006/relationships/oleObject" Target="../embeddings/oleObject5.bin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14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9.wmf"/><Relationship Id="rId11" Type="http://schemas.openxmlformats.org/officeDocument/2006/relationships/oleObject" Target="../embeddings/oleObject11.bin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3.wmf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0.bin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50976" y="2344088"/>
            <a:ext cx="6876288" cy="3246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3.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elektrodlari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Reja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elektrodlari</a:t>
            </a: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</a:t>
            </a:r>
            <a:r>
              <a:rPr lang="ru-RU" sz="28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66317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64592" y="2133428"/>
            <a:ext cx="86868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22860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suyuqlanmaydigan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ko’mir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volframdan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suyuqlanuvchan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materiallar-kam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rangli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qotishmalaridan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sterjenlar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zararli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qo’shimchalar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temperaturasiga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yaqin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37769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456" y="2154395"/>
            <a:ext cx="8705088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GOST 2246-70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simlaridan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1-12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algn="just"/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Odatda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dastaki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ko’proq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diametri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2-6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uzunligi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350-450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oralig’ida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Yarim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buxta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og’irligi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80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yetadi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kukunni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trubkaga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87878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0896" y="2096852"/>
            <a:ext cx="8522208" cy="4457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elektrodlarining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qanday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metallarining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Hozirgi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elektrod-simlarning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77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markasi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chiqarilmoqda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gruppaga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bo’linadi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 </a:t>
            </a: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0,12 %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o’rtacha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jumlasiga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Св-08, Св-08A, Св-08ГA, Св-10A, Св-10ГA, Св10Г2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17675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175129"/>
            <a:ext cx="8997696" cy="41913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Tegishli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markalardagi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marganes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kremniy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nikel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molibden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titan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jumlasiga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Св-08GS, Св-08G2S, Св-12GS, Св-18XMA, Св-10X5M, Св20XГS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jumlasiga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Св-06X14, Св-07X19N9, Св-07X25N20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50000"/>
              </a:lnSpc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Elektrod-simlarning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markalariga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belgilashdagi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Св-payvandlash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simini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birinchi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raqam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simdagi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uglerodning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ulushini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harflar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keluvchi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raqamlar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elementlarni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prosent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miqdorini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bildiradi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34842073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7744" y="2168548"/>
            <a:ext cx="8723376" cy="4191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Г-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marganes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С-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kremniy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X-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Ю-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kerakki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simlaridan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faqat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elektrod-sterjenlar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uchungina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flyus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ostida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avtomatikaviy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usulda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yonuvchi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alangasida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chokbob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elektro-sterjenlar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quyma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cho’yan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chiviqlardan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M1, M2, M3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qotishmalarni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AK, AD, AM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simlardan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6949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6304" y="1425427"/>
            <a:ext cx="8814816" cy="50119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endParaRPr lang="ru-RU" sz="2400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Tajribadan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qoplamasiz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yonmasligiva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etilmasligi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chiqmaydi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maqsadida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sirtidan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qoplanadi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suyuqlantirilgan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havo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azotdan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himoya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zarur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element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legirlaydi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582390" y="917596"/>
            <a:ext cx="5173532" cy="6612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033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 QOPLAMALARI</a:t>
            </a:r>
            <a:endParaRPr lang="ru-RU" sz="2800" dirty="0">
              <a:solidFill>
                <a:schemeClr val="bg1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5024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6304" y="2206580"/>
            <a:ext cx="8778240" cy="44579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atomlari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oson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ionlashadigan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0,1-0,3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mm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minerallar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granit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ximiyaviy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potash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selitrasi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ko’rinishida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uchraydigan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marmar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karbonat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angidridi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tariqasida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bug’lari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oddiy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ionlashtiruvchi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qoplamadir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2006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016" y="2146590"/>
            <a:ext cx="881481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80-85 %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15-20 %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shisha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Mas’uliyatli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choklarni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bostirishda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oshirish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tashqi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muhitdan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sekinroq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sovishi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yuzasida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qatlamini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hossalarini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yanada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yaxshilashga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xizmat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sim-sterjenga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0,7 mm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2,5 mm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qalinlikda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7168755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2880" y="2030281"/>
            <a:ext cx="881481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shartli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ravishda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tubandagi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gruppalarga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bo’linishi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mineral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ya’ni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titan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tabiiy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titan (II)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marganes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rudasi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granit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marmar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bularga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kraxmal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yog’och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sellyuloza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pista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ko’mir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un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953354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621792" y="2349214"/>
            <a:ext cx="802843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Oksidsizlantiruvchi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ferrosilisiy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ferrotitan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Legirlovchi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moddalar-ferromarganes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ferrosilisiy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ferroxrom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ferrotitan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34925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Bog’lovchi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shisha,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kamdan-kam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hollarda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dekstrin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75981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7472" y="1885432"/>
            <a:ext cx="8631936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ta’sirini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belgilovchi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turiga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quyidagicha</a:t>
            </a:r>
            <a:r>
              <a:rPr lang="en-US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klassifikasiyalash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qabul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etilgan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Ruda-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kislotali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(R)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(P)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(R)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muxofazalovchi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(O)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3432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2608" y="2233663"/>
            <a:ext cx="8851392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Ruda-kislotali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marganes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temir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kremniy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oksidlaridan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ularga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TiO2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Elektroddan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suyuqlanish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davrida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parchalanib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muxofazasi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qilinadi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Oksidsizlantirgis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tariqasida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qoplamaga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OMM-5,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M-7,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M7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hisoblanadi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suyuqlantirilgan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qoplangan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qismini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karbonat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kalsiy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marmar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O3)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plavik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(flyuoritCaF2)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tashkil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payvandlashdagiga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qaraganda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vodorodga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ko’proq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to’yinadi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kam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po’latni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metalining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zarbiy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qovushqoqligi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12-14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kGm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/sm2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ortmaydi</a:t>
            </a:r>
            <a:r>
              <a:rPr lang="de-DE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 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475685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4320" y="2277285"/>
            <a:ext cx="861364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kislotali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o’rtacha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foydalanilmaydi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o3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parchalanib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2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СО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muhofazalovchi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oksidsizlantirgichlar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tariqasida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ferrosilisiy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ferrotitan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alyuminiy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qo’shilsa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poroshoklar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aralashtirilishi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tipdagi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УОНИ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-13/45,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ЦУ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-1,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L-9,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ОЗС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-2,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ВН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-48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8367075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92608" y="2338730"/>
            <a:ext cx="850392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spcAft>
                <a:spcPts val="0"/>
              </a:spcAft>
            </a:pPr>
            <a:r>
              <a:rPr lang="de-DE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Ana </a:t>
            </a:r>
            <a:r>
              <a:rPr lang="de-DE" sz="2800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de-DE" sz="28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tipdagi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ishlatilganda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kislorod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vodorod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kam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zarbga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chidamli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lozimki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kamchiliklari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iboratki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mavjud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plavik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yonish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barqarorligini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pasaytiradi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ishlatib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o’zgarmas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tokdan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foydalanish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maqsadga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muvofiqdir</a:t>
            </a:r>
            <a:r>
              <a:rPr lang="de-DE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42165122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4320" y="2439198"/>
            <a:ext cx="854049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titan (II)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-(TiO2) 30 %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50 %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qiluvchi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magnezit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ham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Yoyda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muhofazasini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vujudga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qoplamaga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sellyuloza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dekstrindan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8%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karbonatlar-marmar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bo’rdan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15-25 %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oksidsizlantirish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ferrosilisiydan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10-15 %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qo’shiladi</a:t>
            </a:r>
            <a:r>
              <a:rPr 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10973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01168" y="2071982"/>
            <a:ext cx="8814816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349250" algn="just">
              <a:spcAft>
                <a:spcPts val="0"/>
              </a:spcAft>
            </a:pP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o’zgaruvchan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tokda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barqaror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yoyishini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ta’minlaydi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Qoplamasida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universal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mas’uliyatli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buyumlarni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ishlatiladi.masalan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rutilli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Ц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M-9,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rutil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- 48 %,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magnezit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-5%,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dala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shpati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30 %,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ferromarganes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-15 %,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dekstrin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– 2 %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shisha 1-15 %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6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gaz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muhofazalovchi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shlak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ajraladi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vertikal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ship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noqulay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choklarni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shuningdek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yupqa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(3 mm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gacha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yaroqlidir</a:t>
            </a:r>
            <a:r>
              <a:rPr lang="en-US" sz="26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/>
          </a:p>
        </p:txBody>
      </p:sp>
    </p:spTree>
    <p:extLst>
      <p:ext uri="{BB962C8B-B14F-4D97-AF65-F5344CB8AC3E}">
        <p14:creationId xmlns:p14="http://schemas.microsoft.com/office/powerpoint/2010/main" val="3536017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456" y="2420910"/>
            <a:ext cx="8668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un,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sellyuloza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moddalardan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tayyorlanadi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Organik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OMA-2, ОЗЦ-1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ma’lumotlardan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ko’rinadiki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nihoyatda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xilma-xil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GOST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qoplamalarining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emas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balki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nima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payvandlanishi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tipdagi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payvandlaganda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bo’ladigan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birikmalarining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mexanikaviy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hossalariga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xillarga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ajratiladi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990288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456" y="2111550"/>
            <a:ext cx="87599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Э42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konstruksion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cho’zilishga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mustahkamlik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chegarasi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42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kgk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/mm2 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ekanligini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Agar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raqamdan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A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harfi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tarkibida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oltingugurt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fosfor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ishlatilganligini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bildiradi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Huddi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shunday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issiqqa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chidamli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molibdenli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ЭM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harflari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molibdenli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Ф-XM,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xrom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molibden-vanadiyli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Э-XMФ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harflar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belgilanadi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6346676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65760" y="2252416"/>
            <a:ext cx="852220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lozimki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issiqqa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chidamli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legirlangan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mexanikaviy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normalari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chokning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termik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hossalariga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muvofiq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pasportida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Jadvalda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konstruksion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elektrodlarining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GOST 9467-60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bo’yicha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keltirilgan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21158999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4319" y="260925"/>
            <a:ext cx="8778240" cy="86177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1-jadval </a:t>
            </a:r>
          </a:p>
          <a:p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Konstruksion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yoy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yordamida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payvandlashga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mo’ljallangan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000" dirty="0"/>
          </a:p>
        </p:txBody>
      </p:sp>
      <p:pic>
        <p:nvPicPr>
          <p:cNvPr id="54" name="Рисунок 53"/>
          <p:cNvPicPr>
            <a:picLocks noChangeAspect="1"/>
          </p:cNvPicPr>
          <p:nvPr/>
        </p:nvPicPr>
        <p:blipFill rotWithShape="1">
          <a:blip r:embed="rId2"/>
          <a:srcRect l="24419" t="19375" r="22732" b="7625"/>
          <a:stretch/>
        </p:blipFill>
        <p:spPr>
          <a:xfrm>
            <a:off x="1005839" y="1353312"/>
            <a:ext cx="6876289" cy="5340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4967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27089" t="19875" r="22592" b="28125"/>
          <a:stretch/>
        </p:blipFill>
        <p:spPr>
          <a:xfrm>
            <a:off x="786382" y="2340864"/>
            <a:ext cx="7373430" cy="42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582697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4320" y="2110014"/>
            <a:ext cx="886968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OMM-5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ЦM-7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tipidagi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ruda-kislotali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qoplamasi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vaqtgacha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uglerodli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ishlatiladigan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bo’lib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Lekin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keyinchalik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ko’rsatilgan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kamchiliklari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sababli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hozir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chiqarilmaydi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o’rniga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OЗС-3, OЗС-4, OЗС-6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sifatli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chiqarilmoqda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497377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47472" y="2208035"/>
            <a:ext cx="8540496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Ftor-kalsiyli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asosiy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ayniqsa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УОНИ-13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ko’lamda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qo’llanilmoqda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УОНИ-13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necha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chiqarilmoqda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masalan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УОНИ-13/45, УОНИ-13/55, УОНИ-13/65, УОНИ-85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maxrajdagi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raqam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suyuqlantirib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payvandlangan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metallning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cho’zilishidagi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mustahkamlik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chegarasini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ko’rsatadi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088175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9456" y="2146590"/>
            <a:ext cx="857707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Keyingi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yillarda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shu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jumladan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alohida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hossalarga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po’latlarni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ko’pgina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chiqarilmoqda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yangi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ВСР-50, СM-11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qoplamalardir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 </a:t>
            </a:r>
          </a:p>
          <a:p>
            <a:pPr algn="just"/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tayyorlash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bog’liq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barcha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operasiyalar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simni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qirqish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materiallarini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maydalash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aralashtirish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to’la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mexanizasiyalashtirilgan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bo’ladi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56062946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2880" y="2231449"/>
            <a:ext cx="875995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just">
              <a:spcAft>
                <a:spcPts val="0"/>
              </a:spcAft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Elektrod-simlarni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maxsus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presslarda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boriladi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elektrod-sterje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massa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press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mundshtugidan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o’tkaziladi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pressdan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chiqishida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tutgichida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tutish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oz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tozalanadi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quritiladi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Bunday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mashinalarda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minutiga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100400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tagacha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chiqariladi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Ba’zan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suyuq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vannaga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botirib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asta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vannadan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olish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ham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qoplama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hollari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uchraydi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40212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194508" y="2067266"/>
            <a:ext cx="8489061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Topshiriq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Cho`zuvchi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F=140 KN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ta’sirida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1-shaklda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ko`rsatilgandek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tayyorlangan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uzunligi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aniqlansin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qilinadigan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listlarning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materiallari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St.3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po`latdan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listning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b=60 mm,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qalinligi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8389623"/>
              </p:ext>
            </p:extLst>
          </p:nvPr>
        </p:nvGraphicFramePr>
        <p:xfrm>
          <a:off x="1172365" y="4281418"/>
          <a:ext cx="350638" cy="32132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" name="Уравнение" r:id="rId3" imgW="139579" imgH="177646" progId="Equation.3">
                  <p:embed/>
                </p:oleObj>
              </mc:Choice>
              <mc:Fallback>
                <p:oleObj name="Уравнение" r:id="rId3" imgW="139579" imgH="17764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72365" y="4281418"/>
                        <a:ext cx="350638" cy="32132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1523003" y="4211247"/>
            <a:ext cx="7620997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=8 mm.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Payvandlash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42</a:t>
            </a: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elektrodi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qo`lda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bajariladi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5">
            <a:lum bright="-6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070"/>
          <a:stretch>
            <a:fillRect/>
          </a:stretch>
        </p:blipFill>
        <p:spPr bwMode="auto">
          <a:xfrm>
            <a:off x="2644140" y="4672912"/>
            <a:ext cx="4038600" cy="17621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951044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15387519"/>
              </p:ext>
            </p:extLst>
          </p:nvPr>
        </p:nvGraphicFramePr>
        <p:xfrm>
          <a:off x="5760719" y="2703385"/>
          <a:ext cx="268433" cy="347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3" name="Уравнение" r:id="rId3" imgW="152334" imgH="139639" progId="Equation.3">
                  <p:embed/>
                </p:oleObj>
              </mc:Choice>
              <mc:Fallback>
                <p:oleObj name="Уравнение" r:id="rId3" imgW="152334" imgH="139639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760719" y="2703385"/>
                        <a:ext cx="268433" cy="3474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" name="Объект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9197615"/>
              </p:ext>
            </p:extLst>
          </p:nvPr>
        </p:nvGraphicFramePr>
        <p:xfrm>
          <a:off x="201168" y="2758059"/>
          <a:ext cx="85725" cy="238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4" name="Уравнение" r:id="rId5" imgW="88784" imgH="240986" progId="Equation.3">
                  <p:embed/>
                </p:oleObj>
              </mc:Choice>
              <mc:Fallback>
                <p:oleObj name="Уравнение" r:id="rId5" imgW="88784" imgH="240986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1168" y="2758059"/>
                        <a:ext cx="85725" cy="2381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286893" y="1651851"/>
            <a:ext cx="7552423" cy="1883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 defTabSz="914400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Yechish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Payvand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ziluvchi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ta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sirida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lganligi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St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.3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po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`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material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ruhsat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kuchlanish</a:t>
            </a: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[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160 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mm</a:t>
            </a:r>
            <a:r>
              <a:rPr lang="ru-RU" sz="2000" baseline="30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919908" y="2590440"/>
            <a:ext cx="220538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2196188" y="3279170"/>
            <a:ext cx="4895892" cy="498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Mustahkamlik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sharti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3068124"/>
              </p:ext>
            </p:extLst>
          </p:nvPr>
        </p:nvGraphicFramePr>
        <p:xfrm>
          <a:off x="1956816" y="4315968"/>
          <a:ext cx="2834640" cy="438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5" name="Уравнение" r:id="rId7" imgW="1574800" imgH="241300" progId="Equation.3">
                  <p:embed/>
                </p:oleObj>
              </mc:Choice>
              <mc:Fallback>
                <p:oleObj name="Уравнение" r:id="rId7" imgW="1574800" imgH="2413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56816" y="4315968"/>
                        <a:ext cx="2834640" cy="4389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97906067"/>
              </p:ext>
            </p:extLst>
          </p:nvPr>
        </p:nvGraphicFramePr>
        <p:xfrm>
          <a:off x="457200" y="5354365"/>
          <a:ext cx="114300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Уравнение" r:id="rId9" imgW="114102" imgH="177492" progId="Equation.3">
                  <p:embed/>
                </p:oleObj>
              </mc:Choice>
              <mc:Fallback>
                <p:oleObj name="Уравнение" r:id="rId9" imgW="114102" imgH="177492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5354365"/>
                        <a:ext cx="114300" cy="180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23418500"/>
              </p:ext>
            </p:extLst>
          </p:nvPr>
        </p:nvGraphicFramePr>
        <p:xfrm>
          <a:off x="2487168" y="5263877"/>
          <a:ext cx="142875" cy="180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name="Уравнение" r:id="rId11" imgW="139579" imgH="177646" progId="Equation.3">
                  <p:embed/>
                </p:oleObj>
              </mc:Choice>
              <mc:Fallback>
                <p:oleObj name="Уравнение" r:id="rId11" imgW="139579" imgH="177646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7168" y="5263877"/>
                        <a:ext cx="142875" cy="1809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12"/>
          <p:cNvSpPr>
            <a:spLocks noChangeArrowheads="1"/>
          </p:cNvSpPr>
          <p:nvPr/>
        </p:nvSpPr>
        <p:spPr bwMode="auto">
          <a:xfrm>
            <a:off x="3419624" y="4971876"/>
            <a:ext cx="3219151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Bunda K – </a:t>
            </a:r>
            <a:r>
              <a:rPr kumimoji="0" lang="de-DE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</a:t>
            </a: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ko`ndalang</a:t>
            </a: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kesim</a:t>
            </a: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de-DE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kateti</a:t>
            </a:r>
            <a:r>
              <a:rPr kumimoji="0" lang="de-DE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kumimoji="0" lang="de-DE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ectangle 13"/>
          <p:cNvSpPr>
            <a:spLocks noChangeArrowheads="1"/>
          </p:cNvSpPr>
          <p:nvPr/>
        </p:nvSpPr>
        <p:spPr bwMode="auto">
          <a:xfrm>
            <a:off x="457200" y="5366729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-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chokning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uzunligi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 K=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4"/>
          <p:cNvSpPr>
            <a:spLocks noChangeArrowheads="1"/>
          </p:cNvSpPr>
          <p:nvPr/>
        </p:nvSpPr>
        <p:spPr bwMode="auto">
          <a:xfrm>
            <a:off x="2630043" y="534653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=8 mm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qilib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olamiz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32196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50904" y="2278973"/>
            <a:ext cx="2177584" cy="5078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06680" indent="-6350" algn="just">
              <a:lnSpc>
                <a:spcPct val="150000"/>
              </a:lnSpc>
              <a:spcAft>
                <a:spcPts val="75"/>
              </a:spcAft>
            </a:pP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Yuqoridagi</a:t>
            </a:r>
            <a:r>
              <a:rPr lang="en-US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ifodadan</a:t>
            </a:r>
            <a:endParaRPr lang="ru-RU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6344435"/>
              </p:ext>
            </p:extLst>
          </p:nvPr>
        </p:nvGraphicFramePr>
        <p:xfrm>
          <a:off x="882396" y="3054096"/>
          <a:ext cx="5170932" cy="4937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3" name="Уравнение" r:id="rId3" imgW="2133600" imgH="228600" progId="Equation.3">
                  <p:embed/>
                </p:oleObj>
              </mc:Choice>
              <mc:Fallback>
                <p:oleObj name="Уравнение" r:id="rId3" imgW="21336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396" y="3054096"/>
                        <a:ext cx="5170932" cy="49377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2984008" y="3997041"/>
            <a:ext cx="4940776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Chokning mustahkamligini ta’minlash uchun  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3763488"/>
              </p:ext>
            </p:extLst>
          </p:nvPr>
        </p:nvGraphicFramePr>
        <p:xfrm>
          <a:off x="2903876" y="4406617"/>
          <a:ext cx="324612" cy="381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4" name="Уравнение" r:id="rId5" imgW="114102" imgH="177492" progId="Equation.3">
                  <p:embed/>
                </p:oleObj>
              </mc:Choice>
              <mc:Fallback>
                <p:oleObj name="Уравнение" r:id="rId5" imgW="114102" imgH="177492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03876" y="4406617"/>
                        <a:ext cx="324612" cy="38103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"/>
          <p:cNvSpPr>
            <a:spLocks noChangeArrowheads="1"/>
          </p:cNvSpPr>
          <p:nvPr/>
        </p:nvSpPr>
        <p:spPr bwMode="auto">
          <a:xfrm>
            <a:off x="3093577" y="4406617"/>
            <a:ext cx="493436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= 158 mm qabul qilib, uni tekshirib ko`ramiz.</a:t>
            </a:r>
            <a:endParaRPr kumimoji="0" lang="en-US" sz="20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7"/>
          <p:cNvSpPr>
            <a:spLocks noChangeArrowheads="1"/>
          </p:cNvSpPr>
          <p:nvPr/>
        </p:nvSpPr>
        <p:spPr bwMode="auto">
          <a:xfrm>
            <a:off x="882396" y="5255896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58610382"/>
              </p:ext>
            </p:extLst>
          </p:nvPr>
        </p:nvGraphicFramePr>
        <p:xfrm>
          <a:off x="882396" y="5065776"/>
          <a:ext cx="4512564" cy="4949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5" name="Уравнение" r:id="rId7" imgW="2540000" imgH="254000" progId="Equation.3">
                  <p:embed/>
                </p:oleObj>
              </mc:Choice>
              <mc:Fallback>
                <p:oleObj name="Уравнение" r:id="rId7" imgW="2540000" imgH="2540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82396" y="5065776"/>
                        <a:ext cx="4512564" cy="4949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2084832" y="579079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62589567"/>
              </p:ext>
            </p:extLst>
          </p:nvPr>
        </p:nvGraphicFramePr>
        <p:xfrm>
          <a:off x="2084832" y="5790790"/>
          <a:ext cx="1444752" cy="514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6" name="Уравнение" r:id="rId9" imgW="672808" imgH="215806" progId="Equation.3">
                  <p:embed/>
                </p:oleObj>
              </mc:Choice>
              <mc:Fallback>
                <p:oleObj name="Уравнение" r:id="rId9" imgW="672808" imgH="215806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84832" y="5790790"/>
                        <a:ext cx="1444752" cy="5147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5"/>
          <p:cNvSpPr>
            <a:spLocks noChangeArrowheads="1"/>
          </p:cNvSpPr>
          <p:nvPr/>
        </p:nvSpPr>
        <p:spPr bwMode="auto">
          <a:xfrm>
            <a:off x="1846351" y="5976749"/>
            <a:ext cx="12046052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8143191"/>
              </p:ext>
            </p:extLst>
          </p:nvPr>
        </p:nvGraphicFramePr>
        <p:xfrm>
          <a:off x="4334256" y="5838825"/>
          <a:ext cx="2176271" cy="35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97" name="Уравнение" r:id="rId11" imgW="1307532" imgH="215806" progId="Equation.3">
                  <p:embed/>
                </p:oleObj>
              </mc:Choice>
              <mc:Fallback>
                <p:oleObj name="Уравнение" r:id="rId11" imgW="1307532" imgH="215806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4256" y="5838825"/>
                        <a:ext cx="2176271" cy="3570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16256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6032" y="2330926"/>
            <a:ext cx="86136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00330" indent="-6350" algn="ctr">
              <a:lnSpc>
                <a:spcPct val="150000"/>
              </a:lnSpc>
              <a:spcAft>
                <a:spcPts val="0"/>
              </a:spcAft>
            </a:pP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Nazorat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b="1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savollar</a:t>
            </a:r>
            <a:r>
              <a:rPr lang="ru-RU" sz="28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turlarini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ayting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Kam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uglirodli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po‘latlarni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payvandlashda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qaysi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elektrodlardan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foydalaniladi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Elektrodlarning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markalanishini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tushuntiring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? </a:t>
            </a:r>
          </a:p>
          <a:p>
            <a:pPr marL="100330" indent="-6350" algn="just">
              <a:lnSpc>
                <a:spcPct val="150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2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52689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 (конференц-зал)">
  <a:themeElements>
    <a:clrScheme name="Ион (конференц-зал)">
      <a:dk1>
        <a:sysClr val="windowText" lastClr="000000"/>
      </a:dk1>
      <a:lt1>
        <a:sysClr val="window" lastClr="FFFFFF"/>
      </a:lt1>
      <a:dk2>
        <a:srgbClr val="0E5580"/>
      </a:dk2>
      <a:lt2>
        <a:srgbClr val="EBEBEB"/>
      </a:lt2>
      <a:accent1>
        <a:srgbClr val="ACD433"/>
      </a:accent1>
      <a:accent2>
        <a:srgbClr val="E6C133"/>
      </a:accent2>
      <a:accent3>
        <a:srgbClr val="EF7A24"/>
      </a:accent3>
      <a:accent4>
        <a:srgbClr val="5AA0F5"/>
      </a:accent4>
      <a:accent5>
        <a:srgbClr val="75CEEC"/>
      </a:accent5>
      <a:accent6>
        <a:srgbClr val="65D6A0"/>
      </a:accent6>
      <a:hlink>
        <a:srgbClr val="C4E46E"/>
      </a:hlink>
      <a:folHlink>
        <a:srgbClr val="BDE0FB"/>
      </a:folHlink>
    </a:clrScheme>
    <a:fontScheme name="Ион (конференц-зал)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2000"/>
                <a:hueMod val="96000"/>
                <a:satMod val="128000"/>
                <a:lumMod val="114000"/>
              </a:schemeClr>
            </a:gs>
            <a:gs pos="100000">
              <a:schemeClr val="phClr">
                <a:tint val="100000"/>
                <a:shade val="62000"/>
                <a:hueMod val="100000"/>
                <a:satMod val="13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2000"/>
                <a:hueMod val="108000"/>
                <a:satMod val="164000"/>
                <a:lumMod val="69000"/>
              </a:schemeClr>
              <a:schemeClr val="phClr">
                <a:tint val="96000"/>
                <a:hueMod val="90000"/>
                <a:satMod val="130000"/>
                <a:lumMod val="134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A3AB87EF-B655-4FFF-8D05-F333AD7F278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65</TotalTime>
  <Words>1684</Words>
  <Application>Microsoft Office PowerPoint</Application>
  <PresentationFormat>Экран (4:3)</PresentationFormat>
  <Paragraphs>71</Paragraphs>
  <Slides>30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6" baseType="lpstr">
      <vt:lpstr>Arial</vt:lpstr>
      <vt:lpstr>Century Gothic</vt:lpstr>
      <vt:lpstr>Times New Roman</vt:lpstr>
      <vt:lpstr>Wingdings 3</vt:lpstr>
      <vt:lpstr>Ион (конференц-зал)</vt:lpstr>
      <vt:lpstr>Уравнение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AlexSoft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Otabek</dc:creator>
  <cp:lastModifiedBy>USER</cp:lastModifiedBy>
  <cp:revision>8</cp:revision>
  <dcterms:created xsi:type="dcterms:W3CDTF">2018-09-25T11:54:41Z</dcterms:created>
  <dcterms:modified xsi:type="dcterms:W3CDTF">2019-09-25T05:33:16Z</dcterms:modified>
</cp:coreProperties>
</file>