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6"/>
  </p:notesMasterIdLst>
  <p:sldIdLst>
    <p:sldId id="328" r:id="rId2"/>
    <p:sldId id="327" r:id="rId3"/>
    <p:sldId id="329" r:id="rId4"/>
    <p:sldId id="330" r:id="rId5"/>
    <p:sldId id="407" r:id="rId6"/>
    <p:sldId id="377" r:id="rId7"/>
    <p:sldId id="332" r:id="rId8"/>
    <p:sldId id="333" r:id="rId9"/>
    <p:sldId id="375" r:id="rId10"/>
    <p:sldId id="374" r:id="rId11"/>
    <p:sldId id="376" r:id="rId12"/>
    <p:sldId id="380" r:id="rId13"/>
    <p:sldId id="409" r:id="rId14"/>
    <p:sldId id="410" r:id="rId15"/>
    <p:sldId id="411" r:id="rId16"/>
    <p:sldId id="413" r:id="rId17"/>
    <p:sldId id="412" r:id="rId18"/>
    <p:sldId id="414" r:id="rId19"/>
    <p:sldId id="331" r:id="rId20"/>
    <p:sldId id="386" r:id="rId21"/>
    <p:sldId id="334" r:id="rId22"/>
    <p:sldId id="385" r:id="rId23"/>
    <p:sldId id="335" r:id="rId24"/>
    <p:sldId id="336" r:id="rId25"/>
    <p:sldId id="382" r:id="rId26"/>
    <p:sldId id="416" r:id="rId27"/>
    <p:sldId id="337" r:id="rId28"/>
    <p:sldId id="338" r:id="rId29"/>
    <p:sldId id="340" r:id="rId30"/>
    <p:sldId id="341" r:id="rId31"/>
    <p:sldId id="396" r:id="rId32"/>
    <p:sldId id="342" r:id="rId33"/>
    <p:sldId id="388" r:id="rId34"/>
    <p:sldId id="389" r:id="rId35"/>
    <p:sldId id="343" r:id="rId36"/>
    <p:sldId id="344" r:id="rId37"/>
    <p:sldId id="391" r:id="rId38"/>
    <p:sldId id="419" r:id="rId39"/>
    <p:sldId id="390" r:id="rId40"/>
    <p:sldId id="417" r:id="rId41"/>
    <p:sldId id="418" r:id="rId42"/>
    <p:sldId id="420" r:id="rId43"/>
    <p:sldId id="345" r:id="rId44"/>
    <p:sldId id="397" r:id="rId45"/>
    <p:sldId id="394" r:id="rId46"/>
    <p:sldId id="346" r:id="rId47"/>
    <p:sldId id="399" r:id="rId48"/>
    <p:sldId id="398" r:id="rId49"/>
    <p:sldId id="401" r:id="rId50"/>
    <p:sldId id="400" r:id="rId51"/>
    <p:sldId id="404" r:id="rId52"/>
    <p:sldId id="348" r:id="rId53"/>
    <p:sldId id="373" r:id="rId54"/>
    <p:sldId id="387" r:id="rId55"/>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7" d="100"/>
          <a:sy n="77" d="100"/>
        </p:scale>
        <p:origin x="83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ommentAuthors" Target="commentAuthor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D268EAAA-58C0-4A98-B1BE-333309226E0B}" type="datetimeFigureOut">
              <a:rPr lang="en-US" smtClean="0"/>
              <a:t>3/30/2026</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27E227C1-5E78-4966-A8C0-C705FD052B33}" type="slidenum">
              <a:rPr lang="en-US" smtClean="0"/>
              <a:t>‹#›</a:t>
            </a:fld>
            <a:endParaRPr lang="en-US"/>
          </a:p>
        </p:txBody>
      </p:sp>
    </p:spTree>
    <p:extLst>
      <p:ext uri="{BB962C8B-B14F-4D97-AF65-F5344CB8AC3E}">
        <p14:creationId xmlns:p14="http://schemas.microsoft.com/office/powerpoint/2010/main" val="7020181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7D7532-4523-28E3-78A4-A83CF21973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2DF238-F63A-DC8E-752B-510B5EF641F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B80D01A-E8DE-E7AA-F9CC-C6D0F91754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0657BC-5722-CC21-2286-E76E35562C38}"/>
              </a:ext>
            </a:extLst>
          </p:cNvPr>
          <p:cNvSpPr>
            <a:spLocks noGrp="1"/>
          </p:cNvSpPr>
          <p:nvPr>
            <p:ph type="sldNum" sz="quarter" idx="10"/>
          </p:nvPr>
        </p:nvSpPr>
        <p:spPr/>
        <p:txBody>
          <a:bodyPr/>
          <a:lstStyle/>
          <a:p>
            <a:pPr defTabSz="966612">
              <a:defRPr/>
            </a:pPr>
            <a:fld id="{D0A56E1A-04BD-4519-A736-BC2FB720ECDC}" type="slidenum">
              <a:rPr lang="en-US">
                <a:solidFill>
                  <a:prstClr val="black"/>
                </a:solidFill>
                <a:latin typeface="Calibri"/>
              </a:rPr>
              <a:pPr defTabSz="966612">
                <a:defRPr/>
              </a:pPr>
              <a:t>2</a:t>
            </a:fld>
            <a:endParaRPr lang="en-US">
              <a:solidFill>
                <a:prstClr val="black"/>
              </a:solidFill>
              <a:latin typeface="Calibri"/>
            </a:endParaRPr>
          </a:p>
        </p:txBody>
      </p:sp>
    </p:spTree>
    <p:extLst>
      <p:ext uri="{BB962C8B-B14F-4D97-AF65-F5344CB8AC3E}">
        <p14:creationId xmlns:p14="http://schemas.microsoft.com/office/powerpoint/2010/main" val="15683582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44EE820-E161-4D27-92EC-5F1829E29638}" type="datetime1">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8002312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670DE8C-7FE1-4E55-ADC6-9F550C74F8B9}" type="datetime1">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73154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8023A3-8415-4887-9263-48A740AC3ECB}" type="datetime1">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878793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0E7CAB6-0687-471C-8977-A13A35B77F12}" type="datetime1">
              <a:rPr lang="en-US" smtClean="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8009113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B163032-9167-4C9C-B902-5EC35C75527F}" type="datetime1">
              <a:rPr lang="en-US" smtClean="0"/>
              <a:t>3/30/2026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515427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10D712A-3733-4977-AF31-98B015E419C6}" type="datetime1">
              <a:rPr lang="en-US" smtClean="0"/>
              <a:t>3/30/2026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2383347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B15F27-48ED-4ACA-83C7-01347B5E53A1}" type="datetime1">
              <a:rPr lang="en-US" smtClean="0"/>
              <a:t>3/30/2026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4336570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7B81445-67DB-48EB-BE51-F8E0FBD5D987}" type="datetime1">
              <a:rPr lang="en-US" smtClean="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840934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6ADA7A-F9F7-4C19-991C-C4FF8EC32144}" type="datetime1">
              <a:rPr lang="en-US" smtClean="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090784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72B0864-819E-4972-BAE2-B82E0828C3F2}" type="datetime1">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1451640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E986F6-63E5-457D-8556-F0D6AC4531E1}" type="datetime1">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078809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FAB3AC-B7BB-468D-89B5-DE15E20A85CA}" type="datetime1">
              <a:rPr lang="en-US" smtClean="0"/>
              <a:t>3/30/2026</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B44EC-D1D5-489E-90E0-E768BB02DA9D}" type="slidenum">
              <a:rPr lang="en-US" smtClean="0"/>
              <a:t>‹#›</a:t>
            </a:fld>
            <a:endParaRPr lang="en-US"/>
          </a:p>
        </p:txBody>
      </p:sp>
    </p:spTree>
    <p:extLst>
      <p:ext uri="{BB962C8B-B14F-4D97-AF65-F5344CB8AC3E}">
        <p14:creationId xmlns:p14="http://schemas.microsoft.com/office/powerpoint/2010/main" val="9662873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556DB0-91DE-CA60-1EC6-E91B3F9FBCDF}"/>
              </a:ext>
            </a:extLst>
          </p:cNvPr>
          <p:cNvSpPr>
            <a:spLocks noGrp="1"/>
          </p:cNvSpPr>
          <p:nvPr>
            <p:ph idx="1"/>
          </p:nvPr>
        </p:nvSpPr>
        <p:spPr>
          <a:xfrm>
            <a:off x="208722" y="606287"/>
            <a:ext cx="11857382" cy="5519877"/>
          </a:xfrm>
        </p:spPr>
        <p:txBody>
          <a:bodyPr>
            <a:normAutofit/>
          </a:bodyPr>
          <a:lstStyle/>
          <a:p>
            <a:pPr marL="0" indent="0" algn="ctr">
              <a:lnSpc>
                <a:spcPct val="150000"/>
              </a:lnSpc>
              <a:buNone/>
            </a:pPr>
            <a:r>
              <a:rPr lang="en-US" b="1" dirty="0">
                <a:solidFill>
                  <a:schemeClr val="tx2"/>
                </a:solidFill>
                <a:latin typeface="Times New Roman" panose="02020603050405020304" pitchFamily="18" charset="0"/>
                <a:cs typeface="Times New Roman" panose="02020603050405020304" pitchFamily="18" charset="0"/>
              </a:rPr>
              <a:t>Basic Principles of Process Calculations in Chemical Engineering (ChEg2106)</a:t>
            </a:r>
            <a:endParaRPr lang="en-US" altLang="en-US" b="1" dirty="0">
              <a:solidFill>
                <a:schemeClr val="tx2"/>
              </a:solidFill>
              <a:latin typeface="Times New Roman" panose="02020603050405020304" pitchFamily="18" charset="0"/>
              <a:cs typeface="Times New Roman" panose="02020603050405020304" pitchFamily="18" charset="0"/>
            </a:endParaRPr>
          </a:p>
          <a:p>
            <a:pPr marL="0" indent="0" algn="ctr">
              <a:lnSpc>
                <a:spcPct val="150000"/>
              </a:lnSpc>
              <a:buNone/>
            </a:pPr>
            <a:r>
              <a:rPr lang="en-US" sz="2400" b="1" dirty="0">
                <a:solidFill>
                  <a:srgbClr val="FF0000"/>
                </a:solidFill>
                <a:latin typeface="Times New Roman" panose="02020603050405020304" pitchFamily="18" charset="0"/>
                <a:cs typeface="Times New Roman" panose="02020603050405020304" pitchFamily="18" charset="0"/>
              </a:rPr>
              <a:t>Prerequisites: No prerequisite for this course</a:t>
            </a:r>
          </a:p>
          <a:p>
            <a:pPr marL="0" indent="0" algn="ctr">
              <a:lnSpc>
                <a:spcPct val="150000"/>
              </a:lnSpc>
              <a:buNone/>
            </a:pPr>
            <a:r>
              <a:rPr lang="en-US" sz="24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Lecture  2: </a:t>
            </a:r>
            <a:r>
              <a:rPr lang="en-US" sz="2400" b="1" dirty="0">
                <a:solidFill>
                  <a:prstClr val="black"/>
                </a:solidFill>
                <a:latin typeface="Times New Roman" panose="02020603050405020304" pitchFamily="18" charset="0"/>
                <a:ea typeface="SimSun" panose="02010600030101010101" pitchFamily="2" charset="-122"/>
                <a:cs typeface="Times New Roman" panose="02020603050405020304" pitchFamily="18" charset="0"/>
              </a:rPr>
              <a:t>Basic Concepts and Calculations in Chemical Engineering</a:t>
            </a:r>
          </a:p>
          <a:p>
            <a:pPr marL="0" indent="0" algn="ctr">
              <a:lnSpc>
                <a:spcPct val="150000"/>
              </a:lnSpc>
              <a:buNone/>
            </a:pPr>
            <a:r>
              <a:rPr lang="en-US" altLang="en-US" sz="2400" b="1" dirty="0">
                <a:solidFill>
                  <a:srgbClr val="002060"/>
                </a:solidFill>
                <a:latin typeface="Times New Roman" panose="02020603050405020304" pitchFamily="18" charset="0"/>
                <a:ea typeface="SimSun" panose="02010600030101010101" pitchFamily="2" charset="-122"/>
                <a:cs typeface="Times New Roman" panose="02020603050405020304" pitchFamily="18" charset="0"/>
              </a:rPr>
              <a:t>Week 2</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lgn="ctr">
              <a:lnSpc>
                <a:spcPct val="150000"/>
              </a:lnSpc>
              <a:buNone/>
              <a:defRPr/>
            </a:pPr>
            <a:r>
              <a:rPr lang="en-US" altLang="en-US" sz="2400" dirty="0">
                <a:solidFill>
                  <a:prstClr val="black"/>
                </a:solidFill>
                <a:latin typeface="Times New Roman" panose="02020603050405020304" pitchFamily="18" charset="0"/>
                <a:cs typeface="Times New Roman" panose="02020603050405020304" pitchFamily="18" charset="0"/>
              </a:rPr>
              <a:t>Lecturer: Adamu </a:t>
            </a:r>
            <a:r>
              <a:rPr lang="en-US" altLang="en-US" sz="2400" dirty="0" err="1">
                <a:solidFill>
                  <a:prstClr val="black"/>
                </a:solidFill>
                <a:latin typeface="Times New Roman" panose="02020603050405020304" pitchFamily="18" charset="0"/>
                <a:cs typeface="Times New Roman" panose="02020603050405020304" pitchFamily="18" charset="0"/>
              </a:rPr>
              <a:t>Esubalew</a:t>
            </a:r>
            <a:r>
              <a:rPr lang="en-US" altLang="en-US" sz="2400" dirty="0">
                <a:solidFill>
                  <a:prstClr val="black"/>
                </a:solidFill>
                <a:latin typeface="Times New Roman" panose="02020603050405020304" pitchFamily="18" charset="0"/>
                <a:cs typeface="Times New Roman" panose="02020603050405020304" pitchFamily="18" charset="0"/>
              </a:rPr>
              <a:t> (PhD, </a:t>
            </a:r>
            <a:r>
              <a:rPr lang="en-US" altLang="en-US" sz="2400" dirty="0" err="1">
                <a:solidFill>
                  <a:prstClr val="black"/>
                </a:solidFill>
                <a:latin typeface="Times New Roman" panose="02020603050405020304" pitchFamily="18" charset="0"/>
                <a:cs typeface="Times New Roman" panose="02020603050405020304" pitchFamily="18" charset="0"/>
              </a:rPr>
              <a:t>ChEg</a:t>
            </a:r>
            <a:r>
              <a:rPr lang="en-US" altLang="en-US" sz="2400" dirty="0">
                <a:solidFill>
                  <a:prstClr val="black"/>
                </a:solidFill>
                <a:latin typeface="Times New Roman" panose="02020603050405020304" pitchFamily="18" charset="0"/>
                <a:cs typeface="Times New Roman" panose="02020603050405020304" pitchFamily="18" charset="0"/>
              </a:rPr>
              <a:t>)  </a:t>
            </a:r>
          </a:p>
          <a:p>
            <a:pPr marL="0" indent="0" algn="ctr">
              <a:lnSpc>
                <a:spcPct val="150000"/>
              </a:lnSpc>
              <a:buNone/>
              <a:defRPr/>
            </a:pPr>
            <a:r>
              <a:rPr lang="en-US" altLang="en-US" sz="2400" b="1" dirty="0">
                <a:solidFill>
                  <a:prstClr val="black"/>
                </a:solidFill>
                <a:latin typeface="Times New Roman" panose="02020603050405020304" pitchFamily="18" charset="0"/>
                <a:cs typeface="Times New Roman" panose="02020603050405020304" pitchFamily="18" charset="0"/>
              </a:rPr>
              <a:t>Addis Ababa,  Ethiopia </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0F982BD8-B2B1-34E8-6544-30E4B2C29BDE}"/>
              </a:ext>
            </a:extLst>
          </p:cNvPr>
          <p:cNvCxnSpPr>
            <a:cxnSpLocks/>
          </p:cNvCxnSpPr>
          <p:nvPr/>
        </p:nvCxnSpPr>
        <p:spPr>
          <a:xfrm>
            <a:off x="-84083" y="501649"/>
            <a:ext cx="12276083"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D04508E-4B93-C14E-37DA-C8F0D6D9B7E9}"/>
              </a:ext>
            </a:extLst>
          </p:cNvPr>
          <p:cNvCxnSpPr>
            <a:cxnSpLocks/>
          </p:cNvCxnSpPr>
          <p:nvPr/>
        </p:nvCxnSpPr>
        <p:spPr>
          <a:xfrm>
            <a:off x="0" y="6221896"/>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6D86553-C0CF-D3A3-8DD2-22730F5375D8}"/>
              </a:ext>
            </a:extLst>
          </p:cNvPr>
          <p:cNvSpPr txBox="1">
            <a:spLocks/>
          </p:cNvSpPr>
          <p:nvPr/>
        </p:nvSpPr>
        <p:spPr>
          <a:xfrm>
            <a:off x="2819400" y="639147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053740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C6B3ED-BB09-3FAF-D517-C6879C882BE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0EBDAE5D-0E8A-14ED-F6EB-3CF40118B851}"/>
              </a:ext>
            </a:extLst>
          </p:cNvPr>
          <p:cNvSpPr/>
          <p:nvPr/>
        </p:nvSpPr>
        <p:spPr>
          <a:xfrm>
            <a:off x="526773" y="1345096"/>
            <a:ext cx="10624931" cy="334995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the end of the lecture, you will be able to:</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2400" dirty="0">
                <a:solidFill>
                  <a:prstClr val="black"/>
                </a:solidFill>
                <a:latin typeface="Times New Roman" panose="02020603050405020304" pitchFamily="18" charset="0"/>
                <a:cs typeface="Times New Roman" panose="02020603050405020304" pitchFamily="18" charset="0"/>
              </a:rPr>
              <a:t>identify fundamental and derived dimensions and units,</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2400" dirty="0">
                <a:solidFill>
                  <a:prstClr val="black"/>
                </a:solidFill>
                <a:latin typeface="Times New Roman" panose="02020603050405020304" pitchFamily="18" charset="0"/>
                <a:cs typeface="Times New Roman" panose="02020603050405020304" pitchFamily="18" charset="0"/>
              </a:rPr>
              <a:t>explain units of measurement and SI units,  </a:t>
            </a:r>
          </a:p>
          <a:p>
            <a:pPr marL="457200" lvl="0" indent="-457200">
              <a:lnSpc>
                <a:spcPct val="150000"/>
              </a:lnSpc>
              <a:buFont typeface="Wingdings" panose="05000000000000000000" pitchFamily="2" charset="2"/>
              <a:buChar char="§"/>
              <a:defRPr/>
            </a:pPr>
            <a:r>
              <a:rPr lang="en-US" sz="2400" dirty="0">
                <a:solidFill>
                  <a:prstClr val="black"/>
                </a:solidFill>
                <a:latin typeface="Times New Roman" panose="02020603050405020304" pitchFamily="18" charset="0"/>
                <a:cs typeface="Times New Roman" panose="02020603050405020304" pitchFamily="18" charset="0"/>
              </a:rPr>
              <a:t>apply unit conversions  for dimensions and units' consistency for process calculations, and </a:t>
            </a:r>
          </a:p>
          <a:p>
            <a:pPr marL="457200" indent="-457200">
              <a:lnSpc>
                <a:spcPct val="150000"/>
              </a:lnSpc>
              <a:buFont typeface="Wingdings" panose="05000000000000000000" pitchFamily="2" charset="2"/>
              <a:buChar char="§"/>
              <a:defRPr/>
            </a:pPr>
            <a:r>
              <a:rPr lang="en-US" sz="2400" dirty="0">
                <a:solidFill>
                  <a:prstClr val="black"/>
                </a:solidFill>
                <a:latin typeface="Times New Roman" panose="02020603050405020304" pitchFamily="18" charset="0"/>
                <a:cs typeface="Times New Roman" panose="02020603050405020304" pitchFamily="18" charset="0"/>
              </a:rPr>
              <a:t>determine  the units of physical quantities.</a:t>
            </a:r>
          </a:p>
        </p:txBody>
      </p:sp>
      <p:sp>
        <p:nvSpPr>
          <p:cNvPr id="6" name="Slide Number Placeholder 5">
            <a:extLst>
              <a:ext uri="{FF2B5EF4-FFF2-40B4-BE49-F238E27FC236}">
                <a16:creationId xmlns:a16="http://schemas.microsoft.com/office/drawing/2014/main" id="{D28D088E-2994-4724-FDC5-3EBE965A52E1}"/>
              </a:ext>
            </a:extLst>
          </p:cNvPr>
          <p:cNvSpPr>
            <a:spLocks noGrp="1"/>
          </p:cNvSpPr>
          <p:nvPr>
            <p:ph type="sldNum" sz="quarter" idx="12"/>
          </p:nvPr>
        </p:nvSpPr>
        <p:spPr>
          <a:xfrm>
            <a:off x="3124200" y="6307888"/>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8" name="Straight Connector 7">
            <a:extLst>
              <a:ext uri="{FF2B5EF4-FFF2-40B4-BE49-F238E27FC236}">
                <a16:creationId xmlns:a16="http://schemas.microsoft.com/office/drawing/2014/main" id="{A77A13B4-4228-BD01-355B-5CF22B26BF3B}"/>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0" name="Straight Connector 9">
            <a:extLst>
              <a:ext uri="{FF2B5EF4-FFF2-40B4-BE49-F238E27FC236}">
                <a16:creationId xmlns:a16="http://schemas.microsoft.com/office/drawing/2014/main" id="{0E0D1F73-468A-0C98-D343-F56E94F52AD4}"/>
              </a:ext>
            </a:extLst>
          </p:cNvPr>
          <p:cNvCxnSpPr>
            <a:cxnSpLocks/>
          </p:cNvCxnSpPr>
          <p:nvPr/>
        </p:nvCxnSpPr>
        <p:spPr>
          <a:xfrm>
            <a:off x="0" y="6172200"/>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393FC00A-8BC8-4766-0C20-BB18030DB381}"/>
              </a:ext>
            </a:extLst>
          </p:cNvPr>
          <p:cNvSpPr txBox="1">
            <a:spLocks/>
          </p:cNvSpPr>
          <p:nvPr/>
        </p:nvSpPr>
        <p:spPr>
          <a:xfrm>
            <a:off x="374374" y="231224"/>
            <a:ext cx="10972800" cy="308353"/>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 Lecture learning outcomes </a:t>
            </a:r>
            <a:endParaRPr lang="en-US" sz="3200" dirty="0"/>
          </a:p>
        </p:txBody>
      </p:sp>
    </p:spTree>
    <p:extLst>
      <p:ext uri="{BB962C8B-B14F-4D97-AF65-F5344CB8AC3E}">
        <p14:creationId xmlns:p14="http://schemas.microsoft.com/office/powerpoint/2010/main" val="961471117"/>
      </p:ext>
    </p:extLst>
  </p:cSld>
  <p:clrMapOvr>
    <a:masterClrMapping/>
  </p:clrMapOvr>
  <mc:AlternateContent xmlns:mc="http://schemas.openxmlformats.org/markup-compatibility/2006" xmlns:p14="http://schemas.microsoft.com/office/powerpoint/2010/main">
    <mc:Choice Requires="p14">
      <p:transition spd="slow" p14:dur="2000" advTm="31840"/>
    </mc:Choice>
    <mc:Fallback xmlns="">
      <p:transition spd="slow" advTm="3184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DA375-6BEF-998E-5407-A011C284693F}"/>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Presentation outlines </a:t>
            </a:r>
            <a:endParaRPr lang="en-US" sz="3200" dirty="0"/>
          </a:p>
        </p:txBody>
      </p:sp>
      <p:sp>
        <p:nvSpPr>
          <p:cNvPr id="3" name="Content Placeholder 2">
            <a:extLst>
              <a:ext uri="{FF2B5EF4-FFF2-40B4-BE49-F238E27FC236}">
                <a16:creationId xmlns:a16="http://schemas.microsoft.com/office/drawing/2014/main" id="{73A1EC38-F896-F910-3C25-5762231B7500}"/>
              </a:ext>
            </a:extLst>
          </p:cNvPr>
          <p:cNvSpPr>
            <a:spLocks noGrp="1"/>
          </p:cNvSpPr>
          <p:nvPr>
            <p:ph idx="1"/>
          </p:nvPr>
        </p:nvSpPr>
        <p:spPr>
          <a:xfrm>
            <a:off x="609599" y="950603"/>
            <a:ext cx="11337235" cy="5175562"/>
          </a:xfrm>
        </p:spPr>
        <p:txBody>
          <a:bodyPr>
            <a:normAutofit/>
          </a:bodyPr>
          <a:lstStyle/>
          <a:p>
            <a:pPr>
              <a:lnSpc>
                <a:spcPct val="150000"/>
              </a:lnSpc>
              <a:buFont typeface="Wingdings" panose="05000000000000000000" pitchFamily="2" charset="2"/>
              <a:buChar char="§"/>
            </a:pPr>
            <a:r>
              <a:rPr lang="en-US" sz="2400" b="1" dirty="0">
                <a:solidFill>
                  <a:srgbClr val="002060"/>
                </a:solidFill>
                <a:latin typeface="Times New Roman" panose="02020603050405020304" pitchFamily="18" charset="0"/>
                <a:cs typeface="Times New Roman" panose="02020603050405020304" pitchFamily="18" charset="0"/>
              </a:rPr>
              <a:t>Introduction to dimensions and units</a:t>
            </a:r>
          </a:p>
          <a:p>
            <a:pPr>
              <a:lnSpc>
                <a:spcPct val="150000"/>
              </a:lnSpc>
              <a:buFont typeface="Wingdings" panose="05000000000000000000" pitchFamily="2" charset="2"/>
              <a:buChar char="§"/>
            </a:pPr>
            <a:r>
              <a:rPr lang="en-US" sz="2400" b="1" dirty="0">
                <a:solidFill>
                  <a:srgbClr val="002060"/>
                </a:solidFill>
                <a:latin typeface="Times New Roman" panose="02020603050405020304" pitchFamily="18" charset="0"/>
                <a:cs typeface="Times New Roman" panose="02020603050405020304" pitchFamily="18" charset="0"/>
              </a:rPr>
              <a:t>Unit conversions</a:t>
            </a:r>
          </a:p>
          <a:p>
            <a:pPr>
              <a:lnSpc>
                <a:spcPct val="150000"/>
              </a:lnSpc>
              <a:buFont typeface="Wingdings" panose="05000000000000000000" pitchFamily="2" charset="2"/>
              <a:buChar char="§"/>
            </a:pPr>
            <a:r>
              <a:rPr lang="en-US" sz="2400" b="1" dirty="0">
                <a:solidFill>
                  <a:srgbClr val="002060"/>
                </a:solidFill>
                <a:latin typeface="Times New Roman" panose="02020603050405020304" pitchFamily="18" charset="0"/>
                <a:cs typeface="Times New Roman" panose="02020603050405020304" pitchFamily="18" charset="0"/>
              </a:rPr>
              <a:t>Equations and units</a:t>
            </a:r>
          </a:p>
          <a:p>
            <a:pPr>
              <a:lnSpc>
                <a:spcPct val="150000"/>
              </a:lnSpc>
              <a:buFont typeface="Wingdings" panose="05000000000000000000" pitchFamily="2" charset="2"/>
              <a:buChar char="§"/>
            </a:pPr>
            <a:r>
              <a:rPr lang="en-US" sz="2400" b="1" dirty="0">
                <a:solidFill>
                  <a:srgbClr val="002060"/>
                </a:solidFill>
                <a:latin typeface="Times New Roman" panose="02020603050405020304" pitchFamily="18" charset="0"/>
                <a:cs typeface="Times New Roman" panose="02020603050405020304" pitchFamily="18" charset="0"/>
              </a:rPr>
              <a:t>Measurement errors and significant figures</a:t>
            </a:r>
          </a:p>
          <a:p>
            <a:pPr>
              <a:lnSpc>
                <a:spcPct val="150000"/>
              </a:lnSpc>
              <a:buFont typeface="Wingdings" panose="05000000000000000000" pitchFamily="2" charset="2"/>
              <a:buChar char="§"/>
            </a:pPr>
            <a:r>
              <a:rPr lang="en-US" sz="2400" b="1" dirty="0">
                <a:solidFill>
                  <a:srgbClr val="002060"/>
                </a:solidFill>
                <a:latin typeface="Times New Roman" panose="02020603050405020304" pitchFamily="18" charset="0"/>
                <a:cs typeface="Times New Roman" panose="02020603050405020304" pitchFamily="18" charset="0"/>
              </a:rPr>
              <a:t>Summary </a:t>
            </a:r>
          </a:p>
        </p:txBody>
      </p:sp>
      <p:cxnSp>
        <p:nvCxnSpPr>
          <p:cNvPr id="5" name="Straight Connector 4">
            <a:extLst>
              <a:ext uri="{FF2B5EF4-FFF2-40B4-BE49-F238E27FC236}">
                <a16:creationId xmlns:a16="http://schemas.microsoft.com/office/drawing/2014/main" id="{9ED06296-E12D-5C9A-59F4-2C2FF592F68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D76C92F-8EDB-6A95-2D89-F2DC272E09C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B87B3DB-D351-D520-92C8-704C3802082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71950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146C9-2173-FCEC-3897-2C88418567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74E85F-84AD-EA7B-B89B-3D2A11C1014A}"/>
              </a:ext>
            </a:extLst>
          </p:cNvPr>
          <p:cNvSpPr>
            <a:spLocks noGrp="1"/>
          </p:cNvSpPr>
          <p:nvPr>
            <p:ph type="title"/>
          </p:nvPr>
        </p:nvSpPr>
        <p:spPr>
          <a:xfrm>
            <a:off x="374374" y="231224"/>
            <a:ext cx="10972800" cy="434697"/>
          </a:xfrm>
        </p:spPr>
        <p:txBody>
          <a:bodyPr>
            <a:noAutofit/>
          </a:bodyPr>
          <a:lstStyle/>
          <a:p>
            <a:pPr algn="just"/>
            <a:r>
              <a:rPr lang="en-US" sz="3200" b="1" dirty="0">
                <a:solidFill>
                  <a:srgbClr val="002060"/>
                </a:solidFill>
                <a:latin typeface="Times New Roman" pitchFamily="18" charset="0"/>
                <a:ea typeface="+mn-ea"/>
                <a:cs typeface="Times New Roman" pitchFamily="18" charset="0"/>
              </a:rPr>
              <a:t>2.1. Introduction to dimensions  and units</a:t>
            </a:r>
          </a:p>
        </p:txBody>
      </p:sp>
      <p:sp>
        <p:nvSpPr>
          <p:cNvPr id="3" name="Content Placeholder 2">
            <a:extLst>
              <a:ext uri="{FF2B5EF4-FFF2-40B4-BE49-F238E27FC236}">
                <a16:creationId xmlns:a16="http://schemas.microsoft.com/office/drawing/2014/main" id="{D583D50D-6B91-0C86-C2D1-EAF9882D9B43}"/>
              </a:ext>
            </a:extLst>
          </p:cNvPr>
          <p:cNvSpPr>
            <a:spLocks noGrp="1"/>
          </p:cNvSpPr>
          <p:nvPr>
            <p:ph idx="1"/>
          </p:nvPr>
        </p:nvSpPr>
        <p:spPr>
          <a:xfrm>
            <a:off x="374374" y="950601"/>
            <a:ext cx="11463130" cy="5175563"/>
          </a:xfrm>
        </p:spPr>
        <p:txBody>
          <a:bodyPr>
            <a:normAutofit/>
          </a:bodyPr>
          <a:lstStyle/>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A fundamental concept in chemical engineering that involves accounting for all materials and energy entering and leaving a system.</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Material balances account for material entering and leaving a system.</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Energy balances account for energy entering and leaving a system.</a:t>
            </a:r>
          </a:p>
          <a:p>
            <a:pPr marL="0" lv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To determine material and energy balances, the dimensions and units of all flow streams shall be consistent throughout the calculations. </a:t>
            </a:r>
          </a:p>
          <a:p>
            <a:pPr marL="0" indent="0">
              <a:buNone/>
            </a:pPr>
            <a:endParaRPr lang="en-US" b="1" dirty="0">
              <a:latin typeface="Times New Roman" pitchFamily="18" charset="0"/>
              <a:cs typeface="Times New Roman" pitchFamily="18" charset="0"/>
            </a:endParaRPr>
          </a:p>
        </p:txBody>
      </p:sp>
      <p:cxnSp>
        <p:nvCxnSpPr>
          <p:cNvPr id="5" name="Straight Connector 4">
            <a:extLst>
              <a:ext uri="{FF2B5EF4-FFF2-40B4-BE49-F238E27FC236}">
                <a16:creationId xmlns:a16="http://schemas.microsoft.com/office/drawing/2014/main" id="{CA7EF4F8-8DC4-7985-2EBE-31B0CB24EC2E}"/>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C8F478E-57AB-179D-B4C1-6BC0FAE7B01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FDB9213-1442-BADA-59EC-A0D6697139D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84195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E6233C-9019-E8FA-A318-FBDCF29005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BC4A61-E64F-77B7-1D2A-0E7125EEFBE6}"/>
              </a:ext>
            </a:extLst>
          </p:cNvPr>
          <p:cNvSpPr>
            <a:spLocks noGrp="1"/>
          </p:cNvSpPr>
          <p:nvPr>
            <p:ph type="title"/>
          </p:nvPr>
        </p:nvSpPr>
        <p:spPr>
          <a:xfrm>
            <a:off x="374374" y="231224"/>
            <a:ext cx="10972800" cy="434697"/>
          </a:xfrm>
        </p:spPr>
        <p:txBody>
          <a:bodyPr>
            <a:noAutofit/>
          </a:bodyPr>
          <a:lstStyle/>
          <a:p>
            <a:pPr algn="just"/>
            <a:r>
              <a:rPr lang="en-US" sz="3200" b="1" dirty="0">
                <a:solidFill>
                  <a:srgbClr val="7030A0"/>
                </a:solidFill>
                <a:latin typeface="Times New Roman" pitchFamily="18" charset="0"/>
                <a:ea typeface="+mn-ea"/>
                <a:cs typeface="Times New Roman" pitchFamily="18" charset="0"/>
              </a:rPr>
              <a:t>Cont’d</a:t>
            </a:r>
          </a:p>
        </p:txBody>
      </p:sp>
      <p:sp>
        <p:nvSpPr>
          <p:cNvPr id="3" name="Content Placeholder 2">
            <a:extLst>
              <a:ext uri="{FF2B5EF4-FFF2-40B4-BE49-F238E27FC236}">
                <a16:creationId xmlns:a16="http://schemas.microsoft.com/office/drawing/2014/main" id="{69006C0A-9357-19D5-3DA1-1E53CA6DBB1A}"/>
              </a:ext>
            </a:extLst>
          </p:cNvPr>
          <p:cNvSpPr>
            <a:spLocks noGrp="1"/>
          </p:cNvSpPr>
          <p:nvPr>
            <p:ph idx="1"/>
          </p:nvPr>
        </p:nvSpPr>
        <p:spPr>
          <a:xfrm>
            <a:off x="374374" y="950603"/>
            <a:ext cx="11274287" cy="5060636"/>
          </a:xfrm>
        </p:spPr>
        <p:txBody>
          <a:bodyPr>
            <a:normAutofit/>
          </a:bodyPr>
          <a:lstStyle/>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dimensions </a:t>
            </a:r>
            <a:r>
              <a:rPr lang="en-US" sz="2400" dirty="0">
                <a:latin typeface="Times New Roman" panose="02020603050405020304" pitchFamily="18" charset="0"/>
                <a:cs typeface="Times New Roman" panose="02020603050405020304" pitchFamily="18" charset="0"/>
              </a:rPr>
              <a:t>of all the elements of the process with their respective units must be specified accurately because this information will be used to ensure that each part of the process is accurately manufactured or selected. </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Dimensions and units are fundamental concepts in physics and engineering that help to quantify and describe physical quantities.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Units and dimensions are foundational to chemical engineering to ensure accuracy, and consistency in measurements and calculations </a:t>
            </a:r>
            <a:r>
              <a:rPr lang="en-US" sz="2400" b="1" dirty="0">
                <a:solidFill>
                  <a:srgbClr val="7030A0"/>
                </a:solidFill>
                <a:latin typeface="Times New Roman" pitchFamily="18" charset="0"/>
                <a:cs typeface="Times New Roman" pitchFamily="18" charset="0"/>
              </a:rPr>
              <a:t>(Richard M. Felder, 2005, pg. 8)</a:t>
            </a:r>
            <a:r>
              <a:rPr lang="en-US" sz="2400" dirty="0">
                <a:latin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buNone/>
            </a:pPr>
            <a:endParaRPr lang="en-US" b="1" dirty="0">
              <a:latin typeface="Times New Roman" pitchFamily="18" charset="0"/>
              <a:cs typeface="Times New Roman" pitchFamily="18" charset="0"/>
            </a:endParaRPr>
          </a:p>
        </p:txBody>
      </p:sp>
      <p:cxnSp>
        <p:nvCxnSpPr>
          <p:cNvPr id="5" name="Straight Connector 4">
            <a:extLst>
              <a:ext uri="{FF2B5EF4-FFF2-40B4-BE49-F238E27FC236}">
                <a16:creationId xmlns:a16="http://schemas.microsoft.com/office/drawing/2014/main" id="{3B13299D-BA63-069C-E529-0E3C8DC00470}"/>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CEB75F2D-FC68-5A18-46DE-022C2FFAD784}"/>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D6E3458-1576-0F09-75FB-D09E883209E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5</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20855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B6F0CD-2DE0-5951-5D25-C34D125C58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9B810D-4DBC-6D53-4153-0672196D7769}"/>
              </a:ext>
            </a:extLst>
          </p:cNvPr>
          <p:cNvSpPr>
            <a:spLocks noGrp="1"/>
          </p:cNvSpPr>
          <p:nvPr>
            <p:ph type="title"/>
          </p:nvPr>
        </p:nvSpPr>
        <p:spPr>
          <a:xfrm>
            <a:off x="374374" y="231224"/>
            <a:ext cx="10972800" cy="434697"/>
          </a:xfrm>
        </p:spPr>
        <p:txBody>
          <a:bodyPr>
            <a:noAutofit/>
          </a:bodyPr>
          <a:lstStyle/>
          <a:p>
            <a:pPr algn="just"/>
            <a:r>
              <a:rPr lang="en-US" sz="3200" b="1" dirty="0">
                <a:solidFill>
                  <a:srgbClr val="002060"/>
                </a:solidFill>
                <a:latin typeface="Times New Roman" pitchFamily="18" charset="0"/>
                <a:ea typeface="+mn-ea"/>
                <a:cs typeface="Times New Roman" pitchFamily="18" charset="0"/>
              </a:rPr>
              <a:t>Cont’d</a:t>
            </a:r>
          </a:p>
        </p:txBody>
      </p:sp>
      <p:sp>
        <p:nvSpPr>
          <p:cNvPr id="3" name="Content Placeholder 2">
            <a:extLst>
              <a:ext uri="{FF2B5EF4-FFF2-40B4-BE49-F238E27FC236}">
                <a16:creationId xmlns:a16="http://schemas.microsoft.com/office/drawing/2014/main" id="{9A211FB6-76DB-3D9C-4798-F91D71A6ABA7}"/>
              </a:ext>
            </a:extLst>
          </p:cNvPr>
          <p:cNvSpPr>
            <a:spLocks noGrp="1"/>
          </p:cNvSpPr>
          <p:nvPr>
            <p:ph idx="1"/>
          </p:nvPr>
        </p:nvSpPr>
        <p:spPr>
          <a:xfrm>
            <a:off x="374374" y="1033669"/>
            <a:ext cx="11562522" cy="5092495"/>
          </a:xfrm>
        </p:spPr>
        <p:txBody>
          <a:bodyPr>
            <a:normAutofit/>
          </a:bodyPr>
          <a:lstStyle/>
          <a:p>
            <a:pPr marL="0" indent="0" algn="just">
              <a:lnSpc>
                <a:spcPct val="150000"/>
              </a:lnSpc>
              <a:spcBef>
                <a:spcPts val="0"/>
              </a:spcBef>
              <a:spcAft>
                <a:spcPts val="1200"/>
              </a:spcAft>
              <a:buNone/>
            </a:pPr>
            <a:r>
              <a:rPr lang="en-US" sz="2400" b="1" dirty="0">
                <a:latin typeface="Times New Roman" panose="02020603050405020304" pitchFamily="18" charset="0"/>
                <a:cs typeface="Times New Roman" panose="02020603050405020304" pitchFamily="18" charset="0"/>
              </a:rPr>
              <a:t>Dimensions</a:t>
            </a:r>
            <a:r>
              <a:rPr lang="en-US" sz="2400" dirty="0">
                <a:latin typeface="Times New Roman" panose="02020603050405020304" pitchFamily="18" charset="0"/>
                <a:cs typeface="Times New Roman" panose="02020603050405020304" pitchFamily="18" charset="0"/>
              </a:rPr>
              <a:t> represent the physical nature of a quantity, while </a:t>
            </a:r>
            <a:r>
              <a:rPr lang="en-US" sz="2400" b="1" dirty="0">
                <a:latin typeface="Times New Roman" panose="02020603050405020304" pitchFamily="18" charset="0"/>
                <a:cs typeface="Times New Roman" panose="02020603050405020304" pitchFamily="18" charset="0"/>
              </a:rPr>
              <a:t>units</a:t>
            </a:r>
            <a:r>
              <a:rPr lang="en-US" sz="2400" dirty="0">
                <a:latin typeface="Times New Roman" panose="02020603050405020304" pitchFamily="18" charset="0"/>
                <a:cs typeface="Times New Roman" panose="02020603050405020304" pitchFamily="18" charset="0"/>
              </a:rPr>
              <a:t> provide a standard measure of that quantity. </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For example, length, time, mass, temperature, amount of substance, velocity,  flow rates, volume, force, and  pressure  are the dimensions of physical quantities.</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dimensions of physical quantities are categorized into fundamental  dimensions and derived dimensions.</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b="1" dirty="0">
              <a:latin typeface="Times New Roman" pitchFamily="18" charset="0"/>
              <a:cs typeface="Times New Roman" pitchFamily="18" charset="0"/>
            </a:endParaRPr>
          </a:p>
        </p:txBody>
      </p:sp>
      <p:cxnSp>
        <p:nvCxnSpPr>
          <p:cNvPr id="5" name="Straight Connector 4">
            <a:extLst>
              <a:ext uri="{FF2B5EF4-FFF2-40B4-BE49-F238E27FC236}">
                <a16:creationId xmlns:a16="http://schemas.microsoft.com/office/drawing/2014/main" id="{54D16856-E076-FDAD-FC8D-418CA0CD886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C8B1A5CD-325E-02E1-861A-7E2A40E4B761}"/>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5D7376A-4C6D-1109-64B8-7D0DAD1D708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6</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92366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67D124-B051-408A-5D20-BB6E53A884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C5A1BD-3EFB-64EE-24E3-CC21A8FD39F7}"/>
              </a:ext>
            </a:extLst>
          </p:cNvPr>
          <p:cNvSpPr>
            <a:spLocks noGrp="1"/>
          </p:cNvSpPr>
          <p:nvPr>
            <p:ph type="title"/>
          </p:nvPr>
        </p:nvSpPr>
        <p:spPr>
          <a:xfrm>
            <a:off x="374374" y="231224"/>
            <a:ext cx="10972800" cy="30835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EF9B90CD-91A1-50D9-B01C-CAE5109FDDC1}"/>
              </a:ext>
            </a:extLst>
          </p:cNvPr>
          <p:cNvSpPr>
            <a:spLocks noGrp="1"/>
          </p:cNvSpPr>
          <p:nvPr>
            <p:ph idx="1"/>
          </p:nvPr>
        </p:nvSpPr>
        <p:spPr>
          <a:xfrm>
            <a:off x="228600" y="1083365"/>
            <a:ext cx="11748052" cy="5042800"/>
          </a:xfrm>
        </p:spPr>
        <p:txBody>
          <a:bodyPr>
            <a:normAutofit/>
          </a:bodyPr>
          <a:lstStyle/>
          <a:p>
            <a:pPr algn="just">
              <a:lnSpc>
                <a:spcPct val="150000"/>
              </a:lnSpc>
              <a:spcBef>
                <a:spcPts val="0"/>
              </a:spcBef>
              <a:spcAft>
                <a:spcPts val="1200"/>
              </a:spcAft>
              <a:buFont typeface="Wingdings" panose="05000000000000000000" pitchFamily="2" charset="2"/>
              <a:buChar char="§"/>
            </a:pPr>
            <a:r>
              <a:rPr lang="en-US" sz="2400" b="1" dirty="0">
                <a:latin typeface="Times New Roman" pitchFamily="18" charset="0"/>
                <a:cs typeface="Times New Roman" pitchFamily="18" charset="0"/>
              </a:rPr>
              <a:t>Fundamental  dimensions</a:t>
            </a:r>
            <a:r>
              <a:rPr lang="en-US" sz="2400" dirty="0">
                <a:latin typeface="Times New Roman" pitchFamily="18" charset="0"/>
                <a:cs typeface="Times New Roman" pitchFamily="18" charset="0"/>
              </a:rPr>
              <a:t>: They  are from which all other dimensions can be derived. </a:t>
            </a:r>
          </a:p>
          <a:p>
            <a:pPr marL="0" indent="0" algn="just">
              <a:lnSpc>
                <a:spcPct val="150000"/>
              </a:lnSpc>
              <a:spcBef>
                <a:spcPts val="0"/>
              </a:spcBef>
              <a:spcAft>
                <a:spcPts val="1200"/>
              </a:spcAft>
              <a:buNone/>
            </a:pPr>
            <a:r>
              <a:rPr lang="en-US" sz="2400" dirty="0">
                <a:latin typeface="Times New Roman" pitchFamily="18" charset="0"/>
                <a:cs typeface="Times New Roman" pitchFamily="18" charset="0"/>
              </a:rPr>
              <a:t>There are several fundamental measures of physical quantities such as mass, length, time, temperature, and  amount of substance.</a:t>
            </a:r>
          </a:p>
          <a:p>
            <a:pPr marL="0" indent="0" algn="just">
              <a:lnSpc>
                <a:spcPct val="150000"/>
              </a:lnSpc>
              <a:spcBef>
                <a:spcPts val="0"/>
              </a:spcBef>
              <a:spcAft>
                <a:spcPts val="1200"/>
              </a:spcAft>
              <a:buNone/>
            </a:pPr>
            <a:r>
              <a:rPr lang="en-US" sz="2400" dirty="0">
                <a:latin typeface="Times New Roman" pitchFamily="18" charset="0"/>
                <a:cs typeface="Times New Roman" pitchFamily="18" charset="0"/>
              </a:rPr>
              <a:t>The braces around a symbol like {</a:t>
            </a:r>
            <a:r>
              <a:rPr lang="en-US" sz="2400" i="1" dirty="0">
                <a:latin typeface="Times New Roman" pitchFamily="18" charset="0"/>
                <a:cs typeface="Times New Roman" pitchFamily="18" charset="0"/>
              </a:rPr>
              <a:t>M</a:t>
            </a:r>
            <a:r>
              <a:rPr lang="en-US" sz="2400" dirty="0">
                <a:latin typeface="Times New Roman" pitchFamily="18" charset="0"/>
                <a:cs typeface="Times New Roman" pitchFamily="18" charset="0"/>
              </a:rPr>
              <a:t>} mean “the dimension” of mass. </a:t>
            </a:r>
          </a:p>
          <a:p>
            <a:pPr marL="0" indent="0" algn="just">
              <a:lnSpc>
                <a:spcPct val="150000"/>
              </a:lnSpc>
              <a:spcBef>
                <a:spcPts val="0"/>
              </a:spcBef>
              <a:spcAft>
                <a:spcPts val="1200"/>
              </a:spcAft>
              <a:buNone/>
            </a:pPr>
            <a:r>
              <a:rPr lang="en-US" sz="2400" dirty="0">
                <a:latin typeface="Times New Roman" pitchFamily="18" charset="0"/>
                <a:cs typeface="Times New Roman" pitchFamily="18" charset="0"/>
              </a:rPr>
              <a:t>The terms of {</a:t>
            </a:r>
            <a:r>
              <a:rPr lang="en-US" sz="2400" i="1" dirty="0">
                <a:latin typeface="Times New Roman" pitchFamily="18" charset="0"/>
                <a:cs typeface="Times New Roman" pitchFamily="18" charset="0"/>
              </a:rPr>
              <a:t>M</a:t>
            </a:r>
            <a:r>
              <a:rPr lang="en-US" sz="2400" dirty="0">
                <a:latin typeface="Times New Roman" pitchFamily="18" charset="0"/>
                <a:cs typeface="Times New Roman" pitchFamily="18" charset="0"/>
              </a:rPr>
              <a:t>}, {</a:t>
            </a:r>
            <a:r>
              <a:rPr lang="en-US" sz="2400" i="1" dirty="0">
                <a:latin typeface="Times New Roman" pitchFamily="18" charset="0"/>
                <a:cs typeface="Times New Roman" pitchFamily="18" charset="0"/>
              </a:rPr>
              <a:t>L</a:t>
            </a:r>
            <a:r>
              <a:rPr lang="en-US" sz="2400" dirty="0">
                <a:latin typeface="Times New Roman" pitchFamily="18" charset="0"/>
                <a:cs typeface="Times New Roman" pitchFamily="18" charset="0"/>
              </a:rPr>
              <a:t>}, {</a:t>
            </a:r>
            <a:r>
              <a:rPr lang="en-US" sz="2400" i="1" dirty="0">
                <a:latin typeface="Times New Roman" pitchFamily="18" charset="0"/>
                <a:cs typeface="Times New Roman" pitchFamily="18" charset="0"/>
              </a:rPr>
              <a:t>T</a:t>
            </a:r>
            <a:r>
              <a:rPr lang="en-US" sz="2400" dirty="0">
                <a:latin typeface="Times New Roman" pitchFamily="18" charset="0"/>
                <a:cs typeface="Times New Roman" pitchFamily="18" charset="0"/>
              </a:rPr>
              <a:t>}, {</a:t>
            </a:r>
            <a:r>
              <a:rPr lang="en-US" sz="2400" dirty="0">
                <a:latin typeface="Times New Roman" pitchFamily="18" charset="0"/>
                <a:cs typeface="Times New Roman" pitchFamily="18" charset="0"/>
                <a:sym typeface="Symbol"/>
              </a:rPr>
              <a:t>},</a:t>
            </a:r>
            <a:r>
              <a:rPr lang="en-US" sz="2400" dirty="0">
                <a:latin typeface="Times New Roman" pitchFamily="18" charset="0"/>
                <a:cs typeface="Times New Roman" pitchFamily="18" charset="0"/>
              </a:rPr>
              <a:t> and {N} are the dimensions of mass, length, time </a:t>
            </a:r>
            <a:r>
              <a:rPr lang="en-US" sz="2400" dirty="0">
                <a:latin typeface="Times New Roman" pitchFamily="18" charset="0"/>
                <a:cs typeface="Times New Roman" pitchFamily="18" charset="0"/>
                <a:sym typeface="Symbol"/>
              </a:rPr>
              <a:t>temperature </a:t>
            </a:r>
            <a:r>
              <a:rPr lang="en-US" sz="2400" dirty="0">
                <a:latin typeface="Times New Roman" pitchFamily="18" charset="0"/>
                <a:cs typeface="Times New Roman" pitchFamily="18" charset="0"/>
              </a:rPr>
              <a:t>and amount of substance</a:t>
            </a:r>
            <a:r>
              <a:rPr lang="en-US" sz="2400" dirty="0">
                <a:latin typeface="Times New Roman" pitchFamily="18" charset="0"/>
                <a:cs typeface="Times New Roman" pitchFamily="18" charset="0"/>
                <a:sym typeface="Symbol"/>
              </a:rPr>
              <a:t>, respectively.</a:t>
            </a:r>
            <a:endParaRPr lang="en-US" sz="2400" b="1" dirty="0">
              <a:latin typeface="Times New Roman" pitchFamily="18" charset="0"/>
              <a:cs typeface="Times New Roman" pitchFamily="18" charset="0"/>
            </a:endParaRPr>
          </a:p>
          <a:p>
            <a:pPr marL="0" indent="0" algn="just">
              <a:lnSpc>
                <a:spcPct val="150000"/>
              </a:lnSpc>
              <a:buNone/>
            </a:pPr>
            <a:endParaRPr lang="en-US" sz="2400" dirty="0">
              <a:latin typeface="Times New Roman" pitchFamily="18" charset="0"/>
              <a:cs typeface="Times New Roman" pitchFamily="18" charset="0"/>
            </a:endParaRPr>
          </a:p>
        </p:txBody>
      </p:sp>
      <p:cxnSp>
        <p:nvCxnSpPr>
          <p:cNvPr id="5" name="Straight Connector 4">
            <a:extLst>
              <a:ext uri="{FF2B5EF4-FFF2-40B4-BE49-F238E27FC236}">
                <a16:creationId xmlns:a16="http://schemas.microsoft.com/office/drawing/2014/main" id="{44814704-64FB-B7AF-1229-52597F471EEF}"/>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5AF11581-4B10-D159-08CC-307946CA9384}"/>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468864B-2EEA-4979-075D-F639F1ECC74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7</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29893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E5522-1F2F-A21D-F6D0-B835FAF249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BD78FF-14BB-D210-B547-6438AF0B39E1}"/>
              </a:ext>
            </a:extLst>
          </p:cNvPr>
          <p:cNvSpPr>
            <a:spLocks noGrp="1"/>
          </p:cNvSpPr>
          <p:nvPr>
            <p:ph type="title"/>
          </p:nvPr>
        </p:nvSpPr>
        <p:spPr>
          <a:xfrm>
            <a:off x="374374" y="231224"/>
            <a:ext cx="10972800" cy="308353"/>
          </a:xfrm>
        </p:spPr>
        <p:txBody>
          <a:bodyPr>
            <a:noAutofit/>
          </a:bodyPr>
          <a:lstStyle/>
          <a:p>
            <a:pPr algn="just"/>
            <a:r>
              <a:rPr lang="en-US" sz="28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697297E2-1949-3B15-B70A-4E658F975250}"/>
              </a:ext>
            </a:extLst>
          </p:cNvPr>
          <p:cNvSpPr>
            <a:spLocks noGrp="1"/>
          </p:cNvSpPr>
          <p:nvPr>
            <p:ph idx="1"/>
          </p:nvPr>
        </p:nvSpPr>
        <p:spPr>
          <a:xfrm>
            <a:off x="374374" y="999951"/>
            <a:ext cx="11562522" cy="5126213"/>
          </a:xfrm>
        </p:spPr>
        <p:txBody>
          <a:bodyPr/>
          <a:lstStyle/>
          <a:p>
            <a:pPr algn="just">
              <a:lnSpc>
                <a:spcPct val="150000"/>
              </a:lnSpc>
              <a:buFont typeface="Wingdings" panose="05000000000000000000" pitchFamily="2" charset="2"/>
              <a:buChar char="§"/>
            </a:pPr>
            <a:r>
              <a:rPr lang="en-US" sz="2400" b="1" dirty="0">
                <a:latin typeface="Times New Roman" pitchFamily="18" charset="0"/>
                <a:cs typeface="Times New Roman" pitchFamily="18" charset="0"/>
              </a:rPr>
              <a:t>Derived dimensions: </a:t>
            </a:r>
            <a:r>
              <a:rPr lang="en-US" sz="2400" dirty="0">
                <a:latin typeface="Times New Roman" pitchFamily="18" charset="0"/>
                <a:cs typeface="Times New Roman" pitchFamily="18" charset="0"/>
              </a:rPr>
              <a:t>They are obtained from fundamental dimensions by multiplication  and/or division. </a:t>
            </a:r>
          </a:p>
          <a:p>
            <a:pPr marL="0" indent="0" algn="just">
              <a:lnSpc>
                <a:spcPct val="150000"/>
              </a:lnSpc>
              <a:buNone/>
            </a:pPr>
            <a:r>
              <a:rPr lang="en-US" sz="2400" dirty="0">
                <a:latin typeface="Times New Roman" pitchFamily="18" charset="0"/>
                <a:cs typeface="Times New Roman" pitchFamily="18" charset="0"/>
              </a:rPr>
              <a:t>Velocity,  volume, volumetric flow rate, mass flow rate,  force, pressure  etc. are  derived dimensions.</a:t>
            </a:r>
          </a:p>
          <a:p>
            <a:pPr marL="0" indent="0" algn="just">
              <a:lnSpc>
                <a:spcPct val="150000"/>
              </a:lnSpc>
              <a:buNone/>
            </a:pPr>
            <a:r>
              <a:rPr lang="en-US" sz="2400" dirty="0">
                <a:latin typeface="Times New Roman" pitchFamily="18" charset="0"/>
                <a:cs typeface="Times New Roman" pitchFamily="18" charset="0"/>
              </a:rPr>
              <a:t>For instance, the dimension of force is {M}{L/T</a:t>
            </a:r>
            <a:r>
              <a:rPr lang="en-US" sz="2400" baseline="30000" dirty="0">
                <a:latin typeface="Times New Roman" pitchFamily="18" charset="0"/>
                <a:cs typeface="Times New Roman" pitchFamily="18" charset="0"/>
              </a:rPr>
              <a:t>2</a:t>
            </a:r>
            <a:r>
              <a:rPr lang="en-US" sz="2400" dirty="0">
                <a:latin typeface="Times New Roman" pitchFamily="18" charset="0"/>
                <a:cs typeface="Times New Roman" pitchFamily="18" charset="0"/>
              </a:rPr>
              <a:t>} and  pressure  has the dimensions {M}/{LT</a:t>
            </a:r>
            <a:r>
              <a:rPr lang="en-US" sz="2400" baseline="30000" dirty="0">
                <a:latin typeface="Times New Roman" pitchFamily="18" charset="0"/>
                <a:cs typeface="Times New Roman" pitchFamily="18" charset="0"/>
              </a:rPr>
              <a:t>2</a:t>
            </a:r>
            <a:r>
              <a:rPr lang="en-US" sz="2400" dirty="0">
                <a:latin typeface="Times New Roman" pitchFamily="18" charset="0"/>
                <a:cs typeface="Times New Roman" pitchFamily="18" charset="0"/>
              </a:rPr>
              <a:t>}.</a:t>
            </a:r>
          </a:p>
          <a:p>
            <a:pPr marL="0" indent="0" algn="just">
              <a:lnSpc>
                <a:spcPct val="150000"/>
              </a:lnSpc>
              <a:buNone/>
            </a:pPr>
            <a:r>
              <a:rPr lang="en-US" sz="2400" dirty="0">
                <a:latin typeface="Times New Roman" pitchFamily="18" charset="0"/>
                <a:cs typeface="Times New Roman" pitchFamily="18" charset="0"/>
              </a:rPr>
              <a:t>Force is directly related to the dimensions of mass, length, and time by Newton’s second law.</a:t>
            </a:r>
          </a:p>
          <a:p>
            <a:pPr marL="0" indent="0" algn="just">
              <a:lnSpc>
                <a:spcPct val="150000"/>
              </a:lnSpc>
              <a:buNone/>
            </a:pPr>
            <a:endParaRPr lang="en-US" sz="2400" dirty="0">
              <a:latin typeface="Times New Roman" pitchFamily="18" charset="0"/>
              <a:cs typeface="Times New Roman" pitchFamily="18" charset="0"/>
            </a:endParaRPr>
          </a:p>
          <a:p>
            <a:pPr marL="0" indent="0" algn="just">
              <a:lnSpc>
                <a:spcPct val="150000"/>
              </a:lnSpc>
              <a:buNone/>
            </a:pPr>
            <a:endParaRPr lang="en-US" sz="2400" dirty="0">
              <a:latin typeface="Times New Roman" pitchFamily="18" charset="0"/>
              <a:cs typeface="Times New Roman" pitchFamily="18" charset="0"/>
            </a:endParaRPr>
          </a:p>
          <a:p>
            <a:pPr marL="0" indent="0">
              <a:buNone/>
            </a:pPr>
            <a:endParaRPr lang="en-US" dirty="0"/>
          </a:p>
        </p:txBody>
      </p:sp>
      <p:cxnSp>
        <p:nvCxnSpPr>
          <p:cNvPr id="5" name="Straight Connector 4">
            <a:extLst>
              <a:ext uri="{FF2B5EF4-FFF2-40B4-BE49-F238E27FC236}">
                <a16:creationId xmlns:a16="http://schemas.microsoft.com/office/drawing/2014/main" id="{7AC6521F-597F-D77E-0D63-D949415B2391}"/>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33C6830A-9FF2-F46C-84F7-A4DF08446FAC}"/>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D007475-46BB-E0FD-A0F9-8BA373F9151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8</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2816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7AF69-8F72-608F-7C7E-99AA7365E8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116560-0D10-159C-08CD-8E49EA852CB2}"/>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4757FF4-C986-744F-61C9-C2B9F5E0F98D}"/>
              </a:ext>
            </a:extLst>
          </p:cNvPr>
          <p:cNvSpPr>
            <a:spLocks noGrp="1"/>
          </p:cNvSpPr>
          <p:nvPr>
            <p:ph idx="1"/>
          </p:nvPr>
        </p:nvSpPr>
        <p:spPr>
          <a:xfrm>
            <a:off x="208722" y="999951"/>
            <a:ext cx="11728174" cy="5126213"/>
          </a:xfrm>
        </p:spPr>
        <p:txBody>
          <a:bodyPr/>
          <a:lstStyle/>
          <a:p>
            <a:pPr marL="0" indent="0" algn="just">
              <a:lnSpc>
                <a:spcPct val="150000"/>
              </a:lnSpc>
              <a:spcBef>
                <a:spcPts val="0"/>
              </a:spcBef>
              <a:spcAft>
                <a:spcPts val="1200"/>
              </a:spcAft>
              <a:buNone/>
            </a:pPr>
            <a:r>
              <a:rPr lang="en-US" sz="2400" dirty="0">
                <a:latin typeface="Times New Roman" pitchFamily="18" charset="0"/>
                <a:cs typeface="Times New Roman" pitchFamily="18" charset="0"/>
              </a:rPr>
              <a:t>Pressure is also related to  the dimensions of mass, length, and time. </a:t>
            </a:r>
          </a:p>
          <a:p>
            <a:pPr marL="0" indent="0" algn="just">
              <a:lnSpc>
                <a:spcPct val="150000"/>
              </a:lnSpc>
              <a:spcBef>
                <a:spcPts val="0"/>
              </a:spcBef>
              <a:spcAft>
                <a:spcPts val="1200"/>
              </a:spcAft>
              <a:buNone/>
            </a:pPr>
            <a:r>
              <a:rPr lang="en-US" sz="2400" dirty="0">
                <a:latin typeface="Times New Roman" pitchFamily="18" charset="0"/>
                <a:cs typeface="Times New Roman" pitchFamily="18" charset="0"/>
              </a:rPr>
              <a:t>The  dimensions of force and pressure are obtained by multiplying and/ or division of   the dimensions of mass, length and time.</a:t>
            </a:r>
          </a:p>
          <a:p>
            <a:pPr algn="just">
              <a:lnSpc>
                <a:spcPct val="150000"/>
              </a:lnSpc>
              <a:spcBef>
                <a:spcPts val="0"/>
              </a:spcBef>
              <a:spcAft>
                <a:spcPts val="1200"/>
              </a:spcAft>
              <a:buFont typeface="Wingdings" panose="05000000000000000000" pitchFamily="2" charset="2"/>
              <a:buChar char="§"/>
            </a:pPr>
            <a:r>
              <a:rPr lang="en-US" sz="2400" b="1" dirty="0">
                <a:latin typeface="Times New Roman" pitchFamily="18" charset="0"/>
                <a:cs typeface="Times New Roman" pitchFamily="18" charset="0"/>
              </a:rPr>
              <a:t>Units: </a:t>
            </a:r>
            <a:r>
              <a:rPr lang="en-US" sz="2400" dirty="0">
                <a:latin typeface="Times New Roman" pitchFamily="18" charset="0"/>
                <a:cs typeface="Times New Roman" pitchFamily="18" charset="0"/>
              </a:rPr>
              <a:t>They are standard quantities used to measure dimensions.</a:t>
            </a:r>
          </a:p>
          <a:p>
            <a:pPr marL="0" indent="0" algn="just">
              <a:lnSpc>
                <a:spcPct val="150000"/>
              </a:lnSpc>
              <a:buNone/>
            </a:pPr>
            <a:r>
              <a:rPr lang="en-US" sz="2400" dirty="0">
                <a:latin typeface="Times New Roman" pitchFamily="18" charset="0"/>
                <a:cs typeface="Times New Roman" pitchFamily="18" charset="0"/>
              </a:rPr>
              <a:t>Fundamental  units are standard measures of fundamental dimensions. </a:t>
            </a:r>
          </a:p>
          <a:p>
            <a:pPr marL="0" indent="0" algn="just">
              <a:lnSpc>
                <a:spcPct val="150000"/>
              </a:lnSpc>
              <a:buNone/>
            </a:pPr>
            <a:r>
              <a:rPr lang="en-US" sz="2400" dirty="0">
                <a:latin typeface="Times New Roman" pitchFamily="18" charset="0"/>
                <a:cs typeface="Times New Roman" pitchFamily="18" charset="0"/>
              </a:rPr>
              <a:t> </a:t>
            </a:r>
            <a:r>
              <a:rPr lang="en-US" sz="2400" b="1" dirty="0">
                <a:latin typeface="Times New Roman" pitchFamily="18" charset="0"/>
                <a:cs typeface="Times New Roman" pitchFamily="18" charset="0"/>
              </a:rPr>
              <a:t>For example</a:t>
            </a:r>
            <a:r>
              <a:rPr lang="en-US" sz="2400" dirty="0">
                <a:latin typeface="Times New Roman" pitchFamily="18" charset="0"/>
                <a:cs typeface="Times New Roman" pitchFamily="18" charset="0"/>
              </a:rPr>
              <a:t>, kg, m, s, K, and mol are the fundamental  units of mass, length, time, temperature, and amount of substance, respectively.</a:t>
            </a:r>
          </a:p>
          <a:p>
            <a:pPr marL="0" indent="0" algn="just">
              <a:lnSpc>
                <a:spcPct val="150000"/>
              </a:lnSpc>
              <a:spcBef>
                <a:spcPts val="0"/>
              </a:spcBef>
              <a:spcAft>
                <a:spcPts val="1200"/>
              </a:spcAft>
              <a:buNone/>
            </a:pPr>
            <a:endParaRPr lang="en-US" sz="2400" dirty="0">
              <a:latin typeface="Times New Roman" pitchFamily="18" charset="0"/>
              <a:cs typeface="Times New Roman" pitchFamily="18" charset="0"/>
            </a:endParaRPr>
          </a:p>
          <a:p>
            <a:pPr marL="0" indent="0">
              <a:buNone/>
            </a:pPr>
            <a:endParaRPr lang="en-US" dirty="0"/>
          </a:p>
        </p:txBody>
      </p:sp>
      <p:cxnSp>
        <p:nvCxnSpPr>
          <p:cNvPr id="5" name="Straight Connector 4">
            <a:extLst>
              <a:ext uri="{FF2B5EF4-FFF2-40B4-BE49-F238E27FC236}">
                <a16:creationId xmlns:a16="http://schemas.microsoft.com/office/drawing/2014/main" id="{9FE5D65E-19A9-1A99-E189-43288C56C76F}"/>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A4F2DD3-D0F8-C7D7-BA85-A649CE0927C8}"/>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06C925B-A64E-1F55-F7E4-E49E24806BC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9</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65961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52E92E-E1FF-2897-2F0D-FC7EA9069F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B9D35B-A6B3-DE6B-9DD9-B8243EDA5FED}"/>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B79168B-A623-E30F-B21E-6244ADA1F3C0}"/>
              </a:ext>
            </a:extLst>
          </p:cNvPr>
          <p:cNvSpPr>
            <a:spLocks noGrp="1"/>
          </p:cNvSpPr>
          <p:nvPr>
            <p:ph idx="1"/>
          </p:nvPr>
        </p:nvSpPr>
        <p:spPr>
          <a:xfrm>
            <a:off x="298174" y="950603"/>
            <a:ext cx="11499575" cy="5175562"/>
          </a:xfrm>
        </p:spPr>
        <p:txBody>
          <a:bodyPr>
            <a:normAutofit/>
          </a:bodyPr>
          <a:lstStyle/>
          <a:p>
            <a:pPr marL="0" indent="0" algn="just">
              <a:lnSpc>
                <a:spcPct val="150000"/>
              </a:lnSpc>
              <a:buNone/>
            </a:pPr>
            <a:r>
              <a:rPr lang="en-US" sz="2400" dirty="0">
                <a:latin typeface="Times New Roman" pitchFamily="18" charset="0"/>
                <a:cs typeface="Times New Roman" pitchFamily="18" charset="0"/>
              </a:rPr>
              <a:t>The International System of Units (SI) for fundamental dimensions are given in </a:t>
            </a:r>
            <a:r>
              <a:rPr lang="en-US" sz="2400" b="1" dirty="0">
                <a:latin typeface="Times New Roman" pitchFamily="18" charset="0"/>
                <a:cs typeface="Times New Roman" pitchFamily="18" charset="0"/>
              </a:rPr>
              <a:t>Table 2.1 </a:t>
            </a:r>
            <a:r>
              <a:rPr lang="en-US" sz="2400" b="1" dirty="0">
                <a:solidFill>
                  <a:srgbClr val="7030A0"/>
                </a:solidFill>
                <a:latin typeface="Times New Roman" pitchFamily="18" charset="0"/>
                <a:cs typeface="Times New Roman" pitchFamily="18" charset="0"/>
              </a:rPr>
              <a:t>(Richard M. Felder, 2005, pg. 11). </a:t>
            </a:r>
            <a:endParaRPr lang="en-US" sz="2400" dirty="0">
              <a:solidFill>
                <a:srgbClr val="7030A0"/>
              </a:solidFill>
              <a:latin typeface="Times New Roman" pitchFamily="18" charset="0"/>
              <a:cs typeface="Times New Roman" pitchFamily="18" charset="0"/>
            </a:endParaRPr>
          </a:p>
          <a:p>
            <a:pPr marL="0" indent="0" algn="just">
              <a:lnSpc>
                <a:spcPct val="150000"/>
              </a:lnSpc>
              <a:buNone/>
            </a:pPr>
            <a:r>
              <a:rPr lang="en-US" sz="2400" b="1" dirty="0">
                <a:latin typeface="Times New Roman" pitchFamily="18" charset="0"/>
                <a:cs typeface="Times New Roman" pitchFamily="18" charset="0"/>
              </a:rPr>
              <a:t>Table 2.1  </a:t>
            </a:r>
            <a:r>
              <a:rPr lang="en-US" sz="2400" dirty="0">
                <a:latin typeface="Times New Roman" pitchFamily="18" charset="0"/>
                <a:cs typeface="Times New Roman" pitchFamily="18" charset="0"/>
              </a:rPr>
              <a:t>Fundamental dimensions and units</a:t>
            </a:r>
            <a:endParaRPr lang="en-US" sz="2800" dirty="0">
              <a:latin typeface="Times New Roman" pitchFamily="18" charset="0"/>
              <a:cs typeface="Times New Roman" pitchFamily="18" charset="0"/>
            </a:endParaRPr>
          </a:p>
          <a:p>
            <a:pPr marL="0" indent="0">
              <a:buNone/>
            </a:pPr>
            <a:endParaRPr lang="en-US" dirty="0"/>
          </a:p>
        </p:txBody>
      </p:sp>
      <p:cxnSp>
        <p:nvCxnSpPr>
          <p:cNvPr id="5" name="Straight Connector 4">
            <a:extLst>
              <a:ext uri="{FF2B5EF4-FFF2-40B4-BE49-F238E27FC236}">
                <a16:creationId xmlns:a16="http://schemas.microsoft.com/office/drawing/2014/main" id="{601BD6C4-F574-5F40-9A7A-7C622C25493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8C78FCA-0448-C556-B107-6E01149C2162}"/>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20006E9-D597-03D4-F089-5DFE4F0D3FC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10</a:t>
            </a:fld>
            <a:endParaRPr lang="en-US" b="1" dirty="0">
              <a:solidFill>
                <a:prstClr val="black"/>
              </a:solidFill>
              <a:latin typeface="Times New Roman" panose="02020603050405020304" pitchFamily="18"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0F880E9A-54AE-EE2C-171A-034413BF48CA}"/>
              </a:ext>
            </a:extLst>
          </p:cNvPr>
          <p:cNvGraphicFramePr>
            <a:graphicFrameLocks noGrp="1"/>
          </p:cNvGraphicFramePr>
          <p:nvPr>
            <p:extLst>
              <p:ext uri="{D42A27DB-BD31-4B8C-83A1-F6EECF244321}">
                <p14:modId xmlns:p14="http://schemas.microsoft.com/office/powerpoint/2010/main" val="1737433455"/>
              </p:ext>
            </p:extLst>
          </p:nvPr>
        </p:nvGraphicFramePr>
        <p:xfrm>
          <a:off x="854764" y="3247642"/>
          <a:ext cx="8736497" cy="2784732"/>
        </p:xfrm>
        <a:graphic>
          <a:graphicData uri="http://schemas.openxmlformats.org/drawingml/2006/table">
            <a:tbl>
              <a:tblPr firstRow="1" bandRow="1">
                <a:tableStyleId>{5C22544A-7EE6-4342-B048-85BDC9FD1C3A}</a:tableStyleId>
              </a:tblPr>
              <a:tblGrid>
                <a:gridCol w="2852532">
                  <a:extLst>
                    <a:ext uri="{9D8B030D-6E8A-4147-A177-3AD203B41FA5}">
                      <a16:colId xmlns:a16="http://schemas.microsoft.com/office/drawing/2014/main" val="2641537354"/>
                    </a:ext>
                  </a:extLst>
                </a:gridCol>
                <a:gridCol w="1649895">
                  <a:extLst>
                    <a:ext uri="{9D8B030D-6E8A-4147-A177-3AD203B41FA5}">
                      <a16:colId xmlns:a16="http://schemas.microsoft.com/office/drawing/2014/main" val="3697196976"/>
                    </a:ext>
                  </a:extLst>
                </a:gridCol>
                <a:gridCol w="2443751">
                  <a:extLst>
                    <a:ext uri="{9D8B030D-6E8A-4147-A177-3AD203B41FA5}">
                      <a16:colId xmlns:a16="http://schemas.microsoft.com/office/drawing/2014/main" val="3689715431"/>
                    </a:ext>
                  </a:extLst>
                </a:gridCol>
                <a:gridCol w="1790319">
                  <a:extLst>
                    <a:ext uri="{9D8B030D-6E8A-4147-A177-3AD203B41FA5}">
                      <a16:colId xmlns:a16="http://schemas.microsoft.com/office/drawing/2014/main" val="3118715765"/>
                    </a:ext>
                  </a:extLst>
                </a:gridCol>
              </a:tblGrid>
              <a:tr h="0">
                <a:tc>
                  <a:txBody>
                    <a:bodyPr/>
                    <a:lstStyle/>
                    <a:p>
                      <a:pPr>
                        <a:lnSpc>
                          <a:spcPct val="115000"/>
                        </a:lnSpc>
                        <a:spcAft>
                          <a:spcPts val="800"/>
                        </a:spcAft>
                        <a:buNone/>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Physical quantity</a:t>
                      </a:r>
                      <a:endParaRPr lang="en-US" sz="24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Dimensions </a:t>
                      </a:r>
                      <a:endParaRPr lang="en-US" sz="24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Name of SI units</a:t>
                      </a:r>
                      <a:endParaRPr lang="en-US" sz="24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Symbol of SI units</a:t>
                      </a:r>
                      <a:endParaRPr lang="en-US" sz="24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19667181"/>
                  </a:ext>
                </a:extLst>
              </a:tr>
              <a:tr h="370840">
                <a:tc>
                  <a:txBody>
                    <a:bodyPr/>
                    <a:lstStyle/>
                    <a:p>
                      <a:pPr>
                        <a:lnSpc>
                          <a:spcPct val="115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Mass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kilogram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kg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2588832"/>
                  </a:ext>
                </a:extLst>
              </a:tr>
              <a:tr h="370840">
                <a:tc>
                  <a:txBody>
                    <a:bodyPr/>
                    <a:lstStyle/>
                    <a:p>
                      <a:pPr>
                        <a:lnSpc>
                          <a:spcPct val="115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Length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{L}</a:t>
                      </a:r>
                      <a:endParaRPr lang="en-US" sz="24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meter</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678846895"/>
                  </a:ext>
                </a:extLst>
              </a:tr>
              <a:tr h="370840">
                <a:tc>
                  <a:txBody>
                    <a:bodyPr/>
                    <a:lstStyle/>
                    <a:p>
                      <a:pPr>
                        <a:lnSpc>
                          <a:spcPct val="115000"/>
                        </a:lnSpc>
                        <a:spcAft>
                          <a:spcPts val="800"/>
                        </a:spcAft>
                        <a:buNone/>
                      </a:pP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Time </a:t>
                      </a:r>
                      <a:endParaRPr lang="en-US" sz="24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{T}</a:t>
                      </a:r>
                      <a:endParaRPr lang="en-US" sz="24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second</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s</a:t>
                      </a:r>
                      <a:endParaRPr lang="en-US" sz="24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6080429"/>
                  </a:ext>
                </a:extLst>
              </a:tr>
              <a:tr h="370840">
                <a:tc>
                  <a:txBody>
                    <a:bodyPr/>
                    <a:lstStyle/>
                    <a:p>
                      <a:pPr>
                        <a:lnSpc>
                          <a:spcPct val="115000"/>
                        </a:lnSpc>
                        <a:spcAft>
                          <a:spcPts val="800"/>
                        </a:spcAft>
                        <a:buNone/>
                      </a:pP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Temperature </a:t>
                      </a:r>
                      <a:endParaRPr lang="en-US" sz="24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Kelvin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K</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341564234"/>
                  </a:ext>
                </a:extLst>
              </a:tr>
              <a:tr h="370840">
                <a:tc>
                  <a:txBody>
                    <a:bodyPr/>
                    <a:lstStyle/>
                    <a:p>
                      <a:pPr>
                        <a:lnSpc>
                          <a:spcPct val="115000"/>
                        </a:lnSpc>
                        <a:spcAft>
                          <a:spcPts val="800"/>
                        </a:spcAft>
                        <a:buNone/>
                      </a:pP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Amount of substance </a:t>
                      </a:r>
                      <a:endParaRPr lang="en-US" sz="24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mole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mol</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1597987"/>
                  </a:ext>
                </a:extLst>
              </a:tr>
            </a:tbl>
          </a:graphicData>
        </a:graphic>
      </p:graphicFrame>
    </p:spTree>
    <p:extLst>
      <p:ext uri="{BB962C8B-B14F-4D97-AF65-F5344CB8AC3E}">
        <p14:creationId xmlns:p14="http://schemas.microsoft.com/office/powerpoint/2010/main" val="5962252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CC44B4-DCCF-7066-956B-16F9C67A83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C913EE-6CA0-21BF-9A6B-919408B70AB4}"/>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4B0FB40-1170-0985-A8E2-D099195E674E}"/>
              </a:ext>
            </a:extLst>
          </p:cNvPr>
          <p:cNvSpPr>
            <a:spLocks noGrp="1"/>
          </p:cNvSpPr>
          <p:nvPr>
            <p:ph idx="1"/>
          </p:nvPr>
        </p:nvSpPr>
        <p:spPr>
          <a:xfrm>
            <a:off x="228600" y="1113183"/>
            <a:ext cx="11748052" cy="5012981"/>
          </a:xfrm>
        </p:spPr>
        <p:txBody>
          <a:bodyPr>
            <a:normAutofit/>
          </a:bodyPr>
          <a:lstStyle/>
          <a:p>
            <a:pPr marL="0" indent="0" algn="just">
              <a:lnSpc>
                <a:spcPct val="150000"/>
              </a:lnSpc>
              <a:spcBef>
                <a:spcPts val="0"/>
              </a:spcBef>
              <a:spcAft>
                <a:spcPts val="1200"/>
              </a:spcAft>
              <a:buNone/>
            </a:pPr>
            <a:r>
              <a:rPr lang="en-US" sz="2400" dirty="0">
                <a:latin typeface="Times New Roman" pitchFamily="18" charset="0"/>
                <a:cs typeface="Times New Roman" pitchFamily="18" charset="0"/>
              </a:rPr>
              <a:t>Fundamental  units can be described in various forms. </a:t>
            </a:r>
          </a:p>
          <a:p>
            <a:pPr marL="0" indent="0" algn="just">
              <a:lnSpc>
                <a:spcPct val="150000"/>
              </a:lnSpc>
              <a:spcBef>
                <a:spcPts val="0"/>
              </a:spcBef>
              <a:spcAft>
                <a:spcPts val="1200"/>
              </a:spcAft>
              <a:buNone/>
            </a:pPr>
            <a:r>
              <a:rPr lang="en-US" sz="2400" b="1" dirty="0">
                <a:latin typeface="Times New Roman" pitchFamily="18" charset="0"/>
                <a:cs typeface="Times New Roman" pitchFamily="18" charset="0"/>
              </a:rPr>
              <a:t>For example, </a:t>
            </a:r>
            <a:r>
              <a:rPr lang="en-US" sz="2400" dirty="0">
                <a:latin typeface="Times New Roman" pitchFamily="18" charset="0"/>
                <a:cs typeface="Times New Roman" pitchFamily="18" charset="0"/>
              </a:rPr>
              <a:t>kilogram, gram and milligram are units of mass; meter, centimeter and millimeter are units of length; hour, minute  and  second are units of time; degree Celsius , Kelvin and degree Fahrenheit are units of  temperature; and  kilomole, mol and  millimole are units of amount of substance. </a:t>
            </a:r>
          </a:p>
          <a:p>
            <a:pPr marL="0" indent="0" algn="just">
              <a:lnSpc>
                <a:spcPct val="150000"/>
              </a:lnSpc>
              <a:spcBef>
                <a:spcPts val="0"/>
              </a:spcBef>
              <a:spcAft>
                <a:spcPts val="1200"/>
              </a:spcAft>
              <a:buNone/>
            </a:pPr>
            <a:r>
              <a:rPr lang="en-US" sz="2400" dirty="0">
                <a:latin typeface="Times New Roman" pitchFamily="18" charset="0"/>
                <a:cs typeface="Times New Roman" pitchFamily="18" charset="0"/>
              </a:rPr>
              <a:t>Derived units are formed by combining fundamental units according to the relationships between different physical quantities. </a:t>
            </a:r>
          </a:p>
        </p:txBody>
      </p:sp>
      <p:cxnSp>
        <p:nvCxnSpPr>
          <p:cNvPr id="5" name="Straight Connector 4">
            <a:extLst>
              <a:ext uri="{FF2B5EF4-FFF2-40B4-BE49-F238E27FC236}">
                <a16:creationId xmlns:a16="http://schemas.microsoft.com/office/drawing/2014/main" id="{2122ADAA-39E5-1634-E79F-603EA103500E}"/>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7C74B0A-FF4D-EADC-F74E-442C19B0D419}"/>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68121CC-A1DD-4593-B166-733DC20E9A0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11</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04063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6BE93E-8A7A-E440-47F3-1F5584D5AB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2C9517-0ED7-3636-218D-C8672D8676CC}"/>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282FEB20-07F0-F185-EAD8-547F9F011ECD}"/>
              </a:ext>
            </a:extLst>
          </p:cNvPr>
          <p:cNvSpPr>
            <a:spLocks noGrp="1"/>
          </p:cNvSpPr>
          <p:nvPr>
            <p:ph idx="1"/>
          </p:nvPr>
        </p:nvSpPr>
        <p:spPr>
          <a:xfrm>
            <a:off x="228600" y="1073425"/>
            <a:ext cx="11748052" cy="5052739"/>
          </a:xfrm>
        </p:spPr>
        <p:txBody>
          <a:bodyPr>
            <a:normAutofit/>
          </a:bodyPr>
          <a:lstStyle/>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Appropriate units are critical for designing experiments, analyzing results, and scaling up processes from the lab to pilot and full-scale  production.</a:t>
            </a:r>
          </a:p>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Chemical engineers often use computational models that require precise input of units and dimensions to yield valid results.</a:t>
            </a:r>
          </a:p>
          <a:p>
            <a:pPr algn="just">
              <a:lnSpc>
                <a:spcPct val="150000"/>
              </a:lnSpc>
              <a:spcBef>
                <a:spcPts val="0"/>
              </a:spcBef>
              <a:spcAft>
                <a:spcPts val="1200"/>
              </a:spcAf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Hence, units and dimensions are essential for calculations related to reactor design, separation processes, heat exchangers, and other unit operations </a:t>
            </a:r>
            <a:r>
              <a:rPr lang="en-US" sz="2400" b="1" dirty="0">
                <a:solidFill>
                  <a:srgbClr val="7030A0"/>
                </a:solidFill>
                <a:latin typeface="Times New Roman" panose="02020603050405020304" pitchFamily="18" charset="0"/>
                <a:cs typeface="Times New Roman" pitchFamily="18" charset="0"/>
              </a:rPr>
              <a:t>(Coulson &amp; Richardson’s, 1999, pg. 14). </a:t>
            </a:r>
            <a:endParaRPr lang="en-US" sz="2400"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8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770BC520-AEEC-C7DA-274B-DA6FCD53A092}"/>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D8F6F44D-C50F-9768-803E-BE4DC43D7B8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BC7F28D-756C-6F32-E49F-FB057751DD1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12</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89681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C9F954-E821-F055-577E-0D4804E6B7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3FEBE4-5F24-3ABD-D7B6-88A5F878FFC7}"/>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Activity 2.1</a:t>
            </a:r>
          </a:p>
        </p:txBody>
      </p:sp>
      <p:sp>
        <p:nvSpPr>
          <p:cNvPr id="3" name="Content Placeholder 2">
            <a:extLst>
              <a:ext uri="{FF2B5EF4-FFF2-40B4-BE49-F238E27FC236}">
                <a16:creationId xmlns:a16="http://schemas.microsoft.com/office/drawing/2014/main" id="{74F07CA8-52DF-2505-9075-9EAB188B42A4}"/>
              </a:ext>
            </a:extLst>
          </p:cNvPr>
          <p:cNvSpPr>
            <a:spLocks noGrp="1"/>
          </p:cNvSpPr>
          <p:nvPr>
            <p:ph idx="1"/>
          </p:nvPr>
        </p:nvSpPr>
        <p:spPr>
          <a:xfrm>
            <a:off x="228600" y="1093306"/>
            <a:ext cx="11748052" cy="5032858"/>
          </a:xfrm>
        </p:spPr>
        <p:txBody>
          <a:bodyPr>
            <a:normAutofit/>
          </a:bodyPr>
          <a:lstStyle/>
          <a:p>
            <a:pPr marL="0" indent="-457200" algn="just">
              <a:lnSpc>
                <a:spcPct val="150000"/>
              </a:lnSpc>
              <a:spcBef>
                <a:spcPts val="0"/>
              </a:spcBef>
              <a:spcAft>
                <a:spcPts val="1200"/>
              </a:spcAft>
              <a:buAutoNum type="arabicPeriod"/>
            </a:pPr>
            <a:r>
              <a:rPr lang="en-US" sz="2400" dirty="0">
                <a:solidFill>
                  <a:srgbClr val="002060"/>
                </a:solidFill>
                <a:latin typeface="Times New Roman" panose="02020603050405020304" pitchFamily="18" charset="0"/>
                <a:cs typeface="Times New Roman" panose="02020603050405020304" pitchFamily="18" charset="0"/>
              </a:rPr>
              <a:t>Identify the fundamental dimensions  and SI units  of some  physical quantities.</a:t>
            </a:r>
          </a:p>
          <a:p>
            <a:pPr marL="0" indent="-457200" algn="just">
              <a:lnSpc>
                <a:spcPct val="150000"/>
              </a:lnSpc>
              <a:spcBef>
                <a:spcPts val="0"/>
              </a:spcBef>
              <a:spcAft>
                <a:spcPts val="1200"/>
              </a:spcAft>
              <a:buAutoNum type="arabicPeriod"/>
            </a:pPr>
            <a:r>
              <a:rPr lang="en-US" sz="2400" dirty="0">
                <a:solidFill>
                  <a:srgbClr val="002060"/>
                </a:solidFill>
                <a:latin typeface="Times New Roman" panose="02020603050405020304" pitchFamily="18" charset="0"/>
                <a:cs typeface="Times New Roman" panose="02020603050405020304" pitchFamily="18" charset="0"/>
              </a:rPr>
              <a:t>What are the dimension and SI unit  of  the  rate of heat transfer (Q) of a flowing fluid. Where:  Q = mC</a:t>
            </a:r>
            <a:r>
              <a:rPr lang="en-US" sz="2400" baseline="-25000" dirty="0">
                <a:solidFill>
                  <a:srgbClr val="002060"/>
                </a:solidFill>
                <a:latin typeface="Times New Roman" panose="02020603050405020304" pitchFamily="18" charset="0"/>
                <a:cs typeface="Times New Roman" panose="02020603050405020304" pitchFamily="18" charset="0"/>
              </a:rPr>
              <a:t>p</a:t>
            </a:r>
            <a:r>
              <a:rPr lang="en-US" sz="2400" dirty="0">
                <a:solidFill>
                  <a:srgbClr val="002060"/>
                </a:solidFill>
                <a:latin typeface="Times New Roman" panose="02020603050405020304" pitchFamily="18" charset="0"/>
                <a:cs typeface="Times New Roman" panose="02020603050405020304" pitchFamily="18" charset="0"/>
                <a:sym typeface="Symbol" panose="05050102010706020507" pitchFamily="18" charset="2"/>
              </a:rPr>
              <a:t>T.</a:t>
            </a:r>
            <a:endParaRPr lang="en-US" sz="2400" dirty="0">
              <a:solidFill>
                <a:srgbClr val="00206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1200"/>
              </a:spcAft>
              <a:buFont typeface="Arial" pitchFamily="34" charset="0"/>
              <a:buAutoNum type="arabicPeriod"/>
            </a:pPr>
            <a:r>
              <a:rPr lang="en-US" sz="2400" dirty="0">
                <a:solidFill>
                  <a:srgbClr val="002060"/>
                </a:solidFill>
                <a:latin typeface="Times New Roman" panose="02020603050405020304" pitchFamily="18" charset="0"/>
                <a:cs typeface="Times New Roman" panose="02020603050405020304" pitchFamily="18" charset="0"/>
              </a:rPr>
              <a:t>The pressure of a fluid flow through a pipe is given by: P = ku</a:t>
            </a:r>
            <a:r>
              <a:rPr lang="en-US" sz="2400" baseline="30000" dirty="0">
                <a:solidFill>
                  <a:srgbClr val="002060"/>
                </a:solidFill>
                <a:latin typeface="Times New Roman" panose="02020603050405020304" pitchFamily="18" charset="0"/>
                <a:cs typeface="Times New Roman" panose="02020603050405020304" pitchFamily="18" charset="0"/>
              </a:rPr>
              <a:t>2</a:t>
            </a:r>
            <a:r>
              <a:rPr lang="en-US" sz="2400" dirty="0">
                <a:solidFill>
                  <a:srgbClr val="002060"/>
                </a:solidFill>
                <a:latin typeface="Times New Roman" panose="02020603050405020304" pitchFamily="18" charset="0"/>
                <a:cs typeface="Times New Roman" panose="02020603050405020304" pitchFamily="18" charset="0"/>
              </a:rPr>
              <a:t>. where P is pressure (Pa), u is fluid velocity (m/s), and k is constant.  What is the unit of the constant, k?</a:t>
            </a:r>
          </a:p>
          <a:p>
            <a:pPr marL="0" indent="-457200" algn="just">
              <a:lnSpc>
                <a:spcPct val="150000"/>
              </a:lnSpc>
              <a:spcBef>
                <a:spcPts val="0"/>
              </a:spcBef>
              <a:spcAft>
                <a:spcPts val="1200"/>
              </a:spcAft>
              <a:buFont typeface="Arial" pitchFamily="34" charset="0"/>
              <a:buAutoNum type="arabicPeriod"/>
            </a:pPr>
            <a:r>
              <a:rPr lang="en-US" sz="2400" dirty="0">
                <a:solidFill>
                  <a:srgbClr val="002060"/>
                </a:solidFill>
                <a:latin typeface="Times New Roman" panose="02020603050405020304" pitchFamily="18" charset="0"/>
                <a:cs typeface="Times New Roman" panose="02020603050405020304" pitchFamily="18" charset="0"/>
              </a:rPr>
              <a:t>How do we obtain  derived dimensions of physical quantities?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8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A5C95FAB-E7B9-996C-0B55-2404C02B311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0B0D57F5-2AD1-F040-1FAF-EEAAB8994B3E}"/>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B458107-D65F-A3B8-D8D9-12A1D58AD24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13</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99114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52DFFA-74A4-E478-1C2B-4B7A26B2BC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ED8377-4F8F-F9E4-EDD6-991627D70775}"/>
              </a:ext>
            </a:extLst>
          </p:cNvPr>
          <p:cNvSpPr>
            <a:spLocks noGrp="1"/>
          </p:cNvSpPr>
          <p:nvPr>
            <p:ph type="title"/>
          </p:nvPr>
        </p:nvSpPr>
        <p:spPr>
          <a:xfrm>
            <a:off x="374374" y="231224"/>
            <a:ext cx="10972800" cy="30835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57E34575-CBC7-EFC9-E9E2-3924A9DF0711}"/>
              </a:ext>
            </a:extLst>
          </p:cNvPr>
          <p:cNvSpPr>
            <a:spLocks noGrp="1"/>
          </p:cNvSpPr>
          <p:nvPr>
            <p:ph idx="1"/>
          </p:nvPr>
        </p:nvSpPr>
        <p:spPr>
          <a:xfrm>
            <a:off x="228600" y="999951"/>
            <a:ext cx="11748052" cy="5126213"/>
          </a:xfrm>
        </p:spPr>
        <p:txBody>
          <a:bodyPr>
            <a:normAutofit/>
          </a:bodyPr>
          <a:lstStyle/>
          <a:p>
            <a:pPr marL="457200" indent="-457200" algn="just">
              <a:lnSpc>
                <a:spcPct val="150000"/>
              </a:lnSpc>
              <a:buAutoNum type="arabicPeriod"/>
            </a:pPr>
            <a:r>
              <a:rPr lang="en-US" sz="2400" b="1" dirty="0">
                <a:solidFill>
                  <a:srgbClr val="002060"/>
                </a:solidFill>
                <a:latin typeface="Times New Roman" panose="02020603050405020304" pitchFamily="18" charset="0"/>
                <a:cs typeface="Times New Roman" panose="02020603050405020304" pitchFamily="18" charset="0"/>
              </a:rPr>
              <a:t>Identify the fundamental dimensions  and SI units  of  some physical quantities.</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Answer: </a:t>
            </a:r>
          </a:p>
          <a:p>
            <a:pPr marL="0" indent="0" algn="just">
              <a:lnSpc>
                <a:spcPct val="150000"/>
              </a:lnSpc>
              <a:buNone/>
            </a:pPr>
            <a:r>
              <a:rPr lang="en-US" sz="2400" dirty="0">
                <a:latin typeface="Times New Roman" pitchFamily="18" charset="0"/>
                <a:cs typeface="Times New Roman" pitchFamily="18" charset="0"/>
              </a:rPr>
              <a:t>The fundamental dimensions are the measures of physical quantities such as mass, length, time, temperature, and amount of substance.</a:t>
            </a:r>
          </a:p>
          <a:p>
            <a:pPr marL="0" indent="0" algn="just">
              <a:lnSpc>
                <a:spcPct val="150000"/>
              </a:lnSpc>
              <a:buNone/>
            </a:pPr>
            <a:r>
              <a:rPr lang="en-US" sz="2400" dirty="0">
                <a:solidFill>
                  <a:srgbClr val="002060"/>
                </a:solidFill>
                <a:latin typeface="Times New Roman" panose="02020603050405020304" pitchFamily="18" charset="0"/>
                <a:cs typeface="Times New Roman" panose="02020603050405020304" pitchFamily="18" charset="0"/>
              </a:rPr>
              <a:t>The dimensions of </a:t>
            </a:r>
            <a:r>
              <a:rPr lang="en-US" sz="2400" dirty="0">
                <a:latin typeface="Times New Roman" pitchFamily="18" charset="0"/>
                <a:cs typeface="Times New Roman" pitchFamily="18" charset="0"/>
              </a:rPr>
              <a:t>mass, length, time, temperature, and amount of substance are {M}, {L}, {T}, {</a:t>
            </a:r>
            <a:r>
              <a:rPr lang="en-US" sz="2400" kern="100" dirty="0">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dirty="0">
                <a:latin typeface="Times New Roman" pitchFamily="18" charset="0"/>
                <a:cs typeface="Times New Roman" pitchFamily="18" charset="0"/>
              </a:rPr>
              <a:t>}, and {N}, respectively. </a:t>
            </a:r>
          </a:p>
          <a:p>
            <a:pPr marL="0" indent="0" algn="just">
              <a:lnSpc>
                <a:spcPct val="150000"/>
              </a:lnSpc>
              <a:buNone/>
            </a:pPr>
            <a:r>
              <a:rPr lang="en-US" sz="2400" dirty="0">
                <a:solidFill>
                  <a:srgbClr val="002060"/>
                </a:solidFill>
                <a:latin typeface="Times New Roman" panose="02020603050405020304" pitchFamily="18" charset="0"/>
                <a:cs typeface="Times New Roman" panose="02020603050405020304" pitchFamily="18" charset="0"/>
              </a:rPr>
              <a:t>The SI units of </a:t>
            </a:r>
            <a:r>
              <a:rPr lang="en-US" sz="2400" dirty="0">
                <a:latin typeface="Times New Roman" pitchFamily="18" charset="0"/>
                <a:cs typeface="Times New Roman" pitchFamily="18" charset="0"/>
              </a:rPr>
              <a:t>mass, length, time, temperature, and amount of substance are kg, m, s, K and mol, respectively.  </a:t>
            </a:r>
            <a:endParaRPr lang="en-US" sz="2400" dirty="0">
              <a:solidFill>
                <a:srgbClr val="00206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8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1E5A9299-74DE-FA2E-F07C-90F54DCFD958}"/>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F1EC8198-DA71-E0A0-FFC0-314C195A6AA9}"/>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9A1BBF5-717A-345C-A1A2-841571AE144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14</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92936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6A800-B903-31C1-A17E-5547073D21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152A4A-C184-C3DC-6140-ED831ADAEBB8}"/>
              </a:ext>
            </a:extLst>
          </p:cNvPr>
          <p:cNvSpPr>
            <a:spLocks noGrp="1"/>
          </p:cNvSpPr>
          <p:nvPr>
            <p:ph type="title"/>
          </p:nvPr>
        </p:nvSpPr>
        <p:spPr>
          <a:xfrm>
            <a:off x="374374" y="231224"/>
            <a:ext cx="10972800" cy="30835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FD01EE35-7C88-95A5-2729-6FA7AE866B9E}"/>
              </a:ext>
            </a:extLst>
          </p:cNvPr>
          <p:cNvSpPr>
            <a:spLocks noGrp="1"/>
          </p:cNvSpPr>
          <p:nvPr>
            <p:ph idx="1"/>
          </p:nvPr>
        </p:nvSpPr>
        <p:spPr>
          <a:xfrm>
            <a:off x="228600" y="999952"/>
            <a:ext cx="11598965" cy="4824378"/>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2. </a:t>
            </a:r>
            <a:r>
              <a:rPr lang="en-US" sz="2400" b="1" dirty="0">
                <a:solidFill>
                  <a:srgbClr val="002060"/>
                </a:solidFill>
                <a:latin typeface="Times New Roman" panose="02020603050405020304" pitchFamily="18" charset="0"/>
                <a:cs typeface="Times New Roman" panose="02020603050405020304" pitchFamily="18" charset="0"/>
              </a:rPr>
              <a:t>What are the dimension and SI unit  of  rate of heat transfer (Q) of a flowing fluid. Where:  Q = </a:t>
            </a:r>
            <a:r>
              <a:rPr lang="en-US" sz="2400" b="1" dirty="0" err="1">
                <a:solidFill>
                  <a:srgbClr val="002060"/>
                </a:solidFill>
                <a:latin typeface="Times New Roman" panose="02020603050405020304" pitchFamily="18" charset="0"/>
                <a:cs typeface="Times New Roman" panose="02020603050405020304" pitchFamily="18" charset="0"/>
              </a:rPr>
              <a:t>mCp</a:t>
            </a:r>
            <a:r>
              <a:rPr lang="en-US" sz="2400" b="1" dirty="0" err="1">
                <a:solidFill>
                  <a:srgbClr val="002060"/>
                </a:solidFill>
                <a:latin typeface="Times New Roman" panose="02020603050405020304" pitchFamily="18" charset="0"/>
                <a:cs typeface="Times New Roman" panose="02020603050405020304" pitchFamily="18" charset="0"/>
                <a:sym typeface="Symbol" panose="05050102010706020507" pitchFamily="18" charset="2"/>
              </a:rPr>
              <a:t>T</a:t>
            </a:r>
            <a:r>
              <a:rPr lang="en-US" sz="2400" b="1" dirty="0">
                <a:solidFill>
                  <a:srgbClr val="002060"/>
                </a:solidFill>
                <a:latin typeface="Times New Roman" panose="02020603050405020304" pitchFamily="18" charset="0"/>
                <a:cs typeface="Times New Roman" panose="02020603050405020304" pitchFamily="18" charset="0"/>
                <a:sym typeface="Symbol" panose="05050102010706020507" pitchFamily="18" charset="2"/>
              </a:rPr>
              <a:t>.</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Answer: </a:t>
            </a:r>
          </a:p>
          <a:p>
            <a:pPr marL="0" indent="0" algn="just">
              <a:lnSpc>
                <a:spcPct val="150000"/>
              </a:lnSpc>
              <a:buNone/>
            </a:pPr>
            <a:r>
              <a:rPr lang="en-US" sz="2400" dirty="0">
                <a:latin typeface="Times New Roman" pitchFamily="18" charset="0"/>
                <a:cs typeface="Times New Roman" pitchFamily="18" charset="0"/>
              </a:rPr>
              <a:t>The dimension of rate of heat transfer is derived from fundamental dimensions using multiplication and division of  physical quantities. </a:t>
            </a:r>
          </a:p>
          <a:p>
            <a:pPr marL="0" indent="0" algn="just">
              <a:lnSpc>
                <a:spcPct val="150000"/>
              </a:lnSpc>
              <a:buNone/>
            </a:pPr>
            <a:r>
              <a:rPr lang="en-US" sz="2400" dirty="0">
                <a:latin typeface="Times New Roman" pitchFamily="18" charset="0"/>
                <a:cs typeface="Times New Roman" pitchFamily="18" charset="0"/>
              </a:rPr>
              <a:t>Rate of heat transfer is the product of mass flow rate, specific heat capacity and temperature change. </a:t>
            </a:r>
          </a:p>
          <a:p>
            <a:pPr marL="0" indent="0" algn="just">
              <a:lnSpc>
                <a:spcPct val="150000"/>
              </a:lnSpc>
              <a:buNone/>
            </a:pPr>
            <a:endParaRPr lang="en-US" sz="28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B26DDEB1-E8A3-4113-772A-CD7E9733B143}"/>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784CFBA4-F747-9E53-1FFF-90CFFA2F9D82}"/>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6D3EF22-4798-32EE-2075-B348132F2CD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15</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74798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3F6305-449D-B5B5-9574-929DFE2F21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2C29DA-3D75-D433-61B0-2B05C7C547CB}"/>
              </a:ext>
            </a:extLst>
          </p:cNvPr>
          <p:cNvSpPr>
            <a:spLocks noGrp="1"/>
          </p:cNvSpPr>
          <p:nvPr>
            <p:ph type="title"/>
          </p:nvPr>
        </p:nvSpPr>
        <p:spPr>
          <a:xfrm>
            <a:off x="374374" y="231224"/>
            <a:ext cx="10972800" cy="30835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Cont’d </a:t>
            </a:r>
          </a:p>
        </p:txBody>
      </p:sp>
      <p:sp>
        <p:nvSpPr>
          <p:cNvPr id="3" name="Content Placeholder 2">
            <a:extLst>
              <a:ext uri="{FF2B5EF4-FFF2-40B4-BE49-F238E27FC236}">
                <a16:creationId xmlns:a16="http://schemas.microsoft.com/office/drawing/2014/main" id="{FF03D8B1-BE63-644E-1DD1-85C429032EDF}"/>
              </a:ext>
            </a:extLst>
          </p:cNvPr>
          <p:cNvSpPr>
            <a:spLocks noGrp="1"/>
          </p:cNvSpPr>
          <p:nvPr>
            <p:ph idx="1"/>
          </p:nvPr>
        </p:nvSpPr>
        <p:spPr>
          <a:xfrm>
            <a:off x="374374" y="999951"/>
            <a:ext cx="11483009" cy="4961939"/>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dimensions of mass flow rate, specific heat capacity and temperature change  are {MT</a:t>
            </a:r>
            <a:r>
              <a:rPr lang="en-US" sz="2400" baseline="30000" dirty="0">
                <a:latin typeface="Times New Roman" pitchFamily="18" charset="0"/>
                <a:cs typeface="Times New Roman" pitchFamily="18" charset="0"/>
              </a:rPr>
              <a:t>-1</a:t>
            </a:r>
            <a:r>
              <a:rPr lang="en-US" sz="2400" dirty="0">
                <a:latin typeface="Times New Roman" pitchFamily="18" charset="0"/>
                <a:cs typeface="Times New Roman" pitchFamily="18" charset="0"/>
              </a:rPr>
              <a:t>}, {L</a:t>
            </a:r>
            <a:r>
              <a:rPr lang="en-US" sz="2400" baseline="30000" dirty="0">
                <a:latin typeface="Times New Roman" pitchFamily="18" charset="0"/>
                <a:cs typeface="Times New Roman" pitchFamily="18" charset="0"/>
              </a:rPr>
              <a:t>2</a:t>
            </a:r>
            <a:r>
              <a:rPr lang="en-US" sz="2400" dirty="0">
                <a:latin typeface="Times New Roman" pitchFamily="18" charset="0"/>
                <a:cs typeface="Times New Roman" pitchFamily="18" charset="0"/>
              </a:rPr>
              <a:t>T</a:t>
            </a:r>
            <a:r>
              <a:rPr lang="en-US" sz="2400" baseline="30000" dirty="0">
                <a:latin typeface="Times New Roman" pitchFamily="18" charset="0"/>
                <a:cs typeface="Times New Roman" pitchFamily="18" charset="0"/>
              </a:rPr>
              <a:t>-2</a:t>
            </a:r>
            <a:r>
              <a:rPr lang="en-US" sz="2400" kern="100" dirty="0">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 </a:t>
            </a:r>
            <a:r>
              <a:rPr lang="en-US" sz="2400" baseline="30000" dirty="0">
                <a:latin typeface="Times New Roman" pitchFamily="18" charset="0"/>
                <a:cs typeface="Times New Roman" pitchFamily="18" charset="0"/>
              </a:rPr>
              <a:t>-1</a:t>
            </a:r>
            <a:r>
              <a:rPr lang="en-US" sz="2400" dirty="0">
                <a:latin typeface="Times New Roman" pitchFamily="18" charset="0"/>
                <a:cs typeface="Times New Roman" pitchFamily="18" charset="0"/>
              </a:rPr>
              <a:t>} and{</a:t>
            </a:r>
            <a:r>
              <a:rPr lang="en-US" sz="2400" kern="100" dirty="0">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dirty="0">
                <a:latin typeface="Times New Roman" pitchFamily="18" charset="0"/>
                <a:cs typeface="Times New Roman" pitchFamily="18" charset="0"/>
              </a:rPr>
              <a:t>}, respectively.</a:t>
            </a:r>
          </a:p>
          <a:p>
            <a:pPr marL="0" indent="0" algn="just">
              <a:lnSpc>
                <a:spcPct val="150000"/>
              </a:lnSpc>
              <a:buNone/>
            </a:pPr>
            <a:r>
              <a:rPr lang="en-US" sz="2400" dirty="0">
                <a:latin typeface="Times New Roman" pitchFamily="18" charset="0"/>
                <a:cs typeface="Times New Roman" pitchFamily="18" charset="0"/>
              </a:rPr>
              <a:t>To find the dimension of the rate of heat transfer,  you multiply the dimensions of mass flow rate, specific heat capacity and temperature change. </a:t>
            </a:r>
          </a:p>
          <a:p>
            <a:pPr marL="0" indent="0" algn="just">
              <a:lnSpc>
                <a:spcPct val="150000"/>
              </a:lnSpc>
              <a:buNone/>
            </a:pPr>
            <a:r>
              <a:rPr lang="en-US" sz="2400" dirty="0">
                <a:latin typeface="Times New Roman" pitchFamily="18" charset="0"/>
                <a:cs typeface="Times New Roman" pitchFamily="18" charset="0"/>
              </a:rPr>
              <a:t>Hence, the dimension of rate of heat transfer (Q) is </a:t>
            </a:r>
            <a:r>
              <a:rPr lang="en-US" sz="2400" b="1" dirty="0">
                <a:latin typeface="Times New Roman" pitchFamily="18" charset="0"/>
                <a:cs typeface="Times New Roman" pitchFamily="18" charset="0"/>
              </a:rPr>
              <a:t>{ML</a:t>
            </a:r>
            <a:r>
              <a:rPr lang="en-US" sz="2400" b="1" baseline="30000" dirty="0">
                <a:latin typeface="Times New Roman" pitchFamily="18" charset="0"/>
                <a:cs typeface="Times New Roman" pitchFamily="18" charset="0"/>
              </a:rPr>
              <a:t>2</a:t>
            </a:r>
            <a:r>
              <a:rPr lang="en-US" sz="2400" b="1" dirty="0">
                <a:latin typeface="Times New Roman" pitchFamily="18" charset="0"/>
                <a:cs typeface="Times New Roman" pitchFamily="18" charset="0"/>
              </a:rPr>
              <a:t>T</a:t>
            </a:r>
            <a:r>
              <a:rPr lang="en-US" sz="2400" b="1" baseline="30000" dirty="0">
                <a:latin typeface="Times New Roman" pitchFamily="18" charset="0"/>
                <a:cs typeface="Times New Roman" pitchFamily="18" charset="0"/>
              </a:rPr>
              <a:t>-3</a:t>
            </a:r>
            <a:r>
              <a:rPr lang="en-US" sz="2400" b="1" kern="100" dirty="0">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 }.</a:t>
            </a:r>
          </a:p>
          <a:p>
            <a:pPr marL="0" indent="0" algn="just">
              <a:lnSpc>
                <a:spcPct val="150000"/>
              </a:lnSpc>
              <a:buNone/>
            </a:pPr>
            <a:r>
              <a:rPr lang="en-US" sz="2400" kern="100" dirty="0">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The rate of heat transfer has unit of </a:t>
            </a:r>
            <a:r>
              <a:rPr lang="en-US" sz="2400" dirty="0">
                <a:latin typeface="Times New Roman" pitchFamily="18" charset="0"/>
                <a:cs typeface="Times New Roman" pitchFamily="18" charset="0"/>
              </a:rPr>
              <a:t>kg.m</a:t>
            </a:r>
            <a:r>
              <a:rPr lang="en-US" sz="2400" baseline="30000" dirty="0">
                <a:latin typeface="Times New Roman" pitchFamily="18" charset="0"/>
                <a:cs typeface="Times New Roman" pitchFamily="18" charset="0"/>
              </a:rPr>
              <a:t>2</a:t>
            </a:r>
            <a:r>
              <a:rPr lang="en-US" sz="2400" dirty="0">
                <a:latin typeface="Times New Roman" pitchFamily="18" charset="0"/>
                <a:cs typeface="Times New Roman" pitchFamily="18" charset="0"/>
              </a:rPr>
              <a:t>s</a:t>
            </a:r>
            <a:r>
              <a:rPr lang="en-US" sz="2400" baseline="30000" dirty="0">
                <a:latin typeface="Times New Roman" pitchFamily="18" charset="0"/>
                <a:cs typeface="Times New Roman" pitchFamily="18" charset="0"/>
              </a:rPr>
              <a:t>-3</a:t>
            </a:r>
            <a:r>
              <a:rPr lang="en-US" sz="2400" dirty="0">
                <a:latin typeface="Times New Roman" pitchFamily="18" charset="0"/>
                <a:cs typeface="Times New Roman" pitchFamily="18" charset="0"/>
              </a:rPr>
              <a:t>.</a:t>
            </a:r>
          </a:p>
          <a:p>
            <a:pPr marL="0" indent="0" algn="just">
              <a:lnSpc>
                <a:spcPct val="150000"/>
              </a:lnSpc>
              <a:buNone/>
            </a:pPr>
            <a:r>
              <a:rPr lang="en-US" sz="2400" dirty="0">
                <a:latin typeface="Times New Roman" pitchFamily="18" charset="0"/>
                <a:cs typeface="Times New Roman" pitchFamily="18" charset="0"/>
              </a:rPr>
              <a:t>1</a:t>
            </a:r>
            <a:r>
              <a:rPr lang="en-US" sz="2400" b="1" dirty="0">
                <a:latin typeface="Times New Roman" pitchFamily="18" charset="0"/>
                <a:cs typeface="Times New Roman" pitchFamily="18" charset="0"/>
              </a:rPr>
              <a:t> </a:t>
            </a:r>
            <a:r>
              <a:rPr lang="en-US" sz="2400" dirty="0">
                <a:latin typeface="Times New Roman" pitchFamily="18" charset="0"/>
                <a:cs typeface="Times New Roman" pitchFamily="18" charset="0"/>
              </a:rPr>
              <a:t>kg.m</a:t>
            </a:r>
            <a:r>
              <a:rPr lang="en-US" sz="2400" baseline="30000" dirty="0">
                <a:latin typeface="Times New Roman" pitchFamily="18" charset="0"/>
                <a:cs typeface="Times New Roman" pitchFamily="18" charset="0"/>
              </a:rPr>
              <a:t>2</a:t>
            </a:r>
            <a:r>
              <a:rPr lang="en-US" sz="2400" dirty="0">
                <a:latin typeface="Times New Roman" pitchFamily="18" charset="0"/>
                <a:cs typeface="Times New Roman" pitchFamily="18" charset="0"/>
              </a:rPr>
              <a:t>s</a:t>
            </a:r>
            <a:r>
              <a:rPr lang="en-US" sz="2400" baseline="30000" dirty="0">
                <a:latin typeface="Times New Roman" pitchFamily="18" charset="0"/>
                <a:cs typeface="Times New Roman" pitchFamily="18" charset="0"/>
              </a:rPr>
              <a:t>-3</a:t>
            </a:r>
            <a:r>
              <a:rPr lang="en-US" sz="2400" dirty="0">
                <a:latin typeface="Times New Roman" pitchFamily="18" charset="0"/>
                <a:cs typeface="Times New Roman" pitchFamily="18" charset="0"/>
              </a:rPr>
              <a:t>= 1 J/s =1 W</a:t>
            </a:r>
            <a:endParaRPr lang="en-US" sz="2400" b="1" dirty="0">
              <a:latin typeface="Times New Roman" pitchFamily="18" charset="0"/>
              <a:cs typeface="Times New Roman" pitchFamily="18" charset="0"/>
            </a:endParaRPr>
          </a:p>
          <a:p>
            <a:pPr marL="0" indent="0" algn="just">
              <a:lnSpc>
                <a:spcPct val="150000"/>
              </a:lnSpc>
              <a:buNone/>
            </a:pPr>
            <a:r>
              <a:rPr lang="en-US" sz="2400" dirty="0">
                <a:solidFill>
                  <a:srgbClr val="002060"/>
                </a:solidFill>
                <a:latin typeface="Times New Roman" panose="02020603050405020304" pitchFamily="18" charset="0"/>
                <a:cs typeface="Times New Roman" panose="02020603050405020304" pitchFamily="18" charset="0"/>
              </a:rPr>
              <a:t>The SI units of </a:t>
            </a:r>
            <a:r>
              <a:rPr lang="en-US" sz="2400" dirty="0">
                <a:latin typeface="Times New Roman" panose="02020603050405020304" pitchFamily="18" charset="0"/>
                <a:cs typeface="Times New Roman" panose="02020603050405020304" pitchFamily="18" charset="0"/>
              </a:rPr>
              <a:t>  Q is W.</a:t>
            </a:r>
          </a:p>
          <a:p>
            <a:pPr marL="0" indent="0" algn="just">
              <a:lnSpc>
                <a:spcPct val="150000"/>
              </a:lnSpc>
              <a:buNone/>
            </a:pPr>
            <a:endParaRPr lang="en-US" sz="28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DF0B90F4-1144-D5D0-029C-AC11029569ED}"/>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42574E3D-44C0-2BAB-AE17-9C080543D956}"/>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867EBCF-E382-5C8F-5C67-BF5C5E9DFDA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16</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55347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83DFFF-3BC4-DA0B-33C6-ED313731ED5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FA3AB9-5B91-CB70-7D4C-6425B8A24C95}"/>
              </a:ext>
            </a:extLst>
          </p:cNvPr>
          <p:cNvSpPr>
            <a:spLocks noGrp="1"/>
          </p:cNvSpPr>
          <p:nvPr>
            <p:ph type="title"/>
          </p:nvPr>
        </p:nvSpPr>
        <p:spPr>
          <a:xfrm>
            <a:off x="374374" y="231224"/>
            <a:ext cx="10972800" cy="30835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2257FA0-223F-8480-8D4A-F8DAD7F6EE9E}"/>
              </a:ext>
            </a:extLst>
          </p:cNvPr>
          <p:cNvSpPr>
            <a:spLocks noGrp="1"/>
          </p:cNvSpPr>
          <p:nvPr>
            <p:ph idx="1"/>
          </p:nvPr>
        </p:nvSpPr>
        <p:spPr>
          <a:xfrm>
            <a:off x="228600" y="950601"/>
            <a:ext cx="11748052" cy="5175563"/>
          </a:xfrm>
        </p:spPr>
        <p:txBody>
          <a:bodyPr>
            <a:normAutofit/>
          </a:bodyPr>
          <a:lstStyle/>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3. The pressure of a fluid flow through a pipe is given by: P = ku</a:t>
            </a:r>
            <a:r>
              <a:rPr lang="en-US" sz="2400" baseline="30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 where P is pressure (Pa), u is fluid velocity (m/s), and k is constant.  What is the unit of the constant, k?</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Answer: </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solidFill>
                  <a:srgbClr val="00206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unit of constant, k , is obtained  by dividing the unit of pressure to the unit of  velocity square.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constant, k = P/u</a:t>
            </a:r>
            <a:r>
              <a:rPr lang="en-US" sz="2400" baseline="30000" dirty="0">
                <a:latin typeface="Times New Roman" panose="02020603050405020304" pitchFamily="18" charset="0"/>
                <a:cs typeface="Times New Roman" panose="02020603050405020304" pitchFamily="18" charset="0"/>
              </a:rPr>
              <a:t>2.</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unit of k  =  unit of P/ unit of  u</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unit of k is   Pa/ (m</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/s</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(kg/ m.s</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)/(m</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/s</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kg/m</a:t>
            </a:r>
            <a:r>
              <a:rPr lang="en-US" sz="2400" baseline="30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8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6269AD21-9C5E-46D0-48DB-FEE912C683F2}"/>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D0AAEDC2-7231-F942-5B62-556C885576DB}"/>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7A46F9F-D647-B233-44A6-9952FE62296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17</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68926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8FB6DE-DAFA-E707-3014-701D5141FD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4759BC-0492-8E13-F856-D85E6511F599}"/>
              </a:ext>
            </a:extLst>
          </p:cNvPr>
          <p:cNvSpPr>
            <a:spLocks noGrp="1"/>
          </p:cNvSpPr>
          <p:nvPr>
            <p:ph type="title"/>
          </p:nvPr>
        </p:nvSpPr>
        <p:spPr>
          <a:xfrm>
            <a:off x="374374" y="231224"/>
            <a:ext cx="10972800" cy="30835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74611113-1EC0-59C6-2F54-E41C9B94B744}"/>
              </a:ext>
            </a:extLst>
          </p:cNvPr>
          <p:cNvSpPr>
            <a:spLocks noGrp="1"/>
          </p:cNvSpPr>
          <p:nvPr>
            <p:ph idx="1"/>
          </p:nvPr>
        </p:nvSpPr>
        <p:spPr>
          <a:xfrm>
            <a:off x="228600" y="769765"/>
            <a:ext cx="11748052" cy="5356400"/>
          </a:xfrm>
        </p:spPr>
        <p:txBody>
          <a:bodyPr>
            <a:normAutofit/>
          </a:bodyPr>
          <a:lstStyle/>
          <a:p>
            <a:pPr marL="0" indent="0" algn="just">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4. How do we obtain  derived dimensions of physical quantities?</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Answer: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We  obtain the derived dimensions from fundamental dimensions by multiplication  and/or division of physical quantities.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For example</a:t>
            </a:r>
            <a:r>
              <a:rPr lang="en-US" sz="2400" dirty="0">
                <a:latin typeface="Times New Roman" panose="02020603050405020304" pitchFamily="18" charset="0"/>
                <a:cs typeface="Times New Roman" panose="02020603050405020304" pitchFamily="18" charset="0"/>
              </a:rPr>
              <a:t>, the dimension of acceleration is the division of  the dimension of length and  square of time. i.e. the dimension of acceleration (a) is {LT</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dimension of force (F) is  the product of  dimension of mass and acceleration. i.e. the dimension of  force (F) is  {MLT</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a:t>
            </a:r>
          </a:p>
        </p:txBody>
      </p:sp>
      <p:cxnSp>
        <p:nvCxnSpPr>
          <p:cNvPr id="5" name="Straight Connector 4">
            <a:extLst>
              <a:ext uri="{FF2B5EF4-FFF2-40B4-BE49-F238E27FC236}">
                <a16:creationId xmlns:a16="http://schemas.microsoft.com/office/drawing/2014/main" id="{5783FD88-2E82-1918-8DE9-A494C6DF2F4E}"/>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DAB40119-9E5D-A0DA-5778-FCB9F5B7F850}"/>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0E929D1-8A2E-D875-F09E-8DFFCB4F750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18</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90962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3953A-6865-082B-A912-4A81039FC2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86DBDB-AA97-F29C-20D4-03F66C20F8A4}"/>
              </a:ext>
            </a:extLst>
          </p:cNvPr>
          <p:cNvSpPr>
            <a:spLocks noGrp="1"/>
          </p:cNvSpPr>
          <p:nvPr>
            <p:ph type="title"/>
          </p:nvPr>
        </p:nvSpPr>
        <p:spPr>
          <a:xfrm>
            <a:off x="374374" y="231224"/>
            <a:ext cx="10972800" cy="308353"/>
          </a:xfrm>
        </p:spPr>
        <p:txBody>
          <a:bodyPr>
            <a:noAutofit/>
          </a:bodyPr>
          <a:lstStyle/>
          <a:p>
            <a:pPr algn="just"/>
            <a:r>
              <a:rPr lang="en-US" sz="3200" b="1" dirty="0">
                <a:solidFill>
                  <a:schemeClr val="tx2"/>
                </a:solidFill>
                <a:latin typeface="Times New Roman" panose="02020603050405020304" pitchFamily="18" charset="0"/>
                <a:cs typeface="Times New Roman" panose="02020603050405020304" pitchFamily="18" charset="0"/>
              </a:rPr>
              <a:t>2.2. Unit conversions</a:t>
            </a:r>
            <a:endParaRPr lang="en-US" sz="3200" dirty="0">
              <a:solidFill>
                <a:schemeClr val="tx2"/>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1006B50-8A57-CE1F-AE62-EE08306035AB}"/>
              </a:ext>
            </a:extLst>
          </p:cNvPr>
          <p:cNvSpPr>
            <a:spLocks noGrp="1"/>
          </p:cNvSpPr>
          <p:nvPr>
            <p:ph idx="1"/>
          </p:nvPr>
        </p:nvSpPr>
        <p:spPr>
          <a:xfrm>
            <a:off x="168965" y="769764"/>
            <a:ext cx="11837505" cy="5356401"/>
          </a:xfrm>
        </p:spPr>
        <p:txBody>
          <a:bodyPr>
            <a:normAutofit/>
          </a:bodyPr>
          <a:lstStyle/>
          <a:p>
            <a:pPr marL="0" indent="0">
              <a:lnSpc>
                <a:spcPct val="150000"/>
              </a:lnSpc>
              <a:buNone/>
            </a:pPr>
            <a:r>
              <a:rPr lang="en-US" sz="2400" b="1" dirty="0">
                <a:solidFill>
                  <a:schemeClr val="tx2"/>
                </a:solidFill>
                <a:latin typeface="Times New Roman" panose="02020603050405020304" pitchFamily="18" charset="0"/>
                <a:cs typeface="Times New Roman" panose="02020603050405020304" pitchFamily="18" charset="0"/>
              </a:rPr>
              <a:t>2.2.1. SI unit and unit conversions</a:t>
            </a:r>
          </a:p>
          <a:p>
            <a:pPr marL="0" indent="0">
              <a:lnSpc>
                <a:spcPct val="150000"/>
              </a:lnSpc>
              <a:buNone/>
            </a:pPr>
            <a:r>
              <a:rPr lang="en-US" sz="2400" dirty="0">
                <a:latin typeface="Times New Roman" panose="02020603050405020304" pitchFamily="18" charset="0"/>
                <a:cs typeface="Times New Roman" panose="02020603050405020304" pitchFamily="18" charset="0"/>
              </a:rPr>
              <a:t>Some of the unit conversion  relations are given in Table </a:t>
            </a:r>
            <a:r>
              <a:rPr lang="en-US" sz="2400" b="1" dirty="0">
                <a:latin typeface="Times New Roman" panose="02020603050405020304" pitchFamily="18" charset="0"/>
                <a:cs typeface="Times New Roman" panose="02020603050405020304" pitchFamily="18" charset="0"/>
              </a:rPr>
              <a:t>2.2</a:t>
            </a:r>
            <a:r>
              <a:rPr lang="en-US" sz="2400" b="1" dirty="0">
                <a:solidFill>
                  <a:srgbClr val="7030A0"/>
                </a:solidFill>
                <a:latin typeface="Times New Roman" panose="02020603050405020304" pitchFamily="18" charset="0"/>
                <a:cs typeface="Times New Roman" pitchFamily="18" charset="0"/>
              </a:rPr>
              <a:t> (Coulson &amp; Richardson’s, 1999, pg. 969).</a:t>
            </a:r>
            <a:endParaRPr lang="en-US" sz="2400" b="1" dirty="0">
              <a:latin typeface="Times New Roman" panose="02020603050405020304" pitchFamily="18" charset="0"/>
              <a:cs typeface="Times New Roman" panose="02020603050405020304" pitchFamily="18" charset="0"/>
            </a:endParaRPr>
          </a:p>
          <a:p>
            <a:pPr marL="0" indent="0">
              <a:lnSpc>
                <a:spcPct val="150000"/>
              </a:lnSpc>
              <a:buNone/>
            </a:pPr>
            <a:r>
              <a:rPr lang="en-US" sz="2400" b="1" dirty="0">
                <a:latin typeface="Times New Roman" panose="02020603050405020304" pitchFamily="18" charset="0"/>
                <a:cs typeface="Times New Roman" panose="02020603050405020304" pitchFamily="18" charset="0"/>
              </a:rPr>
              <a:t>Table</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2.2 </a:t>
            </a:r>
            <a:r>
              <a:rPr lang="en-US" sz="2400" dirty="0">
                <a:latin typeface="Times New Roman" panose="02020603050405020304" pitchFamily="18" charset="0"/>
                <a:cs typeface="Times New Roman" panose="02020603050405020304" pitchFamily="18" charset="0"/>
              </a:rPr>
              <a:t>Units  conversions for physical quantities</a:t>
            </a:r>
          </a:p>
        </p:txBody>
      </p:sp>
      <p:cxnSp>
        <p:nvCxnSpPr>
          <p:cNvPr id="5" name="Straight Connector 4">
            <a:extLst>
              <a:ext uri="{FF2B5EF4-FFF2-40B4-BE49-F238E27FC236}">
                <a16:creationId xmlns:a16="http://schemas.microsoft.com/office/drawing/2014/main" id="{798326B7-0F3B-83EA-C2C4-313330F66786}"/>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44557F1F-8890-3A55-F64B-6DD54F406A11}"/>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2F900E1-E4E9-2871-51FB-060689F22DD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19</a:t>
            </a:fld>
            <a:endParaRPr lang="en-US" b="1" dirty="0">
              <a:solidFill>
                <a:prstClr val="black"/>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697A5BFC-6F5A-9906-A72F-A744EE932A3A}"/>
              </a:ext>
            </a:extLst>
          </p:cNvPr>
          <p:cNvGraphicFramePr>
            <a:graphicFrameLocks noGrp="1"/>
          </p:cNvGraphicFramePr>
          <p:nvPr>
            <p:extLst>
              <p:ext uri="{D42A27DB-BD31-4B8C-83A1-F6EECF244321}">
                <p14:modId xmlns:p14="http://schemas.microsoft.com/office/powerpoint/2010/main" val="3967756647"/>
              </p:ext>
            </p:extLst>
          </p:nvPr>
        </p:nvGraphicFramePr>
        <p:xfrm>
          <a:off x="185530" y="3167073"/>
          <a:ext cx="9720471" cy="2844168"/>
        </p:xfrm>
        <a:graphic>
          <a:graphicData uri="http://schemas.openxmlformats.org/drawingml/2006/table">
            <a:tbl>
              <a:tblPr firstRow="1" bandRow="1">
                <a:tableStyleId>{5C22544A-7EE6-4342-B048-85BDC9FD1C3A}</a:tableStyleId>
              </a:tblPr>
              <a:tblGrid>
                <a:gridCol w="2763081">
                  <a:extLst>
                    <a:ext uri="{9D8B030D-6E8A-4147-A177-3AD203B41FA5}">
                      <a16:colId xmlns:a16="http://schemas.microsoft.com/office/drawing/2014/main" val="2641537354"/>
                    </a:ext>
                  </a:extLst>
                </a:gridCol>
                <a:gridCol w="1302026">
                  <a:extLst>
                    <a:ext uri="{9D8B030D-6E8A-4147-A177-3AD203B41FA5}">
                      <a16:colId xmlns:a16="http://schemas.microsoft.com/office/drawing/2014/main" val="3697196976"/>
                    </a:ext>
                  </a:extLst>
                </a:gridCol>
                <a:gridCol w="5655364">
                  <a:extLst>
                    <a:ext uri="{9D8B030D-6E8A-4147-A177-3AD203B41FA5}">
                      <a16:colId xmlns:a16="http://schemas.microsoft.com/office/drawing/2014/main" val="3689715431"/>
                    </a:ext>
                  </a:extLst>
                </a:gridCol>
              </a:tblGrid>
              <a:tr h="257890">
                <a:tc>
                  <a:txBody>
                    <a:bodyPr/>
                    <a:lstStyle/>
                    <a:p>
                      <a:pPr>
                        <a:lnSpc>
                          <a:spcPct val="115000"/>
                        </a:lnSpc>
                        <a:spcAft>
                          <a:spcPts val="800"/>
                        </a:spcAft>
                        <a:buNone/>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Physical quantity</a:t>
                      </a:r>
                      <a:endParaRPr lang="en-US" sz="24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SI units</a:t>
                      </a:r>
                      <a:endParaRPr lang="en-US" sz="24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US" sz="2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Unit conversion </a:t>
                      </a:r>
                      <a:endParaRPr lang="en-US" sz="24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19667181"/>
                  </a:ext>
                </a:extLst>
              </a:tr>
              <a:tr h="370840">
                <a:tc>
                  <a:txBody>
                    <a:bodyPr/>
                    <a:lstStyle/>
                    <a:p>
                      <a:pPr>
                        <a:lnSpc>
                          <a:spcPct val="150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Mass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50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kg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50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1kg = 1000 g; 1g = 1000 mg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2588832"/>
                  </a:ext>
                </a:extLst>
              </a:tr>
              <a:tr h="370840">
                <a:tc>
                  <a:txBody>
                    <a:bodyPr/>
                    <a:lstStyle/>
                    <a:p>
                      <a:pPr>
                        <a:lnSpc>
                          <a:spcPct val="150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Length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50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50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1 m = 100 cm; 1 cm = 10 mm</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678846895"/>
                  </a:ext>
                </a:extLst>
              </a:tr>
              <a:tr h="370840">
                <a:tc>
                  <a:txBody>
                    <a:bodyPr/>
                    <a:lstStyle/>
                    <a:p>
                      <a:pPr>
                        <a:lnSpc>
                          <a:spcPct val="150000"/>
                        </a:lnSpc>
                        <a:spcAft>
                          <a:spcPts val="800"/>
                        </a:spcAft>
                        <a:buNone/>
                      </a:pP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Time </a:t>
                      </a:r>
                      <a:endParaRPr lang="en-US" sz="24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50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50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60s = 1 min; 1h = 60 min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6080429"/>
                  </a:ext>
                </a:extLst>
              </a:tr>
              <a:tr h="370840">
                <a:tc>
                  <a:txBody>
                    <a:bodyPr/>
                    <a:lstStyle/>
                    <a:p>
                      <a:pPr>
                        <a:lnSpc>
                          <a:spcPct val="150000"/>
                        </a:lnSpc>
                        <a:spcAft>
                          <a:spcPts val="800"/>
                        </a:spcAft>
                        <a:buNone/>
                      </a:pPr>
                      <a:r>
                        <a:rPr lang="en-US" sz="2400" kern="100">
                          <a:effectLst/>
                          <a:latin typeface="Times New Roman" panose="02020603050405020304" pitchFamily="18" charset="0"/>
                          <a:ea typeface="Calibri" panose="020F0502020204030204" pitchFamily="34" charset="0"/>
                          <a:cs typeface="Times New Roman" panose="02020603050405020304" pitchFamily="18" charset="0"/>
                        </a:rPr>
                        <a:t>Temperature </a:t>
                      </a:r>
                      <a:endParaRPr lang="en-US" sz="24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50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K</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nSpc>
                          <a:spcPct val="150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K = </a:t>
                      </a:r>
                      <a:r>
                        <a:rPr lang="en-US" sz="2400" kern="100" baseline="30000" dirty="0" err="1">
                          <a:effectLst/>
                          <a:latin typeface="Times New Roman" panose="02020603050405020304" pitchFamily="18" charset="0"/>
                          <a:ea typeface="Calibri" panose="020F0502020204030204" pitchFamily="34" charset="0"/>
                          <a:cs typeface="Times New Roman" panose="02020603050405020304" pitchFamily="18" charset="0"/>
                        </a:rPr>
                        <a:t>o</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C</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+ 273.15;   25</a:t>
                      </a:r>
                      <a:r>
                        <a:rPr lang="en-US"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 = 298.15 K</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341564234"/>
                  </a:ext>
                </a:extLst>
              </a:tr>
              <a:tr h="370840">
                <a:tc>
                  <a:txBody>
                    <a:bodyPr/>
                    <a:lstStyle/>
                    <a:p>
                      <a:pPr>
                        <a:lnSpc>
                          <a:spcPct val="150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Amount of substance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50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Mol</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50000"/>
                        </a:lnSpc>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1 mol = 1000 milli mol; 1 kmol = 1000 mol</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1597987"/>
                  </a:ext>
                </a:extLst>
              </a:tr>
            </a:tbl>
          </a:graphicData>
        </a:graphic>
      </p:graphicFrame>
    </p:spTree>
    <p:extLst>
      <p:ext uri="{BB962C8B-B14F-4D97-AF65-F5344CB8AC3E}">
        <p14:creationId xmlns:p14="http://schemas.microsoft.com/office/powerpoint/2010/main" val="4806349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27A18-BD12-CB0E-23CB-F5C1C5A7CE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9DA5F8-9E10-E46E-4EF5-E68A6547388F}"/>
              </a:ext>
            </a:extLst>
          </p:cNvPr>
          <p:cNvSpPr>
            <a:spLocks noGrp="1"/>
          </p:cNvSpPr>
          <p:nvPr>
            <p:ph type="title"/>
          </p:nvPr>
        </p:nvSpPr>
        <p:spPr>
          <a:xfrm>
            <a:off x="374374" y="231224"/>
            <a:ext cx="10972800" cy="308353"/>
          </a:xfrm>
        </p:spPr>
        <p:txBody>
          <a:bodyPr>
            <a:noAutofit/>
          </a:bodyPr>
          <a:lstStyle/>
          <a:p>
            <a:pPr algn="just"/>
            <a:r>
              <a:rPr lang="en-US" sz="3200" b="1" dirty="0">
                <a:solidFill>
                  <a:schemeClr val="tx2"/>
                </a:solidFill>
                <a:latin typeface="Times New Roman" panose="02020603050405020304" pitchFamily="18" charset="0"/>
                <a:cs typeface="Times New Roman" panose="02020603050405020304" pitchFamily="18" charset="0"/>
              </a:rPr>
              <a:t>Cont’d</a:t>
            </a:r>
            <a:endParaRPr lang="en-US" sz="3200" dirty="0">
              <a:solidFill>
                <a:schemeClr val="tx2"/>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E407150-BF6E-213A-65E7-11637CCEC4CE}"/>
              </a:ext>
            </a:extLst>
          </p:cNvPr>
          <p:cNvSpPr>
            <a:spLocks noGrp="1"/>
          </p:cNvSpPr>
          <p:nvPr>
            <p:ph idx="1"/>
          </p:nvPr>
        </p:nvSpPr>
        <p:spPr>
          <a:xfrm>
            <a:off x="168965" y="999952"/>
            <a:ext cx="11837505" cy="5126213"/>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SI units of some  derived quantities are shown in </a:t>
            </a:r>
            <a:r>
              <a:rPr lang="en-US" sz="2400" b="1" dirty="0">
                <a:latin typeface="Times New Roman" panose="02020603050405020304" pitchFamily="18" charset="0"/>
                <a:cs typeface="Times New Roman" panose="02020603050405020304" pitchFamily="18" charset="0"/>
              </a:rPr>
              <a:t>Table 2.3 </a:t>
            </a:r>
            <a:r>
              <a:rPr lang="en-US" sz="2400" b="1" dirty="0">
                <a:solidFill>
                  <a:schemeClr val="tx2"/>
                </a:solidFill>
                <a:latin typeface="Times New Roman" panose="02020603050405020304" pitchFamily="18" charset="0"/>
                <a:cs typeface="Times New Roman" panose="02020603050405020304" pitchFamily="18" charset="0"/>
              </a:rPr>
              <a:t>(Himmelblau, 2023, pg. 41).</a:t>
            </a:r>
            <a:endParaRPr lang="en-US" sz="2400" b="1" dirty="0">
              <a:latin typeface="Times New Roman" panose="02020603050405020304" pitchFamily="18" charset="0"/>
              <a:cs typeface="Times New Roman" panose="02020603050405020304" pitchFamily="18" charset="0"/>
            </a:endParaRPr>
          </a:p>
          <a:p>
            <a:pPr marL="0" indent="0">
              <a:lnSpc>
                <a:spcPct val="150000"/>
              </a:lnSpc>
              <a:buNone/>
            </a:pPr>
            <a:r>
              <a:rPr lang="en-US" sz="2400" b="1" dirty="0">
                <a:latin typeface="Times New Roman" panose="02020603050405020304" pitchFamily="18" charset="0"/>
                <a:cs typeface="Times New Roman" panose="02020603050405020304" pitchFamily="18" charset="0"/>
              </a:rPr>
              <a:t>Table 2.3. </a:t>
            </a:r>
            <a:r>
              <a:rPr lang="en-US" sz="2400" dirty="0">
                <a:latin typeface="Times New Roman" panose="02020603050405020304" pitchFamily="18" charset="0"/>
                <a:cs typeface="Times New Roman" panose="02020603050405020304" pitchFamily="18" charset="0"/>
              </a:rPr>
              <a:t>SI units of derived quantities</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593FF8B3-4541-890F-A571-BF749197E4EA}"/>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C5937CE8-8D3E-F7D9-8EB2-52661BD42FA3}"/>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7C2B658-371B-86EA-63F1-D164883A40B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20</a:t>
            </a:fld>
            <a:endParaRPr lang="en-US" b="1" dirty="0">
              <a:solidFill>
                <a:prstClr val="black"/>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7CF01C16-E964-6246-DB81-0C9E4140733C}"/>
              </a:ext>
            </a:extLst>
          </p:cNvPr>
          <p:cNvPicPr>
            <a:picLocks noChangeAspect="1"/>
          </p:cNvPicPr>
          <p:nvPr/>
        </p:nvPicPr>
        <p:blipFill>
          <a:blip r:embed="rId2"/>
          <a:srcRect t="-1" r="9303" b="49702"/>
          <a:stretch>
            <a:fillRect/>
          </a:stretch>
        </p:blipFill>
        <p:spPr>
          <a:xfrm>
            <a:off x="374374" y="2271122"/>
            <a:ext cx="8737178" cy="3344487"/>
          </a:xfrm>
          <a:prstGeom prst="rect">
            <a:avLst/>
          </a:prstGeom>
        </p:spPr>
      </p:pic>
    </p:spTree>
    <p:extLst>
      <p:ext uri="{BB962C8B-B14F-4D97-AF65-F5344CB8AC3E}">
        <p14:creationId xmlns:p14="http://schemas.microsoft.com/office/powerpoint/2010/main" val="1749869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4AECD-060E-682C-CC8E-9DAD47C51C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7352AB-6F94-0315-0C6D-6A883725AF90}"/>
              </a:ext>
            </a:extLst>
          </p:cNvPr>
          <p:cNvSpPr>
            <a:spLocks noGrp="1"/>
          </p:cNvSpPr>
          <p:nvPr>
            <p:ph type="title"/>
          </p:nvPr>
        </p:nvSpPr>
        <p:spPr>
          <a:xfrm>
            <a:off x="374374" y="231224"/>
            <a:ext cx="10972800" cy="30835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44E93BD1-A5D1-249A-4611-93A1BC52FED9}"/>
              </a:ext>
            </a:extLst>
          </p:cNvPr>
          <p:cNvSpPr>
            <a:spLocks noGrp="1"/>
          </p:cNvSpPr>
          <p:nvPr>
            <p:ph idx="1"/>
          </p:nvPr>
        </p:nvSpPr>
        <p:spPr>
          <a:xfrm>
            <a:off x="298174" y="999952"/>
            <a:ext cx="11314043" cy="5126213"/>
          </a:xfrm>
        </p:spPr>
        <p:txBody>
          <a:bodyPr>
            <a:normAutofit/>
          </a:bodyPr>
          <a:lstStyle/>
          <a:p>
            <a:pPr marL="0" indent="0">
              <a:buNone/>
            </a:pPr>
            <a:r>
              <a:rPr lang="en-US" sz="2400" b="1" dirty="0">
                <a:solidFill>
                  <a:schemeClr val="tx2"/>
                </a:solidFill>
                <a:latin typeface="Times New Roman" panose="02020603050405020304" pitchFamily="18" charset="0"/>
                <a:cs typeface="Times New Roman" panose="02020603050405020304" pitchFamily="18" charset="0"/>
              </a:rPr>
              <a:t>2.2.2. American Engineering Units, and unit conversion</a:t>
            </a:r>
            <a:endParaRPr lang="en-US" sz="2400" dirty="0">
              <a:solidFill>
                <a:schemeClr val="tx2"/>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American engineering (</a:t>
            </a:r>
            <a:r>
              <a:rPr lang="en-US" sz="2400" b="1" dirty="0">
                <a:latin typeface="Times New Roman" panose="02020603050405020304" pitchFamily="18" charset="0"/>
                <a:cs typeface="Times New Roman" panose="02020603050405020304" pitchFamily="18" charset="0"/>
              </a:rPr>
              <a:t>AE) </a:t>
            </a:r>
            <a:r>
              <a:rPr lang="en-US" sz="2400" dirty="0">
                <a:latin typeface="Times New Roman" panose="02020603050405020304" pitchFamily="18" charset="0"/>
                <a:cs typeface="Times New Roman" panose="02020603050405020304" pitchFamily="18" charset="0"/>
              </a:rPr>
              <a:t>system</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of units originated from the British system of units.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AE system  is based on the foot and the pound force.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AE system is considered a gravitationally based system.</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It is based on defining force in terms of the gravitational field of the earth. </a:t>
            </a:r>
          </a:p>
        </p:txBody>
      </p:sp>
      <p:cxnSp>
        <p:nvCxnSpPr>
          <p:cNvPr id="5" name="Straight Connector 4">
            <a:extLst>
              <a:ext uri="{FF2B5EF4-FFF2-40B4-BE49-F238E27FC236}">
                <a16:creationId xmlns:a16="http://schemas.microsoft.com/office/drawing/2014/main" id="{4B616101-AA5D-8958-6270-09EED86C1A93}"/>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C15B0216-F593-3EFC-D686-EB4984792D97}"/>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9ADEE0A-4F75-BE5B-6457-4EF383A35CA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21</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81049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9FDA9-0D23-72C4-8CD8-1007945F97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00CDF6-04C0-9354-D7FD-BC60EF0607B0}"/>
              </a:ext>
            </a:extLst>
          </p:cNvPr>
          <p:cNvSpPr>
            <a:spLocks noGrp="1"/>
          </p:cNvSpPr>
          <p:nvPr>
            <p:ph type="title"/>
          </p:nvPr>
        </p:nvSpPr>
        <p:spPr>
          <a:xfrm>
            <a:off x="374374" y="231224"/>
            <a:ext cx="10972800" cy="30835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4326F687-9B29-FDC9-2AF3-879D8EB3A3C2}"/>
              </a:ext>
            </a:extLst>
          </p:cNvPr>
          <p:cNvSpPr>
            <a:spLocks noGrp="1"/>
          </p:cNvSpPr>
          <p:nvPr>
            <p:ph idx="1"/>
          </p:nvPr>
        </p:nvSpPr>
        <p:spPr>
          <a:xfrm>
            <a:off x="278296" y="999952"/>
            <a:ext cx="11618843" cy="5126213"/>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fundamental units for the AE system are shown in </a:t>
            </a:r>
            <a:r>
              <a:rPr lang="en-US" sz="2400" b="1" dirty="0">
                <a:latin typeface="Times New Roman" panose="02020603050405020304" pitchFamily="18" charset="0"/>
                <a:cs typeface="Times New Roman" panose="02020603050405020304" pitchFamily="18" charset="0"/>
              </a:rPr>
              <a:t>Table 2.4</a:t>
            </a:r>
            <a:r>
              <a:rPr lang="en-US" sz="2400" b="1" dirty="0">
                <a:solidFill>
                  <a:srgbClr val="7030A0"/>
                </a:solidFill>
                <a:latin typeface="Times New Roman" panose="02020603050405020304" pitchFamily="18" charset="0"/>
                <a:cs typeface="Times New Roman" pitchFamily="18" charset="0"/>
              </a:rPr>
              <a:t> </a:t>
            </a:r>
            <a:r>
              <a:rPr lang="en-US" sz="2400" b="1" dirty="0">
                <a:solidFill>
                  <a:schemeClr val="tx2"/>
                </a:solidFill>
                <a:latin typeface="Times New Roman" panose="02020603050405020304" pitchFamily="18" charset="0"/>
                <a:cs typeface="Times New Roman" panose="02020603050405020304" pitchFamily="18" charset="0"/>
              </a:rPr>
              <a:t>(Himmelblau, 2023, pg. 41).</a:t>
            </a:r>
            <a:endParaRPr lang="en-US" sz="2400" b="1" dirty="0">
              <a:solidFill>
                <a:srgbClr val="7030A0"/>
              </a:solidFill>
              <a:latin typeface="Times New Roman" panose="02020603050405020304" pitchFamily="18" charset="0"/>
              <a:cs typeface="Times New Roman" pitchFamily="18" charset="0"/>
            </a:endParaRPr>
          </a:p>
          <a:p>
            <a:pPr marL="0" indent="0" algn="just">
              <a:lnSpc>
                <a:spcPct val="150000"/>
              </a:lnSpc>
              <a:buNone/>
            </a:pPr>
            <a:r>
              <a:rPr lang="en-US" sz="2400" b="1" dirty="0">
                <a:latin typeface="Times New Roman" panose="02020603050405020304" pitchFamily="18" charset="0"/>
                <a:cs typeface="Times New Roman" pitchFamily="18" charset="0"/>
              </a:rPr>
              <a:t>Table 2.4  </a:t>
            </a:r>
            <a:r>
              <a:rPr lang="en-US" sz="2400" dirty="0">
                <a:latin typeface="Times New Roman" panose="02020603050405020304" pitchFamily="18" charset="0"/>
                <a:cs typeface="Times New Roman" pitchFamily="18" charset="0"/>
              </a:rPr>
              <a:t>AE system  fundamental units of physical quantities</a:t>
            </a:r>
          </a:p>
        </p:txBody>
      </p:sp>
      <p:cxnSp>
        <p:nvCxnSpPr>
          <p:cNvPr id="5" name="Straight Connector 4">
            <a:extLst>
              <a:ext uri="{FF2B5EF4-FFF2-40B4-BE49-F238E27FC236}">
                <a16:creationId xmlns:a16="http://schemas.microsoft.com/office/drawing/2014/main" id="{7F7CA31D-0B20-08C7-B5C3-1F4EB150E090}"/>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754FFAA-876A-7497-FBE5-43F577F35CD3}"/>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BC2B3EB-F948-E295-9BB1-1B28A983FB8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22</a:t>
            </a:fld>
            <a:endParaRPr lang="en-US" b="1" dirty="0">
              <a:solidFill>
                <a:prstClr val="black"/>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FB54FB30-114E-4A03-FDAE-5A27E6EDB915}"/>
              </a:ext>
            </a:extLst>
          </p:cNvPr>
          <p:cNvGraphicFramePr>
            <a:graphicFrameLocks noGrp="1"/>
          </p:cNvGraphicFramePr>
          <p:nvPr>
            <p:extLst>
              <p:ext uri="{D42A27DB-BD31-4B8C-83A1-F6EECF244321}">
                <p14:modId xmlns:p14="http://schemas.microsoft.com/office/powerpoint/2010/main" val="2122700491"/>
              </p:ext>
            </p:extLst>
          </p:nvPr>
        </p:nvGraphicFramePr>
        <p:xfrm>
          <a:off x="771939" y="2733897"/>
          <a:ext cx="8127999" cy="2743200"/>
        </p:xfrm>
        <a:graphic>
          <a:graphicData uri="http://schemas.openxmlformats.org/drawingml/2006/table">
            <a:tbl>
              <a:tblPr firstRow="1" bandRow="1">
                <a:tableStyleId>{5C22544A-7EE6-4342-B048-85BDC9FD1C3A}</a:tableStyleId>
              </a:tblPr>
              <a:tblGrid>
                <a:gridCol w="2968487">
                  <a:extLst>
                    <a:ext uri="{9D8B030D-6E8A-4147-A177-3AD203B41FA5}">
                      <a16:colId xmlns:a16="http://schemas.microsoft.com/office/drawing/2014/main" val="4240867881"/>
                    </a:ext>
                  </a:extLst>
                </a:gridCol>
                <a:gridCol w="2450179">
                  <a:extLst>
                    <a:ext uri="{9D8B030D-6E8A-4147-A177-3AD203B41FA5}">
                      <a16:colId xmlns:a16="http://schemas.microsoft.com/office/drawing/2014/main" val="146656049"/>
                    </a:ext>
                  </a:extLst>
                </a:gridCol>
                <a:gridCol w="2709333">
                  <a:extLst>
                    <a:ext uri="{9D8B030D-6E8A-4147-A177-3AD203B41FA5}">
                      <a16:colId xmlns:a16="http://schemas.microsoft.com/office/drawing/2014/main" val="2410327473"/>
                    </a:ext>
                  </a:extLst>
                </a:gridCol>
              </a:tblGrid>
              <a:tr h="370840">
                <a:tc>
                  <a:txBody>
                    <a:bodyPr/>
                    <a:lstStyle/>
                    <a:p>
                      <a:r>
                        <a:rPr lang="en-US" sz="2400" dirty="0">
                          <a:solidFill>
                            <a:schemeClr val="tx1"/>
                          </a:solidFill>
                          <a:latin typeface="Times New Roman" panose="02020603050405020304" pitchFamily="18" charset="0"/>
                          <a:cs typeface="Times New Roman" panose="02020603050405020304" pitchFamily="18" charset="0"/>
                        </a:rPr>
                        <a:t>Physical quantity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400" dirty="0">
                          <a:solidFill>
                            <a:schemeClr val="tx1"/>
                          </a:solidFill>
                          <a:latin typeface="Times New Roman" panose="02020603050405020304" pitchFamily="18" charset="0"/>
                          <a:cs typeface="Times New Roman" panose="02020603050405020304" pitchFamily="18" charset="0"/>
                        </a:rPr>
                        <a:t>Name of  AE unit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400" dirty="0">
                          <a:solidFill>
                            <a:schemeClr val="tx1"/>
                          </a:solidFill>
                          <a:latin typeface="Times New Roman" panose="02020603050405020304" pitchFamily="18" charset="0"/>
                          <a:cs typeface="Times New Roman" panose="02020603050405020304" pitchFamily="18" charset="0"/>
                        </a:rPr>
                        <a:t>Symbol of AE unit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87865663"/>
                  </a:ext>
                </a:extLst>
              </a:tr>
              <a:tr h="370840">
                <a:tc>
                  <a:txBody>
                    <a:bodyPr/>
                    <a:lstStyle/>
                    <a:p>
                      <a:r>
                        <a:rPr lang="en-US" sz="2400" dirty="0">
                          <a:latin typeface="Times New Roman" panose="02020603050405020304" pitchFamily="18" charset="0"/>
                          <a:cs typeface="Times New Roman" panose="02020603050405020304" pitchFamily="18" charset="0"/>
                        </a:rPr>
                        <a:t>Force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Pound force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err="1">
                          <a:latin typeface="Times New Roman" panose="02020603050405020304" pitchFamily="18" charset="0"/>
                          <a:cs typeface="Times New Roman" panose="02020603050405020304" pitchFamily="18" charset="0"/>
                        </a:rPr>
                        <a:t>lb</a:t>
                      </a:r>
                      <a:r>
                        <a:rPr lang="en-US" sz="2400" baseline="-25000" dirty="0" err="1">
                          <a:latin typeface="Times New Roman" panose="02020603050405020304" pitchFamily="18" charset="0"/>
                          <a:cs typeface="Times New Roman" panose="02020603050405020304" pitchFamily="18" charset="0"/>
                        </a:rPr>
                        <a:t>f</a:t>
                      </a:r>
                      <a:endParaRPr lang="en-US" sz="2400" baseline="-25000" dirty="0">
                        <a:latin typeface="Times New Roman" panose="02020603050405020304" pitchFamily="18" charset="0"/>
                        <a:cs typeface="Times New Roman" panose="02020603050405020304" pitchFamily="18"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2222855186"/>
                  </a:ext>
                </a:extLst>
              </a:tr>
              <a:tr h="370840">
                <a:tc>
                  <a:txBody>
                    <a:bodyPr/>
                    <a:lstStyle/>
                    <a:p>
                      <a:r>
                        <a:rPr lang="en-US" sz="2400" dirty="0">
                          <a:latin typeface="Times New Roman" panose="02020603050405020304" pitchFamily="18" charset="0"/>
                          <a:cs typeface="Times New Roman" panose="02020603050405020304" pitchFamily="18" charset="0"/>
                        </a:rPr>
                        <a:t>Length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Foot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ft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00850568"/>
                  </a:ext>
                </a:extLst>
              </a:tr>
              <a:tr h="370840">
                <a:tc>
                  <a:txBody>
                    <a:bodyPr/>
                    <a:lstStyle/>
                    <a:p>
                      <a:r>
                        <a:rPr lang="en-US" sz="2400" dirty="0">
                          <a:latin typeface="Times New Roman" panose="02020603050405020304" pitchFamily="18" charset="0"/>
                          <a:cs typeface="Times New Roman" panose="02020603050405020304" pitchFamily="18" charset="0"/>
                        </a:rPr>
                        <a:t>Time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Second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906123807"/>
                  </a:ext>
                </a:extLst>
              </a:tr>
              <a:tr h="370840">
                <a:tc>
                  <a:txBody>
                    <a:bodyPr/>
                    <a:lstStyle/>
                    <a:p>
                      <a:r>
                        <a:rPr lang="en-US" sz="2400" dirty="0">
                          <a:latin typeface="Times New Roman" panose="02020603050405020304" pitchFamily="18" charset="0"/>
                          <a:cs typeface="Times New Roman" panose="02020603050405020304" pitchFamily="18" charset="0"/>
                        </a:rPr>
                        <a:t>Temperature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Degree Fahrenheit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baseline="30000">
                          <a:latin typeface="Times New Roman" panose="02020603050405020304" pitchFamily="18" charset="0"/>
                          <a:cs typeface="Times New Roman" panose="02020603050405020304" pitchFamily="18" charset="0"/>
                        </a:rPr>
                        <a:t>o</a:t>
                      </a:r>
                      <a:r>
                        <a:rPr lang="en-US" sz="2400">
                          <a:latin typeface="Times New Roman" panose="02020603050405020304" pitchFamily="18" charset="0"/>
                          <a:cs typeface="Times New Roman" panose="02020603050405020304" pitchFamily="18" charset="0"/>
                        </a:rPr>
                        <a:t>F</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074711456"/>
                  </a:ext>
                </a:extLst>
              </a:tr>
              <a:tr h="370840">
                <a:tc>
                  <a:txBody>
                    <a:bodyPr/>
                    <a:lstStyle/>
                    <a:p>
                      <a:r>
                        <a:rPr lang="en-US" sz="2400" dirty="0">
                          <a:latin typeface="Times New Roman" panose="02020603050405020304" pitchFamily="18" charset="0"/>
                          <a:cs typeface="Times New Roman" panose="02020603050405020304" pitchFamily="18" charset="0"/>
                        </a:rPr>
                        <a:t>Amount of substance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Pound mole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400" dirty="0" err="1">
                          <a:latin typeface="Times New Roman" panose="02020603050405020304" pitchFamily="18" charset="0"/>
                          <a:cs typeface="Times New Roman" panose="02020603050405020304" pitchFamily="18" charset="0"/>
                        </a:rPr>
                        <a:t>lb</a:t>
                      </a:r>
                      <a:r>
                        <a:rPr lang="en-US" sz="2400" dirty="0">
                          <a:latin typeface="Times New Roman" panose="02020603050405020304" pitchFamily="18" charset="0"/>
                          <a:cs typeface="Times New Roman" panose="02020603050405020304" pitchFamily="18" charset="0"/>
                        </a:rPr>
                        <a:t>-mol</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56806579"/>
                  </a:ext>
                </a:extLst>
              </a:tr>
            </a:tbl>
          </a:graphicData>
        </a:graphic>
      </p:graphicFrame>
    </p:spTree>
    <p:extLst>
      <p:ext uri="{BB962C8B-B14F-4D97-AF65-F5344CB8AC3E}">
        <p14:creationId xmlns:p14="http://schemas.microsoft.com/office/powerpoint/2010/main" val="22720095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537A3F-D859-B606-8C3E-BD6EE767BE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06519A-81D3-CF47-0BA3-011AD777B7F3}"/>
              </a:ext>
            </a:extLst>
          </p:cNvPr>
          <p:cNvSpPr>
            <a:spLocks noGrp="1"/>
          </p:cNvSpPr>
          <p:nvPr>
            <p:ph type="title"/>
          </p:nvPr>
        </p:nvSpPr>
        <p:spPr>
          <a:xfrm>
            <a:off x="374374" y="231224"/>
            <a:ext cx="10972800" cy="30835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DA221112-2BF2-AF8C-A050-C2824236B747}"/>
              </a:ext>
            </a:extLst>
          </p:cNvPr>
          <p:cNvSpPr>
            <a:spLocks noGrp="1"/>
          </p:cNvSpPr>
          <p:nvPr>
            <p:ph idx="1"/>
          </p:nvPr>
        </p:nvSpPr>
        <p:spPr>
          <a:xfrm>
            <a:off x="129209" y="1073425"/>
            <a:ext cx="11827565" cy="5052739"/>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AE derived units are shown in </a:t>
            </a:r>
            <a:r>
              <a:rPr lang="en-US" sz="2400" b="1" dirty="0">
                <a:latin typeface="Times New Roman" panose="02020603050405020304" pitchFamily="18" charset="0"/>
                <a:cs typeface="Times New Roman" panose="02020603050405020304" pitchFamily="18" charset="0"/>
              </a:rPr>
              <a:t>Table  2.5 </a:t>
            </a:r>
            <a:r>
              <a:rPr lang="en-US" sz="2400" b="1" dirty="0">
                <a:solidFill>
                  <a:schemeClr val="tx2"/>
                </a:solidFill>
                <a:latin typeface="Times New Roman" panose="02020603050405020304" pitchFamily="18" charset="0"/>
                <a:cs typeface="Times New Roman" panose="02020603050405020304" pitchFamily="18" charset="0"/>
              </a:rPr>
              <a:t>(Himmelblau, 2023, pg. 42).</a:t>
            </a:r>
            <a:endParaRPr lang="en-US" sz="2400" b="1" dirty="0">
              <a:latin typeface="Times New Roman" panose="02020603050405020304" pitchFamily="18" charset="0"/>
              <a:cs typeface="Times New Roman" panose="02020603050405020304" pitchFamily="18" charset="0"/>
            </a:endParaRPr>
          </a:p>
          <a:p>
            <a:pPr marL="0" indent="0">
              <a:lnSpc>
                <a:spcPct val="150000"/>
              </a:lnSpc>
              <a:buNone/>
            </a:pPr>
            <a:r>
              <a:rPr lang="en-US" sz="2400" b="1" dirty="0">
                <a:latin typeface="Times New Roman" panose="02020603050405020304" pitchFamily="18" charset="0"/>
                <a:cs typeface="Times New Roman" panose="02020603050405020304" pitchFamily="18" charset="0"/>
              </a:rPr>
              <a:t>Table 2.5 </a:t>
            </a:r>
            <a:r>
              <a:rPr lang="en-US" sz="2400" dirty="0">
                <a:latin typeface="Times New Roman" panose="02020603050405020304" pitchFamily="18" charset="0"/>
                <a:cs typeface="Times New Roman" panose="02020603050405020304" pitchFamily="18" charset="0"/>
              </a:rPr>
              <a:t>AE derived units of some physical quantities</a:t>
            </a:r>
          </a:p>
        </p:txBody>
      </p:sp>
      <p:cxnSp>
        <p:nvCxnSpPr>
          <p:cNvPr id="5" name="Straight Connector 4">
            <a:extLst>
              <a:ext uri="{FF2B5EF4-FFF2-40B4-BE49-F238E27FC236}">
                <a16:creationId xmlns:a16="http://schemas.microsoft.com/office/drawing/2014/main" id="{F171B524-581D-18C1-591A-5926A7473FCD}"/>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57F21D4-4960-E84F-AA1F-E93D1755F2B7}"/>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C5B5B03-178B-BFC2-9C50-130FD3C0E5B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23</a:t>
            </a:fld>
            <a:endParaRPr lang="en-US" b="1" dirty="0">
              <a:solidFill>
                <a:prstClr val="black"/>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05C6B60C-1F31-3A51-98A2-18BE7536993D}"/>
              </a:ext>
            </a:extLst>
          </p:cNvPr>
          <p:cNvPicPr>
            <a:picLocks noChangeAspect="1"/>
          </p:cNvPicPr>
          <p:nvPr/>
        </p:nvPicPr>
        <p:blipFill>
          <a:blip r:embed="rId2"/>
          <a:srcRect t="4476" b="56791"/>
          <a:stretch>
            <a:fillRect/>
          </a:stretch>
        </p:blipFill>
        <p:spPr>
          <a:xfrm>
            <a:off x="235226" y="2375240"/>
            <a:ext cx="9713022" cy="3312000"/>
          </a:xfrm>
          <a:prstGeom prst="rect">
            <a:avLst/>
          </a:prstGeom>
        </p:spPr>
      </p:pic>
    </p:spTree>
    <p:extLst>
      <p:ext uri="{BB962C8B-B14F-4D97-AF65-F5344CB8AC3E}">
        <p14:creationId xmlns:p14="http://schemas.microsoft.com/office/powerpoint/2010/main" val="11356902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25901-897D-E102-EFD0-4DF700A29C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E6325C-17FD-82C8-DA1F-494369603564}"/>
              </a:ext>
            </a:extLst>
          </p:cNvPr>
          <p:cNvSpPr>
            <a:spLocks noGrp="1"/>
          </p:cNvSpPr>
          <p:nvPr>
            <p:ph type="title"/>
          </p:nvPr>
        </p:nvSpPr>
        <p:spPr>
          <a:xfrm>
            <a:off x="324678" y="211346"/>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Activity 2.2</a:t>
            </a:r>
          </a:p>
        </p:txBody>
      </p:sp>
      <p:sp>
        <p:nvSpPr>
          <p:cNvPr id="3" name="Content Placeholder 2">
            <a:extLst>
              <a:ext uri="{FF2B5EF4-FFF2-40B4-BE49-F238E27FC236}">
                <a16:creationId xmlns:a16="http://schemas.microsoft.com/office/drawing/2014/main" id="{9EA72859-B92F-697F-C940-A316D7E3EE2D}"/>
              </a:ext>
            </a:extLst>
          </p:cNvPr>
          <p:cNvSpPr>
            <a:spLocks noGrp="1"/>
          </p:cNvSpPr>
          <p:nvPr>
            <p:ph idx="1"/>
          </p:nvPr>
        </p:nvSpPr>
        <p:spPr>
          <a:xfrm>
            <a:off x="609600" y="1019829"/>
            <a:ext cx="10972800" cy="5106335"/>
          </a:xfrm>
        </p:spPr>
        <p:txBody>
          <a:bodyPr>
            <a:normAutofit/>
          </a:bodyPr>
          <a:lstStyle/>
          <a:p>
            <a:pPr marL="514350" indent="-514350">
              <a:lnSpc>
                <a:spcPct val="150000"/>
              </a:lnSpc>
              <a:buAutoNum type="arabicPeriod"/>
            </a:pPr>
            <a:r>
              <a:rPr lang="en-US" sz="2400" dirty="0">
                <a:solidFill>
                  <a:srgbClr val="7030A0"/>
                </a:solidFill>
                <a:latin typeface="Times New Roman" panose="02020603050405020304" pitchFamily="18" charset="0"/>
                <a:cs typeface="Times New Roman" panose="02020603050405020304" pitchFamily="18" charset="0"/>
              </a:rPr>
              <a:t>In the laboratory  for solution preparation, you  are ordered  to prepare  NaOH solution. If you are given 20 g of NaOH and  500mL of distilled water,  what will be the concentration of NaOH solution in SI unit </a:t>
            </a:r>
            <a:r>
              <a:rPr lang="en-US" sz="2400" b="1" dirty="0">
                <a:latin typeface="Times New Roman" pitchFamily="18" charset="0"/>
                <a:cs typeface="Times New Roman" pitchFamily="18" charset="0"/>
              </a:rPr>
              <a:t>(M</a:t>
            </a:r>
            <a:r>
              <a:rPr lang="en-US" sz="2400" b="1" baseline="-25000" dirty="0">
                <a:latin typeface="Times New Roman" pitchFamily="18" charset="0"/>
                <a:cs typeface="Times New Roman" pitchFamily="18" charset="0"/>
              </a:rPr>
              <a:t>w</a:t>
            </a:r>
            <a:r>
              <a:rPr lang="en-US" sz="2400" b="1" dirty="0">
                <a:latin typeface="Times New Roman" pitchFamily="18" charset="0"/>
                <a:cs typeface="Times New Roman" pitchFamily="18" charset="0"/>
              </a:rPr>
              <a:t> of Na = 23, O= 16, H=1).</a:t>
            </a:r>
          </a:p>
          <a:p>
            <a:pPr marL="514350" indent="-514350">
              <a:lnSpc>
                <a:spcPct val="150000"/>
              </a:lnSpc>
              <a:buAutoNum type="arabicPeriod"/>
            </a:pPr>
            <a:r>
              <a:rPr lang="en-US" sz="2400" dirty="0">
                <a:solidFill>
                  <a:srgbClr val="7030A0"/>
                </a:solidFill>
                <a:latin typeface="Times New Roman" pitchFamily="18" charset="0"/>
                <a:cs typeface="Times New Roman" pitchFamily="18" charset="0"/>
              </a:rPr>
              <a:t>Convert the following quantities from AE system unit to SI system unit.  </a:t>
            </a:r>
          </a:p>
          <a:p>
            <a:pPr marL="457200" lvl="0" indent="-457200">
              <a:lnSpc>
                <a:spcPct val="150000"/>
              </a:lnSpc>
              <a:buFont typeface="+mj-lt"/>
              <a:buAutoNum type="alphaLcParenR"/>
            </a:pPr>
            <a:r>
              <a:rPr lang="en-US" sz="2400" dirty="0">
                <a:solidFill>
                  <a:srgbClr val="7030A0"/>
                </a:solidFill>
                <a:latin typeface="Times New Roman" pitchFamily="18" charset="0"/>
                <a:cs typeface="Times New Roman" pitchFamily="18" charset="0"/>
              </a:rPr>
              <a:t>20gal/</a:t>
            </a:r>
            <a:r>
              <a:rPr lang="en-US" sz="2400" dirty="0" err="1">
                <a:solidFill>
                  <a:srgbClr val="7030A0"/>
                </a:solidFill>
                <a:latin typeface="Times New Roman" pitchFamily="18" charset="0"/>
                <a:cs typeface="Times New Roman" pitchFamily="18" charset="0"/>
              </a:rPr>
              <a:t>hr</a:t>
            </a:r>
            <a:r>
              <a:rPr lang="en-US" sz="2400" dirty="0">
                <a:solidFill>
                  <a:srgbClr val="7030A0"/>
                </a:solidFill>
                <a:latin typeface="Times New Roman" pitchFamily="18" charset="0"/>
                <a:cs typeface="Times New Roman" pitchFamily="18" charset="0"/>
              </a:rPr>
              <a:t> to m</a:t>
            </a:r>
            <a:r>
              <a:rPr lang="en-US" sz="2400" baseline="30000" dirty="0">
                <a:solidFill>
                  <a:srgbClr val="7030A0"/>
                </a:solidFill>
                <a:latin typeface="Times New Roman" pitchFamily="18" charset="0"/>
                <a:cs typeface="Times New Roman" pitchFamily="18" charset="0"/>
              </a:rPr>
              <a:t>3</a:t>
            </a:r>
            <a:r>
              <a:rPr lang="en-US" sz="2400" dirty="0">
                <a:solidFill>
                  <a:srgbClr val="7030A0"/>
                </a:solidFill>
                <a:latin typeface="Times New Roman" pitchFamily="18" charset="0"/>
                <a:cs typeface="Times New Roman" pitchFamily="18" charset="0"/>
              </a:rPr>
              <a:t>/s</a:t>
            </a:r>
          </a:p>
          <a:p>
            <a:pPr marL="457200" lvl="0" indent="-457200">
              <a:lnSpc>
                <a:spcPct val="150000"/>
              </a:lnSpc>
              <a:buFont typeface="+mj-lt"/>
              <a:buAutoNum type="alphaLcParenR"/>
            </a:pPr>
            <a:r>
              <a:rPr lang="en-US" sz="2400" dirty="0">
                <a:solidFill>
                  <a:srgbClr val="7030A0"/>
                </a:solidFill>
                <a:latin typeface="Times New Roman" pitchFamily="18" charset="0"/>
                <a:cs typeface="Times New Roman" pitchFamily="18" charset="0"/>
              </a:rPr>
              <a:t>50lb</a:t>
            </a:r>
            <a:r>
              <a:rPr lang="en-US" sz="2400" baseline="-25000" dirty="0">
                <a:solidFill>
                  <a:srgbClr val="7030A0"/>
                </a:solidFill>
                <a:latin typeface="Times New Roman" pitchFamily="18" charset="0"/>
                <a:cs typeface="Times New Roman" pitchFamily="18" charset="0"/>
              </a:rPr>
              <a:t>f</a:t>
            </a:r>
            <a:r>
              <a:rPr lang="en-US" sz="2400" dirty="0">
                <a:solidFill>
                  <a:srgbClr val="7030A0"/>
                </a:solidFill>
                <a:latin typeface="Times New Roman" pitchFamily="18" charset="0"/>
                <a:cs typeface="Times New Roman" pitchFamily="18" charset="0"/>
              </a:rPr>
              <a:t>/in</a:t>
            </a:r>
            <a:r>
              <a:rPr lang="en-US" sz="2400" baseline="30000" dirty="0">
                <a:solidFill>
                  <a:srgbClr val="7030A0"/>
                </a:solidFill>
                <a:latin typeface="Times New Roman" pitchFamily="18" charset="0"/>
                <a:cs typeface="Times New Roman" pitchFamily="18" charset="0"/>
              </a:rPr>
              <a:t>2</a:t>
            </a:r>
            <a:r>
              <a:rPr lang="en-US" sz="2400" dirty="0">
                <a:solidFill>
                  <a:srgbClr val="7030A0"/>
                </a:solidFill>
                <a:latin typeface="Times New Roman" pitchFamily="18" charset="0"/>
                <a:cs typeface="Times New Roman" pitchFamily="18" charset="0"/>
              </a:rPr>
              <a:t> to N/m</a:t>
            </a:r>
            <a:r>
              <a:rPr lang="en-US" sz="2400" baseline="30000" dirty="0">
                <a:solidFill>
                  <a:srgbClr val="7030A0"/>
                </a:solidFill>
                <a:latin typeface="Times New Roman" pitchFamily="18" charset="0"/>
                <a:cs typeface="Times New Roman" pitchFamily="18" charset="0"/>
              </a:rPr>
              <a:t>2</a:t>
            </a:r>
            <a:r>
              <a:rPr lang="en-US" sz="2400" dirty="0">
                <a:solidFill>
                  <a:srgbClr val="7030A0"/>
                </a:solidFill>
                <a:latin typeface="Times New Roman" pitchFamily="18" charset="0"/>
                <a:cs typeface="Times New Roman" pitchFamily="18" charset="0"/>
              </a:rPr>
              <a:t>.</a:t>
            </a:r>
          </a:p>
          <a:p>
            <a:pPr marL="514350" indent="-514350">
              <a:lnSpc>
                <a:spcPct val="150000"/>
              </a:lnSpc>
              <a:buAutoNum type="arabicPeriod"/>
            </a:pPr>
            <a:endParaRPr lang="en-US" sz="2400" dirty="0">
              <a:solidFill>
                <a:srgbClr val="7030A0"/>
              </a:solidFill>
              <a:latin typeface="Times New Roman" pitchFamily="18" charset="0"/>
              <a:cs typeface="Times New Roman" pitchFamily="18" charset="0"/>
            </a:endParaRPr>
          </a:p>
        </p:txBody>
      </p:sp>
      <p:cxnSp>
        <p:nvCxnSpPr>
          <p:cNvPr id="5" name="Straight Connector 4">
            <a:extLst>
              <a:ext uri="{FF2B5EF4-FFF2-40B4-BE49-F238E27FC236}">
                <a16:creationId xmlns:a16="http://schemas.microsoft.com/office/drawing/2014/main" id="{EADECD6A-FCB7-0D1B-1192-55149AFF1869}"/>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49554CC4-6E93-2B8D-66ED-4A425801AA1D}"/>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D373DF7-5B77-72E5-4BCA-21772418C32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24</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59496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78571-D9BB-48CD-6087-3F22071A28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1F46B7-858E-85B2-39B4-1C0736B13B09}"/>
              </a:ext>
            </a:extLst>
          </p:cNvPr>
          <p:cNvSpPr>
            <a:spLocks noGrp="1"/>
          </p:cNvSpPr>
          <p:nvPr>
            <p:ph type="title"/>
          </p:nvPr>
        </p:nvSpPr>
        <p:spPr>
          <a:xfrm>
            <a:off x="374374" y="231224"/>
            <a:ext cx="10972800" cy="30835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604514CC-DD06-7F57-9F6E-90CA872BDA75}"/>
              </a:ext>
            </a:extLst>
          </p:cNvPr>
          <p:cNvSpPr>
            <a:spLocks noGrp="1"/>
          </p:cNvSpPr>
          <p:nvPr>
            <p:ph idx="1"/>
          </p:nvPr>
        </p:nvSpPr>
        <p:spPr>
          <a:xfrm>
            <a:off x="228600" y="854767"/>
            <a:ext cx="11648661" cy="5271398"/>
          </a:xfrm>
        </p:spPr>
        <p:txBody>
          <a:bodyPr>
            <a:normAutofit fontScale="92500" lnSpcReduction="20000"/>
          </a:bodyPr>
          <a:lstStyle/>
          <a:p>
            <a:pPr marL="0" indent="0" algn="just">
              <a:lnSpc>
                <a:spcPct val="150000"/>
              </a:lnSpc>
              <a:spcBef>
                <a:spcPts val="0"/>
              </a:spcBef>
              <a:spcAft>
                <a:spcPts val="1200"/>
              </a:spcAft>
              <a:buNone/>
            </a:pPr>
            <a:r>
              <a:rPr lang="en-US" sz="2600" b="1" dirty="0">
                <a:solidFill>
                  <a:schemeClr val="tx2"/>
                </a:solidFill>
                <a:latin typeface="Times New Roman" panose="02020603050405020304" pitchFamily="18" charset="0"/>
                <a:cs typeface="Times New Roman" panose="02020603050405020304" pitchFamily="18" charset="0"/>
              </a:rPr>
              <a:t>1. </a:t>
            </a:r>
            <a:r>
              <a:rPr lang="en-US" sz="2600" dirty="0">
                <a:solidFill>
                  <a:srgbClr val="7030A0"/>
                </a:solidFill>
                <a:latin typeface="Times New Roman" panose="02020603050405020304" pitchFamily="18" charset="0"/>
                <a:cs typeface="Times New Roman" panose="02020603050405020304" pitchFamily="18" charset="0"/>
              </a:rPr>
              <a:t>In the laboratory  for solution preparation, you  are ordered  to prepare NaOH solution. If you are given 20 g of NaOH and  500 mL of distilled water,  what will be the concentration of NaOH solution in SI unit </a:t>
            </a:r>
            <a:r>
              <a:rPr lang="en-US" sz="2600" b="1" dirty="0">
                <a:latin typeface="Times New Roman" pitchFamily="18" charset="0"/>
                <a:cs typeface="Times New Roman" pitchFamily="18" charset="0"/>
              </a:rPr>
              <a:t>(M</a:t>
            </a:r>
            <a:r>
              <a:rPr lang="en-US" sz="2600" b="1" baseline="-25000" dirty="0">
                <a:latin typeface="Times New Roman" pitchFamily="18" charset="0"/>
                <a:cs typeface="Times New Roman" pitchFamily="18" charset="0"/>
              </a:rPr>
              <a:t>w</a:t>
            </a:r>
            <a:r>
              <a:rPr lang="en-US" sz="2600" b="1" dirty="0">
                <a:latin typeface="Times New Roman" pitchFamily="18" charset="0"/>
                <a:cs typeface="Times New Roman" pitchFamily="18" charset="0"/>
              </a:rPr>
              <a:t> of Na = 23, O= 16, H=1).</a:t>
            </a:r>
          </a:p>
          <a:p>
            <a:pPr marL="0" indent="0" algn="just">
              <a:lnSpc>
                <a:spcPct val="150000"/>
              </a:lnSpc>
              <a:spcBef>
                <a:spcPts val="0"/>
              </a:spcBef>
              <a:spcAft>
                <a:spcPts val="1200"/>
              </a:spcAft>
              <a:buNone/>
            </a:pPr>
            <a:r>
              <a:rPr lang="en-US" sz="2600" b="1" dirty="0">
                <a:latin typeface="Times New Roman" pitchFamily="18" charset="0"/>
                <a:cs typeface="Times New Roman" pitchFamily="18" charset="0"/>
              </a:rPr>
              <a:t>Answer:</a:t>
            </a:r>
          </a:p>
          <a:p>
            <a:pPr marL="0" indent="0" algn="just">
              <a:lnSpc>
                <a:spcPct val="150000"/>
              </a:lnSpc>
              <a:spcBef>
                <a:spcPts val="0"/>
              </a:spcBef>
              <a:spcAft>
                <a:spcPts val="1200"/>
              </a:spcAft>
              <a:buNone/>
            </a:pPr>
            <a:r>
              <a:rPr lang="en-US" sz="2600" dirty="0">
                <a:latin typeface="Times New Roman" pitchFamily="18" charset="0"/>
                <a:cs typeface="Times New Roman" pitchFamily="18" charset="0"/>
              </a:rPr>
              <a:t>The molecular weight (M</a:t>
            </a:r>
            <a:r>
              <a:rPr lang="en-US" sz="2600" baseline="-25000" dirty="0">
                <a:latin typeface="Times New Roman" pitchFamily="18" charset="0"/>
                <a:cs typeface="Times New Roman" pitchFamily="18" charset="0"/>
              </a:rPr>
              <a:t>w</a:t>
            </a:r>
            <a:r>
              <a:rPr lang="en-US" sz="2600" dirty="0">
                <a:latin typeface="Times New Roman" pitchFamily="18" charset="0"/>
                <a:cs typeface="Times New Roman" pitchFamily="18" charset="0"/>
              </a:rPr>
              <a:t>) of NaOH = 23 + 16 + 1 =  40 g/ mol </a:t>
            </a:r>
          </a:p>
          <a:p>
            <a:pPr marL="0" indent="0" algn="just">
              <a:lnSpc>
                <a:spcPct val="150000"/>
              </a:lnSpc>
              <a:spcBef>
                <a:spcPts val="0"/>
              </a:spcBef>
              <a:spcAft>
                <a:spcPts val="1200"/>
              </a:spcAft>
              <a:buNone/>
            </a:pPr>
            <a:r>
              <a:rPr lang="en-US" sz="2600" dirty="0">
                <a:latin typeface="Times New Roman" pitchFamily="18" charset="0"/>
                <a:cs typeface="Times New Roman" pitchFamily="18" charset="0"/>
              </a:rPr>
              <a:t>Number of moles (n) = given mass (m)/ molecular weight (M</a:t>
            </a:r>
            <a:r>
              <a:rPr lang="en-US" sz="2600" baseline="-25000" dirty="0">
                <a:latin typeface="Times New Roman" pitchFamily="18" charset="0"/>
                <a:cs typeface="Times New Roman" pitchFamily="18" charset="0"/>
              </a:rPr>
              <a:t>w</a:t>
            </a:r>
            <a:r>
              <a:rPr lang="en-US" sz="2600" dirty="0">
                <a:latin typeface="Times New Roman" pitchFamily="18" charset="0"/>
                <a:cs typeface="Times New Roman" pitchFamily="18" charset="0"/>
              </a:rPr>
              <a:t>) = 20 g/40 g/mol = 0.5 mol. Concentration (C) = number of moles (n)/volume (V) = 0.5 mol/ 500 mL= 0.5 mol/(500 mL) *  (1000 mL/ 1L) = </a:t>
            </a:r>
            <a:r>
              <a:rPr lang="en-US" sz="2600" b="1" dirty="0">
                <a:latin typeface="Times New Roman" pitchFamily="18" charset="0"/>
                <a:cs typeface="Times New Roman" pitchFamily="18" charset="0"/>
              </a:rPr>
              <a:t>1 mol/L</a:t>
            </a:r>
          </a:p>
          <a:p>
            <a:pPr marL="0" indent="0" algn="just">
              <a:lnSpc>
                <a:spcPct val="150000"/>
              </a:lnSpc>
              <a:spcBef>
                <a:spcPts val="0"/>
              </a:spcBef>
              <a:spcAft>
                <a:spcPts val="1200"/>
              </a:spcAft>
              <a:buNone/>
            </a:pPr>
            <a:r>
              <a:rPr lang="en-US" sz="2600" dirty="0">
                <a:latin typeface="Times New Roman" pitchFamily="18" charset="0"/>
                <a:cs typeface="Times New Roman" pitchFamily="18" charset="0"/>
              </a:rPr>
              <a:t>Thus, the  concentration of NaOH solution  in SI unit is 1 mol/L.</a:t>
            </a:r>
          </a:p>
          <a:p>
            <a:pPr marL="0" indent="0" algn="just">
              <a:lnSpc>
                <a:spcPct val="150000"/>
              </a:lnSpc>
              <a:buNone/>
            </a:pPr>
            <a:endParaRPr lang="en-US" sz="2400" dirty="0">
              <a:latin typeface="Times New Roman" pitchFamily="18" charset="0"/>
              <a:cs typeface="Times New Roman" pitchFamily="18" charset="0"/>
            </a:endParaRPr>
          </a:p>
          <a:p>
            <a:pPr marL="0" indent="0" algn="just">
              <a:lnSpc>
                <a:spcPct val="150000"/>
              </a:lnSpc>
              <a:buNone/>
            </a:pPr>
            <a:endParaRPr lang="en-US" sz="2400" dirty="0">
              <a:latin typeface="Times New Roman" pitchFamily="18" charset="0"/>
              <a:cs typeface="Times New Roman" pitchFamily="18" charset="0"/>
            </a:endParaRPr>
          </a:p>
          <a:p>
            <a:pPr marL="0" indent="0" algn="just">
              <a:lnSpc>
                <a:spcPct val="150000"/>
              </a:lnSpc>
              <a:buNone/>
            </a:pPr>
            <a:endParaRPr lang="en-US" sz="2400" b="1" dirty="0">
              <a:latin typeface="Times New Roman" pitchFamily="18" charset="0"/>
              <a:cs typeface="Times New Roman" pitchFamily="18" charset="0"/>
            </a:endParaRPr>
          </a:p>
          <a:p>
            <a:pPr marL="0" indent="0" algn="just">
              <a:lnSpc>
                <a:spcPct val="150000"/>
              </a:lnSpc>
              <a:buNone/>
            </a:pPr>
            <a:endParaRPr lang="en-US" sz="2800" b="1" dirty="0">
              <a:solidFill>
                <a:schemeClr val="tx2"/>
              </a:solidFill>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C048F734-08EF-32C4-6A5A-4B10F0677506}"/>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5ADBB92C-85AC-FF41-3F4E-CCBD3B5E1401}"/>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28CDCB7-9C54-EDCE-D022-305426BE1EF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25</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33669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390A5A-0CA3-BCA0-B0DA-2CBDB19747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F8EC9B-952B-FFDA-B05C-7CFD28AE4924}"/>
              </a:ext>
            </a:extLst>
          </p:cNvPr>
          <p:cNvSpPr>
            <a:spLocks noGrp="1"/>
          </p:cNvSpPr>
          <p:nvPr>
            <p:ph type="title"/>
          </p:nvPr>
        </p:nvSpPr>
        <p:spPr>
          <a:xfrm>
            <a:off x="374374" y="231224"/>
            <a:ext cx="10972800" cy="30835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BBDCC87B-1BDA-0816-B81C-5546A87E8C07}"/>
              </a:ext>
            </a:extLst>
          </p:cNvPr>
          <p:cNvSpPr>
            <a:spLocks noGrp="1"/>
          </p:cNvSpPr>
          <p:nvPr>
            <p:ph idx="1"/>
          </p:nvPr>
        </p:nvSpPr>
        <p:spPr>
          <a:xfrm>
            <a:off x="228600" y="950602"/>
            <a:ext cx="11748052" cy="5175563"/>
          </a:xfrm>
        </p:spPr>
        <p:txBody>
          <a:bodyPr>
            <a:normAutofit/>
          </a:bodyPr>
          <a:lstStyle/>
          <a:p>
            <a:pPr marL="0" indent="0" algn="just">
              <a:lnSpc>
                <a:spcPct val="150000"/>
              </a:lnSpc>
              <a:spcBef>
                <a:spcPts val="0"/>
              </a:spcBef>
              <a:spcAft>
                <a:spcPts val="1200"/>
              </a:spcAft>
              <a:buNone/>
            </a:pPr>
            <a:r>
              <a:rPr lang="en-US" sz="2400" b="1" dirty="0">
                <a:solidFill>
                  <a:srgbClr val="7030A0"/>
                </a:solidFill>
                <a:latin typeface="Times New Roman" pitchFamily="18" charset="0"/>
                <a:cs typeface="Times New Roman" pitchFamily="18" charset="0"/>
              </a:rPr>
              <a:t>2</a:t>
            </a:r>
            <a:r>
              <a:rPr lang="en-US" sz="2400" dirty="0">
                <a:solidFill>
                  <a:srgbClr val="7030A0"/>
                </a:solidFill>
                <a:latin typeface="Times New Roman" pitchFamily="18" charset="0"/>
                <a:cs typeface="Times New Roman" pitchFamily="18" charset="0"/>
              </a:rPr>
              <a:t>. </a:t>
            </a:r>
            <a:r>
              <a:rPr lang="en-US" sz="2400" dirty="0">
                <a:solidFill>
                  <a:srgbClr val="002060"/>
                </a:solidFill>
                <a:latin typeface="Times New Roman" pitchFamily="18" charset="0"/>
                <a:cs typeface="Times New Roman" pitchFamily="18" charset="0"/>
              </a:rPr>
              <a:t>Convert the following quantities from AE system unit to SI system unit.  </a:t>
            </a:r>
          </a:p>
          <a:p>
            <a:pPr marL="0" lvl="0" indent="-457200" algn="just">
              <a:lnSpc>
                <a:spcPct val="150000"/>
              </a:lnSpc>
              <a:spcBef>
                <a:spcPts val="0"/>
              </a:spcBef>
              <a:spcAft>
                <a:spcPts val="1200"/>
              </a:spcAft>
              <a:buFont typeface="+mj-lt"/>
              <a:buAutoNum type="alphaLcParenR"/>
            </a:pPr>
            <a:r>
              <a:rPr lang="en-US" sz="2400" dirty="0">
                <a:solidFill>
                  <a:srgbClr val="002060"/>
                </a:solidFill>
                <a:latin typeface="Times New Roman" pitchFamily="18" charset="0"/>
                <a:cs typeface="Times New Roman" pitchFamily="18" charset="0"/>
              </a:rPr>
              <a:t>20gal/</a:t>
            </a:r>
            <a:r>
              <a:rPr lang="en-US" sz="2400" dirty="0" err="1">
                <a:solidFill>
                  <a:srgbClr val="002060"/>
                </a:solidFill>
                <a:latin typeface="Times New Roman" pitchFamily="18" charset="0"/>
                <a:cs typeface="Times New Roman" pitchFamily="18" charset="0"/>
              </a:rPr>
              <a:t>hr</a:t>
            </a:r>
            <a:r>
              <a:rPr lang="en-US" sz="2400" dirty="0">
                <a:solidFill>
                  <a:srgbClr val="002060"/>
                </a:solidFill>
                <a:latin typeface="Times New Roman" pitchFamily="18" charset="0"/>
                <a:cs typeface="Times New Roman" pitchFamily="18" charset="0"/>
              </a:rPr>
              <a:t> to m</a:t>
            </a:r>
            <a:r>
              <a:rPr lang="en-US" sz="2400" baseline="30000" dirty="0">
                <a:solidFill>
                  <a:srgbClr val="002060"/>
                </a:solidFill>
                <a:latin typeface="Times New Roman" pitchFamily="18" charset="0"/>
                <a:cs typeface="Times New Roman" pitchFamily="18" charset="0"/>
              </a:rPr>
              <a:t>3</a:t>
            </a:r>
            <a:r>
              <a:rPr lang="en-US" sz="2400" dirty="0">
                <a:solidFill>
                  <a:srgbClr val="002060"/>
                </a:solidFill>
                <a:latin typeface="Times New Roman" pitchFamily="18" charset="0"/>
                <a:cs typeface="Times New Roman" pitchFamily="18" charset="0"/>
              </a:rPr>
              <a:t>/s</a:t>
            </a:r>
          </a:p>
          <a:p>
            <a:pPr marL="0" lvl="0" indent="-457200" algn="just">
              <a:lnSpc>
                <a:spcPct val="150000"/>
              </a:lnSpc>
              <a:spcBef>
                <a:spcPts val="0"/>
              </a:spcBef>
              <a:spcAft>
                <a:spcPts val="1200"/>
              </a:spcAft>
              <a:buFont typeface="+mj-lt"/>
              <a:buAutoNum type="alphaLcParenR"/>
            </a:pPr>
            <a:r>
              <a:rPr lang="en-US" sz="2400" dirty="0">
                <a:solidFill>
                  <a:srgbClr val="002060"/>
                </a:solidFill>
                <a:latin typeface="Times New Roman" pitchFamily="18" charset="0"/>
                <a:cs typeface="Times New Roman" pitchFamily="18" charset="0"/>
              </a:rPr>
              <a:t>50lb</a:t>
            </a:r>
            <a:r>
              <a:rPr lang="en-US" sz="2400" baseline="-25000" dirty="0">
                <a:solidFill>
                  <a:srgbClr val="002060"/>
                </a:solidFill>
                <a:latin typeface="Times New Roman" pitchFamily="18" charset="0"/>
                <a:cs typeface="Times New Roman" pitchFamily="18" charset="0"/>
              </a:rPr>
              <a:t>f</a:t>
            </a:r>
            <a:r>
              <a:rPr lang="en-US" sz="2400" dirty="0">
                <a:solidFill>
                  <a:srgbClr val="002060"/>
                </a:solidFill>
                <a:latin typeface="Times New Roman" pitchFamily="18" charset="0"/>
                <a:cs typeface="Times New Roman" pitchFamily="18" charset="0"/>
              </a:rPr>
              <a:t>/in</a:t>
            </a:r>
            <a:r>
              <a:rPr lang="en-US" sz="2400" baseline="30000" dirty="0">
                <a:solidFill>
                  <a:srgbClr val="002060"/>
                </a:solidFill>
                <a:latin typeface="Times New Roman" pitchFamily="18" charset="0"/>
                <a:cs typeface="Times New Roman" pitchFamily="18" charset="0"/>
              </a:rPr>
              <a:t>2</a:t>
            </a:r>
            <a:r>
              <a:rPr lang="en-US" sz="2400" dirty="0">
                <a:solidFill>
                  <a:srgbClr val="002060"/>
                </a:solidFill>
                <a:latin typeface="Times New Roman" pitchFamily="18" charset="0"/>
                <a:cs typeface="Times New Roman" pitchFamily="18" charset="0"/>
              </a:rPr>
              <a:t> to N/m</a:t>
            </a:r>
            <a:r>
              <a:rPr lang="en-US" sz="2400" baseline="30000" dirty="0">
                <a:solidFill>
                  <a:srgbClr val="002060"/>
                </a:solidFill>
                <a:latin typeface="Times New Roman" pitchFamily="18" charset="0"/>
                <a:cs typeface="Times New Roman" pitchFamily="18" charset="0"/>
              </a:rPr>
              <a:t>2</a:t>
            </a:r>
            <a:r>
              <a:rPr lang="en-US" sz="2400" dirty="0">
                <a:solidFill>
                  <a:srgbClr val="002060"/>
                </a:solidFill>
                <a:latin typeface="Times New Roman" pitchFamily="18" charset="0"/>
                <a:cs typeface="Times New Roman" pitchFamily="18" charset="0"/>
              </a:rPr>
              <a:t>.</a:t>
            </a:r>
          </a:p>
          <a:p>
            <a:pPr marL="0" algn="just">
              <a:lnSpc>
                <a:spcPct val="150000"/>
              </a:lnSpc>
              <a:spcBef>
                <a:spcPts val="0"/>
              </a:spcBef>
              <a:spcAft>
                <a:spcPts val="1200"/>
              </a:spcAft>
              <a:buNone/>
            </a:pPr>
            <a:r>
              <a:rPr lang="en-US" sz="2400" b="1" dirty="0">
                <a:latin typeface="Times New Roman" pitchFamily="18" charset="0"/>
                <a:cs typeface="Times New Roman" pitchFamily="18" charset="0"/>
              </a:rPr>
              <a:t>Answer :</a:t>
            </a:r>
            <a:endParaRPr lang="en-US" sz="2400" dirty="0">
              <a:latin typeface="Times New Roman" pitchFamily="18" charset="0"/>
              <a:cs typeface="Times New Roman" pitchFamily="18" charset="0"/>
            </a:endParaRPr>
          </a:p>
          <a:p>
            <a:pPr marL="0" lvl="0" algn="just">
              <a:lnSpc>
                <a:spcPct val="150000"/>
              </a:lnSpc>
              <a:spcBef>
                <a:spcPts val="0"/>
              </a:spcBef>
              <a:spcAft>
                <a:spcPts val="1200"/>
              </a:spcAft>
              <a:buNone/>
            </a:pPr>
            <a:r>
              <a:rPr lang="en-US" sz="2400" dirty="0">
                <a:solidFill>
                  <a:srgbClr val="7030A0"/>
                </a:solidFill>
                <a:latin typeface="Times New Roman" pitchFamily="18" charset="0"/>
                <a:cs typeface="Times New Roman" pitchFamily="18" charset="0"/>
              </a:rPr>
              <a:t>a). </a:t>
            </a:r>
            <a:r>
              <a:rPr lang="en-US" sz="2400" dirty="0">
                <a:latin typeface="Times New Roman" pitchFamily="18" charset="0"/>
                <a:cs typeface="Times New Roman" pitchFamily="18" charset="0"/>
              </a:rPr>
              <a:t>20 gal/</a:t>
            </a:r>
            <a:r>
              <a:rPr lang="en-US" sz="2400" dirty="0" err="1">
                <a:latin typeface="Times New Roman" pitchFamily="18" charset="0"/>
                <a:cs typeface="Times New Roman" pitchFamily="18" charset="0"/>
              </a:rPr>
              <a:t>hr</a:t>
            </a:r>
            <a:r>
              <a:rPr lang="en-US" sz="2400" dirty="0">
                <a:latin typeface="Times New Roman" pitchFamily="18" charset="0"/>
                <a:cs typeface="Times New Roman" pitchFamily="18" charset="0"/>
              </a:rPr>
              <a:t> = 20 gal/hr×1hr/60min×1min/60s×3.78L/gal×1m</a:t>
            </a:r>
            <a:r>
              <a:rPr lang="en-US" sz="2400" baseline="30000" dirty="0">
                <a:latin typeface="Times New Roman" pitchFamily="18" charset="0"/>
                <a:cs typeface="Times New Roman" pitchFamily="18" charset="0"/>
              </a:rPr>
              <a:t>3</a:t>
            </a:r>
            <a:r>
              <a:rPr lang="en-US" sz="2400" dirty="0">
                <a:latin typeface="Times New Roman" pitchFamily="18" charset="0"/>
                <a:cs typeface="Times New Roman" pitchFamily="18" charset="0"/>
              </a:rPr>
              <a:t>/1000L</a:t>
            </a:r>
            <a:r>
              <a:rPr lang="en-US" sz="2400" dirty="0">
                <a:solidFill>
                  <a:srgbClr val="7030A0"/>
                </a:solidFill>
                <a:latin typeface="Times New Roman" pitchFamily="18" charset="0"/>
                <a:cs typeface="Times New Roman" pitchFamily="18" charset="0"/>
              </a:rPr>
              <a:t> </a:t>
            </a:r>
            <a:r>
              <a:rPr lang="en-US" sz="2400" b="1" dirty="0">
                <a:latin typeface="Times New Roman" pitchFamily="18" charset="0"/>
                <a:cs typeface="Times New Roman" pitchFamily="18" charset="0"/>
              </a:rPr>
              <a:t>= 2.1×10</a:t>
            </a:r>
            <a:r>
              <a:rPr lang="en-US" sz="2400" b="1" baseline="30000" dirty="0">
                <a:latin typeface="Times New Roman" pitchFamily="18" charset="0"/>
                <a:cs typeface="Times New Roman" pitchFamily="18" charset="0"/>
              </a:rPr>
              <a:t>-5</a:t>
            </a:r>
            <a:r>
              <a:rPr lang="en-US" sz="2400" b="1" dirty="0">
                <a:latin typeface="Times New Roman" pitchFamily="18" charset="0"/>
                <a:cs typeface="Times New Roman" pitchFamily="18" charset="0"/>
              </a:rPr>
              <a:t>m</a:t>
            </a:r>
            <a:r>
              <a:rPr lang="en-US" sz="2400" b="1" baseline="30000" dirty="0">
                <a:latin typeface="Times New Roman" pitchFamily="18" charset="0"/>
                <a:cs typeface="Times New Roman" pitchFamily="18" charset="0"/>
              </a:rPr>
              <a:t>3</a:t>
            </a:r>
            <a:r>
              <a:rPr lang="en-US" sz="2400" b="1" dirty="0">
                <a:latin typeface="Times New Roman" pitchFamily="18" charset="0"/>
                <a:cs typeface="Times New Roman" pitchFamily="18" charset="0"/>
              </a:rPr>
              <a:t>/s</a:t>
            </a:r>
          </a:p>
          <a:p>
            <a:pPr marL="0" lvl="0" algn="just">
              <a:lnSpc>
                <a:spcPct val="150000"/>
              </a:lnSpc>
              <a:spcBef>
                <a:spcPts val="0"/>
              </a:spcBef>
              <a:spcAft>
                <a:spcPts val="1200"/>
              </a:spcAft>
              <a:buNone/>
            </a:pPr>
            <a:r>
              <a:rPr lang="en-US" sz="2400" dirty="0">
                <a:solidFill>
                  <a:srgbClr val="7030A0"/>
                </a:solidFill>
                <a:latin typeface="Times New Roman" pitchFamily="18" charset="0"/>
                <a:cs typeface="Times New Roman" pitchFamily="18" charset="0"/>
              </a:rPr>
              <a:t>b). </a:t>
            </a:r>
            <a:r>
              <a:rPr lang="en-US" sz="2400" dirty="0">
                <a:latin typeface="Times New Roman" pitchFamily="18" charset="0"/>
                <a:cs typeface="Times New Roman" pitchFamily="18" charset="0"/>
              </a:rPr>
              <a:t>50lb</a:t>
            </a:r>
            <a:r>
              <a:rPr lang="en-US" sz="2400" baseline="-25000" dirty="0">
                <a:latin typeface="Times New Roman" pitchFamily="18" charset="0"/>
                <a:cs typeface="Times New Roman" pitchFamily="18" charset="0"/>
              </a:rPr>
              <a:t>f</a:t>
            </a:r>
            <a:r>
              <a:rPr lang="en-US" sz="2400" dirty="0">
                <a:latin typeface="Times New Roman" pitchFamily="18" charset="0"/>
                <a:cs typeface="Times New Roman" pitchFamily="18" charset="0"/>
              </a:rPr>
              <a:t>/in</a:t>
            </a:r>
            <a:r>
              <a:rPr lang="en-US" sz="2400" baseline="30000" dirty="0">
                <a:latin typeface="Times New Roman" pitchFamily="18" charset="0"/>
                <a:cs typeface="Times New Roman" pitchFamily="18" charset="0"/>
              </a:rPr>
              <a:t>2 </a:t>
            </a:r>
            <a:r>
              <a:rPr lang="en-US" sz="2400" dirty="0">
                <a:latin typeface="Times New Roman" pitchFamily="18" charset="0"/>
                <a:cs typeface="Times New Roman" pitchFamily="18" charset="0"/>
              </a:rPr>
              <a:t>= 50lb</a:t>
            </a:r>
            <a:r>
              <a:rPr lang="en-US" sz="2400" baseline="-25000" dirty="0">
                <a:latin typeface="Times New Roman" pitchFamily="18" charset="0"/>
                <a:cs typeface="Times New Roman" pitchFamily="18" charset="0"/>
              </a:rPr>
              <a:t>m</a:t>
            </a:r>
            <a:r>
              <a:rPr lang="en-US" sz="2400" dirty="0">
                <a:latin typeface="Times New Roman" pitchFamily="18" charset="0"/>
                <a:cs typeface="Times New Roman" pitchFamily="18" charset="0"/>
              </a:rPr>
              <a:t>/in</a:t>
            </a:r>
            <a:r>
              <a:rPr lang="en-US" sz="2400" baseline="30000" dirty="0">
                <a:latin typeface="Times New Roman" pitchFamily="18" charset="0"/>
                <a:cs typeface="Times New Roman" pitchFamily="18" charset="0"/>
              </a:rPr>
              <a:t>2</a:t>
            </a:r>
            <a:r>
              <a:rPr lang="en-US" sz="2400" dirty="0">
                <a:latin typeface="Times New Roman" pitchFamily="18" charset="0"/>
                <a:cs typeface="Times New Roman" pitchFamily="18" charset="0"/>
              </a:rPr>
              <a:t>×ft/s</a:t>
            </a:r>
            <a:r>
              <a:rPr lang="en-US" sz="2400" baseline="30000" dirty="0">
                <a:latin typeface="Times New Roman" pitchFamily="18" charset="0"/>
                <a:cs typeface="Times New Roman" pitchFamily="18" charset="0"/>
              </a:rPr>
              <a:t>2</a:t>
            </a:r>
            <a:r>
              <a:rPr lang="en-US" sz="2400" dirty="0">
                <a:latin typeface="Times New Roman" pitchFamily="18" charset="0"/>
                <a:cs typeface="Times New Roman" pitchFamily="18" charset="0"/>
              </a:rPr>
              <a:t>×12in/1ft×0.454kg/lbm×1in/0.0254m = 10724.4kg/m.s</a:t>
            </a:r>
            <a:r>
              <a:rPr lang="en-US" sz="2400" baseline="30000" dirty="0">
                <a:latin typeface="Times New Roman" pitchFamily="18" charset="0"/>
                <a:cs typeface="Times New Roman" pitchFamily="18" charset="0"/>
              </a:rPr>
              <a:t>2</a:t>
            </a:r>
            <a:endParaRPr lang="en-US" sz="2400" dirty="0">
              <a:latin typeface="Times New Roman" pitchFamily="18" charset="0"/>
              <a:cs typeface="Times New Roman" pitchFamily="18" charset="0"/>
            </a:endParaRPr>
          </a:p>
          <a:p>
            <a:pPr marL="0" algn="just">
              <a:lnSpc>
                <a:spcPct val="150000"/>
              </a:lnSpc>
              <a:spcBef>
                <a:spcPts val="0"/>
              </a:spcBef>
              <a:spcAft>
                <a:spcPts val="1200"/>
              </a:spcAft>
              <a:buNone/>
            </a:pPr>
            <a:r>
              <a:rPr lang="en-US" sz="2400" dirty="0">
                <a:latin typeface="Times New Roman" pitchFamily="18" charset="0"/>
                <a:cs typeface="Times New Roman" pitchFamily="18" charset="0"/>
              </a:rPr>
              <a:t>= </a:t>
            </a:r>
            <a:r>
              <a:rPr lang="en-US" sz="2400" b="1" dirty="0">
                <a:latin typeface="Times New Roman" pitchFamily="18" charset="0"/>
                <a:cs typeface="Times New Roman" pitchFamily="18" charset="0"/>
              </a:rPr>
              <a:t>10724.4N/m</a:t>
            </a:r>
            <a:r>
              <a:rPr lang="en-US" sz="2400" b="1" baseline="30000" dirty="0">
                <a:latin typeface="Times New Roman" pitchFamily="18" charset="0"/>
                <a:cs typeface="Times New Roman" pitchFamily="18" charset="0"/>
              </a:rPr>
              <a:t>2</a:t>
            </a:r>
            <a:endParaRPr lang="en-US" sz="2400" dirty="0">
              <a:latin typeface="Times New Roman" pitchFamily="18" charset="0"/>
              <a:cs typeface="Times New Roman" pitchFamily="18" charset="0"/>
            </a:endParaRPr>
          </a:p>
          <a:p>
            <a:pPr marL="0" indent="0" algn="just">
              <a:lnSpc>
                <a:spcPct val="150000"/>
              </a:lnSpc>
              <a:spcBef>
                <a:spcPts val="0"/>
              </a:spcBef>
              <a:spcAft>
                <a:spcPts val="1200"/>
              </a:spcAft>
              <a:buNone/>
            </a:pPr>
            <a:endParaRPr lang="en-US" sz="2400" dirty="0">
              <a:latin typeface="Times New Roman" pitchFamily="18" charset="0"/>
              <a:cs typeface="Times New Roman" pitchFamily="18" charset="0"/>
            </a:endParaRPr>
          </a:p>
          <a:p>
            <a:pPr marL="0" indent="0" algn="just">
              <a:lnSpc>
                <a:spcPct val="150000"/>
              </a:lnSpc>
              <a:buNone/>
            </a:pPr>
            <a:endParaRPr lang="en-US" sz="2400" dirty="0">
              <a:latin typeface="Times New Roman" pitchFamily="18" charset="0"/>
              <a:cs typeface="Times New Roman" pitchFamily="18" charset="0"/>
            </a:endParaRPr>
          </a:p>
          <a:p>
            <a:pPr marL="0" indent="0" algn="just">
              <a:lnSpc>
                <a:spcPct val="150000"/>
              </a:lnSpc>
              <a:buNone/>
            </a:pPr>
            <a:endParaRPr lang="en-US" sz="2400" b="1" dirty="0">
              <a:latin typeface="Times New Roman" pitchFamily="18" charset="0"/>
              <a:cs typeface="Times New Roman" pitchFamily="18" charset="0"/>
            </a:endParaRPr>
          </a:p>
          <a:p>
            <a:pPr marL="0" indent="0" algn="just">
              <a:lnSpc>
                <a:spcPct val="150000"/>
              </a:lnSpc>
              <a:buNone/>
            </a:pPr>
            <a:endParaRPr lang="en-US" sz="2800" b="1" dirty="0">
              <a:solidFill>
                <a:schemeClr val="tx2"/>
              </a:solidFill>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64C8D385-DF9D-EBDE-4170-07AB00A85271}"/>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C9FAF53-5D73-A938-4523-5C2C13197DE3}"/>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E256A31-6900-32C0-6C62-177D919CFF7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26</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50315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CE1D3-154F-9B3E-A7E1-D035695D41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06D678-2581-3764-357D-0E46014687CC}"/>
              </a:ext>
            </a:extLst>
          </p:cNvPr>
          <p:cNvSpPr>
            <a:spLocks noGrp="1"/>
          </p:cNvSpPr>
          <p:nvPr>
            <p:ph type="title"/>
          </p:nvPr>
        </p:nvSpPr>
        <p:spPr>
          <a:xfrm>
            <a:off x="374374" y="231224"/>
            <a:ext cx="10972800" cy="308353"/>
          </a:xfrm>
        </p:spPr>
        <p:txBody>
          <a:bodyPr>
            <a:noAutofit/>
          </a:bodyPr>
          <a:lstStyle/>
          <a:p>
            <a:pPr algn="l"/>
            <a:br>
              <a:rPr lang="en-US" sz="2800" b="1" dirty="0">
                <a:solidFill>
                  <a:srgbClr val="002060"/>
                </a:solidFill>
                <a:latin typeface="Times New Roman" panose="02020603050405020304" pitchFamily="18" charset="0"/>
                <a:cs typeface="Times New Roman" panose="02020603050405020304" pitchFamily="18" charset="0"/>
              </a:rPr>
            </a:br>
            <a:r>
              <a:rPr lang="en-US" sz="3200" b="1" dirty="0">
                <a:solidFill>
                  <a:srgbClr val="002060"/>
                </a:solidFill>
                <a:latin typeface="Times New Roman" panose="02020603050405020304" pitchFamily="18" charset="0"/>
                <a:cs typeface="Times New Roman" panose="02020603050405020304" pitchFamily="18" charset="0"/>
              </a:rPr>
              <a:t>2.3. Equations and units</a:t>
            </a:r>
            <a:br>
              <a:rPr lang="en-US" sz="2800" b="1" dirty="0">
                <a:solidFill>
                  <a:srgbClr val="002060"/>
                </a:solidFill>
                <a:latin typeface="Times New Roman" panose="02020603050405020304" pitchFamily="18"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8DDF6901-4A5D-99CF-9024-1E94E0D2181D}"/>
              </a:ext>
            </a:extLst>
          </p:cNvPr>
          <p:cNvSpPr>
            <a:spLocks noGrp="1"/>
          </p:cNvSpPr>
          <p:nvPr>
            <p:ph idx="1"/>
          </p:nvPr>
        </p:nvSpPr>
        <p:spPr>
          <a:xfrm>
            <a:off x="374374" y="934283"/>
            <a:ext cx="11532704" cy="4860231"/>
          </a:xfrm>
        </p:spPr>
        <p:txBody>
          <a:bodyPr>
            <a:normAutofit lnSpcReduction="10000"/>
          </a:bodyPr>
          <a:lstStyle/>
          <a:p>
            <a:pPr marL="0" indent="0" algn="just">
              <a:lnSpc>
                <a:spcPct val="150000"/>
              </a:lnSpc>
              <a:spcBef>
                <a:spcPts val="0"/>
              </a:spcBef>
              <a:spcAft>
                <a:spcPts val="1200"/>
              </a:spcAft>
              <a:buNone/>
            </a:pPr>
            <a:r>
              <a:rPr lang="en-US" sz="2400" dirty="0">
                <a:latin typeface="Times New Roman" pitchFamily="18" charset="0"/>
                <a:cs typeface="Times New Roman" pitchFamily="18" charset="0"/>
              </a:rPr>
              <a:t>The use of units or dimensions along with the numbers in your calculations requires more attention than you probably have been giving to your computations. </a:t>
            </a:r>
          </a:p>
          <a:p>
            <a:pPr marL="0" lvl="0" indent="0" algn="just">
              <a:lnSpc>
                <a:spcPct val="150000"/>
              </a:lnSpc>
              <a:spcBef>
                <a:spcPts val="0"/>
              </a:spcBef>
              <a:spcAft>
                <a:spcPts val="1200"/>
              </a:spcAft>
              <a:buNone/>
            </a:pPr>
            <a:r>
              <a:rPr lang="en-US" sz="2400" dirty="0">
                <a:latin typeface="Times New Roman" pitchFamily="18" charset="0"/>
                <a:cs typeface="Times New Roman" pitchFamily="18" charset="0"/>
              </a:rPr>
              <a:t>In chemical engineering, understanding basic concepts and performing calculations is essential for designing and analyzing processes. </a:t>
            </a:r>
          </a:p>
          <a:p>
            <a:pPr marL="0" lvl="0" indent="0" algn="just">
              <a:lnSpc>
                <a:spcPct val="150000"/>
              </a:lnSpc>
              <a:spcBef>
                <a:spcPts val="0"/>
              </a:spcBef>
              <a:spcAft>
                <a:spcPts val="1200"/>
              </a:spcAft>
              <a:buNone/>
            </a:pPr>
            <a:r>
              <a:rPr lang="en-US" sz="2400" dirty="0">
                <a:latin typeface="Times New Roman" pitchFamily="18" charset="0"/>
                <a:cs typeface="Times New Roman" pitchFamily="18" charset="0"/>
              </a:rPr>
              <a:t>Furthermore, ensuring dimensional consistency and using appropriate units is critical for accurate results and safety.</a:t>
            </a:r>
          </a:p>
          <a:p>
            <a:pPr marL="0" indent="0" algn="just">
              <a:lnSpc>
                <a:spcPct val="150000"/>
              </a:lnSpc>
              <a:spcBef>
                <a:spcPts val="0"/>
              </a:spcBef>
              <a:spcAft>
                <a:spcPts val="1200"/>
              </a:spcAft>
              <a:buNone/>
            </a:pPr>
            <a:r>
              <a:rPr lang="en-US" sz="2400" dirty="0">
                <a:latin typeface="Times New Roman" pitchFamily="18" charset="0"/>
                <a:cs typeface="Times New Roman" pitchFamily="18" charset="0"/>
              </a:rPr>
              <a:t>The dimensions and units of  equations must be consistent both in right- and left-hand sides of the equations.</a:t>
            </a:r>
          </a:p>
          <a:p>
            <a:pPr marL="0" lvl="0" indent="0" algn="just">
              <a:lnSpc>
                <a:spcPct val="150000"/>
              </a:lnSpc>
              <a:spcBef>
                <a:spcPts val="0"/>
              </a:spcBef>
              <a:spcAft>
                <a:spcPts val="1200"/>
              </a:spcAft>
              <a:buNone/>
            </a:pPr>
            <a:endParaRPr lang="en-US" sz="2400" dirty="0">
              <a:latin typeface="Times New Roman" pitchFamily="18" charset="0"/>
              <a:cs typeface="Times New Roman" pitchFamily="18" charset="0"/>
            </a:endParaRPr>
          </a:p>
          <a:p>
            <a:pPr marL="0" indent="0" algn="just">
              <a:lnSpc>
                <a:spcPct val="150000"/>
              </a:lnSpc>
              <a:spcBef>
                <a:spcPts val="0"/>
              </a:spcBef>
              <a:spcAft>
                <a:spcPts val="1200"/>
              </a:spcAft>
              <a:buNone/>
            </a:pPr>
            <a:endParaRPr lang="en-US" sz="2400" dirty="0"/>
          </a:p>
        </p:txBody>
      </p:sp>
      <p:cxnSp>
        <p:nvCxnSpPr>
          <p:cNvPr id="5" name="Straight Connector 4">
            <a:extLst>
              <a:ext uri="{FF2B5EF4-FFF2-40B4-BE49-F238E27FC236}">
                <a16:creationId xmlns:a16="http://schemas.microsoft.com/office/drawing/2014/main" id="{58237D62-307F-904B-B033-CB367816FE29}"/>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0AE6892-C7BE-DFD8-5077-17C69D56DAF7}"/>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8E954B8-F545-184F-7037-ED9A053C8E0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27</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01440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A03CBE-01F2-60B6-D85D-926D62614D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21DE88-1F75-DB1C-308D-49BF6B4E00EE}"/>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A38AE98-45BB-2A17-C1A4-A80580DAEB61}"/>
                  </a:ext>
                </a:extLst>
              </p:cNvPr>
              <p:cNvSpPr>
                <a:spLocks noGrp="1"/>
              </p:cNvSpPr>
              <p:nvPr>
                <p:ph idx="1"/>
              </p:nvPr>
            </p:nvSpPr>
            <p:spPr>
              <a:xfrm>
                <a:off x="228600" y="874644"/>
                <a:ext cx="11777870" cy="5251521"/>
              </a:xfrm>
            </p:spPr>
            <p:txBody>
              <a:bodyPr>
                <a:normAutofit/>
              </a:bodyPr>
              <a:lstStyle/>
              <a:p>
                <a:pPr marL="0" indent="0" algn="just">
                  <a:lnSpc>
                    <a:spcPct val="150000"/>
                  </a:lnSpc>
                  <a:spcBef>
                    <a:spcPts val="0"/>
                  </a:spcBef>
                  <a:spcAft>
                    <a:spcPts val="1200"/>
                  </a:spcAft>
                  <a:buNone/>
                </a:pPr>
                <a:r>
                  <a:rPr lang="en-US" sz="2400" dirty="0">
                    <a:latin typeface="Times New Roman" pitchFamily="18" charset="0"/>
                    <a:cs typeface="Times New Roman" pitchFamily="18" charset="0"/>
                  </a:rPr>
                  <a:t>The concept of dimensional consistency can be illustrated by an equation that represents gas behavior and is known as the </a:t>
                </a:r>
                <a:r>
                  <a:rPr lang="en-US" sz="2400" b="1" dirty="0">
                    <a:latin typeface="Times New Roman" pitchFamily="18" charset="0"/>
                    <a:cs typeface="Times New Roman" pitchFamily="18" charset="0"/>
                  </a:rPr>
                  <a:t>van der Waals equation </a:t>
                </a:r>
                <a:r>
                  <a:rPr lang="en-US" sz="2400" b="1" dirty="0">
                    <a:solidFill>
                      <a:schemeClr val="tx2"/>
                    </a:solidFill>
                    <a:latin typeface="Times New Roman" panose="02020603050405020304" pitchFamily="18" charset="0"/>
                    <a:cs typeface="Times New Roman" panose="02020603050405020304" pitchFamily="18" charset="0"/>
                  </a:rPr>
                  <a:t>(Himmelblau, 2023, pg. 50).</a:t>
                </a:r>
                <a:endParaRPr lang="en-US" sz="2400" b="1" dirty="0">
                  <a:solidFill>
                    <a:srgbClr val="7030A0"/>
                  </a:solidFill>
                  <a:latin typeface="Times New Roman" pitchFamily="18" charset="0"/>
                  <a:cs typeface="Times New Roman" pitchFamily="18" charset="0"/>
                </a:endParaRPr>
              </a:p>
              <a:p>
                <a:pPr marL="0" indent="0" algn="just">
                  <a:lnSpc>
                    <a:spcPct val="150000"/>
                  </a:lnSpc>
                  <a:spcBef>
                    <a:spcPts val="0"/>
                  </a:spcBef>
                  <a:spcAft>
                    <a:spcPts val="1200"/>
                  </a:spcAft>
                  <a:buNone/>
                </a:pPr>
                <a:r>
                  <a:rPr lang="en-US" sz="2400" dirty="0">
                    <a:latin typeface="Times New Roman" pitchFamily="18" charset="0"/>
                    <a:cs typeface="Times New Roman" pitchFamily="18" charset="0"/>
                  </a:rPr>
                  <a:t>The </a:t>
                </a:r>
                <a:r>
                  <a:rPr lang="en-US" sz="2400" b="1" dirty="0">
                    <a:solidFill>
                      <a:schemeClr val="tx2"/>
                    </a:solidFill>
                    <a:latin typeface="Times New Roman" panose="02020603050405020304" pitchFamily="18" charset="0"/>
                    <a:cs typeface="Times New Roman" panose="02020603050405020304" pitchFamily="18" charset="0"/>
                  </a:rPr>
                  <a:t>Vander Waals </a:t>
                </a:r>
                <a:r>
                  <a:rPr lang="en-US" sz="2400" dirty="0">
                    <a:latin typeface="Times New Roman" pitchFamily="18" charset="0"/>
                    <a:cs typeface="Times New Roman" pitchFamily="18" charset="0"/>
                  </a:rPr>
                  <a:t>equation is given by equation (2.1):</a:t>
                </a:r>
              </a:p>
              <a:p>
                <a:pPr marL="0" indent="0" algn="just">
                  <a:lnSpc>
                    <a:spcPct val="150000"/>
                  </a:lnSpc>
                  <a:spcBef>
                    <a:spcPts val="0"/>
                  </a:spcBef>
                  <a:spcAft>
                    <a:spcPts val="1200"/>
                  </a:spcAft>
                  <a:buNone/>
                </a:pPr>
                <a14:m>
                  <m:oMath xmlns:m="http://schemas.openxmlformats.org/officeDocument/2006/math">
                    <m:d>
                      <m:dPr>
                        <m:ctrlPr>
                          <a:rPr lang="en-US" sz="2400" i="1">
                            <a:latin typeface="Cambria Math" panose="02040503050406030204" pitchFamily="18" charset="0"/>
                          </a:rPr>
                        </m:ctrlPr>
                      </m:dPr>
                      <m:e>
                        <m:r>
                          <a:rPr lang="en-US" sz="2400" i="1">
                            <a:latin typeface="Cambria Math" panose="02040503050406030204" pitchFamily="18" charset="0"/>
                          </a:rPr>
                          <m:t>𝑃</m:t>
                        </m:r>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𝑎</m:t>
                            </m:r>
                          </m:num>
                          <m:den>
                            <m:sSup>
                              <m:sSupPr>
                                <m:ctrlPr>
                                  <a:rPr lang="en-US" sz="2400" i="1">
                                    <a:latin typeface="Cambria Math" panose="02040503050406030204" pitchFamily="18" charset="0"/>
                                  </a:rPr>
                                </m:ctrlPr>
                              </m:sSupPr>
                              <m:e>
                                <m:r>
                                  <a:rPr lang="en-US" sz="2400" b="0" i="1" smtClean="0">
                                    <a:latin typeface="Cambria Math" panose="02040503050406030204" pitchFamily="18" charset="0"/>
                                  </a:rPr>
                                  <m:t>𝑉</m:t>
                                </m:r>
                              </m:e>
                              <m:sup>
                                <m:r>
                                  <a:rPr lang="en-US" sz="2400" i="1">
                                    <a:latin typeface="Cambria Math" panose="02040503050406030204" pitchFamily="18" charset="0"/>
                                  </a:rPr>
                                  <m:t>2</m:t>
                                </m:r>
                              </m:sup>
                            </m:sSup>
                          </m:den>
                        </m:f>
                      </m:e>
                    </m:d>
                    <m:d>
                      <m:dPr>
                        <m:ctrlPr>
                          <a:rPr lang="en-US" sz="2400" i="1">
                            <a:latin typeface="Cambria Math" panose="02040503050406030204" pitchFamily="18" charset="0"/>
                          </a:rPr>
                        </m:ctrlPr>
                      </m:dPr>
                      <m:e>
                        <m:r>
                          <m:rPr>
                            <m:sty m:val="p"/>
                          </m:rPr>
                          <a:rPr lang="en-US" sz="2400" b="0" i="0" smtClean="0">
                            <a:latin typeface="Cambria Math" panose="02040503050406030204" pitchFamily="18" charset="0"/>
                          </a:rPr>
                          <m:t>V</m:t>
                        </m:r>
                        <m:r>
                          <a:rPr lang="en-US" sz="2400">
                            <a:latin typeface="Cambria Math" panose="02040503050406030204" pitchFamily="18" charset="0"/>
                          </a:rPr>
                          <m:t>−</m:t>
                        </m:r>
                        <m:r>
                          <m:rPr>
                            <m:sty m:val="p"/>
                          </m:rPr>
                          <a:rPr lang="en-US" sz="2400">
                            <a:latin typeface="Cambria Math" panose="02040503050406030204" pitchFamily="18" charset="0"/>
                          </a:rPr>
                          <m:t>b</m:t>
                        </m:r>
                      </m:e>
                    </m:d>
                    <m:r>
                      <a:rPr lang="en-US" sz="2400">
                        <a:latin typeface="Cambria Math" panose="02040503050406030204" pitchFamily="18" charset="0"/>
                      </a:rPr>
                      <m:t>=</m:t>
                    </m:r>
                    <m:r>
                      <m:rPr>
                        <m:sty m:val="p"/>
                      </m:rPr>
                      <a:rPr lang="en-US" sz="2400">
                        <a:latin typeface="Cambria Math" panose="02040503050406030204" pitchFamily="18" charset="0"/>
                      </a:rPr>
                      <m:t>RT</m:t>
                    </m:r>
                  </m:oMath>
                </a14:m>
                <a:r>
                  <a:rPr lang="en-US" sz="2400" dirty="0">
                    <a:latin typeface="Times New Roman" pitchFamily="18" charset="0"/>
                    <a:cs typeface="Times New Roman" pitchFamily="18" charset="0"/>
                  </a:rPr>
                  <a:t>                                                  (2.1)</a:t>
                </a:r>
              </a:p>
              <a:p>
                <a:pPr algn="just">
                  <a:lnSpc>
                    <a:spcPct val="150000"/>
                  </a:lnSpc>
                  <a:spcBef>
                    <a:spcPts val="0"/>
                  </a:spcBef>
                  <a:spcAft>
                    <a:spcPts val="1200"/>
                  </a:spcAft>
                  <a:buNone/>
                </a:pPr>
                <a:r>
                  <a:rPr lang="en-US" sz="2400" dirty="0">
                    <a:latin typeface="Times New Roman" pitchFamily="18" charset="0"/>
                    <a:cs typeface="Times New Roman" pitchFamily="18" charset="0"/>
                  </a:rPr>
                  <a:t>Where: P is pressure, V is specific volume, a and b are constants, R is gas constant, and T is temperature.</a:t>
                </a:r>
              </a:p>
              <a:p>
                <a:pPr marL="0" indent="0" algn="just">
                  <a:lnSpc>
                    <a:spcPct val="150000"/>
                  </a:lnSpc>
                  <a:spcBef>
                    <a:spcPts val="0"/>
                  </a:spcBef>
                  <a:spcAft>
                    <a:spcPts val="1200"/>
                  </a:spcAft>
                  <a:buNone/>
                </a:pPr>
                <a:endParaRPr lang="en-US" sz="2400" b="1" dirty="0">
                  <a:solidFill>
                    <a:srgbClr val="7030A0"/>
                  </a:solidFill>
                  <a:latin typeface="Times New Roman" pitchFamily="18" charset="0"/>
                  <a:cs typeface="Times New Roman" pitchFamily="18" charset="0"/>
                </a:endParaRPr>
              </a:p>
              <a:p>
                <a:pPr algn="just">
                  <a:lnSpc>
                    <a:spcPct val="150000"/>
                  </a:lnSpc>
                  <a:buFont typeface="Wingdings" pitchFamily="2" charset="2"/>
                  <a:buChar char="§"/>
                </a:pPr>
                <a:endParaRPr lang="en-US" sz="2400" b="1" dirty="0">
                  <a:solidFill>
                    <a:srgbClr val="7030A0"/>
                  </a:solidFill>
                  <a:latin typeface="Times New Roman" pitchFamily="18" charset="0"/>
                  <a:cs typeface="Times New Roman" pitchFamily="18" charset="0"/>
                </a:endParaRPr>
              </a:p>
              <a:p>
                <a:pPr algn="just">
                  <a:lnSpc>
                    <a:spcPct val="150000"/>
                  </a:lnSpc>
                  <a:buFont typeface="Wingdings" pitchFamily="2" charset="2"/>
                  <a:buChar char="§"/>
                </a:pPr>
                <a:endParaRPr lang="en-US" sz="2400" dirty="0">
                  <a:latin typeface="Times New Roman" pitchFamily="18" charset="0"/>
                  <a:cs typeface="Times New Roman" pitchFamily="18" charset="0"/>
                </a:endParaRPr>
              </a:p>
              <a:p>
                <a:pPr algn="just">
                  <a:lnSpc>
                    <a:spcPct val="150000"/>
                  </a:lnSpc>
                  <a:buFont typeface="Wingdings" pitchFamily="2" charset="2"/>
                  <a:buChar char="§"/>
                </a:pPr>
                <a:endParaRPr lang="en-US" sz="2400" dirty="0"/>
              </a:p>
            </p:txBody>
          </p:sp>
        </mc:Choice>
        <mc:Fallback xmlns="">
          <p:sp>
            <p:nvSpPr>
              <p:cNvPr id="3" name="Content Placeholder 2">
                <a:extLst>
                  <a:ext uri="{FF2B5EF4-FFF2-40B4-BE49-F238E27FC236}">
                    <a16:creationId xmlns:a16="http://schemas.microsoft.com/office/drawing/2014/main" id="{FA38AE98-45BB-2A17-C1A4-A80580DAEB61}"/>
                  </a:ext>
                </a:extLst>
              </p:cNvPr>
              <p:cNvSpPr>
                <a:spLocks noGrp="1" noRot="1" noChangeAspect="1" noMove="1" noResize="1" noEditPoints="1" noAdjustHandles="1" noChangeArrowheads="1" noChangeShapeType="1" noTextEdit="1"/>
              </p:cNvSpPr>
              <p:nvPr>
                <p:ph idx="1"/>
              </p:nvPr>
            </p:nvSpPr>
            <p:spPr>
              <a:xfrm>
                <a:off x="228600" y="874644"/>
                <a:ext cx="11777870" cy="5251521"/>
              </a:xfrm>
              <a:blipFill>
                <a:blip r:embed="rId2"/>
                <a:stretch>
                  <a:fillRect l="-828" r="-776"/>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77CB0093-1D20-5FF8-1360-E23A7D166619}"/>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C1DDC534-5DD7-9143-AFB6-C866550AB08E}"/>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62BE20A-3FD6-3F89-02C5-70083B89D6C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28</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84706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025A08-BDD1-ADE4-ACD4-147A110BB7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585B4B-531D-DDDF-132E-F19850A0109D}"/>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79435EB-80E0-9BEB-BF0A-171F42FBDD73}"/>
                  </a:ext>
                </a:extLst>
              </p:cNvPr>
              <p:cNvSpPr>
                <a:spLocks noGrp="1"/>
              </p:cNvSpPr>
              <p:nvPr>
                <p:ph idx="1"/>
              </p:nvPr>
            </p:nvSpPr>
            <p:spPr>
              <a:xfrm>
                <a:off x="198783" y="950602"/>
                <a:ext cx="11837503" cy="5175563"/>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constant (a) must have the units of </a:t>
                </a:r>
                <a:r>
                  <a:rPr lang="en-US" sz="2400" b="1" dirty="0">
                    <a:latin typeface="Times New Roman" pitchFamily="18" charset="0"/>
                    <a:cs typeface="Times New Roman" pitchFamily="18" charset="0"/>
                  </a:rPr>
                  <a:t>pressure</a:t>
                </a:r>
                <a:r>
                  <a:rPr lang="en-US" sz="2400" dirty="0">
                    <a:latin typeface="Times New Roman" pitchFamily="18" charset="0"/>
                    <a:cs typeface="Times New Roman" pitchFamily="18" charset="0"/>
                  </a:rPr>
                  <a:t> </a:t>
                </a:r>
                <a:r>
                  <a:rPr lang="en-US" sz="2400" b="1" dirty="0">
                    <a:latin typeface="Times New Roman" pitchFamily="18" charset="0"/>
                    <a:cs typeface="Times New Roman" pitchFamily="18" charset="0"/>
                  </a:rPr>
                  <a:t>times  square of specific  volume, </a:t>
                </a:r>
                <a:r>
                  <a:rPr lang="en-US" sz="2400" dirty="0">
                    <a:latin typeface="Times New Roman" pitchFamily="18" charset="0"/>
                    <a:cs typeface="Times New Roman" pitchFamily="18" charset="0"/>
                  </a:rPr>
                  <a:t>P*V</a:t>
                </a:r>
                <a:r>
                  <a:rPr lang="en-US" sz="2400" baseline="30000" dirty="0">
                    <a:latin typeface="Times New Roman" pitchFamily="18" charset="0"/>
                    <a:cs typeface="Times New Roman" pitchFamily="18" charset="0"/>
                  </a:rPr>
                  <a:t>2</a:t>
                </a:r>
                <a:r>
                  <a:rPr lang="en-US" sz="2400" dirty="0">
                    <a:latin typeface="Times New Roman" pitchFamily="18" charset="0"/>
                    <a:cs typeface="Times New Roman" pitchFamily="18" charset="0"/>
                  </a:rPr>
                  <a:t>.</a:t>
                </a:r>
              </a:p>
              <a:p>
                <a:pPr marL="0" indent="0" algn="just">
                  <a:lnSpc>
                    <a:spcPct val="150000"/>
                  </a:lnSpc>
                  <a:buNone/>
                </a:pPr>
                <a:r>
                  <a:rPr lang="en-US" sz="2400" dirty="0">
                    <a:latin typeface="Times New Roman" pitchFamily="18" charset="0"/>
                    <a:cs typeface="Times New Roman" pitchFamily="18" charset="0"/>
                  </a:rPr>
                  <a:t>Similarly,  the constant (b), must have the same units of  specific volume, “V”   to be consistent units in equation (2.1).</a:t>
                </a:r>
              </a:p>
              <a:p>
                <a:pPr algn="just">
                  <a:lnSpc>
                    <a:spcPct val="150000"/>
                  </a:lnSpc>
                  <a:buNone/>
                </a:pPr>
                <a:r>
                  <a:rPr lang="en-US" sz="2400" dirty="0">
                    <a:latin typeface="Times New Roman" pitchFamily="18" charset="0"/>
                    <a:cs typeface="Times New Roman" pitchFamily="18" charset="0"/>
                  </a:rPr>
                  <a:t>The rate of heat transfer across the boundary layer is  described by equation (2.2)  </a:t>
                </a:r>
              </a:p>
              <a:p>
                <a:pPr algn="just">
                  <a:lnSpc>
                    <a:spcPct val="150000"/>
                  </a:lnSpc>
                  <a:buNone/>
                </a:pPr>
                <a14:m>
                  <m:oMath xmlns:m="http://schemas.openxmlformats.org/officeDocument/2006/math">
                    <m:r>
                      <a:rPr lang="en-US" sz="2400" b="0" i="1" smtClean="0">
                        <a:latin typeface="Cambria Math" panose="02040503050406030204" pitchFamily="18" charset="0"/>
                        <a:cs typeface="Times New Roman" pitchFamily="18" charset="0"/>
                      </a:rPr>
                      <m:t>𝑄</m:t>
                    </m:r>
                    <m:r>
                      <a:rPr lang="en-US" sz="2400" b="0" i="1" smtClean="0">
                        <a:latin typeface="Cambria Math" panose="02040503050406030204" pitchFamily="18" charset="0"/>
                        <a:cs typeface="Times New Roman" pitchFamily="18" charset="0"/>
                      </a:rPr>
                      <m:t>=</m:t>
                    </m:r>
                    <m:r>
                      <a:rPr lang="en-US" sz="2400" b="0" i="1" smtClean="0">
                        <a:latin typeface="Cambria Math" panose="02040503050406030204" pitchFamily="18" charset="0"/>
                        <a:cs typeface="Times New Roman" pitchFamily="18" charset="0"/>
                      </a:rPr>
                      <m:t>𝐴h</m:t>
                    </m:r>
                    <m:r>
                      <a:rPr lang="en-US" sz="2400" b="0" i="1" smtClean="0">
                        <a:latin typeface="Cambria Math" panose="02040503050406030204" pitchFamily="18" charset="0"/>
                        <a:ea typeface="Cambria Math" panose="02040503050406030204" pitchFamily="18" charset="0"/>
                        <a:cs typeface="Times New Roman" pitchFamily="18" charset="0"/>
                      </a:rPr>
                      <m:t>∆</m:t>
                    </m:r>
                    <m:r>
                      <a:rPr lang="en-US" sz="2400" b="0" i="1" smtClean="0">
                        <a:latin typeface="Cambria Math" panose="02040503050406030204" pitchFamily="18" charset="0"/>
                        <a:ea typeface="Cambria Math" panose="02040503050406030204" pitchFamily="18" charset="0"/>
                        <a:cs typeface="Times New Roman" pitchFamily="18" charset="0"/>
                      </a:rPr>
                      <m:t>𝑇</m:t>
                    </m:r>
                  </m:oMath>
                </a14:m>
                <a:r>
                  <a:rPr lang="en-US" sz="2400" dirty="0">
                    <a:latin typeface="Times New Roman" pitchFamily="18" charset="0"/>
                    <a:cs typeface="Times New Roman" pitchFamily="18" charset="0"/>
                  </a:rPr>
                  <a:t>                                                                                            (2.2) </a:t>
                </a:r>
              </a:p>
              <a:p>
                <a:pPr algn="just">
                  <a:lnSpc>
                    <a:spcPct val="150000"/>
                  </a:lnSpc>
                  <a:buNone/>
                </a:pPr>
                <a:r>
                  <a:rPr lang="en-US" sz="2400" dirty="0">
                    <a:latin typeface="Times New Roman" pitchFamily="18" charset="0"/>
                    <a:cs typeface="Times New Roman" pitchFamily="18" charset="0"/>
                  </a:rPr>
                  <a:t>Where: Q is rate of heat transfer (W), A is the heat transfer area (m</a:t>
                </a:r>
                <a:r>
                  <a:rPr lang="en-US" sz="2400" baseline="30000" dirty="0">
                    <a:latin typeface="Times New Roman" pitchFamily="18" charset="0"/>
                    <a:cs typeface="Times New Roman" pitchFamily="18" charset="0"/>
                  </a:rPr>
                  <a:t>2</a:t>
                </a:r>
                <a:r>
                  <a:rPr lang="en-US" sz="2400" dirty="0">
                    <a:latin typeface="Times New Roman" pitchFamily="18" charset="0"/>
                    <a:cs typeface="Times New Roman" pitchFamily="18" charset="0"/>
                  </a:rPr>
                  <a:t>), h is the heat transfer coefficient (W/m</a:t>
                </a:r>
                <a:r>
                  <a:rPr lang="en-US" sz="2400" baseline="30000" dirty="0">
                    <a:latin typeface="Times New Roman" pitchFamily="18" charset="0"/>
                    <a:cs typeface="Times New Roman" pitchFamily="18" charset="0"/>
                  </a:rPr>
                  <a:t>2</a:t>
                </a:r>
                <a:r>
                  <a:rPr lang="en-US" sz="2400" dirty="0">
                    <a:latin typeface="Times New Roman" pitchFamily="18" charset="0"/>
                    <a:cs typeface="Times New Roman" pitchFamily="18" charset="0"/>
                  </a:rPr>
                  <a:t>.K), and  </a:t>
                </a:r>
                <a:r>
                  <a:rPr lang="el-GR" sz="2400" dirty="0">
                    <a:latin typeface="Times New Roman" pitchFamily="18" charset="0"/>
                    <a:cs typeface="Times New Roman" pitchFamily="18" charset="0"/>
                  </a:rPr>
                  <a:t>Δ</a:t>
                </a:r>
                <a:r>
                  <a:rPr lang="en-US" sz="2400" dirty="0">
                    <a:latin typeface="Times New Roman" pitchFamily="18" charset="0"/>
                    <a:cs typeface="Times New Roman" pitchFamily="18" charset="0"/>
                  </a:rPr>
                  <a:t>T is temperature difference (K). </a:t>
                </a:r>
              </a:p>
              <a:p>
                <a:pPr marL="0" indent="0">
                  <a:buNone/>
                </a:pPr>
                <a:endParaRPr lang="en-US" dirty="0"/>
              </a:p>
            </p:txBody>
          </p:sp>
        </mc:Choice>
        <mc:Fallback xmlns="">
          <p:sp>
            <p:nvSpPr>
              <p:cNvPr id="3" name="Content Placeholder 2">
                <a:extLst>
                  <a:ext uri="{FF2B5EF4-FFF2-40B4-BE49-F238E27FC236}">
                    <a16:creationId xmlns:a16="http://schemas.microsoft.com/office/drawing/2014/main" id="{479435EB-80E0-9BEB-BF0A-171F42FBDD73}"/>
                  </a:ext>
                </a:extLst>
              </p:cNvPr>
              <p:cNvSpPr>
                <a:spLocks noGrp="1" noRot="1" noChangeAspect="1" noMove="1" noResize="1" noEditPoints="1" noAdjustHandles="1" noChangeArrowheads="1" noChangeShapeType="1" noTextEdit="1"/>
              </p:cNvSpPr>
              <p:nvPr>
                <p:ph idx="1"/>
              </p:nvPr>
            </p:nvSpPr>
            <p:spPr>
              <a:xfrm>
                <a:off x="198783" y="950602"/>
                <a:ext cx="11837503" cy="5175563"/>
              </a:xfrm>
              <a:blipFill>
                <a:blip r:embed="rId2"/>
                <a:stretch>
                  <a:fillRect l="-824" r="-824"/>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EB1E8D35-4C69-DCFA-B9FB-B0DEE6F105B8}"/>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AF74DF5-3A7E-C162-E669-3CDE69360E79}"/>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717B0EF-9E0D-D733-5822-D41801C8343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29</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39026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A4C0E0-77D1-C377-D4F4-EE1397888B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01CA6D-7F1F-00D2-EF48-025309707A14}"/>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14A1DAF7-A358-AFE6-EDEB-8E3AF6F80FA0}"/>
              </a:ext>
            </a:extLst>
          </p:cNvPr>
          <p:cNvSpPr>
            <a:spLocks noGrp="1"/>
          </p:cNvSpPr>
          <p:nvPr>
            <p:ph idx="1"/>
          </p:nvPr>
        </p:nvSpPr>
        <p:spPr>
          <a:xfrm>
            <a:off x="374373" y="950602"/>
            <a:ext cx="11453191" cy="5175563"/>
          </a:xfrm>
        </p:spPr>
        <p:txBody>
          <a:bodyPr>
            <a:normAutofit/>
          </a:bodyPr>
          <a:lstStyle/>
          <a:p>
            <a:pPr algn="just">
              <a:lnSpc>
                <a:spcPct val="150000"/>
              </a:lnSpc>
              <a:buNone/>
            </a:pPr>
            <a:r>
              <a:rPr lang="en-US" sz="2400" dirty="0">
                <a:latin typeface="Times New Roman" pitchFamily="18" charset="0"/>
                <a:cs typeface="Times New Roman" pitchFamily="18" charset="0"/>
              </a:rPr>
              <a:t>The rules for handling units for arithmetic operations  has a crucial role to avoid mistakes.</a:t>
            </a:r>
          </a:p>
          <a:p>
            <a:pPr algn="just">
              <a:lnSpc>
                <a:spcPct val="150000"/>
              </a:lnSpc>
              <a:buFont typeface="Wingdings" panose="05000000000000000000" pitchFamily="2" charset="2"/>
              <a:buChar char="§"/>
            </a:pPr>
            <a:r>
              <a:rPr lang="en-US" sz="2400" b="1" dirty="0">
                <a:latin typeface="Times New Roman" pitchFamily="18" charset="0"/>
                <a:cs typeface="Times New Roman" pitchFamily="18" charset="0"/>
              </a:rPr>
              <a:t>Addition and substruction:</a:t>
            </a:r>
            <a:r>
              <a:rPr lang="en-US" sz="2400" dirty="0">
                <a:latin typeface="Times New Roman" pitchFamily="18" charset="0"/>
                <a:cs typeface="Times New Roman" pitchFamily="18" charset="0"/>
              </a:rPr>
              <a:t> For addition and substruction arithmetic operations,  you can add, subtract, or equate numerical quantities only if the units of the  physical quantities are the same.</a:t>
            </a:r>
          </a:p>
          <a:p>
            <a:pPr marL="0" indent="0" algn="just">
              <a:lnSpc>
                <a:spcPct val="150000"/>
              </a:lnSpc>
              <a:buNone/>
            </a:pPr>
            <a:r>
              <a:rPr lang="en-US" sz="2400" dirty="0">
                <a:latin typeface="Times New Roman" pitchFamily="18" charset="0"/>
                <a:cs typeface="Times New Roman" pitchFamily="18" charset="0"/>
              </a:rPr>
              <a:t>For example, the sum of two  masses of 100 mg + 5 g can be performed only after the units are transformed into the same.</a:t>
            </a:r>
          </a:p>
          <a:p>
            <a:pPr marL="0" indent="0" algn="just">
              <a:lnSpc>
                <a:spcPct val="150000"/>
              </a:lnSpc>
              <a:buNone/>
            </a:pPr>
            <a:r>
              <a:rPr lang="en-US" sz="2400" dirty="0">
                <a:latin typeface="Times New Roman" pitchFamily="18" charset="0"/>
                <a:cs typeface="Times New Roman" pitchFamily="18" charset="0"/>
              </a:rPr>
              <a:t>1 g = 1000 mg</a:t>
            </a:r>
          </a:p>
          <a:p>
            <a:pPr marL="0" indent="0">
              <a:buNone/>
            </a:pPr>
            <a:r>
              <a:rPr lang="en-US" sz="2400" dirty="0">
                <a:latin typeface="Times New Roman" pitchFamily="18" charset="0"/>
                <a:cs typeface="Times New Roman" pitchFamily="18" charset="0"/>
              </a:rPr>
              <a:t>Thus, the sum of 100 mg + 5 g = 0.1 g + 5 g= 5.1 g.</a:t>
            </a:r>
          </a:p>
        </p:txBody>
      </p:sp>
      <p:cxnSp>
        <p:nvCxnSpPr>
          <p:cNvPr id="5" name="Straight Connector 4">
            <a:extLst>
              <a:ext uri="{FF2B5EF4-FFF2-40B4-BE49-F238E27FC236}">
                <a16:creationId xmlns:a16="http://schemas.microsoft.com/office/drawing/2014/main" id="{8DAA9428-6CCC-8996-BAB1-92E8A0EFE586}"/>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9F23C8A-E148-A0E4-7FD4-C2D3BDB38552}"/>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DCC4AFC-BD6D-03E4-60BB-0410A01D676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30</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61958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CAB04-9214-8F30-E4A6-F480BBEE1E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BE6E3A-6FFC-61F4-8614-D8A4C1063720}"/>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D9D2830-67BC-ED6B-3590-30D2AA37530F}"/>
              </a:ext>
            </a:extLst>
          </p:cNvPr>
          <p:cNvSpPr>
            <a:spLocks noGrp="1"/>
          </p:cNvSpPr>
          <p:nvPr>
            <p:ph idx="1"/>
          </p:nvPr>
        </p:nvSpPr>
        <p:spPr>
          <a:xfrm>
            <a:off x="374374" y="950602"/>
            <a:ext cx="11208026" cy="5175563"/>
          </a:xfrm>
        </p:spPr>
        <p:txBody>
          <a:bodyPr>
            <a:normAutofit/>
          </a:bodyPr>
          <a:lstStyle/>
          <a:p>
            <a:pPr marL="0" indent="0" algn="just">
              <a:lnSpc>
                <a:spcPct val="150000"/>
              </a:lnSpc>
              <a:buNone/>
            </a:pPr>
            <a:r>
              <a:rPr lang="en-US" sz="2400" dirty="0">
                <a:latin typeface="Times New Roman" pitchFamily="18" charset="0"/>
                <a:cs typeface="Times New Roman" pitchFamily="18" charset="0"/>
              </a:rPr>
              <a:t>If the units of physical quantities are not the same, addition and substruction arithmetic operation of physical quantities will be meaningless.</a:t>
            </a:r>
          </a:p>
          <a:p>
            <a:pPr marL="0" indent="0" algn="just">
              <a:lnSpc>
                <a:spcPct val="150000"/>
              </a:lnSpc>
              <a:buNone/>
            </a:pPr>
            <a:r>
              <a:rPr lang="en-US" sz="2400" dirty="0">
                <a:latin typeface="Times New Roman" pitchFamily="18" charset="0"/>
                <a:cs typeface="Times New Roman" pitchFamily="18" charset="0"/>
              </a:rPr>
              <a:t>For example, the operation of  10 kg + 5 J is  meaningless.</a:t>
            </a:r>
          </a:p>
          <a:p>
            <a:pPr>
              <a:lnSpc>
                <a:spcPct val="150000"/>
              </a:lnSpc>
              <a:buFont typeface="Wingdings" panose="05000000000000000000" pitchFamily="2" charset="2"/>
              <a:buChar char="§"/>
            </a:pPr>
            <a:r>
              <a:rPr lang="en-US" sz="2400" b="1" dirty="0">
                <a:latin typeface="Times New Roman" pitchFamily="18" charset="0"/>
                <a:cs typeface="Times New Roman" pitchFamily="18" charset="0"/>
              </a:rPr>
              <a:t>Multiplication and division: </a:t>
            </a:r>
            <a:r>
              <a:rPr lang="en-US" sz="2400" dirty="0">
                <a:latin typeface="Times New Roman" pitchFamily="18" charset="0"/>
                <a:cs typeface="Times New Roman" pitchFamily="18" charset="0"/>
              </a:rPr>
              <a:t>For multiplication and division arithmetic operations, you can multiply or divide different units. </a:t>
            </a:r>
          </a:p>
          <a:p>
            <a:pPr marL="0" indent="0">
              <a:lnSpc>
                <a:spcPct val="150000"/>
              </a:lnSpc>
              <a:buNone/>
            </a:pPr>
            <a:r>
              <a:rPr lang="en-US" sz="2400" dirty="0">
                <a:latin typeface="Times New Roman" pitchFamily="18" charset="0"/>
                <a:cs typeface="Times New Roman" pitchFamily="18" charset="0"/>
              </a:rPr>
              <a:t>For example,   10 kg * 10 m/s</a:t>
            </a:r>
            <a:r>
              <a:rPr lang="en-US" sz="2400" baseline="30000" dirty="0">
                <a:latin typeface="Times New Roman" pitchFamily="18" charset="0"/>
                <a:cs typeface="Times New Roman" pitchFamily="18" charset="0"/>
              </a:rPr>
              <a:t>2 </a:t>
            </a:r>
            <a:r>
              <a:rPr lang="en-US" sz="2400" dirty="0">
                <a:latin typeface="Times New Roman" pitchFamily="18" charset="0"/>
                <a:cs typeface="Times New Roman" pitchFamily="18" charset="0"/>
              </a:rPr>
              <a:t>= 100 kg.m/s</a:t>
            </a:r>
            <a:r>
              <a:rPr lang="en-US" sz="2400" baseline="30000" dirty="0">
                <a:latin typeface="Times New Roman" pitchFamily="18" charset="0"/>
                <a:cs typeface="Times New Roman" pitchFamily="18" charset="0"/>
              </a:rPr>
              <a:t>2</a:t>
            </a:r>
            <a:r>
              <a:rPr lang="en-US" sz="2400" dirty="0">
                <a:latin typeface="Times New Roman" pitchFamily="18" charset="0"/>
                <a:cs typeface="Times New Roman" pitchFamily="18" charset="0"/>
              </a:rPr>
              <a:t>. </a:t>
            </a:r>
          </a:p>
          <a:p>
            <a:pPr marL="0" indent="0">
              <a:lnSpc>
                <a:spcPct val="150000"/>
              </a:lnSpc>
              <a:buNone/>
            </a:pPr>
            <a:r>
              <a:rPr lang="en-US" sz="2400" dirty="0">
                <a:latin typeface="Times New Roman" pitchFamily="18" charset="0"/>
                <a:cs typeface="Times New Roman" pitchFamily="18" charset="0"/>
              </a:rPr>
              <a:t> The operation of 0.75 m</a:t>
            </a:r>
            <a:r>
              <a:rPr lang="en-US" sz="2400" baseline="30000" dirty="0">
                <a:latin typeface="Times New Roman" pitchFamily="18" charset="0"/>
                <a:cs typeface="Times New Roman" pitchFamily="18" charset="0"/>
              </a:rPr>
              <a:t>2</a:t>
            </a:r>
            <a:r>
              <a:rPr lang="en-US" sz="2400" dirty="0">
                <a:latin typeface="Times New Roman" pitchFamily="18" charset="0"/>
                <a:cs typeface="Times New Roman" pitchFamily="18" charset="0"/>
              </a:rPr>
              <a:t>* 10 m/s= 7.5 m</a:t>
            </a:r>
            <a:r>
              <a:rPr lang="en-US" sz="2400" baseline="30000" dirty="0">
                <a:latin typeface="Times New Roman" pitchFamily="18" charset="0"/>
                <a:cs typeface="Times New Roman" pitchFamily="18" charset="0"/>
              </a:rPr>
              <a:t>3</a:t>
            </a:r>
            <a:r>
              <a:rPr lang="en-US" sz="2400" dirty="0">
                <a:latin typeface="Times New Roman" pitchFamily="18" charset="0"/>
                <a:cs typeface="Times New Roman" pitchFamily="18" charset="0"/>
              </a:rPr>
              <a:t>/s.</a:t>
            </a:r>
          </a:p>
        </p:txBody>
      </p:sp>
      <p:cxnSp>
        <p:nvCxnSpPr>
          <p:cNvPr id="5" name="Straight Connector 4">
            <a:extLst>
              <a:ext uri="{FF2B5EF4-FFF2-40B4-BE49-F238E27FC236}">
                <a16:creationId xmlns:a16="http://schemas.microsoft.com/office/drawing/2014/main" id="{1E64BF2C-F834-B24D-BD45-A9D513859B42}"/>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6223187-8B84-42F6-3AE2-388D125E5320}"/>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2C0C1A1-9839-5337-CDF1-5D51AB054A4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31</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72779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93F2C3-F51B-91AF-6553-7E722C8267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01CB8B-2630-37BD-BAAF-845DF6F4FFFD}"/>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67546AD-E43C-001C-8C4A-124C21CD1C66}"/>
                  </a:ext>
                </a:extLst>
              </p:cNvPr>
              <p:cNvSpPr>
                <a:spLocks noGrp="1"/>
              </p:cNvSpPr>
              <p:nvPr>
                <p:ph idx="1"/>
              </p:nvPr>
            </p:nvSpPr>
            <p:spPr>
              <a:xfrm>
                <a:off x="208721" y="999952"/>
                <a:ext cx="11738113" cy="5126212"/>
              </a:xfrm>
            </p:spPr>
            <p:txBody>
              <a:bodyPr>
                <a:normAutofit/>
              </a:bodyPr>
              <a:lstStyle/>
              <a:p>
                <a:pPr marL="0" lvl="0" indent="0" algn="just">
                  <a:lnSpc>
                    <a:spcPct val="150000"/>
                  </a:lnSpc>
                  <a:buNone/>
                </a:pPr>
                <a:r>
                  <a:rPr lang="en-US" sz="2400" dirty="0">
                    <a:latin typeface="Times New Roman" panose="02020603050405020304" pitchFamily="18" charset="0"/>
                    <a:cs typeface="Times New Roman" pitchFamily="18" charset="0"/>
                  </a:rPr>
                  <a:t>For </a:t>
                </a:r>
                <a:r>
                  <a:rPr lang="en-US" sz="2400" b="1" dirty="0">
                    <a:latin typeface="Times New Roman" panose="02020603050405020304" pitchFamily="18" charset="0"/>
                    <a:cs typeface="Times New Roman" pitchFamily="18" charset="0"/>
                  </a:rPr>
                  <a:t>multiplication,</a:t>
                </a:r>
                <a:r>
                  <a:rPr lang="en-US" sz="2400" dirty="0">
                    <a:latin typeface="Times New Roman" panose="02020603050405020304" pitchFamily="18" charset="0"/>
                    <a:cs typeface="Times New Roman" pitchFamily="18" charset="0"/>
                  </a:rPr>
                  <a:t> the final unit will be the products of each physical quantity account in the multiplication operation.</a:t>
                </a:r>
              </a:p>
              <a:p>
                <a:pPr marL="0" lvl="0" indent="0" algn="just">
                  <a:lnSpc>
                    <a:spcPct val="150000"/>
                  </a:lnSpc>
                  <a:buNone/>
                </a:pPr>
                <a:r>
                  <a:rPr lang="en-US" sz="2400" b="1" dirty="0">
                    <a:latin typeface="Times New Roman" panose="02020603050405020304" pitchFamily="18" charset="0"/>
                    <a:cs typeface="Times New Roman" pitchFamily="18" charset="0"/>
                  </a:rPr>
                  <a:t>For example</a:t>
                </a:r>
                <a:r>
                  <a:rPr lang="en-US" sz="2400" dirty="0">
                    <a:latin typeface="Times New Roman" panose="02020603050405020304" pitchFamily="18" charset="0"/>
                    <a:cs typeface="Times New Roman" pitchFamily="18" charset="0"/>
                  </a:rPr>
                  <a:t>,  the fluid  volumetric flow  rate across a circular tube is the product of fluid velocity and cross-sectional area of a circular tube as shown in equation (2.3).</a:t>
                </a:r>
              </a:p>
              <a:p>
                <a:pPr marL="0" lvl="0" indent="0" algn="just">
                  <a:lnSpc>
                    <a:spcPct val="150000"/>
                  </a:lnSpc>
                  <a:buNone/>
                </a:pPr>
                <a14:m>
                  <m:oMath xmlns:m="http://schemas.openxmlformats.org/officeDocument/2006/math">
                    <m:acc>
                      <m:accPr>
                        <m:chr m:val="̇"/>
                        <m:ctrlPr>
                          <a:rPr lang="en-US" sz="2400" b="0" i="1" smtClean="0">
                            <a:latin typeface="Cambria Math" panose="02040503050406030204" pitchFamily="18" charset="0"/>
                            <a:cs typeface="Times New Roman" pitchFamily="18" charset="0"/>
                          </a:rPr>
                        </m:ctrlPr>
                      </m:accPr>
                      <m:e>
                        <m:r>
                          <a:rPr lang="en-US" sz="2400" b="0" i="1" smtClean="0">
                            <a:latin typeface="Cambria Math" panose="02040503050406030204" pitchFamily="18" charset="0"/>
                            <a:cs typeface="Times New Roman" pitchFamily="18" charset="0"/>
                          </a:rPr>
                          <m:t>𝑉</m:t>
                        </m:r>
                      </m:e>
                    </m:acc>
                    <m:r>
                      <a:rPr lang="en-US" sz="2400" b="0" i="1" smtClean="0">
                        <a:latin typeface="Cambria Math" panose="02040503050406030204" pitchFamily="18" charset="0"/>
                        <a:cs typeface="Times New Roman" pitchFamily="18" charset="0"/>
                      </a:rPr>
                      <m:t>=</m:t>
                    </m:r>
                    <m:r>
                      <a:rPr lang="en-US" sz="2400" b="0" i="1" smtClean="0">
                        <a:latin typeface="Cambria Math" panose="02040503050406030204" pitchFamily="18" charset="0"/>
                        <a:cs typeface="Times New Roman" pitchFamily="18" charset="0"/>
                      </a:rPr>
                      <m:t>𝐴𝑢</m:t>
                    </m:r>
                  </m:oMath>
                </a14:m>
                <a:r>
                  <a:rPr lang="en-US" sz="2400" dirty="0">
                    <a:latin typeface="Times New Roman" pitchFamily="18" charset="0"/>
                    <a:cs typeface="Times New Roman" pitchFamily="18" charset="0"/>
                  </a:rPr>
                  <a:t>                                                                                                             (2.3)</a:t>
                </a:r>
              </a:p>
              <a:p>
                <a:pPr marL="0" lvl="0" indent="0" algn="just">
                  <a:lnSpc>
                    <a:spcPct val="150000"/>
                  </a:lnSpc>
                  <a:buNone/>
                </a:pPr>
                <a:r>
                  <a:rPr lang="en-US" sz="2400" dirty="0">
                    <a:latin typeface="Times New Roman" pitchFamily="18" charset="0"/>
                    <a:cs typeface="Times New Roman" pitchFamily="18" charset="0"/>
                  </a:rPr>
                  <a:t>Where: </a:t>
                </a:r>
                <a14:m>
                  <m:oMath xmlns:m="http://schemas.openxmlformats.org/officeDocument/2006/math">
                    <m:acc>
                      <m:accPr>
                        <m:chr m:val="̇"/>
                        <m:ctrlPr>
                          <a:rPr lang="en-US" sz="2400" i="1">
                            <a:latin typeface="Cambria Math" panose="02040503050406030204" pitchFamily="18" charset="0"/>
                            <a:cs typeface="Times New Roman" pitchFamily="18" charset="0"/>
                          </a:rPr>
                        </m:ctrlPr>
                      </m:accPr>
                      <m:e>
                        <m:r>
                          <a:rPr lang="en-US" sz="2400" i="1">
                            <a:latin typeface="Cambria Math" panose="02040503050406030204" pitchFamily="18" charset="0"/>
                            <a:cs typeface="Times New Roman" pitchFamily="18" charset="0"/>
                          </a:rPr>
                          <m:t>𝑉</m:t>
                        </m:r>
                      </m:e>
                    </m:acc>
                    <m:r>
                      <a:rPr lang="en-US" sz="2400" b="0" i="1" smtClean="0">
                        <a:latin typeface="Cambria Math" panose="02040503050406030204" pitchFamily="18" charset="0"/>
                        <a:cs typeface="Times New Roman" pitchFamily="18" charset="0"/>
                      </a:rPr>
                      <m:t> </m:t>
                    </m:r>
                  </m:oMath>
                </a14:m>
                <a:r>
                  <a:rPr lang="en-US" sz="2400" dirty="0">
                    <a:latin typeface="Times New Roman" panose="02020603050405020304" pitchFamily="18" charset="0"/>
                    <a:cs typeface="Times New Roman" pitchFamily="18" charset="0"/>
                  </a:rPr>
                  <a:t> is volumetric flow rate, A is cross sectional area, and  u is velocity of flowing  fluid.</a:t>
                </a:r>
              </a:p>
              <a:p>
                <a:pPr marL="0" lvl="0" indent="0" algn="just">
                  <a:lnSpc>
                    <a:spcPct val="150000"/>
                  </a:lnSpc>
                  <a:buNone/>
                </a:pPr>
                <a:endParaRPr lang="en-US" dirty="0">
                  <a:latin typeface="Times New Roman" pitchFamily="18" charset="0"/>
                  <a:cs typeface="Times New Roman" pitchFamily="18" charset="0"/>
                </a:endParaRPr>
              </a:p>
              <a:p>
                <a:endParaRPr lang="en-US" dirty="0"/>
              </a:p>
            </p:txBody>
          </p:sp>
        </mc:Choice>
        <mc:Fallback xmlns="">
          <p:sp>
            <p:nvSpPr>
              <p:cNvPr id="3" name="Content Placeholder 2">
                <a:extLst>
                  <a:ext uri="{FF2B5EF4-FFF2-40B4-BE49-F238E27FC236}">
                    <a16:creationId xmlns:a16="http://schemas.microsoft.com/office/drawing/2014/main" id="{767546AD-E43C-001C-8C4A-124C21CD1C66}"/>
                  </a:ext>
                </a:extLst>
              </p:cNvPr>
              <p:cNvSpPr>
                <a:spLocks noGrp="1" noRot="1" noChangeAspect="1" noMove="1" noResize="1" noEditPoints="1" noAdjustHandles="1" noChangeArrowheads="1" noChangeShapeType="1" noTextEdit="1"/>
              </p:cNvSpPr>
              <p:nvPr>
                <p:ph idx="1"/>
              </p:nvPr>
            </p:nvSpPr>
            <p:spPr>
              <a:xfrm>
                <a:off x="208721" y="999952"/>
                <a:ext cx="11738113" cy="5126212"/>
              </a:xfrm>
              <a:blipFill>
                <a:blip r:embed="rId2"/>
                <a:stretch>
                  <a:fillRect l="-779" r="-779"/>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C8884FF8-39F9-D87A-67A5-D0D0E2BB5472}"/>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834BACC-13BE-D4A1-1244-8E01373C1930}"/>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B725503-CF50-601C-1051-4128E3C7F47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32</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68267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EFCFB7-FA10-AD39-6743-392F478419B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73F1C5-7197-1A9E-7BD1-6EE5F10CD5F7}"/>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45BC684-F3A1-C222-5A8E-F23A2AB2AC97}"/>
                  </a:ext>
                </a:extLst>
              </p:cNvPr>
              <p:cNvSpPr>
                <a:spLocks noGrp="1"/>
              </p:cNvSpPr>
              <p:nvPr>
                <p:ph idx="1"/>
              </p:nvPr>
            </p:nvSpPr>
            <p:spPr>
              <a:xfrm>
                <a:off x="188843" y="1083366"/>
                <a:ext cx="11767931" cy="5042798"/>
              </a:xfrm>
            </p:spPr>
            <p:txBody>
              <a:bodyPr>
                <a:normAutofit lnSpcReduction="10000"/>
              </a:bodyPr>
              <a:lstStyle/>
              <a:p>
                <a:pPr marL="0" lvl="0" indent="0" algn="just">
                  <a:lnSpc>
                    <a:spcPct val="150000"/>
                  </a:lnSpc>
                  <a:buNone/>
                </a:pPr>
                <a:r>
                  <a:rPr lang="en-US" sz="2400" dirty="0">
                    <a:latin typeface="Times New Roman" panose="02020603050405020304" pitchFamily="18" charset="0"/>
                    <a:cs typeface="Times New Roman" pitchFamily="18" charset="0"/>
                  </a:rPr>
                  <a:t>For </a:t>
                </a:r>
                <a:r>
                  <a:rPr lang="en-US" sz="2400" b="1" dirty="0">
                    <a:latin typeface="Times New Roman" panose="02020603050405020304" pitchFamily="18" charset="0"/>
                    <a:cs typeface="Times New Roman" pitchFamily="18" charset="0"/>
                  </a:rPr>
                  <a:t>division</a:t>
                </a:r>
                <a:r>
                  <a:rPr lang="en-US" sz="2400" dirty="0">
                    <a:latin typeface="Times New Roman" pitchFamily="18" charset="0"/>
                    <a:cs typeface="Times New Roman" pitchFamily="18" charset="0"/>
                  </a:rPr>
                  <a:t>, the final unit will be the ratio numerator to denominator  of each physical quantity account in the division  operation.</a:t>
                </a:r>
              </a:p>
              <a:p>
                <a:pPr marL="0" lvl="0" indent="0" algn="just">
                  <a:lnSpc>
                    <a:spcPct val="150000"/>
                  </a:lnSpc>
                  <a:buNone/>
                </a:pPr>
                <a:r>
                  <a:rPr lang="en-US" sz="2400" dirty="0">
                    <a:latin typeface="Times New Roman" pitchFamily="18" charset="0"/>
                    <a:cs typeface="Times New Roman" pitchFamily="18" charset="0"/>
                  </a:rPr>
                  <a:t>For example, a pressure drop  of a fluid flow  along  a length of tube  is expresses by  equation (2.4):</a:t>
                </a:r>
              </a:p>
              <a:p>
                <a:pPr marL="0" lvl="0" indent="0" algn="just">
                  <a:lnSpc>
                    <a:spcPct val="150000"/>
                  </a:lnSpc>
                  <a:buNone/>
                </a:pPr>
                <a14:m>
                  <m:oMath xmlns:m="http://schemas.openxmlformats.org/officeDocument/2006/math">
                    <m:r>
                      <a:rPr lang="en-US" sz="2400" i="1" smtClean="0">
                        <a:latin typeface="Cambria Math" panose="02040503050406030204" pitchFamily="18" charset="0"/>
                        <a:ea typeface="Cambria Math" panose="02040503050406030204" pitchFamily="18" charset="0"/>
                        <a:cs typeface="Times New Roman" pitchFamily="18" charset="0"/>
                      </a:rPr>
                      <m:t>𝜌</m:t>
                    </m:r>
                    <m:r>
                      <a:rPr lang="en-US" sz="2400" b="0" i="1" smtClean="0">
                        <a:latin typeface="Cambria Math" panose="02040503050406030204" pitchFamily="18" charset="0"/>
                        <a:ea typeface="Cambria Math" panose="02040503050406030204" pitchFamily="18" charset="0"/>
                        <a:cs typeface="Times New Roman" pitchFamily="18" charset="0"/>
                      </a:rPr>
                      <m:t>𝑔</m:t>
                    </m:r>
                    <m:r>
                      <a:rPr lang="en-US" sz="2400" b="0" i="1" smtClean="0">
                        <a:latin typeface="Cambria Math" panose="02040503050406030204" pitchFamily="18" charset="0"/>
                        <a:ea typeface="Cambria Math" panose="02040503050406030204" pitchFamily="18" charset="0"/>
                        <a:cs typeface="Times New Roman" pitchFamily="18" charset="0"/>
                      </a:rPr>
                      <m:t>=</m:t>
                    </m:r>
                    <m:f>
                      <m:fPr>
                        <m:ctrlPr>
                          <a:rPr lang="en-US" sz="2400" b="0" i="1" smtClean="0">
                            <a:latin typeface="Cambria Math" panose="02040503050406030204" pitchFamily="18" charset="0"/>
                            <a:ea typeface="Cambria Math" panose="02040503050406030204" pitchFamily="18" charset="0"/>
                            <a:cs typeface="Times New Roman" pitchFamily="18" charset="0"/>
                          </a:rPr>
                        </m:ctrlPr>
                      </m:fPr>
                      <m:num>
                        <m:r>
                          <a:rPr lang="en-US" sz="2400" b="0" i="1" smtClean="0">
                            <a:latin typeface="Cambria Math" panose="02040503050406030204" pitchFamily="18" charset="0"/>
                            <a:ea typeface="Cambria Math" panose="02040503050406030204" pitchFamily="18" charset="0"/>
                            <a:cs typeface="Times New Roman" pitchFamily="18" charset="0"/>
                          </a:rPr>
                          <m:t>∆</m:t>
                        </m:r>
                        <m:r>
                          <a:rPr lang="en-US" sz="2400" b="0" i="1" smtClean="0">
                            <a:latin typeface="Cambria Math" panose="02040503050406030204" pitchFamily="18" charset="0"/>
                            <a:ea typeface="Cambria Math" panose="02040503050406030204" pitchFamily="18" charset="0"/>
                            <a:cs typeface="Times New Roman" pitchFamily="18" charset="0"/>
                          </a:rPr>
                          <m:t>𝑃</m:t>
                        </m:r>
                      </m:num>
                      <m:den>
                        <m:r>
                          <a:rPr lang="en-US" sz="2400" b="0" i="1" smtClean="0">
                            <a:latin typeface="Cambria Math" panose="02040503050406030204" pitchFamily="18" charset="0"/>
                            <a:ea typeface="Cambria Math" panose="02040503050406030204" pitchFamily="18" charset="0"/>
                            <a:cs typeface="Times New Roman" pitchFamily="18" charset="0"/>
                          </a:rPr>
                          <m:t>h</m:t>
                        </m:r>
                      </m:den>
                    </m:f>
                  </m:oMath>
                </a14:m>
                <a:r>
                  <a:rPr lang="en-US" sz="2400" dirty="0">
                    <a:latin typeface="Times New Roman" pitchFamily="18" charset="0"/>
                    <a:cs typeface="Times New Roman" pitchFamily="18" charset="0"/>
                  </a:rPr>
                  <a:t>                                                                                                          (2.4)</a:t>
                </a:r>
              </a:p>
              <a:p>
                <a:pPr marL="0" lvl="0" indent="0" algn="just">
                  <a:lnSpc>
                    <a:spcPct val="150000"/>
                  </a:lnSpc>
                  <a:buNone/>
                </a:pPr>
                <a:r>
                  <a:rPr lang="en-US" sz="2400" dirty="0">
                    <a:latin typeface="Times New Roman" pitchFamily="18" charset="0"/>
                    <a:cs typeface="Times New Roman" pitchFamily="18" charset="0"/>
                  </a:rPr>
                  <a:t>Where:  </a:t>
                </a:r>
                <a:r>
                  <a:rPr lang="en-US" sz="2400" dirty="0">
                    <a:latin typeface="Times New Roman" panose="02020603050405020304" pitchFamily="18" charset="0"/>
                    <a:cs typeface="Times New Roman" pitchFamily="18" charset="0"/>
                    <a:sym typeface="Symbol" panose="05050102010706020507" pitchFamily="18" charset="2"/>
                  </a:rPr>
                  <a:t>P is pressure drop (kg/m.s</a:t>
                </a:r>
                <a:r>
                  <a:rPr lang="en-US" sz="2400" baseline="30000" dirty="0">
                    <a:latin typeface="Times New Roman" panose="02020603050405020304" pitchFamily="18" charset="0"/>
                    <a:cs typeface="Times New Roman" pitchFamily="18" charset="0"/>
                    <a:sym typeface="Symbol" panose="05050102010706020507" pitchFamily="18" charset="2"/>
                  </a:rPr>
                  <a:t>2</a:t>
                </a:r>
                <a:r>
                  <a:rPr lang="en-US" sz="2400" dirty="0">
                    <a:latin typeface="Times New Roman" panose="02020603050405020304" pitchFamily="18" charset="0"/>
                    <a:cs typeface="Times New Roman" pitchFamily="18" charset="0"/>
                    <a:sym typeface="Symbol" panose="05050102010706020507" pitchFamily="18" charset="2"/>
                  </a:rPr>
                  <a:t>), h is length of a tube (m),  is density of fluid (kg/m</a:t>
                </a:r>
                <a:r>
                  <a:rPr lang="en-US" sz="2400" baseline="30000" dirty="0">
                    <a:latin typeface="Times New Roman" panose="02020603050405020304" pitchFamily="18" charset="0"/>
                    <a:cs typeface="Times New Roman" pitchFamily="18" charset="0"/>
                    <a:sym typeface="Symbol" panose="05050102010706020507" pitchFamily="18" charset="2"/>
                  </a:rPr>
                  <a:t>3</a:t>
                </a:r>
                <a:r>
                  <a:rPr lang="en-US" sz="2400" dirty="0">
                    <a:latin typeface="Times New Roman" panose="02020603050405020304" pitchFamily="18" charset="0"/>
                    <a:cs typeface="Times New Roman" pitchFamily="18" charset="0"/>
                    <a:sym typeface="Symbol" panose="05050102010706020507" pitchFamily="18" charset="2"/>
                  </a:rPr>
                  <a:t>)  and g is acceleration due to gravity (m/ s</a:t>
                </a:r>
                <a:r>
                  <a:rPr lang="en-US" sz="2400" baseline="30000" dirty="0">
                    <a:latin typeface="Times New Roman" panose="02020603050405020304" pitchFamily="18" charset="0"/>
                    <a:cs typeface="Times New Roman" pitchFamily="18" charset="0"/>
                    <a:sym typeface="Symbol" panose="05050102010706020507" pitchFamily="18" charset="2"/>
                  </a:rPr>
                  <a:t>2</a:t>
                </a:r>
                <a:r>
                  <a:rPr lang="en-US" sz="2400" dirty="0">
                    <a:latin typeface="Times New Roman" pitchFamily="18" charset="0"/>
                    <a:cs typeface="Times New Roman" pitchFamily="18" charset="0"/>
                    <a:sym typeface="Symbol" panose="05050102010706020507" pitchFamily="18" charset="2"/>
                  </a:rPr>
                  <a:t>).</a:t>
                </a:r>
              </a:p>
              <a:p>
                <a:pPr marL="0" lvl="0" indent="0" algn="just">
                  <a:lnSpc>
                    <a:spcPct val="150000"/>
                  </a:lnSpc>
                  <a:buNone/>
                </a:pPr>
                <a:r>
                  <a:rPr lang="en-US" sz="2400" dirty="0">
                    <a:latin typeface="Times New Roman" pitchFamily="18" charset="0"/>
                    <a:cs typeface="Times New Roman" pitchFamily="18" charset="0"/>
                    <a:sym typeface="Symbol" panose="05050102010706020507" pitchFamily="18" charset="2"/>
                  </a:rPr>
                  <a:t>The division of pressure drop to length of a tube has units of  kg/m</a:t>
                </a:r>
                <a:r>
                  <a:rPr lang="en-US" sz="2400" baseline="30000" dirty="0">
                    <a:latin typeface="Times New Roman" panose="02020603050405020304" pitchFamily="18" charset="0"/>
                    <a:cs typeface="Times New Roman" pitchFamily="18" charset="0"/>
                    <a:sym typeface="Symbol" panose="05050102010706020507" pitchFamily="18" charset="2"/>
                  </a:rPr>
                  <a:t>2</a:t>
                </a:r>
                <a:r>
                  <a:rPr lang="en-US" sz="2400" dirty="0">
                    <a:latin typeface="Times New Roman" panose="02020603050405020304" pitchFamily="18" charset="0"/>
                    <a:cs typeface="Times New Roman" pitchFamily="18" charset="0"/>
                    <a:sym typeface="Symbol" panose="05050102010706020507" pitchFamily="18" charset="2"/>
                  </a:rPr>
                  <a:t>.s</a:t>
                </a:r>
                <a:r>
                  <a:rPr lang="en-US" sz="2400" baseline="30000" dirty="0">
                    <a:latin typeface="Times New Roman" panose="02020603050405020304" pitchFamily="18" charset="0"/>
                    <a:cs typeface="Times New Roman" pitchFamily="18" charset="0"/>
                    <a:sym typeface="Symbol" panose="05050102010706020507" pitchFamily="18" charset="2"/>
                  </a:rPr>
                  <a:t>2</a:t>
                </a:r>
                <a:r>
                  <a:rPr lang="en-US" sz="2400" dirty="0">
                    <a:latin typeface="Times New Roman" panose="02020603050405020304" pitchFamily="18" charset="0"/>
                    <a:cs typeface="Times New Roman" pitchFamily="18" charset="0"/>
                    <a:sym typeface="Symbol" panose="05050102010706020507" pitchFamily="18" charset="2"/>
                  </a:rPr>
                  <a:t>.</a:t>
                </a:r>
              </a:p>
              <a:p>
                <a:endParaRPr lang="en-US" dirty="0"/>
              </a:p>
            </p:txBody>
          </p:sp>
        </mc:Choice>
        <mc:Fallback xmlns="">
          <p:sp>
            <p:nvSpPr>
              <p:cNvPr id="3" name="Content Placeholder 2">
                <a:extLst>
                  <a:ext uri="{FF2B5EF4-FFF2-40B4-BE49-F238E27FC236}">
                    <a16:creationId xmlns:a16="http://schemas.microsoft.com/office/drawing/2014/main" id="{A45BC684-F3A1-C222-5A8E-F23A2AB2AC97}"/>
                  </a:ext>
                </a:extLst>
              </p:cNvPr>
              <p:cNvSpPr>
                <a:spLocks noGrp="1" noRot="1" noChangeAspect="1" noMove="1" noResize="1" noEditPoints="1" noAdjustHandles="1" noChangeArrowheads="1" noChangeShapeType="1" noTextEdit="1"/>
              </p:cNvSpPr>
              <p:nvPr>
                <p:ph idx="1"/>
              </p:nvPr>
            </p:nvSpPr>
            <p:spPr>
              <a:xfrm>
                <a:off x="188843" y="1083366"/>
                <a:ext cx="11767931" cy="5042798"/>
              </a:xfrm>
              <a:blipFill>
                <a:blip r:embed="rId2"/>
                <a:stretch>
                  <a:fillRect l="-829" r="-777"/>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3B2CE340-8F4B-CFF1-CD48-39F307948899}"/>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873CC9F4-F08D-03AA-31C5-79F0B7731080}"/>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BD0A473-4BD1-3E8C-FED8-EF0BCB8A17D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33</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1030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6F85B-0EC3-16A4-C70F-7E08A226C9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C6799E-E6F5-8B5C-90BC-F7E4424E139C}"/>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3B9CE154-7EB9-D023-2D3A-153E4A669794}"/>
                  </a:ext>
                </a:extLst>
              </p:cNvPr>
              <p:cNvSpPr>
                <a:spLocks noGrp="1"/>
              </p:cNvSpPr>
              <p:nvPr>
                <p:ph idx="1"/>
              </p:nvPr>
            </p:nvSpPr>
            <p:spPr>
              <a:xfrm>
                <a:off x="374374" y="950602"/>
                <a:ext cx="11492948" cy="5175562"/>
              </a:xfrm>
            </p:spPr>
            <p:txBody>
              <a:bodyPr>
                <a:normAutofit/>
              </a:bodyPr>
              <a:lstStyle/>
              <a:p>
                <a:pPr algn="just">
                  <a:lnSpc>
                    <a:spcPct val="150000"/>
                  </a:lnSpc>
                  <a:buFont typeface="Wingdings" panose="05000000000000000000" pitchFamily="2" charset="2"/>
                  <a:buChar char="§"/>
                </a:pPr>
                <a:r>
                  <a:rPr lang="en-US" sz="2400" dirty="0">
                    <a:latin typeface="Times New Roman" pitchFamily="18" charset="0"/>
                    <a:cs typeface="Times New Roman" pitchFamily="18" charset="0"/>
                  </a:rPr>
                  <a:t>If the numerator and  the denominator  have  different units,  you can’t  cancel the units.</a:t>
                </a:r>
                <a:endParaRPr lang="en-US" sz="2400" dirty="0">
                  <a:latin typeface="Times New Roman" pitchFamily="18" charset="0"/>
                  <a:cs typeface="Times New Roman" pitchFamily="18" charset="0"/>
                  <a:sym typeface="Symbol" panose="05050102010706020507" pitchFamily="18" charset="2"/>
                </a:endParaRPr>
              </a:p>
              <a:p>
                <a:pPr lvl="0" algn="just">
                  <a:lnSpc>
                    <a:spcPct val="150000"/>
                  </a:lnSpc>
                  <a:buFont typeface="Wingdings" panose="05000000000000000000" pitchFamily="2" charset="2"/>
                  <a:buChar char="§"/>
                </a:pPr>
                <a:r>
                  <a:rPr lang="en-US" sz="2400" dirty="0">
                    <a:latin typeface="Times New Roman" pitchFamily="18" charset="0"/>
                    <a:cs typeface="Times New Roman" pitchFamily="18" charset="0"/>
                  </a:rPr>
                  <a:t>If the numerator and  the denominator  have  the same units,  you can cancel the units.</a:t>
                </a:r>
              </a:p>
              <a:p>
                <a:pPr marL="0" indent="0" algn="just">
                  <a:lnSpc>
                    <a:spcPct val="150000"/>
                  </a:lnSpc>
                  <a:buNone/>
                </a:pPr>
                <a:r>
                  <a:rPr lang="en-US" sz="2400" dirty="0">
                    <a:latin typeface="Times New Roman" pitchFamily="18" charset="0"/>
                    <a:cs typeface="Times New Roman" pitchFamily="18" charset="0"/>
                  </a:rPr>
                  <a:t>For example, 3 m</a:t>
                </a:r>
                <a:r>
                  <a:rPr lang="en-US" sz="2400" baseline="30000" dirty="0">
                    <a:latin typeface="Times New Roman" pitchFamily="18" charset="0"/>
                    <a:cs typeface="Times New Roman" pitchFamily="18" charset="0"/>
                  </a:rPr>
                  <a:t>2</a:t>
                </a:r>
                <a:r>
                  <a:rPr lang="en-US" sz="2400" dirty="0">
                    <a:latin typeface="Times New Roman" pitchFamily="18" charset="0"/>
                    <a:cs typeface="Times New Roman" pitchFamily="18" charset="0"/>
                  </a:rPr>
                  <a:t>/60 cm must first be converted to the same units of 3 m</a:t>
                </a:r>
                <a:r>
                  <a:rPr lang="en-US" sz="2400" baseline="30000" dirty="0">
                    <a:latin typeface="Times New Roman" pitchFamily="18" charset="0"/>
                    <a:cs typeface="Times New Roman" pitchFamily="18" charset="0"/>
                  </a:rPr>
                  <a:t>2</a:t>
                </a:r>
                <a:r>
                  <a:rPr lang="en-US" sz="2400" dirty="0">
                    <a:latin typeface="Times New Roman" pitchFamily="18" charset="0"/>
                    <a:cs typeface="Times New Roman" pitchFamily="18" charset="0"/>
                  </a:rPr>
                  <a:t>/0.6 m and then it gives you as  5 m.</a:t>
                </a:r>
              </a:p>
              <a:p>
                <a:pPr algn="just">
                  <a:lnSpc>
                    <a:spcPct val="150000"/>
                  </a:lnSpc>
                  <a:buNone/>
                </a:pPr>
                <a:r>
                  <a:rPr lang="en-US" sz="2400" dirty="0">
                    <a:latin typeface="Times New Roman" pitchFamily="18" charset="0"/>
                    <a:cs typeface="Times New Roman" pitchFamily="18" charset="0"/>
                  </a:rPr>
                  <a:t>For the rate of heat transfer across the boundary layer, the heat transfer coefficient (h) is expressed by equation (2.5): </a:t>
                </a:r>
              </a:p>
              <a:p>
                <a:pPr algn="just">
                  <a:lnSpc>
                    <a:spcPct val="150000"/>
                  </a:lnSpc>
                  <a:buNone/>
                </a:pPr>
                <a14:m>
                  <m:oMath xmlns:m="http://schemas.openxmlformats.org/officeDocument/2006/math">
                    <m:r>
                      <a:rPr lang="en-US" sz="2400" b="0" i="1" smtClean="0">
                        <a:latin typeface="Cambria Math" panose="02040503050406030204" pitchFamily="18" charset="0"/>
                        <a:cs typeface="Times New Roman" pitchFamily="18" charset="0"/>
                      </a:rPr>
                      <m:t>h</m:t>
                    </m:r>
                    <m:r>
                      <a:rPr lang="en-US" sz="2400" b="0" i="1" smtClean="0">
                        <a:latin typeface="Cambria Math" panose="02040503050406030204" pitchFamily="18" charset="0"/>
                        <a:cs typeface="Times New Roman" pitchFamily="18" charset="0"/>
                      </a:rPr>
                      <m:t>=</m:t>
                    </m:r>
                    <m:f>
                      <m:fPr>
                        <m:ctrlPr>
                          <a:rPr lang="en-US" sz="2400" b="0" i="1" smtClean="0">
                            <a:latin typeface="Cambria Math" panose="02040503050406030204" pitchFamily="18" charset="0"/>
                            <a:cs typeface="Times New Roman" pitchFamily="18" charset="0"/>
                          </a:rPr>
                        </m:ctrlPr>
                      </m:fPr>
                      <m:num>
                        <m:r>
                          <a:rPr lang="en-US" sz="2400" b="0" i="1" smtClean="0">
                            <a:latin typeface="Cambria Math" panose="02040503050406030204" pitchFamily="18" charset="0"/>
                            <a:cs typeface="Times New Roman" pitchFamily="18" charset="0"/>
                          </a:rPr>
                          <m:t>𝑄</m:t>
                        </m:r>
                      </m:num>
                      <m:den>
                        <m:r>
                          <a:rPr lang="en-US" sz="2400" b="0" i="1" smtClean="0">
                            <a:latin typeface="Cambria Math" panose="02040503050406030204" pitchFamily="18" charset="0"/>
                            <a:cs typeface="Times New Roman" pitchFamily="18" charset="0"/>
                          </a:rPr>
                          <m:t>𝐴</m:t>
                        </m:r>
                        <m:r>
                          <a:rPr lang="en-US" sz="2400" b="0" i="1" smtClean="0">
                            <a:latin typeface="Cambria Math" panose="02040503050406030204" pitchFamily="18" charset="0"/>
                            <a:ea typeface="Cambria Math" panose="02040503050406030204" pitchFamily="18" charset="0"/>
                            <a:cs typeface="Times New Roman" pitchFamily="18" charset="0"/>
                          </a:rPr>
                          <m:t>∆</m:t>
                        </m:r>
                        <m:r>
                          <a:rPr lang="en-US" sz="2400" b="0" i="1" smtClean="0">
                            <a:latin typeface="Cambria Math" panose="02040503050406030204" pitchFamily="18" charset="0"/>
                            <a:ea typeface="Cambria Math" panose="02040503050406030204" pitchFamily="18" charset="0"/>
                            <a:cs typeface="Times New Roman" pitchFamily="18" charset="0"/>
                          </a:rPr>
                          <m:t>𝑇</m:t>
                        </m:r>
                      </m:den>
                    </m:f>
                  </m:oMath>
                </a14:m>
                <a:r>
                  <a:rPr lang="en-US" sz="2400" dirty="0">
                    <a:latin typeface="Times New Roman" pitchFamily="18" charset="0"/>
                    <a:cs typeface="Times New Roman" pitchFamily="18" charset="0"/>
                  </a:rPr>
                  <a:t>                                                                                           (2.5)</a:t>
                </a:r>
              </a:p>
              <a:p>
                <a:pPr marL="0" indent="0">
                  <a:buNone/>
                </a:pPr>
                <a:endParaRPr lang="en-US" dirty="0"/>
              </a:p>
            </p:txBody>
          </p:sp>
        </mc:Choice>
        <mc:Fallback>
          <p:sp>
            <p:nvSpPr>
              <p:cNvPr id="3" name="Content Placeholder 2">
                <a:extLst>
                  <a:ext uri="{FF2B5EF4-FFF2-40B4-BE49-F238E27FC236}">
                    <a16:creationId xmlns:a16="http://schemas.microsoft.com/office/drawing/2014/main" id="{3B9CE154-7EB9-D023-2D3A-153E4A669794}"/>
                  </a:ext>
                </a:extLst>
              </p:cNvPr>
              <p:cNvSpPr>
                <a:spLocks noGrp="1" noRot="1" noChangeAspect="1" noMove="1" noResize="1" noEditPoints="1" noAdjustHandles="1" noChangeArrowheads="1" noChangeShapeType="1" noTextEdit="1"/>
              </p:cNvSpPr>
              <p:nvPr>
                <p:ph idx="1"/>
              </p:nvPr>
            </p:nvSpPr>
            <p:spPr>
              <a:xfrm>
                <a:off x="374374" y="950602"/>
                <a:ext cx="11492948" cy="5175562"/>
              </a:xfrm>
              <a:blipFill>
                <a:blip r:embed="rId2"/>
                <a:stretch>
                  <a:fillRect l="-795" r="-795"/>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445D3A3B-0575-6D7C-8B12-3B4E602EEC52}"/>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3599F629-CC91-B0DF-827E-05BA6742ABFE}"/>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3E59165-56D6-48AE-64CB-E845EF5DBA8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34</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00608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21D3F9-F9C2-B9D4-822C-9175A724C8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7B9D6A-ACA6-549E-6E74-4E19A07EB791}"/>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24C55A47-29AD-C1F2-03B9-87E03A15D784}"/>
                  </a:ext>
                </a:extLst>
              </p:cNvPr>
              <p:cNvSpPr>
                <a:spLocks noGrp="1"/>
              </p:cNvSpPr>
              <p:nvPr>
                <p:ph idx="1"/>
              </p:nvPr>
            </p:nvSpPr>
            <p:spPr>
              <a:xfrm>
                <a:off x="374374" y="950602"/>
                <a:ext cx="11612216" cy="5175563"/>
              </a:xfrm>
            </p:spPr>
            <p:txBody>
              <a:bodyPr/>
              <a:lstStyle/>
              <a:p>
                <a:pPr algn="just">
                  <a:lnSpc>
                    <a:spcPct val="150000"/>
                  </a:lnSpc>
                  <a:buNone/>
                </a:pPr>
                <a:r>
                  <a:rPr lang="en-US" sz="2400" dirty="0">
                    <a:latin typeface="Times New Roman" pitchFamily="18" charset="0"/>
                    <a:cs typeface="Times New Roman" pitchFamily="18" charset="0"/>
                  </a:rPr>
                  <a:t>Where: Q is rate of heat transfer (W), A is the heat transfer area (m</a:t>
                </a:r>
                <a:r>
                  <a:rPr lang="en-US" sz="2400" baseline="30000" dirty="0">
                    <a:latin typeface="Times New Roman" pitchFamily="18" charset="0"/>
                    <a:cs typeface="Times New Roman" pitchFamily="18" charset="0"/>
                  </a:rPr>
                  <a:t>2</a:t>
                </a:r>
                <a:r>
                  <a:rPr lang="en-US" sz="2400" dirty="0">
                    <a:latin typeface="Times New Roman" pitchFamily="18" charset="0"/>
                    <a:cs typeface="Times New Roman" pitchFamily="18" charset="0"/>
                  </a:rPr>
                  <a:t>), </a:t>
                </a:r>
                <a:r>
                  <a:rPr lang="el-GR" sz="2400" dirty="0">
                    <a:latin typeface="Times New Roman" pitchFamily="18" charset="0"/>
                    <a:cs typeface="Times New Roman" pitchFamily="18" charset="0"/>
                  </a:rPr>
                  <a:t>Δ</a:t>
                </a:r>
                <a:r>
                  <a:rPr lang="en-US" sz="2400" dirty="0">
                    <a:latin typeface="Times New Roman" pitchFamily="18" charset="0"/>
                    <a:cs typeface="Times New Roman" pitchFamily="18" charset="0"/>
                  </a:rPr>
                  <a:t>T is temperature difference (K), and h is the heat transfer coefficient. What is the SI unit of the heat transfer coefficient (h)?</a:t>
                </a:r>
              </a:p>
              <a:p>
                <a:pPr algn="just">
                  <a:lnSpc>
                    <a:spcPct val="150000"/>
                  </a:lnSpc>
                  <a:buNone/>
                </a:pPr>
                <a:r>
                  <a:rPr lang="en-US" sz="2400" dirty="0">
                    <a:latin typeface="Times New Roman" pitchFamily="18" charset="0"/>
                    <a:cs typeface="Times New Roman" pitchFamily="18" charset="0"/>
                  </a:rPr>
                  <a:t>The unit of  the heat transfer coefficient  is obtained using equation (2.5).  </a:t>
                </a:r>
                <a14:m>
                  <m:oMath xmlns:m="http://schemas.openxmlformats.org/officeDocument/2006/math">
                    <m:r>
                      <a:rPr lang="en-US" sz="2400" i="1">
                        <a:latin typeface="Cambria Math" panose="02040503050406030204" pitchFamily="18" charset="0"/>
                        <a:cs typeface="Times New Roman" pitchFamily="18" charset="0"/>
                      </a:rPr>
                      <m:t>h</m:t>
                    </m:r>
                    <m:r>
                      <a:rPr lang="en-US" sz="2400" i="1">
                        <a:latin typeface="Cambria Math" panose="02040503050406030204" pitchFamily="18" charset="0"/>
                        <a:cs typeface="Times New Roman" pitchFamily="18" charset="0"/>
                      </a:rPr>
                      <m:t>=</m:t>
                    </m:r>
                    <m:f>
                      <m:fPr>
                        <m:ctrlPr>
                          <a:rPr lang="en-US" sz="2400" i="1">
                            <a:latin typeface="Cambria Math" panose="02040503050406030204" pitchFamily="18" charset="0"/>
                            <a:cs typeface="Times New Roman" pitchFamily="18" charset="0"/>
                          </a:rPr>
                        </m:ctrlPr>
                      </m:fPr>
                      <m:num>
                        <m:r>
                          <a:rPr lang="en-US" sz="2400" i="1">
                            <a:latin typeface="Cambria Math" panose="02040503050406030204" pitchFamily="18" charset="0"/>
                            <a:cs typeface="Times New Roman" pitchFamily="18" charset="0"/>
                          </a:rPr>
                          <m:t>𝑄</m:t>
                        </m:r>
                      </m:num>
                      <m:den>
                        <m:r>
                          <a:rPr lang="en-US" sz="2400" i="1">
                            <a:latin typeface="Cambria Math" panose="02040503050406030204" pitchFamily="18" charset="0"/>
                            <a:cs typeface="Times New Roman" pitchFamily="18" charset="0"/>
                          </a:rPr>
                          <m:t>𝐴</m:t>
                        </m:r>
                        <m:r>
                          <a:rPr lang="en-US" sz="2400" i="1">
                            <a:latin typeface="Cambria Math" panose="02040503050406030204" pitchFamily="18" charset="0"/>
                            <a:ea typeface="Cambria Math" panose="02040503050406030204" pitchFamily="18" charset="0"/>
                            <a:cs typeface="Times New Roman" pitchFamily="18" charset="0"/>
                          </a:rPr>
                          <m:t>∆</m:t>
                        </m:r>
                        <m:r>
                          <a:rPr lang="en-US" sz="2400" i="1">
                            <a:latin typeface="Cambria Math" panose="02040503050406030204" pitchFamily="18" charset="0"/>
                            <a:ea typeface="Cambria Math" panose="02040503050406030204" pitchFamily="18" charset="0"/>
                            <a:cs typeface="Times New Roman" pitchFamily="18" charset="0"/>
                          </a:rPr>
                          <m:t>𝑇</m:t>
                        </m:r>
                      </m:den>
                    </m:f>
                  </m:oMath>
                </a14:m>
                <a:endParaRPr lang="en-US" sz="2400" dirty="0">
                  <a:latin typeface="Times New Roman" pitchFamily="18" charset="0"/>
                  <a:cs typeface="Times New Roman" pitchFamily="18" charset="0"/>
                </a:endParaRPr>
              </a:p>
              <a:p>
                <a:pPr marL="0" indent="0">
                  <a:lnSpc>
                    <a:spcPct val="150000"/>
                  </a:lnSpc>
                  <a:buNone/>
                </a:pPr>
                <a:r>
                  <a:rPr lang="en-US" sz="2400" dirty="0">
                    <a:latin typeface="Times New Roman" pitchFamily="18" charset="0"/>
                    <a:cs typeface="Times New Roman" pitchFamily="18" charset="0"/>
                  </a:rPr>
                  <a:t>The unit of heat transfer coefficient is the division of </a:t>
                </a:r>
                <a:r>
                  <a:rPr lang="en-US" sz="2400" b="1" dirty="0">
                    <a:latin typeface="Times New Roman" pitchFamily="18" charset="0"/>
                    <a:cs typeface="Times New Roman" pitchFamily="18" charset="0"/>
                  </a:rPr>
                  <a:t>heat transfer rate </a:t>
                </a:r>
                <a:r>
                  <a:rPr lang="en-US" sz="2400" dirty="0">
                    <a:latin typeface="Times New Roman" pitchFamily="18" charset="0"/>
                    <a:cs typeface="Times New Roman" pitchFamily="18" charset="0"/>
                  </a:rPr>
                  <a:t>over  the product heat transfer area and temperature change. </a:t>
                </a:r>
              </a:p>
              <a:p>
                <a:pPr marL="0" indent="0">
                  <a:lnSpc>
                    <a:spcPct val="150000"/>
                  </a:lnSpc>
                  <a:buNone/>
                </a:pPr>
                <a:r>
                  <a:rPr lang="en-US" sz="2400" dirty="0">
                    <a:latin typeface="Times New Roman" pitchFamily="18" charset="0"/>
                    <a:cs typeface="Times New Roman" pitchFamily="18" charset="0"/>
                  </a:rPr>
                  <a:t>Hence, the SI unit of the  heat transfer coefficient, h,   is W/m</a:t>
                </a:r>
                <a:r>
                  <a:rPr lang="en-US" sz="2400" baseline="30000" dirty="0">
                    <a:latin typeface="Times New Roman" pitchFamily="18" charset="0"/>
                    <a:cs typeface="Times New Roman" pitchFamily="18" charset="0"/>
                  </a:rPr>
                  <a:t>2</a:t>
                </a:r>
                <a:r>
                  <a:rPr lang="en-US" sz="2400" dirty="0">
                    <a:latin typeface="Times New Roman" pitchFamily="18" charset="0"/>
                    <a:cs typeface="Times New Roman" pitchFamily="18" charset="0"/>
                  </a:rPr>
                  <a:t>.K.</a:t>
                </a:r>
              </a:p>
              <a:p>
                <a:pPr marL="0" indent="0">
                  <a:buNone/>
                </a:pPr>
                <a:endParaRPr lang="en-US" sz="2400" dirty="0">
                  <a:latin typeface="Times New Roman" pitchFamily="18" charset="0"/>
                  <a:cs typeface="Times New Roman" pitchFamily="18" charset="0"/>
                </a:endParaRPr>
              </a:p>
            </p:txBody>
          </p:sp>
        </mc:Choice>
        <mc:Fallback>
          <p:sp>
            <p:nvSpPr>
              <p:cNvPr id="3" name="Content Placeholder 2">
                <a:extLst>
                  <a:ext uri="{FF2B5EF4-FFF2-40B4-BE49-F238E27FC236}">
                    <a16:creationId xmlns:a16="http://schemas.microsoft.com/office/drawing/2014/main" id="{24C55A47-29AD-C1F2-03B9-87E03A15D784}"/>
                  </a:ext>
                </a:extLst>
              </p:cNvPr>
              <p:cNvSpPr>
                <a:spLocks noGrp="1" noRot="1" noChangeAspect="1" noMove="1" noResize="1" noEditPoints="1" noAdjustHandles="1" noChangeArrowheads="1" noChangeShapeType="1" noTextEdit="1"/>
              </p:cNvSpPr>
              <p:nvPr>
                <p:ph idx="1"/>
              </p:nvPr>
            </p:nvSpPr>
            <p:spPr>
              <a:xfrm>
                <a:off x="374374" y="950602"/>
                <a:ext cx="11612216" cy="5175563"/>
              </a:xfrm>
              <a:blipFill>
                <a:blip r:embed="rId2"/>
                <a:stretch>
                  <a:fillRect l="-787" r="-840"/>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413189B8-5BEB-F91D-1610-BFD6FA6866D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7CD5958B-CD90-43F3-752F-556B839115E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46DC68C-E196-BF1B-8CD4-9DAEB166CD8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35</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1165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90DDB-86AC-0E55-8BBA-6E2BD35D2F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6E13A2-F868-6A2D-20A1-65821E0FB727}"/>
              </a:ext>
            </a:extLst>
          </p:cNvPr>
          <p:cNvSpPr>
            <a:spLocks noGrp="1"/>
          </p:cNvSpPr>
          <p:nvPr>
            <p:ph type="title"/>
          </p:nvPr>
        </p:nvSpPr>
        <p:spPr>
          <a:xfrm>
            <a:off x="374374" y="231224"/>
            <a:ext cx="10972800" cy="434696"/>
          </a:xfrm>
        </p:spPr>
        <p:txBody>
          <a:bodyPr>
            <a:noAutofit/>
          </a:bodyPr>
          <a:lstStyle/>
          <a:p>
            <a:pPr algn="just"/>
            <a:r>
              <a:rPr lang="en-US" sz="3200" b="1" dirty="0">
                <a:solidFill>
                  <a:schemeClr val="tx2"/>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4260C2F-827D-EAB0-232C-3D13F5B14A28}"/>
                  </a:ext>
                </a:extLst>
              </p:cNvPr>
              <p:cNvSpPr>
                <a:spLocks noGrp="1"/>
              </p:cNvSpPr>
              <p:nvPr>
                <p:ph idx="1"/>
              </p:nvPr>
            </p:nvSpPr>
            <p:spPr>
              <a:xfrm>
                <a:off x="178904" y="950602"/>
                <a:ext cx="11757992" cy="5175563"/>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Reynolds number is a group of variables that are </a:t>
                </a:r>
                <a:r>
                  <a:rPr lang="en-US" sz="2400" b="1" dirty="0">
                    <a:latin typeface="Times New Roman" panose="02020603050405020304" pitchFamily="18" charset="0"/>
                    <a:cs typeface="Times New Roman" panose="02020603050405020304" pitchFamily="18" charset="0"/>
                  </a:rPr>
                  <a:t>dimensionless.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Reynolds number can be used to calculate the frictional pressure drop losses for fluid  flow through a pipe and is given by equation (2.6):</a:t>
                </a:r>
              </a:p>
              <a:p>
                <a:pPr marL="0" indent="0" algn="just">
                  <a:lnSpc>
                    <a:spcPct val="15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𝑅</m:t>
                        </m:r>
                      </m:e>
                      <m:sub>
                        <m:r>
                          <a:rPr lang="en-US" sz="2400" b="0" i="1" smtClean="0">
                            <a:latin typeface="Cambria Math" panose="02040503050406030204" pitchFamily="18" charset="0"/>
                            <a:cs typeface="Times New Roman" panose="02020603050405020304" pitchFamily="18" charset="0"/>
                          </a:rPr>
                          <m:t>𝑒</m:t>
                        </m:r>
                      </m:sub>
                    </m:sSub>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𝜌</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𝑢𝑑</m:t>
                        </m:r>
                      </m:num>
                      <m:den>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𝜇</m:t>
                        </m:r>
                      </m:den>
                    </m:f>
                  </m:oMath>
                </a14:m>
                <a:r>
                  <a:rPr lang="en-US" sz="2400" dirty="0">
                    <a:latin typeface="Times New Roman" panose="02020603050405020304" pitchFamily="18" charset="0"/>
                    <a:cs typeface="Times New Roman" panose="02020603050405020304" pitchFamily="18" charset="0"/>
                  </a:rPr>
                  <a:t>                                                                                         (2.6)</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Re is Reynolds number, </a:t>
                </a:r>
                <a:r>
                  <a:rPr lang="en-US" sz="2400" dirty="0">
                    <a:latin typeface="Times New Roman" panose="02020603050405020304" pitchFamily="18" charset="0"/>
                    <a:cs typeface="Times New Roman" panose="02020603050405020304" pitchFamily="18" charset="0"/>
                    <a:sym typeface="Symbol" panose="05050102010706020507" pitchFamily="18" charset="2"/>
                  </a:rPr>
                  <a:t> is density of fluid (kg/m</a:t>
                </a:r>
                <a:r>
                  <a:rPr lang="en-US" sz="2400" baseline="30000" dirty="0">
                    <a:latin typeface="Times New Roman" panose="02020603050405020304" pitchFamily="18" charset="0"/>
                    <a:cs typeface="Times New Roman" panose="02020603050405020304" pitchFamily="18" charset="0"/>
                    <a:sym typeface="Symbol" panose="05050102010706020507" pitchFamily="18" charset="2"/>
                  </a:rPr>
                  <a:t>3</a:t>
                </a:r>
                <a:r>
                  <a:rPr lang="en-US" sz="2400" dirty="0">
                    <a:latin typeface="Times New Roman" panose="02020603050405020304" pitchFamily="18" charset="0"/>
                    <a:cs typeface="Times New Roman" panose="02020603050405020304" pitchFamily="18" charset="0"/>
                    <a:sym typeface="Symbol" panose="05050102010706020507" pitchFamily="18" charset="2"/>
                  </a:rPr>
                  <a:t>) , u is velocity of fluid (m/s),  d is diameter of a pipe (m) , and µ is viscosity of the fluid (kg/</a:t>
                </a:r>
                <a:r>
                  <a:rPr lang="en-US" sz="2400" dirty="0" err="1">
                    <a:latin typeface="Times New Roman" panose="02020603050405020304" pitchFamily="18" charset="0"/>
                    <a:cs typeface="Times New Roman" panose="02020603050405020304" pitchFamily="18" charset="0"/>
                    <a:sym typeface="Symbol" panose="05050102010706020507" pitchFamily="18" charset="2"/>
                  </a:rPr>
                  <a:t>m.s</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The ratio of units is cancelled, and the Re is dimensionless. </a:t>
                </a: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4260C2F-827D-EAB0-232C-3D13F5B14A28}"/>
                  </a:ext>
                </a:extLst>
              </p:cNvPr>
              <p:cNvSpPr>
                <a:spLocks noGrp="1" noRot="1" noChangeAspect="1" noMove="1" noResize="1" noEditPoints="1" noAdjustHandles="1" noChangeArrowheads="1" noChangeShapeType="1" noTextEdit="1"/>
              </p:cNvSpPr>
              <p:nvPr>
                <p:ph idx="1"/>
              </p:nvPr>
            </p:nvSpPr>
            <p:spPr>
              <a:xfrm>
                <a:off x="178904" y="950602"/>
                <a:ext cx="11757992" cy="5175563"/>
              </a:xfrm>
              <a:blipFill>
                <a:blip r:embed="rId2"/>
                <a:stretch>
                  <a:fillRect l="-778" r="-829"/>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D45DE143-49A2-588F-D120-9D0CED22864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F988E2D-4140-FEF4-5BF5-DAFD989B095C}"/>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A86FE7D-7D56-BD7F-4B43-973F71AC2FA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36</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09060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3CA3E2-427C-C72F-06FA-5B7802A891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4B98BF-4ED9-BF5D-5D3D-F64B8B108B7A}"/>
              </a:ext>
            </a:extLst>
          </p:cNvPr>
          <p:cNvSpPr>
            <a:spLocks noGrp="1"/>
          </p:cNvSpPr>
          <p:nvPr>
            <p:ph type="title"/>
          </p:nvPr>
        </p:nvSpPr>
        <p:spPr>
          <a:xfrm>
            <a:off x="374374" y="231224"/>
            <a:ext cx="10972800" cy="434696"/>
          </a:xfrm>
        </p:spPr>
        <p:txBody>
          <a:bodyPr>
            <a:noAutofit/>
          </a:bodyPr>
          <a:lstStyle/>
          <a:p>
            <a:pPr algn="just"/>
            <a:r>
              <a:rPr lang="en-US" sz="3200" b="1" dirty="0">
                <a:solidFill>
                  <a:schemeClr val="tx2"/>
                </a:solidFill>
                <a:latin typeface="Times New Roman" panose="02020603050405020304" pitchFamily="18" charset="0"/>
                <a:cs typeface="Times New Roman" panose="02020603050405020304" pitchFamily="18" charset="0"/>
              </a:rPr>
              <a:t>Activity 2.3</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45DF0FC-B170-AA29-D78F-BB60AF579713}"/>
                  </a:ext>
                </a:extLst>
              </p:cNvPr>
              <p:cNvSpPr>
                <a:spLocks noGrp="1"/>
              </p:cNvSpPr>
              <p:nvPr>
                <p:ph idx="1"/>
              </p:nvPr>
            </p:nvSpPr>
            <p:spPr>
              <a:xfrm>
                <a:off x="298173" y="873609"/>
                <a:ext cx="11628783" cy="5252556"/>
              </a:xfrm>
            </p:spPr>
            <p:txBody>
              <a:bodyPr>
                <a:noAutofit/>
              </a:bodyPr>
              <a:lstStyle/>
              <a:p>
                <a:pPr marL="0" indent="0">
                  <a:buNone/>
                </a:pPr>
                <a:r>
                  <a:rPr lang="en-US" sz="2400" b="1" dirty="0">
                    <a:latin typeface="Times New Roman" panose="02020603050405020304" pitchFamily="18" charset="0"/>
                    <a:cs typeface="Times New Roman" panose="02020603050405020304" pitchFamily="18" charset="0"/>
                  </a:rPr>
                  <a:t>1. </a:t>
                </a:r>
                <a:r>
                  <a:rPr lang="en-US" sz="2400" dirty="0">
                    <a:solidFill>
                      <a:srgbClr val="7030A0"/>
                    </a:solidFill>
                    <a:latin typeface="Times New Roman" panose="02020603050405020304" pitchFamily="18" charset="0"/>
                    <a:cs typeface="Times New Roman" panose="02020603050405020304" pitchFamily="18" charset="0"/>
                  </a:rPr>
                  <a:t>For non-ideal gas, the </a:t>
                </a:r>
                <a:r>
                  <a:rPr lang="en-US" sz="2400" b="1" dirty="0">
                    <a:solidFill>
                      <a:srgbClr val="7030A0"/>
                    </a:solidFill>
                    <a:latin typeface="Times New Roman" panose="02020603050405020304" pitchFamily="18" charset="0"/>
                    <a:cs typeface="Times New Roman" panose="02020603050405020304" pitchFamily="18" charset="0"/>
                  </a:rPr>
                  <a:t>Vander Waals </a:t>
                </a:r>
                <a:r>
                  <a:rPr lang="en-US" sz="2400" dirty="0">
                    <a:solidFill>
                      <a:srgbClr val="7030A0"/>
                    </a:solidFill>
                    <a:latin typeface="Times New Roman" panose="02020603050405020304" pitchFamily="18" charset="0"/>
                    <a:cs typeface="Times New Roman" panose="02020603050405020304" pitchFamily="18" charset="0"/>
                  </a:rPr>
                  <a:t>equation is given by equation (2.1): </a:t>
                </a:r>
              </a:p>
              <a:p>
                <a:pPr marL="0" indent="0">
                  <a:buNone/>
                </a:pPr>
                <a14:m>
                  <m:oMath xmlns:m="http://schemas.openxmlformats.org/officeDocument/2006/math">
                    <m:d>
                      <m:dPr>
                        <m:ctrlPr>
                          <a:rPr lang="en-US" sz="2400" i="1">
                            <a:solidFill>
                              <a:srgbClr val="7030A0"/>
                            </a:solidFill>
                            <a:latin typeface="Cambria Math" panose="02040503050406030204" pitchFamily="18" charset="0"/>
                          </a:rPr>
                        </m:ctrlPr>
                      </m:dPr>
                      <m:e>
                        <m:r>
                          <a:rPr lang="en-US" sz="2400" i="1">
                            <a:solidFill>
                              <a:srgbClr val="7030A0"/>
                            </a:solidFill>
                            <a:latin typeface="Cambria Math" panose="02040503050406030204" pitchFamily="18" charset="0"/>
                          </a:rPr>
                          <m:t>𝑃</m:t>
                        </m:r>
                        <m:r>
                          <a:rPr lang="en-US" sz="2400" i="1">
                            <a:solidFill>
                              <a:srgbClr val="7030A0"/>
                            </a:solidFill>
                            <a:latin typeface="Cambria Math" panose="02040503050406030204" pitchFamily="18" charset="0"/>
                          </a:rPr>
                          <m:t>+</m:t>
                        </m:r>
                        <m:f>
                          <m:fPr>
                            <m:ctrlPr>
                              <a:rPr lang="en-US" sz="2400" i="1">
                                <a:solidFill>
                                  <a:srgbClr val="7030A0"/>
                                </a:solidFill>
                                <a:latin typeface="Cambria Math" panose="02040503050406030204" pitchFamily="18" charset="0"/>
                              </a:rPr>
                            </m:ctrlPr>
                          </m:fPr>
                          <m:num>
                            <m:r>
                              <a:rPr lang="en-US" sz="2400" i="1">
                                <a:solidFill>
                                  <a:srgbClr val="7030A0"/>
                                </a:solidFill>
                                <a:latin typeface="Cambria Math" panose="02040503050406030204" pitchFamily="18" charset="0"/>
                              </a:rPr>
                              <m:t>𝑎</m:t>
                            </m:r>
                          </m:num>
                          <m:den>
                            <m:sSup>
                              <m:sSupPr>
                                <m:ctrlPr>
                                  <a:rPr lang="en-US" sz="2400" i="1">
                                    <a:solidFill>
                                      <a:srgbClr val="7030A0"/>
                                    </a:solidFill>
                                    <a:latin typeface="Cambria Math" panose="02040503050406030204" pitchFamily="18" charset="0"/>
                                  </a:rPr>
                                </m:ctrlPr>
                              </m:sSupPr>
                              <m:e>
                                <m:r>
                                  <a:rPr lang="en-US" sz="2400" i="1">
                                    <a:solidFill>
                                      <a:srgbClr val="7030A0"/>
                                    </a:solidFill>
                                    <a:latin typeface="Cambria Math" panose="02040503050406030204" pitchFamily="18" charset="0"/>
                                  </a:rPr>
                                  <m:t>𝑉</m:t>
                                </m:r>
                              </m:e>
                              <m:sup>
                                <m:r>
                                  <a:rPr lang="en-US" sz="2400" i="1">
                                    <a:solidFill>
                                      <a:srgbClr val="7030A0"/>
                                    </a:solidFill>
                                    <a:latin typeface="Cambria Math" panose="02040503050406030204" pitchFamily="18" charset="0"/>
                                  </a:rPr>
                                  <m:t>2</m:t>
                                </m:r>
                              </m:sup>
                            </m:sSup>
                          </m:den>
                        </m:f>
                      </m:e>
                    </m:d>
                    <m:d>
                      <m:dPr>
                        <m:ctrlPr>
                          <a:rPr lang="en-US" sz="2400" i="1">
                            <a:solidFill>
                              <a:srgbClr val="7030A0"/>
                            </a:solidFill>
                            <a:latin typeface="Cambria Math" panose="02040503050406030204" pitchFamily="18" charset="0"/>
                          </a:rPr>
                        </m:ctrlPr>
                      </m:dPr>
                      <m:e>
                        <m:r>
                          <m:rPr>
                            <m:sty m:val="p"/>
                          </m:rPr>
                          <a:rPr lang="en-US" sz="2400">
                            <a:solidFill>
                              <a:srgbClr val="7030A0"/>
                            </a:solidFill>
                            <a:latin typeface="Cambria Math" panose="02040503050406030204" pitchFamily="18" charset="0"/>
                          </a:rPr>
                          <m:t>V</m:t>
                        </m:r>
                        <m:r>
                          <a:rPr lang="en-US" sz="2400">
                            <a:solidFill>
                              <a:srgbClr val="7030A0"/>
                            </a:solidFill>
                            <a:latin typeface="Cambria Math" panose="02040503050406030204" pitchFamily="18" charset="0"/>
                          </a:rPr>
                          <m:t>−</m:t>
                        </m:r>
                        <m:r>
                          <m:rPr>
                            <m:sty m:val="p"/>
                          </m:rPr>
                          <a:rPr lang="en-US" sz="2400">
                            <a:solidFill>
                              <a:srgbClr val="7030A0"/>
                            </a:solidFill>
                            <a:latin typeface="Cambria Math" panose="02040503050406030204" pitchFamily="18" charset="0"/>
                          </a:rPr>
                          <m:t>b</m:t>
                        </m:r>
                      </m:e>
                    </m:d>
                    <m:r>
                      <a:rPr lang="en-US" sz="2400">
                        <a:solidFill>
                          <a:srgbClr val="7030A0"/>
                        </a:solidFill>
                        <a:latin typeface="Cambria Math" panose="02040503050406030204" pitchFamily="18" charset="0"/>
                      </a:rPr>
                      <m:t>=</m:t>
                    </m:r>
                    <m:r>
                      <m:rPr>
                        <m:sty m:val="p"/>
                      </m:rPr>
                      <a:rPr lang="en-US" sz="2400">
                        <a:solidFill>
                          <a:srgbClr val="7030A0"/>
                        </a:solidFill>
                        <a:latin typeface="Cambria Math" panose="02040503050406030204" pitchFamily="18" charset="0"/>
                      </a:rPr>
                      <m:t>RT</m:t>
                    </m:r>
                  </m:oMath>
                </a14:m>
                <a:r>
                  <a:rPr lang="en-US" sz="2400" dirty="0">
                    <a:solidFill>
                      <a:srgbClr val="7030A0"/>
                    </a:solidFill>
                    <a:latin typeface="Times New Roman" panose="02020603050405020304" pitchFamily="18" charset="0"/>
                    <a:cs typeface="Times New Roman" panose="02020603050405020304" pitchFamily="18" charset="0"/>
                  </a:rPr>
                  <a:t>                                                                                 (2.1)</a:t>
                </a:r>
              </a:p>
              <a:p>
                <a:pPr marL="0" indent="0">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Where: P is pressure (Pa) , V is specific volume (L/mol) , a and b are constants, R is gas constant (</a:t>
                </a:r>
                <a:r>
                  <a:rPr lang="en-US" sz="2400" dirty="0" err="1">
                    <a:solidFill>
                      <a:srgbClr val="7030A0"/>
                    </a:solidFill>
                    <a:latin typeface="Times New Roman" panose="02020603050405020304" pitchFamily="18" charset="0"/>
                    <a:cs typeface="Times New Roman" panose="02020603050405020304" pitchFamily="18" charset="0"/>
                  </a:rPr>
                  <a:t>Pa.L</a:t>
                </a:r>
                <a:r>
                  <a:rPr lang="en-US" sz="2400" dirty="0">
                    <a:solidFill>
                      <a:srgbClr val="7030A0"/>
                    </a:solidFill>
                    <a:latin typeface="Times New Roman" panose="02020603050405020304" pitchFamily="18" charset="0"/>
                    <a:cs typeface="Times New Roman" panose="02020603050405020304" pitchFamily="18" charset="0"/>
                  </a:rPr>
                  <a:t>/mol. K), and T is temperature (K).</a:t>
                </a:r>
              </a:p>
              <a:p>
                <a:pPr marL="0" indent="0">
                  <a:buNone/>
                </a:pPr>
                <a:r>
                  <a:rPr lang="en-US" sz="2400" dirty="0">
                    <a:solidFill>
                      <a:srgbClr val="7030A0"/>
                    </a:solidFill>
                    <a:latin typeface="Times New Roman" panose="02020603050405020304" pitchFamily="18" charset="0"/>
                    <a:cs typeface="Times New Roman" panose="02020603050405020304" pitchFamily="18" charset="0"/>
                  </a:rPr>
                  <a:t> From  the Vander Waals  equation, what are  the units of constants a and b.</a:t>
                </a:r>
              </a:p>
              <a:p>
                <a:pPr marL="0" lvl="0" indent="0" algn="just">
                  <a:lnSpc>
                    <a:spcPct val="150000"/>
                  </a:lnSpc>
                  <a:buNone/>
                </a:pPr>
                <a:r>
                  <a:rPr lang="en-US" sz="2400" b="1" dirty="0">
                    <a:latin typeface="Times New Roman" panose="02020603050405020304" pitchFamily="18" charset="0"/>
                    <a:cs typeface="Times New Roman" panose="02020603050405020304" pitchFamily="18" charset="0"/>
                  </a:rPr>
                  <a:t>2. </a:t>
                </a:r>
                <a:r>
                  <a:rPr lang="en-US" sz="2400" dirty="0">
                    <a:solidFill>
                      <a:srgbClr val="7030A0"/>
                    </a:solidFill>
                    <a:latin typeface="Times New Roman" panose="02020603050405020304" pitchFamily="18" charset="0"/>
                    <a:cs typeface="Times New Roman" panose="02020603050405020304" pitchFamily="18" charset="0"/>
                  </a:rPr>
                  <a:t>The pressure drop of a fluid   through a circular pipe  is  expressed by equation (2.7):</a:t>
                </a:r>
              </a:p>
              <a:p>
                <a:pPr marL="0" lvl="0" indent="0" algn="just">
                  <a:lnSpc>
                    <a:spcPct val="150000"/>
                  </a:lnSpc>
                  <a:buNone/>
                </a:pPr>
                <a14:m>
                  <m:oMath xmlns:m="http://schemas.openxmlformats.org/officeDocument/2006/math">
                    <m:r>
                      <a:rPr lang="en-US" sz="2400" i="1" smtClean="0">
                        <a:latin typeface="Cambria Math" panose="02040503050406030204" pitchFamily="18" charset="0"/>
                        <a:cs typeface="Times New Roman" pitchFamily="18" charset="0"/>
                        <a:sym typeface="Symbol" panose="05050102010706020507" pitchFamily="18" charset="2"/>
                      </a:rPr>
                      <m:t></m:t>
                    </m:r>
                    <m:r>
                      <a:rPr lang="en-US" sz="2400" b="0" i="1" smtClean="0">
                        <a:latin typeface="Cambria Math" panose="02040503050406030204" pitchFamily="18" charset="0"/>
                        <a:cs typeface="Times New Roman" pitchFamily="18" charset="0"/>
                        <a:sym typeface="Symbol" panose="05050102010706020507" pitchFamily="18" charset="2"/>
                      </a:rPr>
                      <m:t>𝑃</m:t>
                    </m:r>
                    <m:r>
                      <a:rPr lang="en-US" sz="2400" i="1">
                        <a:latin typeface="Cambria Math" panose="02040503050406030204" pitchFamily="18" charset="0"/>
                        <a:cs typeface="Times New Roman" pitchFamily="18" charset="0"/>
                      </a:rPr>
                      <m:t>=</m:t>
                    </m:r>
                    <m:r>
                      <a:rPr lang="en-US" sz="2400" b="0" i="1" smtClean="0">
                        <a:latin typeface="Cambria Math" panose="02040503050406030204" pitchFamily="18" charset="0"/>
                        <a:cs typeface="Times New Roman" pitchFamily="18" charset="0"/>
                      </a:rPr>
                      <m:t>𝑘</m:t>
                    </m:r>
                    <m:sSup>
                      <m:sSupPr>
                        <m:ctrlPr>
                          <a:rPr lang="en-US" sz="2400" b="0" i="1" smtClean="0">
                            <a:latin typeface="Cambria Math" panose="02040503050406030204" pitchFamily="18" charset="0"/>
                            <a:cs typeface="Times New Roman" pitchFamily="18" charset="0"/>
                          </a:rPr>
                        </m:ctrlPr>
                      </m:sSupPr>
                      <m:e>
                        <m:acc>
                          <m:accPr>
                            <m:chr m:val="̇"/>
                            <m:ctrlPr>
                              <a:rPr lang="en-US" sz="2400" i="1" smtClean="0">
                                <a:latin typeface="Cambria Math" panose="02040503050406030204" pitchFamily="18" charset="0"/>
                                <a:cs typeface="Times New Roman" pitchFamily="18" charset="0"/>
                              </a:rPr>
                            </m:ctrlPr>
                          </m:accPr>
                          <m:e>
                            <m:r>
                              <a:rPr lang="en-US" sz="2400" i="1">
                                <a:latin typeface="Cambria Math" panose="02040503050406030204" pitchFamily="18" charset="0"/>
                                <a:cs typeface="Times New Roman" pitchFamily="18" charset="0"/>
                              </a:rPr>
                              <m:t>𝑉</m:t>
                            </m:r>
                          </m:e>
                        </m:acc>
                      </m:e>
                      <m:sup>
                        <m:r>
                          <a:rPr lang="en-US" sz="2400" b="0" i="1" smtClean="0">
                            <a:latin typeface="Cambria Math" panose="02040503050406030204" pitchFamily="18" charset="0"/>
                            <a:cs typeface="Times New Roman" pitchFamily="18" charset="0"/>
                          </a:rPr>
                          <m:t>2</m:t>
                        </m:r>
                      </m:sup>
                    </m:sSup>
                  </m:oMath>
                </a14:m>
                <a:r>
                  <a:rPr lang="en-US" sz="2400" dirty="0">
                    <a:latin typeface="Times New Roman" pitchFamily="18" charset="0"/>
                    <a:cs typeface="Times New Roman" pitchFamily="18" charset="0"/>
                  </a:rPr>
                  <a:t>                                                                                                             (2.7)</a:t>
                </a:r>
              </a:p>
              <a:p>
                <a:pPr marL="0" lv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Where: P is  pressure (Pa),</a:t>
                </a:r>
                <a:r>
                  <a:rPr lang="en-US" sz="2400" dirty="0">
                    <a:cs typeface="Times New Roman" pitchFamily="18" charset="0"/>
                  </a:rPr>
                  <a:t> </a:t>
                </a:r>
                <a14:m>
                  <m:oMath xmlns:m="http://schemas.openxmlformats.org/officeDocument/2006/math">
                    <m:acc>
                      <m:accPr>
                        <m:chr m:val="̇"/>
                        <m:ctrlPr>
                          <a:rPr lang="en-US" sz="2400" i="1">
                            <a:latin typeface="Cambria Math" panose="02040503050406030204" pitchFamily="18" charset="0"/>
                            <a:cs typeface="Times New Roman" pitchFamily="18" charset="0"/>
                          </a:rPr>
                        </m:ctrlPr>
                      </m:accPr>
                      <m:e>
                        <m:r>
                          <a:rPr lang="en-US" sz="2400" i="1">
                            <a:latin typeface="Cambria Math" panose="02040503050406030204" pitchFamily="18" charset="0"/>
                            <a:cs typeface="Times New Roman" pitchFamily="18" charset="0"/>
                          </a:rPr>
                          <m:t>𝑉</m:t>
                        </m:r>
                      </m:e>
                    </m:acc>
                    <m:r>
                      <a:rPr lang="en-US" sz="2400" i="1">
                        <a:latin typeface="Cambria Math" panose="02040503050406030204" pitchFamily="18" charset="0"/>
                        <a:cs typeface="Times New Roman" pitchFamily="18" charset="0"/>
                      </a:rPr>
                      <m:t> </m:t>
                    </m:r>
                  </m:oMath>
                </a14:m>
                <a:r>
                  <a:rPr lang="en-US" sz="2400" dirty="0">
                    <a:solidFill>
                      <a:srgbClr val="7030A0"/>
                    </a:solidFill>
                    <a:latin typeface="Times New Roman" panose="02020603050405020304" pitchFamily="18" charset="0"/>
                    <a:cs typeface="Times New Roman" panose="02020603050405020304" pitchFamily="18" charset="0"/>
                  </a:rPr>
                  <a:t>is volumetric flow rate (m</a:t>
                </a:r>
                <a:r>
                  <a:rPr lang="en-US" sz="2400" baseline="30000" dirty="0">
                    <a:solidFill>
                      <a:srgbClr val="7030A0"/>
                    </a:solidFill>
                    <a:latin typeface="Times New Roman" panose="02020603050405020304" pitchFamily="18" charset="0"/>
                    <a:cs typeface="Times New Roman" panose="02020603050405020304" pitchFamily="18" charset="0"/>
                  </a:rPr>
                  <a:t>3</a:t>
                </a:r>
                <a:r>
                  <a:rPr lang="en-US" sz="2400" dirty="0">
                    <a:solidFill>
                      <a:srgbClr val="7030A0"/>
                    </a:solidFill>
                    <a:latin typeface="Times New Roman" panose="02020603050405020304" pitchFamily="18" charset="0"/>
                    <a:cs typeface="Times New Roman" panose="02020603050405020304" pitchFamily="18" charset="0"/>
                  </a:rPr>
                  <a:t>/s) , and k  is  constant.  </a:t>
                </a:r>
              </a:p>
              <a:p>
                <a:pPr marL="0" lv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What is the unit of  a constant, k ?</a:t>
                </a:r>
              </a:p>
            </p:txBody>
          </p:sp>
        </mc:Choice>
        <mc:Fallback xmlns="">
          <p:sp>
            <p:nvSpPr>
              <p:cNvPr id="3" name="Content Placeholder 2">
                <a:extLst>
                  <a:ext uri="{FF2B5EF4-FFF2-40B4-BE49-F238E27FC236}">
                    <a16:creationId xmlns:a16="http://schemas.microsoft.com/office/drawing/2014/main" id="{D45DF0FC-B170-AA29-D78F-BB60AF579713}"/>
                  </a:ext>
                </a:extLst>
              </p:cNvPr>
              <p:cNvSpPr>
                <a:spLocks noGrp="1" noRot="1" noChangeAspect="1" noMove="1" noResize="1" noEditPoints="1" noAdjustHandles="1" noChangeArrowheads="1" noChangeShapeType="1" noTextEdit="1"/>
              </p:cNvSpPr>
              <p:nvPr>
                <p:ph idx="1"/>
              </p:nvPr>
            </p:nvSpPr>
            <p:spPr>
              <a:xfrm>
                <a:off x="298173" y="873609"/>
                <a:ext cx="11628783" cy="5252556"/>
              </a:xfrm>
              <a:blipFill>
                <a:blip r:embed="rId2"/>
                <a:stretch>
                  <a:fillRect l="-839" t="-928" b="-1392"/>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050E7B4C-7212-F8AD-71AA-4667428E2BE8}"/>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56C2CA30-90B8-7754-C9A5-AB59D51AC60C}"/>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4C2BCB0-4823-899F-79BF-E50B4206EAF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37</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42830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47E26-5A6B-868C-DDE3-FC68BFE2C0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2BD617-A03B-1FE4-5BCC-B99287F1B39B}"/>
              </a:ext>
            </a:extLst>
          </p:cNvPr>
          <p:cNvSpPr>
            <a:spLocks noGrp="1"/>
          </p:cNvSpPr>
          <p:nvPr>
            <p:ph type="title"/>
          </p:nvPr>
        </p:nvSpPr>
        <p:spPr>
          <a:xfrm>
            <a:off x="374374" y="231224"/>
            <a:ext cx="10972800" cy="434696"/>
          </a:xfrm>
        </p:spPr>
        <p:txBody>
          <a:bodyPr>
            <a:noAutofit/>
          </a:bodyPr>
          <a:lstStyle/>
          <a:p>
            <a:pPr algn="just"/>
            <a:r>
              <a:rPr lang="en-US" sz="3200" b="1" dirty="0">
                <a:solidFill>
                  <a:schemeClr val="tx2"/>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88112D2-63B1-FBAF-FE7E-43C414B289B0}"/>
                  </a:ext>
                </a:extLst>
              </p:cNvPr>
              <p:cNvSpPr>
                <a:spLocks noGrp="1"/>
              </p:cNvSpPr>
              <p:nvPr>
                <p:ph idx="1"/>
              </p:nvPr>
            </p:nvSpPr>
            <p:spPr>
              <a:xfrm>
                <a:off x="228601" y="1103243"/>
                <a:ext cx="11698356" cy="5022922"/>
              </a:xfrm>
            </p:spPr>
            <p:txBody>
              <a:bodyPr>
                <a:noAutofit/>
              </a:bodyPr>
              <a:lstStyle/>
              <a:p>
                <a:pPr marL="0" indent="0" algn="just">
                  <a:lnSpc>
                    <a:spcPct val="150000"/>
                  </a:lnSpc>
                  <a:spcBef>
                    <a:spcPts val="0"/>
                  </a:spcBef>
                  <a:spcAft>
                    <a:spcPts val="1200"/>
                  </a:spcAft>
                  <a:buNone/>
                </a:pPr>
                <a:r>
                  <a:rPr lang="en-US" sz="2400" b="1" dirty="0">
                    <a:latin typeface="Times New Roman" panose="02020603050405020304" pitchFamily="18" charset="0"/>
                    <a:cs typeface="Times New Roman" panose="02020603050405020304" pitchFamily="18" charset="0"/>
                  </a:rPr>
                  <a:t>3</a:t>
                </a:r>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solidFill>
                      <a:srgbClr val="7030A0"/>
                    </a:solidFill>
                    <a:latin typeface="Times New Roman" panose="02020603050405020304" pitchFamily="18" charset="0"/>
                    <a:cs typeface="Times New Roman" panose="02020603050405020304" pitchFamily="18" charset="0"/>
                  </a:rPr>
                  <a:t>The Reynolds number for fluid flow through a pipe is given by:</a:t>
                </a:r>
              </a:p>
              <a:p>
                <a:pPr marL="0" indent="0" algn="just">
                  <a:spcBef>
                    <a:spcPts val="0"/>
                  </a:spcBef>
                  <a:spcAft>
                    <a:spcPts val="1200"/>
                  </a:spcAft>
                  <a:buNone/>
                </a:pPr>
                <a14:m>
                  <m:oMath xmlns:m="http://schemas.openxmlformats.org/officeDocument/2006/math">
                    <m:sSub>
                      <m:sSubPr>
                        <m:ctrlPr>
                          <a:rPr lang="en-US" sz="2400" i="1">
                            <a:solidFill>
                              <a:srgbClr val="7030A0"/>
                            </a:solidFill>
                            <a:latin typeface="Cambria Math" panose="02040503050406030204" pitchFamily="18" charset="0"/>
                          </a:rPr>
                        </m:ctrlPr>
                      </m:sSubPr>
                      <m:e>
                        <m:r>
                          <a:rPr lang="en-US" sz="2400" i="1">
                            <a:solidFill>
                              <a:srgbClr val="7030A0"/>
                            </a:solidFill>
                            <a:latin typeface="Cambria Math" panose="02040503050406030204" pitchFamily="18" charset="0"/>
                          </a:rPr>
                          <m:t>𝑅</m:t>
                        </m:r>
                      </m:e>
                      <m:sub>
                        <m:r>
                          <a:rPr lang="en-US" sz="2400" i="1">
                            <a:solidFill>
                              <a:srgbClr val="7030A0"/>
                            </a:solidFill>
                            <a:latin typeface="Cambria Math" panose="02040503050406030204" pitchFamily="18" charset="0"/>
                          </a:rPr>
                          <m:t>𝑒</m:t>
                        </m:r>
                      </m:sub>
                    </m:sSub>
                    <m:r>
                      <a:rPr lang="en-US" sz="2400" i="1">
                        <a:solidFill>
                          <a:srgbClr val="7030A0"/>
                        </a:solidFill>
                        <a:latin typeface="Cambria Math" panose="02040503050406030204" pitchFamily="18" charset="0"/>
                      </a:rPr>
                      <m:t>=</m:t>
                    </m:r>
                    <m:f>
                      <m:fPr>
                        <m:ctrlPr>
                          <a:rPr lang="en-US" sz="2400" i="1">
                            <a:solidFill>
                              <a:srgbClr val="7030A0"/>
                            </a:solidFill>
                            <a:latin typeface="Cambria Math" panose="02040503050406030204" pitchFamily="18" charset="0"/>
                          </a:rPr>
                        </m:ctrlPr>
                      </m:fPr>
                      <m:num>
                        <m:r>
                          <a:rPr lang="en-US" sz="2400" i="1">
                            <a:solidFill>
                              <a:srgbClr val="7030A0"/>
                            </a:solidFill>
                            <a:latin typeface="Cambria Math" panose="02040503050406030204" pitchFamily="18" charset="0"/>
                          </a:rPr>
                          <m:t>𝜌</m:t>
                        </m:r>
                        <m:r>
                          <a:rPr lang="en-US" sz="2400" i="1">
                            <a:solidFill>
                              <a:srgbClr val="7030A0"/>
                            </a:solidFill>
                            <a:latin typeface="Cambria Math" panose="02040503050406030204" pitchFamily="18" charset="0"/>
                          </a:rPr>
                          <m:t>𝑢𝑑</m:t>
                        </m:r>
                      </m:num>
                      <m:den>
                        <m:r>
                          <a:rPr lang="en-US" sz="2400" i="1">
                            <a:solidFill>
                              <a:srgbClr val="7030A0"/>
                            </a:solidFill>
                            <a:latin typeface="Cambria Math" panose="02040503050406030204" pitchFamily="18" charset="0"/>
                          </a:rPr>
                          <m:t>𝜇</m:t>
                        </m:r>
                      </m:den>
                    </m:f>
                  </m:oMath>
                </a14:m>
                <a:r>
                  <a:rPr lang="en-US" sz="2400" dirty="0">
                    <a:solidFill>
                      <a:srgbClr val="7030A0"/>
                    </a:solidFill>
                    <a:latin typeface="Times New Roman" panose="02020603050405020304" pitchFamily="18" charset="0"/>
                    <a:cs typeface="Times New Roman" panose="02020603050405020304" pitchFamily="18" charset="0"/>
                  </a:rPr>
                  <a:t>                                                                                        (2.6)</a:t>
                </a:r>
              </a:p>
              <a:p>
                <a:pPr marL="0" indent="0" algn="just">
                  <a:lnSpc>
                    <a:spcPct val="150000"/>
                  </a:lnSpc>
                  <a:spcBef>
                    <a:spcPts val="0"/>
                  </a:spcBef>
                  <a:spcAft>
                    <a:spcPts val="1200"/>
                  </a:spcAft>
                  <a:buNone/>
                </a:pPr>
                <a:r>
                  <a:rPr lang="en-US" sz="2400" dirty="0">
                    <a:solidFill>
                      <a:srgbClr val="7030A0"/>
                    </a:solidFill>
                    <a:latin typeface="Times New Roman" panose="02020603050405020304" pitchFamily="18" charset="0"/>
                    <a:cs typeface="Times New Roman" panose="02020603050405020304" pitchFamily="18" charset="0"/>
                  </a:rPr>
                  <a:t>Where: ρ is density of fluid (g/ cm</a:t>
                </a:r>
                <a:r>
                  <a:rPr lang="en-US" sz="2400" baseline="30000" dirty="0">
                    <a:solidFill>
                      <a:srgbClr val="7030A0"/>
                    </a:solidFill>
                    <a:latin typeface="Times New Roman" panose="02020603050405020304" pitchFamily="18" charset="0"/>
                    <a:cs typeface="Times New Roman" panose="02020603050405020304" pitchFamily="18" charset="0"/>
                  </a:rPr>
                  <a:t>3</a:t>
                </a:r>
                <a:r>
                  <a:rPr lang="en-US" sz="2400" dirty="0">
                    <a:solidFill>
                      <a:srgbClr val="7030A0"/>
                    </a:solidFill>
                    <a:latin typeface="Times New Roman" panose="02020603050405020304" pitchFamily="18" charset="0"/>
                    <a:cs typeface="Times New Roman" panose="02020603050405020304" pitchFamily="18" charset="0"/>
                  </a:rPr>
                  <a:t>), d is pipe diameter (in.), u is velocity of fluid (ft/s), and μ is viscosity of fluid (g/</a:t>
                </a:r>
                <a:r>
                  <a:rPr lang="en-US" sz="2400" dirty="0" err="1">
                    <a:solidFill>
                      <a:srgbClr val="7030A0"/>
                    </a:solidFill>
                    <a:latin typeface="Times New Roman" panose="02020603050405020304" pitchFamily="18" charset="0"/>
                    <a:cs typeface="Times New Roman" panose="02020603050405020304" pitchFamily="18" charset="0"/>
                  </a:rPr>
                  <a:t>cm.s</a:t>
                </a:r>
                <a:r>
                  <a:rPr lang="en-US" sz="2400" dirty="0">
                    <a:solidFill>
                      <a:srgbClr val="7030A0"/>
                    </a:solidFill>
                    <a:latin typeface="Times New Roman" panose="02020603050405020304" pitchFamily="18" charset="0"/>
                    <a:cs typeface="Times New Roman" panose="02020603050405020304" pitchFamily="18" charset="0"/>
                  </a:rPr>
                  <a:t>). </a:t>
                </a:r>
              </a:p>
              <a:p>
                <a:pPr marL="0" indent="0" algn="just">
                  <a:lnSpc>
                    <a:spcPct val="150000"/>
                  </a:lnSpc>
                  <a:spcBef>
                    <a:spcPts val="0"/>
                  </a:spcBef>
                  <a:spcAft>
                    <a:spcPts val="1200"/>
                  </a:spcAft>
                  <a:buNone/>
                </a:pPr>
                <a:r>
                  <a:rPr lang="en-US" sz="2400" dirty="0">
                    <a:solidFill>
                      <a:srgbClr val="7030A0"/>
                    </a:solidFill>
                    <a:latin typeface="Times New Roman" panose="02020603050405020304" pitchFamily="18" charset="0"/>
                    <a:cs typeface="Times New Roman" panose="02020603050405020304" pitchFamily="18" charset="0"/>
                  </a:rPr>
                  <a:t>If the density of fluid, diameter of pipe, velocity of fluid and viscosity values are  1.00 g/ cm</a:t>
                </a:r>
                <a:r>
                  <a:rPr lang="en-US" sz="2400" baseline="30000" dirty="0">
                    <a:solidFill>
                      <a:srgbClr val="7030A0"/>
                    </a:solidFill>
                    <a:latin typeface="Times New Roman" panose="02020603050405020304" pitchFamily="18" charset="0"/>
                    <a:cs typeface="Times New Roman" panose="02020603050405020304" pitchFamily="18" charset="0"/>
                  </a:rPr>
                  <a:t>3</a:t>
                </a:r>
                <a:r>
                  <a:rPr lang="en-US" sz="2400" dirty="0">
                    <a:solidFill>
                      <a:srgbClr val="7030A0"/>
                    </a:solidFill>
                    <a:latin typeface="Times New Roman" panose="02020603050405020304" pitchFamily="18" charset="0"/>
                    <a:cs typeface="Times New Roman" panose="02020603050405020304" pitchFamily="18" charset="0"/>
                  </a:rPr>
                  <a:t>, 2.00 in, 8.00 ft/s, and 0.020 g/</a:t>
                </a:r>
                <a:r>
                  <a:rPr lang="en-US" sz="2400" dirty="0" err="1">
                    <a:solidFill>
                      <a:srgbClr val="7030A0"/>
                    </a:solidFill>
                    <a:latin typeface="Times New Roman" panose="02020603050405020304" pitchFamily="18" charset="0"/>
                    <a:cs typeface="Times New Roman" panose="02020603050405020304" pitchFamily="18" charset="0"/>
                  </a:rPr>
                  <a:t>cm.s</a:t>
                </a:r>
                <a:r>
                  <a:rPr lang="en-US" sz="2400" dirty="0">
                    <a:solidFill>
                      <a:srgbClr val="7030A0"/>
                    </a:solidFill>
                    <a:latin typeface="Times New Roman" panose="02020603050405020304" pitchFamily="18" charset="0"/>
                    <a:cs typeface="Times New Roman" panose="02020603050405020304" pitchFamily="18" charset="0"/>
                  </a:rPr>
                  <a:t>, respectively, determine the numerical value of the Reynolds number.</a:t>
                </a:r>
              </a:p>
              <a:p>
                <a:pPr marL="0" indent="0" algn="just">
                  <a:lnSpc>
                    <a:spcPct val="150000"/>
                  </a:lnSpc>
                  <a:spcBef>
                    <a:spcPts val="0"/>
                  </a:spcBef>
                  <a:spcAft>
                    <a:spcPts val="1200"/>
                  </a:spcAft>
                  <a:buNone/>
                </a:pPr>
                <a:endParaRPr lang="en-US" sz="2400" dirty="0">
                  <a:solidFill>
                    <a:srgbClr val="7030A0"/>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88112D2-63B1-FBAF-FE7E-43C414B289B0}"/>
                  </a:ext>
                </a:extLst>
              </p:cNvPr>
              <p:cNvSpPr>
                <a:spLocks noGrp="1" noRot="1" noChangeAspect="1" noMove="1" noResize="1" noEditPoints="1" noAdjustHandles="1" noChangeArrowheads="1" noChangeShapeType="1" noTextEdit="1"/>
              </p:cNvSpPr>
              <p:nvPr>
                <p:ph idx="1"/>
              </p:nvPr>
            </p:nvSpPr>
            <p:spPr>
              <a:xfrm>
                <a:off x="228601" y="1103243"/>
                <a:ext cx="11698356" cy="5022922"/>
              </a:xfrm>
              <a:blipFill>
                <a:blip r:embed="rId2"/>
                <a:stretch>
                  <a:fillRect l="-834" r="-782"/>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ED80C356-9E1F-4083-9C03-F3B9AC59462F}"/>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7AC70FA2-B094-06A5-457D-326B0D13637A}"/>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C324AAA-0EFA-020B-9DE3-8810F93FE4A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38</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11818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C68E67-D046-2214-C7B7-31694E9DEA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A54D74-564C-72C4-68DF-5FB746796819}"/>
              </a:ext>
            </a:extLst>
          </p:cNvPr>
          <p:cNvSpPr>
            <a:spLocks noGrp="1"/>
          </p:cNvSpPr>
          <p:nvPr>
            <p:ph type="title"/>
          </p:nvPr>
        </p:nvSpPr>
        <p:spPr>
          <a:xfrm>
            <a:off x="374374" y="231224"/>
            <a:ext cx="10972800" cy="434696"/>
          </a:xfrm>
        </p:spPr>
        <p:txBody>
          <a:bodyPr>
            <a:noAutofit/>
          </a:bodyPr>
          <a:lstStyle/>
          <a:p>
            <a:pPr algn="just"/>
            <a:r>
              <a:rPr lang="en-US" sz="3200" b="1" dirty="0">
                <a:solidFill>
                  <a:schemeClr val="tx2"/>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F0DEA4B-C07D-0D7C-53D0-BDF38591C632}"/>
                  </a:ext>
                </a:extLst>
              </p:cNvPr>
              <p:cNvSpPr>
                <a:spLocks noGrp="1"/>
              </p:cNvSpPr>
              <p:nvPr>
                <p:ph idx="1"/>
              </p:nvPr>
            </p:nvSpPr>
            <p:spPr>
              <a:xfrm>
                <a:off x="298174" y="1063489"/>
                <a:ext cx="11539330" cy="5062676"/>
              </a:xfrm>
            </p:spPr>
            <p:txBody>
              <a:bodyPr/>
              <a:lstStyle/>
              <a:p>
                <a:pPr marL="0" indent="0" algn="just">
                  <a:buNone/>
                </a:pPr>
                <a:r>
                  <a:rPr lang="en-US" sz="2400" b="1" dirty="0">
                    <a:solidFill>
                      <a:srgbClr val="7030A0"/>
                    </a:solidFill>
                    <a:latin typeface="Times New Roman" panose="02020603050405020304" pitchFamily="18" charset="0"/>
                    <a:cs typeface="Times New Roman" panose="02020603050405020304" pitchFamily="18" charset="0"/>
                  </a:rPr>
                  <a:t>1.  </a:t>
                </a:r>
                <a:r>
                  <a:rPr lang="en-US" sz="2400" dirty="0">
                    <a:solidFill>
                      <a:srgbClr val="7030A0"/>
                    </a:solidFill>
                    <a:latin typeface="Times New Roman" panose="02020603050405020304" pitchFamily="18" charset="0"/>
                    <a:cs typeface="Times New Roman" panose="02020603050405020304" pitchFamily="18" charset="0"/>
                  </a:rPr>
                  <a:t>For non-ideal gas, the </a:t>
                </a:r>
                <a:r>
                  <a:rPr lang="en-US" sz="2400" b="1" dirty="0">
                    <a:solidFill>
                      <a:srgbClr val="7030A0"/>
                    </a:solidFill>
                    <a:latin typeface="Times New Roman" panose="02020603050405020304" pitchFamily="18" charset="0"/>
                    <a:cs typeface="Times New Roman" panose="02020603050405020304" pitchFamily="18" charset="0"/>
                  </a:rPr>
                  <a:t>Vander Waals </a:t>
                </a:r>
                <a:r>
                  <a:rPr lang="en-US" sz="2400" dirty="0">
                    <a:solidFill>
                      <a:srgbClr val="7030A0"/>
                    </a:solidFill>
                    <a:latin typeface="Times New Roman" panose="02020603050405020304" pitchFamily="18" charset="0"/>
                    <a:cs typeface="Times New Roman" panose="02020603050405020304" pitchFamily="18" charset="0"/>
                  </a:rPr>
                  <a:t>equation is given by equation (2.1): </a:t>
                </a:r>
              </a:p>
              <a:p>
                <a:pPr marL="0" indent="0" algn="just">
                  <a:buNone/>
                </a:pPr>
                <a14:m>
                  <m:oMath xmlns:m="http://schemas.openxmlformats.org/officeDocument/2006/math">
                    <m:d>
                      <m:dPr>
                        <m:ctrlPr>
                          <a:rPr lang="en-US" sz="2400" i="1">
                            <a:solidFill>
                              <a:srgbClr val="7030A0"/>
                            </a:solidFill>
                            <a:latin typeface="Cambria Math" panose="02040503050406030204" pitchFamily="18" charset="0"/>
                          </a:rPr>
                        </m:ctrlPr>
                      </m:dPr>
                      <m:e>
                        <m:r>
                          <a:rPr lang="en-US" sz="2400" i="1">
                            <a:solidFill>
                              <a:srgbClr val="7030A0"/>
                            </a:solidFill>
                            <a:latin typeface="Cambria Math" panose="02040503050406030204" pitchFamily="18" charset="0"/>
                          </a:rPr>
                          <m:t>𝑃</m:t>
                        </m:r>
                        <m:r>
                          <a:rPr lang="en-US" sz="2400" i="1">
                            <a:solidFill>
                              <a:srgbClr val="7030A0"/>
                            </a:solidFill>
                            <a:latin typeface="Cambria Math" panose="02040503050406030204" pitchFamily="18" charset="0"/>
                          </a:rPr>
                          <m:t>+</m:t>
                        </m:r>
                        <m:f>
                          <m:fPr>
                            <m:ctrlPr>
                              <a:rPr lang="en-US" sz="2400" i="1">
                                <a:solidFill>
                                  <a:srgbClr val="7030A0"/>
                                </a:solidFill>
                                <a:latin typeface="Cambria Math" panose="02040503050406030204" pitchFamily="18" charset="0"/>
                              </a:rPr>
                            </m:ctrlPr>
                          </m:fPr>
                          <m:num>
                            <m:r>
                              <a:rPr lang="en-US" sz="2400" i="1">
                                <a:solidFill>
                                  <a:srgbClr val="7030A0"/>
                                </a:solidFill>
                                <a:latin typeface="Cambria Math" panose="02040503050406030204" pitchFamily="18" charset="0"/>
                              </a:rPr>
                              <m:t>𝑎</m:t>
                            </m:r>
                          </m:num>
                          <m:den>
                            <m:sSup>
                              <m:sSupPr>
                                <m:ctrlPr>
                                  <a:rPr lang="en-US" sz="2400" i="1">
                                    <a:solidFill>
                                      <a:srgbClr val="7030A0"/>
                                    </a:solidFill>
                                    <a:latin typeface="Cambria Math" panose="02040503050406030204" pitchFamily="18" charset="0"/>
                                  </a:rPr>
                                </m:ctrlPr>
                              </m:sSupPr>
                              <m:e>
                                <m:r>
                                  <a:rPr lang="en-US" sz="2400" i="1">
                                    <a:solidFill>
                                      <a:srgbClr val="7030A0"/>
                                    </a:solidFill>
                                    <a:latin typeface="Cambria Math" panose="02040503050406030204" pitchFamily="18" charset="0"/>
                                  </a:rPr>
                                  <m:t>𝑉</m:t>
                                </m:r>
                              </m:e>
                              <m:sup>
                                <m:r>
                                  <a:rPr lang="en-US" sz="2400" i="1">
                                    <a:solidFill>
                                      <a:srgbClr val="7030A0"/>
                                    </a:solidFill>
                                    <a:latin typeface="Cambria Math" panose="02040503050406030204" pitchFamily="18" charset="0"/>
                                  </a:rPr>
                                  <m:t>2</m:t>
                                </m:r>
                              </m:sup>
                            </m:sSup>
                          </m:den>
                        </m:f>
                      </m:e>
                    </m:d>
                    <m:d>
                      <m:dPr>
                        <m:ctrlPr>
                          <a:rPr lang="en-US" sz="2400" i="1">
                            <a:solidFill>
                              <a:srgbClr val="7030A0"/>
                            </a:solidFill>
                            <a:latin typeface="Cambria Math" panose="02040503050406030204" pitchFamily="18" charset="0"/>
                          </a:rPr>
                        </m:ctrlPr>
                      </m:dPr>
                      <m:e>
                        <m:r>
                          <m:rPr>
                            <m:sty m:val="p"/>
                          </m:rPr>
                          <a:rPr lang="en-US" sz="2400">
                            <a:solidFill>
                              <a:srgbClr val="7030A0"/>
                            </a:solidFill>
                            <a:latin typeface="Cambria Math" panose="02040503050406030204" pitchFamily="18" charset="0"/>
                          </a:rPr>
                          <m:t>V</m:t>
                        </m:r>
                        <m:r>
                          <a:rPr lang="en-US" sz="2400">
                            <a:solidFill>
                              <a:srgbClr val="7030A0"/>
                            </a:solidFill>
                            <a:latin typeface="Cambria Math" panose="02040503050406030204" pitchFamily="18" charset="0"/>
                          </a:rPr>
                          <m:t>−</m:t>
                        </m:r>
                        <m:r>
                          <m:rPr>
                            <m:sty m:val="p"/>
                          </m:rPr>
                          <a:rPr lang="en-US" sz="2400">
                            <a:solidFill>
                              <a:srgbClr val="7030A0"/>
                            </a:solidFill>
                            <a:latin typeface="Cambria Math" panose="02040503050406030204" pitchFamily="18" charset="0"/>
                          </a:rPr>
                          <m:t>b</m:t>
                        </m:r>
                      </m:e>
                    </m:d>
                    <m:r>
                      <a:rPr lang="en-US" sz="2400">
                        <a:solidFill>
                          <a:srgbClr val="7030A0"/>
                        </a:solidFill>
                        <a:latin typeface="Cambria Math" panose="02040503050406030204" pitchFamily="18" charset="0"/>
                      </a:rPr>
                      <m:t>=</m:t>
                    </m:r>
                    <m:r>
                      <m:rPr>
                        <m:sty m:val="p"/>
                      </m:rPr>
                      <a:rPr lang="en-US" sz="2400">
                        <a:solidFill>
                          <a:srgbClr val="7030A0"/>
                        </a:solidFill>
                        <a:latin typeface="Cambria Math" panose="02040503050406030204" pitchFamily="18" charset="0"/>
                      </a:rPr>
                      <m:t>RT</m:t>
                    </m:r>
                  </m:oMath>
                </a14:m>
                <a:r>
                  <a:rPr lang="en-US" sz="2400" dirty="0">
                    <a:solidFill>
                      <a:srgbClr val="7030A0"/>
                    </a:solidFill>
                    <a:latin typeface="Times New Roman" panose="02020603050405020304" pitchFamily="18" charset="0"/>
                    <a:cs typeface="Times New Roman" panose="02020603050405020304" pitchFamily="18" charset="0"/>
                  </a:rPr>
                  <a:t>                                                                                 (2.1)</a:t>
                </a:r>
              </a:p>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Where: P is pressure (Pa) , V is  specific volume (L/ mol) , a and b are constants, R is gas constant (</a:t>
                </a:r>
                <a:r>
                  <a:rPr lang="en-US" sz="2400" dirty="0" err="1">
                    <a:solidFill>
                      <a:srgbClr val="7030A0"/>
                    </a:solidFill>
                    <a:latin typeface="Times New Roman" panose="02020603050405020304" pitchFamily="18" charset="0"/>
                    <a:cs typeface="Times New Roman" panose="02020603050405020304" pitchFamily="18" charset="0"/>
                  </a:rPr>
                  <a:t>Pa.L</a:t>
                </a:r>
                <a:r>
                  <a:rPr lang="en-US" sz="2400" dirty="0">
                    <a:solidFill>
                      <a:srgbClr val="7030A0"/>
                    </a:solidFill>
                    <a:latin typeface="Times New Roman" panose="02020603050405020304" pitchFamily="18" charset="0"/>
                    <a:cs typeface="Times New Roman" panose="02020603050405020304" pitchFamily="18" charset="0"/>
                  </a:rPr>
                  <a:t>/mol. K), and T is temperature (K).</a:t>
                </a:r>
              </a:p>
              <a:p>
                <a:pPr marL="0" indent="0" algn="just">
                  <a:buNone/>
                </a:pPr>
                <a:r>
                  <a:rPr lang="en-US" sz="2400" dirty="0">
                    <a:solidFill>
                      <a:srgbClr val="7030A0"/>
                    </a:solidFill>
                    <a:latin typeface="Times New Roman" panose="02020603050405020304" pitchFamily="18" charset="0"/>
                    <a:cs typeface="Times New Roman" panose="02020603050405020304" pitchFamily="18" charset="0"/>
                  </a:rPr>
                  <a:t> From  the Vander Waals  equation, whare are  the units of constants a and b.</a:t>
                </a:r>
              </a:p>
              <a:p>
                <a:pPr marL="0" indent="0">
                  <a:buNone/>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Answer:</a:t>
                </a:r>
              </a:p>
              <a:p>
                <a:pPr marL="0" indent="0">
                  <a:lnSpc>
                    <a:spcPct val="150000"/>
                  </a:lnSpc>
                  <a:buNone/>
                </a:pPr>
                <a:r>
                  <a:rPr lang="en-US" sz="2400" dirty="0">
                    <a:latin typeface="Times New Roman" panose="02020603050405020304" pitchFamily="18" charset="0"/>
                    <a:cs typeface="Times New Roman" panose="02020603050405020304" pitchFamily="18" charset="0"/>
                  </a:rPr>
                  <a:t>The constant (a) must have the units of </a:t>
                </a:r>
                <a:r>
                  <a:rPr lang="en-US" sz="2400" b="1" dirty="0">
                    <a:latin typeface="Times New Roman" pitchFamily="18" charset="0"/>
                    <a:cs typeface="Times New Roman" pitchFamily="18" charset="0"/>
                  </a:rPr>
                  <a:t>pressure</a:t>
                </a:r>
                <a:r>
                  <a:rPr lang="en-US" sz="2400" dirty="0">
                    <a:latin typeface="Times New Roman" pitchFamily="18" charset="0"/>
                    <a:cs typeface="Times New Roman" pitchFamily="18" charset="0"/>
                  </a:rPr>
                  <a:t> </a:t>
                </a:r>
                <a:r>
                  <a:rPr lang="en-US" sz="2400" b="1" dirty="0">
                    <a:latin typeface="Times New Roman" pitchFamily="18" charset="0"/>
                    <a:cs typeface="Times New Roman" pitchFamily="18" charset="0"/>
                  </a:rPr>
                  <a:t>times  square of  specific volume </a:t>
                </a:r>
                <a:r>
                  <a:rPr lang="en-US" sz="2400" dirty="0">
                    <a:latin typeface="Times New Roman" pitchFamily="18" charset="0"/>
                    <a:cs typeface="Times New Roman" pitchFamily="18" charset="0"/>
                  </a:rPr>
                  <a:t>for the expression in the first set of parentheses of equation (2.1) to be consistent throughout. </a:t>
                </a:r>
                <a:endParaRPr lang="en-US" sz="2400" b="1"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6F0DEA4B-C07D-0D7C-53D0-BDF38591C632}"/>
                  </a:ext>
                </a:extLst>
              </p:cNvPr>
              <p:cNvSpPr>
                <a:spLocks noGrp="1" noRot="1" noChangeAspect="1" noMove="1" noResize="1" noEditPoints="1" noAdjustHandles="1" noChangeArrowheads="1" noChangeShapeType="1" noTextEdit="1"/>
              </p:cNvSpPr>
              <p:nvPr>
                <p:ph idx="1"/>
              </p:nvPr>
            </p:nvSpPr>
            <p:spPr>
              <a:xfrm>
                <a:off x="298174" y="1063489"/>
                <a:ext cx="11539330" cy="5062676"/>
              </a:xfrm>
              <a:blipFill>
                <a:blip r:embed="rId2"/>
                <a:stretch>
                  <a:fillRect l="-845" t="-963" r="-792"/>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7815752D-3944-85DB-B987-EE60C26FB54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7EB8FB61-983F-1A63-BDDD-005EBC251318}"/>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25B807D-C49A-AAAC-AD38-BAF5D111F72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39</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23147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844CED-5624-8FCA-E135-C27A2955BA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9CFC67-8CE0-7B80-59E8-58EF89F28225}"/>
              </a:ext>
            </a:extLst>
          </p:cNvPr>
          <p:cNvSpPr>
            <a:spLocks noGrp="1"/>
          </p:cNvSpPr>
          <p:nvPr>
            <p:ph type="title"/>
          </p:nvPr>
        </p:nvSpPr>
        <p:spPr>
          <a:xfrm>
            <a:off x="374374" y="231224"/>
            <a:ext cx="10972800" cy="434696"/>
          </a:xfrm>
        </p:spPr>
        <p:txBody>
          <a:bodyPr>
            <a:noAutofit/>
          </a:bodyPr>
          <a:lstStyle/>
          <a:p>
            <a:pPr algn="just"/>
            <a:r>
              <a:rPr lang="en-US" sz="3200" b="1" dirty="0">
                <a:solidFill>
                  <a:schemeClr val="tx2"/>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9ED1B743-E3B6-F304-5AF0-86BBEA7240C3}"/>
              </a:ext>
            </a:extLst>
          </p:cNvPr>
          <p:cNvSpPr>
            <a:spLocks noGrp="1"/>
          </p:cNvSpPr>
          <p:nvPr>
            <p:ph idx="1"/>
          </p:nvPr>
        </p:nvSpPr>
        <p:spPr>
          <a:xfrm>
            <a:off x="298174" y="1063489"/>
            <a:ext cx="11539330" cy="5062676"/>
          </a:xfrm>
        </p:spPr>
        <p:txBody>
          <a:bodyPr/>
          <a:lstStyle/>
          <a:p>
            <a:pPr marL="0" indent="0" algn="just">
              <a:lnSpc>
                <a:spcPct val="150000"/>
              </a:lnSpc>
              <a:spcBef>
                <a:spcPts val="0"/>
              </a:spcBef>
              <a:spcAft>
                <a:spcPts val="1200"/>
              </a:spcAft>
              <a:buNone/>
            </a:pPr>
            <a:r>
              <a:rPr lang="en-US" sz="2400" dirty="0">
                <a:latin typeface="Times New Roman" pitchFamily="18" charset="0"/>
                <a:cs typeface="Times New Roman" pitchFamily="18" charset="0"/>
              </a:rPr>
              <a:t>The unit of constant (a) is  P*V</a:t>
            </a:r>
            <a:r>
              <a:rPr lang="en-US" sz="2400" baseline="30000" dirty="0">
                <a:latin typeface="Times New Roman" pitchFamily="18" charset="0"/>
                <a:cs typeface="Times New Roman" pitchFamily="18" charset="0"/>
              </a:rPr>
              <a:t>2 </a:t>
            </a:r>
            <a:r>
              <a:rPr lang="en-US" sz="2400" dirty="0">
                <a:latin typeface="Times New Roman" pitchFamily="18" charset="0"/>
                <a:cs typeface="Times New Roman" pitchFamily="18" charset="0"/>
              </a:rPr>
              <a:t>= Pa * (L/mol)*( L/mol) = </a:t>
            </a:r>
            <a:r>
              <a:rPr lang="en-US" sz="2400" b="1" dirty="0">
                <a:latin typeface="Times New Roman" pitchFamily="18" charset="0"/>
                <a:cs typeface="Times New Roman" pitchFamily="18" charset="0"/>
              </a:rPr>
              <a:t>Pa. L</a:t>
            </a:r>
            <a:r>
              <a:rPr lang="en-US" sz="2400" b="1" baseline="30000" dirty="0">
                <a:latin typeface="Times New Roman" pitchFamily="18" charset="0"/>
                <a:cs typeface="Times New Roman" pitchFamily="18" charset="0"/>
              </a:rPr>
              <a:t>2</a:t>
            </a:r>
            <a:r>
              <a:rPr lang="en-US" sz="2400" b="1" dirty="0">
                <a:latin typeface="Times New Roman" pitchFamily="18" charset="0"/>
                <a:cs typeface="Times New Roman" pitchFamily="18" charset="0"/>
              </a:rPr>
              <a:t>/mol</a:t>
            </a:r>
            <a:r>
              <a:rPr lang="en-US" sz="2400" b="1" baseline="30000" dirty="0">
                <a:latin typeface="Times New Roman" pitchFamily="18" charset="0"/>
                <a:cs typeface="Times New Roman" pitchFamily="18" charset="0"/>
              </a:rPr>
              <a:t>2</a:t>
            </a:r>
            <a:r>
              <a:rPr lang="en-US" sz="2400" b="1" dirty="0">
                <a:latin typeface="Times New Roman" pitchFamily="18" charset="0"/>
                <a:cs typeface="Times New Roman" pitchFamily="18" charset="0"/>
              </a:rPr>
              <a:t>.</a:t>
            </a:r>
            <a:endParaRPr lang="en-US" sz="2400" baseline="30000" dirty="0">
              <a:latin typeface="Times New Roman" pitchFamily="18" charset="0"/>
              <a:cs typeface="Times New Roman" pitchFamily="18" charset="0"/>
            </a:endParaRPr>
          </a:p>
          <a:p>
            <a:pPr marL="0" indent="0" algn="just">
              <a:lnSpc>
                <a:spcPct val="150000"/>
              </a:lnSpc>
              <a:spcBef>
                <a:spcPts val="0"/>
              </a:spcBef>
              <a:spcAft>
                <a:spcPts val="1200"/>
              </a:spcAft>
              <a:buNone/>
            </a:pPr>
            <a:r>
              <a:rPr lang="en-US" sz="2400" dirty="0">
                <a:latin typeface="Times New Roman" pitchFamily="18" charset="0"/>
                <a:cs typeface="Times New Roman" pitchFamily="18" charset="0"/>
              </a:rPr>
              <a:t>The constant (b), must have the same units of specific  volume, “V” to be consistent units for  the expression in the first set of parentheses of equation (2.1).</a:t>
            </a:r>
          </a:p>
          <a:p>
            <a:pPr marL="0" indent="0" algn="just">
              <a:lnSpc>
                <a:spcPct val="150000"/>
              </a:lnSpc>
              <a:spcBef>
                <a:spcPts val="0"/>
              </a:spcBef>
              <a:spcAft>
                <a:spcPts val="1200"/>
              </a:spcAft>
              <a:buNone/>
            </a:pPr>
            <a:r>
              <a:rPr lang="en-US" sz="2400" dirty="0">
                <a:latin typeface="Times New Roman" pitchFamily="18" charset="0"/>
                <a:cs typeface="Times New Roman" pitchFamily="18" charset="0"/>
              </a:rPr>
              <a:t>The unit of constant (b) = unit of  specific volume (V) = </a:t>
            </a:r>
            <a:r>
              <a:rPr lang="en-US" sz="2400" b="1" dirty="0">
                <a:latin typeface="Times New Roman" pitchFamily="18" charset="0"/>
                <a:cs typeface="Times New Roman" pitchFamily="18" charset="0"/>
              </a:rPr>
              <a:t>L/ mol.</a:t>
            </a:r>
          </a:p>
          <a:p>
            <a:pPr algn="just">
              <a:lnSpc>
                <a:spcPct val="150000"/>
              </a:lnSpc>
              <a:spcBef>
                <a:spcPts val="0"/>
              </a:spcBef>
              <a:spcAft>
                <a:spcPts val="1200"/>
              </a:spcAft>
              <a:buFont typeface="Wingdings" panose="05000000000000000000" pitchFamily="2" charset="2"/>
              <a:buChar char="§"/>
            </a:pPr>
            <a:r>
              <a:rPr lang="en-US" sz="2400" dirty="0">
                <a:latin typeface="Times New Roman" pitchFamily="18" charset="0"/>
                <a:cs typeface="Times New Roman" pitchFamily="18" charset="0"/>
              </a:rPr>
              <a:t>Hence, the units of constants  </a:t>
            </a:r>
            <a:r>
              <a:rPr lang="en-US" sz="2400" b="1" dirty="0">
                <a:latin typeface="Times New Roman" pitchFamily="18" charset="0"/>
                <a:cs typeface="Times New Roman" pitchFamily="18" charset="0"/>
              </a:rPr>
              <a:t>a </a:t>
            </a:r>
            <a:r>
              <a:rPr lang="en-US" sz="2400" dirty="0">
                <a:latin typeface="Times New Roman" pitchFamily="18" charset="0"/>
                <a:cs typeface="Times New Roman" pitchFamily="18" charset="0"/>
              </a:rPr>
              <a:t>and</a:t>
            </a:r>
            <a:r>
              <a:rPr lang="en-US" sz="2400" b="1" dirty="0">
                <a:latin typeface="Times New Roman" pitchFamily="18" charset="0"/>
                <a:cs typeface="Times New Roman" pitchFamily="18" charset="0"/>
              </a:rPr>
              <a:t> b </a:t>
            </a:r>
            <a:r>
              <a:rPr lang="en-US" sz="2400" dirty="0">
                <a:latin typeface="Times New Roman" pitchFamily="18" charset="0"/>
                <a:cs typeface="Times New Roman" pitchFamily="18" charset="0"/>
              </a:rPr>
              <a:t>in equation (2.1)  are  </a:t>
            </a:r>
            <a:r>
              <a:rPr lang="en-US" sz="2400" b="1" dirty="0">
                <a:latin typeface="Times New Roman" pitchFamily="18" charset="0"/>
                <a:cs typeface="Times New Roman" pitchFamily="18" charset="0"/>
              </a:rPr>
              <a:t>Pa.L</a:t>
            </a:r>
            <a:r>
              <a:rPr lang="en-US" sz="2400" b="1" baseline="30000" dirty="0">
                <a:latin typeface="Times New Roman" pitchFamily="18" charset="0"/>
                <a:cs typeface="Times New Roman" pitchFamily="18" charset="0"/>
              </a:rPr>
              <a:t>2</a:t>
            </a:r>
            <a:r>
              <a:rPr lang="en-US" sz="2400" b="1" dirty="0">
                <a:latin typeface="Times New Roman" pitchFamily="18" charset="0"/>
                <a:cs typeface="Times New Roman" pitchFamily="18" charset="0"/>
              </a:rPr>
              <a:t>/mol</a:t>
            </a:r>
            <a:r>
              <a:rPr lang="en-US" sz="2400" b="1" baseline="30000" dirty="0">
                <a:latin typeface="Times New Roman" pitchFamily="18" charset="0"/>
                <a:cs typeface="Times New Roman" pitchFamily="18" charset="0"/>
              </a:rPr>
              <a:t>2 </a:t>
            </a:r>
            <a:r>
              <a:rPr lang="en-US" sz="2400" dirty="0">
                <a:latin typeface="Times New Roman" pitchFamily="18" charset="0"/>
                <a:cs typeface="Times New Roman" pitchFamily="18" charset="0"/>
              </a:rPr>
              <a:t>and</a:t>
            </a:r>
            <a:r>
              <a:rPr lang="en-US" sz="2400" b="1" dirty="0">
                <a:latin typeface="Times New Roman" pitchFamily="18" charset="0"/>
                <a:cs typeface="Times New Roman" pitchFamily="18" charset="0"/>
              </a:rPr>
              <a:t> L/mol, </a:t>
            </a:r>
            <a:r>
              <a:rPr lang="en-US" sz="2400" dirty="0">
                <a:latin typeface="Times New Roman" pitchFamily="18" charset="0"/>
                <a:cs typeface="Times New Roman" pitchFamily="18" charset="0"/>
              </a:rPr>
              <a:t>respectively. </a:t>
            </a:r>
          </a:p>
          <a:p>
            <a:pPr marL="0" indent="0">
              <a:buNone/>
            </a:pPr>
            <a:endParaRPr lang="en-US" sz="2400" dirty="0">
              <a:latin typeface="Times New Roman" pitchFamily="18" charset="0"/>
              <a:cs typeface="Times New Roman" pitchFamily="18" charset="0"/>
            </a:endParaRPr>
          </a:p>
          <a:p>
            <a:pPr marL="0" indent="0">
              <a:buNone/>
            </a:pPr>
            <a:endParaRPr lang="en-US" sz="2400" dirty="0">
              <a:latin typeface="Times New Roman" pitchFamily="18" charset="0"/>
              <a:cs typeface="Times New Roman" pitchFamily="18" charset="0"/>
            </a:endParaRPr>
          </a:p>
          <a:p>
            <a:pPr marL="0" indent="0">
              <a:buNone/>
            </a:pPr>
            <a:endParaRPr lang="en-US" dirty="0"/>
          </a:p>
        </p:txBody>
      </p:sp>
      <p:cxnSp>
        <p:nvCxnSpPr>
          <p:cNvPr id="5" name="Straight Connector 4">
            <a:extLst>
              <a:ext uri="{FF2B5EF4-FFF2-40B4-BE49-F238E27FC236}">
                <a16:creationId xmlns:a16="http://schemas.microsoft.com/office/drawing/2014/main" id="{55BC0737-160B-3633-DBDA-72DA9282BEA0}"/>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CC1438FF-55D4-041C-28A6-32376ECEAB0F}"/>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FC88F53-06EB-E53A-5F5C-CF124AD1FB5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40</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96544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EF3A0-A0E8-A9A8-2BEA-472F0A2980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7DD32B-F1DF-A0D2-8BDE-674167AA6B4D}"/>
              </a:ext>
            </a:extLst>
          </p:cNvPr>
          <p:cNvSpPr>
            <a:spLocks noGrp="1"/>
          </p:cNvSpPr>
          <p:nvPr>
            <p:ph type="title"/>
          </p:nvPr>
        </p:nvSpPr>
        <p:spPr>
          <a:xfrm>
            <a:off x="374374" y="231224"/>
            <a:ext cx="10972800" cy="434696"/>
          </a:xfrm>
        </p:spPr>
        <p:txBody>
          <a:bodyPr>
            <a:noAutofit/>
          </a:bodyPr>
          <a:lstStyle/>
          <a:p>
            <a:pPr algn="just"/>
            <a:r>
              <a:rPr lang="en-US" sz="3200" b="1" dirty="0">
                <a:solidFill>
                  <a:schemeClr val="tx2"/>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E7AF3429-5FD0-3BE3-BD0F-BA80F5A13B21}"/>
                  </a:ext>
                </a:extLst>
              </p:cNvPr>
              <p:cNvSpPr>
                <a:spLocks noGrp="1"/>
              </p:cNvSpPr>
              <p:nvPr>
                <p:ph idx="1"/>
              </p:nvPr>
            </p:nvSpPr>
            <p:spPr>
              <a:xfrm>
                <a:off x="298174" y="950602"/>
                <a:ext cx="11539330" cy="5175563"/>
              </a:xfrm>
            </p:spPr>
            <p:txBody>
              <a:bodyPr>
                <a:normAutofit fontScale="92500" lnSpcReduction="20000"/>
              </a:bodyPr>
              <a:lstStyle/>
              <a:p>
                <a:pPr marL="0" lvl="0" indent="0" algn="just">
                  <a:lnSpc>
                    <a:spcPct val="150000"/>
                  </a:lnSpc>
                  <a:buNone/>
                </a:pPr>
                <a:r>
                  <a:rPr lang="en-US" sz="2600" b="1" dirty="0">
                    <a:latin typeface="Times New Roman" panose="02020603050405020304" pitchFamily="18" charset="0"/>
                    <a:cs typeface="Times New Roman" panose="02020603050405020304" pitchFamily="18" charset="0"/>
                  </a:rPr>
                  <a:t>2. </a:t>
                </a:r>
                <a:r>
                  <a:rPr lang="en-US" sz="2600" dirty="0">
                    <a:solidFill>
                      <a:srgbClr val="7030A0"/>
                    </a:solidFill>
                    <a:latin typeface="Times New Roman" panose="02020603050405020304" pitchFamily="18" charset="0"/>
                    <a:cs typeface="Times New Roman" panose="02020603050405020304" pitchFamily="18" charset="0"/>
                  </a:rPr>
                  <a:t>The pressure drop of a fluid   through a circular pipe  is expressed by equation (2.7):</a:t>
                </a:r>
              </a:p>
              <a:p>
                <a:pPr marL="0" lvl="0" indent="0" algn="just">
                  <a:lnSpc>
                    <a:spcPct val="150000"/>
                  </a:lnSpc>
                  <a:buNone/>
                </a:pPr>
                <a14:m>
                  <m:oMath xmlns:m="http://schemas.openxmlformats.org/officeDocument/2006/math">
                    <m:r>
                      <a:rPr lang="en-US" sz="2600" i="1">
                        <a:latin typeface="Cambria Math" panose="02040503050406030204" pitchFamily="18" charset="0"/>
                        <a:cs typeface="Times New Roman" pitchFamily="18" charset="0"/>
                        <a:sym typeface="Symbol" panose="05050102010706020507" pitchFamily="18" charset="2"/>
                      </a:rPr>
                      <m:t></m:t>
                    </m:r>
                    <m:r>
                      <a:rPr lang="en-US" sz="2600" i="1">
                        <a:latin typeface="Cambria Math" panose="02040503050406030204" pitchFamily="18" charset="0"/>
                        <a:cs typeface="Times New Roman" pitchFamily="18" charset="0"/>
                        <a:sym typeface="Symbol" panose="05050102010706020507" pitchFamily="18" charset="2"/>
                      </a:rPr>
                      <m:t>𝑃</m:t>
                    </m:r>
                    <m:r>
                      <a:rPr lang="en-US" sz="2600" i="1">
                        <a:latin typeface="Cambria Math" panose="02040503050406030204" pitchFamily="18" charset="0"/>
                        <a:cs typeface="Times New Roman" pitchFamily="18" charset="0"/>
                      </a:rPr>
                      <m:t>=</m:t>
                    </m:r>
                    <m:r>
                      <a:rPr lang="en-US" sz="2600" i="1">
                        <a:latin typeface="Cambria Math" panose="02040503050406030204" pitchFamily="18" charset="0"/>
                        <a:cs typeface="Times New Roman" pitchFamily="18" charset="0"/>
                      </a:rPr>
                      <m:t>𝑘</m:t>
                    </m:r>
                    <m:sSup>
                      <m:sSupPr>
                        <m:ctrlPr>
                          <a:rPr lang="en-US" sz="2600" i="1">
                            <a:latin typeface="Cambria Math" panose="02040503050406030204" pitchFamily="18" charset="0"/>
                            <a:cs typeface="Times New Roman" pitchFamily="18" charset="0"/>
                          </a:rPr>
                        </m:ctrlPr>
                      </m:sSupPr>
                      <m:e>
                        <m:acc>
                          <m:accPr>
                            <m:chr m:val="̇"/>
                            <m:ctrlPr>
                              <a:rPr lang="en-US" sz="2600" i="1">
                                <a:latin typeface="Cambria Math" panose="02040503050406030204" pitchFamily="18" charset="0"/>
                                <a:cs typeface="Times New Roman" pitchFamily="18" charset="0"/>
                              </a:rPr>
                            </m:ctrlPr>
                          </m:accPr>
                          <m:e>
                            <m:r>
                              <a:rPr lang="en-US" sz="2600" i="1">
                                <a:latin typeface="Cambria Math" panose="02040503050406030204" pitchFamily="18" charset="0"/>
                                <a:cs typeface="Times New Roman" pitchFamily="18" charset="0"/>
                              </a:rPr>
                              <m:t>𝑉</m:t>
                            </m:r>
                          </m:e>
                        </m:acc>
                      </m:e>
                      <m:sup>
                        <m:r>
                          <a:rPr lang="en-US" sz="2600" i="1">
                            <a:latin typeface="Cambria Math" panose="02040503050406030204" pitchFamily="18" charset="0"/>
                            <a:cs typeface="Times New Roman" pitchFamily="18" charset="0"/>
                          </a:rPr>
                          <m:t>2</m:t>
                        </m:r>
                      </m:sup>
                    </m:sSup>
                  </m:oMath>
                </a14:m>
                <a:r>
                  <a:rPr lang="en-US" sz="2600" dirty="0">
                    <a:latin typeface="Times New Roman" pitchFamily="18" charset="0"/>
                    <a:cs typeface="Times New Roman" pitchFamily="18" charset="0"/>
                  </a:rPr>
                  <a:t>                                                                                                             (2.7)</a:t>
                </a:r>
              </a:p>
              <a:p>
                <a:pPr marL="0" lvl="0" indent="0" algn="just">
                  <a:lnSpc>
                    <a:spcPct val="150000"/>
                  </a:lnSpc>
                  <a:buNone/>
                </a:pPr>
                <a:r>
                  <a:rPr lang="en-US" sz="2600" dirty="0">
                    <a:solidFill>
                      <a:srgbClr val="7030A0"/>
                    </a:solidFill>
                    <a:latin typeface="Times New Roman" panose="02020603050405020304" pitchFamily="18" charset="0"/>
                    <a:cs typeface="Times New Roman" panose="02020603050405020304" pitchFamily="18" charset="0"/>
                  </a:rPr>
                  <a:t>Where: P is  pressure (Pa), </a:t>
                </a:r>
                <a14:m>
                  <m:oMath xmlns:m="http://schemas.openxmlformats.org/officeDocument/2006/math">
                    <m:acc>
                      <m:accPr>
                        <m:chr m:val="̇"/>
                        <m:ctrlPr>
                          <a:rPr lang="en-US" sz="2600" i="1">
                            <a:latin typeface="Cambria Math" panose="02040503050406030204" pitchFamily="18" charset="0"/>
                            <a:cs typeface="Times New Roman" pitchFamily="18" charset="0"/>
                          </a:rPr>
                        </m:ctrlPr>
                      </m:accPr>
                      <m:e>
                        <m:r>
                          <a:rPr lang="en-US" sz="2600" i="1">
                            <a:latin typeface="Cambria Math" panose="02040503050406030204" pitchFamily="18" charset="0"/>
                            <a:cs typeface="Times New Roman" pitchFamily="18" charset="0"/>
                          </a:rPr>
                          <m:t>𝑉</m:t>
                        </m:r>
                      </m:e>
                    </m:acc>
                  </m:oMath>
                </a14:m>
                <a:r>
                  <a:rPr lang="en-US" sz="2600" dirty="0">
                    <a:solidFill>
                      <a:srgbClr val="7030A0"/>
                    </a:solidFill>
                    <a:latin typeface="Times New Roman" panose="02020603050405020304" pitchFamily="18" charset="0"/>
                    <a:cs typeface="Times New Roman" panose="02020603050405020304" pitchFamily="18" charset="0"/>
                  </a:rPr>
                  <a:t> is volumetric flow rate (m</a:t>
                </a:r>
                <a:r>
                  <a:rPr lang="en-US" sz="2600" baseline="30000" dirty="0">
                    <a:solidFill>
                      <a:srgbClr val="7030A0"/>
                    </a:solidFill>
                    <a:latin typeface="Times New Roman" panose="02020603050405020304" pitchFamily="18" charset="0"/>
                    <a:cs typeface="Times New Roman" panose="02020603050405020304" pitchFamily="18" charset="0"/>
                  </a:rPr>
                  <a:t>3</a:t>
                </a:r>
                <a:r>
                  <a:rPr lang="en-US" sz="2600" dirty="0">
                    <a:solidFill>
                      <a:srgbClr val="7030A0"/>
                    </a:solidFill>
                    <a:latin typeface="Times New Roman" panose="02020603050405020304" pitchFamily="18" charset="0"/>
                    <a:cs typeface="Times New Roman" panose="02020603050405020304" pitchFamily="18" charset="0"/>
                  </a:rPr>
                  <a:t>/s) , and k  is  constant.  </a:t>
                </a:r>
              </a:p>
              <a:p>
                <a:pPr marL="0" lvl="0" indent="0" algn="just">
                  <a:lnSpc>
                    <a:spcPct val="150000"/>
                  </a:lnSpc>
                  <a:buNone/>
                </a:pPr>
                <a:r>
                  <a:rPr lang="en-US" sz="2600" dirty="0">
                    <a:solidFill>
                      <a:srgbClr val="7030A0"/>
                    </a:solidFill>
                    <a:latin typeface="Times New Roman" panose="02020603050405020304" pitchFamily="18" charset="0"/>
                    <a:cs typeface="Times New Roman" panose="02020603050405020304" pitchFamily="18" charset="0"/>
                  </a:rPr>
                  <a:t>What is the unit of  a constant, k ?</a:t>
                </a:r>
              </a:p>
              <a:p>
                <a:pPr marL="0" indent="0" algn="just">
                  <a:lnSpc>
                    <a:spcPct val="150000"/>
                  </a:lnSpc>
                  <a:spcBef>
                    <a:spcPts val="0"/>
                  </a:spcBef>
                  <a:spcAft>
                    <a:spcPts val="1200"/>
                  </a:spcAft>
                  <a:buNone/>
                </a:pPr>
                <a:r>
                  <a:rPr lang="en-US" sz="2600" b="1" dirty="0">
                    <a:latin typeface="Times New Roman" pitchFamily="18" charset="0"/>
                    <a:cs typeface="Times New Roman" pitchFamily="18" charset="0"/>
                  </a:rPr>
                  <a:t>Answer:</a:t>
                </a:r>
              </a:p>
              <a:p>
                <a:pPr marL="0" indent="0" algn="just">
                  <a:lnSpc>
                    <a:spcPct val="150000"/>
                  </a:lnSpc>
                  <a:spcBef>
                    <a:spcPts val="0"/>
                  </a:spcBef>
                  <a:spcAft>
                    <a:spcPts val="1200"/>
                  </a:spcAft>
                  <a:buNone/>
                </a:pPr>
                <a:r>
                  <a:rPr lang="en-US" sz="2600" dirty="0">
                    <a:latin typeface="Times New Roman" pitchFamily="18" charset="0"/>
                    <a:cs typeface="Times New Roman" pitchFamily="18" charset="0"/>
                  </a:rPr>
                  <a:t> </a:t>
                </a:r>
                <a14:m>
                  <m:oMath xmlns:m="http://schemas.openxmlformats.org/officeDocument/2006/math">
                    <m:r>
                      <a:rPr lang="en-US" sz="2600" i="1">
                        <a:latin typeface="Cambria Math" panose="02040503050406030204" pitchFamily="18" charset="0"/>
                        <a:cs typeface="Times New Roman" pitchFamily="18" charset="0"/>
                      </a:rPr>
                      <m:t>𝑘</m:t>
                    </m:r>
                    <m:r>
                      <a:rPr lang="en-US" sz="2600" i="1">
                        <a:latin typeface="Cambria Math" panose="02040503050406030204" pitchFamily="18" charset="0"/>
                        <a:cs typeface="Times New Roman" pitchFamily="18" charset="0"/>
                      </a:rPr>
                      <m:t>=</m:t>
                    </m:r>
                    <m:f>
                      <m:fPr>
                        <m:ctrlPr>
                          <a:rPr lang="en-US" sz="2600" i="1">
                            <a:latin typeface="Cambria Math" panose="02040503050406030204" pitchFamily="18" charset="0"/>
                            <a:cs typeface="Times New Roman" pitchFamily="18" charset="0"/>
                          </a:rPr>
                        </m:ctrlPr>
                      </m:fPr>
                      <m:num>
                        <m:r>
                          <a:rPr lang="en-US" sz="2600" i="1">
                            <a:latin typeface="Cambria Math" panose="02040503050406030204" pitchFamily="18" charset="0"/>
                            <a:ea typeface="Cambria Math" panose="02040503050406030204" pitchFamily="18" charset="0"/>
                            <a:cs typeface="Times New Roman" pitchFamily="18" charset="0"/>
                          </a:rPr>
                          <m:t>∆</m:t>
                        </m:r>
                        <m:r>
                          <a:rPr lang="en-US" sz="2600" i="1">
                            <a:latin typeface="Cambria Math" panose="02040503050406030204" pitchFamily="18" charset="0"/>
                            <a:ea typeface="Cambria Math" panose="02040503050406030204" pitchFamily="18" charset="0"/>
                            <a:cs typeface="Times New Roman" pitchFamily="18" charset="0"/>
                          </a:rPr>
                          <m:t>𝑃</m:t>
                        </m:r>
                      </m:num>
                      <m:den>
                        <m:sSup>
                          <m:sSupPr>
                            <m:ctrlPr>
                              <a:rPr lang="en-US" sz="2600" i="1">
                                <a:latin typeface="Cambria Math" panose="02040503050406030204" pitchFamily="18" charset="0"/>
                                <a:cs typeface="Times New Roman" pitchFamily="18" charset="0"/>
                              </a:rPr>
                            </m:ctrlPr>
                          </m:sSupPr>
                          <m:e>
                            <m:acc>
                              <m:accPr>
                                <m:chr m:val="̇"/>
                                <m:ctrlPr>
                                  <a:rPr lang="en-US" sz="2600" i="1">
                                    <a:latin typeface="Cambria Math" panose="02040503050406030204" pitchFamily="18" charset="0"/>
                                    <a:cs typeface="Times New Roman" pitchFamily="18" charset="0"/>
                                  </a:rPr>
                                </m:ctrlPr>
                              </m:accPr>
                              <m:e>
                                <m:r>
                                  <a:rPr lang="en-US" sz="2600" i="1">
                                    <a:latin typeface="Cambria Math" panose="02040503050406030204" pitchFamily="18" charset="0"/>
                                    <a:cs typeface="Times New Roman" pitchFamily="18" charset="0"/>
                                  </a:rPr>
                                  <m:t>𝑉</m:t>
                                </m:r>
                              </m:e>
                            </m:acc>
                          </m:e>
                          <m:sup>
                            <m:r>
                              <a:rPr lang="en-US" sz="2600" i="1">
                                <a:latin typeface="Cambria Math" panose="02040503050406030204" pitchFamily="18" charset="0"/>
                                <a:cs typeface="Times New Roman" pitchFamily="18" charset="0"/>
                              </a:rPr>
                              <m:t>2</m:t>
                            </m:r>
                          </m:sup>
                        </m:sSup>
                      </m:den>
                    </m:f>
                  </m:oMath>
                </a14:m>
                <a:endParaRPr lang="en-US" sz="2600" b="1" dirty="0">
                  <a:latin typeface="Times New Roman" pitchFamily="18" charset="0"/>
                  <a:cs typeface="Times New Roman" pitchFamily="18" charset="0"/>
                </a:endParaRPr>
              </a:p>
              <a:p>
                <a:pPr marL="0" indent="0" algn="just">
                  <a:lnSpc>
                    <a:spcPct val="150000"/>
                  </a:lnSpc>
                  <a:spcBef>
                    <a:spcPts val="0"/>
                  </a:spcBef>
                  <a:spcAft>
                    <a:spcPts val="1200"/>
                  </a:spcAft>
                  <a:buNone/>
                </a:pPr>
                <a:r>
                  <a:rPr lang="en-US" sz="2600" dirty="0">
                    <a:latin typeface="Times New Roman" pitchFamily="18" charset="0"/>
                    <a:cs typeface="Times New Roman" pitchFamily="18" charset="0"/>
                  </a:rPr>
                  <a:t> The unit of  a constant (k) is the ratio of pressure unit to  square of volumetric flow rate.</a:t>
                </a:r>
              </a:p>
              <a:p>
                <a:pPr marL="0" indent="0" algn="just">
                  <a:lnSpc>
                    <a:spcPct val="150000"/>
                  </a:lnSpc>
                  <a:spcBef>
                    <a:spcPts val="0"/>
                  </a:spcBef>
                  <a:spcAft>
                    <a:spcPts val="1200"/>
                  </a:spcAft>
                  <a:buNone/>
                </a:pPr>
                <a:r>
                  <a:rPr lang="en-US" sz="2600" dirty="0">
                    <a:latin typeface="Times New Roman" pitchFamily="18" charset="0"/>
                    <a:cs typeface="Times New Roman" pitchFamily="18" charset="0"/>
                  </a:rPr>
                  <a:t>The unit of  k is  Pa/(m</a:t>
                </a:r>
                <a:r>
                  <a:rPr lang="en-US" sz="2600" baseline="30000" dirty="0">
                    <a:latin typeface="Times New Roman" pitchFamily="18" charset="0"/>
                    <a:cs typeface="Times New Roman" pitchFamily="18" charset="0"/>
                  </a:rPr>
                  <a:t>3</a:t>
                </a:r>
                <a:r>
                  <a:rPr lang="en-US" sz="2600" dirty="0">
                    <a:latin typeface="Times New Roman" pitchFamily="18" charset="0"/>
                    <a:cs typeface="Times New Roman" pitchFamily="18" charset="0"/>
                  </a:rPr>
                  <a:t>/s*m</a:t>
                </a:r>
                <a:r>
                  <a:rPr lang="en-US" sz="2600" baseline="30000" dirty="0">
                    <a:latin typeface="Times New Roman" pitchFamily="18" charset="0"/>
                    <a:cs typeface="Times New Roman" pitchFamily="18" charset="0"/>
                  </a:rPr>
                  <a:t>3</a:t>
                </a:r>
                <a:r>
                  <a:rPr lang="en-US" sz="2600" dirty="0">
                    <a:latin typeface="Times New Roman" pitchFamily="18" charset="0"/>
                    <a:cs typeface="Times New Roman" pitchFamily="18" charset="0"/>
                  </a:rPr>
                  <a:t>/s) =  </a:t>
                </a:r>
                <a:r>
                  <a:rPr lang="en-US" sz="2600" b="1" dirty="0">
                    <a:latin typeface="Times New Roman" pitchFamily="18" charset="0"/>
                    <a:cs typeface="Times New Roman" pitchFamily="18" charset="0"/>
                  </a:rPr>
                  <a:t>Pa.s</a:t>
                </a:r>
                <a:r>
                  <a:rPr lang="en-US" sz="2600" b="1" baseline="30000" dirty="0">
                    <a:latin typeface="Times New Roman" pitchFamily="18" charset="0"/>
                    <a:cs typeface="Times New Roman" pitchFamily="18" charset="0"/>
                  </a:rPr>
                  <a:t>2</a:t>
                </a:r>
                <a:r>
                  <a:rPr lang="en-US" sz="2600" b="1" dirty="0">
                    <a:latin typeface="Times New Roman" pitchFamily="18" charset="0"/>
                    <a:cs typeface="Times New Roman" pitchFamily="18" charset="0"/>
                  </a:rPr>
                  <a:t>/ m</a:t>
                </a:r>
                <a:r>
                  <a:rPr lang="en-US" sz="2600" b="1" baseline="30000" dirty="0">
                    <a:latin typeface="Times New Roman" pitchFamily="18" charset="0"/>
                    <a:cs typeface="Times New Roman" pitchFamily="18" charset="0"/>
                  </a:rPr>
                  <a:t>6</a:t>
                </a:r>
                <a:r>
                  <a:rPr lang="en-US" sz="2600" dirty="0">
                    <a:latin typeface="Times New Roman" pitchFamily="18" charset="0"/>
                    <a:cs typeface="Times New Roman" pitchFamily="18" charset="0"/>
                  </a:rPr>
                  <a:t>.</a:t>
                </a:r>
              </a:p>
              <a:p>
                <a:pPr marL="0" indent="0" algn="just">
                  <a:lnSpc>
                    <a:spcPct val="150000"/>
                  </a:lnSpc>
                  <a:spcBef>
                    <a:spcPts val="0"/>
                  </a:spcBef>
                  <a:spcAft>
                    <a:spcPts val="1200"/>
                  </a:spcAft>
                  <a:buNone/>
                </a:pPr>
                <a:endParaRPr lang="en-US" sz="2400" dirty="0">
                  <a:latin typeface="Times New Roman" pitchFamily="18" charset="0"/>
                  <a:cs typeface="Times New Roman" pitchFamily="18" charset="0"/>
                </a:endParaRPr>
              </a:p>
              <a:p>
                <a:pPr marL="0" indent="0">
                  <a:buNone/>
                </a:pPr>
                <a:endParaRPr lang="en-US" sz="2400" dirty="0">
                  <a:latin typeface="Times New Roman" pitchFamily="18" charset="0"/>
                  <a:cs typeface="Times New Roman" pitchFamily="18" charset="0"/>
                </a:endParaRPr>
              </a:p>
              <a:p>
                <a:pPr marL="0" indent="0">
                  <a:buNone/>
                </a:pPr>
                <a:endParaRPr lang="en-US" dirty="0"/>
              </a:p>
            </p:txBody>
          </p:sp>
        </mc:Choice>
        <mc:Fallback>
          <p:sp>
            <p:nvSpPr>
              <p:cNvPr id="3" name="Content Placeholder 2">
                <a:extLst>
                  <a:ext uri="{FF2B5EF4-FFF2-40B4-BE49-F238E27FC236}">
                    <a16:creationId xmlns:a16="http://schemas.microsoft.com/office/drawing/2014/main" id="{E7AF3429-5FD0-3BE3-BD0F-BA80F5A13B21}"/>
                  </a:ext>
                </a:extLst>
              </p:cNvPr>
              <p:cNvSpPr>
                <a:spLocks noGrp="1" noRot="1" noChangeAspect="1" noMove="1" noResize="1" noEditPoints="1" noAdjustHandles="1" noChangeArrowheads="1" noChangeShapeType="1" noTextEdit="1"/>
              </p:cNvSpPr>
              <p:nvPr>
                <p:ph idx="1"/>
              </p:nvPr>
            </p:nvSpPr>
            <p:spPr>
              <a:xfrm>
                <a:off x="298174" y="950602"/>
                <a:ext cx="11539330" cy="5175563"/>
              </a:xfrm>
              <a:blipFill>
                <a:blip r:embed="rId2"/>
                <a:stretch>
                  <a:fillRect l="-845"/>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7CE5431A-4485-7EE6-393A-665E990C2297}"/>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18ABD3D-FFCD-2C48-A188-A3A9F1FD92AB}"/>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C76BF2D-5C0A-AB98-0437-DFF931D408B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41</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26626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229B70-6CAE-F837-D578-CB194F6B4B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81B89D-776B-13DE-D98E-AF4691CEE857}"/>
              </a:ext>
            </a:extLst>
          </p:cNvPr>
          <p:cNvSpPr>
            <a:spLocks noGrp="1"/>
          </p:cNvSpPr>
          <p:nvPr>
            <p:ph type="title"/>
          </p:nvPr>
        </p:nvSpPr>
        <p:spPr>
          <a:xfrm>
            <a:off x="374374" y="231224"/>
            <a:ext cx="10972800" cy="434696"/>
          </a:xfrm>
        </p:spPr>
        <p:txBody>
          <a:bodyPr>
            <a:noAutofit/>
          </a:bodyPr>
          <a:lstStyle/>
          <a:p>
            <a:pPr algn="just"/>
            <a:r>
              <a:rPr lang="en-US" sz="3200" b="1" dirty="0">
                <a:solidFill>
                  <a:schemeClr val="tx2"/>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CD0958E-F9F8-8731-6B3A-233CAF217408}"/>
                  </a:ext>
                </a:extLst>
              </p:cNvPr>
              <p:cNvSpPr>
                <a:spLocks noGrp="1"/>
              </p:cNvSpPr>
              <p:nvPr>
                <p:ph idx="1"/>
              </p:nvPr>
            </p:nvSpPr>
            <p:spPr>
              <a:xfrm>
                <a:off x="298174" y="934280"/>
                <a:ext cx="11539330" cy="5191886"/>
              </a:xfrm>
            </p:spPr>
            <p:txBody>
              <a:bodyPr>
                <a:normAutofit/>
              </a:bodyPr>
              <a:lstStyle/>
              <a:p>
                <a:pPr marL="0" indent="0" algn="just">
                  <a:spcBef>
                    <a:spcPts val="0"/>
                  </a:spcBef>
                  <a:spcAft>
                    <a:spcPts val="1200"/>
                  </a:spcAft>
                  <a:buNone/>
                </a:pPr>
                <a:r>
                  <a:rPr lang="en-US" sz="2400" b="1" dirty="0">
                    <a:latin typeface="Times New Roman" panose="02020603050405020304" pitchFamily="18" charset="0"/>
                    <a:cs typeface="Times New Roman" panose="02020603050405020304" pitchFamily="18" charset="0"/>
                  </a:rPr>
                  <a:t>3. </a:t>
                </a:r>
                <a:r>
                  <a:rPr lang="en-US" sz="2400" dirty="0">
                    <a:solidFill>
                      <a:srgbClr val="7030A0"/>
                    </a:solidFill>
                    <a:latin typeface="Times New Roman" panose="02020603050405020304" pitchFamily="18" charset="0"/>
                    <a:cs typeface="Times New Roman" panose="02020603050405020304" pitchFamily="18" charset="0"/>
                  </a:rPr>
                  <a:t>The Reynolds number is given by:</a:t>
                </a:r>
              </a:p>
              <a:p>
                <a:pPr marL="0" indent="0" algn="just">
                  <a:spcBef>
                    <a:spcPts val="0"/>
                  </a:spcBef>
                  <a:spcAft>
                    <a:spcPts val="1200"/>
                  </a:spcAft>
                  <a:buNone/>
                </a:pPr>
                <a14:m>
                  <m:oMath xmlns:m="http://schemas.openxmlformats.org/officeDocument/2006/math">
                    <m:sSub>
                      <m:sSubPr>
                        <m:ctrlPr>
                          <a:rPr lang="en-US" sz="2400" i="1">
                            <a:solidFill>
                              <a:srgbClr val="7030A0"/>
                            </a:solidFill>
                            <a:latin typeface="Cambria Math" panose="02040503050406030204" pitchFamily="18" charset="0"/>
                          </a:rPr>
                        </m:ctrlPr>
                      </m:sSubPr>
                      <m:e>
                        <m:r>
                          <a:rPr lang="en-US" sz="2400" i="1">
                            <a:solidFill>
                              <a:srgbClr val="7030A0"/>
                            </a:solidFill>
                            <a:latin typeface="Cambria Math" panose="02040503050406030204" pitchFamily="18" charset="0"/>
                          </a:rPr>
                          <m:t>𝑅</m:t>
                        </m:r>
                      </m:e>
                      <m:sub>
                        <m:r>
                          <a:rPr lang="en-US" sz="2400" i="1">
                            <a:solidFill>
                              <a:srgbClr val="7030A0"/>
                            </a:solidFill>
                            <a:latin typeface="Cambria Math" panose="02040503050406030204" pitchFamily="18" charset="0"/>
                          </a:rPr>
                          <m:t>𝑒</m:t>
                        </m:r>
                      </m:sub>
                    </m:sSub>
                    <m:r>
                      <a:rPr lang="en-US" sz="2400" i="1">
                        <a:solidFill>
                          <a:srgbClr val="7030A0"/>
                        </a:solidFill>
                        <a:latin typeface="Cambria Math" panose="02040503050406030204" pitchFamily="18" charset="0"/>
                      </a:rPr>
                      <m:t>=</m:t>
                    </m:r>
                    <m:f>
                      <m:fPr>
                        <m:ctrlPr>
                          <a:rPr lang="en-US" sz="2400" i="1">
                            <a:solidFill>
                              <a:srgbClr val="7030A0"/>
                            </a:solidFill>
                            <a:latin typeface="Cambria Math" panose="02040503050406030204" pitchFamily="18" charset="0"/>
                          </a:rPr>
                        </m:ctrlPr>
                      </m:fPr>
                      <m:num>
                        <m:r>
                          <a:rPr lang="en-US" sz="2400" i="1">
                            <a:solidFill>
                              <a:srgbClr val="7030A0"/>
                            </a:solidFill>
                            <a:latin typeface="Cambria Math" panose="02040503050406030204" pitchFamily="18" charset="0"/>
                          </a:rPr>
                          <m:t>𝜌</m:t>
                        </m:r>
                        <m:r>
                          <a:rPr lang="en-US" sz="2400" i="1">
                            <a:solidFill>
                              <a:srgbClr val="7030A0"/>
                            </a:solidFill>
                            <a:latin typeface="Cambria Math" panose="02040503050406030204" pitchFamily="18" charset="0"/>
                          </a:rPr>
                          <m:t>𝑢𝑑</m:t>
                        </m:r>
                      </m:num>
                      <m:den>
                        <m:r>
                          <a:rPr lang="en-US" sz="2400" i="1">
                            <a:solidFill>
                              <a:srgbClr val="7030A0"/>
                            </a:solidFill>
                            <a:latin typeface="Cambria Math" panose="02040503050406030204" pitchFamily="18" charset="0"/>
                          </a:rPr>
                          <m:t>𝜇</m:t>
                        </m:r>
                      </m:den>
                    </m:f>
                  </m:oMath>
                </a14:m>
                <a:r>
                  <a:rPr lang="en-US" sz="2400" dirty="0">
                    <a:solidFill>
                      <a:srgbClr val="7030A0"/>
                    </a:solidFill>
                    <a:latin typeface="Times New Roman" panose="02020603050405020304" pitchFamily="18" charset="0"/>
                    <a:cs typeface="Times New Roman" panose="02020603050405020304" pitchFamily="18" charset="0"/>
                  </a:rPr>
                  <a:t>                                                                                        (2.6)</a:t>
                </a:r>
              </a:p>
              <a:p>
                <a:pPr marL="0" indent="0" algn="just">
                  <a:spcBef>
                    <a:spcPts val="0"/>
                  </a:spcBef>
                  <a:spcAft>
                    <a:spcPts val="1200"/>
                  </a:spcAft>
                  <a:buNone/>
                </a:pPr>
                <a:r>
                  <a:rPr lang="en-US" sz="2400" dirty="0">
                    <a:solidFill>
                      <a:srgbClr val="7030A0"/>
                    </a:solidFill>
                    <a:latin typeface="Times New Roman" panose="02020603050405020304" pitchFamily="18" charset="0"/>
                    <a:cs typeface="Times New Roman" panose="02020603050405020304" pitchFamily="18" charset="0"/>
                  </a:rPr>
                  <a:t>ρ = 1.00 g/ cm</a:t>
                </a:r>
                <a:r>
                  <a:rPr lang="en-US" sz="2400" baseline="30000" dirty="0">
                    <a:solidFill>
                      <a:srgbClr val="7030A0"/>
                    </a:solidFill>
                    <a:latin typeface="Times New Roman" panose="02020603050405020304" pitchFamily="18" charset="0"/>
                    <a:cs typeface="Times New Roman" panose="02020603050405020304" pitchFamily="18" charset="0"/>
                  </a:rPr>
                  <a:t>3</a:t>
                </a:r>
                <a:r>
                  <a:rPr lang="en-US" sz="2400" dirty="0">
                    <a:solidFill>
                      <a:srgbClr val="7030A0"/>
                    </a:solidFill>
                    <a:latin typeface="Times New Roman" panose="02020603050405020304" pitchFamily="18" charset="0"/>
                    <a:cs typeface="Times New Roman" panose="02020603050405020304" pitchFamily="18" charset="0"/>
                  </a:rPr>
                  <a:t>), d = 2.00 in.,  u = 8 ft/s, and μ = 0.020 g/ cm. s</a:t>
                </a:r>
              </a:p>
              <a:p>
                <a:pPr marL="0" indent="0" algn="just">
                  <a:spcBef>
                    <a:spcPts val="0"/>
                  </a:spcBef>
                  <a:spcAft>
                    <a:spcPts val="1200"/>
                  </a:spcAft>
                  <a:buNone/>
                </a:pPr>
                <a:r>
                  <a:rPr lang="en-US" sz="2400" dirty="0">
                    <a:solidFill>
                      <a:srgbClr val="7030A0"/>
                    </a:solidFill>
                    <a:latin typeface="Times New Roman" panose="02020603050405020304" pitchFamily="18" charset="0"/>
                    <a:cs typeface="Times New Roman" panose="02020603050405020304" pitchFamily="18" charset="0"/>
                  </a:rPr>
                  <a:t>Determine the numerical value of the Reynolds number, Re.</a:t>
                </a:r>
              </a:p>
              <a:p>
                <a:pPr marL="0" indent="0" algn="just">
                  <a:lnSpc>
                    <a:spcPct val="150000"/>
                  </a:lnSpc>
                  <a:buNone/>
                </a:pPr>
                <a:r>
                  <a:rPr lang="en-US" sz="2600" b="1" dirty="0">
                    <a:latin typeface="Times New Roman" panose="02020603050405020304" pitchFamily="18" charset="0"/>
                    <a:cs typeface="Times New Roman" panose="02020603050405020304" pitchFamily="18" charset="0"/>
                  </a:rPr>
                  <a:t> </a:t>
                </a:r>
                <a:r>
                  <a:rPr lang="en-US" sz="2400" b="1" dirty="0">
                    <a:latin typeface="Times New Roman" pitchFamily="18" charset="0"/>
                    <a:cs typeface="Times New Roman" pitchFamily="18" charset="0"/>
                  </a:rPr>
                  <a:t>Answer:</a:t>
                </a:r>
              </a:p>
              <a:p>
                <a:pPr marL="0" indent="0" algn="just">
                  <a:lnSpc>
                    <a:spcPct val="150000"/>
                  </a:lnSpc>
                  <a:buNone/>
                </a:pPr>
                <a14:m>
                  <m:oMath xmlns:m="http://schemas.openxmlformats.org/officeDocument/2006/math">
                    <m:sSub>
                      <m:sSubPr>
                        <m:ctrlPr>
                          <a:rPr lang="en-US" sz="2400" i="1">
                            <a:solidFill>
                              <a:srgbClr val="7030A0"/>
                            </a:solidFill>
                            <a:latin typeface="Cambria Math" panose="02040503050406030204" pitchFamily="18" charset="0"/>
                          </a:rPr>
                        </m:ctrlPr>
                      </m:sSubPr>
                      <m:e>
                        <m:r>
                          <a:rPr lang="en-US" sz="2400" i="1">
                            <a:solidFill>
                              <a:srgbClr val="7030A0"/>
                            </a:solidFill>
                            <a:latin typeface="Cambria Math" panose="02040503050406030204" pitchFamily="18" charset="0"/>
                          </a:rPr>
                          <m:t>𝑅</m:t>
                        </m:r>
                      </m:e>
                      <m:sub>
                        <m:r>
                          <a:rPr lang="en-US" sz="2400" i="1">
                            <a:solidFill>
                              <a:srgbClr val="7030A0"/>
                            </a:solidFill>
                            <a:latin typeface="Cambria Math" panose="02040503050406030204" pitchFamily="18" charset="0"/>
                          </a:rPr>
                          <m:t>𝑒</m:t>
                        </m:r>
                      </m:sub>
                    </m:sSub>
                    <m:r>
                      <a:rPr lang="en-US" sz="2400" i="1">
                        <a:solidFill>
                          <a:srgbClr val="7030A0"/>
                        </a:solidFill>
                        <a:latin typeface="Cambria Math" panose="02040503050406030204" pitchFamily="18" charset="0"/>
                      </a:rPr>
                      <m:t>=</m:t>
                    </m:r>
                    <m:f>
                      <m:fPr>
                        <m:ctrlPr>
                          <a:rPr lang="en-US" sz="2400" i="1">
                            <a:solidFill>
                              <a:srgbClr val="7030A0"/>
                            </a:solidFill>
                            <a:latin typeface="Cambria Math" panose="02040503050406030204" pitchFamily="18" charset="0"/>
                          </a:rPr>
                        </m:ctrlPr>
                      </m:fPr>
                      <m:num>
                        <m:r>
                          <a:rPr lang="en-US" sz="2400" i="1">
                            <a:solidFill>
                              <a:srgbClr val="7030A0"/>
                            </a:solidFill>
                            <a:latin typeface="Cambria Math" panose="02040503050406030204" pitchFamily="18" charset="0"/>
                          </a:rPr>
                          <m:t>𝜌</m:t>
                        </m:r>
                        <m:r>
                          <a:rPr lang="en-US" sz="2400" i="1">
                            <a:solidFill>
                              <a:srgbClr val="7030A0"/>
                            </a:solidFill>
                            <a:latin typeface="Cambria Math" panose="02040503050406030204" pitchFamily="18" charset="0"/>
                          </a:rPr>
                          <m:t>𝑢𝑑</m:t>
                        </m:r>
                      </m:num>
                      <m:den>
                        <m:r>
                          <a:rPr lang="en-US" sz="2400" i="1">
                            <a:solidFill>
                              <a:srgbClr val="7030A0"/>
                            </a:solidFill>
                            <a:latin typeface="Cambria Math" panose="02040503050406030204" pitchFamily="18" charset="0"/>
                          </a:rPr>
                          <m:t>𝜇</m:t>
                        </m:r>
                      </m:den>
                    </m:f>
                    <m:r>
                      <a:rPr lang="en-US" sz="2400" b="1" i="0" smtClean="0">
                        <a:solidFill>
                          <a:srgbClr val="7030A0"/>
                        </a:solidFill>
                        <a:latin typeface="Cambria Math" panose="02040503050406030204" pitchFamily="18" charset="0"/>
                      </a:rPr>
                      <m:t>=</m:t>
                    </m:r>
                    <m:f>
                      <m:fPr>
                        <m:ctrlPr>
                          <a:rPr lang="en-US" sz="2400" b="1" i="1" smtClean="0">
                            <a:solidFill>
                              <a:srgbClr val="7030A0"/>
                            </a:solidFill>
                            <a:latin typeface="Cambria Math" panose="02040503050406030204" pitchFamily="18" charset="0"/>
                          </a:rPr>
                        </m:ctrlPr>
                      </m:fPr>
                      <m:num>
                        <m:r>
                          <a:rPr lang="en-US" sz="2400" b="1" i="1" smtClean="0">
                            <a:solidFill>
                              <a:srgbClr val="7030A0"/>
                            </a:solidFill>
                            <a:latin typeface="Cambria Math" panose="02040503050406030204" pitchFamily="18" charset="0"/>
                          </a:rPr>
                          <m:t>𝟏</m:t>
                        </m:r>
                        <m:f>
                          <m:fPr>
                            <m:type m:val="skw"/>
                            <m:ctrlPr>
                              <a:rPr lang="en-US" sz="2400" b="1" i="1" smtClean="0">
                                <a:solidFill>
                                  <a:srgbClr val="7030A0"/>
                                </a:solidFill>
                                <a:latin typeface="Cambria Math" panose="02040503050406030204" pitchFamily="18" charset="0"/>
                              </a:rPr>
                            </m:ctrlPr>
                          </m:fPr>
                          <m:num>
                            <m:r>
                              <a:rPr lang="en-US" sz="2400" b="1" i="1" smtClean="0">
                                <a:solidFill>
                                  <a:srgbClr val="7030A0"/>
                                </a:solidFill>
                                <a:latin typeface="Cambria Math" panose="02040503050406030204" pitchFamily="18" charset="0"/>
                              </a:rPr>
                              <m:t>𝒈</m:t>
                            </m:r>
                          </m:num>
                          <m:den>
                            <m:sSup>
                              <m:sSupPr>
                                <m:ctrlPr>
                                  <a:rPr lang="en-US" sz="2400" b="1" i="1" smtClean="0">
                                    <a:solidFill>
                                      <a:srgbClr val="7030A0"/>
                                    </a:solidFill>
                                    <a:latin typeface="Cambria Math" panose="02040503050406030204" pitchFamily="18" charset="0"/>
                                  </a:rPr>
                                </m:ctrlPr>
                              </m:sSupPr>
                              <m:e>
                                <m:r>
                                  <a:rPr lang="en-US" sz="2400" b="1" i="1" smtClean="0">
                                    <a:solidFill>
                                      <a:srgbClr val="7030A0"/>
                                    </a:solidFill>
                                    <a:latin typeface="Cambria Math" panose="02040503050406030204" pitchFamily="18" charset="0"/>
                                  </a:rPr>
                                  <m:t>𝒄𝒎</m:t>
                                </m:r>
                              </m:e>
                              <m:sup>
                                <m:r>
                                  <a:rPr lang="en-US" sz="2400" b="1" i="1" smtClean="0">
                                    <a:solidFill>
                                      <a:srgbClr val="7030A0"/>
                                    </a:solidFill>
                                    <a:latin typeface="Cambria Math" panose="02040503050406030204" pitchFamily="18" charset="0"/>
                                  </a:rPr>
                                  <m:t>𝟑</m:t>
                                </m:r>
                              </m:sup>
                            </m:sSup>
                          </m:den>
                        </m:f>
                        <m:r>
                          <a:rPr lang="en-US" sz="2400" b="1" i="1" smtClean="0">
                            <a:solidFill>
                              <a:srgbClr val="7030A0"/>
                            </a:solidFill>
                            <a:latin typeface="Cambria Math" panose="02040503050406030204" pitchFamily="18" charset="0"/>
                          </a:rPr>
                          <m:t>∗</m:t>
                        </m:r>
                        <m:r>
                          <a:rPr lang="en-US" sz="2400" b="1" i="1" smtClean="0">
                            <a:solidFill>
                              <a:srgbClr val="7030A0"/>
                            </a:solidFill>
                            <a:latin typeface="Cambria Math" panose="02040503050406030204" pitchFamily="18" charset="0"/>
                          </a:rPr>
                          <m:t>𝟖</m:t>
                        </m:r>
                        <m:f>
                          <m:fPr>
                            <m:type m:val="skw"/>
                            <m:ctrlPr>
                              <a:rPr lang="en-US" sz="2400" b="1" i="1" smtClean="0">
                                <a:solidFill>
                                  <a:srgbClr val="7030A0"/>
                                </a:solidFill>
                                <a:latin typeface="Cambria Math" panose="02040503050406030204" pitchFamily="18" charset="0"/>
                              </a:rPr>
                            </m:ctrlPr>
                          </m:fPr>
                          <m:num>
                            <m:r>
                              <a:rPr lang="en-US" sz="2400" b="1" i="1" smtClean="0">
                                <a:solidFill>
                                  <a:srgbClr val="7030A0"/>
                                </a:solidFill>
                                <a:latin typeface="Cambria Math" panose="02040503050406030204" pitchFamily="18" charset="0"/>
                              </a:rPr>
                              <m:t>𝒇𝒕</m:t>
                            </m:r>
                          </m:num>
                          <m:den>
                            <m:r>
                              <a:rPr lang="en-US" sz="2400" b="1" i="1" smtClean="0">
                                <a:solidFill>
                                  <a:srgbClr val="7030A0"/>
                                </a:solidFill>
                                <a:latin typeface="Cambria Math" panose="02040503050406030204" pitchFamily="18" charset="0"/>
                              </a:rPr>
                              <m:t>𝒔</m:t>
                            </m:r>
                          </m:den>
                        </m:f>
                        <m:r>
                          <a:rPr lang="en-US" sz="2400" b="1" i="1" smtClean="0">
                            <a:solidFill>
                              <a:srgbClr val="7030A0"/>
                            </a:solidFill>
                            <a:latin typeface="Cambria Math" panose="02040503050406030204" pitchFamily="18" charset="0"/>
                          </a:rPr>
                          <m:t>∗</m:t>
                        </m:r>
                        <m:r>
                          <a:rPr lang="en-US" sz="2400" b="1" i="1" smtClean="0">
                            <a:solidFill>
                              <a:srgbClr val="7030A0"/>
                            </a:solidFill>
                            <a:latin typeface="Cambria Math" panose="02040503050406030204" pitchFamily="18" charset="0"/>
                          </a:rPr>
                          <m:t>𝟐</m:t>
                        </m:r>
                        <m:r>
                          <a:rPr lang="en-US" sz="2400" b="1" i="1" smtClean="0">
                            <a:solidFill>
                              <a:srgbClr val="7030A0"/>
                            </a:solidFill>
                            <a:latin typeface="Cambria Math" panose="02040503050406030204" pitchFamily="18" charset="0"/>
                          </a:rPr>
                          <m:t>𝒊𝒏</m:t>
                        </m:r>
                        <m:r>
                          <a:rPr lang="en-US" sz="2400" b="1" i="1" smtClean="0">
                            <a:solidFill>
                              <a:srgbClr val="7030A0"/>
                            </a:solidFill>
                            <a:latin typeface="Cambria Math" panose="02040503050406030204" pitchFamily="18" charset="0"/>
                          </a:rPr>
                          <m:t>∗∗</m:t>
                        </m:r>
                        <m:r>
                          <a:rPr lang="en-US" sz="2400" b="1" i="1">
                            <a:solidFill>
                              <a:srgbClr val="7030A0"/>
                            </a:solidFill>
                            <a:latin typeface="Cambria Math" panose="02040503050406030204" pitchFamily="18" charset="0"/>
                          </a:rPr>
                          <m:t>𝟏𝟐</m:t>
                        </m:r>
                        <m:r>
                          <a:rPr lang="en-US" sz="2400" b="1" i="1">
                            <a:solidFill>
                              <a:srgbClr val="7030A0"/>
                            </a:solidFill>
                            <a:latin typeface="Cambria Math" panose="02040503050406030204" pitchFamily="18" charset="0"/>
                          </a:rPr>
                          <m:t> </m:t>
                        </m:r>
                        <m:f>
                          <m:fPr>
                            <m:type m:val="skw"/>
                            <m:ctrlPr>
                              <a:rPr lang="en-US" sz="2400" b="1" i="1">
                                <a:solidFill>
                                  <a:srgbClr val="7030A0"/>
                                </a:solidFill>
                                <a:latin typeface="Cambria Math" panose="02040503050406030204" pitchFamily="18" charset="0"/>
                              </a:rPr>
                            </m:ctrlPr>
                          </m:fPr>
                          <m:num>
                            <m:r>
                              <a:rPr lang="en-US" sz="2400" b="1" i="1">
                                <a:solidFill>
                                  <a:srgbClr val="7030A0"/>
                                </a:solidFill>
                                <a:latin typeface="Cambria Math" panose="02040503050406030204" pitchFamily="18" charset="0"/>
                              </a:rPr>
                              <m:t>𝒊𝒏</m:t>
                            </m:r>
                          </m:num>
                          <m:den>
                            <m:r>
                              <a:rPr lang="en-US" sz="2400" b="1" i="1">
                                <a:solidFill>
                                  <a:srgbClr val="7030A0"/>
                                </a:solidFill>
                                <a:latin typeface="Cambria Math" panose="02040503050406030204" pitchFamily="18" charset="0"/>
                              </a:rPr>
                              <m:t>𝒇𝒕</m:t>
                            </m:r>
                          </m:den>
                        </m:f>
                        <m:r>
                          <a:rPr lang="en-US" sz="2400" b="1" i="1" smtClean="0">
                            <a:solidFill>
                              <a:srgbClr val="7030A0"/>
                            </a:solidFill>
                            <a:latin typeface="Cambria Math" panose="02040503050406030204" pitchFamily="18" charset="0"/>
                          </a:rPr>
                          <m:t>∗ </m:t>
                        </m:r>
                        <m:r>
                          <a:rPr lang="en-US" sz="2400" b="1" i="1" smtClean="0">
                            <a:solidFill>
                              <a:srgbClr val="7030A0"/>
                            </a:solidFill>
                            <a:latin typeface="Cambria Math" panose="02040503050406030204" pitchFamily="18" charset="0"/>
                          </a:rPr>
                          <m:t>𝟐</m:t>
                        </m:r>
                        <m:r>
                          <a:rPr lang="en-US" sz="2400" b="1" i="1" smtClean="0">
                            <a:solidFill>
                              <a:srgbClr val="7030A0"/>
                            </a:solidFill>
                            <a:latin typeface="Cambria Math" panose="02040503050406030204" pitchFamily="18" charset="0"/>
                          </a:rPr>
                          <m:t>.</m:t>
                        </m:r>
                        <m:r>
                          <a:rPr lang="en-US" sz="2400" b="1" i="1" smtClean="0">
                            <a:solidFill>
                              <a:srgbClr val="7030A0"/>
                            </a:solidFill>
                            <a:latin typeface="Cambria Math" panose="02040503050406030204" pitchFamily="18" charset="0"/>
                          </a:rPr>
                          <m:t>𝟓𝟒</m:t>
                        </m:r>
                        <m:r>
                          <a:rPr lang="en-US" sz="2400" b="1" i="1" smtClean="0">
                            <a:solidFill>
                              <a:srgbClr val="7030A0"/>
                            </a:solidFill>
                            <a:latin typeface="Cambria Math" panose="02040503050406030204" pitchFamily="18" charset="0"/>
                          </a:rPr>
                          <m:t> </m:t>
                        </m:r>
                        <m:f>
                          <m:fPr>
                            <m:type m:val="skw"/>
                            <m:ctrlPr>
                              <a:rPr lang="en-US" sz="2400" b="1" i="1" smtClean="0">
                                <a:solidFill>
                                  <a:srgbClr val="7030A0"/>
                                </a:solidFill>
                                <a:latin typeface="Cambria Math" panose="02040503050406030204" pitchFamily="18" charset="0"/>
                              </a:rPr>
                            </m:ctrlPr>
                          </m:fPr>
                          <m:num>
                            <m:r>
                              <a:rPr lang="en-US" sz="2400" b="1" i="1" smtClean="0">
                                <a:solidFill>
                                  <a:srgbClr val="7030A0"/>
                                </a:solidFill>
                                <a:latin typeface="Cambria Math" panose="02040503050406030204" pitchFamily="18" charset="0"/>
                              </a:rPr>
                              <m:t>𝒄𝒎</m:t>
                            </m:r>
                          </m:num>
                          <m:den>
                            <m:r>
                              <a:rPr lang="en-US" sz="2400" b="1" i="1" smtClean="0">
                                <a:solidFill>
                                  <a:srgbClr val="7030A0"/>
                                </a:solidFill>
                                <a:latin typeface="Cambria Math" panose="02040503050406030204" pitchFamily="18" charset="0"/>
                              </a:rPr>
                              <m:t>𝒊𝒏</m:t>
                            </m:r>
                          </m:den>
                        </m:f>
                        <m:r>
                          <a:rPr lang="en-US" sz="2400" b="1" i="1" smtClean="0">
                            <a:solidFill>
                              <a:srgbClr val="7030A0"/>
                            </a:solidFill>
                            <a:latin typeface="Cambria Math" panose="02040503050406030204" pitchFamily="18" charset="0"/>
                          </a:rPr>
                          <m:t>∗ </m:t>
                        </m:r>
                        <m:r>
                          <a:rPr lang="en-US" sz="2400" b="1" i="1">
                            <a:solidFill>
                              <a:srgbClr val="7030A0"/>
                            </a:solidFill>
                            <a:latin typeface="Cambria Math" panose="02040503050406030204" pitchFamily="18" charset="0"/>
                          </a:rPr>
                          <m:t>𝟐</m:t>
                        </m:r>
                        <m:r>
                          <a:rPr lang="en-US" sz="2400" b="1" i="1">
                            <a:solidFill>
                              <a:srgbClr val="7030A0"/>
                            </a:solidFill>
                            <a:latin typeface="Cambria Math" panose="02040503050406030204" pitchFamily="18" charset="0"/>
                          </a:rPr>
                          <m:t>.</m:t>
                        </m:r>
                        <m:r>
                          <a:rPr lang="en-US" sz="2400" b="1" i="1">
                            <a:solidFill>
                              <a:srgbClr val="7030A0"/>
                            </a:solidFill>
                            <a:latin typeface="Cambria Math" panose="02040503050406030204" pitchFamily="18" charset="0"/>
                          </a:rPr>
                          <m:t>𝟓𝟒</m:t>
                        </m:r>
                        <m:r>
                          <a:rPr lang="en-US" sz="2400" b="1" i="1">
                            <a:solidFill>
                              <a:srgbClr val="7030A0"/>
                            </a:solidFill>
                            <a:latin typeface="Cambria Math" panose="02040503050406030204" pitchFamily="18" charset="0"/>
                          </a:rPr>
                          <m:t> </m:t>
                        </m:r>
                        <m:f>
                          <m:fPr>
                            <m:type m:val="skw"/>
                            <m:ctrlPr>
                              <a:rPr lang="en-US" sz="2400" b="1" i="1">
                                <a:solidFill>
                                  <a:srgbClr val="7030A0"/>
                                </a:solidFill>
                                <a:latin typeface="Cambria Math" panose="02040503050406030204" pitchFamily="18" charset="0"/>
                              </a:rPr>
                            </m:ctrlPr>
                          </m:fPr>
                          <m:num>
                            <m:r>
                              <a:rPr lang="en-US" sz="2400" b="1" i="1">
                                <a:solidFill>
                                  <a:srgbClr val="7030A0"/>
                                </a:solidFill>
                                <a:latin typeface="Cambria Math" panose="02040503050406030204" pitchFamily="18" charset="0"/>
                              </a:rPr>
                              <m:t>𝒄𝒎</m:t>
                            </m:r>
                          </m:num>
                          <m:den>
                            <m:r>
                              <a:rPr lang="en-US" sz="2400" b="1" i="1">
                                <a:solidFill>
                                  <a:srgbClr val="7030A0"/>
                                </a:solidFill>
                                <a:latin typeface="Cambria Math" panose="02040503050406030204" pitchFamily="18" charset="0"/>
                              </a:rPr>
                              <m:t>𝒊𝒏</m:t>
                            </m:r>
                          </m:den>
                        </m:f>
                      </m:num>
                      <m:den>
                        <m:r>
                          <a:rPr lang="en-US" sz="2400" b="1" i="1" smtClean="0">
                            <a:solidFill>
                              <a:srgbClr val="7030A0"/>
                            </a:solidFill>
                            <a:latin typeface="Cambria Math" panose="02040503050406030204" pitchFamily="18" charset="0"/>
                          </a:rPr>
                          <m:t>𝟎</m:t>
                        </m:r>
                        <m:r>
                          <a:rPr lang="en-US" sz="2400" b="1" i="1" smtClean="0">
                            <a:solidFill>
                              <a:srgbClr val="7030A0"/>
                            </a:solidFill>
                            <a:latin typeface="Cambria Math" panose="02040503050406030204" pitchFamily="18" charset="0"/>
                          </a:rPr>
                          <m:t>.</m:t>
                        </m:r>
                        <m:r>
                          <a:rPr lang="en-US" sz="2400" b="1" i="1" smtClean="0">
                            <a:solidFill>
                              <a:srgbClr val="7030A0"/>
                            </a:solidFill>
                            <a:latin typeface="Cambria Math" panose="02040503050406030204" pitchFamily="18" charset="0"/>
                          </a:rPr>
                          <m:t>𝟎𝟐</m:t>
                        </m:r>
                        <m:f>
                          <m:fPr>
                            <m:type m:val="skw"/>
                            <m:ctrlPr>
                              <a:rPr lang="en-US" sz="2400" b="1" i="1" smtClean="0">
                                <a:solidFill>
                                  <a:srgbClr val="7030A0"/>
                                </a:solidFill>
                                <a:latin typeface="Cambria Math" panose="02040503050406030204" pitchFamily="18" charset="0"/>
                              </a:rPr>
                            </m:ctrlPr>
                          </m:fPr>
                          <m:num>
                            <m:r>
                              <a:rPr lang="en-US" sz="2400" b="1" i="1" smtClean="0">
                                <a:solidFill>
                                  <a:srgbClr val="7030A0"/>
                                </a:solidFill>
                                <a:latin typeface="Cambria Math" panose="02040503050406030204" pitchFamily="18" charset="0"/>
                              </a:rPr>
                              <m:t>𝒈</m:t>
                            </m:r>
                          </m:num>
                          <m:den>
                            <m:r>
                              <a:rPr lang="en-US" sz="2400" b="1" i="1" smtClean="0">
                                <a:solidFill>
                                  <a:srgbClr val="7030A0"/>
                                </a:solidFill>
                                <a:latin typeface="Cambria Math" panose="02040503050406030204" pitchFamily="18" charset="0"/>
                              </a:rPr>
                              <m:t>𝒄𝒎</m:t>
                            </m:r>
                            <m:r>
                              <a:rPr lang="en-US" sz="2400" b="1" i="1" smtClean="0">
                                <a:solidFill>
                                  <a:srgbClr val="7030A0"/>
                                </a:solidFill>
                                <a:latin typeface="Cambria Math" panose="02040503050406030204" pitchFamily="18" charset="0"/>
                              </a:rPr>
                              <m:t>.</m:t>
                            </m:r>
                            <m:r>
                              <a:rPr lang="en-US" sz="2400" b="1" i="1" smtClean="0">
                                <a:solidFill>
                                  <a:srgbClr val="7030A0"/>
                                </a:solidFill>
                                <a:latin typeface="Cambria Math" panose="02040503050406030204" pitchFamily="18" charset="0"/>
                              </a:rPr>
                              <m:t>𝒔</m:t>
                            </m:r>
                          </m:den>
                        </m:f>
                      </m:den>
                    </m:f>
                    <m:r>
                      <a:rPr lang="en-US" sz="2400" b="1" i="1" smtClean="0">
                        <a:solidFill>
                          <a:srgbClr val="7030A0"/>
                        </a:solidFill>
                        <a:latin typeface="Cambria Math" panose="02040503050406030204" pitchFamily="18" charset="0"/>
                      </a:rPr>
                      <m:t>=</m:t>
                    </m:r>
                    <m:r>
                      <a:rPr lang="en-US" sz="2400" b="1" i="1" smtClean="0">
                        <a:solidFill>
                          <a:srgbClr val="7030A0"/>
                        </a:solidFill>
                        <a:latin typeface="Cambria Math" panose="02040503050406030204" pitchFamily="18" charset="0"/>
                      </a:rPr>
                      <m:t>𝟔</m:t>
                    </m:r>
                    <m:r>
                      <a:rPr lang="en-US" sz="2400" b="1" i="1" smtClean="0">
                        <a:solidFill>
                          <a:srgbClr val="7030A0"/>
                        </a:solidFill>
                        <a:latin typeface="Cambria Math" panose="02040503050406030204" pitchFamily="18" charset="0"/>
                      </a:rPr>
                      <m:t>.</m:t>
                    </m:r>
                    <m:r>
                      <a:rPr lang="en-US" sz="2400" b="1" i="1" smtClean="0">
                        <a:solidFill>
                          <a:srgbClr val="7030A0"/>
                        </a:solidFill>
                        <a:latin typeface="Cambria Math" panose="02040503050406030204" pitchFamily="18" charset="0"/>
                      </a:rPr>
                      <m:t>𝟏𝟗</m:t>
                    </m:r>
                    <m:r>
                      <a:rPr lang="en-US" sz="2400" b="1" i="1" smtClean="0">
                        <a:solidFill>
                          <a:srgbClr val="7030A0"/>
                        </a:solidFill>
                        <a:latin typeface="Cambria Math" panose="02040503050406030204" pitchFamily="18" charset="0"/>
                        <a:ea typeface="Cambria Math" panose="02040503050406030204" pitchFamily="18" charset="0"/>
                      </a:rPr>
                      <m:t>×</m:t>
                    </m:r>
                    <m:sSup>
                      <m:sSupPr>
                        <m:ctrlPr>
                          <a:rPr lang="en-US" sz="2400" b="1" i="1" smtClean="0">
                            <a:solidFill>
                              <a:srgbClr val="7030A0"/>
                            </a:solidFill>
                            <a:latin typeface="Cambria Math" panose="02040503050406030204" pitchFamily="18" charset="0"/>
                            <a:ea typeface="Cambria Math" panose="02040503050406030204" pitchFamily="18" charset="0"/>
                          </a:rPr>
                        </m:ctrlPr>
                      </m:sSupPr>
                      <m:e>
                        <m:r>
                          <a:rPr lang="en-US" sz="2400" b="1" i="1" smtClean="0">
                            <a:solidFill>
                              <a:srgbClr val="7030A0"/>
                            </a:solidFill>
                            <a:latin typeface="Cambria Math" panose="02040503050406030204" pitchFamily="18" charset="0"/>
                            <a:ea typeface="Cambria Math" panose="02040503050406030204" pitchFamily="18" charset="0"/>
                          </a:rPr>
                          <m:t>𝟏𝟎</m:t>
                        </m:r>
                      </m:e>
                      <m:sup>
                        <m:r>
                          <a:rPr lang="en-US" sz="2400" b="1" i="1" smtClean="0">
                            <a:solidFill>
                              <a:srgbClr val="7030A0"/>
                            </a:solidFill>
                            <a:latin typeface="Cambria Math" panose="02040503050406030204" pitchFamily="18" charset="0"/>
                            <a:ea typeface="Cambria Math" panose="02040503050406030204" pitchFamily="18" charset="0"/>
                          </a:rPr>
                          <m:t>𝟒</m:t>
                        </m:r>
                      </m:sup>
                    </m:sSup>
                  </m:oMath>
                </a14:m>
                <a:r>
                  <a:rPr lang="en-US" sz="2400" b="1" dirty="0">
                    <a:latin typeface="Times New Roman" pitchFamily="18" charset="0"/>
                    <a:cs typeface="Times New Roman" pitchFamily="18" charset="0"/>
                  </a:rPr>
                  <a:t> </a:t>
                </a:r>
              </a:p>
              <a:p>
                <a:pPr marL="0" indent="0" algn="just">
                  <a:lnSpc>
                    <a:spcPct val="150000"/>
                  </a:lnSpc>
                  <a:buNone/>
                </a:pPr>
                <a:r>
                  <a:rPr lang="en-US" sz="2400" b="1" dirty="0">
                    <a:latin typeface="Times New Roman" pitchFamily="18" charset="0"/>
                    <a:cs typeface="Times New Roman" pitchFamily="18" charset="0"/>
                  </a:rPr>
                  <a:t>Hence, Re is dimensionless. </a:t>
                </a:r>
              </a:p>
              <a:p>
                <a:pPr marL="0" indent="0" algn="just">
                  <a:lnSpc>
                    <a:spcPct val="150000"/>
                  </a:lnSpc>
                  <a:buNone/>
                </a:pPr>
                <a:endParaRPr lang="en-US" sz="2400" b="1" dirty="0">
                  <a:latin typeface="Times New Roman" pitchFamily="18" charset="0"/>
                  <a:cs typeface="Times New Roman" pitchFamily="18" charset="0"/>
                </a:endParaRPr>
              </a:p>
              <a:p>
                <a:pPr marL="0" lvl="0" indent="0" algn="just">
                  <a:lnSpc>
                    <a:spcPct val="150000"/>
                  </a:lnSpc>
                  <a:buNone/>
                </a:pPr>
                <a:endParaRPr lang="en-US" sz="2400" dirty="0">
                  <a:latin typeface="Times New Roman" pitchFamily="18" charset="0"/>
                  <a:cs typeface="Times New Roman" pitchFamily="18" charset="0"/>
                </a:endParaRPr>
              </a:p>
              <a:p>
                <a:pPr marL="0" indent="0">
                  <a:buNone/>
                </a:pPr>
                <a:endParaRPr lang="en-US" sz="2400" dirty="0">
                  <a:latin typeface="Times New Roman" pitchFamily="18" charset="0"/>
                  <a:cs typeface="Times New Roman"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1CD0958E-F9F8-8731-6B3A-233CAF217408}"/>
                  </a:ext>
                </a:extLst>
              </p:cNvPr>
              <p:cNvSpPr>
                <a:spLocks noGrp="1" noRot="1" noChangeAspect="1" noMove="1" noResize="1" noEditPoints="1" noAdjustHandles="1" noChangeArrowheads="1" noChangeShapeType="1" noTextEdit="1"/>
              </p:cNvSpPr>
              <p:nvPr>
                <p:ph idx="1"/>
              </p:nvPr>
            </p:nvSpPr>
            <p:spPr>
              <a:xfrm>
                <a:off x="298174" y="934280"/>
                <a:ext cx="11539330" cy="5191886"/>
              </a:xfrm>
              <a:blipFill>
                <a:blip r:embed="rId2"/>
                <a:stretch>
                  <a:fillRect l="-845" t="-939"/>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0A1377A9-F5B7-810E-2779-6145BFD7147D}"/>
              </a:ext>
            </a:extLst>
          </p:cNvPr>
          <p:cNvCxnSpPr>
            <a:cxnSpLocks/>
          </p:cNvCxnSpPr>
          <p:nvPr/>
        </p:nvCxnSpPr>
        <p:spPr>
          <a:xfrm>
            <a:off x="-44726" y="829399"/>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5584B089-204D-986E-6FD2-A245083C7009}"/>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2B59F63-B082-2963-AF91-077FBAA2513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42</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04149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F4275E-00C9-F225-5E33-E5DCF27ED0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4DE63F-B87D-C837-490A-7871E85E039A}"/>
              </a:ext>
            </a:extLst>
          </p:cNvPr>
          <p:cNvSpPr>
            <a:spLocks noGrp="1"/>
          </p:cNvSpPr>
          <p:nvPr>
            <p:ph type="title"/>
          </p:nvPr>
        </p:nvSpPr>
        <p:spPr>
          <a:xfrm>
            <a:off x="374373" y="231224"/>
            <a:ext cx="8709992" cy="434696"/>
          </a:xfrm>
        </p:spPr>
        <p:txBody>
          <a:bodyPr>
            <a:noAutofit/>
          </a:bodyPr>
          <a:lstStyle/>
          <a:p>
            <a:pPr algn="just"/>
            <a:br>
              <a:rPr lang="en-US" sz="2800" b="1" dirty="0">
                <a:latin typeface="Times New Roman" panose="02020603050405020304" pitchFamily="18" charset="0"/>
                <a:cs typeface="Times New Roman" panose="02020603050405020304" pitchFamily="18" charset="0"/>
              </a:rPr>
            </a:br>
            <a:r>
              <a:rPr lang="en-US" sz="3200" b="1" dirty="0">
                <a:solidFill>
                  <a:srgbClr val="002060"/>
                </a:solidFill>
                <a:latin typeface="Times New Roman" panose="02020603050405020304" pitchFamily="18" charset="0"/>
                <a:cs typeface="Times New Roman" panose="02020603050405020304" pitchFamily="18" charset="0"/>
              </a:rPr>
              <a:t>2.4. Measurement errors and significant figures</a:t>
            </a:r>
            <a:br>
              <a:rPr lang="en-US" sz="2800" b="1" dirty="0">
                <a:solidFill>
                  <a:srgbClr val="002060"/>
                </a:solidFill>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F950FF7-6A75-5E92-13AE-8A2174BA4B31}"/>
              </a:ext>
            </a:extLst>
          </p:cNvPr>
          <p:cNvSpPr>
            <a:spLocks noGrp="1"/>
          </p:cNvSpPr>
          <p:nvPr>
            <p:ph idx="1"/>
          </p:nvPr>
        </p:nvSpPr>
        <p:spPr>
          <a:xfrm>
            <a:off x="208723" y="950603"/>
            <a:ext cx="11767930" cy="5175562"/>
          </a:xfrm>
        </p:spPr>
        <p:txBody>
          <a:bodyPr>
            <a:normAutofit/>
          </a:bodyPr>
          <a:lstStyle/>
          <a:p>
            <a:pPr marL="0" indent="0">
              <a:lnSpc>
                <a:spcPct val="170000"/>
              </a:lnSpc>
              <a:buNone/>
            </a:pPr>
            <a:r>
              <a:rPr lang="en-US" sz="2400" dirty="0">
                <a:latin typeface="Times New Roman" panose="02020603050405020304" pitchFamily="18" charset="0"/>
                <a:cs typeface="Times New Roman" panose="02020603050405020304" pitchFamily="18" charset="0"/>
              </a:rPr>
              <a:t>Measurement errors and significant figures are fundamental  in scientific measurements to ensure accuracy and precision in data reporting. </a:t>
            </a:r>
          </a:p>
          <a:p>
            <a:pPr marL="0" indent="0">
              <a:lnSpc>
                <a:spcPct val="170000"/>
              </a:lnSpc>
              <a:buNone/>
            </a:pPr>
            <a:r>
              <a:rPr lang="en-US" sz="2400" b="1" dirty="0">
                <a:solidFill>
                  <a:srgbClr val="7030A0"/>
                </a:solidFill>
                <a:latin typeface="Times New Roman" panose="02020603050405020304" pitchFamily="18" charset="0"/>
                <a:cs typeface="Times New Roman" panose="02020603050405020304" pitchFamily="18" charset="0"/>
              </a:rPr>
              <a:t>2.4.1  Measurement errors</a:t>
            </a:r>
          </a:p>
          <a:p>
            <a:pPr marL="0" indent="0">
              <a:lnSpc>
                <a:spcPct val="170000"/>
              </a:lnSpc>
              <a:buNone/>
            </a:pPr>
            <a:r>
              <a:rPr lang="en-US" sz="2400" b="1" dirty="0">
                <a:latin typeface="Times New Roman" panose="02020603050405020304" pitchFamily="18" charset="0"/>
                <a:cs typeface="Times New Roman" panose="02020603050405020304" pitchFamily="18" charset="0"/>
              </a:rPr>
              <a:t>Measurement errors</a:t>
            </a:r>
            <a:r>
              <a:rPr lang="en-US" sz="2400" dirty="0">
                <a:latin typeface="Times New Roman" panose="02020603050405020304" pitchFamily="18" charset="0"/>
                <a:cs typeface="Times New Roman" panose="02020603050405020304" pitchFamily="18" charset="0"/>
              </a:rPr>
              <a:t> refer to the differences between the measured value and the true value. </a:t>
            </a:r>
          </a:p>
          <a:p>
            <a:pPr marL="0" indent="0">
              <a:lnSpc>
                <a:spcPct val="170000"/>
              </a:lnSpc>
              <a:buNone/>
            </a:pPr>
            <a:r>
              <a:rPr lang="en-US" sz="2400" dirty="0">
                <a:latin typeface="Times New Roman" panose="02020603050405020304" pitchFamily="18" charset="0"/>
                <a:cs typeface="Times New Roman" panose="02020603050405020304" pitchFamily="18" charset="0"/>
              </a:rPr>
              <a:t>Measurement  errors can arise from various sources and can be classified into two main categories: </a:t>
            </a:r>
            <a:r>
              <a:rPr lang="en-US" sz="2400" b="1" dirty="0">
                <a:solidFill>
                  <a:srgbClr val="7030A0"/>
                </a:solidFill>
                <a:latin typeface="Times New Roman" panose="02020603050405020304" pitchFamily="18" charset="0"/>
                <a:cs typeface="Times New Roman" panose="02020603050405020304" pitchFamily="18" charset="0"/>
              </a:rPr>
              <a:t>systemic errors  </a:t>
            </a:r>
            <a:r>
              <a:rPr lang="en-US" sz="2400" dirty="0">
                <a:latin typeface="Times New Roman" panose="02020603050405020304" pitchFamily="18" charset="0"/>
                <a:cs typeface="Times New Roman" panose="02020603050405020304" pitchFamily="18" charset="0"/>
              </a:rPr>
              <a:t>and </a:t>
            </a:r>
            <a:r>
              <a:rPr lang="en-US" sz="2400" b="1" dirty="0">
                <a:solidFill>
                  <a:srgbClr val="7030A0"/>
                </a:solidFill>
                <a:latin typeface="Times New Roman" panose="02020603050405020304" pitchFamily="18" charset="0"/>
                <a:cs typeface="Times New Roman" panose="02020603050405020304" pitchFamily="18" charset="0"/>
              </a:rPr>
              <a:t>random errors</a:t>
            </a:r>
            <a:r>
              <a:rPr lang="en-US" sz="2400" dirty="0">
                <a:latin typeface="Times New Roman" panose="02020603050405020304" pitchFamily="18" charset="0"/>
                <a:cs typeface="Times New Roman" panose="02020603050405020304" pitchFamily="18" charset="0"/>
              </a:rPr>
              <a:t>.</a:t>
            </a:r>
          </a:p>
          <a:p>
            <a:pPr marL="0" indent="0">
              <a:buNone/>
            </a:pPr>
            <a:r>
              <a:rPr lang="en-US" sz="2400" dirty="0">
                <a:latin typeface="Times New Roman" panose="02020603050405020304" pitchFamily="18" charset="0"/>
                <a:cs typeface="Times New Roman" panose="02020603050405020304" pitchFamily="18" charset="0"/>
              </a:rPr>
              <a:t> </a:t>
            </a:r>
          </a:p>
        </p:txBody>
      </p:sp>
      <p:cxnSp>
        <p:nvCxnSpPr>
          <p:cNvPr id="5" name="Straight Connector 4">
            <a:extLst>
              <a:ext uri="{FF2B5EF4-FFF2-40B4-BE49-F238E27FC236}">
                <a16:creationId xmlns:a16="http://schemas.microsoft.com/office/drawing/2014/main" id="{0CE4DD72-C3D6-EDD6-6118-FCBB4090910F}"/>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5FC4EB17-20F9-2D63-2EF8-36D1A9C37F0A}"/>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512FF05-14E8-49A3-A6CA-0855D8ED45D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43</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52346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00FF89-5449-08E8-7AAD-69A62B80BA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19D8E9-6B22-F80C-BEC9-3C3FAABDF559}"/>
              </a:ext>
            </a:extLst>
          </p:cNvPr>
          <p:cNvSpPr>
            <a:spLocks noGrp="1"/>
          </p:cNvSpPr>
          <p:nvPr>
            <p:ph type="title"/>
          </p:nvPr>
        </p:nvSpPr>
        <p:spPr>
          <a:xfrm>
            <a:off x="374373" y="231224"/>
            <a:ext cx="7735957" cy="434696"/>
          </a:xfrm>
        </p:spPr>
        <p:txBody>
          <a:bodyPr>
            <a:noAutofit/>
          </a:bodyPr>
          <a:lstStyle/>
          <a:p>
            <a:pPr algn="l"/>
            <a:br>
              <a:rPr lang="en-US" sz="2800" b="1" dirty="0">
                <a:latin typeface="Times New Roman" panose="02020603050405020304" pitchFamily="18" charset="0"/>
                <a:cs typeface="Times New Roman" panose="02020603050405020304" pitchFamily="18" charset="0"/>
              </a:rPr>
            </a:br>
            <a:r>
              <a:rPr lang="en-US" sz="3200" b="1" dirty="0">
                <a:solidFill>
                  <a:srgbClr val="002060"/>
                </a:solidFill>
                <a:latin typeface="Times New Roman" panose="02020603050405020304" pitchFamily="18" charset="0"/>
                <a:cs typeface="Times New Roman" panose="02020603050405020304" pitchFamily="18" charset="0"/>
              </a:rPr>
              <a:t>Cont’d</a:t>
            </a:r>
            <a:br>
              <a:rPr lang="en-US" sz="2800" b="1" dirty="0">
                <a:solidFill>
                  <a:srgbClr val="002060"/>
                </a:solidFill>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1BF21EC-6399-0275-511A-C9B70B41DEA6}"/>
              </a:ext>
            </a:extLst>
          </p:cNvPr>
          <p:cNvSpPr>
            <a:spLocks noGrp="1"/>
          </p:cNvSpPr>
          <p:nvPr>
            <p:ph idx="1"/>
          </p:nvPr>
        </p:nvSpPr>
        <p:spPr>
          <a:xfrm>
            <a:off x="208723" y="950603"/>
            <a:ext cx="11767930" cy="5175562"/>
          </a:xfrm>
        </p:spPr>
        <p:txBody>
          <a:bodyPr>
            <a:normAutofit fontScale="25000" lnSpcReduction="20000"/>
          </a:bodyPr>
          <a:lstStyle/>
          <a:p>
            <a:pPr algn="just">
              <a:lnSpc>
                <a:spcPct val="170000"/>
              </a:lnSpc>
              <a:buFont typeface="Wingdings" panose="05000000000000000000" pitchFamily="2" charset="2"/>
              <a:buChar char="§"/>
            </a:pPr>
            <a:r>
              <a:rPr lang="en-US" sz="9600" b="1" dirty="0">
                <a:latin typeface="Times New Roman" panose="02020603050405020304" pitchFamily="18" charset="0"/>
                <a:cs typeface="Times New Roman" panose="02020603050405020304" pitchFamily="18" charset="0"/>
              </a:rPr>
              <a:t>Systematic errors: </a:t>
            </a:r>
            <a:r>
              <a:rPr lang="en-US" sz="9600" dirty="0">
                <a:latin typeface="Times New Roman" panose="02020603050405020304" pitchFamily="18" charset="0"/>
                <a:cs typeface="Times New Roman" panose="02020603050405020304" pitchFamily="18" charset="0"/>
              </a:rPr>
              <a:t>These are consistent, repeatable errors associated with defective equipment or experimental design.</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Systematic errors  can tilt results in a specific direction (either high or low). </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For example, if a scale is not calibrated correctly, it may consistently give readings that are too high or low.  </a:t>
            </a:r>
          </a:p>
          <a:p>
            <a:pPr algn="just">
              <a:lnSpc>
                <a:spcPct val="170000"/>
              </a:lnSpc>
              <a:buFont typeface="Wingdings" panose="05000000000000000000" pitchFamily="2" charset="2"/>
              <a:buChar char="§"/>
            </a:pPr>
            <a:r>
              <a:rPr lang="en-US" sz="9600" b="1" dirty="0">
                <a:latin typeface="Times New Roman" panose="02020603050405020304" pitchFamily="18" charset="0"/>
                <a:cs typeface="Times New Roman" panose="02020603050405020304" pitchFamily="18" charset="0"/>
              </a:rPr>
              <a:t>Random errors: </a:t>
            </a:r>
            <a:r>
              <a:rPr lang="en-US" sz="9600" dirty="0">
                <a:latin typeface="Times New Roman" panose="02020603050405020304" pitchFamily="18" charset="0"/>
                <a:cs typeface="Times New Roman" panose="02020603050405020304" pitchFamily="18" charset="0"/>
              </a:rPr>
              <a:t>They arise from unpredictable fluctuations in the measurement process. </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They can vary from one measurement to another.</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Measurement uncertainty quantifies the doubt about the result of a measurement. </a:t>
            </a:r>
          </a:p>
          <a:p>
            <a:pPr marL="0" indent="0" algn="just">
              <a:lnSpc>
                <a:spcPct val="170000"/>
              </a:lnSpc>
              <a:buNone/>
            </a:pPr>
            <a:endParaRPr lang="en-US" sz="7400" dirty="0">
              <a:latin typeface="Times New Roman" panose="02020603050405020304" pitchFamily="18" charset="0"/>
              <a:cs typeface="Times New Roman" panose="02020603050405020304" pitchFamily="18" charset="0"/>
            </a:endParaRPr>
          </a:p>
          <a:p>
            <a:pPr marL="0" indent="0">
              <a:lnSpc>
                <a:spcPct val="170000"/>
              </a:lnSpc>
              <a:buNone/>
            </a:pP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 </a:t>
            </a:r>
          </a:p>
        </p:txBody>
      </p:sp>
      <p:cxnSp>
        <p:nvCxnSpPr>
          <p:cNvPr id="5" name="Straight Connector 4">
            <a:extLst>
              <a:ext uri="{FF2B5EF4-FFF2-40B4-BE49-F238E27FC236}">
                <a16:creationId xmlns:a16="http://schemas.microsoft.com/office/drawing/2014/main" id="{36BA1C74-1C75-32E1-AF97-2539F47C4CA8}"/>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4A3EBC7-0927-72BE-21E5-ED95ECE63B2C}"/>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A237F38-68FD-94CC-0CFD-D830FF8A065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44</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92309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3E4E4-2D1A-5A15-5D9F-ED2062E3AC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542179-80D2-B4BA-9664-0AFFECDF92DE}"/>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D047EECD-EDFE-26A3-B466-DECAA7D73B98}"/>
              </a:ext>
            </a:extLst>
          </p:cNvPr>
          <p:cNvSpPr>
            <a:spLocks noGrp="1"/>
          </p:cNvSpPr>
          <p:nvPr>
            <p:ph idx="1"/>
          </p:nvPr>
        </p:nvSpPr>
        <p:spPr>
          <a:xfrm>
            <a:off x="278296" y="864704"/>
            <a:ext cx="11658600" cy="5223532"/>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Measurement uncertainty can be expressed in various ways, such as  absolute  uncertainty, relative uncertainty, and combined uncertainty. </a:t>
            </a:r>
          </a:p>
          <a:p>
            <a:pPr algn="just">
              <a:lnSpc>
                <a:spcPct val="150000"/>
              </a:lnSpc>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Absolute uncertainty: </a:t>
            </a:r>
            <a:r>
              <a:rPr lang="en-US" sz="2400" dirty="0">
                <a:latin typeface="Times New Roman" panose="02020603050405020304" pitchFamily="18" charset="0"/>
                <a:cs typeface="Times New Roman" panose="02020603050405020304" pitchFamily="18" charset="0"/>
              </a:rPr>
              <a:t>It is a measure of the uncertainty of a measurement expressed in the same units as the measurement itself. </a:t>
            </a:r>
          </a:p>
          <a:p>
            <a:pPr marL="0" indent="0">
              <a:lnSpc>
                <a:spcPct val="150000"/>
              </a:lnSpc>
              <a:buNone/>
            </a:pPr>
            <a:r>
              <a:rPr lang="en-US" sz="2400" dirty="0">
                <a:latin typeface="Times New Roman" panose="02020603050405020304" pitchFamily="18" charset="0"/>
                <a:cs typeface="Times New Roman" panose="02020603050405020304" pitchFamily="18" charset="0"/>
              </a:rPr>
              <a:t>It provides an indication of the range within which the true value of the measurement is expected to occur. </a:t>
            </a:r>
          </a:p>
          <a:p>
            <a:pPr marL="0" indent="0">
              <a:lnSpc>
                <a:spcPct val="150000"/>
              </a:lnSpc>
              <a:buNone/>
            </a:pPr>
            <a:r>
              <a:rPr lang="en-US" sz="2400" dirty="0">
                <a:latin typeface="Times New Roman" panose="02020603050405020304" pitchFamily="18" charset="0"/>
                <a:cs typeface="Times New Roman" panose="02020603050405020304" pitchFamily="18" charset="0"/>
              </a:rPr>
              <a:t>For example, if a temperature  is measured as 10.0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 0.5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then 0.5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is the absolute uncertainty.</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801BBA4A-00DC-BA54-75E7-8435A7A8419A}"/>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720DCAC3-7B6F-99FB-76F5-D805967FF4E1}"/>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E5F20B9-2854-BE0E-B2C6-FFDEF10804B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45</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05948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03A66-BD75-5B1F-69AB-E7B17B178F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B442EE-F114-98C8-6B2E-4E75F22B46B1}"/>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2A44B424-FA71-F616-C0DE-38D5B4EC7DD7}"/>
              </a:ext>
            </a:extLst>
          </p:cNvPr>
          <p:cNvSpPr>
            <a:spLocks noGrp="1"/>
          </p:cNvSpPr>
          <p:nvPr>
            <p:ph idx="1"/>
          </p:nvPr>
        </p:nvSpPr>
        <p:spPr>
          <a:xfrm>
            <a:off x="278296" y="864704"/>
            <a:ext cx="11658600" cy="5223532"/>
          </a:xfrm>
        </p:spPr>
        <p:txBody>
          <a:bodyPr>
            <a:noAutofit/>
          </a:bodyPr>
          <a:lstStyle/>
          <a:p>
            <a:pPr algn="just">
              <a:lnSpc>
                <a:spcPct val="150000"/>
              </a:lnSpc>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Relative uncertainty</a:t>
            </a:r>
            <a:r>
              <a:rPr lang="en-US" sz="2400" dirty="0">
                <a:latin typeface="Times New Roman" panose="02020603050405020304" pitchFamily="18" charset="0"/>
                <a:cs typeface="Times New Roman" panose="02020603050405020304" pitchFamily="18" charset="0"/>
              </a:rPr>
              <a:t>: It is a measure of the uncertainty of a measurement expressed as a fraction or percentage of the measured value.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calculated by dividing the absolute uncertainty by the measured value.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expressed as a fraction or percentage of the measured value (e.g., ±2% of 60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This means that the uncertainty in the measurement of the temperature is 2% of the measured value.</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Combined uncertainty: </a:t>
            </a:r>
            <a:r>
              <a:rPr lang="en-US" sz="2400" dirty="0">
                <a:latin typeface="Times New Roman" panose="02020603050405020304" pitchFamily="18" charset="0"/>
                <a:cs typeface="Times New Roman" panose="02020603050405020304" pitchFamily="18" charset="0"/>
              </a:rPr>
              <a:t>It refers to the total uncertainty associated with a measurement that arises from multiple sources.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endParaRPr lang="en-US" sz="2400" dirty="0"/>
          </a:p>
        </p:txBody>
      </p:sp>
      <p:cxnSp>
        <p:nvCxnSpPr>
          <p:cNvPr id="5" name="Straight Connector 4">
            <a:extLst>
              <a:ext uri="{FF2B5EF4-FFF2-40B4-BE49-F238E27FC236}">
                <a16:creationId xmlns:a16="http://schemas.microsoft.com/office/drawing/2014/main" id="{4C5C421C-3FB4-EAB7-3267-DFFA2945F684}"/>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566A609-8641-30D1-38E9-DC62070D3611}"/>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BB0B5F0-471D-1280-466E-EE2B060BED7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46</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94390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71DC1F-6DD5-14B8-C398-F93BBFDE09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713E70-4136-92BC-61C4-38883728F8F1}"/>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4A8441E7-918D-60F4-5ECF-C1A6C5520477}"/>
              </a:ext>
            </a:extLst>
          </p:cNvPr>
          <p:cNvSpPr>
            <a:spLocks noGrp="1"/>
          </p:cNvSpPr>
          <p:nvPr>
            <p:ph idx="1"/>
          </p:nvPr>
        </p:nvSpPr>
        <p:spPr>
          <a:xfrm>
            <a:off x="278296" y="912107"/>
            <a:ext cx="11658600" cy="5176129"/>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uncertainty in a measurement depends on the type of measurement and the device used. The  uncertainties for industrial measurements is shown in </a:t>
            </a:r>
            <a:r>
              <a:rPr lang="en-US" sz="2400" b="1" dirty="0">
                <a:latin typeface="Times New Roman" panose="02020603050405020304" pitchFamily="18" charset="0"/>
                <a:cs typeface="Times New Roman" panose="02020603050405020304" pitchFamily="18" charset="0"/>
              </a:rPr>
              <a:t>Table 2.6 </a:t>
            </a:r>
            <a:r>
              <a:rPr lang="en-US" sz="2400" b="1" dirty="0">
                <a:solidFill>
                  <a:srgbClr val="002060"/>
                </a:solidFill>
                <a:latin typeface="Times New Roman" panose="02020603050405020304" pitchFamily="18" charset="0"/>
                <a:cs typeface="Times New Roman" panose="02020603050405020304" pitchFamily="18" charset="0"/>
              </a:rPr>
              <a:t>(Himmelblau, pg. 54)</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Table 2.6 </a:t>
            </a:r>
            <a:r>
              <a:rPr lang="en-US" sz="2400" dirty="0">
                <a:latin typeface="Times New Roman" panose="02020603050405020304" pitchFamily="18" charset="0"/>
                <a:cs typeface="Times New Roman" panose="02020603050405020304" pitchFamily="18" charset="0"/>
              </a:rPr>
              <a:t>Typical uncertainties for industrial measurements </a:t>
            </a:r>
          </a:p>
        </p:txBody>
      </p:sp>
      <p:cxnSp>
        <p:nvCxnSpPr>
          <p:cNvPr id="5" name="Straight Connector 4">
            <a:extLst>
              <a:ext uri="{FF2B5EF4-FFF2-40B4-BE49-F238E27FC236}">
                <a16:creationId xmlns:a16="http://schemas.microsoft.com/office/drawing/2014/main" id="{10010949-7D7E-A88D-7AFC-2F15D5B85F82}"/>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D263097A-5BD8-AC61-1F87-A25C5B9187A3}"/>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BB58D83-A9B5-21D9-8BF1-CFDD58E002F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47</a:t>
            </a:fld>
            <a:endParaRPr lang="en-US" b="1" dirty="0">
              <a:solidFill>
                <a:prstClr val="black"/>
              </a:solidFill>
              <a:latin typeface="Times New Roman" panose="02020603050405020304" pitchFamily="18" charset="0"/>
              <a:cs typeface="Times New Roman" panose="02020603050405020304" pitchFamily="18" charset="0"/>
            </a:endParaRPr>
          </a:p>
        </p:txBody>
      </p:sp>
      <p:graphicFrame>
        <p:nvGraphicFramePr>
          <p:cNvPr id="9" name="Table 8">
            <a:extLst>
              <a:ext uri="{FF2B5EF4-FFF2-40B4-BE49-F238E27FC236}">
                <a16:creationId xmlns:a16="http://schemas.microsoft.com/office/drawing/2014/main" id="{D77FDC38-2DED-9F12-0204-074F05D107F2}"/>
              </a:ext>
            </a:extLst>
          </p:cNvPr>
          <p:cNvGraphicFramePr>
            <a:graphicFrameLocks noGrp="1"/>
          </p:cNvGraphicFramePr>
          <p:nvPr>
            <p:extLst>
              <p:ext uri="{D42A27DB-BD31-4B8C-83A1-F6EECF244321}">
                <p14:modId xmlns:p14="http://schemas.microsoft.com/office/powerpoint/2010/main" val="343537427"/>
              </p:ext>
            </p:extLst>
          </p:nvPr>
        </p:nvGraphicFramePr>
        <p:xfrm>
          <a:off x="255104" y="2902281"/>
          <a:ext cx="9147312" cy="3108960"/>
        </p:xfrm>
        <a:graphic>
          <a:graphicData uri="http://schemas.openxmlformats.org/drawingml/2006/table">
            <a:tbl>
              <a:tblPr firstRow="1" bandRow="1">
                <a:tableStyleId>{5C22544A-7EE6-4342-B048-85BDC9FD1C3A}</a:tableStyleId>
              </a:tblPr>
              <a:tblGrid>
                <a:gridCol w="3049104">
                  <a:extLst>
                    <a:ext uri="{9D8B030D-6E8A-4147-A177-3AD203B41FA5}">
                      <a16:colId xmlns:a16="http://schemas.microsoft.com/office/drawing/2014/main" val="2199507174"/>
                    </a:ext>
                  </a:extLst>
                </a:gridCol>
                <a:gridCol w="3049104">
                  <a:extLst>
                    <a:ext uri="{9D8B030D-6E8A-4147-A177-3AD203B41FA5}">
                      <a16:colId xmlns:a16="http://schemas.microsoft.com/office/drawing/2014/main" val="3551697720"/>
                    </a:ext>
                  </a:extLst>
                </a:gridCol>
                <a:gridCol w="3049104">
                  <a:extLst>
                    <a:ext uri="{9D8B030D-6E8A-4147-A177-3AD203B41FA5}">
                      <a16:colId xmlns:a16="http://schemas.microsoft.com/office/drawing/2014/main" val="192433888"/>
                    </a:ext>
                  </a:extLst>
                </a:gridCol>
              </a:tblGrid>
              <a:tr h="0">
                <a:tc>
                  <a:txBody>
                    <a:bodyPr/>
                    <a:lstStyle/>
                    <a:p>
                      <a:r>
                        <a:rPr lang="en-US" sz="2400" b="1" i="0" u="none" strike="noStrike" baseline="0" dirty="0">
                          <a:solidFill>
                            <a:srgbClr val="FF0000"/>
                          </a:solidFill>
                          <a:latin typeface="Times New Roman" panose="02020603050405020304" pitchFamily="18" charset="0"/>
                          <a:cs typeface="Times New Roman" panose="02020603050405020304" pitchFamily="18" charset="0"/>
                        </a:rPr>
                        <a:t>Measurement</a:t>
                      </a:r>
                      <a:endParaRPr lang="en-US" sz="2400" dirty="0">
                        <a:solidFill>
                          <a:srgbClr val="FF0000"/>
                        </a:solidFill>
                        <a:latin typeface="Times New Roman" panose="02020603050405020304" pitchFamily="18" charset="0"/>
                        <a:cs typeface="Times New Roman" panose="02020603050405020304" pitchFamily="18"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2400" b="1" i="0" u="none" strike="noStrike" baseline="0" dirty="0">
                          <a:solidFill>
                            <a:srgbClr val="FF0000"/>
                          </a:solidFill>
                          <a:latin typeface="Times New Roman" panose="02020603050405020304" pitchFamily="18" charset="0"/>
                          <a:cs typeface="Times New Roman" panose="02020603050405020304" pitchFamily="18" charset="0"/>
                        </a:rPr>
                        <a:t>Measured by</a:t>
                      </a:r>
                      <a:endParaRPr lang="en-US" sz="2400" dirty="0">
                        <a:solidFill>
                          <a:srgbClr val="FF0000"/>
                        </a:solidFill>
                        <a:latin typeface="Times New Roman" panose="02020603050405020304" pitchFamily="18" charset="0"/>
                        <a:cs typeface="Times New Roman" panose="02020603050405020304" pitchFamily="18"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400" b="1" i="0" u="none" strike="noStrike" baseline="0" dirty="0">
                          <a:solidFill>
                            <a:srgbClr val="FF0000"/>
                          </a:solidFill>
                          <a:latin typeface="Times New Roman" panose="02020603050405020304" pitchFamily="18" charset="0"/>
                          <a:cs typeface="Times New Roman" panose="02020603050405020304" pitchFamily="18" charset="0"/>
                        </a:rPr>
                        <a:t>Uncertainty</a:t>
                      </a:r>
                      <a:endParaRPr lang="en-US" sz="2400" dirty="0">
                        <a:solidFill>
                          <a:srgbClr val="FF0000"/>
                        </a:solidFill>
                        <a:latin typeface="Times New Roman" panose="02020603050405020304" pitchFamily="18" charset="0"/>
                        <a:cs typeface="Times New Roman" panose="02020603050405020304" pitchFamily="18"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79891718"/>
                  </a:ext>
                </a:extLst>
              </a:tr>
              <a:tr h="370840">
                <a:tc>
                  <a:txBody>
                    <a:bodyPr/>
                    <a:lstStyle/>
                    <a:p>
                      <a:r>
                        <a:rPr lang="en-US" sz="2400" dirty="0">
                          <a:latin typeface="Times New Roman" panose="02020603050405020304" pitchFamily="18" charset="0"/>
                          <a:cs typeface="Times New Roman" panose="02020603050405020304" pitchFamily="18" charset="0"/>
                        </a:rPr>
                        <a:t>Temperature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Thermocouple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±1</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2491495605"/>
                  </a:ext>
                </a:extLst>
              </a:tr>
              <a:tr h="370840">
                <a:tc>
                  <a:txBody>
                    <a:bodyPr/>
                    <a:lstStyle/>
                    <a:p>
                      <a:r>
                        <a:rPr lang="en-US" sz="2400" dirty="0">
                          <a:latin typeface="Times New Roman" panose="02020603050405020304" pitchFamily="18" charset="0"/>
                          <a:cs typeface="Times New Roman" panose="02020603050405020304" pitchFamily="18" charset="0"/>
                        </a:rPr>
                        <a:t>Temperature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Resistance temperature detector (RTD)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Times New Roman" panose="02020603050405020304" pitchFamily="18" charset="0"/>
                          <a:cs typeface="Times New Roman" panose="02020603050405020304" pitchFamily="18" charset="0"/>
                        </a:rPr>
                        <a:t>±0.1</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a:t>
                      </a:r>
                    </a:p>
                    <a:p>
                      <a:endParaRPr lang="en-US" sz="2400" dirty="0">
                        <a:latin typeface="Times New Roman" panose="02020603050405020304" pitchFamily="18" charset="0"/>
                        <a:cs typeface="Times New Roman" panose="02020603050405020304" pitchFamily="18"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2639425391"/>
                  </a:ext>
                </a:extLst>
              </a:tr>
              <a:tr h="370840">
                <a:tc>
                  <a:txBody>
                    <a:bodyPr/>
                    <a:lstStyle/>
                    <a:p>
                      <a:r>
                        <a:rPr lang="en-US" sz="2400" dirty="0">
                          <a:latin typeface="Times New Roman" panose="02020603050405020304" pitchFamily="18" charset="0"/>
                          <a:cs typeface="Times New Roman" panose="02020603050405020304" pitchFamily="18" charset="0"/>
                        </a:rPr>
                        <a:t>Pressure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Pressure sensor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a:latin typeface="Times New Roman" panose="02020603050405020304" pitchFamily="18" charset="0"/>
                          <a:cs typeface="Times New Roman" panose="02020603050405020304" pitchFamily="18" charset="0"/>
                        </a:rPr>
                        <a:t>±1%</a:t>
                      </a:r>
                      <a:endParaRPr lang="en-US" sz="2400" dirty="0">
                        <a:latin typeface="Times New Roman" panose="02020603050405020304" pitchFamily="18" charset="0"/>
                        <a:cs typeface="Times New Roman" panose="02020603050405020304" pitchFamily="18"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2673569465"/>
                  </a:ext>
                </a:extLst>
              </a:tr>
              <a:tr h="370840">
                <a:tc>
                  <a:txBody>
                    <a:bodyPr/>
                    <a:lstStyle/>
                    <a:p>
                      <a:r>
                        <a:rPr lang="en-US" sz="2400" dirty="0">
                          <a:latin typeface="Times New Roman" panose="02020603050405020304" pitchFamily="18" charset="0"/>
                          <a:cs typeface="Times New Roman" panose="02020603050405020304" pitchFamily="18" charset="0"/>
                        </a:rPr>
                        <a:t>Mass flow rate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Orifice meter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Times New Roman" panose="02020603050405020304" pitchFamily="18" charset="0"/>
                          <a:cs typeface="Times New Roman" panose="02020603050405020304" pitchFamily="18" charset="0"/>
                        </a:rPr>
                        <a:t>±3-5%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973665661"/>
                  </a:ext>
                </a:extLst>
              </a:tr>
              <a:tr h="370840">
                <a:tc>
                  <a:txBody>
                    <a:bodyPr/>
                    <a:lstStyle/>
                    <a:p>
                      <a:r>
                        <a:rPr lang="en-US" sz="2400" dirty="0">
                          <a:latin typeface="Times New Roman" panose="02020603050405020304" pitchFamily="18" charset="0"/>
                          <a:cs typeface="Times New Roman" panose="02020603050405020304" pitchFamily="18" charset="0"/>
                        </a:rPr>
                        <a:t> Solution pH</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pH electrode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Times New Roman" panose="02020603050405020304" pitchFamily="18" charset="0"/>
                          <a:cs typeface="Times New Roman" panose="02020603050405020304" pitchFamily="18" charset="0"/>
                        </a:rPr>
                        <a:t>±0.1%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62274378"/>
                  </a:ext>
                </a:extLst>
              </a:tr>
            </a:tbl>
          </a:graphicData>
        </a:graphic>
      </p:graphicFrame>
    </p:spTree>
    <p:extLst>
      <p:ext uri="{BB962C8B-B14F-4D97-AF65-F5344CB8AC3E}">
        <p14:creationId xmlns:p14="http://schemas.microsoft.com/office/powerpoint/2010/main" val="291480116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9D675-889B-FE2C-5D95-5F7200DD8A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63F16D-AFBD-F38C-EF64-76DD59304BEF}"/>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1DA81C29-66AF-D00D-019B-755B68FFA4C3}"/>
              </a:ext>
            </a:extLst>
          </p:cNvPr>
          <p:cNvSpPr>
            <a:spLocks noGrp="1"/>
          </p:cNvSpPr>
          <p:nvPr>
            <p:ph idx="1"/>
          </p:nvPr>
        </p:nvSpPr>
        <p:spPr>
          <a:xfrm>
            <a:off x="168965" y="950602"/>
            <a:ext cx="11857383" cy="5175563"/>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In </a:t>
            </a:r>
            <a:r>
              <a:rPr lang="en-US" sz="2400" b="1" dirty="0">
                <a:latin typeface="Times New Roman" panose="02020603050405020304" pitchFamily="18" charset="0"/>
                <a:cs typeface="Times New Roman" panose="02020603050405020304" pitchFamily="18" charset="0"/>
              </a:rPr>
              <a:t>Table 2.6,  </a:t>
            </a:r>
            <a:r>
              <a:rPr lang="en-US" sz="2400" dirty="0">
                <a:latin typeface="Times New Roman" panose="02020603050405020304" pitchFamily="18" charset="0"/>
                <a:cs typeface="Times New Roman" panose="02020603050405020304" pitchFamily="18" charset="0"/>
              </a:rPr>
              <a:t>the two sources of error are the background noise for the measuring instrument and the precision of the scale used to display the measurement.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They can be estimated by making repeated measurements under the same conditions.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ability to achieve consistent measurements is known as the </a:t>
            </a:r>
            <a:r>
              <a:rPr lang="en-US" sz="2400" b="1" dirty="0">
                <a:latin typeface="Times New Roman" panose="02020603050405020304" pitchFamily="18" charset="0"/>
                <a:cs typeface="Times New Roman" panose="02020603050405020304" pitchFamily="18" charset="0"/>
              </a:rPr>
              <a:t>repeatability</a:t>
            </a:r>
            <a:r>
              <a:rPr lang="en-US" sz="2400" dirty="0">
                <a:latin typeface="Times New Roman" panose="02020603050405020304" pitchFamily="18" charset="0"/>
                <a:cs typeface="Times New Roman" panose="02020603050405020304" pitchFamily="18" charset="0"/>
              </a:rPr>
              <a:t> and indicates the precision of the measurement.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repeatability of a measurement is an indication of the precision of the instrument, while the difference between the true reading and the measurement indicates the accuracy of the instrument.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5C4B7DDC-39D8-4D32-37D7-8F78816B1FE7}"/>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D51281D1-36C6-6DC0-7644-4EA8E82B0E71}"/>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AF6E4F6-5FDE-2722-4B1F-3982F40A5B1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48</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887844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AF0F3F-6972-0692-339B-B0BB15FB83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03E1F5-44FA-6E34-9A40-9F979FB0255E}"/>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5F398AE-20E7-C023-7D56-AB2951A2857E}"/>
              </a:ext>
            </a:extLst>
          </p:cNvPr>
          <p:cNvSpPr>
            <a:spLocks noGrp="1"/>
          </p:cNvSpPr>
          <p:nvPr>
            <p:ph idx="1"/>
          </p:nvPr>
        </p:nvSpPr>
        <p:spPr>
          <a:xfrm>
            <a:off x="168965" y="950602"/>
            <a:ext cx="11854070" cy="5175563"/>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The difference between precision and accuracy is shown in </a:t>
            </a:r>
            <a:r>
              <a:rPr lang="en-US" sz="2400" b="1" dirty="0">
                <a:latin typeface="Times New Roman" panose="02020603050405020304" pitchFamily="18" charset="0"/>
                <a:cs typeface="Times New Roman" panose="02020603050405020304" pitchFamily="18" charset="0"/>
              </a:rPr>
              <a:t>Figure 2.1 </a:t>
            </a:r>
            <a:r>
              <a:rPr lang="en-US" sz="2400" b="1" dirty="0">
                <a:solidFill>
                  <a:srgbClr val="7030A0"/>
                </a:solidFill>
                <a:latin typeface="Times New Roman" panose="02020603050405020304" pitchFamily="18" charset="0"/>
                <a:cs typeface="Times New Roman" panose="02020603050405020304" pitchFamily="18" charset="0"/>
              </a:rPr>
              <a:t>(Himmelblau, 2023, pg. 54). </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4056DA22-DBA7-44B6-77EC-B57E8CCD998E}"/>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D2F77453-BFCB-F1D2-FBCC-5CFB39486E9C}"/>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77A8C04-9BAB-5E57-CA29-242C84C653C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49</a:t>
            </a:fld>
            <a:endParaRPr lang="en-US" b="1" dirty="0">
              <a:solidFill>
                <a:prstClr val="black"/>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478A0625-3538-3BB2-C248-668138A07F43}"/>
              </a:ext>
            </a:extLst>
          </p:cNvPr>
          <p:cNvPicPr>
            <a:picLocks noChangeAspect="1"/>
          </p:cNvPicPr>
          <p:nvPr/>
        </p:nvPicPr>
        <p:blipFill>
          <a:blip r:embed="rId2"/>
          <a:stretch>
            <a:fillRect/>
          </a:stretch>
        </p:blipFill>
        <p:spPr>
          <a:xfrm>
            <a:off x="231913" y="2092177"/>
            <a:ext cx="8199913" cy="2582650"/>
          </a:xfrm>
          <a:prstGeom prst="rect">
            <a:avLst/>
          </a:prstGeom>
        </p:spPr>
      </p:pic>
      <p:sp>
        <p:nvSpPr>
          <p:cNvPr id="9" name="TextBox 8">
            <a:extLst>
              <a:ext uri="{FF2B5EF4-FFF2-40B4-BE49-F238E27FC236}">
                <a16:creationId xmlns:a16="http://schemas.microsoft.com/office/drawing/2014/main" id="{26E490F0-044C-B6BC-C466-27C3E317B20A}"/>
              </a:ext>
            </a:extLst>
          </p:cNvPr>
          <p:cNvSpPr txBox="1"/>
          <p:nvPr/>
        </p:nvSpPr>
        <p:spPr>
          <a:xfrm>
            <a:off x="228600" y="4732866"/>
            <a:ext cx="11264348" cy="1200329"/>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2.1 </a:t>
            </a:r>
            <a:r>
              <a:rPr lang="en-US" sz="2400" dirty="0">
                <a:latin typeface="Times New Roman" panose="02020603050405020304" pitchFamily="18" charset="0"/>
                <a:cs typeface="Times New Roman" panose="02020603050405020304" pitchFamily="18" charset="0"/>
              </a:rPr>
              <a:t>The difference between accuracy and precision (a) neither accurate nor repeatable, (b) repeatable but not accurate (the arrow indicates the bias error of the measurement), and  (c) accurate and repeatable.</a:t>
            </a:r>
          </a:p>
        </p:txBody>
      </p:sp>
    </p:spTree>
    <p:extLst>
      <p:ext uri="{BB962C8B-B14F-4D97-AF65-F5344CB8AC3E}">
        <p14:creationId xmlns:p14="http://schemas.microsoft.com/office/powerpoint/2010/main" val="31259205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4C782F-BEED-E13D-2FF3-C4A988AF1C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E30453-EBE6-2235-9A0C-48065468B5B0}"/>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58B050AD-4311-5593-316C-295DA5BC5641}"/>
              </a:ext>
            </a:extLst>
          </p:cNvPr>
          <p:cNvSpPr>
            <a:spLocks noGrp="1"/>
          </p:cNvSpPr>
          <p:nvPr>
            <p:ph idx="1"/>
          </p:nvPr>
        </p:nvSpPr>
        <p:spPr>
          <a:xfrm>
            <a:off x="168965" y="874649"/>
            <a:ext cx="11413435" cy="5251516"/>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2.4.2. Significant figures</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Significant figures </a:t>
            </a:r>
            <a:r>
              <a:rPr lang="en-US" sz="2400" dirty="0">
                <a:latin typeface="Times New Roman" panose="02020603050405020304" pitchFamily="18" charset="0"/>
                <a:cs typeface="Times New Roman" panose="02020603050405020304" pitchFamily="18" charset="0"/>
              </a:rPr>
              <a:t>are the digits in a number that carry meaningful information about its precision.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example, 0.0074 has only two significant figures because the zeros preceding 74 are used to locate the decimal point. i.e., 7.4 × 10</a:t>
            </a:r>
            <a:r>
              <a:rPr lang="en-US" sz="2400" baseline="30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Some quantities and their number of significant figures are shown in </a:t>
            </a:r>
            <a:r>
              <a:rPr lang="en-US" sz="2400" b="1" dirty="0">
                <a:latin typeface="Times New Roman" panose="02020603050405020304" pitchFamily="18" charset="0"/>
                <a:cs typeface="Times New Roman" panose="02020603050405020304" pitchFamily="18" charset="0"/>
              </a:rPr>
              <a:t>Table 2.7 </a:t>
            </a:r>
            <a:r>
              <a:rPr lang="en-US" sz="2400" dirty="0">
                <a:latin typeface="Times New Roman" panose="02020603050405020304" pitchFamily="18" charset="0"/>
                <a:cs typeface="Times New Roman" panose="02020603050405020304" pitchFamily="18" charset="0"/>
              </a:rPr>
              <a:t>(</a:t>
            </a:r>
            <a:r>
              <a:rPr lang="en-US" sz="2400" b="1" dirty="0">
                <a:solidFill>
                  <a:srgbClr val="7030A0"/>
                </a:solidFill>
                <a:latin typeface="Times New Roman" panose="02020603050405020304" pitchFamily="18" charset="0"/>
                <a:cs typeface="Times New Roman" panose="02020603050405020304" pitchFamily="18" charset="0"/>
              </a:rPr>
              <a:t>Himmelblau, 2023, pg. 54).</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41E1788F-A34E-A652-7DB2-539ECF1B6C1B}"/>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137F7A3-3A0B-FD2A-1084-50129A299FA7}"/>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ABA568A-9D76-4C2F-8FB0-005BCC4D7AD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50</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423943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C97754-3DC4-2451-F8BA-E6E4B7DE88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2835DF-8AFD-0ED4-AE2C-5D6376D3370E}"/>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9ABBDBA-6DB2-8A2B-0889-E627E4A87BD0}"/>
              </a:ext>
            </a:extLst>
          </p:cNvPr>
          <p:cNvSpPr>
            <a:spLocks noGrp="1"/>
          </p:cNvSpPr>
          <p:nvPr>
            <p:ph idx="1"/>
          </p:nvPr>
        </p:nvSpPr>
        <p:spPr>
          <a:xfrm>
            <a:off x="168965" y="924341"/>
            <a:ext cx="11787809" cy="5201824"/>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Table 2.7 </a:t>
            </a:r>
            <a:r>
              <a:rPr lang="en-US" sz="2400" dirty="0">
                <a:latin typeface="Times New Roman" panose="02020603050405020304" pitchFamily="18" charset="0"/>
                <a:cs typeface="Times New Roman" panose="02020603050405020304" pitchFamily="18" charset="0"/>
              </a:rPr>
              <a:t>shows  the quantities and their number of significant figures</a:t>
            </a:r>
            <a:endParaRPr lang="en-US" sz="2400" b="1"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1400" b="1" dirty="0">
              <a:solidFill>
                <a:srgbClr val="7030A0"/>
              </a:solidFill>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C5213B26-104C-CBE5-67B1-8D7A95238FC2}"/>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F2B8BC5F-81A1-7838-6C7B-AC2459F47022}"/>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0D219FE-D5A8-94E1-4CD6-496933173B8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51</a:t>
            </a:fld>
            <a:endParaRPr lang="en-US" b="1" dirty="0">
              <a:solidFill>
                <a:prstClr val="black"/>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E10446B6-091B-E3DE-8C78-861B24575CA2}"/>
              </a:ext>
            </a:extLst>
          </p:cNvPr>
          <p:cNvGraphicFramePr>
            <a:graphicFrameLocks noGrp="1"/>
          </p:cNvGraphicFramePr>
          <p:nvPr>
            <p:extLst>
              <p:ext uri="{D42A27DB-BD31-4B8C-83A1-F6EECF244321}">
                <p14:modId xmlns:p14="http://schemas.microsoft.com/office/powerpoint/2010/main" val="1120226246"/>
              </p:ext>
            </p:extLst>
          </p:nvPr>
        </p:nvGraphicFramePr>
        <p:xfrm>
          <a:off x="642731" y="1835648"/>
          <a:ext cx="8706678" cy="3730264"/>
        </p:xfrm>
        <a:graphic>
          <a:graphicData uri="http://schemas.openxmlformats.org/drawingml/2006/table">
            <a:tbl>
              <a:tblPr firstRow="1" bandRow="1">
                <a:tableStyleId>{5C22544A-7EE6-4342-B048-85BDC9FD1C3A}</a:tableStyleId>
              </a:tblPr>
              <a:tblGrid>
                <a:gridCol w="1848678">
                  <a:extLst>
                    <a:ext uri="{9D8B030D-6E8A-4147-A177-3AD203B41FA5}">
                      <a16:colId xmlns:a16="http://schemas.microsoft.com/office/drawing/2014/main" val="3788981337"/>
                    </a:ext>
                  </a:extLst>
                </a:gridCol>
                <a:gridCol w="2802835">
                  <a:extLst>
                    <a:ext uri="{9D8B030D-6E8A-4147-A177-3AD203B41FA5}">
                      <a16:colId xmlns:a16="http://schemas.microsoft.com/office/drawing/2014/main" val="3274037823"/>
                    </a:ext>
                  </a:extLst>
                </a:gridCol>
                <a:gridCol w="4055165">
                  <a:extLst>
                    <a:ext uri="{9D8B030D-6E8A-4147-A177-3AD203B41FA5}">
                      <a16:colId xmlns:a16="http://schemas.microsoft.com/office/drawing/2014/main" val="505776478"/>
                    </a:ext>
                  </a:extLst>
                </a:gridCol>
              </a:tblGrid>
              <a:tr h="529864">
                <a:tc>
                  <a:txBody>
                    <a:bodyPr/>
                    <a:lstStyle/>
                    <a:p>
                      <a:r>
                        <a:rPr lang="en-US" sz="2400" b="1" i="0" u="none" strike="noStrike" kern="1200" baseline="0" dirty="0">
                          <a:solidFill>
                            <a:srgbClr val="FF0000"/>
                          </a:solidFill>
                          <a:latin typeface="Times New Roman" panose="02020603050405020304" pitchFamily="18" charset="0"/>
                          <a:ea typeface="+mn-ea"/>
                          <a:cs typeface="Times New Roman" panose="02020603050405020304" pitchFamily="18" charset="0"/>
                        </a:rPr>
                        <a:t>Quantity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400" b="1" i="0" u="none" strike="noStrike" kern="1200" baseline="0" dirty="0">
                          <a:solidFill>
                            <a:srgbClr val="FF0000"/>
                          </a:solidFill>
                          <a:latin typeface="Times New Roman" panose="02020603050405020304" pitchFamily="18" charset="0"/>
                          <a:ea typeface="+mn-ea"/>
                          <a:cs typeface="Times New Roman" panose="02020603050405020304" pitchFamily="18" charset="0"/>
                        </a:rPr>
                        <a:t>Scientific notation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400" b="1" i="0" u="none" strike="noStrike" kern="1200" baseline="0" dirty="0">
                          <a:solidFill>
                            <a:srgbClr val="FF0000"/>
                          </a:solidFill>
                          <a:latin typeface="Times New Roman" panose="02020603050405020304" pitchFamily="18" charset="0"/>
                          <a:ea typeface="+mn-ea"/>
                          <a:cs typeface="Times New Roman" panose="02020603050405020304" pitchFamily="18" charset="0"/>
                        </a:rPr>
                        <a:t>No. of Significant figures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58522267"/>
                  </a:ext>
                </a:extLst>
              </a:tr>
              <a:tr h="370840">
                <a:tc>
                  <a:txBody>
                    <a:bodyPr/>
                    <a:lstStyle/>
                    <a:p>
                      <a:r>
                        <a:rPr lang="en-US" sz="2400" dirty="0">
                          <a:latin typeface="Times New Roman" panose="02020603050405020304" pitchFamily="18" charset="0"/>
                          <a:cs typeface="Times New Roman" panose="02020603050405020304" pitchFamily="18" charset="0"/>
                        </a:rPr>
                        <a:t>8000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8.000 x 10</a:t>
                      </a:r>
                      <a:r>
                        <a:rPr lang="en-US" sz="2400" baseline="30000" dirty="0">
                          <a:latin typeface="Times New Roman" panose="02020603050405020304" pitchFamily="18" charset="0"/>
                          <a:cs typeface="Times New Roman" panose="02020603050405020304" pitchFamily="18"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2102412584"/>
                  </a:ext>
                </a:extLst>
              </a:tr>
              <a:tr h="370840">
                <a:tc>
                  <a:txBody>
                    <a:bodyPr/>
                    <a:lstStyle/>
                    <a:p>
                      <a:r>
                        <a:rPr lang="en-US" sz="2400" dirty="0">
                          <a:latin typeface="Times New Roman" panose="02020603050405020304" pitchFamily="18" charset="0"/>
                          <a:cs typeface="Times New Roman" panose="02020603050405020304" pitchFamily="18" charset="0"/>
                        </a:rPr>
                        <a:t>8000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8.00 x 10</a:t>
                      </a:r>
                      <a:r>
                        <a:rPr lang="en-US" sz="2400" baseline="30000" dirty="0">
                          <a:latin typeface="Times New Roman" panose="02020603050405020304" pitchFamily="18" charset="0"/>
                          <a:cs typeface="Times New Roman" panose="02020603050405020304" pitchFamily="18"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883557209"/>
                  </a:ext>
                </a:extLst>
              </a:tr>
              <a:tr h="370840">
                <a:tc>
                  <a:txBody>
                    <a:bodyPr/>
                    <a:lstStyle/>
                    <a:p>
                      <a:r>
                        <a:rPr lang="en-US" sz="2400" dirty="0">
                          <a:latin typeface="Times New Roman" panose="02020603050405020304" pitchFamily="18" charset="0"/>
                          <a:cs typeface="Times New Roman" panose="02020603050405020304" pitchFamily="18" charset="0"/>
                        </a:rPr>
                        <a:t>8000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8.0 x 10</a:t>
                      </a:r>
                      <a:r>
                        <a:rPr lang="en-US" sz="2400" baseline="30000" dirty="0">
                          <a:latin typeface="Times New Roman" panose="02020603050405020304" pitchFamily="18" charset="0"/>
                          <a:cs typeface="Times New Roman" panose="02020603050405020304" pitchFamily="18"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509810779"/>
                  </a:ext>
                </a:extLst>
              </a:tr>
              <a:tr h="370840">
                <a:tc>
                  <a:txBody>
                    <a:bodyPr/>
                    <a:lstStyle/>
                    <a:p>
                      <a:r>
                        <a:rPr lang="en-US" sz="2400" kern="1200" dirty="0">
                          <a:solidFill>
                            <a:schemeClr val="dk1"/>
                          </a:solidFill>
                          <a:latin typeface="Times New Roman" panose="02020603050405020304" pitchFamily="18" charset="0"/>
                          <a:ea typeface="+mn-ea"/>
                          <a:cs typeface="Times New Roman" panose="02020603050405020304" pitchFamily="18" charset="0"/>
                        </a:rPr>
                        <a:t>0.01234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kern="1200" dirty="0">
                          <a:solidFill>
                            <a:schemeClr val="dk1"/>
                          </a:solidFill>
                          <a:latin typeface="Times New Roman" panose="02020603050405020304" pitchFamily="18" charset="0"/>
                          <a:ea typeface="+mn-ea"/>
                          <a:cs typeface="Times New Roman" panose="02020603050405020304" pitchFamily="18" charset="0"/>
                        </a:rPr>
                        <a:t>1. 234 x 10</a:t>
                      </a:r>
                      <a:r>
                        <a:rPr lang="en-US" sz="2400" kern="1200" baseline="30000" dirty="0">
                          <a:solidFill>
                            <a:schemeClr val="dk1"/>
                          </a:solidFill>
                          <a:latin typeface="Times New Roman" panose="02020603050405020304" pitchFamily="18" charset="0"/>
                          <a:ea typeface="+mn-ea"/>
                          <a:cs typeface="Times New Roman" panose="02020603050405020304" pitchFamily="18"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kern="1200" dirty="0">
                          <a:solidFill>
                            <a:schemeClr val="dk1"/>
                          </a:solidFill>
                          <a:latin typeface="Times New Roman" panose="02020603050405020304" pitchFamily="18" charset="0"/>
                          <a:ea typeface="+mn-ea"/>
                          <a:cs typeface="Times New Roman" panose="02020603050405020304" pitchFamily="18" charset="0"/>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4183074943"/>
                  </a:ext>
                </a:extLst>
              </a:tr>
              <a:tr h="370840">
                <a:tc>
                  <a:txBody>
                    <a:bodyPr/>
                    <a:lstStyle/>
                    <a:p>
                      <a:r>
                        <a:rPr lang="en-US" sz="2400" kern="1200" dirty="0">
                          <a:solidFill>
                            <a:schemeClr val="dk1"/>
                          </a:solidFill>
                          <a:latin typeface="Times New Roman" panose="02020603050405020304" pitchFamily="18" charset="0"/>
                          <a:ea typeface="+mn-ea"/>
                          <a:cs typeface="Times New Roman" panose="02020603050405020304" pitchFamily="18" charset="0"/>
                        </a:rPr>
                        <a:t>0.3001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kern="1200" dirty="0">
                          <a:solidFill>
                            <a:schemeClr val="dk1"/>
                          </a:solidFill>
                          <a:latin typeface="Times New Roman" panose="02020603050405020304" pitchFamily="18" charset="0"/>
                          <a:ea typeface="+mn-ea"/>
                          <a:cs typeface="Times New Roman" panose="02020603050405020304" pitchFamily="18" charset="0"/>
                        </a:rPr>
                        <a:t>3. 001 x 10</a:t>
                      </a:r>
                      <a:r>
                        <a:rPr lang="en-US" sz="2400" kern="1200" baseline="30000" dirty="0">
                          <a:solidFill>
                            <a:schemeClr val="dk1"/>
                          </a:solidFill>
                          <a:latin typeface="Times New Roman" panose="02020603050405020304" pitchFamily="18" charset="0"/>
                          <a:ea typeface="+mn-ea"/>
                          <a:cs typeface="Times New Roman" panose="02020603050405020304" pitchFamily="18" charset="0"/>
                        </a:rPr>
                        <a:t>-1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kern="1200" dirty="0">
                          <a:solidFill>
                            <a:schemeClr val="dk1"/>
                          </a:solidFill>
                          <a:latin typeface="Times New Roman" panose="02020603050405020304" pitchFamily="18" charset="0"/>
                          <a:ea typeface="+mn-ea"/>
                          <a:cs typeface="Times New Roman" panose="02020603050405020304" pitchFamily="18" charset="0"/>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069687944"/>
                  </a:ext>
                </a:extLst>
              </a:tr>
              <a:tr h="370840">
                <a:tc>
                  <a:txBody>
                    <a:bodyPr/>
                    <a:lstStyle/>
                    <a:p>
                      <a:r>
                        <a:rPr lang="en-US" sz="2400" dirty="0">
                          <a:latin typeface="Times New Roman" panose="02020603050405020304" pitchFamily="18" charset="0"/>
                          <a:cs typeface="Times New Roman" panose="02020603050405020304" pitchFamily="18" charset="0"/>
                        </a:rPr>
                        <a:t>55.64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5.564 </a:t>
                      </a:r>
                      <a:r>
                        <a:rPr lang="en-US" sz="2400" kern="1200" dirty="0">
                          <a:solidFill>
                            <a:schemeClr val="dk1"/>
                          </a:solidFill>
                          <a:latin typeface="Times New Roman" panose="02020603050405020304" pitchFamily="18" charset="0"/>
                          <a:ea typeface="+mn-ea"/>
                          <a:cs typeface="Times New Roman" panose="02020603050405020304" pitchFamily="18" charset="0"/>
                        </a:rPr>
                        <a:t>x 10</a:t>
                      </a:r>
                      <a:r>
                        <a:rPr lang="en-US" sz="2400" kern="1200" baseline="30000" dirty="0">
                          <a:solidFill>
                            <a:schemeClr val="dk1"/>
                          </a:solidFill>
                          <a:latin typeface="Times New Roman" panose="02020603050405020304" pitchFamily="18" charset="0"/>
                          <a:ea typeface="+mn-ea"/>
                          <a:cs typeface="Times New Roman" panose="02020603050405020304" pitchFamily="18" charset="0"/>
                        </a:rPr>
                        <a:t>1</a:t>
                      </a:r>
                      <a:endParaRPr lang="en-US" sz="2400" dirty="0">
                        <a:latin typeface="Times New Roman" panose="02020603050405020304" pitchFamily="18" charset="0"/>
                        <a:cs typeface="Times New Roman" panose="02020603050405020304" pitchFamily="18"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855752820"/>
                  </a:ext>
                </a:extLst>
              </a:tr>
              <a:tr h="370840">
                <a:tc>
                  <a:txBody>
                    <a:bodyPr/>
                    <a:lstStyle/>
                    <a:p>
                      <a:r>
                        <a:rPr lang="en-US" sz="2400" dirty="0">
                          <a:latin typeface="Times New Roman" panose="02020603050405020304" pitchFamily="18" charset="0"/>
                          <a:cs typeface="Times New Roman" panose="02020603050405020304" pitchFamily="18" charset="0"/>
                        </a:rPr>
                        <a:t>0.003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3 </a:t>
                      </a:r>
                      <a:r>
                        <a:rPr lang="en-US" sz="2400" kern="1200" dirty="0">
                          <a:solidFill>
                            <a:schemeClr val="dk1"/>
                          </a:solidFill>
                          <a:latin typeface="Times New Roman" panose="02020603050405020304" pitchFamily="18" charset="0"/>
                          <a:ea typeface="+mn-ea"/>
                          <a:cs typeface="Times New Roman" panose="02020603050405020304" pitchFamily="18" charset="0"/>
                        </a:rPr>
                        <a:t>x 10</a:t>
                      </a:r>
                      <a:r>
                        <a:rPr lang="en-US" sz="2400" kern="1200" baseline="30000" dirty="0">
                          <a:solidFill>
                            <a:schemeClr val="dk1"/>
                          </a:solidFill>
                          <a:latin typeface="Times New Roman" panose="02020603050405020304" pitchFamily="18" charset="0"/>
                          <a:ea typeface="+mn-ea"/>
                          <a:cs typeface="Times New Roman" panose="02020603050405020304" pitchFamily="18" charset="0"/>
                        </a:rPr>
                        <a:t>-3</a:t>
                      </a:r>
                      <a:endParaRPr lang="en-US" sz="2400" dirty="0">
                        <a:latin typeface="Times New Roman" panose="02020603050405020304" pitchFamily="18" charset="0"/>
                        <a:cs typeface="Times New Roman" panose="02020603050405020304" pitchFamily="18"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400" dirty="0">
                          <a:latin typeface="Times New Roman" panose="02020603050405020304" pitchFamily="18" charset="0"/>
                          <a:cs typeface="Times New Roman" panose="02020603050405020304" pitchFamily="18" charset="0"/>
                        </a:rPr>
                        <a:t>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76376381"/>
                  </a:ext>
                </a:extLst>
              </a:tr>
            </a:tbl>
          </a:graphicData>
        </a:graphic>
      </p:graphicFrame>
    </p:spTree>
    <p:extLst>
      <p:ext uri="{BB962C8B-B14F-4D97-AF65-F5344CB8AC3E}">
        <p14:creationId xmlns:p14="http://schemas.microsoft.com/office/powerpoint/2010/main" val="247666579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38DC7C-8BD7-7787-EBF6-E9E7BFE2FE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2A70B6-37F2-E187-4FC1-1B09D6BB72CC}"/>
              </a:ext>
            </a:extLst>
          </p:cNvPr>
          <p:cNvSpPr>
            <a:spLocks noGrp="1"/>
          </p:cNvSpPr>
          <p:nvPr>
            <p:ph type="title"/>
          </p:nvPr>
        </p:nvSpPr>
        <p:spPr>
          <a:xfrm>
            <a:off x="374374" y="231224"/>
            <a:ext cx="10972800" cy="308353"/>
          </a:xfrm>
        </p:spPr>
        <p:txBody>
          <a:bodyPr>
            <a:no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170ED6F8-D281-DEFA-3184-0424AACBCE55}"/>
              </a:ext>
            </a:extLst>
          </p:cNvPr>
          <p:cNvSpPr>
            <a:spLocks noGrp="1"/>
          </p:cNvSpPr>
          <p:nvPr>
            <p:ph idx="1"/>
          </p:nvPr>
        </p:nvSpPr>
        <p:spPr>
          <a:xfrm>
            <a:off x="178903" y="864705"/>
            <a:ext cx="11807687" cy="5261460"/>
          </a:xfrm>
        </p:spPr>
        <p:txBody>
          <a:bodyPr>
            <a:normAutofit/>
          </a:bodyPr>
          <a:lstStyle/>
          <a:p>
            <a:pPr marL="0" indent="0" algn="just">
              <a:lnSpc>
                <a:spcPct val="170000"/>
              </a:lnSpc>
              <a:buNone/>
            </a:pPr>
            <a:r>
              <a:rPr lang="en-US" sz="2400" dirty="0">
                <a:latin typeface="Times New Roman" panose="02020603050405020304" pitchFamily="18" charset="0"/>
                <a:cs typeface="Times New Roman" panose="02020603050405020304" pitchFamily="18" charset="0"/>
              </a:rPr>
              <a:t>The importance of measurement errors and significant figures are described as follows: </a:t>
            </a:r>
          </a:p>
          <a:p>
            <a:pPr algn="just">
              <a:lnSpc>
                <a:spcPct val="17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Understanding measurement errors helps scientists and engineers to improve their methods and equipment, leading to more accurate results.</a:t>
            </a:r>
          </a:p>
          <a:p>
            <a:pPr algn="just">
              <a:lnSpc>
                <a:spcPct val="17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Significant figures help to maintain clear communication of results, and ensures that reported data reflects the precision of measurements.</a:t>
            </a:r>
          </a:p>
          <a:p>
            <a:pPr algn="just">
              <a:lnSpc>
                <a:spcPct val="17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industries, considering measurement errors and significant figures are crucial for quality assurance and meeting regulatory standards.</a:t>
            </a:r>
          </a:p>
          <a:p>
            <a:pPr marL="0" indent="0">
              <a:buNone/>
            </a:pPr>
            <a:endParaRPr lang="en-US" dirty="0"/>
          </a:p>
        </p:txBody>
      </p:sp>
      <p:cxnSp>
        <p:nvCxnSpPr>
          <p:cNvPr id="5" name="Straight Connector 4">
            <a:extLst>
              <a:ext uri="{FF2B5EF4-FFF2-40B4-BE49-F238E27FC236}">
                <a16:creationId xmlns:a16="http://schemas.microsoft.com/office/drawing/2014/main" id="{FCEE476F-9F43-A79F-9F75-9D8B85A16AC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7CFB8489-5B70-13C2-C1E3-83146452E550}"/>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9E96C16-4975-932E-95D6-946D8245E65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52</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312146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B0712-8B42-7591-1340-DCC5DBDAAB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84DAF3-4711-A695-C19C-66290545BD0C}"/>
              </a:ext>
            </a:extLst>
          </p:cNvPr>
          <p:cNvSpPr>
            <a:spLocks noGrp="1"/>
          </p:cNvSpPr>
          <p:nvPr>
            <p:ph type="title"/>
          </p:nvPr>
        </p:nvSpPr>
        <p:spPr>
          <a:xfrm>
            <a:off x="374374" y="231224"/>
            <a:ext cx="10972800" cy="30835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2.5. Summary</a:t>
            </a:r>
            <a:r>
              <a:rPr lang="en-US" sz="3200" b="1" dirty="0">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D5068FE3-09E3-60FE-3831-5FB05090992B}"/>
              </a:ext>
            </a:extLst>
          </p:cNvPr>
          <p:cNvSpPr>
            <a:spLocks noGrp="1"/>
          </p:cNvSpPr>
          <p:nvPr>
            <p:ph idx="1"/>
          </p:nvPr>
        </p:nvSpPr>
        <p:spPr>
          <a:xfrm>
            <a:off x="258417" y="950602"/>
            <a:ext cx="11698357" cy="5175563"/>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Dimensions and units are fundamental concepts in chemical engineering to quantify and describe physical quantities.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Consistent use of dimensional equations will assist us in avoiding silly mistakes.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Appropriate units are critical for designing experiments, analyzing results, and scaling up processes from the lab to pilot and full-scale  production.</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Measurement errors and significant figures are fundamental  in scientific measurements to ensure accuracy and precision in data reporting, in industries, for quality assurance and meeting regulatory standards.</a:t>
            </a:r>
          </a:p>
          <a:p>
            <a:pPr algn="just">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5" name="Straight Connector 4">
            <a:extLst>
              <a:ext uri="{FF2B5EF4-FFF2-40B4-BE49-F238E27FC236}">
                <a16:creationId xmlns:a16="http://schemas.microsoft.com/office/drawing/2014/main" id="{7BE66A37-FF84-24B5-4A5E-C99FF089F4F3}"/>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06AAEF08-52BF-F5A3-D31E-FB2351BBEA33}"/>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4913119-4B9E-3468-DEE5-C1096AC246A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53</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382571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EA49C-386E-F71F-ED1C-965F5DDCA29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C76877-BF5E-9E3E-41DD-4C9DF7E0EA90}"/>
              </a:ext>
            </a:extLst>
          </p:cNvPr>
          <p:cNvSpPr>
            <a:spLocks noGrp="1"/>
          </p:cNvSpPr>
          <p:nvPr>
            <p:ph idx="1"/>
          </p:nvPr>
        </p:nvSpPr>
        <p:spPr>
          <a:xfrm>
            <a:off x="109331" y="1050684"/>
            <a:ext cx="11936896" cy="5578716"/>
          </a:xfrm>
        </p:spPr>
        <p:txBody>
          <a:bodyPr>
            <a:normAutofit/>
          </a:bodyPr>
          <a:lstStyle/>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Basic Principles and Calculations in Chemical Engineering, Himmelblau, Pearson Education Inc, 9</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edition,  2023.</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Chemical Engineering Design, Volume 6,  Coulson &amp; Richardson’s, R. K. Sinnott, 3rd edition, 1999.</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Elementary Principles of Chemical Processes, Richard M. Felder, John Wiley &amp; Sons,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2005.</a:t>
            </a:r>
          </a:p>
          <a:p>
            <a:endParaRPr lang="en-US" sz="2400" dirty="0">
              <a:latin typeface="Times New Roman" panose="02020603050405020304" pitchFamily="18" charset="0"/>
              <a:cs typeface="Times New Roman" panose="02020603050405020304" pitchFamily="18" charset="0"/>
            </a:endParaRPr>
          </a:p>
          <a:p>
            <a:endParaRPr lang="en-US" dirty="0"/>
          </a:p>
        </p:txBody>
      </p:sp>
      <p:cxnSp>
        <p:nvCxnSpPr>
          <p:cNvPr id="6" name="Straight Connector 5">
            <a:extLst>
              <a:ext uri="{FF2B5EF4-FFF2-40B4-BE49-F238E27FC236}">
                <a16:creationId xmlns:a16="http://schemas.microsoft.com/office/drawing/2014/main" id="{3CAF3C81-D0FC-4333-E240-F20AF8F45C66}"/>
              </a:ext>
            </a:extLst>
          </p:cNvPr>
          <p:cNvCxnSpPr>
            <a:cxnSpLocks/>
          </p:cNvCxnSpPr>
          <p:nvPr/>
        </p:nvCxnSpPr>
        <p:spPr>
          <a:xfrm flipV="1">
            <a:off x="0" y="795130"/>
            <a:ext cx="12192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0A004906-8174-0779-64DD-55C696101DC2}"/>
              </a:ext>
            </a:extLst>
          </p:cNvPr>
          <p:cNvCxnSpPr>
            <a:cxnSpLocks/>
          </p:cNvCxnSpPr>
          <p:nvPr/>
        </p:nvCxnSpPr>
        <p:spPr>
          <a:xfrm flipV="1">
            <a:off x="0" y="6241774"/>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8" name="Slide Number Placeholder 5">
            <a:extLst>
              <a:ext uri="{FF2B5EF4-FFF2-40B4-BE49-F238E27FC236}">
                <a16:creationId xmlns:a16="http://schemas.microsoft.com/office/drawing/2014/main" id="{57BB671B-DE93-79F6-383C-44C6F83B0B5A}"/>
              </a:ext>
            </a:extLst>
          </p:cNvPr>
          <p:cNvSpPr txBox="1">
            <a:spLocks/>
          </p:cNvSpPr>
          <p:nvPr/>
        </p:nvSpPr>
        <p:spPr>
          <a:xfrm>
            <a:off x="2362200" y="639417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Content Placeholder 2">
            <a:extLst>
              <a:ext uri="{FF2B5EF4-FFF2-40B4-BE49-F238E27FC236}">
                <a16:creationId xmlns:a16="http://schemas.microsoft.com/office/drawing/2014/main" id="{6AF10A07-8E49-784C-CF99-D0BE12E0A4C8}"/>
              </a:ext>
            </a:extLst>
          </p:cNvPr>
          <p:cNvSpPr txBox="1">
            <a:spLocks/>
          </p:cNvSpPr>
          <p:nvPr/>
        </p:nvSpPr>
        <p:spPr>
          <a:xfrm>
            <a:off x="1676400" y="4038601"/>
            <a:ext cx="8229600" cy="106679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
        <p:nvSpPr>
          <p:cNvPr id="10" name="Title 1">
            <a:extLst>
              <a:ext uri="{FF2B5EF4-FFF2-40B4-BE49-F238E27FC236}">
                <a16:creationId xmlns:a16="http://schemas.microsoft.com/office/drawing/2014/main" id="{5DED6E42-4C8F-F690-68D7-51452125D8CE}"/>
              </a:ext>
            </a:extLst>
          </p:cNvPr>
          <p:cNvSpPr>
            <a:spLocks noGrp="1"/>
          </p:cNvSpPr>
          <p:nvPr>
            <p:ph type="title"/>
          </p:nvPr>
        </p:nvSpPr>
        <p:spPr>
          <a:xfrm>
            <a:off x="374374" y="231224"/>
            <a:ext cx="10972800" cy="308353"/>
          </a:xfrm>
        </p:spPr>
        <p:txBody>
          <a:bodyPr>
            <a:noAutofit/>
          </a:bodyPr>
          <a:lstStyle/>
          <a:p>
            <a:pPr algn="just"/>
            <a:r>
              <a:rPr lang="en-US" sz="3200" b="1" dirty="0">
                <a:solidFill>
                  <a:srgbClr val="002060"/>
                </a:solidFill>
                <a:latin typeface="Times New Roman" panose="02020603050405020304" pitchFamily="18" charset="0"/>
                <a:cs typeface="Times New Roman" panose="02020603050405020304" pitchFamily="18" charset="0"/>
              </a:rPr>
              <a:t>References </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296744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1055</TotalTime>
  <Words>4770</Words>
  <Application>Microsoft Office PowerPoint</Application>
  <PresentationFormat>Widescreen</PresentationFormat>
  <Paragraphs>473</Paragraphs>
  <Slides>54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54</vt:i4>
      </vt:variant>
    </vt:vector>
  </HeadingPairs>
  <TitlesOfParts>
    <vt:vector size="60" baseType="lpstr">
      <vt:lpstr>Arial</vt:lpstr>
      <vt:lpstr>Calibri</vt:lpstr>
      <vt:lpstr>Cambria Math</vt:lpstr>
      <vt:lpstr>Times New Roman</vt:lpstr>
      <vt:lpstr>Wingdings</vt:lpstr>
      <vt:lpstr>1_Office Theme</vt:lpstr>
      <vt:lpstr>PowerPoint Presentation</vt:lpstr>
      <vt:lpstr>PowerPoint Presentation</vt:lpstr>
      <vt:lpstr>Presentation outlines </vt:lpstr>
      <vt:lpstr>2.1. Introduction to dimensions  and units</vt:lpstr>
      <vt:lpstr>Cont’d</vt:lpstr>
      <vt:lpstr>Cont’d</vt:lpstr>
      <vt:lpstr>Cont’d</vt:lpstr>
      <vt:lpstr>Cont’d</vt:lpstr>
      <vt:lpstr>Cont’d</vt:lpstr>
      <vt:lpstr>Cont’d</vt:lpstr>
      <vt:lpstr>Cont’d</vt:lpstr>
      <vt:lpstr>Cont’d</vt:lpstr>
      <vt:lpstr>Activity 2.1</vt:lpstr>
      <vt:lpstr>Cont’d</vt:lpstr>
      <vt:lpstr>Cont’d</vt:lpstr>
      <vt:lpstr>Cont’d </vt:lpstr>
      <vt:lpstr>Cont’d</vt:lpstr>
      <vt:lpstr>Cont’d</vt:lpstr>
      <vt:lpstr>2.2. Unit conversions</vt:lpstr>
      <vt:lpstr>Cont’d</vt:lpstr>
      <vt:lpstr>Cont’d</vt:lpstr>
      <vt:lpstr>Cont’d</vt:lpstr>
      <vt:lpstr>Cont’d</vt:lpstr>
      <vt:lpstr>Activity 2.2</vt:lpstr>
      <vt:lpstr>Cont’d</vt:lpstr>
      <vt:lpstr>Cont’d</vt:lpstr>
      <vt:lpstr> 2.3. Equations and units </vt:lpstr>
      <vt:lpstr>Cont’d</vt:lpstr>
      <vt:lpstr>Cont’d</vt:lpstr>
      <vt:lpstr>Cont’d</vt:lpstr>
      <vt:lpstr>Cont’d</vt:lpstr>
      <vt:lpstr>Cont’d</vt:lpstr>
      <vt:lpstr>Cont’d</vt:lpstr>
      <vt:lpstr>Cont’d</vt:lpstr>
      <vt:lpstr>Cont’d</vt:lpstr>
      <vt:lpstr>Cont’d</vt:lpstr>
      <vt:lpstr>Activity 2.3</vt:lpstr>
      <vt:lpstr>Cont’d</vt:lpstr>
      <vt:lpstr>Cont’d</vt:lpstr>
      <vt:lpstr>Cont’d</vt:lpstr>
      <vt:lpstr>Cont’d</vt:lpstr>
      <vt:lpstr>Cont’d</vt:lpstr>
      <vt:lpstr> 2.4. Measurement errors and significant figures </vt:lpstr>
      <vt:lpstr> Cont’d </vt:lpstr>
      <vt:lpstr>Cont’d</vt:lpstr>
      <vt:lpstr>Cont’d</vt:lpstr>
      <vt:lpstr>Cont’d</vt:lpstr>
      <vt:lpstr>Cont’d</vt:lpstr>
      <vt:lpstr>Cont’d</vt:lpstr>
      <vt:lpstr>Cont’d</vt:lpstr>
      <vt:lpstr>Cont’d</vt:lpstr>
      <vt:lpstr>Cont’d</vt:lpstr>
      <vt:lpstr>2.5. Summary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lenovo</dc:creator>
  <cp:lastModifiedBy>lenovo</cp:lastModifiedBy>
  <cp:revision>379</cp:revision>
  <cp:lastPrinted>2026-03-22T12:50:31Z</cp:lastPrinted>
  <dcterms:created xsi:type="dcterms:W3CDTF">2026-02-23T14:55:43Z</dcterms:created>
  <dcterms:modified xsi:type="dcterms:W3CDTF">2026-03-30T06:21:39Z</dcterms:modified>
</cp:coreProperties>
</file>