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8" r:id="rId3"/>
    <p:sldId id="256" r:id="rId4"/>
    <p:sldId id="330" r:id="rId5"/>
    <p:sldId id="329" r:id="rId6"/>
    <p:sldId id="369" r:id="rId7"/>
    <p:sldId id="367" r:id="rId8"/>
    <p:sldId id="331" r:id="rId9"/>
    <p:sldId id="333" r:id="rId10"/>
    <p:sldId id="335" r:id="rId11"/>
    <p:sldId id="366" r:id="rId12"/>
    <p:sldId id="336" r:id="rId13"/>
    <p:sldId id="337" r:id="rId14"/>
    <p:sldId id="338" r:id="rId15"/>
    <p:sldId id="339" r:id="rId16"/>
    <p:sldId id="341" r:id="rId17"/>
    <p:sldId id="343" r:id="rId18"/>
    <p:sldId id="344" r:id="rId19"/>
    <p:sldId id="373" r:id="rId20"/>
    <p:sldId id="372" r:id="rId21"/>
    <p:sldId id="345" r:id="rId22"/>
    <p:sldId id="346" r:id="rId23"/>
    <p:sldId id="347" r:id="rId24"/>
    <p:sldId id="349" r:id="rId25"/>
    <p:sldId id="375" r:id="rId26"/>
    <p:sldId id="350" r:id="rId27"/>
    <p:sldId id="351" r:id="rId28"/>
    <p:sldId id="352" r:id="rId29"/>
    <p:sldId id="353" r:id="rId30"/>
    <p:sldId id="377" r:id="rId31"/>
    <p:sldId id="378" r:id="rId32"/>
    <p:sldId id="380" r:id="rId33"/>
    <p:sldId id="376" r:id="rId34"/>
    <p:sldId id="382" r:id="rId35"/>
    <p:sldId id="383" r:id="rId36"/>
    <p:sldId id="379" r:id="rId37"/>
    <p:sldId id="354" r:id="rId38"/>
    <p:sldId id="355" r:id="rId39"/>
    <p:sldId id="384" r:id="rId40"/>
    <p:sldId id="386" r:id="rId41"/>
    <p:sldId id="387" r:id="rId42"/>
    <p:sldId id="357" r:id="rId43"/>
    <p:sldId id="388" r:id="rId44"/>
    <p:sldId id="356" r:id="rId45"/>
    <p:sldId id="358" r:id="rId46"/>
    <p:sldId id="359" r:id="rId47"/>
    <p:sldId id="396" r:id="rId48"/>
    <p:sldId id="397" r:id="rId49"/>
    <p:sldId id="360" r:id="rId50"/>
    <p:sldId id="361" r:id="rId51"/>
    <p:sldId id="362" r:id="rId52"/>
    <p:sldId id="390" r:id="rId53"/>
    <p:sldId id="363" r:id="rId54"/>
    <p:sldId id="391" r:id="rId55"/>
    <p:sldId id="392" r:id="rId56"/>
    <p:sldId id="394" r:id="rId57"/>
    <p:sldId id="393" r:id="rId58"/>
    <p:sldId id="395" r:id="rId59"/>
    <p:sldId id="365" r:id="rId60"/>
    <p:sldId id="364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19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4T23:49:55.6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69 24575,'0'-4'0,"5"-1"0,9 1 0,10 0 0,7 1 0,1 1 0,0 1 0,2 1 0,9 0 0,1 0 0,-3 0 0,-5 1 0,-3-5 0,-3-5 0,-3-1 0,-2-2 0,-5 0-8191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4T23:49:56.9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1 128 24575,'4'-4'0,"6"-1"0,5 1 0,5 0 0,2 1 0,3-6 0,0-2 0,1 1 0,0 3 0,8-2 0,2 0 0,4-1 0,4-3 0,-2 0 0,-4 3 0,-8 3-8191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4T23:50:01.2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295 46 24575,'-4'0'0,"-1"-3"0,-5-6 0,-4-1 0,-8 2 0,-5 1 0,-2 3 0,0 1 0,0 2 0,2 0 0,-4 1 0,-4 1 0,3-1-8191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4T23:50:02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562 23 24575,'-4'0'0,"-6"0"0,-5 0 0,-5 0 0,-6 0 0,-9 0 0,-10-4 0,-10-1 0,-12 1 0,-13 0 0,0 1 0,9 1 0,17 2-8191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4T23:50:04.7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295 1 24575,'-4'0'0,"-14"3"0,-13 2 0,-13 0 0,-4-1 0,3-1 0,4-2 0,5 4 0,9 0-8191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4T23:50:05.7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86 1 24575,'-4'0'0,"-10"0"0,-7 0 0,-3 0 0,1 0-8191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95449-C6C8-82FB-17E0-CFC2111B5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E37AFE-976D-AA38-015E-10208F571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2C3CC-CF9B-07F8-B3B1-F428624CB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7AFB8-98C0-1DBA-A353-8B2C58743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6904F-86B2-AD96-2509-BD6468E3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61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1D6E3-7A3F-2816-F28F-46C2DE7DB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D3B6E-A83B-342D-E699-4110CADF5E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552B0-1CDE-9E33-B267-55C15AFB1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474873-0311-DED1-E009-E4438E911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CC98CD-B79B-48E5-392E-F74CE43A0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830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13553-7AEA-F514-EB91-D85DFB20E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B875B-EDBE-9EC1-5836-F7850A2DB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C8705-7915-3334-EACB-584E7243D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3CC27-5C55-EC70-347D-10DD1FB6B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25A43-7BA1-2AD7-39AA-E973147BB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698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8A9EC-7A31-B5F8-A737-FC9299D4F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BF762-D59E-D222-BF22-28262D725D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3D5981-5F02-1A65-69B2-A54A59001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4C69B-6203-CF2C-BF5F-58346FA38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AD4FE-D256-6312-CA73-A6665B1BA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BBA5A0-1E32-61D0-306F-F105B48EA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451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D34DD-B808-F4B5-084C-B8A549932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E5D672-16CA-92E2-489D-41BCD7A62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67796B-ABEC-9C37-C17C-B89D25D09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125017-9F43-90CF-35C1-91C91CAB5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0A5BC-2ABE-A167-89AD-1873FA83FB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FA210E-A253-5CFF-B76A-4AC539504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1127CA-1E5D-E081-A0A7-36A0EAF55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66CD44-0979-629F-3ADF-DBB30AE6A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653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50ADD-81A0-8BC3-82D2-4858CBBC4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C22FF0-52D9-7EF9-4F2F-D6881A2F5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DA2E3C-D02F-CB36-40EF-56B527C07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1239D5-48E5-4BA0-7BB6-78ADFA2DC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188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8C043B-BA88-72D6-869C-879DC36C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EADE14-EE98-8B32-D05B-44AD26AA0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80841-176A-BC86-6140-879F8C77A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27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AE5E4-1F93-8C22-4C2C-DB7DA2274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57F74-20D4-27E2-86D3-CDCB4B462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84CC2C-B0E7-F97B-82D0-48A258D985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6175A1-4D48-C427-B906-05AC48474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5B9DDE-8FBC-829F-B5A8-EC14F4E3C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E0190-B30C-42CE-B323-9C678D518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4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8317A-20E4-35EA-43E8-1D5DC251F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6BAE7C-F564-3B1F-9A11-98D747EF79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9C6C97-6B83-08B7-BE11-D73FF6DD1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DBD641-29DB-4B9B-C4E4-01B80BE70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5FCB48-3A3A-81ED-05BD-60FFA429C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3F79E8-251D-E800-196E-ABD69A18F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297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1D8AE-4FC7-1569-F065-A07E62261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6EC43-9FB9-19D8-21A7-55B9AF8BC7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CBEA6-4D36-0ACB-A9D9-1548CB9B8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E4ED9-C5A8-41C4-CC38-A89F78659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B66C6-1571-84B9-40D9-256AE5F9A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83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102BEB-4A9F-D14B-5D9F-D499DDFE45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568FD2-51EB-7DC5-EDE0-57050E398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93A6B-07DF-C343-A6C2-A0F31D7F5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E9DB6-8AA3-594A-4EBE-E189C49CE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B3478-282D-7F8E-8FCE-BEC8E1853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653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EE820-E161-4D27-92EC-5F1829E29638}" type="datetime1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90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0DE8C-7FE1-4E55-ADC6-9F550C74F8B9}" type="datetime1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982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023A3-8415-4887-9263-48A740AC3ECB}" type="datetime1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338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7CAB6-0687-471C-8977-A13A35B77F12}" type="datetime1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0165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63032-9167-4C9C-B902-5EC35C75527F}" type="datetime1">
              <a:rPr lang="en-US" smtClean="0"/>
              <a:t>3/30/2026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402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712A-3733-4977-AF31-98B015E419C6}" type="datetime1">
              <a:rPr lang="en-US" smtClean="0"/>
              <a:t>3/30/2026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8268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15F27-48ED-4ACA-83C7-01347B5E53A1}" type="datetime1">
              <a:rPr lang="en-US" smtClean="0"/>
              <a:t>3/30/2026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3034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81445-67DB-48EB-BE51-F8E0FBD5D987}" type="datetime1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467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DA7A-F9F7-4C19-991C-C4FF8EC32144}" type="datetime1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0346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0864-819E-4972-BAE2-B82E0828C3F2}" type="datetime1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605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986F6-63E5-457D-8556-F0D6AC4531E1}" type="datetime1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546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99CAFD-F54A-5599-BA83-69A84F61D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1E792-0D88-1201-2185-0AAAAF807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59773-1990-4A4F-B4EA-35AA764071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93FD6-A7AF-4FAC-B5E2-CD732E299BB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6C1E0-1C62-CA40-9670-BAF1A08F9B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D4B1F6-3453-16D7-B910-7A322EF05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742A0-7A95-4AD6-9EBE-7168140A0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00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AB3AC-B7BB-468D-89B5-DE15E20A85CA}" type="datetime1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518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customXml" Target="../ink/ink6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customXml" Target="../ink/ink5.xml"/><Relationship Id="rId4" Type="http://schemas.openxmlformats.org/officeDocument/2006/relationships/customXml" Target="../ink/ink2.xml"/><Relationship Id="rId9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56DB0-91DE-CA60-1EC6-E91B3F9FBC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606287"/>
            <a:ext cx="11857382" cy="551987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Principles of Process Calculations in Chemical Engineering (ChEg2106)</a:t>
            </a:r>
            <a:endParaRPr lang="en-US" altLang="en-US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Prerequisites: No prerequisite for this course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 3: Measurements and Methods of Analysis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3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Adamu </a:t>
            </a:r>
            <a:r>
              <a:rPr lang="en-US" altLang="en-US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Esubalew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(PhD, </a:t>
            </a:r>
            <a:r>
              <a:rPr lang="en-US" altLang="en-US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Addis Ababa,  Ethiopia 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F982BD8-B2B1-34E8-6544-30E4B2C29BDE}"/>
              </a:ext>
            </a:extLst>
          </p:cNvPr>
          <p:cNvCxnSpPr>
            <a:cxnSpLocks/>
          </p:cNvCxnSpPr>
          <p:nvPr/>
        </p:nvCxnSpPr>
        <p:spPr>
          <a:xfrm>
            <a:off x="-84083" y="501649"/>
            <a:ext cx="1227608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04508E-4B93-C14E-37DA-C8F0D6D9B7E9}"/>
              </a:ext>
            </a:extLst>
          </p:cNvPr>
          <p:cNvCxnSpPr>
            <a:cxnSpLocks/>
          </p:cNvCxnSpPr>
          <p:nvPr/>
        </p:nvCxnSpPr>
        <p:spPr>
          <a:xfrm>
            <a:off x="0" y="622189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D86553-C0CF-D3A3-8DD2-22730F5375D8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374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EBF38-544A-8EE5-AD8B-AA2141916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7713" y="247719"/>
            <a:ext cx="9144000" cy="607046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learning outcomes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C4F33A-9149-0227-9A78-6CDA752DD8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383" y="1083366"/>
            <a:ext cx="11420060" cy="476084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purposes of measurements and methods of analysis for chemical engineering calculations,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measurements and methods of analysis for density, volume, pressure, temperature and,  concentration, and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mass faction and mole fractions of mixtures of substances.</a:t>
            </a:r>
          </a:p>
          <a:p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F9B71B8-C071-8FFE-8780-3F02404F071B}"/>
              </a:ext>
            </a:extLst>
          </p:cNvPr>
          <p:cNvCxnSpPr>
            <a:cxnSpLocks/>
          </p:cNvCxnSpPr>
          <p:nvPr/>
        </p:nvCxnSpPr>
        <p:spPr>
          <a:xfrm>
            <a:off x="-44726" y="928790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8B8FC13-2AE5-0584-861C-0A66CEF54B7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2679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DA375-6BEF-998E-5407-A011C2846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374" y="231224"/>
            <a:ext cx="10972800" cy="308353"/>
          </a:xfrm>
        </p:spPr>
        <p:txBody>
          <a:bodyPr>
            <a:noAutofit/>
          </a:bodyPr>
          <a:lstStyle/>
          <a:p>
            <a:pPr algn="just"/>
            <a:r>
              <a:rPr lang="en-US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outlines 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1EC38-F896-F910-3C25-5762231B7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950603"/>
            <a:ext cx="11337235" cy="51755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measurements and methods of analysis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density and methods of analysis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volume and methods of analysis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pressure and methods of analysis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temperature and  methods of analysis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Concentration  measurement, mass and mole fractions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D06296-E12D-5C9A-59F4-2C2FF592F68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D76C92F-8EDB-6A95-2D89-F2DC272E09C5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B87B3DB-D351-D520-92C8-704C3802082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195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B36C2-813D-E7B4-3000-720DE914E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269" y="165340"/>
            <a:ext cx="10515600" cy="4027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 Introduction to measurements and methods of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CD7D6-0518-F337-8D5F-E08CE7809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269" y="971450"/>
            <a:ext cx="11337235" cy="495227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Measurements and methods of analysis are fundamental concepts in various fields, including science, engineering, and social sciences.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is the process of obtaining the magnitude of a quantity relative to a defined standard/ reference.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analysis are systematic approaches used to process and interpret data obtained from measurements.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Measurements can be categorized: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indirect measurements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measurements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2AD437E-E10B-CA13-CC61-43F4FA569C7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5AA578F-5A23-059B-7DD5-F28660F76F00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2CF3E34-257C-0D4B-23AD-0A5B2068982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82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5D844-E876-960D-3A39-1B80CD27D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2D20A-E394-BD2B-558A-CCC500BD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269" y="165340"/>
            <a:ext cx="10515600" cy="4027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98914-7715-E372-F362-EF6ED39BD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269" y="971450"/>
            <a:ext cx="11337235" cy="4952270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Measurements and methods of analysis are the fundamental principles of process calculations in chemical engineering.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Measurements and methods of analysis are helpful  for chemical engineers to design, optimize, and control chemical processes.</a:t>
            </a:r>
          </a:p>
          <a:p>
            <a:pPr marL="0" lv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measurements and reliable analytical methods are essential for ensuring that these calculations lead to effective process design and operation.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FE90B7C-1330-DD06-2C50-DDFC893F53A4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A6D701C-F911-0B48-2644-BAE9220DEBF1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18AAB3-92E4-D3D8-58C7-2282C34A944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647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68F32-728A-2132-0653-A07D8C93B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00509-E013-3573-1B85-1C5D9B92B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9FF67-F385-33F5-5CDA-CF966AE04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530" y="950602"/>
            <a:ext cx="11320670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required to do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regular calibration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measurement instruments to ensure accuracy for quality control.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also needed to implement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operating procedures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consistent data collection and analysis.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documentation of all measurements, calculations, and assumptions made during the analysis has to be recorded for reporting of the results.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DCBCF41-9BB7-2397-F4D9-9BD4EF07A80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9C0E7D4-BEEB-8AA2-7924-12377EBA8C1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69F66A-FC4C-9B58-D027-B2F6EEC1E12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504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4D733-7F46-7BC1-B7C8-5D2F3736D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CC007-DF39-7E12-8EC9-487B5FC3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 Measurement of density and methods of analysis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65A9D9-831E-30F1-214D-E6A4B727EC8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77078" y="950602"/>
                <a:ext cx="11390244" cy="497311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Density of a substance is defined as mass of a substance per unit its volume.</a:t>
                </a:r>
              </a:p>
              <a:p>
                <a:pPr>
                  <a:lnSpc>
                    <a:spcPct val="17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SI unit of density is kg/m</a:t>
                </a:r>
                <a:r>
                  <a:rPr lang="en-US" sz="2600" baseline="30000" dirty="0">
                    <a:latin typeface="Times New Roman" panose="02020603050405020304" pitchFamily="18" charset="0"/>
                    <a:cs typeface="Times New Roman" pitchFamily="18" charset="0"/>
                  </a:rPr>
                  <a:t>3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itchFamily="18" charset="0"/>
                  </a:rPr>
                  <a:t>, and its symbol (ρ) is a Greek letter</a:t>
                </a:r>
                <a:r>
                  <a:rPr lang="en-US" sz="2600" b="1" dirty="0">
                    <a:latin typeface="Times New Roman" panose="02020603050405020304" pitchFamily="18" charset="0"/>
                    <a:cs typeface="Times New Roman" pitchFamily="18" charset="0"/>
                  </a:rPr>
                  <a:t> “</a:t>
                </a:r>
                <a:r>
                  <a:rPr lang="en-US" sz="2600" dirty="0" err="1">
                    <a:latin typeface="Times New Roman" panose="02020603050405020304" pitchFamily="18" charset="0"/>
                    <a:cs typeface="Times New Roman" pitchFamily="18" charset="0"/>
                  </a:rPr>
                  <a:t>roh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itchFamily="18" charset="0"/>
                  </a:rPr>
                  <a:t>”.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itchFamily="18" charset="0"/>
                  </a:rPr>
                  <a:t>Mathematically,  density = </a:t>
                </a:r>
                <a:r>
                  <a:rPr lang="en-US" sz="2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mass/ volume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sz="2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(3.1)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 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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density of a substance (kg/m</a:t>
                </a:r>
                <a:r>
                  <a:rPr lang="en-US" sz="2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m is mass of a substance (kg), and V is volume of a substance (m</a:t>
                </a:r>
                <a:r>
                  <a:rPr lang="en-US" sz="2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65A9D9-831E-30F1-214D-E6A4B727EC8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77078" y="950602"/>
                <a:ext cx="11390244" cy="4973117"/>
              </a:xfrm>
              <a:blipFill>
                <a:blip r:embed="rId2"/>
                <a:stretch>
                  <a:fillRect l="-963" t="-1838" r="-9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BFB40E-3791-F6B5-2F32-99B8AED5BCF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8122CBA-21AE-D3DC-8C13-FEB956D849D6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907A1E5-A7D3-106E-969D-DBF3DFC92F5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113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6D628-57A7-3EF8-7501-69D450C05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7AC0C-457C-755C-D7CA-040BBE7CF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DCE5D4-BF6B-C9AE-6CFF-3BA970DC528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7322" y="950602"/>
                <a:ext cx="11330608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gravity (relative density) refers to density of a substance divided by the density of water ( for solids and liquids) or air ( for gases).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Specific gravity( relative density) = density of a substance/ density of water (density of air).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(3.2)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S.g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specific gravity,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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s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is density of a substance, 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w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is density of water, and 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is density of air.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DCE5D4-BF6B-C9AE-6CFF-3BA970DC528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7322" y="950602"/>
                <a:ext cx="11330608" cy="4973117"/>
              </a:xfrm>
              <a:blipFill>
                <a:blip r:embed="rId2"/>
                <a:stretch>
                  <a:fillRect l="-861" r="-8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7147AA9-12D3-FACE-2AAC-04662B7B3AF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4E0F4E8-6937-BF8B-48EB-7190E2D20101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8CBF11-586E-EC51-7D8D-7CDDC09D534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085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0D43B-5F8A-714F-99EC-9596C84EA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EF65F-2D1C-5580-E03B-320453989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C109F-B1E5-8724-50D8-E06A33030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1" y="1033669"/>
            <a:ext cx="11290853" cy="489004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density measurement, 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substance can be solid, liquid or gas state, which requires different measurement techniques.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Density measurement for solids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 density of solid substances can be measured by two  ways on the basis of the shape of solid samples.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regular shape 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solids, the mass of a solid sample can be measured using analytical balance, and the volume of a solid sample can be obtained from the given dimensions.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EC1DB92-9FDF-175A-2700-B55D78AD151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17FB907-4857-078E-7653-897C5A75DC9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715712-B80D-55F6-01E2-D3DA24344EF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226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F00D3-C791-FA5F-14CA-77C24573D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162E6-40FC-EA5E-CDAC-6E72E2D63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4FA60-2A27-A19D-B36E-612BD26E8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2" y="858491"/>
            <a:ext cx="11390244" cy="5065228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Then, the density of a solid sample  can be obtained from  the ratio of mass to volume.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6000" b="1" dirty="0">
                <a:latin typeface="Times New Roman" pitchFamily="18" charset="0"/>
                <a:cs typeface="Times New Roman" pitchFamily="18" charset="0"/>
              </a:rPr>
              <a:t>irregular shape</a:t>
            </a:r>
            <a:r>
              <a:rPr lang="en-US" sz="6000" dirty="0">
                <a:latin typeface="Times New Roman" pitchFamily="18" charset="0"/>
                <a:cs typeface="Times New Roman" pitchFamily="18" charset="0"/>
              </a:rPr>
              <a:t>, the mass of a solid sample can be measured using analytical balances.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6000" dirty="0">
                <a:latin typeface="Times New Roman" pitchFamily="18" charset="0"/>
                <a:cs typeface="Times New Roman" pitchFamily="18" charset="0"/>
              </a:rPr>
              <a:t>The volume of the irregular shape of  a solid  sample can be determined by immersing it in  a measuring cylinder with an inert and non- reactive liquid, where  liquid displaces. 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6000" dirty="0">
                <a:latin typeface="Times New Roman" pitchFamily="18" charset="0"/>
                <a:cs typeface="Times New Roman" pitchFamily="18" charset="0"/>
              </a:rPr>
              <a:t>The volume of displaced liquid  can be  equal to the volume of a solid sample.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6000" dirty="0">
                <a:latin typeface="Times New Roman" pitchFamily="18" charset="0"/>
                <a:cs typeface="Times New Roman" pitchFamily="18" charset="0"/>
              </a:rPr>
              <a:t>Thus, the density of </a:t>
            </a:r>
            <a:r>
              <a:rPr lang="en-US" sz="6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solid will be the ratio of the mass of solid per displaced liquid volume</a:t>
            </a:r>
            <a:r>
              <a:rPr lang="en-US" sz="6000" dirty="0">
                <a:latin typeface="Times New Roman" panose="02020603050405020304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CEE4A12-BD50-145F-D035-CB18A2D9512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FCC489F-2499-E2BE-4DE4-8D0CD8077BE4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88F0012-C9CC-690E-2594-DFD00107A2C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568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217F3-A4D4-3A4A-D9B5-6DDDA61C1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76DFC-A61F-FA25-5FC0-5F1E4FA43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E35CB-2C67-FFFB-3DFA-2DADA6AA4D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383" y="950602"/>
            <a:ext cx="11559208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Density measurement for liquids: 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The measurement of density of liquids depends on the availability of  devices.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 density of liquids 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can be measured directly by hydrometer or density meter/ densitometer devices.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Hydrometer measures the specific gravity of liquids.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Vibrating tube densitometer provides direct density measurements by measuring the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frequency of oscillation of a tube filled with the liquid.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3900F48-0896-C55F-8C31-2366493F51F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83C4FAC-EA4C-BCD3-C1B3-158492C43F2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DC3FA1D-F6D5-C963-680B-F918A82D137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868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86745-4ED7-99E2-76EC-10E275085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D0DDE-BC14-A8A4-E499-4BBB48695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26CC5E6-0108-269B-433F-2C2947ACE01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47260" y="950602"/>
                <a:ext cx="11310731" cy="4973118"/>
              </a:xfrm>
            </p:spPr>
            <p:txBody>
              <a:bodyPr>
                <a:normAutofit/>
              </a:bodyPr>
              <a:lstStyle/>
              <a:p>
                <a:pPr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Font typeface="Wingdings" panose="05000000000000000000" pitchFamily="2" charset="2"/>
                  <a:buChar char="§"/>
                </a:pP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Density measurement of gases: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The density of gas measurement is very difficult since gases are compressible. 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The  ideal gas law is expressed by equation (3.3):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𝑃𝑉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𝑛𝑅𝑇</m:t>
                    </m:r>
                  </m:oMath>
                </a14:m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(3.3)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Where: P is pressure of a gas (Pa), V is volume of a gas (L), n is number of moles of a gas (mol), R is universal gas constant (R = 8, 314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Pa.L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/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mol.K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), and T is temperature of a gas (K).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26CC5E6-0108-269B-433F-2C2947ACE01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7260" y="950602"/>
                <a:ext cx="11310731" cy="4973118"/>
              </a:xfrm>
              <a:blipFill>
                <a:blip r:embed="rId2"/>
                <a:stretch>
                  <a:fillRect l="-808" r="-8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8F74A77-C106-A3DC-366B-8CCFE863E31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144B949-3C9E-CC4B-D3E4-F835DF846CDE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D7F7CFD-FD38-F2E6-49A0-1929E6EDDD0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544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C4B0E-22D0-BA8F-6772-88FAA1308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97CCC-06E6-13C3-DA61-7487D11AA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AFFC1A-DDCE-4A8A-CF37-E0FC8F02A4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7626" y="858492"/>
                <a:ext cx="11589026" cy="5065228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The densify gas is measured in terms of pressure.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6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𝑛</m:t>
                    </m:r>
                    <m:r>
                      <a:rPr lang="en-US" sz="26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num>
                      <m:den>
                        <m:sSub>
                          <m:sSubPr>
                            <m:ctrlPr>
                              <a:rPr lang="en-US" sz="2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𝑤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                  (3.4)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Where:  n is number of moles  of a gas (mol), m is measured  mass of a gas (g), M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 is molecular weight of a  gas (g/mol). 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By substituting equation (3.4) into equation (3.3), and rearranging it, you can get equation (3.5):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6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num>
                      <m:den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𝑉</m:t>
                        </m:r>
                      </m:den>
                    </m:f>
                    <m:r>
                      <a:rPr lang="en-US" sz="26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sSub>
                          <m:sSubPr>
                            <m:ctrlPr>
                              <a:rPr lang="en-US" sz="2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𝑤</m:t>
                            </m:r>
                          </m:sub>
                        </m:sSub>
                      </m:num>
                      <m:den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𝑅𝑇</m:t>
                        </m:r>
                      </m:den>
                    </m:f>
                  </m:oMath>
                </a14:m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                   (3.5)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AFFC1A-DDCE-4A8A-CF37-E0FC8F02A4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7626" y="858492"/>
                <a:ext cx="11589026" cy="5065228"/>
              </a:xfrm>
              <a:blipFill>
                <a:blip r:embed="rId2"/>
                <a:stretch>
                  <a:fillRect l="-842" r="-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1EDBFD6-1AB9-DD8B-E296-4E4F29DB2CB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ECE8C6E-FEA1-3AEE-08E7-9AF344E3794E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A46A16-A0A3-4532-91A1-9622B7E64C7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696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8F718-B696-1649-89DB-5240A054C8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62C7B-CBEF-870C-2DD6-A1B014FE3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74E5B31-9842-AC92-1704-E7671CE9BAB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27384" y="950602"/>
                <a:ext cx="11459816" cy="4973117"/>
              </a:xfrm>
            </p:spPr>
            <p:txBody>
              <a:bodyPr/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equation (3.1),  density is the ratio of mass of a substance to its volume.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replacing mass/volume  with  density, equation (3.5), can be written as: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𝑃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𝑤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𝑅𝑇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(3.6)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 is density of gas (g/L), P is pressure of a gas (Pa), 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w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is molecular weight of (g/mol),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R is universal gas constant (R = 8, 314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itchFamily="18" charset="0"/>
                  </a:rPr>
                  <a:t>Pa.L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/mol.K), and T is temperature of a gas (K).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74E5B31-9842-AC92-1704-E7671CE9BAB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7384" y="950602"/>
                <a:ext cx="11459816" cy="4973117"/>
              </a:xfrm>
              <a:blipFill>
                <a:blip r:embed="rId2"/>
                <a:stretch>
                  <a:fillRect l="-798" r="-8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2B5421B-2993-ECED-C494-14ED20DDC1E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990E078-6405-1B8A-0621-86BD5CA6842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C04C3FA-1882-A137-5006-0A46A37FB0A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213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BCD78-66A2-F927-A349-63F5D9968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A0A4D-31FA-3256-23BD-872561B29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32E93-BDA5-A36C-083D-96652F4D5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43" y="950602"/>
            <a:ext cx="11469757" cy="497311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Density of fluids will  change significantly with temperature if the temperature change is very large.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depicts the density change of water and ammonia with temperature change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2023, pg. 68). 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16872F2-D312-D402-B0DF-C4762DC4635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173A434-F331-5E9C-5021-D74A2009BE7A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23D10CB-1F57-6C1C-A1B9-74CA9A163BA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DA6829-E922-9D8A-8A7B-A2F253795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43" y="3242138"/>
            <a:ext cx="4282324" cy="2772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194EFF-FD95-3045-B56D-C270D5C2C21F}"/>
              </a:ext>
            </a:extLst>
          </p:cNvPr>
          <p:cNvSpPr txBox="1"/>
          <p:nvPr/>
        </p:nvSpPr>
        <p:spPr>
          <a:xfrm>
            <a:off x="6051274" y="3597965"/>
            <a:ext cx="5184913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Densities of liquid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and 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a function of temperature</a:t>
            </a:r>
          </a:p>
        </p:txBody>
      </p:sp>
    </p:spTree>
    <p:extLst>
      <p:ext uri="{BB962C8B-B14F-4D97-AF65-F5344CB8AC3E}">
        <p14:creationId xmlns:p14="http://schemas.microsoft.com/office/powerpoint/2010/main" val="3573960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191FB-D386-E172-2FBE-45779F4CD7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2C405-6832-A0DA-4563-D84AD1190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3.1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34EF4-4E0B-B822-4990-752FDD105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57" y="1361660"/>
            <a:ext cx="11310730" cy="456205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importance of measurement and method of analysis for chemical engineers?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How do we ensure accurate measurement of physical quantities?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8857E3D-1FA2-E9DC-EEC8-022633AF214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54EB8A2-18E1-D5E6-DF92-0DE5ACB6CE5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393E333-A437-5AE5-63F5-45BFBB9E285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53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483B1-05CD-4407-351C-4F636113C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FFC0E-4672-D373-54A4-BFE03D13F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A8B5A-71AE-D9DB-C01D-26FFDBABA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950602"/>
            <a:ext cx="11569148" cy="497311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importance of measurement and method of analysis for chemical engineers?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Answer: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important for chemical engineers to design, optimize, and control chemical processes.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 we ensure accurate measurements of physical quantities?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Answer: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doing regular calibration of instruments and implementing standard operating procedures, we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ensure accurate measurements. </a:t>
            </a:r>
            <a:endParaRPr lang="en-US" sz="24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F48F5DC-6E3D-A444-0011-6177A38DAA33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29A32E3-77A8-B2F3-BFAC-DC7B72E166AF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44F980-8741-7954-5920-0419CDF5B532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3952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F6DDA-DEE8-C0AA-FAE1-C2F4EE73D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6B1AE-20B4-B084-63C8-A3752EF44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 Volume measurement and methods of analysis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916D16-D6E7-0BCA-CE81-043CF5B555B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8175" y="858491"/>
                <a:ext cx="11648660" cy="5065228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material balances calculation, volume is the fundamental parameter to convert density of a  material to mass unit, and to determine mass and molar concentrations of solutions. 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Mass concentration  is the ratio of mass of a solute  to volume of a solvent.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(3.7)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mass concentration (g/L), m is mass of a solute (g), and V is volume of a solvent (L).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Molar  concentration  is the ratio of moles of a solute  to volume of a solvent.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916D16-D6E7-0BCA-CE81-043CF5B555B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8175" y="858491"/>
                <a:ext cx="11648660" cy="5065228"/>
              </a:xfrm>
              <a:blipFill>
                <a:blip r:embed="rId2"/>
                <a:stretch>
                  <a:fillRect l="-837" r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7890EF9-1ACC-DE09-7C44-773AC90342FD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160228E-2BB6-5A8E-D816-0C411CFE05D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DF76A4-B6C7-ADFB-6022-F6901AB021B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306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783AEE-999E-DA08-E4EA-D71C24F73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63E77-A417-0F4A-5A8B-7E94B56EF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2683AC-F16E-F613-ED6D-5DB5E247E2B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858492"/>
                <a:ext cx="11698356" cy="5065228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(3.8)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 is molar concentration (mol/L), n is number of moles of a solute (mol), and V is volume of a solvent (L).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measurement of volume for solids, liquids and gases require different techniques.</a:t>
                </a:r>
              </a:p>
              <a:p>
                <a:pPr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Font typeface="Wingdings" panose="05000000000000000000" pitchFamily="2" charset="2"/>
                  <a:buChar char="§"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Volume measurement for solids: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volume of solids is measured indirectly. </a:t>
                </a:r>
              </a:p>
              <a:p>
                <a:pPr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volume measurement of solids depends on the shape of the materials, which may have regular shape or irregular shape.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2683AC-F16E-F613-ED6D-5DB5E247E2B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858492"/>
                <a:ext cx="11698356" cy="5065228"/>
              </a:xfrm>
              <a:blipFill>
                <a:blip r:embed="rId2"/>
                <a:stretch>
                  <a:fillRect l="-834" r="-7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60C105B-5469-2B45-8895-3AA7BF2AD45B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A38E9FA-ECE3-F4D7-AA11-9AA8192F67F3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ED1E768-DCE9-2F98-1E28-07BDE4D2A87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0781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21E9E-2106-F21C-FC78-2B3A09F56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17D8A-853C-641E-1DB7-8520CD106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0A5B8-78C6-ED3F-2580-38CC79946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383" y="950603"/>
            <a:ext cx="11469756" cy="497311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regular shape of solids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volume is determined from its length, width and height for rectangular shapes; and it is determined from diameter and length for cylindrical shapes.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regular shape  solid,  the dimensions can be measure by meter or ruler.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irregular shape of solids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volume is obtained using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Archimedes’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 volume displacement techniques by immersing  solid materials in a liquid 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techniques, a solid sample should be non-reactive with a liquid, and the density of a solid must be greater than  a liquid density.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B2F4134-2439-2E9B-D40A-2266FA4800DB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AAFD938-BCD0-1646-76DF-18267E86066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8E1E258-BB8D-C8EC-F6D5-CE81F174762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064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87A10-D112-8910-C9CB-98938B8BA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309F-5A6C-8D2B-3FBB-D225A2FBD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140E7-B470-17DE-DB52-55557A6EC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835" y="1023733"/>
            <a:ext cx="11261035" cy="489998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volume of an irregular shape of a solid sample  is equal to the volume of  a displaced  liquid.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measurement for liquids: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volume of liquids is usually measured directly using  graduated cylinders/ volumetric flasks in liter or milliliter scale.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Moreover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flow meter devices such as rotameters or electromagnetic flow meters measure the flow rate of liquids, which can be integrated over time to determine total volume. 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39960A1-E436-4ECC-7F1E-E4696EADFBE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010BE41-4148-F7D2-046C-5C23AE2CD7B0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F4BC14-1E32-30BF-DC3C-E5D78047C80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1672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60990-4D88-EA1E-70A7-E2406EC39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6C93D-6FFA-FB13-711F-6560FA307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6EB48D-C459-992F-BB83-A275AF9D5EF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8114" y="858492"/>
                <a:ext cx="11718234" cy="5065228"/>
              </a:xfrm>
            </p:spPr>
            <p:txBody>
              <a:bodyPr>
                <a:normAutofit fontScale="40000" lnSpcReduction="20000"/>
              </a:bodyPr>
              <a:lstStyle/>
              <a:p>
                <a:pPr marL="0" indent="0" algn="just">
                  <a:lnSpc>
                    <a:spcPct val="17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6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Volume measurement for gases: </a:t>
                </a: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 volume of gases can be measured indirectly using flow meter devices such as </a:t>
                </a:r>
                <a:r>
                  <a:rPr lang="en-US" sz="6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rotameters</a:t>
                </a: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or </a:t>
                </a:r>
                <a:r>
                  <a:rPr lang="en-US" sz="6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electromagnetic flow meters </a:t>
                </a: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measure the flow rate of gases, which can be integrated over time to determine total volume.</a:t>
                </a:r>
              </a:p>
              <a:p>
                <a:pPr marL="0" indent="0" algn="just">
                  <a:lnSpc>
                    <a:spcPct val="17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volume of gases  can be calculated from pressure using  ideal gas law, equation (3.9).</a:t>
                </a:r>
              </a:p>
              <a:p>
                <a:pPr marL="0" indent="0" algn="just">
                  <a:lnSpc>
                    <a:spcPct val="12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6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sz="6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𝑛𝑅𝑇</m:t>
                        </m:r>
                      </m:num>
                      <m:den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den>
                    </m:f>
                  </m:oMath>
                </a14:m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(3.9)</a:t>
                </a:r>
              </a:p>
              <a:p>
                <a:pPr marL="0" indent="0" algn="just">
                  <a:lnSpc>
                    <a:spcPct val="17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P is pressure of a gas (Pa), V is volume of a gas (L), n is number of moles of a gas (mol), R is universal gas constant (R =  8, 314 </a:t>
                </a:r>
                <a:r>
                  <a:rPr lang="en-US" sz="6000" dirty="0" err="1">
                    <a:latin typeface="Times New Roman" pitchFamily="18" charset="0"/>
                    <a:cs typeface="Times New Roman" pitchFamily="18" charset="0"/>
                  </a:rPr>
                  <a:t>Pa.L</a:t>
                </a:r>
                <a:r>
                  <a:rPr lang="en-US" sz="6000" dirty="0">
                    <a:latin typeface="Times New Roman" pitchFamily="18" charset="0"/>
                    <a:cs typeface="Times New Roman" pitchFamily="18" charset="0"/>
                  </a:rPr>
                  <a:t>/</a:t>
                </a:r>
                <a:r>
                  <a:rPr lang="en-US" sz="6000" dirty="0" err="1">
                    <a:latin typeface="Times New Roman" pitchFamily="18" charset="0"/>
                    <a:cs typeface="Times New Roman" pitchFamily="18" charset="0"/>
                  </a:rPr>
                  <a:t>mol.K</a:t>
                </a:r>
                <a:r>
                  <a:rPr lang="en-US" sz="6000" dirty="0">
                    <a:latin typeface="Times New Roman" pitchFamily="18" charset="0"/>
                    <a:cs typeface="Times New Roman" pitchFamily="18" charset="0"/>
                  </a:rPr>
                  <a:t>), and T is temperature of a gas (K).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6EB48D-C459-992F-BB83-A275AF9D5EF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8114" y="858492"/>
                <a:ext cx="11718234" cy="5065228"/>
              </a:xfrm>
              <a:blipFill>
                <a:blip r:embed="rId2"/>
                <a:stretch>
                  <a:fillRect l="-832" r="-7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7E919AA-CF5D-62C8-D8C5-02CC1B247D1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075624D-3B1B-578F-1211-5EEF344BDF52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1F2446-7820-D270-BA99-4D9A449D1F3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4540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4F2E8-3199-34CD-DFE8-FF39D1CD3C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AA760-2126-7C9B-9136-AA6BFDDC8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263317-8D8C-F091-1FEE-D24B56E22C6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7139" y="905638"/>
                <a:ext cx="11430000" cy="5018082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9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real gases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the volume of a gas can be determined using equations of state.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Equations of state for non-ideal gases can be just empirical relations selected to fit a data set </a:t>
                </a:r>
                <a:r>
                  <a:rPr lang="en-US" sz="9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(Himmelbalu, 2023, pg. 358).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equation of state in terms of </a:t>
                </a:r>
                <a:r>
                  <a:rPr lang="en-US" sz="96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Van der Waals  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expressed by equations (3.10-3.12):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sz="9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9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9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96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p>
                                <m:r>
                                  <a:rPr lang="en-US" sz="96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  <m:d>
                      <m:d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9600" b="0" i="0" smtClean="0">
                            <a:latin typeface="Cambria Math" panose="02040503050406030204" pitchFamily="18" charset="0"/>
                          </a:rPr>
                          <m:t>V</m:t>
                        </m:r>
                        <m:r>
                          <a:rPr lang="en-US" sz="960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96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d>
                    <m:r>
                      <a:rPr lang="en-US" sz="96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9600">
                        <a:latin typeface="Cambria Math" panose="02040503050406030204" pitchFamily="18" charset="0"/>
                      </a:rPr>
                      <m:t>RT</m:t>
                    </m:r>
                  </m:oMath>
                </a14:m>
                <a:r>
                  <a:rPr lang="en-US" sz="96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(3.10)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96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𝑎</m:t>
                    </m:r>
                    <m:r>
                      <a:rPr lang="en-US" sz="96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=(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9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27</m:t>
                        </m:r>
                      </m:num>
                      <m:den>
                        <m:r>
                          <a:rPr lang="en-US" sz="9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64</m:t>
                        </m:r>
                      </m:den>
                    </m:f>
                    <m:r>
                      <a:rPr lang="en-US" sz="9600" b="0" i="1" smtClean="0">
                        <a:latin typeface="Cambria Math" panose="02040503050406030204" pitchFamily="18" charset="0"/>
                        <a:cs typeface="Times New Roman" pitchFamily="18" charset="0"/>
                      </a:rPr>
                      <m:t>)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sSubSup>
                          <m:sSubSup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SupPr>
                          <m:e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𝑐</m:t>
                            </m:r>
                          </m:sub>
                          <m:sup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(3.11)            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263317-8D8C-F091-1FEE-D24B56E22C6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139" y="905638"/>
                <a:ext cx="11430000" cy="5018082"/>
              </a:xfrm>
              <a:blipFill>
                <a:blip r:embed="rId2"/>
                <a:stretch>
                  <a:fillRect l="-853" r="-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D05AD64-300A-F93D-3B91-C928E56CE9C7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E285847-8D8A-4E70-0F0D-26573E867228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167598-A1D5-E074-7073-8C321ED1C40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1524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27E18-7AD0-950C-6CF1-2ACBAD18A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0692D-1F92-E923-3366-B733E21F4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90258D-0B6F-EF59-B3EF-B0C3C000E9A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7139" y="905638"/>
                <a:ext cx="11430000" cy="5018082"/>
              </a:xfrm>
            </p:spPr>
            <p:txBody>
              <a:bodyPr>
                <a:normAutofit fontScale="32500" lnSpcReduction="20000"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7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14:m>
                  <m:oMath xmlns:m="http://schemas.openxmlformats.org/officeDocument/2006/math">
                    <m:r>
                      <a:rPr lang="en-US" sz="7400" i="1">
                        <a:latin typeface="Cambria Math" panose="02040503050406030204" pitchFamily="18" charset="0"/>
                        <a:cs typeface="Times New Roman" pitchFamily="18" charset="0"/>
                      </a:rPr>
                      <m:t>=(</m:t>
                    </m:r>
                    <m:f>
                      <m:fPr>
                        <m:ctrlPr>
                          <a:rPr lang="en-US" sz="7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7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en-US" sz="7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8</m:t>
                        </m:r>
                      </m:den>
                    </m:f>
                    <m:r>
                      <a:rPr lang="en-US" sz="7400" i="1">
                        <a:latin typeface="Cambria Math" panose="02040503050406030204" pitchFamily="18" charset="0"/>
                        <a:cs typeface="Times New Roman" pitchFamily="18" charset="0"/>
                      </a:rPr>
                      <m:t>)</m:t>
                    </m:r>
                    <m:f>
                      <m:fPr>
                        <m:ctrlPr>
                          <a:rPr lang="en-US" sz="7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7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𝑅</m:t>
                        </m:r>
                        <m:sSub>
                          <m:sSubPr>
                            <m:ctrlPr>
                              <a:rPr lang="en-US" sz="7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7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7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740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7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7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74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                             (3.12)            </a:t>
                </a:r>
              </a:p>
              <a:p>
                <a:pPr algn="just">
                  <a:lnSpc>
                    <a:spcPct val="17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7400" dirty="0">
                    <a:latin typeface="Times New Roman" pitchFamily="18" charset="0"/>
                    <a:cs typeface="Times New Roman" pitchFamily="18" charset="0"/>
                  </a:rPr>
                  <a:t>Where: P is pressure, V is specific volume, a and b are constants, R is gas constant, T</a:t>
                </a:r>
                <a:r>
                  <a:rPr lang="en-US" sz="7400" baseline="-25000" dirty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en-US" sz="7400" dirty="0">
                    <a:latin typeface="Times New Roman" pitchFamily="18" charset="0"/>
                    <a:cs typeface="Times New Roman" pitchFamily="18" charset="0"/>
                  </a:rPr>
                  <a:t> is critical temperature, P</a:t>
                </a:r>
                <a:r>
                  <a:rPr lang="en-US" sz="7400" baseline="-25000" dirty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en-US" sz="7400" dirty="0">
                    <a:latin typeface="Times New Roman" pitchFamily="18" charset="0"/>
                    <a:cs typeface="Times New Roman" pitchFamily="18" charset="0"/>
                  </a:rPr>
                  <a:t> is critical pressure, and T is temperature.</a:t>
                </a:r>
              </a:p>
              <a:p>
                <a:pPr marL="0" indent="0" algn="just">
                  <a:lnSpc>
                    <a:spcPct val="17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7400" b="1" dirty="0">
                    <a:latin typeface="Times New Roman" pitchFamily="18" charset="0"/>
                    <a:cs typeface="Times New Roman" pitchFamily="18" charset="0"/>
                  </a:rPr>
                  <a:t>In real gases</a:t>
                </a:r>
                <a:r>
                  <a:rPr lang="en-US" sz="7400" dirty="0">
                    <a:latin typeface="Times New Roman" pitchFamily="18" charset="0"/>
                    <a:cs typeface="Times New Roman" pitchFamily="18" charset="0"/>
                  </a:rPr>
                  <a:t>, once the specific volume is determined using </a:t>
                </a:r>
                <a:r>
                  <a:rPr lang="en-US" sz="7400" b="1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Van der Waals </a:t>
                </a:r>
                <a:r>
                  <a:rPr lang="en-US" sz="7400" dirty="0">
                    <a:latin typeface="Times New Roman" pitchFamily="18" charset="0"/>
                    <a:cs typeface="Times New Roman" pitchFamily="18" charset="0"/>
                  </a:rPr>
                  <a:t>equation, you  can calculate the volume of real gases by multiplying the specific volume  with the number of moles of real gases.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90258D-0B6F-EF59-B3EF-B0C3C000E9A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139" y="905638"/>
                <a:ext cx="11430000" cy="5018082"/>
              </a:xfrm>
              <a:blipFill>
                <a:blip r:embed="rId2"/>
                <a:stretch>
                  <a:fillRect l="-853" r="-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5A81731-88C1-7D97-BBE6-7D52A61E2A6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97D1717-3E07-4D3F-BF3E-806686DC701F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53D9F2-C4F1-37FE-EA63-4D4E44BAFC0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5308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86BDA-F60C-9867-8038-26A2F33D5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365-731D-98A4-6662-F6D82AB92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3.4. Pressure measurement and methods of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EBB51-C259-BB31-1545-CE5D1BAF2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383" y="950602"/>
            <a:ext cx="11509513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Pressure is defined as the normal (perpendicular) force per unit area.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SI system, the force is expressed in newtons and the area in square meters; then the pressure is N/m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pascal (Pa).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practical applications, the value of a pascal is so small that the kilopascal, kPa, is a more convenient unit of pressure.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38964A4-9B72-5D0E-7857-A9D06346DA8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1FB3CC3-D803-9BEC-E4DC-00CDF2A094A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6229BF-6254-7875-39BC-6982CA68DA8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6236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D737B-DF2E-B3FE-E749-6BCC29CEF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7FA80-E75F-A6D0-16A2-3A2E0D19E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0134B-743A-1165-80D1-46CFABBCB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43" y="1053524"/>
            <a:ext cx="11380305" cy="487019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pressure at the bottom of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fluid (hydrostatic pressure) exerted on the bottom of a  container is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3.2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(Richard M. Felder, 2005, pg. 54).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A18FDE5-5FDA-824A-089F-05EDFCF314CD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DB13BBB-82E0-F65A-D823-01F4CAD838B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454A98-978E-D72F-6AE3-BB7F89AFB84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CACF69-CFE3-B947-D4C7-A2103CF6C336}"/>
              </a:ext>
            </a:extLst>
          </p:cNvPr>
          <p:cNvSpPr txBox="1"/>
          <p:nvPr/>
        </p:nvSpPr>
        <p:spPr>
          <a:xfrm>
            <a:off x="5953327" y="3081509"/>
            <a:ext cx="501595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3.2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Pressure of  a static fluid at the bottom of the container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FF42448-9E72-FE64-F1EC-05F02480A297}"/>
              </a:ext>
            </a:extLst>
          </p:cNvPr>
          <p:cNvGrpSpPr/>
          <p:nvPr/>
        </p:nvGrpSpPr>
        <p:grpSpPr>
          <a:xfrm>
            <a:off x="887138" y="2485248"/>
            <a:ext cx="4596494" cy="3528887"/>
            <a:chOff x="5479202" y="1714077"/>
            <a:chExt cx="5126249" cy="4389274"/>
          </a:xfrm>
        </p:grpSpPr>
        <p:sp>
          <p:nvSpPr>
            <p:cNvPr id="6" name="Flowchart: Magnetic Disk 5">
              <a:extLst>
                <a:ext uri="{FF2B5EF4-FFF2-40B4-BE49-F238E27FC236}">
                  <a16:creationId xmlns:a16="http://schemas.microsoft.com/office/drawing/2014/main" id="{8E2C9E6F-DA63-D955-8CD2-374F6EC72AF8}"/>
                </a:ext>
              </a:extLst>
            </p:cNvPr>
            <p:cNvSpPr/>
            <p:nvPr/>
          </p:nvSpPr>
          <p:spPr>
            <a:xfrm>
              <a:off x="6404114" y="2494725"/>
              <a:ext cx="2600738" cy="3608626"/>
            </a:xfrm>
            <a:prstGeom prst="flowChartMagneticDisk">
              <a:avLst/>
            </a:prstGeom>
            <a:solidFill>
              <a:schemeClr val="accent1"/>
            </a:solidFill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B3CA4C4A-804E-8B72-C5CC-CB49A46C215A}"/>
                </a:ext>
              </a:extLst>
            </p:cNvPr>
            <p:cNvGrpSpPr/>
            <p:nvPr/>
          </p:nvGrpSpPr>
          <p:grpSpPr>
            <a:xfrm>
              <a:off x="5479202" y="1714077"/>
              <a:ext cx="5126249" cy="4036575"/>
              <a:chOff x="5479202" y="1714077"/>
              <a:chExt cx="5126249" cy="4036575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2">
                <p14:nvContentPartPr>
                  <p14:cNvPr id="8" name="Ink 7">
                    <a:extLst>
                      <a:ext uri="{FF2B5EF4-FFF2-40B4-BE49-F238E27FC236}">
                        <a16:creationId xmlns:a16="http://schemas.microsoft.com/office/drawing/2014/main" id="{0715EB4E-DB77-7536-E0D5-C65E0A528C57}"/>
                      </a:ext>
                    </a:extLst>
                  </p14:cNvPr>
                  <p14:cNvContentPartPr/>
                  <p14:nvPr/>
                </p14:nvContentPartPr>
                <p14:xfrm>
                  <a:off x="6430680" y="5554972"/>
                  <a:ext cx="189360" cy="31320"/>
                </p14:xfrm>
              </p:contentPart>
            </mc:Choice>
            <mc:Fallback xmlns="">
              <p:pic>
                <p:nvPicPr>
                  <p:cNvPr id="8" name="Ink 7">
                    <a:extLst>
                      <a:ext uri="{FF2B5EF4-FFF2-40B4-BE49-F238E27FC236}">
                        <a16:creationId xmlns:a16="http://schemas.microsoft.com/office/drawing/2014/main" id="{0715EB4E-DB77-7536-E0D5-C65E0A528C57}"/>
                      </a:ext>
                    </a:extLst>
                  </p:cNvPr>
                  <p:cNvPicPr/>
                  <p:nvPr/>
                </p:nvPicPr>
                <p:blipFill>
                  <a:blip r:embed="rId3"/>
                  <a:stretch>
                    <a:fillRect/>
                  </a:stretch>
                </p:blipFill>
                <p:spPr>
                  <a:xfrm>
                    <a:off x="6420650" y="5543786"/>
                    <a:ext cx="209018" cy="53244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">
                <p14:nvContentPartPr>
                  <p14:cNvPr id="10" name="Ink 9">
                    <a:extLst>
                      <a:ext uri="{FF2B5EF4-FFF2-40B4-BE49-F238E27FC236}">
                        <a16:creationId xmlns:a16="http://schemas.microsoft.com/office/drawing/2014/main" id="{2840282C-1C54-A1E1-4E1C-C736084B5C7B}"/>
                      </a:ext>
                    </a:extLst>
                  </p14:cNvPr>
                  <p14:cNvContentPartPr/>
                  <p14:nvPr/>
                </p14:nvContentPartPr>
                <p14:xfrm>
                  <a:off x="6827760" y="5498452"/>
                  <a:ext cx="175680" cy="57600"/>
                </p14:xfrm>
              </p:contentPart>
            </mc:Choice>
            <mc:Fallback xmlns="">
              <p:pic>
                <p:nvPicPr>
                  <p:cNvPr id="10" name="Ink 9">
                    <a:extLst>
                      <a:ext uri="{FF2B5EF4-FFF2-40B4-BE49-F238E27FC236}">
                        <a16:creationId xmlns:a16="http://schemas.microsoft.com/office/drawing/2014/main" id="{2840282C-1C54-A1E1-4E1C-C736084B5C7B}"/>
                      </a:ext>
                    </a:extLst>
                  </p:cNvPr>
                  <p:cNvPicPr/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6818134" y="5487289"/>
                    <a:ext cx="195334" cy="79479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">
                <p14:nvContentPartPr>
                  <p14:cNvPr id="11" name="Ink 10">
                    <a:extLst>
                      <a:ext uri="{FF2B5EF4-FFF2-40B4-BE49-F238E27FC236}">
                        <a16:creationId xmlns:a16="http://schemas.microsoft.com/office/drawing/2014/main" id="{D3DB2422-BD18-1CE7-0F62-4A50993AC1DC}"/>
                      </a:ext>
                    </a:extLst>
                  </p14:cNvPr>
                  <p14:cNvContentPartPr/>
                  <p14:nvPr/>
                </p14:nvContentPartPr>
                <p14:xfrm>
                  <a:off x="8856360" y="5515372"/>
                  <a:ext cx="118800" cy="20880"/>
                </p14:xfrm>
              </p:contentPart>
            </mc:Choice>
            <mc:Fallback xmlns="">
              <p:pic>
                <p:nvPicPr>
                  <p:cNvPr id="11" name="Ink 10">
                    <a:extLst>
                      <a:ext uri="{FF2B5EF4-FFF2-40B4-BE49-F238E27FC236}">
                        <a16:creationId xmlns:a16="http://schemas.microsoft.com/office/drawing/2014/main" id="{D3DB2422-BD18-1CE7-0F62-4A50993AC1DC}"/>
                      </a:ext>
                    </a:extLst>
                  </p:cNvPr>
                  <p:cNvPicPr/>
                  <p:nvPr/>
                </p:nvPicPr>
                <p:blipFill>
                  <a:blip r:embed="rId7"/>
                  <a:stretch>
                    <a:fillRect/>
                  </a:stretch>
                </p:blipFill>
                <p:spPr>
                  <a:xfrm>
                    <a:off x="8846728" y="5504266"/>
                    <a:ext cx="138466" cy="42649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">
                <p14:nvContentPartPr>
                  <p14:cNvPr id="13" name="Ink 12">
                    <a:extLst>
                      <a:ext uri="{FF2B5EF4-FFF2-40B4-BE49-F238E27FC236}">
                        <a16:creationId xmlns:a16="http://schemas.microsoft.com/office/drawing/2014/main" id="{1B628983-162B-FFA8-B2B5-7F694B19EFF1}"/>
                      </a:ext>
                    </a:extLst>
                  </p14:cNvPr>
                  <p14:cNvContentPartPr/>
                  <p14:nvPr/>
                </p14:nvContentPartPr>
                <p14:xfrm>
                  <a:off x="8421480" y="5506012"/>
                  <a:ext cx="226080" cy="10440"/>
                </p14:xfrm>
              </p:contentPart>
            </mc:Choice>
            <mc:Fallback xmlns="">
              <p:pic>
                <p:nvPicPr>
                  <p:cNvPr id="13" name="Ink 12">
                    <a:extLst>
                      <a:ext uri="{FF2B5EF4-FFF2-40B4-BE49-F238E27FC236}">
                        <a16:creationId xmlns:a16="http://schemas.microsoft.com/office/drawing/2014/main" id="{1B628983-162B-FFA8-B2B5-7F694B19EFF1}"/>
                      </a:ext>
                    </a:extLst>
                  </p:cNvPr>
                  <p:cNvPicPr/>
                  <p:nvPr/>
                </p:nvPicPr>
                <p:blipFill>
                  <a:blip r:embed="rId9"/>
                  <a:stretch>
                    <a:fillRect/>
                  </a:stretch>
                </p:blipFill>
                <p:spPr>
                  <a:xfrm>
                    <a:off x="8411441" y="5495572"/>
                    <a:ext cx="245757" cy="31755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">
                <p14:nvContentPartPr>
                  <p14:cNvPr id="14" name="Ink 13">
                    <a:extLst>
                      <a:ext uri="{FF2B5EF4-FFF2-40B4-BE49-F238E27FC236}">
                        <a16:creationId xmlns:a16="http://schemas.microsoft.com/office/drawing/2014/main" id="{238EBEF4-C06F-0A44-6659-A5A07606EC05}"/>
                      </a:ext>
                    </a:extLst>
                  </p14:cNvPr>
                  <p14:cNvContentPartPr/>
                  <p14:nvPr/>
                </p14:nvContentPartPr>
                <p14:xfrm>
                  <a:off x="7992000" y="5476132"/>
                  <a:ext cx="118440" cy="14400"/>
                </p14:xfrm>
              </p:contentPart>
            </mc:Choice>
            <mc:Fallback xmlns="">
              <p:pic>
                <p:nvPicPr>
                  <p:cNvPr id="14" name="Ink 13">
                    <a:extLst>
                      <a:ext uri="{FF2B5EF4-FFF2-40B4-BE49-F238E27FC236}">
                        <a16:creationId xmlns:a16="http://schemas.microsoft.com/office/drawing/2014/main" id="{238EBEF4-C06F-0A44-6659-A5A07606EC05}"/>
                      </a:ext>
                    </a:extLst>
                  </p:cNvPr>
                  <p:cNvPicPr/>
                  <p:nvPr/>
                </p:nvPicPr>
                <p:blipFill>
                  <a:blip r:embed="rId11"/>
                  <a:stretch>
                    <a:fillRect/>
                  </a:stretch>
                </p:blipFill>
                <p:spPr>
                  <a:xfrm>
                    <a:off x="7982364" y="5465659"/>
                    <a:ext cx="138113" cy="35782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">
                <p14:nvContentPartPr>
                  <p14:cNvPr id="15" name="Ink 14">
                    <a:extLst>
                      <a:ext uri="{FF2B5EF4-FFF2-40B4-BE49-F238E27FC236}">
                        <a16:creationId xmlns:a16="http://schemas.microsoft.com/office/drawing/2014/main" id="{A5D707B3-3E61-0F75-8998-4A5E106C883B}"/>
                      </a:ext>
                    </a:extLst>
                  </p14:cNvPr>
                  <p14:cNvContentPartPr/>
                  <p14:nvPr/>
                </p14:nvContentPartPr>
                <p14:xfrm>
                  <a:off x="7628400" y="5476132"/>
                  <a:ext cx="34920" cy="360"/>
                </p14:xfrm>
              </p:contentPart>
            </mc:Choice>
            <mc:Fallback xmlns="">
              <p:pic>
                <p:nvPicPr>
                  <p:cNvPr id="15" name="Ink 14">
                    <a:extLst>
                      <a:ext uri="{FF2B5EF4-FFF2-40B4-BE49-F238E27FC236}">
                        <a16:creationId xmlns:a16="http://schemas.microsoft.com/office/drawing/2014/main" id="{A5D707B3-3E61-0F75-8998-4A5E106C883B}"/>
                      </a:ext>
                    </a:extLst>
                  </p:cNvPr>
                  <p:cNvPicPr/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7618366" y="5467492"/>
                    <a:ext cx="54588" cy="18000"/>
                  </a:xfrm>
                  <a:prstGeom prst="rect">
                    <a:avLst/>
                  </a:prstGeom>
                </p:spPr>
              </p:pic>
            </mc:Fallback>
          </mc:AlternateContent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CF44F5E5-C870-E948-3EDF-DBA5604162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08527" y="2242005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7D2D5DC5-FD14-CFB8-6451-7FF8EC7A9B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589050" y="2206027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C772D4EA-1643-5B6E-5A4F-5AAEE77BF3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92000" y="2199398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3511A337-F540-573D-D95D-03808527DC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98521" y="2206027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Arrow Connector 24">
                <a:extLst>
                  <a:ext uri="{FF2B5EF4-FFF2-40B4-BE49-F238E27FC236}">
                    <a16:creationId xmlns:a16="http://schemas.microsoft.com/office/drawing/2014/main" id="{EB15FC31-C116-527B-AFCF-B280056FB7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23606" y="4978250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Arrow Connector 25">
                <a:extLst>
                  <a:ext uri="{FF2B5EF4-FFF2-40B4-BE49-F238E27FC236}">
                    <a16:creationId xmlns:a16="http://schemas.microsoft.com/office/drawing/2014/main" id="{9BA4E2A2-538C-5CEA-0E82-2962DAD0E3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95120" y="4978250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>
                <a:extLst>
                  <a:ext uri="{FF2B5EF4-FFF2-40B4-BE49-F238E27FC236}">
                    <a16:creationId xmlns:a16="http://schemas.microsoft.com/office/drawing/2014/main" id="{B5D1A8D5-D5EC-1F25-6A74-415643B2CB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02434" y="4978250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179C0FAC-281A-EEBE-D08D-C6E54D141E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92000" y="4978250"/>
                <a:ext cx="0" cy="77240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FDEC4287-3E1C-813C-DCF5-423EB40A3053}"/>
                  </a:ext>
                </a:extLst>
              </p:cNvPr>
              <p:cNvCxnSpPr/>
              <p:nvPr/>
            </p:nvCxnSpPr>
            <p:spPr>
              <a:xfrm>
                <a:off x="5635487" y="3014407"/>
                <a:ext cx="606287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Straight Arrow Connector 33">
                <a:extLst>
                  <a:ext uri="{FF2B5EF4-FFF2-40B4-BE49-F238E27FC236}">
                    <a16:creationId xmlns:a16="http://schemas.microsoft.com/office/drawing/2014/main" id="{1482F3B2-9AF0-5ACA-7EFC-939A42EAA683}"/>
                  </a:ext>
                </a:extLst>
              </p:cNvPr>
              <p:cNvCxnSpPr/>
              <p:nvPr/>
            </p:nvCxnSpPr>
            <p:spPr>
              <a:xfrm>
                <a:off x="5938630" y="3014407"/>
                <a:ext cx="0" cy="273600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E2C4400-65E6-D4D7-8D03-04A110F58967}"/>
                  </a:ext>
                </a:extLst>
              </p:cNvPr>
              <p:cNvCxnSpPr/>
              <p:nvPr/>
            </p:nvCxnSpPr>
            <p:spPr>
              <a:xfrm>
                <a:off x="5635486" y="5750407"/>
                <a:ext cx="606287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 useBgFill="1"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AC2E0B5E-AEE7-0EF1-FBA9-1B8256DCA036}"/>
                  </a:ext>
                </a:extLst>
              </p:cNvPr>
              <p:cNvSpPr/>
              <p:nvPr/>
            </p:nvSpPr>
            <p:spPr>
              <a:xfrm>
                <a:off x="5479202" y="4104862"/>
                <a:ext cx="785179" cy="526770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 (m)</a:t>
                </a:r>
              </a:p>
              <a:p>
                <a:pPr algn="ctr"/>
                <a:endParaRPr lang="en-US" dirty="0"/>
              </a:p>
            </p:txBody>
          </p:sp>
          <p:sp useBgFill="1"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2A2AFA6-33E8-C9CE-3933-76E5078A84FE}"/>
                  </a:ext>
                </a:extLst>
              </p:cNvPr>
              <p:cNvSpPr/>
              <p:nvPr/>
            </p:nvSpPr>
            <p:spPr>
              <a:xfrm>
                <a:off x="9138511" y="2676223"/>
                <a:ext cx="1135116" cy="526770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(m</a:t>
                </a:r>
                <a:r>
                  <a:rPr lang="en-US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algn="ctr"/>
                <a:endParaRPr lang="en-US" dirty="0"/>
              </a:p>
            </p:txBody>
          </p:sp>
          <p:cxnSp>
            <p:nvCxnSpPr>
              <p:cNvPr id="44" name="Connector: Curved 43">
                <a:extLst>
                  <a:ext uri="{FF2B5EF4-FFF2-40B4-BE49-F238E27FC236}">
                    <a16:creationId xmlns:a16="http://schemas.microsoft.com/office/drawing/2014/main" id="{BB25C6C0-2522-F081-938B-A9DF1DF966B0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V="1">
                <a:off x="8647560" y="2848195"/>
                <a:ext cx="567558" cy="271711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 useBgFill="1"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C3465E52-DBD5-2BAC-299D-2666E221A187}"/>
                  </a:ext>
                </a:extLst>
              </p:cNvPr>
              <p:cNvSpPr/>
              <p:nvPr/>
            </p:nvSpPr>
            <p:spPr>
              <a:xfrm>
                <a:off x="9215119" y="4204090"/>
                <a:ext cx="1390332" cy="526770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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(kg/m</a:t>
                </a:r>
                <a:r>
                  <a:rPr lang="en-US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algn="ctr"/>
                <a:endParaRPr lang="en-US" dirty="0"/>
              </a:p>
            </p:txBody>
          </p:sp>
          <p:cxnSp>
            <p:nvCxnSpPr>
              <p:cNvPr id="48" name="Connector: Curved 47">
                <a:extLst>
                  <a:ext uri="{FF2B5EF4-FFF2-40B4-BE49-F238E27FC236}">
                    <a16:creationId xmlns:a16="http://schemas.microsoft.com/office/drawing/2014/main" id="{B3FC773A-F6C0-B262-1C9B-CA08B5A7B871}"/>
                  </a:ext>
                </a:extLst>
              </p:cNvPr>
              <p:cNvCxnSpPr/>
              <p:nvPr/>
            </p:nvCxnSpPr>
            <p:spPr>
              <a:xfrm rot="10800000" flipV="1">
                <a:off x="8498521" y="4104862"/>
                <a:ext cx="1207548" cy="194176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 useBgFill="1"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E2577D0B-9490-0F94-DF28-DE993921D399}"/>
                  </a:ext>
                </a:extLst>
              </p:cNvPr>
              <p:cNvSpPr/>
              <p:nvPr/>
            </p:nvSpPr>
            <p:spPr>
              <a:xfrm>
                <a:off x="6915600" y="4204090"/>
                <a:ext cx="1135116" cy="669878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 (N/m</a:t>
                </a:r>
                <a:r>
                  <a:rPr lang="en-US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algn="ctr"/>
                <a:endParaRPr lang="en-US" dirty="0"/>
              </a:p>
            </p:txBody>
          </p:sp>
          <p:sp useBgFill="1"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D59176B1-0A62-B728-7160-00A4CDECC16F}"/>
                  </a:ext>
                </a:extLst>
              </p:cNvPr>
              <p:cNvSpPr/>
              <p:nvPr/>
            </p:nvSpPr>
            <p:spPr>
              <a:xfrm>
                <a:off x="7021491" y="1714077"/>
                <a:ext cx="1516359" cy="526770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(N/m</a:t>
                </a:r>
                <a:r>
                  <a:rPr lang="en-US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algn="ctr"/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3557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8F46C-C164-0106-E428-6E50E7A63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4E651-D10F-A08C-4388-28E855E4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D42BC7B-C677-FACF-BB46-ABA9975AB3D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199" y="950602"/>
                <a:ext cx="11300791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pressure of the static fluid  exerted on the bottom of a  container is given by equation (3.13):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den>
                    </m:f>
                    <m:r>
                      <a:rPr lang="en-US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𝑚𝑔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den>
                    </m:f>
                    <m:r>
                      <a:rPr lang="en-US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𝑉𝑔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𝐴h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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𝑔h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(3.13)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P is pressure of a fluid on the bottom of a container (Pa), P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atmospheric pressure (Pa),  F is force of static fluid exerted (N), A is  area  of a container (m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m is mass of a fluid,  V is volume,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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density of a fluid, g is acceleration due to gravity (m/s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and h is depth of a fluid (m).   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D42BC7B-C677-FACF-BB46-ABA9975AB3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199" y="950602"/>
                <a:ext cx="11300791" cy="4973117"/>
              </a:xfrm>
              <a:blipFill>
                <a:blip r:embed="rId2"/>
                <a:stretch>
                  <a:fillRect l="-809" r="-8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546627B-AA90-724F-5FF8-1927DB4137DD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ED2EA84-6E87-FE55-7BD5-35CAE2147E3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436F7E-606D-AF60-F130-EEBB348D80B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7670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31A41-A479-528A-F44F-10858C9C4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CFAEC-E86C-329C-135E-B69151D2B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0A24B-D65A-3F8C-257A-232C89FEAF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950602"/>
            <a:ext cx="11407140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measurement of pressure,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types of devices are used, such as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manometers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Bourdon gauges,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pressure transducers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Manometers: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devices that are used to  measure pressure using a column of liquid.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can be open-tube or closed-tube manometers.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open-ended manometer is used to measure relative pressure since the reference for open-end is the atmospheric pressure at the open-end of the manometer.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1B617A0-8698-FB63-10BE-37365839950F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99B51E0-4F24-FD8B-229F-B7E6B8D4C9E5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CEE936B-3CFB-8CCE-6520-23221BC25BB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4742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F776B-7C05-4BC5-1C54-164366EC6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010C0-BA62-2D83-8271-42BC1CF2C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4E348-A611-537E-7297-A4B01BBAE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950602"/>
            <a:ext cx="11407140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open-ended manometer is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3.3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2023, pg. 81)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7030A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ED9224D-9781-2820-C21F-D61053CE9B7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B4E7712-6811-7F92-5339-35EEEFF39C4C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8FBA3CF-5368-F0F4-E831-08C17EE1728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C39A49-FDA9-4F12-8D7A-328FE2F51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" y="1767398"/>
            <a:ext cx="5347907" cy="414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7A21E71-1E69-559F-4A19-1C5D981572DF}"/>
              </a:ext>
            </a:extLst>
          </p:cNvPr>
          <p:cNvSpPr txBox="1"/>
          <p:nvPr/>
        </p:nvSpPr>
        <p:spPr>
          <a:xfrm>
            <a:off x="6183630" y="2862017"/>
            <a:ext cx="501595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3.3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open-ended manometer  to measure relative pressure 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599350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C7431-904C-34ED-9DB0-8326FCED6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8414B-C046-E7C3-FA5A-158F9063F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E2B3A7-CAC0-AA83-5DA5-F8E46744ABC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80060" y="950602"/>
                <a:ext cx="11407140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 depicted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3.3,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relative pressure of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equal to the sum of atmospheric pressure and pressure due to manometer fluid.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 is expressed by equation (3.14):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𝜌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𝑔h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(3.14)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relative pressure of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(Pa), P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atmospheric pressure (Pa), ρ is density of manometric fluid, g is acceleration due to gravity (m/s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and h is depth of manometric fluid displacement (m).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E2B3A7-CAC0-AA83-5DA5-F8E46744ABC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0060" y="950602"/>
                <a:ext cx="11407140" cy="4973117"/>
              </a:xfrm>
              <a:blipFill>
                <a:blip r:embed="rId2"/>
                <a:stretch>
                  <a:fillRect l="-855" r="-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E84B79A-0E52-9207-7F41-FB08631E2DF3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4F56666-64DA-66C4-EE77-328ABF476937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8F3507D-710A-9DE4-E69C-F97D6BA99A9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7129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E5F3A-9BC2-CBA6-BC8A-9181F54BD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147DC-6433-BEDB-BF2B-1533D3200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757B6-05FF-47F7-4BF6-8D980B30E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950602"/>
            <a:ext cx="11407140" cy="497311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Closed-tube manometer is used to measure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absolute pressure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Closing off the end of the manometer and creating vacuum in the end results in a measurement against a complete vacuum.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absolute pressure is based on a complete vacuum, a fixed reference point is unchanged regardless of location or temperature.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Therefore, the reference point for an absolute pressure corresponds to perfect vacuum.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6F2034E-8C4C-333F-2F79-BD375A3AE0B6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43D3B97-F859-858E-4E39-807EAE495F3C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486383C-904E-16F3-0CFD-5C3D5B97594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4078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9A99CD-103B-50C9-A47D-965085FAA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E9DAE-60FA-1A9F-6AA8-4337126DD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0C71B-499A-4803-7CC5-3557F92A9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950602"/>
            <a:ext cx="11407140" cy="497311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closed-ended manometer is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3.4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2023, pg. 81)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7030A0"/>
              </a:solidFill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4B67302-C0D3-9182-0B14-4A3FFE573C67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C76F9FE-CB39-740C-52A1-5E8EEDBC8DBA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558795-C925-FA36-6B66-BAC7BD914A0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2293AA-D552-FB4A-CCCF-CF127C98B185}"/>
              </a:ext>
            </a:extLst>
          </p:cNvPr>
          <p:cNvSpPr txBox="1"/>
          <p:nvPr/>
        </p:nvSpPr>
        <p:spPr>
          <a:xfrm>
            <a:off x="6183630" y="2862017"/>
            <a:ext cx="501595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3.4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closed-ended manometer  to measure absolute pressure of 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01748E0-FF7A-D19C-801A-0DFA574A69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3" t="2766"/>
          <a:stretch>
            <a:fillRect/>
          </a:stretch>
        </p:blipFill>
        <p:spPr>
          <a:xfrm>
            <a:off x="943267" y="1854865"/>
            <a:ext cx="4514265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476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B0940-130D-F813-EDFB-48B526670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3D631-C254-C07B-FD0A-D34CCAC46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B6EF83F-B1A5-DD08-0C23-186D804AB3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80060" y="950602"/>
                <a:ext cx="11407140" cy="4973117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 shown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3.4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absolute pressure of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equal to the pressure due to manometer fluid.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Absolute pressure is expressed by equation (3.15):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𝑎𝑏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𝜌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𝑔h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(3.15)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absolute pressure of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(Pa),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 is density of manometric fluid, g is acceleration due to gravity (m/s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and h is depth of manometric fluid displacement (m). 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B6EF83F-B1A5-DD08-0C23-186D804AB3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0060" y="950602"/>
                <a:ext cx="11407140" cy="4973117"/>
              </a:xfrm>
              <a:blipFill>
                <a:blip r:embed="rId2"/>
                <a:stretch>
                  <a:fillRect l="-855" r="-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842284F-22C7-921D-CDAC-29B75AEAFF9B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54E99C-A7DA-2DF2-2BEA-C8B5645201B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709C3FB-2C40-31A3-811D-8078E27A35D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2109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C3E51-96A0-DBCE-8488-9BD528B1C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791E6-EE37-534F-C062-3F9B68CD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723526-7468-9D48-8E9D-09F4EA098A0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80060" y="950602"/>
                <a:ext cx="11407140" cy="4973117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an open-ended manometer, the relative pressure of any fluid is equal to the sum of absolute pressure and atmospheric pressure. 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relationship between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 pressure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absolute pressure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expressed by equation (3.16):</a:t>
                </a: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𝑎𝑏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(3.16)                                          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relative pressure (Pa),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absolute pressure (Pa), and P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atmospheric pressure (Pa).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723526-7468-9D48-8E9D-09F4EA098A0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0060" y="950602"/>
                <a:ext cx="11407140" cy="4973117"/>
              </a:xfrm>
              <a:blipFill>
                <a:blip r:embed="rId2"/>
                <a:stretch>
                  <a:fillRect l="-855" r="-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25107E2-432E-C143-4D12-9959DF20CF43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75FCB6-C860-94BC-6089-4FA10A16DDF2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5500C0-6111-B81D-9E65-5417F4DA7CB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7506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00DD6-5C82-26E2-D10D-C302A9C1A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166BB-AD4E-91E5-3CC9-BDF2E17A9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9B053-D07F-2C02-AB4E-067914292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950602"/>
            <a:ext cx="11407140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pressure of  fluids in a process  can also be measured using devices such as bourdon gauges, and pressure transducers. 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Bourdon gauges: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mechanical devices that use a coiled tube that straightens under pressure to indicate pressure on a control.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Pressure transducers: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electronic devices that convert pressure into an electrical signal for more precise measurements.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8B84BE3-DF43-A70F-C226-5CF3067BC446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DA658E3-24C7-249C-3172-540919E9D896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C19223E-15A5-0BAF-034B-030571ED409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1250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37F22-6F12-2A0D-0FD0-99B0E5691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61AFE-AA7F-19B7-1CA6-6F7A8F81D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45C82-2F70-8AEF-41C4-C5A9422C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687" y="950602"/>
            <a:ext cx="11499574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handle the required fluid and maintain safe operation, containers (pressure vessels)  should be designed to withstand  the pressure exerted on it.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Over-pressure is one of the most serious hazards in chemical plant operation.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of a vessel can precipitate a sequence of events that culminate in a disaster.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Pressure vessels are invariably fitted with some form of pressure-relief device, set at the design pressure, so that potential over-pressure is relieved in a controlled manner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(Coulson &amp; Richardson’s, 1999, pg. 366).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51D64C6-C50A-51DC-9911-A001B1429C6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D028B4D-B6FA-781E-05B9-F62743E4F648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A1A563C-CA10-E3F4-0871-6E041F25A7F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0350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5F2BC-1C19-6208-AE89-8F6E5197E3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CE299-E28B-E5DD-1A63-8AB05F093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3.5. Temperature measurement and methods of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0D8986-DF31-66B4-2993-03E66703C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713" y="1023730"/>
            <a:ext cx="11241157" cy="489998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temperature of a material is directly related to the kinetic energy of the atoms present in a material.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measurements are typically based on a relative scale defined by the conditions under which water freezes and boils.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Mercury-in-bulb thermometers are based on the fact that mercury expands when heated, and they are calibrated knowing that water boils at 100°C (212°F) at 1 atmosphere pressure.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BA84D9-66BC-813B-65FB-582C0F26A74E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5533EB-3CE9-D361-9BB2-CC64FDDF3B14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DB97BE8-2AAA-F3A7-F994-6AA12A01EB7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9441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82FA2-5AFB-0AFD-AA3D-61227336E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CC007-0BBE-E8F1-8529-674EA5AC3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F3AAD-7718-037E-BD60-9C8D7CAA2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5" y="950602"/>
            <a:ext cx="11350486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measurement scales can be degree Fahrenheit (</a:t>
            </a:r>
            <a:r>
              <a:rPr lang="en-US" sz="24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or degree Celsius (</a:t>
            </a:r>
            <a:r>
              <a:rPr lang="en-US" sz="24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which are relative scales.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Kelvin is an absolute temperature scale.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 unit of temperature is Kelvin (K).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relation between </a:t>
            </a:r>
            <a:r>
              <a:rPr lang="en-US" sz="24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determined from water property.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upper and lower limit temperature of liquid water in </a:t>
            </a:r>
            <a:r>
              <a:rPr lang="en-US" sz="24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scale to change it into vapor and solid is 100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and 0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C, respectively.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A389CFE-0AB5-9FB2-5D10-7A17A4C65067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54073DD-B828-A8F3-D687-09C78DD930D5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B4C745-A30D-7D5F-A60D-C974BEBE00B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3992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75584-20D7-5DD5-ED6E-CB52BD28D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BDBC2-D218-AA5F-E400-2C51A7E6C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B8627EF-B0C6-E055-6A50-ECFA9821DD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26775" y="950602"/>
                <a:ext cx="11350486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Similarly, the upper and lower limit temperature of liquid water in </a:t>
                </a:r>
                <a:r>
                  <a:rPr lang="en-US" sz="2400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scale to change it into vapor and solid is 212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 and 32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F, respectively.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 linear relation of the two relative scales is expressed by equation (3.17):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𝐮𝐩𝐩𝐞𝐫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𝐥𝐢𝐦𝐢𝐭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𝐥𝐨𝐰𝐞𝐫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𝐥𝐢𝐦𝐢𝐭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𝐢𝐧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𝐨</m:t>
                            </m:r>
                          </m:e>
                          <m: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𝐂</m:t>
                            </m:r>
                          </m:sub>
                        </m:sSub>
                      </m:num>
                      <m:den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𝐮𝐩𝐩𝐞𝐫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𝐥𝐢𝐦𝐢𝐭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𝐥𝐨𝐰𝐞𝐫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𝐥𝐢𝐦𝐢𝐭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𝐢𝐧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𝐨</m:t>
                            </m:r>
                          </m:e>
                          <m: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𝐅</m:t>
                            </m:r>
                          </m:sub>
                        </m:sSub>
                      </m:den>
                    </m:f>
                    <m:r>
                      <a:rPr lang="en-US" sz="2400" b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𝐓</m:t>
                            </m:r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𝐨</m:t>
                            </m:r>
                          </m:e>
                          <m: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𝐂</m:t>
                            </m:r>
                          </m:sub>
                        </m:sSub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)−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𝐥𝐨𝐰𝐞𝐫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𝐥𝐢𝐦𝐢𝐭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𝐢𝐧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𝐨</m:t>
                            </m:r>
                          </m:e>
                          <m: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𝐂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𝑻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𝐨</m:t>
                            </m:r>
                          </m:e>
                          <m: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𝐅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𝐥𝐨𝐰𝐞𝐫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𝐥𝐢𝐦𝐢𝐭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𝐢𝐧</m:t>
                            </m:r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  </m:t>
                            </m:r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𝐨</m:t>
                            </m:r>
                          </m:e>
                          <m: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𝐅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100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sup>
                        </m:sSubSup>
                        <m: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212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sup>
                        </m:sSubSup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−32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sub>
                        </m:sSub>
                      </m:den>
                    </m:f>
                    <m:r>
                      <a:rPr lang="en-US" sz="24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</m:sup>
                        </m:sSup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sup>
                        </m:sSubSup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−32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(3.17)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400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degree Celsius, and  </a:t>
                </a:r>
                <a:r>
                  <a:rPr lang="en-US" sz="2400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degree Fahrenheit.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B8627EF-B0C6-E055-6A50-ECFA9821DD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6775" y="950602"/>
                <a:ext cx="11350486" cy="4973117"/>
              </a:xfrm>
              <a:blipFill>
                <a:blip r:embed="rId2"/>
                <a:stretch>
                  <a:fillRect l="-806" r="-8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6F25523-33C6-571F-FF4F-17123FBAF285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2ED1B33-C567-3493-08B8-F13A35A38F9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441BCE8-DBC1-A1F8-9915-433CDFA5228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1879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14DC8-41FC-7503-1EED-5879C507D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FAE91-6E85-91EF-208E-1A829ACE7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0528267-E4BB-B6B6-1617-429A53E4AB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26775" y="950602"/>
                <a:ext cx="11350486" cy="4973117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making rearrangement of equation (3.17), you can get the  Celsius scale  as described in equation (3.18).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den>
                    </m:f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)−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𝟑𝟐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(3.18)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the Fahrenheit scale, equation (3.18) can be written as: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𝟖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)+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𝟑𝟐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(3.19)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Kelvin scale is related with the Celsius scale using empirical equation (3.20):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𝑻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𝑻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)+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𝟐𝟕𝟑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𝟏𝟓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(3.20)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0528267-E4BB-B6B6-1617-429A53E4AB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6775" y="950602"/>
                <a:ext cx="11350486" cy="4973117"/>
              </a:xfrm>
              <a:blipFill>
                <a:blip r:embed="rId2"/>
                <a:stretch>
                  <a:fillRect l="-806" r="-8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3DE2F49-0FA3-DDE1-B5A3-26C0C13B3F9D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DFEEDDE-6873-50C7-2DC5-725C2ED54C1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E8424FB-91E0-C352-1467-8E8A5AF208E3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6056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83A47-0EEC-4FD5-5434-21139FBCC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5E10D-702C-96D9-9808-E9BFFE922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1FC4D-D90B-582D-AB18-C587C47F9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409" y="950602"/>
            <a:ext cx="11350487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temperatures are measured by temperature sensors.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temperature sensors most commonly used by industry are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thermocouples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resistance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temperature detectors (RTDs),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optimal pyrometers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Thermocouples: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Thermocouples are based on the fact that two metal junctions at different temperature will generate a voltage proportional to the temperature difference.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Resistance temperature detectors (RTDs):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based on the observation that the electrical resistance of certain metals is a strong function of temperature. </a:t>
            </a:r>
          </a:p>
          <a:p>
            <a:pPr algn="just"/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93444B-9BD4-FD7B-0EFA-AD4685A5FE7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0FB10E-B015-D1F2-0FC1-46ED5D1596D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1BB651-7A0A-A990-2D38-9FC32FC8C8D6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1228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FE81C-9DD6-24D3-6981-89E19E385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B0F0E-EF64-0ED6-C4D1-A0BF17A66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82B5D-AB0F-BB81-5766-D6D4E100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409" y="950602"/>
            <a:ext cx="11350487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Thermocouples are less expensive and more rugged than RTDs, but RTDs are much more accurate.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RTDs are normally used for important temperatures, such as reactor temperatures or distillation tray temperatures while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thermocouples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used for less important temperature points.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Optimal pyrometers: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used to measure very high temperature (700°C to 4000°C), such as the temperature of the tubes on the inside wall of a furnace.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CE4773A-8DC4-BD7A-47F5-1AC91BF5CFFB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F0EAAD4-F25C-F89E-A2A0-31D41F45F480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F830C1A-41A6-770C-7DD5-1A16C93983A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1350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5B916-D743-EAE2-E45B-C5510043D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7509B-83BD-04C9-0442-1CBC71A44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E1507-638C-00A0-7350-4F0154042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18" y="950602"/>
            <a:ext cx="11509512" cy="497311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6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is an important process variable that requires close observation and control because it has a very strong effect on chemical and biochemical reactions. </a:t>
            </a: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general, the reaction rate of a chemical reaction will double for a 10°C increase in reaction temperature.</a:t>
            </a: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biological reactions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increase in temperature will also cause an increase in the reaction rate, but above a certain temperature will cause decrease of reaction rate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2023, pg. 74)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E12F7A5-784C-1AEC-B2F6-9EB5532FCE5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98B8BB6-A0CC-1B5E-1211-4081979B798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8B5D010-2B7B-1D58-36BF-BB2C173AB939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6576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2470B-8091-45DE-AEDE-BC00E04F4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19871-5A32-EF49-0918-2E9BC402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3.2.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4A30C-F0B7-A7AC-7246-2FD1F864B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43" y="1033673"/>
            <a:ext cx="11469757" cy="4890046"/>
          </a:xfrm>
        </p:spPr>
        <p:txBody>
          <a:bodyPr>
            <a:normAutofit/>
          </a:bodyPr>
          <a:lstStyle/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is assumed that a cylindrical  container has diameter of 0.6 m and length of 1.5 m.  If  90% of the container is filled by  water, what will be the volume of water?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closed-ended manometer measurement of a gas sample reads a fluid height displacement of 20 cm. If the manometric fluid has a density of 1000 kg/m</a:t>
            </a:r>
            <a:r>
              <a:rPr lang="en-US" sz="24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determine the absolute pressure of the gas exerted on  the bottom of the container.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If a temperature sensor reads a process temperature of 176</a:t>
            </a:r>
            <a:r>
              <a:rPr lang="en-US" sz="24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F, what will be the temperature in Celsius and kelvin scales?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2691674-3011-B11A-0FED-7BA7A44BBE2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1D9D53-9481-B8C0-4166-08D1E1D9BEF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A5DAE2-68C5-6978-CDD8-83AED1E8A66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7228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8515B-B2A1-CD05-6870-CC11DEAF74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95159-1876-DDF4-B996-6AE276C5B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5D087-C5E0-E139-4FC6-ADFD1E440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48" y="950602"/>
            <a:ext cx="11201400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assumed that a cylindrical  container has diameter of 0.6 m and length of  1.5 m. If  90% of the container is filled by  water, what will be the volume of water?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Answer: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of container= area  * length; V = A*L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= A*L = L*pi *d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/4= 1.5* 3.14 *(0.6m)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/4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0.424 m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of water = 90% of volume of container =  0.9*0.424 =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0.382m</a:t>
            </a:r>
            <a:r>
              <a:rPr lang="en-US" sz="2400" b="1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18EADC0-F2F2-1C19-42F7-1E54A6BF677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F85531-241F-24AE-63DF-C48664592B8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CE4180-F947-6BB1-03DA-F5B0EBA6E22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6034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4559B-86E9-C3E9-8956-EAA3AAF81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6C729-75BD-CABC-D747-0F97EE72F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AF692A-6CE7-10CB-9C1F-708ED981F7F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96348" y="950602"/>
                <a:ext cx="11201400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 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closed-ended manometer measurement of a gas sample reads a fluid height displacement of  20 cm. If the manometric fluid has a density of 1000 kg/m</a:t>
                </a:r>
                <a:r>
                  <a:rPr lang="en-US" sz="2400" baseline="30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determine the absolute pressure of the gas exerted on  the bottom of the container.</a:t>
                </a:r>
              </a:p>
              <a:p>
                <a:pPr marL="0" indent="0" algn="just">
                  <a:lnSpc>
                    <a:spcPct val="11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</a:t>
                </a:r>
              </a:p>
              <a:p>
                <a:pPr marL="0" indent="0" algn="just">
                  <a:lnSpc>
                    <a:spcPct val="11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absolute pressure is determined using  equation (3.15)</a:t>
                </a:r>
              </a:p>
              <a:p>
                <a:pPr marL="0" indent="0" algn="just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𝑎𝑏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𝜌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𝑔h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(3.15)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1000*9.8*0.2 =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1, 960 Pa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AF692A-6CE7-10CB-9C1F-708ED981F7F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6348" y="950602"/>
                <a:ext cx="11201400" cy="4973117"/>
              </a:xfrm>
              <a:blipFill>
                <a:blip r:embed="rId2"/>
                <a:stretch>
                  <a:fillRect l="-871" r="-8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521F235-8A61-2E5A-492D-14BC26A72A0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787767F-FE8A-2429-F408-90F4BAB6741F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6DB1639-0C97-4EAC-2B4F-0C6FABFE71FA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9895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B7AC4-3BF1-02E4-776C-9C6DC1F13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BB9FC-9AC7-9B5F-746A-026290B9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1C472F3-1546-00D8-3872-4C595A68A3C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96348" y="950602"/>
                <a:ext cx="11201400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 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If a temperature sensor  reads a process temperature of 176</a:t>
                </a:r>
                <a:r>
                  <a:rPr lang="en-US" sz="2400" baseline="30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F, what will be the temperature in Celsius and kelvin scales?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Celsius scale is determined using equation (3.18):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den>
                    </m:f>
                    <m:d>
                      <m:d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𝑻</m:t>
                            </m:r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𝑭</m:t>
                            </m:r>
                          </m:sub>
                        </m:s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𝟑𝟐</m:t>
                        </m:r>
                      </m:e>
                    </m:d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den>
                    </m:f>
                    <m:d>
                      <m:dPr>
                        <m:ctrlPr>
                          <a:rPr lang="en-US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176−32</m:t>
                        </m:r>
                      </m:e>
                    </m:d>
                    <m: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=80</m:t>
                    </m:r>
                    <m:r>
                      <m:rPr>
                        <m:sty m:val="p"/>
                      </m:rPr>
                      <a:rPr lang="en-US" sz="2400" b="0" i="0" baseline="3000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</m:t>
                    </m:r>
                  </m:oMath>
                </a14:m>
                <a:r>
                  <a:rPr lang="en-US" sz="2400" b="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Kelvin scale  is calculated using equation (3.20):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𝑻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𝟐𝟕𝟑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𝟏𝟓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𝟖𝟎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𝟐𝟕𝟑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𝟏𝟓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𝟑𝟓𝟑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𝟏𝟓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𝐊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1C472F3-1546-00D8-3872-4C595A68A3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6348" y="950602"/>
                <a:ext cx="11201400" cy="4973117"/>
              </a:xfrm>
              <a:blipFill>
                <a:blip r:embed="rId2"/>
                <a:stretch>
                  <a:fillRect l="-871" r="-8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2315B86-5CEC-BC20-B378-21FF6963FD0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5F4CA3E-929F-53CE-0F26-AC9330E48CA3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83E5C78-68BB-F058-E118-9BE85E0062A7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3303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F5307-634C-FAB8-C7C2-D66FC7D3E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FDEA9-26EC-5143-06C9-70AB8EDD2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3.6. Concentration measurement, mass &amp; mole fractions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01B69-C5DB-FD49-8CAF-07E5F6779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1" y="1023730"/>
            <a:ext cx="11410121" cy="4899989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Concentration is the quantity of some soluble solute per unit volume of a solvent.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It can be expressed in terms of mass concentration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mole (molar) concentration. 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Mass concentration: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It is the ratio of mass of a substances per unit volume of a solvent.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unit of mass concentration can be  mg/L,  g/L or kg/ m</a:t>
            </a:r>
            <a:r>
              <a:rPr lang="en-US" sz="24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Mole concentration: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It is the ratio of mole of a substances per unit volume of a solvent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unit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of molar  concentration is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mol/L or mmol/L.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4EBA0AF-10FA-E3C3-4B72-4663BF9F20B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BEAF486-7999-DCF9-4A01-B47E6D06664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EBD6A0D-0ED1-E1DC-4382-3620AE6BF0A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7292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78B71-7F50-7FDC-882D-7CA13CBB1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536F6-C190-156B-88B3-24BD754CC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B2AF4-1A2B-42F0-4A3B-52A619841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17" y="894522"/>
            <a:ext cx="11420061" cy="502919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3.6. 1. Concentration measurement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Concentrations can be measured using various techniques such as spectrophotometry, mass spectrometry, liquid chromatography and gas chromatography.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Spectrophotometry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It is used to measure the absorbance of light by a solution at a specific wavelength, which is commonly used for colored solutions.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spectrometry: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technique is used to measure the mass-to-charge ratio of ions to identify and quantify compounds, which is often coupled with chromatography techniques.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CB3EA24-5E07-3DF2-89CF-13D0337E86A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9B488F9-6271-92A3-3E66-E380EF794102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EE5716F-4582-8F28-79E7-6C27809FAECC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134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02BF0-3DB0-FB96-82AC-D9FEBCD00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ABD1C-9C70-2D1E-E3F0-3EAFF717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1CF64-C868-EBB9-5B31-70F961E0A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3" y="950602"/>
            <a:ext cx="11330609" cy="4973117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Liquid chromatography: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used to measure concentration for non-volatile compounds.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separates components in a liquid mixture, and quantifies them based on their interaction with the stationary phase and retention time.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Gas chromatography: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used to measure concentrations of gases or volatile organic compounds.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separates volatile compounds in a gas phase, and quantifies them based on their retention time.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D18EF3-45A5-4E36-300F-477356598970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509328-B32B-7BC5-E78A-0FB558A6F6A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6E43A34-2E26-837D-563E-E96D0B19AD81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8563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5E6B0-E76A-8414-54D7-F7B8045B9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C7B84-C68C-740D-C9CD-87FF90D1D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756145-12C7-8AEB-3F4B-93CE89925C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6896" y="950602"/>
                <a:ext cx="11449878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3.6.2. Mass and mole fractions</a:t>
                </a:r>
                <a:endParaRPr lang="en-US" sz="24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Mass fraction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: It is the ratio of mass of a substance divided by the total mass present in the mixture. 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𝒎𝒊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𝒕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           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(3.21)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Where: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mi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is mass fraction of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, m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is mass of 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,  and m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t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is the total mass of all species in the mixture.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The analysis of solids and liquids is expressed in terms of mass fraction or percent.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756145-12C7-8AEB-3F4B-93CE89925C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6896" y="950602"/>
                <a:ext cx="11449878" cy="4973117"/>
              </a:xfrm>
              <a:blipFill>
                <a:blip r:embed="rId2"/>
                <a:stretch>
                  <a:fillRect l="-799" r="-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9511630-D9BF-24BC-294F-0BFB119CF519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28CDA29-C99A-400D-2C71-36679F145B43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041471C-88AF-601F-6967-1DEA34FF4505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7206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322803-63A5-AF06-0CF0-8B3F25A191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A6A36-A650-88AD-0072-D9E47D80D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1E0DECB-BDDB-A59A-8CBA-8F8BEA4D36F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6895" y="950602"/>
                <a:ext cx="11410121" cy="4973117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Mole fraction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: It is the ratio of moles a component to the total number of moles present. 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𝒏𝒊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𝒕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              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(3.22)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Where: 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ni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is mole fraction of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is number of moles of  species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i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and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is the total number of moles of all species in the mixture.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Mole fraction is used to determine the average molecular weight of  a mixture.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𝑴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𝒘𝒂𝒗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𝒊</m:t>
                        </m:r>
                        <m: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=</m:t>
                        </m:r>
                        <m: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𝟏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𝑵</m:t>
                        </m:r>
                      </m:sup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𝒏𝒊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𝒘𝒊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(3.23)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Where: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wav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and </a:t>
                </a: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wi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are average  and  component molecular weights, respectively.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1E0DECB-BDDB-A59A-8CBA-8F8BEA4D36F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6895" y="950602"/>
                <a:ext cx="11410121" cy="4973117"/>
              </a:xfrm>
              <a:blipFill>
                <a:blip r:embed="rId2"/>
                <a:stretch>
                  <a:fillRect l="-801" r="-8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2E6ADEF-F5C1-1B25-C247-C11D151EE581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5EB774D-7A87-1AF7-61BC-F238A09A3EDF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EC2FC45-C1B0-EF0D-C676-2B0A1C3DCF00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6314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DB492-8D48-9075-9B6E-5F70AB362D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B0BBF-D8DA-7F77-E954-F585A98D3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3.3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71725-E2ED-08C5-A175-10C9545CD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6" y="1103244"/>
            <a:ext cx="11241156" cy="48204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A drain cleaner bottle has 8 g of NaOH in 2000 mL of water. Determine the mass and mole fractions of each component in the bottle 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(</a:t>
            </a: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M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itchFamily="18" charset="0"/>
              </a:rPr>
              <a:t>w</a:t>
            </a: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 of Na = 23, O = 16, H = 1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A mixture of n-butane (C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n-pentane (C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and n-hexane (C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has  0.862 mol of C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0.417 mol of C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0.233 mol of C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14.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Determine the mole fractions of each component, and the average molecular weight of a mixture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baseline="-2500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of C = 12, H = 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09ADEF2-AB59-6F45-EA7E-A6577CEA0EB7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D3BF68B-ACEA-E95E-B78E-BC42540FD1E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9E9A0-5274-79F9-3DA6-0E9D989C020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3276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F5D81-DD77-99EC-F766-D0AB369B0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8D377-F322-59C2-EA78-6C8D08C20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5C4097-38A7-9611-31F3-BF6F9A54AD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27991" y="950602"/>
                <a:ext cx="11608905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itchFamily="18" charset="0"/>
                  </a:rPr>
                  <a:t>1. </a:t>
                </a: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A drain cleaner bottle has 8 g of NaOH in 2000 mL of water. Determine the mass and mole fractions of each component in the bottle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(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itchFamily="18" charset="0"/>
                  </a:rPr>
                  <a:t>M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w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itchFamily="18" charset="0"/>
                  </a:rPr>
                  <a:t> of Na=23, O=16, H=1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).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Answer: </a:t>
                </a:r>
              </a:p>
              <a:p>
                <a:pPr marL="0" indent="0" algn="just">
                  <a:lnSpc>
                    <a:spcPct val="10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It is assumed that density of water is 1 g/L.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 Mass of water = density of water * volume of water = 1 g/L * 2L= 2 g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 Total mass = mass of NaOH + mass of 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O = 8+ 2 =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 g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mass fraction of each component is determined using equation (3.21),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𝒎𝒊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𝒕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NaOH =   8 g/ 10 g = 0.8; </a:t>
                </a:r>
                <a:r>
                  <a:rPr lang="en-US" sz="2400" b="1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="1" baseline="-25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H</a:t>
                </a:r>
                <a:r>
                  <a:rPr lang="en-US" sz="24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= 2 g/10 g = 0.2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5C4097-38A7-9611-31F3-BF6F9A54AD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7991" y="950602"/>
                <a:ext cx="11608905" cy="4973117"/>
              </a:xfrm>
              <a:blipFill>
                <a:blip r:embed="rId2"/>
                <a:stretch>
                  <a:fillRect l="-840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BE0BF4A-C986-34F9-F5D0-678EF8AC54CA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E4F2EA-0811-C792-AF77-2447235C59ED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FA889FB-C7BE-7A57-C9AB-3BDE8BE774D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9959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2E389-F5A6-114F-AEE9-B6E6E1D3C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6A95C-CFB9-71E4-A935-B0292BCA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BFFC5D-4451-DDFE-66A4-25772F4F6A0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27991" y="950602"/>
                <a:ext cx="11608905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w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 of NaOH = 23 + 16 + 1 =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itchFamily="18" charset="0"/>
                  </a:rPr>
                  <a:t>40 g/mol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; 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w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of H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2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O = 2*1 + 16 =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18 g/ mol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The number of moles of each is determined using  equation (3.4),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𝑛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𝑚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𝑤</m:t>
                            </m:r>
                          </m:sub>
                        </m:sSub>
                      </m:den>
                    </m:f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n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of NaOH =  8 g/ 40 g/ mol =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itchFamily="18" charset="0"/>
                  </a:rPr>
                  <a:t>0.2 mol;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n of 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O = 2 g/18 g/mol =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itchFamily="18" charset="0"/>
                  </a:rPr>
                  <a:t>0.11 mol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Total moles = n of NaOH + n of H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O = 0.2 + 0.11=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0.31 mol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mole fractions of each component  are calculated using equation (3.22),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𝒏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𝒊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𝒕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NaOH=   0.2 mol/ 0.31 mol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0.65; 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H</a:t>
                </a:r>
                <a:r>
                  <a:rPr lang="en-US" sz="2400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= 0.11 mol/0.31 mol </a:t>
                </a: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0.35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BFFC5D-4451-DDFE-66A4-25772F4F6A0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7991" y="950602"/>
                <a:ext cx="11608905" cy="4973117"/>
              </a:xfrm>
              <a:blipFill>
                <a:blip r:embed="rId2"/>
                <a:stretch>
                  <a:fillRect l="-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51528B1-CD36-853B-87C7-717BC1F0EA7C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EE672E5-DD63-841D-C92B-876070E3F0BA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8A5B495-96B8-B4DC-C890-B9BF40A92748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8499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5EC90-C2E0-D32A-E791-130EEF2A9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FA984-EF7F-5D8A-8DC6-D21882606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D8AEB-12AE-65A0-8A94-C8DED25AB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6" y="950602"/>
            <a:ext cx="11241156" cy="4973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A mixture of n-butane (C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), n-pentane (C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and n-hexane (C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has  0.862 mol of 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0.417 mol of 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and 0.233 mol of 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14.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Determine the mole fractions of each component, and the average molecular weight of a mixture (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baseline="-2500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of C = 12,H = 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Answer: 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=  0.862 + 0.417 + 0.233 =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1.512 mol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of 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= 0.862/1.512=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0.570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of 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= 0.417/1.512 =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0.276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of C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= 0.233/1.512 =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0.154</a:t>
            </a:r>
            <a:endParaRPr lang="en-US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8F76C-5029-08A3-3B17-DB1669A3949D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86D2C35-7874-6BAC-C916-B5FC648C789C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8A8E93C-86D1-28A7-0676-1198DC039FCF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0456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BE55D-92AF-1764-70E2-8B2AE7153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0A1ED-F7BB-4368-BF97-596B3312E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A53737-0969-668A-8896-F4E1C4F4601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6896" y="950602"/>
                <a:ext cx="11241156" cy="497311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itchFamily="18" charset="0"/>
                  </a:rPr>
                  <a:t>w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itchFamily="18" charset="0"/>
                  </a:rPr>
                  <a:t> of  C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4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10 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= 4*12 + 10*1 = </a:t>
                </a: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58 g/mol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of C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5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12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= 5*12 + 12* 1 = </a:t>
                </a: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72 g/mol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of  C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6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400" baseline="-25000" dirty="0">
                    <a:latin typeface="Times New Roman" pitchFamily="18" charset="0"/>
                    <a:cs typeface="Times New Roman" pitchFamily="18" charset="0"/>
                  </a:rPr>
                  <a:t>14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 = 6*12 + 14*1 = </a:t>
                </a: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86 g/mol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The average molecular weight of  a mixture is determined using  equation(3.23):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𝑤𝑎𝑣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𝑖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𝑁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𝑤𝑖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(3.23)</a:t>
                </a:r>
              </a:p>
              <a:p>
                <a:pPr marL="0" indent="0">
                  <a:buNone/>
                </a:pPr>
                <a:r>
                  <a:rPr lang="en-US" sz="2400" dirty="0" err="1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aseline="-25000" dirty="0" err="1">
                    <a:latin typeface="Times New Roman" pitchFamily="18" charset="0"/>
                    <a:cs typeface="Times New Roman" pitchFamily="18" charset="0"/>
                  </a:rPr>
                  <a:t>wav</a:t>
                </a:r>
                <a:r>
                  <a:rPr lang="en-US" sz="2400" dirty="0">
                    <a:latin typeface="Times New Roman" pitchFamily="18" charset="0"/>
                    <a:cs typeface="Times New Roman" pitchFamily="18" charset="0"/>
                  </a:rPr>
                  <a:t>= 0.570* 58 g/mol +0.276*72 g/mol +0.154*86 g/mol </a:t>
                </a: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= 66.2 g/mol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itchFamily="18" charset="0"/>
                    <a:cs typeface="Times New Roman" pitchFamily="18" charset="0"/>
                  </a:rPr>
                  <a:t>Therefore, the average molecular weight of a mixture is 66.2 g/mol.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A53737-0969-668A-8896-F4E1C4F4601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6896" y="950602"/>
                <a:ext cx="11241156" cy="4973117"/>
              </a:xfrm>
              <a:blipFill>
                <a:blip r:embed="rId2"/>
                <a:stretch>
                  <a:fillRect l="-8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C4A4EB8-EEA2-0E94-08D4-CF37030F6E62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38F12D-C06B-387E-CDCA-F541B20AD219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5FCE7F-40C8-FD48-9D66-7182B29EF042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539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6149D-7606-1D73-275E-5FC568B73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05143-EC09-DF0C-F9F0-E6442235A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3.7. Summary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00947-A88B-7C8E-8884-7F7BAF179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504" y="950602"/>
            <a:ext cx="11549270" cy="4973117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Measurements and methods of analysis are the basics for process calculations in chemical engineering.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Regular calibration of measurement instruments and implement standard operating 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procedures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required to ensure accuracy, consistent data collection and analysis.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Density, volume, pressure, temperature and concentration measurements and methods of analysis are used to perform material balances, design processes, optimize, and control processes.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Mass and mole fractions are fundamentals for  material balances calculations. 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3755167-81E7-4744-9C08-14102FA327E8}"/>
              </a:ext>
            </a:extLst>
          </p:cNvPr>
          <p:cNvCxnSpPr>
            <a:cxnSpLocks/>
          </p:cNvCxnSpPr>
          <p:nvPr/>
        </p:nvCxnSpPr>
        <p:spPr>
          <a:xfrm>
            <a:off x="-89452" y="769764"/>
            <a:ext cx="12281452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6881218-9E29-3836-7685-32A2E9AD82CB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56D87E-6986-F1D4-D288-AA4579F7EF6D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69035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18F45-D8F2-599C-98F1-7E9695F96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41C18-6446-1D28-7821-ECBB9EDCA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298"/>
            <a:ext cx="10515600" cy="40274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90915-F537-C9C9-F67A-A70202265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1" y="950602"/>
            <a:ext cx="11439938" cy="4973117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Principles and Calculations in Chemical Engineering,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Himmelblau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Pearson Education Inc, 9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2023.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Engineering Design, Volume 6, Coulson &amp; Richardson’s, R. K. Sinnott, 3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1999.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Elementary Principles of Chemical Processes, Richard M. Felder, John Wiley &amp; Sons, 3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2005.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1D08DA4-D264-ACF3-C49F-8BAC794A0E02}"/>
              </a:ext>
            </a:extLst>
          </p:cNvPr>
          <p:cNvCxnSpPr>
            <a:cxnSpLocks/>
          </p:cNvCxnSpPr>
          <p:nvPr/>
        </p:nvCxnSpPr>
        <p:spPr>
          <a:xfrm>
            <a:off x="0" y="769764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A9D1E7F-1D6C-746B-40C3-39122894BD92}"/>
              </a:ext>
            </a:extLst>
          </p:cNvPr>
          <p:cNvCxnSpPr>
            <a:cxnSpLocks/>
          </p:cNvCxnSpPr>
          <p:nvPr/>
        </p:nvCxnSpPr>
        <p:spPr>
          <a:xfrm>
            <a:off x="0" y="6192078"/>
            <a:ext cx="12192000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38CB233-B073-BA25-D048-C4CE4D541D04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5CE77F-B27C-4CE4-97D6-EE0E827154DE}"/>
              </a:ext>
            </a:extLst>
          </p:cNvPr>
          <p:cNvSpPr txBox="1">
            <a:spLocks/>
          </p:cNvSpPr>
          <p:nvPr/>
        </p:nvSpPr>
        <p:spPr>
          <a:xfrm>
            <a:off x="1765852" y="4505742"/>
            <a:ext cx="8229600" cy="7918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512067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1366</TotalTime>
  <Words>4899</Words>
  <Application>Microsoft Office PowerPoint</Application>
  <PresentationFormat>Widescreen</PresentationFormat>
  <Paragraphs>384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59</vt:i4>
      </vt:variant>
    </vt:vector>
  </HeadingPairs>
  <TitlesOfParts>
    <vt:vector size="67" baseType="lpstr"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1_Office Theme</vt:lpstr>
      <vt:lpstr>PowerPoint Presentation</vt:lpstr>
      <vt:lpstr>Lecture learning outcomes</vt:lpstr>
      <vt:lpstr>Presentation outlines </vt:lpstr>
      <vt:lpstr>3.1. Introduction to measurements and methods of analysis</vt:lpstr>
      <vt:lpstr>Cont’d</vt:lpstr>
      <vt:lpstr>Cont’d</vt:lpstr>
      <vt:lpstr>3.2. Measurement of density and methods of analysis 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Activity 3.1</vt:lpstr>
      <vt:lpstr>Cont’d</vt:lpstr>
      <vt:lpstr>3.3. Volume measurement and methods of analysis </vt:lpstr>
      <vt:lpstr>Cont’d</vt:lpstr>
      <vt:lpstr>Cont’d</vt:lpstr>
      <vt:lpstr>Cont’d</vt:lpstr>
      <vt:lpstr>Cont’d</vt:lpstr>
      <vt:lpstr>Cont’d</vt:lpstr>
      <vt:lpstr>Cont’d</vt:lpstr>
      <vt:lpstr>3.4. Pressure measurement and methods of analysis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3.5. Temperature measurement and methods of analysis</vt:lpstr>
      <vt:lpstr>Cont’d</vt:lpstr>
      <vt:lpstr>Cont’d</vt:lpstr>
      <vt:lpstr>Cont’d</vt:lpstr>
      <vt:lpstr>Cont’d</vt:lpstr>
      <vt:lpstr>Cont’d</vt:lpstr>
      <vt:lpstr>Cont’d</vt:lpstr>
      <vt:lpstr>Activity 3.2.</vt:lpstr>
      <vt:lpstr>Cont’d</vt:lpstr>
      <vt:lpstr>Cont’d</vt:lpstr>
      <vt:lpstr>Cont’d</vt:lpstr>
      <vt:lpstr> 3.6. Concentration measurement, mass &amp; mole fractions </vt:lpstr>
      <vt:lpstr>Cont’d</vt:lpstr>
      <vt:lpstr>Cont’d</vt:lpstr>
      <vt:lpstr>Cont’d</vt:lpstr>
      <vt:lpstr>Cont’d</vt:lpstr>
      <vt:lpstr>Activity 3.3</vt:lpstr>
      <vt:lpstr>Cont’d</vt:lpstr>
      <vt:lpstr>Cont’d</vt:lpstr>
      <vt:lpstr>Cont’d</vt:lpstr>
      <vt:lpstr>Cont’d</vt:lpstr>
      <vt:lpstr>3.7. Summary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351</cp:revision>
  <dcterms:created xsi:type="dcterms:W3CDTF">2026-03-22T13:03:12Z</dcterms:created>
  <dcterms:modified xsi:type="dcterms:W3CDTF">2026-03-30T06:39:54Z</dcterms:modified>
</cp:coreProperties>
</file>