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8" r:id="rId3"/>
    <p:sldId id="329" r:id="rId4"/>
    <p:sldId id="330" r:id="rId5"/>
    <p:sldId id="331" r:id="rId6"/>
    <p:sldId id="333" r:id="rId7"/>
    <p:sldId id="335" r:id="rId8"/>
    <p:sldId id="334" r:id="rId9"/>
    <p:sldId id="337" r:id="rId10"/>
    <p:sldId id="340" r:id="rId11"/>
    <p:sldId id="336" r:id="rId12"/>
    <p:sldId id="341" r:id="rId13"/>
    <p:sldId id="343" r:id="rId14"/>
    <p:sldId id="347" r:id="rId15"/>
    <p:sldId id="342" r:id="rId16"/>
    <p:sldId id="348" r:id="rId17"/>
    <p:sldId id="349" r:id="rId18"/>
    <p:sldId id="350" r:id="rId19"/>
    <p:sldId id="351" r:id="rId20"/>
    <p:sldId id="352" r:id="rId21"/>
    <p:sldId id="354" r:id="rId22"/>
    <p:sldId id="355" r:id="rId23"/>
    <p:sldId id="356" r:id="rId24"/>
    <p:sldId id="359" r:id="rId25"/>
    <p:sldId id="361" r:id="rId26"/>
    <p:sldId id="362" r:id="rId27"/>
    <p:sldId id="363" r:id="rId28"/>
    <p:sldId id="360" r:id="rId29"/>
    <p:sldId id="357" r:id="rId30"/>
    <p:sldId id="367" r:id="rId31"/>
    <p:sldId id="369" r:id="rId32"/>
    <p:sldId id="370" r:id="rId33"/>
    <p:sldId id="364" r:id="rId34"/>
    <p:sldId id="371" r:id="rId35"/>
    <p:sldId id="372" r:id="rId36"/>
    <p:sldId id="373" r:id="rId37"/>
    <p:sldId id="365" r:id="rId38"/>
    <p:sldId id="368" r:id="rId39"/>
    <p:sldId id="374" r:id="rId40"/>
    <p:sldId id="375" r:id="rId41"/>
    <p:sldId id="376" r:id="rId42"/>
    <p:sldId id="378" r:id="rId43"/>
    <p:sldId id="379" r:id="rId44"/>
    <p:sldId id="384" r:id="rId45"/>
    <p:sldId id="386" r:id="rId46"/>
    <p:sldId id="381" r:id="rId47"/>
    <p:sldId id="385" r:id="rId48"/>
    <p:sldId id="387" r:id="rId49"/>
    <p:sldId id="380" r:id="rId50"/>
    <p:sldId id="382" r:id="rId51"/>
    <p:sldId id="390" r:id="rId52"/>
    <p:sldId id="389" r:id="rId53"/>
    <p:sldId id="391" r:id="rId54"/>
    <p:sldId id="388" r:id="rId55"/>
    <p:sldId id="393" r:id="rId56"/>
    <p:sldId id="394" r:id="rId57"/>
    <p:sldId id="397" r:id="rId58"/>
    <p:sldId id="392" r:id="rId59"/>
    <p:sldId id="398" r:id="rId60"/>
    <p:sldId id="396" r:id="rId61"/>
    <p:sldId id="395" r:id="rId62"/>
    <p:sldId id="383" r:id="rId6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83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9F311-60E8-12E0-EE8B-5F0B4A3EF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F3E05E-C095-2DA9-DCB0-03DFB92885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1B4572-049B-DF06-7F97-169A90EE1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3D866-9A41-B68C-E98A-C7B0ACB5D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E1C4DF-5999-DD92-FB59-F2EE9A0A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616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F9B51-E2A8-4E2A-2363-60AF77D8E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A69D4C-BA40-45C5-DE10-9E6132C32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C88037-9DC3-41EF-42E6-5E2ECCC02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6F0DD3-3765-3FA7-DFC6-F24BFC530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E4241E-9F99-6DA4-3E1B-89DA12198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363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77870-D5C1-076B-923E-B52E1D7D4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6ADB2F-25DB-1454-CB3E-986F94516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277E7-905E-F432-0BBF-A1ADEDD7D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D12DA2-B6D8-1E1A-621D-E133BA37D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2C47D-B719-CAFE-AFBD-5E3BFF3CB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188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283D3-565D-88B0-5CC4-1A6416A2E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023922-30BD-3CEE-52ED-8B23C41CFE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56E7A3-076E-1540-44B3-FEBFD97B94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42656C-C809-4833-159E-26552D8EA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9ABE8E-C49E-62BB-35B9-9217505AA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ABA722-36E4-643C-82EB-4E9B0792A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864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68919-BC9D-9EE3-2EB6-8790D7D7B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789F63-218A-4E08-0DCF-8E1BB9D88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D64714-23D4-5BFA-DF43-C2F7100536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7D4A39-FF40-7060-F35B-5901E63D57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C7F838-68F6-57D3-4D32-5F199AED9F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1D8EEE-F7C8-8581-9358-BA789A77A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C8FFF-8BC3-F455-41BD-FFF514089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D591A3-14F5-93A8-7D30-C24C492D2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088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61505-DBB3-2685-5747-19075BB1D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DF0B17-EC60-E8AC-2065-2A58F85D7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4EFEBC-AADE-66CB-57A9-1166E57E7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03E629-D18F-45E2-763A-70FE241CB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185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5E69E3-852B-238F-C4EB-EDF96B5F4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5C00CD-7A7B-061D-D73F-F3CF0BB17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FB48B8-3577-C90A-7733-A47192638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429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DC5B8-EB61-3E1C-10DF-E0B0FE4F4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717E27-72E2-7901-B1D7-DADD92945B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D27DC6-31EE-B36F-224F-E039F82ECB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19B0D4-7078-86CC-9F6D-D542EFC71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25D152-50D6-CDDC-5354-3494F32E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3EB27B-66EE-B4F8-85CE-4AD02AFA2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426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09BE6-2443-B53D-2AB1-5F4808A73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CD836B-4869-45C9-9E08-59216BC383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7728BA-13FD-BE8B-652B-9E3BBAFAB3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69E7A7-4640-4C21-69E4-776BD66CD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4A497B-46F3-9BC0-2E66-BAEC9B22F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D76C41-8F36-71EC-67AF-2717D7425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323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81A52-AAEF-D34B-78D1-8916DE275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388659-44DD-815A-62B0-9180DCEECC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CE7355-AC93-90A5-AB44-FC8E1F593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196FF7-779F-AB1C-BD2F-F98FB8B2A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EF435E-A416-1E70-E4D6-38B7911F4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620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998E9F-3F9E-A59E-10AA-E5CB8D5C4A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113183-97F2-3AE4-047C-1A44DC3941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351CA8-6E23-CA96-A827-BB6A120A5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7337D3-F67D-CEAF-DADE-100713C0E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CBAFA8-0629-61E1-7E23-D5AD32FC0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677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EE820-E161-4D27-92EC-5F1829E29638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2884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0DE8C-7FE1-4E55-ADC6-9F550C74F8B9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93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023A3-8415-4887-9263-48A740AC3ECB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9192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7CAB6-0687-471C-8977-A13A35B77F12}" type="datetime1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948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63032-9167-4C9C-B902-5EC35C75527F}" type="datetime1">
              <a:rPr lang="en-US" smtClean="0"/>
              <a:t>4/9/2026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7837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712A-3733-4977-AF31-98B015E419C6}" type="datetime1">
              <a:rPr lang="en-US" smtClean="0"/>
              <a:t>4/9/2026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2987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15F27-48ED-4ACA-83C7-01347B5E53A1}" type="datetime1">
              <a:rPr lang="en-US" smtClean="0"/>
              <a:t>4/9/2026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5756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81445-67DB-48EB-BE51-F8E0FBD5D987}" type="datetime1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6810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DA7A-F9F7-4C19-991C-C4FF8EC32144}" type="datetime1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198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0864-819E-4972-BAE2-B82E0828C3F2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7596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986F6-63E5-457D-8556-F0D6AC4531E1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67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457740-5967-7D51-CEDF-5C71A275B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20AD00-13CE-EA30-4FFC-E5DED7183D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4C2145-B2C7-CE8D-1A20-8F4AFAA6ED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72444-F22B-4F64-8F27-4436344242F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34ED8A-1BB6-BF7A-B8F2-6204FD1115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6AA32F-8A9B-751D-342D-C1E03DB9CD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6568E-52A5-44E2-B3EC-850C27401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898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AB3AC-B7BB-468D-89B5-DE15E20A85CA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8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0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3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7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3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5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0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0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3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8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0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2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4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56DB0-91DE-CA60-1EC6-E91B3F9FBC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722" y="606287"/>
            <a:ext cx="11857382" cy="5519877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Principles of Process Calculations in Chemical Engineering (ChEg2106)</a:t>
            </a:r>
            <a:endParaRPr lang="en-US" altLang="en-US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Prerequisites: No prerequisite for this course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Lecture  4: Material Balances without Chemical Reaction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Week 4</a:t>
            </a:r>
            <a:endParaRPr lang="en-US" alt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Adamu </a:t>
            </a:r>
            <a:r>
              <a:rPr lang="en-US" altLang="en-US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Esubalew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(PhD, </a:t>
            </a:r>
            <a:r>
              <a:rPr lang="en-US" altLang="en-US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Addis Ababa, Ethiopia </a:t>
            </a:r>
            <a:endParaRPr lang="en-US" alt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F982BD8-B2B1-34E8-6544-30E4B2C29BDE}"/>
              </a:ext>
            </a:extLst>
          </p:cNvPr>
          <p:cNvCxnSpPr>
            <a:cxnSpLocks/>
          </p:cNvCxnSpPr>
          <p:nvPr/>
        </p:nvCxnSpPr>
        <p:spPr>
          <a:xfrm>
            <a:off x="-84083" y="501649"/>
            <a:ext cx="12276083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04508E-4B93-C14E-37DA-C8F0D6D9B7E9}"/>
              </a:ext>
            </a:extLst>
          </p:cNvPr>
          <p:cNvCxnSpPr>
            <a:cxnSpLocks/>
          </p:cNvCxnSpPr>
          <p:nvPr/>
        </p:nvCxnSpPr>
        <p:spPr>
          <a:xfrm>
            <a:off x="0" y="622189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6D86553-C0CF-D3A3-8DD2-22730F5375D8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37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56"/>
    </mc:Choice>
    <mc:Fallback xmlns="">
      <p:transition spd="slow" advTm="2785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EBF38-544A-8EE5-AD8B-AA2141916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7713" y="247719"/>
            <a:ext cx="9144000" cy="607046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learning outcomes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C4F33A-9149-0227-9A78-6CDA752DD8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7383" y="1083366"/>
            <a:ext cx="11420060" cy="476084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lecture, you will be able to: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identify the purposes of material balances in processes design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problem-solving techniques for material balances calculations, and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material balances without chemical reaction for steady state processes</a:t>
            </a:r>
            <a:r>
              <a:rPr lang="en-US" dirty="0"/>
              <a:t>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F9B71B8-C071-8FFE-8780-3F02404F071B}"/>
              </a:ext>
            </a:extLst>
          </p:cNvPr>
          <p:cNvCxnSpPr>
            <a:cxnSpLocks/>
          </p:cNvCxnSpPr>
          <p:nvPr/>
        </p:nvCxnSpPr>
        <p:spPr>
          <a:xfrm>
            <a:off x="-44726" y="928790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8B8FC13-2AE5-0584-861C-0A66CEF54B7B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07BEA-C51A-C9B2-36E5-61D8A26B286A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67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53"/>
    </mc:Choice>
    <mc:Fallback xmlns="">
      <p:transition spd="slow" advTm="2755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DA375-6BEF-998E-5407-A011C2846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374" y="231224"/>
            <a:ext cx="10972800" cy="308353"/>
          </a:xfrm>
        </p:spPr>
        <p:txBody>
          <a:bodyPr>
            <a:noAutofit/>
          </a:bodyPr>
          <a:lstStyle/>
          <a:p>
            <a:pPr algn="just"/>
            <a:r>
              <a:rPr lang="en-US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 outlines 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A1EC38-F896-F910-3C25-5762231B75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083366"/>
            <a:ext cx="11337235" cy="48006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material balances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Problem-solving techniques for material balances without chemical reaction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 balances without chemical reaction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ED06296-E12D-5C9A-59F4-2C2FF592F68C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D76C92F-8EDB-6A95-2D89-F2DC272E09C5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B87B3DB-D351-D520-92C8-704C38020828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19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342"/>
    </mc:Choice>
    <mc:Fallback xmlns="">
      <p:transition spd="slow" advTm="3834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3033D-1A5F-A408-03E6-D223FA7388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99072-3A79-B581-FD2D-1A5FF16CD6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374" y="231224"/>
            <a:ext cx="10972800" cy="308353"/>
          </a:xfrm>
        </p:spPr>
        <p:txBody>
          <a:bodyPr>
            <a:noAutofit/>
          </a:bodyPr>
          <a:lstStyle/>
          <a:p>
            <a:pPr algn="just"/>
            <a:r>
              <a:rPr lang="en-US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4.1. Introduction to material balances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0BA4CE-C0C2-6B2A-1569-15789048E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25" y="950602"/>
            <a:ext cx="11337235" cy="501128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itchFamily="18" charset="0"/>
              </a:rPr>
              <a:t>Material balances refer to determination of the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itchFamily="18" charset="0"/>
              </a:rPr>
              <a:t>quantity of materials present/flows</a:t>
            </a: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 in any physical and chemical processes.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Mass conservation law is used to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itchFamily="18" charset="0"/>
              </a:rPr>
              <a:t>determine quantity of material </a:t>
            </a: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flows.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Conservation law states that  mass is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itchFamily="18" charset="0"/>
              </a:rPr>
              <a:t>neither created nor destroyed</a:t>
            </a: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The mass of any isolated system is constant.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Material balances are the prerequisite to 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solve both simple and complex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chemical engineering problems.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9061FCE-73F6-15BF-57AF-D89B2744CF1A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A607D1B-8311-FE9A-194D-D75CAFCC4357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1264A89-1FCD-D325-A708-104E28F57640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85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268"/>
    </mc:Choice>
    <mc:Fallback xmlns="">
      <p:transition spd="slow" advTm="4726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34F406-D407-CD64-EED4-57EAA92CF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969C2-06ED-BC14-E0DB-159D3C450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374" y="231224"/>
            <a:ext cx="10972800" cy="308353"/>
          </a:xfrm>
        </p:spPr>
        <p:txBody>
          <a:bodyPr>
            <a:noAutofit/>
          </a:bodyPr>
          <a:lstStyle/>
          <a:p>
            <a:pPr algn="just"/>
            <a:r>
              <a:rPr lang="en-US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476227-CCDF-2050-B4E2-21CC22344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375" y="950602"/>
            <a:ext cx="11502886" cy="501128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perform material balance calculations, it is required to consider the key terms, such as system, system boundary, open system, closed system, isolated system, steady state and unsteady state.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System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It is an arbitrary portion or whole of a process considered for analysis.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System boundary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It is circumscribed the process itself to give attention the system to be isolated in each problem you work.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Open system</a:t>
            </a:r>
            <a:r>
              <a:rPr lang="en-US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It is a system in which there are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both material and energy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transfer across system boundary.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0DF45D2-D688-25C2-CB12-89F2090F4471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8481403-4223-552F-AE12-74161C31CDC5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2397298-D225-B414-7FF2-D3F88DE39DF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49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63"/>
    </mc:Choice>
    <mc:Fallback xmlns="">
      <p:transition spd="slow" advTm="6656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AFB043-D897-6DD2-8280-323B17B84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8F1B1-C497-3A36-C767-E67A6319C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374" y="231224"/>
            <a:ext cx="10972800" cy="308353"/>
          </a:xfrm>
        </p:spPr>
        <p:txBody>
          <a:bodyPr>
            <a:noAutofit/>
          </a:bodyPr>
          <a:lstStyle/>
          <a:p>
            <a:pPr algn="just"/>
            <a:r>
              <a:rPr lang="en-US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3CD2A3-C30C-08BB-7B78-1483C21FAF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417" y="950602"/>
            <a:ext cx="11618843" cy="5011288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  <a:buFont typeface="Wingdings" pitchFamily="2" charset="2"/>
              <a:buChar char="§"/>
            </a:pP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Closed system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It is a system in which is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 material transfer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across system boundary. But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energy can transfer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in the form of heat and work done across system boundary.</a:t>
            </a:r>
          </a:p>
          <a:p>
            <a:pPr>
              <a:lnSpc>
                <a:spcPct val="160000"/>
              </a:lnSpc>
              <a:buFont typeface="Wingdings" pitchFamily="2" charset="2"/>
              <a:buChar char="§"/>
            </a:pP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Isolated system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It is a system in which there is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 both material and energy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transfer across system boundary.</a:t>
            </a:r>
          </a:p>
          <a:p>
            <a:pPr>
              <a:lnSpc>
                <a:spcPct val="160000"/>
              </a:lnSpc>
              <a:buFont typeface="Wingdings" pitchFamily="2" charset="2"/>
              <a:buChar char="§"/>
            </a:pP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Unsteady state process: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 value of process variables in the system changes with time.</a:t>
            </a:r>
          </a:p>
          <a:p>
            <a:pPr>
              <a:lnSpc>
                <a:spcPct val="160000"/>
              </a:lnSpc>
              <a:buFont typeface="Wingdings" pitchFamily="2" charset="2"/>
              <a:buChar char="§"/>
            </a:pP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Steady state process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The value of process variables in the system does not change with time. </a:t>
            </a: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299BFBD-95E8-63F7-2711-4DE53D4E0257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23DF77B-07B0-75CA-89A9-79264F36BD68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01342FD-8911-4FA3-78A5-EA09CBF41C1D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77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490"/>
    </mc:Choice>
    <mc:Fallback xmlns="">
      <p:transition spd="slow" advTm="4949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646B99-3588-3CAC-D0D3-AF5CE815D2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F7119-E84D-D5EE-2FD0-CAC0504B8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374" y="231224"/>
            <a:ext cx="10972800" cy="308353"/>
          </a:xfrm>
        </p:spPr>
        <p:txBody>
          <a:bodyPr>
            <a:noAutofit/>
          </a:bodyPr>
          <a:lstStyle/>
          <a:p>
            <a:pPr algn="just"/>
            <a:r>
              <a:rPr lang="en-US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BAD5F5-FD45-9A21-D5FD-0B340A3739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25" y="950602"/>
            <a:ext cx="11337235" cy="501128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 use of material balances in a process allows you to calculate the values of the flows of species in the streams that enter and leave the plant equipment.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You may want to find out how much of each raw material is used and how much of each product (along with some wastes) is produced by the plant.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For process industries, material balances assist planning for 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process design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economic evaluation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of proposed and existing process, 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process control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and process optimization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itchFamily="18" charset="0"/>
              </a:rPr>
              <a:t> (Coulson &amp; Richardson’s, 1999, pg. 35-57)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90FF1BF-38E3-6048-966F-0C2A95E536FE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0769A77-CE57-6AA2-D39F-3AFF417B0391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B64A002-4204-DF6F-4762-20B2F92E3E07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63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319"/>
    </mc:Choice>
    <mc:Fallback xmlns="">
      <p:transition spd="slow" advTm="6631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C8AB4-3934-7BDC-8E94-2EE6A4270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72639-EB54-57CD-DCF3-98743E4A7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374" y="231224"/>
            <a:ext cx="10972800" cy="308353"/>
          </a:xfrm>
        </p:spPr>
        <p:txBody>
          <a:bodyPr>
            <a:noAutofit/>
          </a:bodyPr>
          <a:lstStyle/>
          <a:p>
            <a:pPr algn="just"/>
            <a:r>
              <a:rPr lang="en-US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4.2. Problem-solving techniques for MBs without chem. </a:t>
            </a:r>
            <a:r>
              <a:rPr lang="en-US" alt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rxn</a:t>
            </a:r>
            <a:r>
              <a:rPr lang="en-US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0A18A3-0AAB-9AF0-0D2F-0DD94C534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25" y="874644"/>
            <a:ext cx="11337235" cy="5087246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balances calculations require understanding of key problem-solving techniques.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of the key problem-solving techniques for material balances are the followings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Himmelblau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2023, pg. 129-136)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just">
              <a:lnSpc>
                <a:spcPct val="170000"/>
              </a:lnSpc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 the problem carefully and understand it,</a:t>
            </a:r>
          </a:p>
          <a:p>
            <a:pPr lvl="0" algn="just">
              <a:lnSpc>
                <a:spcPct val="170000"/>
              </a:lnSpc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process system diagram with system boundaries,</a:t>
            </a:r>
          </a:p>
          <a:p>
            <a:pPr lvl="0" algn="just">
              <a:lnSpc>
                <a:spcPct val="170000"/>
              </a:lnSpc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Write all given values and required unknowns on the diagram,</a:t>
            </a:r>
          </a:p>
          <a:p>
            <a:pPr lvl="0" algn="just">
              <a:lnSpc>
                <a:spcPct val="170000"/>
              </a:lnSpc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Determine the number of unknown variables and the number of independent equations to check that numbers of degree of freedom (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NDF)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is zero,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6477C88-36C1-00C3-0051-6FF745C375BA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672ED47-A7C3-C2CE-0036-AF436D4E6C63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36F84E5-FE8E-51A5-8379-8597F0CA80B6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66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156"/>
    </mc:Choice>
    <mc:Fallback xmlns="">
      <p:transition spd="slow" advTm="10515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7C13C-2210-7D22-3A26-B47AE854E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91AC8-AD7E-2855-7A88-78246F4E2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374" y="231224"/>
            <a:ext cx="10972800" cy="308353"/>
          </a:xfrm>
        </p:spPr>
        <p:txBody>
          <a:bodyPr>
            <a:noAutofit/>
          </a:bodyPr>
          <a:lstStyle/>
          <a:p>
            <a:pPr algn="just"/>
            <a:r>
              <a:rPr lang="en-US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D62C51-864C-B8FA-E634-55368CC74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25" y="950602"/>
            <a:ext cx="11337235" cy="501128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 additional data, if needed,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Check all units are consistent by converting all units to the same  consistent units, </a:t>
            </a:r>
          </a:p>
          <a:p>
            <a:pPr lvl="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State all your assumptions to the problem,</a:t>
            </a:r>
          </a:p>
          <a:p>
            <a:pPr lvl="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write the appropriate material balances equation,</a:t>
            </a:r>
          </a:p>
          <a:p>
            <a:pPr lvl="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 all the symbols used in  the material balances equation,</a:t>
            </a:r>
          </a:p>
          <a:p>
            <a:pPr lvl="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problem using appropriate equation, and</a:t>
            </a:r>
          </a:p>
          <a:p>
            <a:pPr lvl="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your final result and write your conclusion based on the results. </a:t>
            </a: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C0A1827-A6B7-7FCA-2BAA-16B14EC78096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85FE8E-4E5A-EA5A-A759-8D02EB50A988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F015918-D245-1BFF-41C5-126210846A9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184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82"/>
    </mc:Choice>
    <mc:Fallback xmlns="">
      <p:transition spd="slow" advTm="4378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3C329-2832-C393-35FC-809D13C13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7C4CF-073A-E7A3-E6FF-34283D097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374" y="231224"/>
            <a:ext cx="10972800" cy="308353"/>
          </a:xfrm>
        </p:spPr>
        <p:txBody>
          <a:bodyPr>
            <a:noAutofit/>
          </a:bodyPr>
          <a:lstStyle/>
          <a:p>
            <a:pPr algn="just"/>
            <a:r>
              <a:rPr lang="en-US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4.3. Material balances without chemical reaction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6A9BAE-48EB-FAF7-127C-E3FA0F1615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25" y="950602"/>
            <a:ext cx="11337235" cy="501128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Material balances equation: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It is an equation which is used to determine the quantity of materials transfer across system boundary, accumulation within the system, generation/ consumption in the system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(Richard M. Felder, 2005, pg. 85)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 general material balances flow through a system is shown in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Figure 4.1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 dashed line denotes system boundary in which material balances can be written.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1264C30-97EC-2034-A3AA-FB0E35112506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1B7357E-6BA9-9521-94D8-43FF17D8F3C8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4C85498-A1E1-1335-037B-0FC375D009E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8747A3-F3DF-23F5-2F8D-D50B1C7001EA}"/>
              </a:ext>
            </a:extLst>
          </p:cNvPr>
          <p:cNvSpPr txBox="1"/>
          <p:nvPr/>
        </p:nvSpPr>
        <p:spPr>
          <a:xfrm>
            <a:off x="8452101" y="3970019"/>
            <a:ext cx="2673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4.1.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 material balances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457B71F-190A-B72F-CE0E-148B194296F2}"/>
              </a:ext>
            </a:extLst>
          </p:cNvPr>
          <p:cNvGrpSpPr/>
          <p:nvPr/>
        </p:nvGrpSpPr>
        <p:grpSpPr>
          <a:xfrm>
            <a:off x="1302587" y="3901631"/>
            <a:ext cx="6649279" cy="2005767"/>
            <a:chOff x="540025" y="3708312"/>
            <a:chExt cx="8238492" cy="2302917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FC16915-CF4D-CCDE-EC92-1472AB3EA6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025" y="3708312"/>
              <a:ext cx="8238492" cy="2253577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DE8F084-9C43-748D-7795-842E014FFF63}"/>
                </a:ext>
              </a:extLst>
            </p:cNvPr>
            <p:cNvSpPr/>
            <p:nvPr/>
          </p:nvSpPr>
          <p:spPr>
            <a:xfrm>
              <a:off x="3001616" y="4263886"/>
              <a:ext cx="3786809" cy="1747343"/>
            </a:xfrm>
            <a:prstGeom prst="rect">
              <a:avLst/>
            </a:prstGeom>
            <a:noFill/>
            <a:ln>
              <a:solidFill>
                <a:srgbClr val="0070C0"/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4533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663"/>
    </mc:Choice>
    <mc:Fallback xmlns="">
      <p:transition spd="slow" advTm="10866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1C484-8BBF-E36B-9767-28FD3F4C8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B5F3BF-C7F2-F950-B88F-296DAFCB62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50602"/>
            <a:ext cx="11638721" cy="51755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 general material balances equation is given by: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Rate of accumulation = rate of inputs - rate of outputs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± rate of generation/ consumption                                                        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(4.1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If a material balance is done with respect to total mass, the rate of generation/ consumption terms will be zero.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If a material balance is done with respect to elements, the rate of generation/consumption terms will be zero.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466B9CA-FC86-8CB3-DB8B-C883D162BD0B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96B4FE2-CEAF-72B6-1620-2F69EAFADCD6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4D5AB-CE86-D7CD-44A4-90AB2F72B5A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79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732"/>
    </mc:Choice>
    <mc:Fallback xmlns="">
      <p:transition spd="slow" advTm="6573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63706B-C396-E23C-6D58-6FDBC9051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666F7-482E-3CBD-A93E-704D94FDE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614C1-29BA-2F45-7D98-C03B429D28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50602"/>
            <a:ext cx="11638721" cy="51755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If a material balance is done with respect to total moles without chemical reaction,  the rate of generation/ and consumption terms will be zero. 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If  the rate of generation/ consumption is zero, the material balances equation (4.1)  can be reduced to equation (4.2).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Rate of accumulation = rate of inputs - rate of outputs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               (4.2)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Material balances without chemical reaction can be a single system or multiple subsystems.</a:t>
            </a:r>
          </a:p>
          <a:p>
            <a:pPr algn="just">
              <a:lnSpc>
                <a:spcPct val="150000"/>
              </a:lnSpc>
              <a:buNone/>
            </a:pPr>
            <a:endParaRPr lang="en-US" sz="2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6BBECD9-74F3-40D6-B1E5-7F49A0C9B724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B300ED-BD29-B8C2-1E5B-04ECD0EBD3C0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6F9CD41-7621-CA29-3821-799C98A7FEF1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17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958"/>
    </mc:Choice>
    <mc:Fallback xmlns="">
      <p:transition spd="slow" advTm="7695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926D9-AA76-0DE3-620D-E76871BD6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15F7F-4264-72A2-CD17-86DE7A73A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5F703-133D-183B-C212-EAD895CFB4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873608"/>
            <a:ext cx="11648661" cy="5252557"/>
          </a:xfrm>
        </p:spPr>
        <p:txBody>
          <a:bodyPr>
            <a:normAutofit lnSpcReduction="10000"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4.3.1. Material balances without chemical reaction for a single system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Material balances without chemical reaction refers to the materials balances of physical processes, such as mixing, distillation, physical absorption, physical adsorption, evaporation and drying.</a:t>
            </a:r>
          </a:p>
          <a:p>
            <a:pPr marL="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If there is no chemical reaction, the rate of generation/consumption term will be zero, and equation (4.2) will be used to determine the material balances for  a single system.</a:t>
            </a:r>
          </a:p>
          <a:p>
            <a:pPr marL="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If a process is steady state, then the rate of accumulation will be zero, and equation (4.2) will be reduced to equation (4.3).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Rate of inputs = Rate of outputs                                                      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(4.3)</a:t>
            </a:r>
            <a:endParaRPr lang="en-US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95A3496-C28E-D88A-3203-F8A56428818C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2D6CEBE-0604-A4E7-67B9-9AA9CA377685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5BF3315-A70B-FD92-548D-F79FCFED8F8A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79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048"/>
    </mc:Choice>
    <mc:Fallback xmlns="">
      <p:transition spd="slow" advTm="9604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8ECA6-61C4-9D13-6D90-063E0D1EF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57350-4548-635C-D221-32826343A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530EC-9A95-5053-22A1-F9F77940D7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846759"/>
            <a:ext cx="11648661" cy="5279406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Consider the following  single system of  material balances without chemical reaction, as depicted in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Figure 4.2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It is assumed that the  system has three input streams and one output stream. 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 feed streams  may have many components (chemical compounds).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F39A9DB-652F-1637-F7D1-0A0B2C97529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DDA9AA9-38AA-FCF1-78F1-AABC7C3DCE52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B73A8EA-0B87-DDA2-B044-9C1540A9EBCA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D12DF23-B317-0FB5-F245-277D3664130B}"/>
              </a:ext>
            </a:extLst>
          </p:cNvPr>
          <p:cNvGrpSpPr/>
          <p:nvPr/>
        </p:nvGrpSpPr>
        <p:grpSpPr>
          <a:xfrm>
            <a:off x="1265581" y="3341108"/>
            <a:ext cx="5224670" cy="2491228"/>
            <a:chOff x="2557668" y="2961579"/>
            <a:chExt cx="5224670" cy="2491228"/>
          </a:xfrm>
        </p:grpSpPr>
        <p:sp>
          <p:nvSpPr>
            <p:cNvPr id="4" name="Flowchart: Magnetic Disk 3">
              <a:extLst>
                <a:ext uri="{FF2B5EF4-FFF2-40B4-BE49-F238E27FC236}">
                  <a16:creationId xmlns:a16="http://schemas.microsoft.com/office/drawing/2014/main" id="{03898E81-25A0-6869-A4C5-D97ACD2DCA62}"/>
                </a:ext>
              </a:extLst>
            </p:cNvPr>
            <p:cNvSpPr/>
            <p:nvPr/>
          </p:nvSpPr>
          <p:spPr>
            <a:xfrm>
              <a:off x="3955773" y="3170584"/>
              <a:ext cx="1958009" cy="2037520"/>
            </a:xfrm>
            <a:prstGeom prst="flowChartMagneticDisk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Process</a:t>
              </a:r>
              <a:r>
                <a:rPr lang="en-US" dirty="0"/>
                <a:t> </a:t>
              </a: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6E5FAA90-C6C5-08DD-2A1A-1B3026C19459}"/>
                </a:ext>
              </a:extLst>
            </p:cNvPr>
            <p:cNvCxnSpPr>
              <a:cxnSpLocks/>
            </p:cNvCxnSpPr>
            <p:nvPr/>
          </p:nvCxnSpPr>
          <p:spPr>
            <a:xfrm>
              <a:off x="3349487" y="4055165"/>
              <a:ext cx="606286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Connector: Elbow 11">
              <a:extLst>
                <a:ext uri="{FF2B5EF4-FFF2-40B4-BE49-F238E27FC236}">
                  <a16:creationId xmlns:a16="http://schemas.microsoft.com/office/drawing/2014/main" id="{8D28697C-B49D-AEBD-E0B1-8B427381C40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419061" y="4691270"/>
              <a:ext cx="536712" cy="346039"/>
            </a:xfrm>
            <a:prstGeom prst="bentConnector3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Connector: Elbow 15">
              <a:extLst>
                <a:ext uri="{FF2B5EF4-FFF2-40B4-BE49-F238E27FC236}">
                  <a16:creationId xmlns:a16="http://schemas.microsoft.com/office/drawing/2014/main" id="{5D9F3955-953F-F56E-9A6D-3A5A848AC50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66660" y="3382617"/>
              <a:ext cx="788505" cy="178336"/>
            </a:xfrm>
            <a:prstGeom prst="bentConnector3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829647EF-0B8D-1D9B-23E3-A83A57119615}"/>
                </a:ext>
              </a:extLst>
            </p:cNvPr>
            <p:cNvCxnSpPr>
              <a:cxnSpLocks/>
              <a:stCxn id="4" idx="4"/>
            </p:cNvCxnSpPr>
            <p:nvPr/>
          </p:nvCxnSpPr>
          <p:spPr>
            <a:xfrm>
              <a:off x="5913782" y="4189344"/>
              <a:ext cx="79513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D201781-F3C3-A8F3-0987-A71CB569CCF2}"/>
                </a:ext>
              </a:extLst>
            </p:cNvPr>
            <p:cNvSpPr txBox="1"/>
            <p:nvPr/>
          </p:nvSpPr>
          <p:spPr>
            <a:xfrm>
              <a:off x="6450495" y="4274103"/>
              <a:ext cx="133184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</a:p>
            <a:p>
              <a:r>
                <a:rPr lang="en-US" sz="2400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sz="2400" baseline="-25000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EA06AE9-CA29-6B40-77D5-B99FCBCC3086}"/>
                </a:ext>
              </a:extLst>
            </p:cNvPr>
            <p:cNvSpPr txBox="1"/>
            <p:nvPr/>
          </p:nvSpPr>
          <p:spPr>
            <a:xfrm>
              <a:off x="2557668" y="2961579"/>
              <a:ext cx="70236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sz="2400" baseline="-250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</a:p>
            <a:p>
              <a:r>
                <a:rPr lang="en-US" sz="24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sz="2400" baseline="-250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i1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C60402D-9575-BB84-CF3B-4C5266204698}"/>
                </a:ext>
              </a:extLst>
            </p:cNvPr>
            <p:cNvSpPr txBox="1"/>
            <p:nvPr/>
          </p:nvSpPr>
          <p:spPr>
            <a:xfrm>
              <a:off x="2599081" y="3845519"/>
              <a:ext cx="70236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i2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8EFD619-A817-C79F-FF1D-9883946BBADD}"/>
                </a:ext>
              </a:extLst>
            </p:cNvPr>
            <p:cNvSpPr txBox="1"/>
            <p:nvPr/>
          </p:nvSpPr>
          <p:spPr>
            <a:xfrm>
              <a:off x="2647121" y="4621810"/>
              <a:ext cx="70236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sz="24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  <a:p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sz="24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i3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B4D066FE-940B-1167-3E38-56DB89C0ACF6}"/>
              </a:ext>
            </a:extLst>
          </p:cNvPr>
          <p:cNvSpPr txBox="1"/>
          <p:nvPr/>
        </p:nvSpPr>
        <p:spPr>
          <a:xfrm>
            <a:off x="6490251" y="3460661"/>
            <a:ext cx="4880113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Material balances without chemical reaction for a single system </a:t>
            </a:r>
          </a:p>
        </p:txBody>
      </p:sp>
    </p:spTree>
    <p:extLst>
      <p:ext uri="{BB962C8B-B14F-4D97-AF65-F5344CB8AC3E}">
        <p14:creationId xmlns:p14="http://schemas.microsoft.com/office/powerpoint/2010/main" val="396005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520"/>
    </mc:Choice>
    <mc:Fallback xmlns="">
      <p:transition spd="slow" advTm="10152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31C3A6-CBE4-2A67-8499-7BD59FDC40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5F44F-838E-6A99-8F67-309931EAF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634DB29-EBDD-B4A1-2B9C-C6A8968E9DB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To determine material balances for </a:t>
                </a:r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Figure 4.2, 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it is assumed that the process is steady state.</a:t>
                </a:r>
                <a:endParaRPr lang="en-US" sz="20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The overall material balances and component balances are performed using equation (4.3).</a:t>
                </a:r>
              </a:p>
              <a:p>
                <a:pPr marL="628650" indent="-514350" algn="just">
                  <a:lnSpc>
                    <a:spcPct val="150000"/>
                  </a:lnSpc>
                  <a:buAutoNum type="romanLcParenBoth"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itchFamily="18" charset="0"/>
                    <a:cs typeface="Times New Roman" pitchFamily="18" charset="0"/>
                  </a:rPr>
                  <a:t>Overall materials balance: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Rate of inputs = Rate of outputs     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</m:oMath>
                </a14:m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                                                                 (4.4)          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Where: F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, F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and F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are feed rates of streams 1, 2 and 3, respectively; and R is rate of output stream.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634DB29-EBDD-B4A1-2B9C-C6A8968E9DB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7553155-8CA2-F75B-2CFA-AD814B3E3DC2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BE0632A-7992-4EC7-8631-76C5BFE2DA4A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A7B8C2-7A03-1336-CFB4-5015743ECFD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0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289"/>
    </mc:Choice>
    <mc:Fallback xmlns="">
      <p:transition spd="slow" advTm="6628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7A468A-CDA5-306F-CE07-D0954C701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139BC-6691-5D58-B2E5-14B8D81C1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8E83E86-B4CD-4D30-1393-87DA682A687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itchFamily="18" charset="0"/>
                    <a:cs typeface="Times New Roman" pitchFamily="18" charset="0"/>
                  </a:rPr>
                  <a:t>(ii)  Components  materials balances: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Rate of inputs = Rate of outputs                                    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b="0" i="0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b="0" i="0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i</m:t>
                            </m:r>
                            <m:r>
                              <a:rPr lang="en-US" sz="2400" b="0" i="0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400" b="0" i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a:rPr lang="en-US" sz="2400" i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X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i</m:t>
                        </m:r>
                        <m:r>
                          <a:rPr lang="en-US" sz="2400" b="0" i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a:rPr lang="en-US" sz="2400" i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i</m:t>
                            </m:r>
                            <m:r>
                              <a:rPr lang="en-US" sz="2400" b="0" i="0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US" sz="2400" i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a:rPr lang="en-US" sz="2400" i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en-US" sz="2400" i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X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i</m:t>
                        </m:r>
                        <m:r>
                          <a:rPr lang="en-US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𝑟</m:t>
                        </m:r>
                      </m:sub>
                    </m:sSub>
                    <m:r>
                      <a:rPr lang="en-US" sz="2400" i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 i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</m:oMath>
                </a14:m>
                <a:r>
                  <a:rPr lang="en-US" sz="2400" dirty="0">
                    <a:solidFill>
                      <a:srgbClr val="7030A0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                          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(4.5)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Where: X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i1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, X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i2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and X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i3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 mass/mole fractions of  species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in the feed streams 1, 2 and 3, respectively; and X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ir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is mass/mole fraction of species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in the output stream.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To solve equation (4.4) and equation (4.5), the number of unknowns and the number of independent equations should be  equal, the numbers of degree of freedom should be zero.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8E83E86-B4CD-4D30-1393-87DA682A687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2EFAC90-C816-BC37-FA21-399424E4059D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A046C28-CEC7-F1CE-6186-B1D229964BCD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6A9FF48-C6A0-7FBE-A683-4A34CD6184C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10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72"/>
    </mc:Choice>
    <mc:Fallback xmlns="">
      <p:transition spd="slow" advTm="9477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918863-D34A-F545-FB65-A5A323AE0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4E610-105D-90E8-510D-74B227DE2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4.1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9A883B-4FAE-FD58-03F1-51D7515D8C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846759"/>
            <a:ext cx="11648661" cy="5279406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A liquid adhesive, which is used to make laminated boards, consists of a polymer dissolved in a solvent. The amount of polymer in the solution has to be carefully controlled for this application. An adhesive dealer receives an order for 8, 000 kg of adhesive solution containing 20% polymer by weight. An  adhesive dealer has stocks of: (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2000 kg of 10% polymer solution, (ii) very large quantities of 40% polymer solution, and (iii) a pure solvent. Determine the mass of each of the stocks that must be blended together to fulfill the order. </a:t>
            </a:r>
          </a:p>
          <a:p>
            <a:pPr marL="571500" indent="-457200" algn="just">
              <a:lnSpc>
                <a:spcPct val="150000"/>
              </a:lnSpc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72AC52D-D6EB-FB91-9197-14810B65DF3E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9E76F2F-46DA-82D4-A680-6315AF83BBEE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2AC67C-F08D-DEA4-B31C-26B68F87D23E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14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611"/>
    </mc:Choice>
    <mc:Fallback xmlns="">
      <p:transition spd="slow" advTm="9261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82ECF-4661-3623-A0D7-F4A4FB2DD7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F9024-AF07-BF5A-9A3B-5AEBC4535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6D5EF-4A0B-15AF-F198-ACD519E9B6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50602"/>
            <a:ext cx="11648661" cy="5175563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solution composed of 50% ethanol (EtOH), 10% methanol (MeOH), and 40% water (H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O) is fed into a separator at the rate of 100 kg/hr that produces one stream at the rate of 60 kg/hr with the composition of 80% EtOH, 15% MeOH, and 5% H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O, and a second output stream of unknown composition and flow rate. Calculate the mass fractions of the three compounds in the second output stream and its flow rate in kg/hr. (Compositions are given in mass fraction).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B551A0B-685A-AEA8-4DBA-6DC37D17E3C0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A7A02BD-1B1A-8211-2791-5959F7B822B0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F18A00F-C26F-075F-4D44-CA8CD12B80E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20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85"/>
    </mc:Choice>
    <mc:Fallback xmlns="">
      <p:transition spd="slow" advTm="5318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5EB11-C77A-45BF-1DFA-526B283D0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86775-C428-6697-8E4A-B64B69F9D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390CA0-5B21-EA47-EBDB-A5C02436C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50602"/>
            <a:ext cx="11648661" cy="5175563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crystallization operation, 5,000 kg of aqueous solution of sodium sulfate with concentration 30% is fed to a crystallizer. The solution is cooled to crystallize out sodium sulfate with a concentration of 75%, and the remaining solution (the mother liquor) is separated with concentration of 10% sodium sulfate. Calculate the mass of the final crystal sodium sulfate and mother liquor. (Compositions are given in mass fraction).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7655E13-61AA-6856-017E-58941A8414E5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3455B60-C310-779E-F64E-F9EF1CED1F13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55BA65B-41EA-8335-8D16-232F0AD11251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42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610"/>
    </mc:Choice>
    <mc:Fallback xmlns="">
      <p:transition spd="slow" advTm="5561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B6C07F-3CE2-7593-DA4A-CD20AB5ECF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72E2E-3D38-6B2D-8E03-CC9C60AAA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EA07AA-6AFB-08AE-5FA6-277D318EA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846759"/>
            <a:ext cx="11648661" cy="5279406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 Q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Answer: 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Three feed steams, and one output stream.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Feed 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2, 000 kg with 10% polymer;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Feed 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unknown quantity with 40 % polymer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Feed 3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unknown quantity with a pure solvent; product = 8, 000 kg with 20 % polymer.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fractions are in mass basis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mass of feed streams in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&amp; 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Mixing process is carried out at steady state condition.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4F8A71A-4A8F-20ED-3C4B-BC06ADB86AFE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8E6B34B-2589-9083-F749-3CD03941B43E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46EF77D-C7E5-25C6-033C-ACA2CD5E543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54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12"/>
    </mc:Choice>
    <mc:Fallback xmlns="">
      <p:transition spd="slow" advTm="60212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4F8C2-8F40-1AAC-6641-CCCC0E98A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383" y="986699"/>
            <a:ext cx="11410121" cy="51394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mixing process flow diagram is depicted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32EFA7C3-7F6D-045A-2383-36B77CF72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A6EB491-3BE1-7632-ED00-85473720E82B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0A09D5B-25EF-88CA-B3CC-66DCFE15FAF1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ABB67F53-0DB7-23FF-E7BC-B3F8D624233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7EEA114-BDEA-5471-D34D-B2CCED562C84}"/>
              </a:ext>
            </a:extLst>
          </p:cNvPr>
          <p:cNvSpPr txBox="1"/>
          <p:nvPr/>
        </p:nvSpPr>
        <p:spPr>
          <a:xfrm flipH="1">
            <a:off x="7127236" y="2158700"/>
            <a:ext cx="44551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4.3.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Mixing process flow for 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4.1 #Q</a:t>
            </a:r>
            <a:r>
              <a:rPr lang="en-US" sz="2400" b="1" baseline="-25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E126E70-C503-E96F-24CE-D73E99A842E1}"/>
              </a:ext>
            </a:extLst>
          </p:cNvPr>
          <p:cNvGrpSpPr/>
          <p:nvPr/>
        </p:nvGrpSpPr>
        <p:grpSpPr>
          <a:xfrm>
            <a:off x="520147" y="1965058"/>
            <a:ext cx="6773520" cy="3704104"/>
            <a:chOff x="609600" y="2076593"/>
            <a:chExt cx="6773520" cy="3704104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33B2150E-2DDD-EC81-88DD-3ED200C3A2C2}"/>
                </a:ext>
              </a:extLst>
            </p:cNvPr>
            <p:cNvGrpSpPr/>
            <p:nvPr/>
          </p:nvGrpSpPr>
          <p:grpSpPr>
            <a:xfrm>
              <a:off x="609600" y="2076593"/>
              <a:ext cx="6773520" cy="3704104"/>
              <a:chOff x="688283" y="1619393"/>
              <a:chExt cx="6773520" cy="3704104"/>
            </a:xfrm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538082EC-8B76-3312-DBDD-03246D138EBF}"/>
                  </a:ext>
                </a:extLst>
              </p:cNvPr>
              <p:cNvGrpSpPr/>
              <p:nvPr/>
            </p:nvGrpSpPr>
            <p:grpSpPr>
              <a:xfrm>
                <a:off x="688283" y="1619393"/>
                <a:ext cx="6773520" cy="3704104"/>
                <a:chOff x="2062367" y="2961579"/>
                <a:chExt cx="6182649" cy="2456159"/>
              </a:xfrm>
            </p:grpSpPr>
            <p:sp>
              <p:nvSpPr>
                <p:cNvPr id="6" name="Flowchart: Magnetic Disk 5">
                  <a:extLst>
                    <a:ext uri="{FF2B5EF4-FFF2-40B4-BE49-F238E27FC236}">
                      <a16:creationId xmlns:a16="http://schemas.microsoft.com/office/drawing/2014/main" id="{36141767-9D2E-FFF6-F05D-5DF190778ED1}"/>
                    </a:ext>
                  </a:extLst>
                </p:cNvPr>
                <p:cNvSpPr/>
                <p:nvPr/>
              </p:nvSpPr>
              <p:spPr>
                <a:xfrm>
                  <a:off x="3955773" y="3138857"/>
                  <a:ext cx="1958009" cy="2037520"/>
                </a:xfrm>
                <a:prstGeom prst="flowChartMagneticDisk">
                  <a:avLst/>
                </a:prstGeom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:endPara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:endPara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:endPara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Mixing process</a:t>
                  </a:r>
                </a:p>
              </p:txBody>
            </p:sp>
            <p:cxnSp>
              <p:nvCxnSpPr>
                <p:cNvPr id="7" name="Straight Arrow Connector 6">
                  <a:extLst>
                    <a:ext uri="{FF2B5EF4-FFF2-40B4-BE49-F238E27FC236}">
                      <a16:creationId xmlns:a16="http://schemas.microsoft.com/office/drawing/2014/main" id="{75B8FF05-1510-3385-4650-61783F6C34F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349487" y="4055165"/>
                  <a:ext cx="606286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" name="Connector: Elbow 7">
                  <a:extLst>
                    <a:ext uri="{FF2B5EF4-FFF2-40B4-BE49-F238E27FC236}">
                      <a16:creationId xmlns:a16="http://schemas.microsoft.com/office/drawing/2014/main" id="{B941E1D0-4040-0A04-0ACF-88C2BD58EFD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398649" y="4871684"/>
                  <a:ext cx="536712" cy="346039"/>
                </a:xfrm>
                <a:prstGeom prst="bentConnector3">
                  <a:avLst/>
                </a:prstGeom>
                <a:ln>
                  <a:tailEnd type="triangle"/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Connector: Elbow 8">
                  <a:extLst>
                    <a:ext uri="{FF2B5EF4-FFF2-40B4-BE49-F238E27FC236}">
                      <a16:creationId xmlns:a16="http://schemas.microsoft.com/office/drawing/2014/main" id="{D5976CC3-909E-1D99-8770-3CB3BB2DD34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266660" y="3382617"/>
                  <a:ext cx="788505" cy="178336"/>
                </a:xfrm>
                <a:prstGeom prst="bentConnector3">
                  <a:avLst/>
                </a:prstGeom>
                <a:ln>
                  <a:tailEnd type="triangle"/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Straight Arrow Connector 9">
                  <a:extLst>
                    <a:ext uri="{FF2B5EF4-FFF2-40B4-BE49-F238E27FC236}">
                      <a16:creationId xmlns:a16="http://schemas.microsoft.com/office/drawing/2014/main" id="{4271DAB0-2A2A-6B9B-E332-0FDAA02E0664}"/>
                    </a:ext>
                  </a:extLst>
                </p:cNvPr>
                <p:cNvCxnSpPr>
                  <a:cxnSpLocks/>
                  <a:stCxn id="6" idx="4"/>
                </p:cNvCxnSpPr>
                <p:nvPr/>
              </p:nvCxnSpPr>
              <p:spPr>
                <a:xfrm>
                  <a:off x="5913782" y="4157617"/>
                  <a:ext cx="795131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2A582C57-A8E5-3F7E-D306-83163F7BC3EF}"/>
                    </a:ext>
                  </a:extLst>
                </p:cNvPr>
                <p:cNvSpPr txBox="1"/>
                <p:nvPr/>
              </p:nvSpPr>
              <p:spPr>
                <a:xfrm>
                  <a:off x="6450495" y="4274103"/>
                  <a:ext cx="1794521" cy="7959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 = 8, 000 kg</a:t>
                  </a:r>
                </a:p>
                <a:p>
                  <a:r>
                    <a:rPr lang="en-US" sz="2400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pr</a:t>
                  </a:r>
                  <a:r>
                    <a:rPr lang="en-US" sz="2400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 0.2</a:t>
                  </a:r>
                </a:p>
                <a:p>
                  <a:r>
                    <a:rPr lang="en-US" sz="2400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sr</a:t>
                  </a:r>
                  <a:r>
                    <a:rPr lang="en-US" sz="2400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 0.8</a:t>
                  </a:r>
                </a:p>
              </p:txBody>
            </p:sp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A7304485-8B2F-4973-3208-CC42BD48B859}"/>
                    </a:ext>
                  </a:extLst>
                </p:cNvPr>
                <p:cNvSpPr txBox="1"/>
                <p:nvPr/>
              </p:nvSpPr>
              <p:spPr>
                <a:xfrm>
                  <a:off x="2062367" y="2961579"/>
                  <a:ext cx="1784075" cy="10408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</a:t>
                  </a:r>
                  <a:r>
                    <a:rPr lang="en-US" sz="2400" baseline="-250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1</a:t>
                  </a:r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</a:t>
                  </a:r>
                  <a:r>
                    <a:rPr lang="en-US" sz="2400" baseline="-250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2,000 kg</a:t>
                  </a:r>
                </a:p>
                <a:p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p1</a:t>
                  </a:r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 0.1</a:t>
                  </a:r>
                </a:p>
                <a:p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s1</a:t>
                  </a:r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 0.9</a:t>
                  </a:r>
                </a:p>
                <a:p>
                  <a:endPara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4AC1BBD3-0B21-E803-BFAE-8A445077BF7C}"/>
                    </a:ext>
                  </a:extLst>
                </p:cNvPr>
                <p:cNvSpPr txBox="1"/>
                <p:nvPr/>
              </p:nvSpPr>
              <p:spPr>
                <a:xfrm>
                  <a:off x="2212060" y="3845519"/>
                  <a:ext cx="1288240" cy="12040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 ?</a:t>
                  </a: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p2</a:t>
                  </a:r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 0.4</a:t>
                  </a: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s2</a:t>
                  </a:r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 0.6</a:t>
                  </a:r>
                </a:p>
                <a:p>
                  <a:endPara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endPara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D1D98BC5-391E-8FDD-52F8-60165C7D2A17}"/>
                    </a:ext>
                  </a:extLst>
                </p:cNvPr>
                <p:cNvSpPr txBox="1"/>
                <p:nvPr/>
              </p:nvSpPr>
              <p:spPr>
                <a:xfrm>
                  <a:off x="2212059" y="4621810"/>
                  <a:ext cx="1137428" cy="7959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</a:t>
                  </a:r>
                  <a:r>
                    <a:rPr lang="en-US" sz="2400" baseline="-250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3</a:t>
                  </a:r>
                  <a:r>
                    <a:rPr lang="en-US" sz="24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=?</a:t>
                  </a:r>
                </a:p>
                <a:p>
                  <a:r>
                    <a:rPr lang="en-US" sz="24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p3</a:t>
                  </a:r>
                  <a:r>
                    <a:rPr lang="en-US" sz="24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 0</a:t>
                  </a:r>
                </a:p>
                <a:p>
                  <a:r>
                    <a:rPr lang="en-US" sz="24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s3</a:t>
                  </a:r>
                  <a:r>
                    <a:rPr lang="en-US" sz="24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 1</a:t>
                  </a:r>
                </a:p>
              </p:txBody>
            </p:sp>
          </p:grp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88FD4DE4-B7AA-9F85-9980-69F598F35EC2}"/>
                  </a:ext>
                </a:extLst>
              </p:cNvPr>
              <p:cNvSpPr/>
              <p:nvPr/>
            </p:nvSpPr>
            <p:spPr>
              <a:xfrm>
                <a:off x="3227665" y="3784976"/>
                <a:ext cx="592193" cy="45719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1F1CC19E-9476-1F47-9EC4-7B3B898CA27A}"/>
                  </a:ext>
                </a:extLst>
              </p:cNvPr>
              <p:cNvSpPr/>
              <p:nvPr/>
            </p:nvSpPr>
            <p:spPr>
              <a:xfrm>
                <a:off x="3817765" y="3779286"/>
                <a:ext cx="592193" cy="45719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C4D20845-1420-2F08-BB52-CD93AFCCE03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806571" y="1717657"/>
                <a:ext cx="17442" cy="2084489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ECAA68B-8E72-E936-7501-BA8A062C0A97}"/>
                </a:ext>
              </a:extLst>
            </p:cNvPr>
            <p:cNvSpPr/>
            <p:nvPr/>
          </p:nvSpPr>
          <p:spPr>
            <a:xfrm>
              <a:off x="2454965" y="2174857"/>
              <a:ext cx="2723322" cy="3410934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014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235"/>
    </mc:Choice>
    <mc:Fallback xmlns="">
      <p:transition spd="slow" advTm="9823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E3EF8C-2F74-8798-BEF7-3190E32C26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ED1F6-64F9-8E0C-C932-9D9CE691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A3A50EB-1727-E486-8662-907C2F365CA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</p:spPr>
            <p:txBody>
              <a:bodyPr>
                <a:normAutofit/>
              </a:bodyPr>
              <a:lstStyle/>
              <a:p>
                <a:pPr marL="685800" indent="-571500" algn="just">
                  <a:lnSpc>
                    <a:spcPct val="150000"/>
                  </a:lnSpc>
                  <a:buAutoNum type="romanLcParenBoth"/>
                </a:pPr>
                <a:r>
                  <a:rPr lang="en-US" sz="2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Overall material balances: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overall material balances is given by</a:t>
                </a:r>
                <a:r>
                  <a:rPr lang="en-US" sz="2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(4.6)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But 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2,000 kg, and R= 8, 000 kg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the values of 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2, 000 kg, and R = 8, 000 kg into equation (4.6), we get: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  <m: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=8,000−2, 000=6,000</m:t>
                    </m:r>
                  </m:oMath>
                </a14:m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(4.7)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and 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mass of input stocks in streams 1, 2 and 3, respectively; and R is the mass of the output stream.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A3A50EB-1727-E486-8662-907C2F365CA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994B60-EF38-D25A-C460-5ADB527F731C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375DA4F-9C8C-402B-9568-17640559ECFA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41E9DCC-6569-36D1-89C0-1A0005919C36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97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937"/>
    </mc:Choice>
    <mc:Fallback xmlns="">
      <p:transition spd="slow" advTm="6993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BC07C4-E175-4B84-A94A-B465C2E7D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CD97-64B3-2465-429E-6B9E3A30A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FCC9AD-DC07-3280-A440-8C3382EB66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buNone/>
                </a:pPr>
                <a:r>
                  <a:rPr lang="en-US" sz="2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(ii) Components material balances: </a:t>
                </a:r>
              </a:p>
              <a:p>
                <a:pPr marL="114300" indent="0" algn="just"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components material balance is given by</a:t>
                </a:r>
                <a:r>
                  <a:rPr lang="en-US" sz="2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𝑖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𝑖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𝑖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𝑖𝑟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(4.8)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X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i1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, X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i2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and X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i3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are mass fractions of  species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in the feed streams 1, 2 and 3, respectively; and X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ir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is mass fraction of species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in the output stream.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Component balance on polymer is given by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𝑝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𝑝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𝑝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𝑝𝑟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(4.9)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FCC9AD-DC07-3280-A440-8C3382EB66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  <a:blipFill>
                <a:blip r:embed="rId4"/>
                <a:stretch>
                  <a:fillRect t="-1039"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2E9FC0A-7498-E3CF-107A-3DB3507B9830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BDC64E2-881F-F54C-4EAC-104B175A688A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FE4D7DC-D9CC-CDE7-3A25-A6087FDAD991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15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002"/>
    </mc:Choice>
    <mc:Fallback xmlns="">
      <p:transition spd="slow" advTm="10800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9F3167-9707-89D7-8EA0-E4F37FE243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86A35-4BE8-E255-2652-084649E3D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15F56E5-7D3C-27A9-A01B-B57CA08DB8C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p1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p2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p3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mass fractions of polymer in the feed streams 1, 2 and 3, respectively; and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pr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mass fraction of polymer in the output stream.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Component balance on solvent is given by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𝑠𝑟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(4.10)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s1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s2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s3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are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mass fractions of solvent in the feed streams 1, 2 and 3, respectively; and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itchFamily="18" charset="0"/>
                  </a:rPr>
                  <a:t>sr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mass fraction of solvent in the output stream.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15F56E5-7D3C-27A9-A01B-B57CA08DB8C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273FE97-48C9-0D72-EBD6-220F2DCEDAC1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1551FD8-88BC-7CFF-B448-C971CFAFF71B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EEA9E7E-4A89-5174-3977-434921956DC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80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63"/>
    </mc:Choice>
    <mc:Fallback xmlns="">
      <p:transition spd="slow" advTm="7816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193023-8D01-FBDC-BB4E-C5B91F4F2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0C1D5-B144-BD47-C38E-423AF5ECC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62740E8-0DFC-B5A2-0283-613F7670F74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polymer is present only in the two streams of the feed stock, you can do component balance on polymer using equation (4.9).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𝑝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𝑝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𝑝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𝑝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𝑟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.1∗2,000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0.4</m:t>
                        </m:r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0.2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8, 000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200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0.4</m:t>
                        </m:r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1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,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 6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00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0.4</m:t>
                        </m:r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=1,600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−200=1, 400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1,400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0.4</m:t>
                        </m:r>
                      </m:den>
                    </m:f>
                    <m:r>
                      <a:rPr lang="en-US" sz="24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=3, 500 </m:t>
                    </m:r>
                    <m:r>
                      <a:rPr lang="en-US" sz="24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𝑘𝑔</m:t>
                    </m:r>
                  </m:oMath>
                </a14:m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62740E8-0DFC-B5A2-0283-613F7670F74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7566780-1AD4-0D46-FD50-3C5E04DDBEA5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B24DE1C-27EC-4596-948A-D7E8151B91C9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545F4E7-05D5-50AB-E300-6A52CFD7434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95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735"/>
    </mc:Choice>
    <mc:Fallback xmlns="">
      <p:transition spd="slow" advTm="76735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CD5F9E-5C47-57FB-D796-8793E5683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BBD4A-1BB6-0668-0BDF-657564F6F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7D9926A-905B-4798-E58A-F466C47076B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Now, you can calculate the mass in the feed stream 3 (M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using equation (4.7)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en-US" sz="24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=6</m:t>
                    </m:r>
                    <m:r>
                      <a:rPr lang="en-US" sz="24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, </m:t>
                    </m:r>
                    <m:r>
                      <a:rPr lang="en-US" sz="24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000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value of 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3, 500 kg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By substituting the value of 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3, 500 kg into equation (4.7), you can get the value of 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en-US" sz="24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=6</m:t>
                    </m:r>
                    <m:r>
                      <a:rPr lang="en-US" sz="24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, </m:t>
                    </m:r>
                    <m:r>
                      <a:rPr lang="en-US" sz="24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000</m:t>
                    </m:r>
                    <m:r>
                      <a:rPr lang="en-US" sz="24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  <m:sub>
                        <m: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=6000−3, 500=</m:t>
                    </m:r>
                  </m:oMath>
                </a14:m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2, 500 kg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Therefore, the stocks of the  feed streams should be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2, 000 kg, 3, 500 kg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2, 500 kg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stream 1, 2 and 3, respectively.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7D9926A-905B-4798-E58A-F466C47076B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846759"/>
                <a:ext cx="11648661" cy="5279406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1D5018D-C171-B7BE-5C40-4F03F8CAC1F1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5B90A91-9CBC-DCFA-5EBB-268B1206F68C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8FE906C-D9A2-956D-28F9-7B05F77BF38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68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808"/>
    </mc:Choice>
    <mc:Fallback xmlns="">
      <p:transition spd="slow" advTm="7680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65B178-0B8B-3E56-725A-2D94668B2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F8314-2325-F84E-3616-642561426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74BAC-2A4A-1EC9-82F9-A02B351F6B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7"/>
            <a:ext cx="11648661" cy="5139467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 Q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Answer: </a:t>
            </a:r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Separation of ethanol, methanol and water mixtures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input stream  with total feed rate = 100 kg/ hr, and two output streams.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fractions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feed 0.5, 0.1 and 0.4, for EtOH, MeOH and 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O, respectively.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side flow rate is  60 kg/hr with 0.8, 0.15 and 0.05 for EtOH, MeOH and 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Bottom side output flow rate and the mass fractions of EtOH, MeOH and 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Separation is carried out at steady state condition.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DE1AF08-BCEB-D838-2F2C-BBA47FC5243A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95846B8-3ADC-1D8F-D015-A90248BA5D6B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BC45442-F75E-6E8B-7455-4B8917E472E6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33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161"/>
    </mc:Choice>
    <mc:Fallback xmlns="">
      <p:transition spd="slow" advTm="7116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53048-C5E4-549C-7218-6B17744DF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AD14E-C2F7-152E-F585-20793F153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4E3E5-34FB-89C6-EDB5-BF9349DAC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9"/>
            <a:ext cx="11648661" cy="5139466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separation  process flow diagram is shown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E837553-5C68-CC84-4021-9604739CD9E2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84205DF-C3C8-BE60-31A0-EA968DA308D7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4BC07C8-D4C1-81BF-E9CC-155255C36CC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8AFF1F2-6EFD-DD46-FDAD-9E9F6323ACE5}"/>
              </a:ext>
            </a:extLst>
          </p:cNvPr>
          <p:cNvSpPr txBox="1"/>
          <p:nvPr/>
        </p:nvSpPr>
        <p:spPr>
          <a:xfrm flipH="1">
            <a:off x="6903608" y="2700407"/>
            <a:ext cx="4678791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4.4.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Separation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flow diagram for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4.1 #Q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A1625C-3397-2A31-47FE-B70CDF884F80}"/>
              </a:ext>
            </a:extLst>
          </p:cNvPr>
          <p:cNvGrpSpPr/>
          <p:nvPr/>
        </p:nvGrpSpPr>
        <p:grpSpPr>
          <a:xfrm>
            <a:off x="490330" y="2226173"/>
            <a:ext cx="6495638" cy="3349125"/>
            <a:chOff x="609600" y="2589924"/>
            <a:chExt cx="6495638" cy="3349125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EBDDA443-1D0E-E954-C77F-265390AC9A8E}"/>
                </a:ext>
              </a:extLst>
            </p:cNvPr>
            <p:cNvGrpSpPr/>
            <p:nvPr/>
          </p:nvGrpSpPr>
          <p:grpSpPr>
            <a:xfrm>
              <a:off x="609600" y="2589924"/>
              <a:ext cx="6495638" cy="3349125"/>
              <a:chOff x="2118690" y="1699591"/>
              <a:chExt cx="6495638" cy="3349125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C0F40815-9A89-2EDA-3674-6E98B483589A}"/>
                  </a:ext>
                </a:extLst>
              </p:cNvPr>
              <p:cNvGrpSpPr/>
              <p:nvPr/>
            </p:nvGrpSpPr>
            <p:grpSpPr>
              <a:xfrm>
                <a:off x="3796748" y="2047461"/>
                <a:ext cx="2715038" cy="2693503"/>
                <a:chOff x="3796748" y="2047461"/>
                <a:chExt cx="2715038" cy="2693503"/>
              </a:xfrm>
            </p:grpSpPr>
            <p:sp>
              <p:nvSpPr>
                <p:cNvPr id="4" name="Flowchart: Magnetic Disk 3">
                  <a:extLst>
                    <a:ext uri="{FF2B5EF4-FFF2-40B4-BE49-F238E27FC236}">
                      <a16:creationId xmlns:a16="http://schemas.microsoft.com/office/drawing/2014/main" id="{92B256AF-F5BE-4267-9A95-7107A83BBA7C}"/>
                    </a:ext>
                  </a:extLst>
                </p:cNvPr>
                <p:cNvSpPr/>
                <p:nvPr/>
              </p:nvSpPr>
              <p:spPr>
                <a:xfrm>
                  <a:off x="4268854" y="2216426"/>
                  <a:ext cx="1913285" cy="2385391"/>
                </a:xfrm>
                <a:prstGeom prst="flowChartMagneticDisk">
                  <a:avLst/>
                </a:prstGeom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Separation</a:t>
                  </a:r>
                  <a:r>
                    <a:rPr lang="en-US" sz="2400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</a:p>
              </p:txBody>
            </p:sp>
            <p:cxnSp>
              <p:nvCxnSpPr>
                <p:cNvPr id="11" name="Straight Connector 10">
                  <a:extLst>
                    <a:ext uri="{FF2B5EF4-FFF2-40B4-BE49-F238E27FC236}">
                      <a16:creationId xmlns:a16="http://schemas.microsoft.com/office/drawing/2014/main" id="{E120458F-5262-18FF-4A52-6A5F7EA0899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334000" y="2047461"/>
                  <a:ext cx="0" cy="725557"/>
                </a:xfrm>
                <a:prstGeom prst="line">
                  <a:avLst/>
                </a:prstGeom>
                <a:ln>
                  <a:solidFill>
                    <a:srgbClr val="0070C0"/>
                  </a:solidFill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Straight Arrow Connector 12">
                  <a:extLst>
                    <a:ext uri="{FF2B5EF4-FFF2-40B4-BE49-F238E27FC236}">
                      <a16:creationId xmlns:a16="http://schemas.microsoft.com/office/drawing/2014/main" id="{0616B984-81A0-8A78-B1B6-F512CE0D51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796748" y="3727171"/>
                  <a:ext cx="470452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Straight Arrow Connector 19">
                  <a:extLst>
                    <a:ext uri="{FF2B5EF4-FFF2-40B4-BE49-F238E27FC236}">
                      <a16:creationId xmlns:a16="http://schemas.microsoft.com/office/drawing/2014/main" id="{8E1467C0-29A1-8A5F-1DC5-66558F4093A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334000" y="2047461"/>
                  <a:ext cx="921024" cy="0"/>
                </a:xfrm>
                <a:prstGeom prst="straightConnector1">
                  <a:avLst/>
                </a:prstGeom>
                <a:ln>
                  <a:solidFill>
                    <a:srgbClr val="7030A0"/>
                  </a:solidFill>
                  <a:tailEnd type="triangle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Straight Connector 21">
                  <a:extLst>
                    <a:ext uri="{FF2B5EF4-FFF2-40B4-BE49-F238E27FC236}">
                      <a16:creationId xmlns:a16="http://schemas.microsoft.com/office/drawing/2014/main" id="{0ED2E100-87DF-D938-3F39-79A15B5640D0}"/>
                    </a:ext>
                  </a:extLst>
                </p:cNvPr>
                <p:cNvCxnSpPr/>
                <p:nvPr/>
              </p:nvCxnSpPr>
              <p:spPr>
                <a:xfrm>
                  <a:off x="5225496" y="4263886"/>
                  <a:ext cx="0" cy="477078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Straight Arrow Connector 22">
                  <a:extLst>
                    <a:ext uri="{FF2B5EF4-FFF2-40B4-BE49-F238E27FC236}">
                      <a16:creationId xmlns:a16="http://schemas.microsoft.com/office/drawing/2014/main" id="{4D10A982-6094-6FDB-B78C-E18C0DEA51C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225496" y="4740964"/>
                  <a:ext cx="1286290" cy="0"/>
                </a:xfrm>
                <a:prstGeom prst="straightConnector1">
                  <a:avLst/>
                </a:prstGeom>
                <a:ln>
                  <a:solidFill>
                    <a:srgbClr val="FF0000"/>
                  </a:solidFill>
                  <a:tailEnd type="triangle"/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F1AA3C4-E183-BEFE-D252-52323DC1244E}"/>
                  </a:ext>
                </a:extLst>
              </p:cNvPr>
              <p:cNvSpPr txBox="1"/>
              <p:nvPr/>
            </p:nvSpPr>
            <p:spPr>
              <a:xfrm>
                <a:off x="6410739" y="1699591"/>
                <a:ext cx="1913284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 = 60 kg/hr</a:t>
                </a:r>
              </a:p>
              <a:p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pe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0.8</a:t>
                </a:r>
              </a:p>
              <a:p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pm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0.15</a:t>
                </a:r>
              </a:p>
              <a:p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pw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0.05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61B79E91-2375-00C7-BA49-1F38CAC31A63}"/>
                  </a:ext>
                </a:extLst>
              </p:cNvPr>
              <p:cNvSpPr txBox="1"/>
              <p:nvPr/>
            </p:nvSpPr>
            <p:spPr>
              <a:xfrm>
                <a:off x="2118690" y="2932765"/>
                <a:ext cx="1913284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 = 100 kg/hr</a:t>
                </a:r>
              </a:p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fe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0.5</a:t>
                </a:r>
              </a:p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fm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0.1</a:t>
                </a:r>
              </a:p>
              <a:p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fw</a:t>
                </a: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0.4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8287809-66C0-D30A-C8FC-466F40E5F76F}"/>
                  </a:ext>
                </a:extLst>
              </p:cNvPr>
              <p:cNvSpPr txBox="1"/>
              <p:nvPr/>
            </p:nvSpPr>
            <p:spPr>
              <a:xfrm>
                <a:off x="6701044" y="3479056"/>
                <a:ext cx="1913284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 = ?</a:t>
                </a:r>
              </a:p>
              <a:p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</a:t>
                </a:r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?</a:t>
                </a:r>
              </a:p>
              <a:p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Bm</a:t>
                </a:r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?</a:t>
                </a:r>
              </a:p>
              <a:p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Bw</a:t>
                </a:r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?</a:t>
                </a:r>
              </a:p>
            </p:txBody>
          </p:sp>
        </p:grp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CF7F999-180E-4DA7-EB61-26C6324BBE3E}"/>
                </a:ext>
              </a:extLst>
            </p:cNvPr>
            <p:cNvSpPr/>
            <p:nvPr/>
          </p:nvSpPr>
          <p:spPr>
            <a:xfrm>
              <a:off x="2522884" y="3034903"/>
              <a:ext cx="2290089" cy="2457248"/>
            </a:xfrm>
            <a:prstGeom prst="rect">
              <a:avLst/>
            </a:prstGeom>
            <a:noFill/>
            <a:ln>
              <a:prstDash val="sysDot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69101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381"/>
    </mc:Choice>
    <mc:Fallback xmlns="">
      <p:transition spd="slow" advTm="7238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84403-4A96-5CC5-0104-CE22EAD4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A8157-D283-90D1-C642-42C088948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65734E2-7201-788A-277A-239BAA22C88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determine the four unknowns, you need four independent equations.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One independent equation is the overall material balance, and three independent equations  are  component material balances with respect to EtOH, MeOH and 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O. </a:t>
                </a:r>
              </a:p>
              <a:p>
                <a:pPr marL="685800" indent="-571500" algn="just">
                  <a:lnSpc>
                    <a:spcPct val="150000"/>
                  </a:lnSpc>
                  <a:buAutoNum type="romanLcParenBoth"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Overall material balances: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overall material balance is given by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𝐹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P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B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(4.11)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F is mass flow rate of  the input, P is mass flow rate of  top side output stream, and B is mass flow rate of bottom side output stream.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65734E2-7201-788A-277A-239BAA22C88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CFF63EB-868F-A982-0893-1E9B56BB900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D2D393E-6D45-8D06-B4F4-0B42EDC50D7E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FD8C847-F4DC-E1F7-19A7-BF5D646947D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73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47"/>
    </mc:Choice>
    <mc:Fallback xmlns="">
      <p:transition spd="slow" advTm="5324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65A70-8C32-220A-C938-C307B5BBC7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5AC91-9CD1-B352-AEDF-6FB569CA0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4C07421-6BF6-2247-4EAA-C6D9FBDA988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(ii) Components  material balances: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Component material balance for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ethanol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given by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𝐹𝑒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𝐹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𝑃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𝑒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P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𝑒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B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(4.12)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Component  material balance for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methanol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expressed by: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𝐹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𝐹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𝑃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P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B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(4.13)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Component material balance for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water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described  by: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𝐹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𝑤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𝐹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𝑃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𝑤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P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𝑤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B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(4.14)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4C07421-6BF6-2247-4EAA-C6D9FBDA988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0F679EC-7C06-5C01-022C-D56CFA2BE0C9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805994B-F45C-9F13-235D-EE013695D0A2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DD6729-A9C4-C678-210D-026F3BB68B78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88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309"/>
    </mc:Choice>
    <mc:Fallback xmlns="">
      <p:transition spd="slow" advTm="11130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FDFDB-427E-27C1-824F-AB8E5EF6A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C7AB0-5F16-7321-1222-BCF73DA33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9E777A4-D3F5-2BD2-6649-D83E575E433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 fontScale="92500"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X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Fe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X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Fm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&amp; </a:t>
                </a:r>
                <a:r>
                  <a:rPr lang="en-US" sz="2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6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Fw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feed stream mass fractions of EtOH, MeOH and H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O, respectively; X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Pe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X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Pm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&amp; X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Pw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 top side output stream mass fractions of EtOH, MeOH and H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O, respectively; and X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X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Bm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&amp; X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Bw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bottom side output stream mass fractions of  EtOH, MeOH and H</a:t>
                </a:r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O, respectively.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Using equation (4.11), the overall material balance is given by</a:t>
                </a:r>
                <a:r>
                  <a:rPr lang="en-US" sz="2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600" i="1">
                        <a:latin typeface="Cambria Math" panose="02040503050406030204" pitchFamily="18" charset="0"/>
                        <a:cs typeface="Times New Roman" pitchFamily="18" charset="0"/>
                      </a:rPr>
                      <m:t>𝐹</m:t>
                    </m:r>
                    <m:r>
                      <a:rPr lang="en-US" sz="26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600">
                        <a:latin typeface="Cambria Math" panose="02040503050406030204" pitchFamily="18" charset="0"/>
                        <a:cs typeface="Times New Roman" pitchFamily="18" charset="0"/>
                      </a:rPr>
                      <m:t>P</m:t>
                    </m:r>
                    <m:r>
                      <a:rPr lang="en-US" sz="26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600">
                        <a:latin typeface="Cambria Math" panose="02040503050406030204" pitchFamily="18" charset="0"/>
                        <a:cs typeface="Times New Roman" pitchFamily="18" charset="0"/>
                      </a:rPr>
                      <m:t>B</m:t>
                    </m:r>
                  </m:oMath>
                </a14:m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the values of  F = 100 kg/ hr, and P = 60 kg/hr into equation (4.11), you get: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6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B</m:t>
                    </m:r>
                    <m:r>
                      <a:rPr lang="en-US" sz="26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6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F</m:t>
                    </m:r>
                    <m:r>
                      <a:rPr lang="en-US" sz="26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6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B</m:t>
                    </m:r>
                    <m:r>
                      <a:rPr lang="en-US" sz="26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=100−60=40</m:t>
                    </m:r>
                  </m:oMath>
                </a14:m>
                <a:r>
                  <a:rPr lang="en-US" sz="26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kg/hr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9E777A4-D3F5-2BD2-6649-D83E575E433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AA0D1A4-49B4-85FB-5628-E91D3AF01FD0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F25DE8E-6EF4-E740-6AE4-5DEF78A3DC6F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288BA83-D104-B46E-71A4-471AF1A14DD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51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003"/>
    </mc:Choice>
    <mc:Fallback xmlns="">
      <p:transition spd="slow" advTm="89003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F90371-5080-7661-6EA2-254F71140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BE6F7-51F5-BBCE-2313-55C78038B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45BC8FE-91F8-152C-E72A-BD4AF25CE3A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 fontScale="55000" lnSpcReduction="20000"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determine the mass fraction of </a:t>
                </a:r>
                <a:r>
                  <a:rPr lang="en-US" sz="4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ethanol in the bottom 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side output stream (X</a:t>
                </a:r>
                <a:r>
                  <a:rPr lang="en-US" sz="4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you can use  component balance of </a:t>
                </a:r>
                <a:r>
                  <a:rPr lang="en-US" sz="4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ethanol, 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equation (4.12)</a:t>
                </a:r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𝐹𝑒</m:t>
                        </m:r>
                      </m:sub>
                    </m:sSub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4400" i="1">
                        <a:latin typeface="Cambria Math" panose="02040503050406030204" pitchFamily="18" charset="0"/>
                        <a:cs typeface="Times New Roman" pitchFamily="18" charset="0"/>
                      </a:rPr>
                      <m:t>𝐹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𝑃𝑒</m:t>
                        </m:r>
                      </m:sub>
                    </m:sSub>
                    <m:r>
                      <a:rPr lang="en-US" sz="4400" i="1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P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𝐵𝑒</m:t>
                        </m:r>
                      </m:sub>
                    </m:sSub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B</m:t>
                    </m:r>
                  </m:oMath>
                </a14:m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Substitute  the values of F = 100 kg/hr, P = 60 kg/hr, B = 40 kg/hr, X</a:t>
                </a:r>
                <a:r>
                  <a:rPr lang="en-US" sz="4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Fe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0.5 and X</a:t>
                </a:r>
                <a:r>
                  <a:rPr lang="en-US" sz="4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Pe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0.8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0.5∗10</m:t>
                    </m:r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0.8</m:t>
                    </m:r>
                    <m:r>
                      <a:rPr lang="en-US" sz="4400" i="1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60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𝐵𝑒</m:t>
                        </m:r>
                      </m:sub>
                    </m:sSub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40</m:t>
                    </m:r>
                  </m:oMath>
                </a14:m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40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𝐵𝑒</m:t>
                        </m:r>
                      </m:sub>
                    </m:sSub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=50−48</m:t>
                    </m:r>
                  </m:oMath>
                </a14:m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𝑿</m:t>
                        </m:r>
                      </m:e>
                      <m:sub>
                        <m:r>
                          <a:rPr lang="en-US" sz="4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𝑩𝒆</m:t>
                        </m:r>
                      </m:sub>
                    </m:sSub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𝟐</m:t>
                        </m:r>
                      </m:num>
                      <m:den>
                        <m: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𝟒𝟎</m:t>
                        </m:r>
                      </m:den>
                    </m:f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𝟎</m:t>
                    </m:r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.</m:t>
                    </m:r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𝟎𝟓</m:t>
                    </m:r>
                  </m:oMath>
                </a14:m>
                <a:r>
                  <a:rPr lang="en-US" sz="4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45BC8FE-91F8-152C-E72A-BD4AF25CE3A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19A5C25-CF0E-E389-5D33-C0D8C9C9071F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0342C6A-F268-B377-7A28-10F4D90C8614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7BAF3C2-75AB-78D9-3B97-ED8A8E4390B3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57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55"/>
    </mc:Choice>
    <mc:Fallback xmlns="">
      <p:transition spd="slow" advTm="62055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8B533-A5E8-A2E9-4FDE-CEA8FF673A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D86D5-86D7-0B1A-57DF-0FEB4F211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95A281A-BBAD-3BDA-7C7B-BC5343046A2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 fontScale="55000" lnSpcReduction="20000"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calculate the mass fraction of </a:t>
                </a:r>
                <a:r>
                  <a:rPr lang="en-US" sz="4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methanol in the bottom 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side output stream (X</a:t>
                </a:r>
                <a:r>
                  <a:rPr lang="en-US" sz="4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Bm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use  component balance of methanol, equation (4.13)</a:t>
                </a:r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𝐹</m:t>
                        </m:r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sub>
                    </m:sSub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4400" i="1">
                        <a:latin typeface="Cambria Math" panose="02040503050406030204" pitchFamily="18" charset="0"/>
                        <a:cs typeface="Times New Roman" pitchFamily="18" charset="0"/>
                      </a:rPr>
                      <m:t>𝐹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𝑃</m:t>
                        </m:r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sub>
                    </m:sSub>
                    <m:r>
                      <a:rPr lang="en-US" sz="4400" i="1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P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</m:t>
                        </m:r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sub>
                    </m:sSub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B</m:t>
                    </m:r>
                  </m:oMath>
                </a14:m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Substitute  the values of F = 100 kg/hr, P = 60 kg/hr, B = 40 kg/hr, X</a:t>
                </a:r>
                <a:r>
                  <a:rPr lang="en-US" sz="4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Fm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0.1 and X</a:t>
                </a:r>
                <a:r>
                  <a:rPr lang="en-US" sz="4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Pm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0.15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0.1∗10</m:t>
                    </m:r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0.15</m:t>
                    </m:r>
                    <m:r>
                      <a:rPr lang="en-US" sz="4400" i="1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60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</m:t>
                        </m:r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sub>
                    </m:sSub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40</m:t>
                    </m:r>
                  </m:oMath>
                </a14:m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40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</m:t>
                        </m:r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sub>
                    </m:sSub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=10−9</m:t>
                    </m:r>
                  </m:oMath>
                </a14:m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𝑿</m:t>
                        </m:r>
                      </m:e>
                      <m:sub>
                        <m:r>
                          <a:rPr lang="en-US" sz="4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𝑩</m:t>
                        </m:r>
                        <m: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𝒎</m:t>
                        </m:r>
                      </m:sub>
                    </m:sSub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𝟒𝟎</m:t>
                        </m:r>
                      </m:den>
                    </m:f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𝟎</m:t>
                    </m:r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.</m:t>
                    </m:r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𝟎𝟐𝟓</m:t>
                    </m:r>
                  </m:oMath>
                </a14:m>
                <a:r>
                  <a:rPr lang="en-US" sz="4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95A281A-BBAD-3BDA-7C7B-BC5343046A2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25E3F25-9373-5C8C-DEE8-077ACD91D7CC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DE7547B-B5B7-1F34-A9FD-7ED0A5A82D59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B438DE-B330-D79F-6D68-22552C597570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32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756"/>
    </mc:Choice>
    <mc:Fallback xmlns="">
      <p:transition spd="slow" advTm="70756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0928CE-2389-1F1E-5E25-AEA46FD276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32098-C56A-E831-6020-63AD5B116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A64F233-2AB6-279C-FDC8-EE9682DCA31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 fontScale="55000" lnSpcReduction="20000"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calculate the mass fraction of </a:t>
                </a:r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water in the bottom side 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output stream (X</a:t>
                </a:r>
                <a:r>
                  <a:rPr lang="en-US" sz="4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Bw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you can use  component material balances  of methanol, equation (4.14)</a:t>
                </a:r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𝐹</m:t>
                        </m:r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𝑤</m:t>
                        </m:r>
                      </m:sub>
                    </m:sSub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4400" i="1">
                        <a:latin typeface="Cambria Math" panose="02040503050406030204" pitchFamily="18" charset="0"/>
                        <a:cs typeface="Times New Roman" pitchFamily="18" charset="0"/>
                      </a:rPr>
                      <m:t>𝐹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𝑃</m:t>
                        </m:r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𝑤</m:t>
                        </m:r>
                      </m:sub>
                    </m:sSub>
                    <m:r>
                      <a:rPr lang="en-US" sz="4400" i="1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P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</m:t>
                        </m:r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𝑤</m:t>
                        </m:r>
                      </m:sub>
                    </m:sSub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B</m:t>
                    </m:r>
                  </m:oMath>
                </a14:m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Substitute  the values of F = 100 kg/hr, P = 60 kg/hr, B = 40 kg/hr, X</a:t>
                </a:r>
                <a:r>
                  <a:rPr lang="en-US" sz="4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Fw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0.4 and X</a:t>
                </a:r>
                <a:r>
                  <a:rPr lang="en-US" sz="4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Pw</a:t>
                </a:r>
                <a:r>
                  <a:rPr lang="en-US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0.05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0.4∗10</m:t>
                    </m:r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0.05</m:t>
                    </m:r>
                    <m:r>
                      <a:rPr lang="en-US" sz="4400" i="1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60</m:t>
                    </m:r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</m:t>
                        </m:r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𝑤</m:t>
                        </m:r>
                      </m:sub>
                    </m:sSub>
                    <m:r>
                      <a:rPr lang="en-US" sz="4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40</m:t>
                    </m:r>
                  </m:oMath>
                </a14:m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40</m:t>
                    </m:r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𝐵</m:t>
                        </m:r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𝑤</m:t>
                        </m:r>
                      </m:sub>
                    </m:sSub>
                    <m:r>
                      <a:rPr lang="en-US" sz="4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=40−3</m:t>
                    </m:r>
                  </m:oMath>
                </a14:m>
                <a:r>
                  <a:rPr lang="en-US" sz="4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4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𝑿</m:t>
                        </m:r>
                      </m:e>
                      <m:sub>
                        <m:r>
                          <a:rPr lang="en-US" sz="4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𝑩</m:t>
                        </m:r>
                        <m: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𝒘</m:t>
                        </m:r>
                      </m:sub>
                    </m:sSub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𝟑𝟕</m:t>
                        </m:r>
                      </m:num>
                      <m:den>
                        <m:r>
                          <a:rPr lang="en-US" sz="4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𝟒𝟎</m:t>
                        </m:r>
                      </m:den>
                    </m:f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𝟎</m:t>
                    </m:r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.</m:t>
                    </m:r>
                    <m:r>
                      <a:rPr lang="en-US" sz="4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𝟗𝟐𝟓</m:t>
                    </m:r>
                  </m:oMath>
                </a14:m>
                <a:r>
                  <a:rPr lang="en-US" sz="4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4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A64F233-2AB6-279C-FDC8-EE9682DCA31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5837F91-6791-F813-5763-CBA5099C2D04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732CA08-20BA-532D-6F86-DB36CDC160F4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E7E9163-0CF7-41E5-ACB8-A23F51FA982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67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196"/>
    </mc:Choice>
    <mc:Fallback xmlns="">
      <p:transition spd="slow" advTm="5719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2A51C3-1174-FEBA-142F-834380E12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9C626-46C2-A30C-B6AB-49C6AC440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F4BA43-EFC7-B484-DCB0-6BC7252346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7"/>
            <a:ext cx="11648661" cy="5139467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 Q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Answer: 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Crystallization operation, and one stream feed  with total quantity of 5, 000 kg, and two output streams (mother liquor and final crystal)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fraction of sodium sulfate in the feed is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fractions of  the final crystal and mother liquor  are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0.75 and 0.10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respectively.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 :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mass of final crystal and the mother liquor.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FFC15BF-5188-6453-848E-CAABEE52E0E7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A0D8CE6-436F-DC98-5EB5-6E75D555676B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95987B7-6103-79F7-BCC6-C602DCBCE74D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95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872"/>
    </mc:Choice>
    <mc:Fallback xmlns="">
      <p:transition spd="slow" advTm="4187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74B76-0832-524D-61FE-BCB9917173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96612-EC10-A793-4A7F-6CD45652B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5FF8E-27CD-B51F-9E1A-FD89A3010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7"/>
            <a:ext cx="11648661" cy="5139467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The crystallization operation is done at steady state condition; and water is a solvent with sodium sulfate solution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crystallization  process flow diagram is shown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4.5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87BB058-FC15-2B61-28C5-8DB9A39D48C9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11D9F53-4D5C-38C6-637A-0C788AF77E26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756C558-3466-3EEA-94C8-2BB4E662CE4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21B076C-640D-2788-741D-672D9FB6187B}"/>
              </a:ext>
            </a:extLst>
          </p:cNvPr>
          <p:cNvSpPr txBox="1"/>
          <p:nvPr/>
        </p:nvSpPr>
        <p:spPr>
          <a:xfrm flipH="1">
            <a:off x="7079971" y="3225328"/>
            <a:ext cx="4601818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4.5.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Crystallization process flow diagram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4.1 #Q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D1AC9DB-7A60-FCD0-CEDF-94FFFB11CDA6}"/>
              </a:ext>
            </a:extLst>
          </p:cNvPr>
          <p:cNvGrpSpPr/>
          <p:nvPr/>
        </p:nvGrpSpPr>
        <p:grpSpPr>
          <a:xfrm>
            <a:off x="609600" y="3003336"/>
            <a:ext cx="6202015" cy="2685874"/>
            <a:chOff x="748748" y="2726337"/>
            <a:chExt cx="6202015" cy="2685874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6CEF271A-0ADE-06FD-CCE5-B58E31E1D488}"/>
                </a:ext>
              </a:extLst>
            </p:cNvPr>
            <p:cNvGrpSpPr/>
            <p:nvPr/>
          </p:nvGrpSpPr>
          <p:grpSpPr>
            <a:xfrm>
              <a:off x="748748" y="2726337"/>
              <a:ext cx="6202015" cy="2685874"/>
              <a:chOff x="964097" y="1785981"/>
              <a:chExt cx="6202015" cy="2685874"/>
            </a:xfrm>
          </p:grpSpPr>
          <p:cxnSp>
            <p:nvCxnSpPr>
              <p:cNvPr id="25" name="Straight Arrow Connector 24">
                <a:extLst>
                  <a:ext uri="{FF2B5EF4-FFF2-40B4-BE49-F238E27FC236}">
                    <a16:creationId xmlns:a16="http://schemas.microsoft.com/office/drawing/2014/main" id="{3CA0BE22-4036-D48E-21BA-5D3C6C8D60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54357" y="2956493"/>
                <a:ext cx="646043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7165FF01-BB78-E1C4-891C-FE03DE7B05D5}"/>
                  </a:ext>
                </a:extLst>
              </p:cNvPr>
              <p:cNvGrpSpPr/>
              <p:nvPr/>
            </p:nvGrpSpPr>
            <p:grpSpPr>
              <a:xfrm>
                <a:off x="964097" y="1785981"/>
                <a:ext cx="6202015" cy="2685874"/>
                <a:chOff x="964097" y="1785981"/>
                <a:chExt cx="6202015" cy="2685874"/>
              </a:xfrm>
            </p:grpSpPr>
            <p:sp>
              <p:nvSpPr>
                <p:cNvPr id="4" name="Rectangle 3">
                  <a:extLst>
                    <a:ext uri="{FF2B5EF4-FFF2-40B4-BE49-F238E27FC236}">
                      <a16:creationId xmlns:a16="http://schemas.microsoft.com/office/drawing/2014/main" id="{B1EE6BC6-1EE4-0353-3A48-DAA19D8C0EDC}"/>
                    </a:ext>
                  </a:extLst>
                </p:cNvPr>
                <p:cNvSpPr/>
                <p:nvPr/>
              </p:nvSpPr>
              <p:spPr>
                <a:xfrm>
                  <a:off x="3200400" y="2553960"/>
                  <a:ext cx="1729409" cy="805069"/>
                </a:xfrm>
                <a:prstGeom prst="rect">
                  <a:avLst/>
                </a:prstGeom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>
                      <a:solidFill>
                        <a:srgbClr val="0070C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Crystallizer</a:t>
                  </a:r>
                  <a:r>
                    <a:rPr lang="en-US" dirty="0"/>
                    <a:t> </a:t>
                  </a:r>
                </a:p>
              </p:txBody>
            </p:sp>
            <p:cxnSp>
              <p:nvCxnSpPr>
                <p:cNvPr id="9" name="Straight Connector 8">
                  <a:extLst>
                    <a:ext uri="{FF2B5EF4-FFF2-40B4-BE49-F238E27FC236}">
                      <a16:creationId xmlns:a16="http://schemas.microsoft.com/office/drawing/2014/main" id="{C0EA4FF6-F261-926F-DAF0-131B997A9EE3}"/>
                    </a:ext>
                  </a:extLst>
                </p:cNvPr>
                <p:cNvCxnSpPr>
                  <a:cxnSpLocks/>
                  <a:stCxn id="4" idx="0"/>
                </p:cNvCxnSpPr>
                <p:nvPr/>
              </p:nvCxnSpPr>
              <p:spPr>
                <a:xfrm flipH="1" flipV="1">
                  <a:off x="4065104" y="2166730"/>
                  <a:ext cx="1" cy="38723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Straight Arrow Connector 10">
                  <a:extLst>
                    <a:ext uri="{FF2B5EF4-FFF2-40B4-BE49-F238E27FC236}">
                      <a16:creationId xmlns:a16="http://schemas.microsoft.com/office/drawing/2014/main" id="{8B0215D9-1AE8-B5F2-FDF2-0BCC845BB1D4}"/>
                    </a:ext>
                  </a:extLst>
                </p:cNvPr>
                <p:cNvCxnSpPr/>
                <p:nvPr/>
              </p:nvCxnSpPr>
              <p:spPr>
                <a:xfrm>
                  <a:off x="4065104" y="2166730"/>
                  <a:ext cx="864705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Connector: Elbow 12">
                  <a:extLst>
                    <a:ext uri="{FF2B5EF4-FFF2-40B4-BE49-F238E27FC236}">
                      <a16:creationId xmlns:a16="http://schemas.microsoft.com/office/drawing/2014/main" id="{142D29CB-9E0B-1086-1EEF-8B9EF7CC367C}"/>
                    </a:ext>
                  </a:extLst>
                </p:cNvPr>
                <p:cNvCxnSpPr>
                  <a:stCxn id="4" idx="2"/>
                </p:cNvCxnSpPr>
                <p:nvPr/>
              </p:nvCxnSpPr>
              <p:spPr>
                <a:xfrm rot="16200000" flipH="1">
                  <a:off x="4305015" y="3119119"/>
                  <a:ext cx="384884" cy="864704"/>
                </a:xfrm>
                <a:prstGeom prst="bentConnector2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3"/>
                </a:lnRef>
                <a:fillRef idx="0">
                  <a:schemeClr val="accent3"/>
                </a:fillRef>
                <a:effectRef idx="2">
                  <a:schemeClr val="accent3"/>
                </a:effectRef>
                <a:fontRef idx="minor">
                  <a:schemeClr val="tx1"/>
                </a:fontRef>
              </p:style>
            </p:cxnSp>
            <p:sp>
              <p:nvSpPr>
                <p:cNvPr id="28" name="TextBox 27">
                  <a:extLst>
                    <a:ext uri="{FF2B5EF4-FFF2-40B4-BE49-F238E27FC236}">
                      <a16:creationId xmlns:a16="http://schemas.microsoft.com/office/drawing/2014/main" id="{06960370-0B55-CFC3-F771-D129847491A5}"/>
                    </a:ext>
                  </a:extLst>
                </p:cNvPr>
                <p:cNvSpPr txBox="1"/>
                <p:nvPr/>
              </p:nvSpPr>
              <p:spPr>
                <a:xfrm>
                  <a:off x="5198165" y="1785981"/>
                  <a:ext cx="1967947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 = ?</a:t>
                  </a: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ms</a:t>
                  </a:r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0.10</a:t>
                  </a: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mw</a:t>
                  </a:r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0.90</a:t>
                  </a:r>
                </a:p>
              </p:txBody>
            </p:sp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1471774D-E994-981E-5A0C-08AE91101242}"/>
                    </a:ext>
                  </a:extLst>
                </p:cNvPr>
                <p:cNvSpPr txBox="1"/>
                <p:nvPr/>
              </p:nvSpPr>
              <p:spPr>
                <a:xfrm>
                  <a:off x="5112026" y="3271526"/>
                  <a:ext cx="1967947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 = ?</a:t>
                  </a:r>
                </a:p>
                <a:p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rs</a:t>
                  </a:r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0.75</a:t>
                  </a:r>
                </a:p>
                <a:p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rw</a:t>
                  </a:r>
                  <a:r>
                    <a:rPr lang="en-US" sz="2400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0.25</a:t>
                  </a:r>
                </a:p>
              </p:txBody>
            </p:sp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32C77225-F2B1-9301-A0E9-9C9B7AABE7EB}"/>
                    </a:ext>
                  </a:extLst>
                </p:cNvPr>
                <p:cNvSpPr txBox="1"/>
                <p:nvPr/>
              </p:nvSpPr>
              <p:spPr>
                <a:xfrm>
                  <a:off x="964097" y="2228671"/>
                  <a:ext cx="1967947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 = 5, 000 kg</a:t>
                  </a:r>
                </a:p>
                <a:p>
                  <a:r>
                    <a:rPr lang="en-US" sz="24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Fs</a:t>
                  </a:r>
                  <a:r>
                    <a:rPr lang="en-US" sz="24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0.30</a:t>
                  </a:r>
                </a:p>
                <a:p>
                  <a:r>
                    <a:rPr lang="en-US" sz="24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Fw</a:t>
                  </a:r>
                  <a:r>
                    <a:rPr lang="en-US" sz="2400" dirty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0.70</a:t>
                  </a:r>
                </a:p>
              </p:txBody>
            </p:sp>
          </p:grp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50D59E1-5912-0493-D349-BE9E481533EC}"/>
                </a:ext>
              </a:extLst>
            </p:cNvPr>
            <p:cNvSpPr/>
            <p:nvPr/>
          </p:nvSpPr>
          <p:spPr>
            <a:xfrm>
              <a:off x="2716695" y="3339548"/>
              <a:ext cx="2150163" cy="1059622"/>
            </a:xfrm>
            <a:prstGeom prst="rect">
              <a:avLst/>
            </a:prstGeom>
            <a:noFill/>
            <a:ln>
              <a:prstDash val="sysDot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6207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10"/>
    </mc:Choice>
    <mc:Fallback xmlns="">
      <p:transition spd="slow" advTm="8991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1C5BD0-CE2D-1680-99EC-B88A80D41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F0CF9-666D-EAF5-7CC1-473F4370F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0F66ABC-5991-65A5-9576-06DCCEC11F5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calculate the two unknowns, you require two independent equations.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One independent equation is the overall material balances, and another one independent equation is the components material balances with respect to sodium sulfate or 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O.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overall material balance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given by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𝐹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M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(4.15)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F is mass of the input (feed) stream, M is mass of mother liquor (top side) output stream, and R is mass of final crystal of sodium sulfate (bottom side output) stream.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0F66ABC-5991-65A5-9576-06DCCEC11F5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2902C84-0890-8293-E95F-030BAFFC545E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824E3CD-3DF3-CDAB-5D74-3FBE8EBA1325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342D81-6D5D-75D0-A838-A1F5E5C84EA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50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01"/>
    </mc:Choice>
    <mc:Fallback xmlns="">
      <p:transition spd="slow" advTm="5780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B45223-369F-E5DF-176A-454EA0E65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660D1-E9A2-3775-0479-C4BFF7DBA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609554D-0222-3A1E-FEFC-063A3CF2E3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Component balance for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sodium sulfate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given by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𝐹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𝑠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𝐹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𝑚𝑠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M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𝑟𝑠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(4.16)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Fs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mass fraction of sodium sulfate in the input (feed) stream,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ms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mass fraction  of sodium sulfate in the mother liquor (top side) output stream, and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rs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mass fraction of sodium sulfate in the final crystal of sodium sulfate (bottom side output) stream.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609554D-0222-3A1E-FEFC-063A3CF2E3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1103964-EBEC-A76A-B105-B8150FF23986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442605-FF00-C121-D586-BD7D35291EC9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B03D627-2839-906E-F46F-5A4D8BC6227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364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942"/>
    </mc:Choice>
    <mc:Fallback xmlns="">
      <p:transition spd="slow" advTm="4794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EC7C62-4539-89C8-A03F-EA88A592D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67E79-D0C7-0CA0-E19A-6E33CCAA4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9F19F0-7C2E-94DC-75A9-775D1F4A939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 lnSpcReduction="10000"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the values of  F = 5, 000 kg into equation (4.15),  you get: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F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M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5, 0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00−</m:t>
                    </m:r>
                    <m:r>
                      <m:rPr>
                        <m:sty m:val="p"/>
                      </m:rP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M</m:t>
                    </m:r>
                  </m:oMath>
                </a14:m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(4.17)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the values of F= 5, 000 kg,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Fs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0.30,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ms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0.10, and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rs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0.75 in equation (4.16), you can get: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0.10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M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r>
                      <a:rPr lang="en-US" sz="24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0.75∗</m:t>
                    </m:r>
                    <m:r>
                      <m:rPr>
                        <m:sty m:val="p"/>
                      </m:rP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=1, 500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(4.18)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(4.17) into equation (4.18), you get: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0.10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M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+</m:t>
                    </m:r>
                    <m:r>
                      <a:rPr lang="en-US" sz="24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0.75∗</m:t>
                    </m:r>
                    <m:d>
                      <m:d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5,000−</m:t>
                        </m:r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</m:e>
                    </m:d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=1, 500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M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2,250</m:t>
                        </m:r>
                      </m:num>
                      <m:den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0.65</m:t>
                        </m:r>
                      </m:den>
                    </m:f>
                    <m:r>
                      <a:rPr lang="en-US" sz="24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=3, 461.5 </m:t>
                    </m:r>
                    <m:r>
                      <a:rPr lang="en-US" sz="24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𝑘𝑔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9F19F0-7C2E-94DC-75A9-775D1F4A939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77A4B92-88F1-20A9-CDC6-0B289AF2DE7E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125EDA6-2545-B7FB-0C10-8D23CCBBC723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0AD9923-6F94-959E-6095-BD54DB717FD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64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024"/>
    </mc:Choice>
    <mc:Fallback xmlns="">
      <p:transition spd="slow" advTm="77024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335DFA-FFEA-0680-99FE-A792E5DB0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099BE-A230-8F5D-2A81-B82EB5644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6D4CB7C-56D4-AADC-15FC-6186991CE9F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370365" cy="5139467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mass of the final crystal sodium sulfate  is calculated using equation (4.17).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=5, 000−</m:t>
                    </m:r>
                    <m:r>
                      <m:rPr>
                        <m:sty m:val="p"/>
                      </m:rP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M</m:t>
                    </m:r>
                    <m: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value of M is </a:t>
                </a: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3, 461.5 kg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R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=5, 000−</m:t>
                    </m:r>
                    <m:r>
                      <m:rPr>
                        <m:sty m:val="p"/>
                      </m:rP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M</m:t>
                    </m:r>
                    <m: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en-US" sz="240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5, 000−</m:t>
                    </m:r>
                    <m: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3, 461.5=1, 538.5 </m:t>
                    </m:r>
                    <m:r>
                      <m:rPr>
                        <m:sty m:val="p"/>
                      </m:rP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kg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Therefore, the mass of final crystal sodium sulfate and mother liquor are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1, 538.5 kg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3, 461.5 kg,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respectively.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6D4CB7C-56D4-AADC-15FC-6186991CE9F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370365" cy="5139467"/>
              </a:xfrm>
              <a:blipFill>
                <a:blip r:embed="rId4"/>
                <a:stretch>
                  <a:fillRect r="-8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681E791-8F65-23FE-9150-45A2CDF674C1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5222D4E-0020-3871-4AED-BBA5ECCC22CF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ACD67B9-55A3-C54A-9C64-F7F13977B4A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40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848"/>
    </mc:Choice>
    <mc:Fallback xmlns="">
      <p:transition spd="slow" advTm="52848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D4AB5-D217-A3BA-2081-794EB2731D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7E079-7AB2-2444-6425-829DE3E34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4988C-ADEA-412A-6098-66DD8DFF0A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7"/>
            <a:ext cx="11648661" cy="5139467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4.3.2. Material balances without chemical reaction for multiple subsystems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operations can be carried out using multiple subsystems.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balances for multiple subsystems refers to a system has two or more subunits to be considered for material balances calculation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(Richard M. Felder, 2005, pg. 104)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real application unit operations and unit processes, multiple subsystems are interconnected. 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material balances, you can apply the same techniques discussed so far for a single system.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E60B005-9919-CE46-AD4A-E06F6232C59F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84871E4-56C2-8DBA-1A79-E731C8A69474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25DAE2D-5D32-3D6F-2CEA-15111B36E63D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66"/>
    </mc:Choice>
    <mc:Fallback xmlns="">
      <p:transition spd="slow" advTm="59466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E4987-4CC2-200C-5315-253B484D6F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454EB-C923-DA63-98BB-C9E8EF193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F693A-EF73-629E-7EA7-55E9DAB7A8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7"/>
            <a:ext cx="11648661" cy="5139467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multiple subsystems material balance:</a:t>
            </a:r>
          </a:p>
          <a:p>
            <a:pPr marL="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whole process flow sheet as a single unit, and</a:t>
            </a:r>
          </a:p>
          <a:p>
            <a:pPr marL="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divide the flowsheet  into subsystems to analyze one unit at a time.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more than one piece of equipment or junction point is involved in the problem, you can write material balances for each piece of equipment and a balance around the whole process.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not all the balances you might write will be independent since the overall balance is nothing more than the sum of the balances about each piece of equipment.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76BA41E-F0E3-5C22-BD00-0629DFB6BA66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8A3D0F4-C2EC-E5AF-7DE6-87311B8B57A2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27E4863-EB0B-5660-B55E-24FF7FA09E2A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88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57"/>
    </mc:Choice>
    <mc:Fallback xmlns="">
      <p:transition spd="slow" advTm="57557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10657-A447-AB00-8769-941178D24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C01B2-BA49-4DA3-F120-E9BB542F4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90D919-0DFE-0ECC-0EDA-7CE163E5D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7"/>
            <a:ext cx="11648661" cy="5139467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flow sheet of multiple subsystems which comprise of many interconnected equipment as shown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4.6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B792F41-152F-1E08-C862-B3EED4821141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03EE562-E144-9517-5CFE-D2D0A363FF7A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160B0E1-0F24-7DDF-C006-E9AA6CA6CA46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BEC6033-C136-CEF2-AE42-1350FD3F792D}"/>
              </a:ext>
            </a:extLst>
          </p:cNvPr>
          <p:cNvGrpSpPr/>
          <p:nvPr/>
        </p:nvGrpSpPr>
        <p:grpSpPr>
          <a:xfrm>
            <a:off x="846480" y="2433027"/>
            <a:ext cx="7850675" cy="2566891"/>
            <a:chOff x="846480" y="2433027"/>
            <a:chExt cx="7850675" cy="2566891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AA8FC536-CD9D-A670-0E5B-13150E4FFA90}"/>
                </a:ext>
              </a:extLst>
            </p:cNvPr>
            <p:cNvGrpSpPr/>
            <p:nvPr/>
          </p:nvGrpSpPr>
          <p:grpSpPr>
            <a:xfrm>
              <a:off x="846480" y="2433027"/>
              <a:ext cx="7850675" cy="2566891"/>
              <a:chOff x="846480" y="2433027"/>
              <a:chExt cx="7850675" cy="2566891"/>
            </a:xfrm>
          </p:grpSpPr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5DA15D72-C386-571D-142D-A7866E5A475A}"/>
                  </a:ext>
                </a:extLst>
              </p:cNvPr>
              <p:cNvGrpSpPr/>
              <p:nvPr/>
            </p:nvGrpSpPr>
            <p:grpSpPr>
              <a:xfrm>
                <a:off x="846480" y="2904722"/>
                <a:ext cx="7711111" cy="2095196"/>
                <a:chOff x="1681366" y="2006045"/>
                <a:chExt cx="7711111" cy="2095196"/>
              </a:xfrm>
            </p:grpSpPr>
            <p:sp>
              <p:nvSpPr>
                <p:cNvPr id="4" name="Rectangle 3">
                  <a:extLst>
                    <a:ext uri="{FF2B5EF4-FFF2-40B4-BE49-F238E27FC236}">
                      <a16:creationId xmlns:a16="http://schemas.microsoft.com/office/drawing/2014/main" id="{0720DD3E-AE20-CEFF-4D29-22CA092339EE}"/>
                    </a:ext>
                  </a:extLst>
                </p:cNvPr>
                <p:cNvSpPr/>
                <p:nvPr/>
              </p:nvSpPr>
              <p:spPr>
                <a:xfrm>
                  <a:off x="2941983" y="2484783"/>
                  <a:ext cx="1311965" cy="685795"/>
                </a:xfrm>
                <a:prstGeom prst="rect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Unit I</a:t>
                  </a:r>
                </a:p>
              </p:txBody>
            </p:sp>
            <p:sp>
              <p:nvSpPr>
                <p:cNvPr id="9" name="Rectangle 8">
                  <a:extLst>
                    <a:ext uri="{FF2B5EF4-FFF2-40B4-BE49-F238E27FC236}">
                      <a16:creationId xmlns:a16="http://schemas.microsoft.com/office/drawing/2014/main" id="{BE49A37B-BBDD-B8B1-4C76-17FE477A0C9A}"/>
                    </a:ext>
                  </a:extLst>
                </p:cNvPr>
                <p:cNvSpPr/>
                <p:nvPr/>
              </p:nvSpPr>
              <p:spPr>
                <a:xfrm>
                  <a:off x="5334000" y="2484783"/>
                  <a:ext cx="1311965" cy="685795"/>
                </a:xfrm>
                <a:prstGeom prst="rect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Unit II</a:t>
                  </a:r>
                </a:p>
              </p:txBody>
            </p:sp>
            <p:sp>
              <p:nvSpPr>
                <p:cNvPr id="10" name="Rectangle 9">
                  <a:extLst>
                    <a:ext uri="{FF2B5EF4-FFF2-40B4-BE49-F238E27FC236}">
                      <a16:creationId xmlns:a16="http://schemas.microsoft.com/office/drawing/2014/main" id="{4B2C8126-9D07-1AFD-03E1-54AEF8F80F87}"/>
                    </a:ext>
                  </a:extLst>
                </p:cNvPr>
                <p:cNvSpPr/>
                <p:nvPr/>
              </p:nvSpPr>
              <p:spPr>
                <a:xfrm>
                  <a:off x="7719389" y="2484783"/>
                  <a:ext cx="1311965" cy="685795"/>
                </a:xfrm>
                <a:prstGeom prst="rect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Unit III</a:t>
                  </a:r>
                </a:p>
              </p:txBody>
            </p:sp>
            <p:cxnSp>
              <p:nvCxnSpPr>
                <p:cNvPr id="12" name="Straight Arrow Connector 11">
                  <a:extLst>
                    <a:ext uri="{FF2B5EF4-FFF2-40B4-BE49-F238E27FC236}">
                      <a16:creationId xmlns:a16="http://schemas.microsoft.com/office/drawing/2014/main" id="{5ECC1D53-418D-652D-F760-B0E599EA12F7}"/>
                    </a:ext>
                  </a:extLst>
                </p:cNvPr>
                <p:cNvCxnSpPr>
                  <a:endCxn id="4" idx="1"/>
                </p:cNvCxnSpPr>
                <p:nvPr/>
              </p:nvCxnSpPr>
              <p:spPr>
                <a:xfrm>
                  <a:off x="2435087" y="2827680"/>
                  <a:ext cx="506896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Straight Arrow Connector 12">
                  <a:extLst>
                    <a:ext uri="{FF2B5EF4-FFF2-40B4-BE49-F238E27FC236}">
                      <a16:creationId xmlns:a16="http://schemas.microsoft.com/office/drawing/2014/main" id="{D45FF110-3F96-169F-5DD6-2436343EB82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253948" y="2827680"/>
                  <a:ext cx="1080052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Straight Arrow Connector 14">
                  <a:extLst>
                    <a:ext uri="{FF2B5EF4-FFF2-40B4-BE49-F238E27FC236}">
                      <a16:creationId xmlns:a16="http://schemas.microsoft.com/office/drawing/2014/main" id="{4BB187AA-9285-E327-FE49-F8501297084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645965" y="2827680"/>
                  <a:ext cx="1080052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Straight Arrow Connector 16">
                  <a:extLst>
                    <a:ext uri="{FF2B5EF4-FFF2-40B4-BE49-F238E27FC236}">
                      <a16:creationId xmlns:a16="http://schemas.microsoft.com/office/drawing/2014/main" id="{68F508CB-59D5-9325-6702-BDF3726D6B0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571461" y="2006045"/>
                  <a:ext cx="0" cy="478737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accent5"/>
                </a:lnRef>
                <a:fillRef idx="0">
                  <a:schemeClr val="accent5"/>
                </a:fillRef>
                <a:effectRef idx="1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Straight Arrow Connector 19">
                  <a:extLst>
                    <a:ext uri="{FF2B5EF4-FFF2-40B4-BE49-F238E27FC236}">
                      <a16:creationId xmlns:a16="http://schemas.microsoft.com/office/drawing/2014/main" id="{CC105E3E-DBC4-D0D6-B3C0-AE780D0B424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047960" y="2006046"/>
                  <a:ext cx="0" cy="478737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Straight Arrow Connector 21">
                  <a:extLst>
                    <a:ext uri="{FF2B5EF4-FFF2-40B4-BE49-F238E27FC236}">
                      <a16:creationId xmlns:a16="http://schemas.microsoft.com/office/drawing/2014/main" id="{CACFF20C-EDC6-3EB0-E24A-07C4D679C74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8353835" y="2006045"/>
                  <a:ext cx="0" cy="478737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76AA4EB9-515B-141B-06FA-6AF58DB2CEE1}"/>
                    </a:ext>
                  </a:extLst>
                </p:cNvPr>
                <p:cNvSpPr txBox="1"/>
                <p:nvPr/>
              </p:nvSpPr>
              <p:spPr>
                <a:xfrm>
                  <a:off x="1681366" y="2412181"/>
                  <a:ext cx="735495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</a:t>
                  </a:r>
                  <a:endPara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Fi</a:t>
                  </a:r>
                </a:p>
              </p:txBody>
            </p:sp>
            <p:cxnSp>
              <p:nvCxnSpPr>
                <p:cNvPr id="26" name="Straight Arrow Connector 25">
                  <a:extLst>
                    <a:ext uri="{FF2B5EF4-FFF2-40B4-BE49-F238E27FC236}">
                      <a16:creationId xmlns:a16="http://schemas.microsoft.com/office/drawing/2014/main" id="{89232699-3DD8-E3FA-FDB4-2CD2C4FBEF4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026424" y="3170578"/>
                  <a:ext cx="0" cy="533395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Straight Arrow Connector 28">
                  <a:extLst>
                    <a:ext uri="{FF2B5EF4-FFF2-40B4-BE49-F238E27FC236}">
                      <a16:creationId xmlns:a16="http://schemas.microsoft.com/office/drawing/2014/main" id="{EE748932-29E2-5A48-351C-E8DEEBFF7D8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375371" y="3170578"/>
                  <a:ext cx="0" cy="533395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DA8EB0BE-D00F-BD78-126A-AE2032B84098}"/>
                    </a:ext>
                  </a:extLst>
                </p:cNvPr>
                <p:cNvSpPr txBox="1"/>
                <p:nvPr/>
              </p:nvSpPr>
              <p:spPr>
                <a:xfrm>
                  <a:off x="5108715" y="3270244"/>
                  <a:ext cx="834885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  <a:endPara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Bi</a:t>
                  </a:r>
                </a:p>
              </p:txBody>
            </p:sp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48F8E173-80BB-8104-71A0-B9564B462C47}"/>
                    </a:ext>
                  </a:extLst>
                </p:cNvPr>
                <p:cNvSpPr txBox="1"/>
                <p:nvPr/>
              </p:nvSpPr>
              <p:spPr>
                <a:xfrm>
                  <a:off x="8474772" y="3165064"/>
                  <a:ext cx="917705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</a:t>
                  </a:r>
                  <a:endPara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Di</a:t>
                  </a:r>
                </a:p>
              </p:txBody>
            </p:sp>
          </p:grp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C408C34-14F5-FFB6-E312-F63AE0344A8E}"/>
                  </a:ext>
                </a:extLst>
              </p:cNvPr>
              <p:cNvSpPr txBox="1"/>
              <p:nvPr/>
            </p:nvSpPr>
            <p:spPr>
              <a:xfrm>
                <a:off x="1831058" y="2522645"/>
                <a:ext cx="82951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</a:p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</a:t>
                </a:r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7FB15BF5-2CD0-37F1-9DEF-344FC86ADBF4}"/>
                  </a:ext>
                </a:extLst>
              </p:cNvPr>
              <p:cNvSpPr txBox="1"/>
              <p:nvPr/>
            </p:nvSpPr>
            <p:spPr>
              <a:xfrm>
                <a:off x="5387841" y="2433027"/>
                <a:ext cx="107838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ri</a:t>
                </a:r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F5C67CD1-55D8-3871-B486-363396DB8495}"/>
                  </a:ext>
                </a:extLst>
              </p:cNvPr>
              <p:cNvSpPr txBox="1"/>
              <p:nvPr/>
            </p:nvSpPr>
            <p:spPr>
              <a:xfrm>
                <a:off x="7618768" y="2443996"/>
                <a:ext cx="107838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</a:t>
                </a:r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1252AA6-B8C7-D105-3A9B-BAF2C930695D}"/>
                </a:ext>
              </a:extLst>
            </p:cNvPr>
            <p:cNvSpPr txBox="1"/>
            <p:nvPr/>
          </p:nvSpPr>
          <p:spPr>
            <a:xfrm>
              <a:off x="3701070" y="2835642"/>
              <a:ext cx="8295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</a:p>
            <a:p>
              <a:r>
                <a:rPr 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sz="2400" baseline="-25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Gi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B0F896A-34CF-BFA0-75BA-F66294ECCA2D}"/>
                </a:ext>
              </a:extLst>
            </p:cNvPr>
            <p:cNvSpPr txBox="1"/>
            <p:nvPr/>
          </p:nvSpPr>
          <p:spPr>
            <a:xfrm>
              <a:off x="6149409" y="2751028"/>
              <a:ext cx="8295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</a:p>
            <a:p>
              <a:r>
                <a:rPr 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sz="2400" baseline="-25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</a:t>
              </a:r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5FF87E64-980F-E7F5-F32A-A11C6B4A9254}"/>
              </a:ext>
            </a:extLst>
          </p:cNvPr>
          <p:cNvSpPr txBox="1"/>
          <p:nvPr/>
        </p:nvSpPr>
        <p:spPr>
          <a:xfrm>
            <a:off x="1371600" y="5347252"/>
            <a:ext cx="7185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4.6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flow sheet of multiple subsystems</a:t>
            </a:r>
          </a:p>
        </p:txBody>
      </p:sp>
    </p:spTree>
    <p:extLst>
      <p:ext uri="{BB962C8B-B14F-4D97-AF65-F5344CB8AC3E}">
        <p14:creationId xmlns:p14="http://schemas.microsoft.com/office/powerpoint/2010/main" val="5090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288"/>
    </mc:Choice>
    <mc:Fallback xmlns="">
      <p:transition spd="slow" advTm="116288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632D6-3199-12AE-6E11-759A43645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5F2642B-0C37-C6F3-BAB9-507C5AD00D74}"/>
              </a:ext>
            </a:extLst>
          </p:cNvPr>
          <p:cNvSpPr/>
          <p:nvPr/>
        </p:nvSpPr>
        <p:spPr>
          <a:xfrm>
            <a:off x="1831059" y="3274994"/>
            <a:ext cx="6468116" cy="853068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7871C5-E078-9241-C8B4-07E250B6F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D84641-AFD6-59D3-38C8-4D6384C7FC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7"/>
            <a:ext cx="11648661" cy="5139467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draw a boundary line around the multiple subsystems to determine the overall materials balances and components balances as shown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4.7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38AD48B-F4CB-F710-0C56-49A2EC8AC051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B9CC7B8-EE44-0197-F936-8206D1405EBB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1C9540D-0B58-3593-2CA5-8DDDB5166D08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8F4EC95-5A0D-E06E-A6B6-C12750205D7C}"/>
              </a:ext>
            </a:extLst>
          </p:cNvPr>
          <p:cNvGrpSpPr/>
          <p:nvPr/>
        </p:nvGrpSpPr>
        <p:grpSpPr>
          <a:xfrm>
            <a:off x="846480" y="2254892"/>
            <a:ext cx="7850675" cy="2745026"/>
            <a:chOff x="846480" y="2254892"/>
            <a:chExt cx="7850675" cy="2745026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F591CDA6-1151-9BB5-4E7C-BE8A8184149A}"/>
                </a:ext>
              </a:extLst>
            </p:cNvPr>
            <p:cNvGrpSpPr/>
            <p:nvPr/>
          </p:nvGrpSpPr>
          <p:grpSpPr>
            <a:xfrm>
              <a:off x="846480" y="2254892"/>
              <a:ext cx="7850675" cy="2745026"/>
              <a:chOff x="846480" y="2254892"/>
              <a:chExt cx="7850675" cy="2745026"/>
            </a:xfrm>
          </p:grpSpPr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31482998-B29D-8C43-2279-E2C88C2980A3}"/>
                  </a:ext>
                </a:extLst>
              </p:cNvPr>
              <p:cNvGrpSpPr/>
              <p:nvPr/>
            </p:nvGrpSpPr>
            <p:grpSpPr>
              <a:xfrm>
                <a:off x="846480" y="2904722"/>
                <a:ext cx="7711111" cy="2095196"/>
                <a:chOff x="1681366" y="2006045"/>
                <a:chExt cx="7711111" cy="2095196"/>
              </a:xfrm>
            </p:grpSpPr>
            <p:sp>
              <p:nvSpPr>
                <p:cNvPr id="4" name="Rectangle 3">
                  <a:extLst>
                    <a:ext uri="{FF2B5EF4-FFF2-40B4-BE49-F238E27FC236}">
                      <a16:creationId xmlns:a16="http://schemas.microsoft.com/office/drawing/2014/main" id="{AE258E73-933D-498C-EE8A-FEF2009F6563}"/>
                    </a:ext>
                  </a:extLst>
                </p:cNvPr>
                <p:cNvSpPr/>
                <p:nvPr/>
              </p:nvSpPr>
              <p:spPr>
                <a:xfrm>
                  <a:off x="2941983" y="2484783"/>
                  <a:ext cx="1311965" cy="685795"/>
                </a:xfrm>
                <a:prstGeom prst="rect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Unit I</a:t>
                  </a:r>
                </a:p>
              </p:txBody>
            </p:sp>
            <p:sp>
              <p:nvSpPr>
                <p:cNvPr id="9" name="Rectangle 8">
                  <a:extLst>
                    <a:ext uri="{FF2B5EF4-FFF2-40B4-BE49-F238E27FC236}">
                      <a16:creationId xmlns:a16="http://schemas.microsoft.com/office/drawing/2014/main" id="{3E36B463-8F21-F469-44CE-7426879E41E6}"/>
                    </a:ext>
                  </a:extLst>
                </p:cNvPr>
                <p:cNvSpPr/>
                <p:nvPr/>
              </p:nvSpPr>
              <p:spPr>
                <a:xfrm>
                  <a:off x="5334000" y="2484783"/>
                  <a:ext cx="1311965" cy="685795"/>
                </a:xfrm>
                <a:prstGeom prst="rect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Unit II</a:t>
                  </a:r>
                </a:p>
              </p:txBody>
            </p:sp>
            <p:sp>
              <p:nvSpPr>
                <p:cNvPr id="10" name="Rectangle 9">
                  <a:extLst>
                    <a:ext uri="{FF2B5EF4-FFF2-40B4-BE49-F238E27FC236}">
                      <a16:creationId xmlns:a16="http://schemas.microsoft.com/office/drawing/2014/main" id="{5A2AB68B-F9A7-50C7-B671-3BE5E2B38B4D}"/>
                    </a:ext>
                  </a:extLst>
                </p:cNvPr>
                <p:cNvSpPr/>
                <p:nvPr/>
              </p:nvSpPr>
              <p:spPr>
                <a:xfrm>
                  <a:off x="7719389" y="2484783"/>
                  <a:ext cx="1311965" cy="685795"/>
                </a:xfrm>
                <a:prstGeom prst="rect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Unit III</a:t>
                  </a:r>
                </a:p>
              </p:txBody>
            </p:sp>
            <p:cxnSp>
              <p:nvCxnSpPr>
                <p:cNvPr id="12" name="Straight Arrow Connector 11">
                  <a:extLst>
                    <a:ext uri="{FF2B5EF4-FFF2-40B4-BE49-F238E27FC236}">
                      <a16:creationId xmlns:a16="http://schemas.microsoft.com/office/drawing/2014/main" id="{39BCF876-E95D-A316-A2B1-E143802E2FF8}"/>
                    </a:ext>
                  </a:extLst>
                </p:cNvPr>
                <p:cNvCxnSpPr>
                  <a:endCxn id="4" idx="1"/>
                </p:cNvCxnSpPr>
                <p:nvPr/>
              </p:nvCxnSpPr>
              <p:spPr>
                <a:xfrm>
                  <a:off x="2435087" y="2827680"/>
                  <a:ext cx="506896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Straight Arrow Connector 12">
                  <a:extLst>
                    <a:ext uri="{FF2B5EF4-FFF2-40B4-BE49-F238E27FC236}">
                      <a16:creationId xmlns:a16="http://schemas.microsoft.com/office/drawing/2014/main" id="{6ABE5447-713B-88B1-3B32-373D5685C27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253948" y="2827680"/>
                  <a:ext cx="1080052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Straight Arrow Connector 14">
                  <a:extLst>
                    <a:ext uri="{FF2B5EF4-FFF2-40B4-BE49-F238E27FC236}">
                      <a16:creationId xmlns:a16="http://schemas.microsoft.com/office/drawing/2014/main" id="{C04B529A-6F71-F4F6-3F43-7DF05A8D32C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645965" y="2827680"/>
                  <a:ext cx="1080052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Straight Arrow Connector 16">
                  <a:extLst>
                    <a:ext uri="{FF2B5EF4-FFF2-40B4-BE49-F238E27FC236}">
                      <a16:creationId xmlns:a16="http://schemas.microsoft.com/office/drawing/2014/main" id="{EA6FFE59-35C1-EE2E-C617-3202D95D2CD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571461" y="2006045"/>
                  <a:ext cx="0" cy="478737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accent5"/>
                </a:lnRef>
                <a:fillRef idx="0">
                  <a:schemeClr val="accent5"/>
                </a:fillRef>
                <a:effectRef idx="1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Straight Arrow Connector 19">
                  <a:extLst>
                    <a:ext uri="{FF2B5EF4-FFF2-40B4-BE49-F238E27FC236}">
                      <a16:creationId xmlns:a16="http://schemas.microsoft.com/office/drawing/2014/main" id="{3CE8C165-F102-A121-71A8-306E3E6B96E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047960" y="2006046"/>
                  <a:ext cx="0" cy="478737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Straight Arrow Connector 21">
                  <a:extLst>
                    <a:ext uri="{FF2B5EF4-FFF2-40B4-BE49-F238E27FC236}">
                      <a16:creationId xmlns:a16="http://schemas.microsoft.com/office/drawing/2014/main" id="{862B16A1-F644-340D-768E-F6EB1445D9A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8353835" y="2006045"/>
                  <a:ext cx="0" cy="478737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D53EE19F-0094-4C07-3BAB-82BCDAAF3F63}"/>
                    </a:ext>
                  </a:extLst>
                </p:cNvPr>
                <p:cNvSpPr txBox="1"/>
                <p:nvPr/>
              </p:nvSpPr>
              <p:spPr>
                <a:xfrm>
                  <a:off x="1681366" y="2412181"/>
                  <a:ext cx="735495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</a:t>
                  </a:r>
                  <a:endPara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Fi</a:t>
                  </a:r>
                </a:p>
              </p:txBody>
            </p:sp>
            <p:cxnSp>
              <p:nvCxnSpPr>
                <p:cNvPr id="26" name="Straight Arrow Connector 25">
                  <a:extLst>
                    <a:ext uri="{FF2B5EF4-FFF2-40B4-BE49-F238E27FC236}">
                      <a16:creationId xmlns:a16="http://schemas.microsoft.com/office/drawing/2014/main" id="{29C8D7A6-D090-B042-5DC8-DA906FC1A39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026424" y="3170578"/>
                  <a:ext cx="0" cy="533395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Straight Arrow Connector 28">
                  <a:extLst>
                    <a:ext uri="{FF2B5EF4-FFF2-40B4-BE49-F238E27FC236}">
                      <a16:creationId xmlns:a16="http://schemas.microsoft.com/office/drawing/2014/main" id="{A41F61B0-1457-0BE0-B43A-C05D0401320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375371" y="3170578"/>
                  <a:ext cx="0" cy="533395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B0E0233B-DACC-6154-7856-2379F8CE0850}"/>
                    </a:ext>
                  </a:extLst>
                </p:cNvPr>
                <p:cNvSpPr txBox="1"/>
                <p:nvPr/>
              </p:nvSpPr>
              <p:spPr>
                <a:xfrm>
                  <a:off x="5108715" y="3270244"/>
                  <a:ext cx="834885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  <a:endPara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Bi</a:t>
                  </a:r>
                </a:p>
              </p:txBody>
            </p:sp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A55BAC68-A67E-9B87-C2B1-53DA07801D8B}"/>
                    </a:ext>
                  </a:extLst>
                </p:cNvPr>
                <p:cNvSpPr txBox="1"/>
                <p:nvPr/>
              </p:nvSpPr>
              <p:spPr>
                <a:xfrm>
                  <a:off x="8474772" y="3165064"/>
                  <a:ext cx="917705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</a:t>
                  </a:r>
                  <a:endPara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Di</a:t>
                  </a:r>
                </a:p>
              </p:txBody>
            </p:sp>
          </p:grp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BEBB261-7E69-7351-E3C7-D6576EE2A085}"/>
                  </a:ext>
                </a:extLst>
              </p:cNvPr>
              <p:cNvSpPr txBox="1"/>
              <p:nvPr/>
            </p:nvSpPr>
            <p:spPr>
              <a:xfrm>
                <a:off x="1999691" y="2254892"/>
                <a:ext cx="82951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</a:p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</a:t>
                </a:r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6D6A15A6-9C83-DFD5-6E86-8B6E1CAB8DE1}"/>
                  </a:ext>
                </a:extLst>
              </p:cNvPr>
              <p:cNvSpPr txBox="1"/>
              <p:nvPr/>
            </p:nvSpPr>
            <p:spPr>
              <a:xfrm>
                <a:off x="5250152" y="2292661"/>
                <a:ext cx="107838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ri</a:t>
                </a:r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95891C63-4FA3-5D1B-D8BB-3120E23E8425}"/>
                  </a:ext>
                </a:extLst>
              </p:cNvPr>
              <p:cNvSpPr txBox="1"/>
              <p:nvPr/>
            </p:nvSpPr>
            <p:spPr>
              <a:xfrm>
                <a:off x="7618768" y="2443996"/>
                <a:ext cx="107838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</a:t>
                </a:r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D1FB4F37-9408-9479-8683-438014E5A2F4}"/>
                </a:ext>
              </a:extLst>
            </p:cNvPr>
            <p:cNvSpPr txBox="1"/>
            <p:nvPr/>
          </p:nvSpPr>
          <p:spPr>
            <a:xfrm>
              <a:off x="3660062" y="2378796"/>
              <a:ext cx="8295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</a:p>
            <a:p>
              <a:r>
                <a:rPr 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sz="2400" baseline="-25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Gi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15DC0D3-DD7E-7F41-0FDD-33A3BB11FF6A}"/>
                </a:ext>
              </a:extLst>
            </p:cNvPr>
            <p:cNvSpPr txBox="1"/>
            <p:nvPr/>
          </p:nvSpPr>
          <p:spPr>
            <a:xfrm>
              <a:off x="6151287" y="2403209"/>
              <a:ext cx="8295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</a:p>
            <a:p>
              <a:r>
                <a:rPr 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sz="2400" baseline="-25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</a:t>
              </a:r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59C6B57B-4116-70EF-5597-EB409AAC8779}"/>
              </a:ext>
            </a:extLst>
          </p:cNvPr>
          <p:cNvSpPr txBox="1"/>
          <p:nvPr/>
        </p:nvSpPr>
        <p:spPr>
          <a:xfrm>
            <a:off x="846480" y="5127818"/>
            <a:ext cx="8893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4.7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flow sheet of multiple subsystems with system boundary</a:t>
            </a:r>
          </a:p>
        </p:txBody>
      </p:sp>
    </p:spTree>
    <p:extLst>
      <p:ext uri="{BB962C8B-B14F-4D97-AF65-F5344CB8AC3E}">
        <p14:creationId xmlns:p14="http://schemas.microsoft.com/office/powerpoint/2010/main" val="76288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36"/>
    </mc:Choice>
    <mc:Fallback xmlns="">
      <p:transition spd="slow" advTm="57836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2795E-362E-881A-1421-9826FC595C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E79BA-DFB6-380D-41CC-EACFCE9C6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633E4E0-1F78-495E-A8DC-A0FBFA35ACD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From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4.7,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overall material balance is given by: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𝑃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(4.19)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F is the quantity of material in the input  for unit I;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P, R and S are the quantity of material outputs in the top sides for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unit I, II &amp; III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respectively; and B and D are the quantity of material outputs in the bottom sides for 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unit II &amp; III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respectively.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633E4E0-1F78-495E-A8DC-A0FBFA35ACD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CEC9EA9-EF3A-B0BD-113D-08B1137AFBE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086EE85-BD06-D4DC-2BA2-7609998175C2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59430F8-153B-CD81-0786-E94BABCD9B5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72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37"/>
    </mc:Choice>
    <mc:Fallback xmlns="">
      <p:transition spd="slow" advTm="48837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EFCA09-4E55-DC2B-3A42-CEE057DAF2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A8FF7-A78A-ADF2-8FD8-BCD3B3C0A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1151BA6-48CB-EB2A-7E6C-F93E7C2600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components material balance is expressed by: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𝐹𝑖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𝑝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𝑃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(4.20)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mass fraction of  species 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in the input of unit I;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mass fractions of species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in the top sides of unit I, II &amp; III, respectively; and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mass fractions of species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in the bottom sides of  unit II &amp; III, respectively.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1151BA6-48CB-EB2A-7E6C-F93E7C2600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57449F2-6984-DFD8-009F-C82577CDC09A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A54BD39-CA03-D7E8-FE13-328D9E08A1E6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2D3A40A-0862-5799-993D-1DCDF55A43C3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02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021"/>
    </mc:Choice>
    <mc:Fallback xmlns="">
      <p:transition spd="slow" advTm="77021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A8D539-3792-EAA3-ADF6-C30D2EEF5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>
            <a:extLst>
              <a:ext uri="{FF2B5EF4-FFF2-40B4-BE49-F238E27FC236}">
                <a16:creationId xmlns:a16="http://schemas.microsoft.com/office/drawing/2014/main" id="{98F99FBB-EA5C-B5FB-79E8-E66B9AB3B286}"/>
              </a:ext>
            </a:extLst>
          </p:cNvPr>
          <p:cNvSpPr/>
          <p:nvPr/>
        </p:nvSpPr>
        <p:spPr>
          <a:xfrm>
            <a:off x="2494722" y="4194787"/>
            <a:ext cx="2445026" cy="1142525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3604AF-AE80-2F69-BCB4-62F12C9EA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649444-5B94-8B76-7CAE-09EEC67E42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7"/>
            <a:ext cx="11648661" cy="5139467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material balances between each interconnected process equipment, let’s  subdivide the process flow of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4.7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three subunits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(I, II &amp; III). 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4.8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depicts the process flow diagram of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F27A998-F225-13F7-8EE9-25D61A0FC8EC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3BF35C-E127-A0C6-475C-D37F512BE488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0F80762-7AA6-8AC2-C6E9-75E3498F63B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B05CB4F-B260-5F2A-1691-C8E69F608249}"/>
              </a:ext>
            </a:extLst>
          </p:cNvPr>
          <p:cNvGrpSpPr/>
          <p:nvPr/>
        </p:nvGrpSpPr>
        <p:grpSpPr>
          <a:xfrm>
            <a:off x="896175" y="2787565"/>
            <a:ext cx="5684087" cy="2480176"/>
            <a:chOff x="846480" y="2220971"/>
            <a:chExt cx="3780088" cy="1920884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CDB376FB-88DB-8535-0B97-89F6710C7393}"/>
                </a:ext>
              </a:extLst>
            </p:cNvPr>
            <p:cNvGrpSpPr/>
            <p:nvPr/>
          </p:nvGrpSpPr>
          <p:grpSpPr>
            <a:xfrm>
              <a:off x="846480" y="2220971"/>
              <a:ext cx="3652634" cy="1920884"/>
              <a:chOff x="846480" y="2220971"/>
              <a:chExt cx="3652634" cy="1920884"/>
            </a:xfrm>
          </p:grpSpPr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6592372F-8CE0-2D25-2942-F13AD4BA6F80}"/>
                  </a:ext>
                </a:extLst>
              </p:cNvPr>
              <p:cNvGrpSpPr/>
              <p:nvPr/>
            </p:nvGrpSpPr>
            <p:grpSpPr>
              <a:xfrm>
                <a:off x="846480" y="2904722"/>
                <a:ext cx="3652634" cy="1237133"/>
                <a:chOff x="1681366" y="2006045"/>
                <a:chExt cx="3652634" cy="1237133"/>
              </a:xfrm>
            </p:grpSpPr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78A1BA33-DEBD-52F2-F719-B88502D85C2D}"/>
                    </a:ext>
                  </a:extLst>
                </p:cNvPr>
                <p:cNvSpPr/>
                <p:nvPr/>
              </p:nvSpPr>
              <p:spPr>
                <a:xfrm>
                  <a:off x="2941983" y="2484783"/>
                  <a:ext cx="1311965" cy="685795"/>
                </a:xfrm>
                <a:prstGeom prst="rect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Unit I</a:t>
                  </a:r>
                </a:p>
              </p:txBody>
            </p:sp>
            <p:cxnSp>
              <p:nvCxnSpPr>
                <p:cNvPr id="40" name="Straight Arrow Connector 39">
                  <a:extLst>
                    <a:ext uri="{FF2B5EF4-FFF2-40B4-BE49-F238E27FC236}">
                      <a16:creationId xmlns:a16="http://schemas.microsoft.com/office/drawing/2014/main" id="{EFAF0D03-ABBC-C259-38FC-EA78B8E326D2}"/>
                    </a:ext>
                  </a:extLst>
                </p:cNvPr>
                <p:cNvCxnSpPr>
                  <a:cxnSpLocks/>
                  <a:endCxn id="37" idx="1"/>
                </p:cNvCxnSpPr>
                <p:nvPr/>
              </p:nvCxnSpPr>
              <p:spPr>
                <a:xfrm>
                  <a:off x="2435087" y="2827680"/>
                  <a:ext cx="506896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Arrow Connector 40">
                  <a:extLst>
                    <a:ext uri="{FF2B5EF4-FFF2-40B4-BE49-F238E27FC236}">
                      <a16:creationId xmlns:a16="http://schemas.microsoft.com/office/drawing/2014/main" id="{15B57688-3F61-6932-B491-D8AAF119C81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253948" y="2827680"/>
                  <a:ext cx="1080052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Arrow Connector 42">
                  <a:extLst>
                    <a:ext uri="{FF2B5EF4-FFF2-40B4-BE49-F238E27FC236}">
                      <a16:creationId xmlns:a16="http://schemas.microsoft.com/office/drawing/2014/main" id="{1FDD6E14-AB5F-DBDE-9EA8-822971A4314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571461" y="2006045"/>
                  <a:ext cx="0" cy="478737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accent5"/>
                </a:lnRef>
                <a:fillRef idx="0">
                  <a:schemeClr val="accent5"/>
                </a:fillRef>
                <a:effectRef idx="1">
                  <a:schemeClr val="accent5"/>
                </a:effectRef>
                <a:fontRef idx="minor">
                  <a:schemeClr val="tx1"/>
                </a:fontRef>
              </p:style>
            </p:cxnSp>
            <p:sp>
              <p:nvSpPr>
                <p:cNvPr id="46" name="TextBox 45">
                  <a:extLst>
                    <a:ext uri="{FF2B5EF4-FFF2-40B4-BE49-F238E27FC236}">
                      <a16:creationId xmlns:a16="http://schemas.microsoft.com/office/drawing/2014/main" id="{8E1A394B-C783-78CD-455D-4F52C4731C21}"/>
                    </a:ext>
                  </a:extLst>
                </p:cNvPr>
                <p:cNvSpPr txBox="1"/>
                <p:nvPr/>
              </p:nvSpPr>
              <p:spPr>
                <a:xfrm>
                  <a:off x="1681366" y="2412181"/>
                  <a:ext cx="735495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</a:t>
                  </a:r>
                  <a:endPara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Fi</a:t>
                  </a:r>
                </a:p>
              </p:txBody>
            </p:sp>
          </p:grp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F6CED37-D619-D4D4-2918-AD6FD0A3EE49}"/>
                  </a:ext>
                </a:extLst>
              </p:cNvPr>
              <p:cNvSpPr txBox="1"/>
              <p:nvPr/>
            </p:nvSpPr>
            <p:spPr>
              <a:xfrm>
                <a:off x="2589544" y="2220971"/>
                <a:ext cx="82951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</a:p>
              <a:p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</a:t>
                </a:r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CE1F5D48-9F7F-5EB1-2E40-EA893599D903}"/>
                </a:ext>
              </a:extLst>
            </p:cNvPr>
            <p:cNvSpPr txBox="1"/>
            <p:nvPr/>
          </p:nvSpPr>
          <p:spPr>
            <a:xfrm>
              <a:off x="3797050" y="2967961"/>
              <a:ext cx="8295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</a:p>
            <a:p>
              <a:r>
                <a:rPr 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sz="2400" baseline="-25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Gi</a:t>
              </a: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E7B6F427-2DE3-123E-601D-2D9B15375EB7}"/>
              </a:ext>
            </a:extLst>
          </p:cNvPr>
          <p:cNvSpPr txBox="1"/>
          <p:nvPr/>
        </p:nvSpPr>
        <p:spPr>
          <a:xfrm>
            <a:off x="1143708" y="5500904"/>
            <a:ext cx="621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4.8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flow diagram of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I</a:t>
            </a:r>
          </a:p>
        </p:txBody>
      </p:sp>
    </p:spTree>
    <p:extLst>
      <p:ext uri="{BB962C8B-B14F-4D97-AF65-F5344CB8AC3E}">
        <p14:creationId xmlns:p14="http://schemas.microsoft.com/office/powerpoint/2010/main" val="405387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822"/>
    </mc:Choice>
    <mc:Fallback xmlns="">
      <p:transition spd="slow" advTm="49822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6B7F9-6963-C22F-2354-6A422B9241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1CAFA-B88C-8EF1-ED03-ABE8C3DBB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BF0EFAC-B2DC-AE07-1AB0-BA2CA696FAF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882855"/>
                <a:ext cx="11648661" cy="5243310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Materials balance on unit I: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Overall materials balance is given by:</a:t>
                </a:r>
              </a:p>
              <a:p>
                <a:pPr marL="114300" indent="0" algn="just"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𝑃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(4.21)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F is quantity of input, and P &amp; G are quantity of outputs. 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components material balance is expressed by: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𝐹𝑖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𝑝𝑖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𝑃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𝐺𝑖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(4.22)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fraction of species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in the input,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fractions of species in the P and G output streams.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BF0EFAC-B2DC-AE07-1AB0-BA2CA696FAF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882855"/>
                <a:ext cx="11648661" cy="5243310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EF9EDA3-3D65-0A15-BDE1-C67380AE5A0F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A5C971C-CF87-9497-3FD3-06785156C8B3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1AFAFF8-785E-F1E8-E2EB-2C49DC28177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85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035"/>
    </mc:Choice>
    <mc:Fallback xmlns="">
      <p:transition spd="slow" advTm="54035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A8E39A-81A9-19F1-FA4E-D3B0B7DE95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BC798-0843-F854-21A6-0A2F9A153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8D1E39-21D2-E64B-219C-1852FD7B1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7"/>
            <a:ext cx="11648661" cy="5139467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4.9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the process flow diagram of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II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A6D2F0C-48A7-078F-F1C1-CFC01AED070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9414C6B-19AD-D6AB-7E3A-B0E37241F58C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9FDF791-4F0A-9CBF-6AED-BD4C7367029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CED76AE-3989-F49B-046F-60F578891053}"/>
              </a:ext>
            </a:extLst>
          </p:cNvPr>
          <p:cNvGrpSpPr/>
          <p:nvPr/>
        </p:nvGrpSpPr>
        <p:grpSpPr>
          <a:xfrm>
            <a:off x="1391480" y="2005401"/>
            <a:ext cx="4919868" cy="2707257"/>
            <a:chOff x="1391480" y="2005401"/>
            <a:chExt cx="4919868" cy="2707257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5572F2F2-154F-9B1D-3F08-C21E74706220}"/>
                </a:ext>
              </a:extLst>
            </p:cNvPr>
            <p:cNvSpPr/>
            <p:nvPr/>
          </p:nvSpPr>
          <p:spPr>
            <a:xfrm>
              <a:off x="2415209" y="2981739"/>
              <a:ext cx="2918791" cy="924339"/>
            </a:xfrm>
            <a:prstGeom prst="rect">
              <a:avLst/>
            </a:prstGeom>
            <a:ln>
              <a:prstDash val="sysDot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59E047EA-D572-CD4C-7603-51D497692B05}"/>
                </a:ext>
              </a:extLst>
            </p:cNvPr>
            <p:cNvGrpSpPr/>
            <p:nvPr/>
          </p:nvGrpSpPr>
          <p:grpSpPr>
            <a:xfrm>
              <a:off x="1391480" y="2005401"/>
              <a:ext cx="4919868" cy="2707257"/>
              <a:chOff x="3419062" y="2292661"/>
              <a:chExt cx="3561743" cy="2707257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F1AE907C-2981-0E5A-9D45-841C9285DF22}"/>
                  </a:ext>
                </a:extLst>
              </p:cNvPr>
              <p:cNvGrpSpPr/>
              <p:nvPr/>
            </p:nvGrpSpPr>
            <p:grpSpPr>
              <a:xfrm>
                <a:off x="3419062" y="2292661"/>
                <a:ext cx="3472069" cy="2707257"/>
                <a:chOff x="3419062" y="2292661"/>
                <a:chExt cx="3472069" cy="2707257"/>
              </a:xfrm>
            </p:grpSpPr>
            <p:grpSp>
              <p:nvGrpSpPr>
                <p:cNvPr id="11" name="Group 10">
                  <a:extLst>
                    <a:ext uri="{FF2B5EF4-FFF2-40B4-BE49-F238E27FC236}">
                      <a16:creationId xmlns:a16="http://schemas.microsoft.com/office/drawing/2014/main" id="{4E31DCF0-9B09-7CAE-41D4-DB4257DFE94E}"/>
                    </a:ext>
                  </a:extLst>
                </p:cNvPr>
                <p:cNvGrpSpPr/>
                <p:nvPr/>
              </p:nvGrpSpPr>
              <p:grpSpPr>
                <a:xfrm>
                  <a:off x="3419062" y="2904723"/>
                  <a:ext cx="3472069" cy="2095195"/>
                  <a:chOff x="4253948" y="2006046"/>
                  <a:chExt cx="3472069" cy="2095195"/>
                </a:xfrm>
              </p:grpSpPr>
              <p:sp>
                <p:nvSpPr>
                  <p:cNvPr id="16" name="Rectangle 15">
                    <a:extLst>
                      <a:ext uri="{FF2B5EF4-FFF2-40B4-BE49-F238E27FC236}">
                        <a16:creationId xmlns:a16="http://schemas.microsoft.com/office/drawing/2014/main" id="{1628746A-153C-523B-4F0F-1B924F4AB099}"/>
                      </a:ext>
                    </a:extLst>
                  </p:cNvPr>
                  <p:cNvSpPr/>
                  <p:nvPr/>
                </p:nvSpPr>
                <p:spPr>
                  <a:xfrm>
                    <a:off x="5334000" y="2484783"/>
                    <a:ext cx="1311965" cy="685795"/>
                  </a:xfrm>
                  <a:prstGeom prst="rect">
                    <a:avLst/>
                  </a:prstGeom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Unit II</a:t>
                    </a:r>
                  </a:p>
                </p:txBody>
              </p:sp>
              <p:cxnSp>
                <p:nvCxnSpPr>
                  <p:cNvPr id="19" name="Straight Arrow Connector 18">
                    <a:extLst>
                      <a:ext uri="{FF2B5EF4-FFF2-40B4-BE49-F238E27FC236}">
                        <a16:creationId xmlns:a16="http://schemas.microsoft.com/office/drawing/2014/main" id="{7A96C651-4925-A8EB-8430-EAE7B0807D3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253948" y="2827680"/>
                    <a:ext cx="1080052" cy="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3">
                    <a:schemeClr val="accent2"/>
                  </a:lnRef>
                  <a:fillRef idx="0">
                    <a:schemeClr val="accent2"/>
                  </a:fillRef>
                  <a:effectRef idx="2">
                    <a:schemeClr val="accent2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" name="Straight Arrow Connector 19">
                    <a:extLst>
                      <a:ext uri="{FF2B5EF4-FFF2-40B4-BE49-F238E27FC236}">
                        <a16:creationId xmlns:a16="http://schemas.microsoft.com/office/drawing/2014/main" id="{A4AD868B-E2A0-77A8-8067-A572A62D20A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6645965" y="2827680"/>
                    <a:ext cx="1080052" cy="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3">
                    <a:schemeClr val="accent2"/>
                  </a:lnRef>
                  <a:fillRef idx="0">
                    <a:schemeClr val="accent2"/>
                  </a:fillRef>
                  <a:effectRef idx="2">
                    <a:schemeClr val="accent2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Straight Arrow Connector 21">
                    <a:extLst>
                      <a:ext uri="{FF2B5EF4-FFF2-40B4-BE49-F238E27FC236}">
                        <a16:creationId xmlns:a16="http://schemas.microsoft.com/office/drawing/2014/main" id="{600F209A-9CC5-8273-8583-AC7934D999A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6047960" y="2006046"/>
                    <a:ext cx="0" cy="478737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3">
                    <a:schemeClr val="accent1"/>
                  </a:lnRef>
                  <a:fillRef idx="0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Arrow Connector 24">
                    <a:extLst>
                      <a:ext uri="{FF2B5EF4-FFF2-40B4-BE49-F238E27FC236}">
                        <a16:creationId xmlns:a16="http://schemas.microsoft.com/office/drawing/2014/main" id="{5553AF11-9FB7-3757-2537-0B34259D4DD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6026424" y="3170578"/>
                    <a:ext cx="0" cy="533395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3">
                    <a:schemeClr val="accent2"/>
                  </a:lnRef>
                  <a:fillRef idx="0">
                    <a:schemeClr val="accent2"/>
                  </a:fillRef>
                  <a:effectRef idx="2">
                    <a:schemeClr val="accent2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7" name="TextBox 26">
                    <a:extLst>
                      <a:ext uri="{FF2B5EF4-FFF2-40B4-BE49-F238E27FC236}">
                        <a16:creationId xmlns:a16="http://schemas.microsoft.com/office/drawing/2014/main" id="{6FD07F30-C83C-05C0-74AB-E913A065E6FC}"/>
                      </a:ext>
                    </a:extLst>
                  </p:cNvPr>
                  <p:cNvSpPr txBox="1"/>
                  <p:nvPr/>
                </p:nvSpPr>
                <p:spPr>
                  <a:xfrm>
                    <a:off x="5108715" y="3270244"/>
                    <a:ext cx="834885" cy="83099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X</a:t>
                    </a:r>
                    <a:r>
                      <a:rPr lang="en-US" sz="2400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Bi</a:t>
                    </a:r>
                  </a:p>
                </p:txBody>
              </p:sp>
            </p:grpSp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0042F797-2EAA-013B-E14F-F6C33435C8CB}"/>
                    </a:ext>
                  </a:extLst>
                </p:cNvPr>
                <p:cNvSpPr txBox="1"/>
                <p:nvPr/>
              </p:nvSpPr>
              <p:spPr>
                <a:xfrm>
                  <a:off x="5250152" y="2292661"/>
                  <a:ext cx="1078387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solidFill>
                        <a:srgbClr val="0070C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</a:t>
                  </a:r>
                </a:p>
                <a:p>
                  <a:r>
                    <a:rPr lang="en-US" sz="2400" dirty="0">
                      <a:solidFill>
                        <a:srgbClr val="0070C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0070C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ri</a:t>
                  </a:r>
                  <a:endPara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E6745B5-31EF-F2E6-C3AC-085D4329A839}"/>
                  </a:ext>
                </a:extLst>
              </p:cNvPr>
              <p:cNvSpPr txBox="1"/>
              <p:nvPr/>
            </p:nvSpPr>
            <p:spPr>
              <a:xfrm>
                <a:off x="3479935" y="2725433"/>
                <a:ext cx="82951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</a:t>
                </a:r>
              </a:p>
              <a:p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0E81DA1-B686-709E-EC53-EBE0AA237785}"/>
                  </a:ext>
                </a:extLst>
              </p:cNvPr>
              <p:cNvSpPr txBox="1"/>
              <p:nvPr/>
            </p:nvSpPr>
            <p:spPr>
              <a:xfrm>
                <a:off x="6151287" y="2403209"/>
                <a:ext cx="82951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</a:p>
              <a:p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</a:t>
                </a:r>
              </a:p>
            </p:txBody>
          </p:sp>
        </p:grp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C21AAA1B-2E94-3908-7102-D3A3467555CB}"/>
              </a:ext>
            </a:extLst>
          </p:cNvPr>
          <p:cNvSpPr txBox="1"/>
          <p:nvPr/>
        </p:nvSpPr>
        <p:spPr>
          <a:xfrm>
            <a:off x="915108" y="5168513"/>
            <a:ext cx="621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4.9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flow diagram of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II</a:t>
            </a:r>
          </a:p>
        </p:txBody>
      </p:sp>
    </p:spTree>
    <p:extLst>
      <p:ext uri="{BB962C8B-B14F-4D97-AF65-F5344CB8AC3E}">
        <p14:creationId xmlns:p14="http://schemas.microsoft.com/office/powerpoint/2010/main" val="208303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284"/>
    </mc:Choice>
    <mc:Fallback xmlns="">
      <p:transition spd="slow" advTm="47284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2FDCD5-5C17-91D4-71B3-5D2E2A56E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503E9-C342-3E60-5B1E-58C68FD53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56FFD2-A2C1-84C0-1B84-3AF74CA5EED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Materials balance on unit II: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Overall material balance is given by:</a:t>
                </a:r>
              </a:p>
              <a:p>
                <a:pPr marL="114300" indent="0" algn="just"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(4.23)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G is quantity of input, and B, H &amp; R are quantity of outputs. 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components balance is expressed by: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𝐺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(4.24)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fraction of species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in the input,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and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fractions of species in the B, H and R output streams, respectively.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56FFD2-A2C1-84C0-1B84-3AF74CA5EED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7"/>
                <a:ext cx="11648661" cy="5139467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73E26A3-5B99-55E3-BFC5-4EB0B79E85C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DC2ADD1-33F1-454F-ADBA-84AFE448820F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D3D3B04-2A85-AB27-D500-D8D855FDC6F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53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166"/>
    </mc:Choice>
    <mc:Fallback xmlns="">
      <p:transition spd="slow" advTm="58166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99CD7-8741-01BF-17BD-977A0F8BAC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B9CD0-1683-4CF6-1E9B-747AAB165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FFA9FF-F314-21F8-403F-13287AB19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7"/>
            <a:ext cx="11648661" cy="5139467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III,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flow diagram is depicted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4.10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75D6CFC-B1F1-8245-2179-B105B711BEDC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E920B4E-15FE-E408-4CAB-7FF818CDDCED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3D99F4B-2A60-6DFE-B190-BAB059EF646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0793C39-CEFC-588D-5CB3-6F06BE20FE27}"/>
              </a:ext>
            </a:extLst>
          </p:cNvPr>
          <p:cNvGrpSpPr/>
          <p:nvPr/>
        </p:nvGrpSpPr>
        <p:grpSpPr>
          <a:xfrm>
            <a:off x="1206657" y="1909624"/>
            <a:ext cx="3060543" cy="2872552"/>
            <a:chOff x="5546389" y="2289144"/>
            <a:chExt cx="3060543" cy="287255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56CFC8C-3786-B84D-877B-0C3F9C7F6302}"/>
                </a:ext>
              </a:extLst>
            </p:cNvPr>
            <p:cNvSpPr/>
            <p:nvPr/>
          </p:nvSpPr>
          <p:spPr>
            <a:xfrm>
              <a:off x="6520069" y="3274994"/>
              <a:ext cx="1779105" cy="853068"/>
            </a:xfrm>
            <a:prstGeom prst="rect">
              <a:avLst/>
            </a:prstGeom>
            <a:ln>
              <a:solidFill>
                <a:schemeClr val="tx1"/>
              </a:solidFill>
              <a:prstDash val="sysDot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EEC2A52-0591-D901-0955-2905144CEFEA}"/>
                </a:ext>
              </a:extLst>
            </p:cNvPr>
            <p:cNvGrpSpPr/>
            <p:nvPr/>
          </p:nvGrpSpPr>
          <p:grpSpPr>
            <a:xfrm>
              <a:off x="5546389" y="2289144"/>
              <a:ext cx="3060543" cy="2872552"/>
              <a:chOff x="5636515" y="2275238"/>
              <a:chExt cx="3060543" cy="2872552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6A061028-E088-46CE-C09C-8F7B5D18FA36}"/>
                  </a:ext>
                </a:extLst>
              </p:cNvPr>
              <p:cNvGrpSpPr/>
              <p:nvPr/>
            </p:nvGrpSpPr>
            <p:grpSpPr>
              <a:xfrm>
                <a:off x="5811079" y="2275238"/>
                <a:ext cx="2885979" cy="2872552"/>
                <a:chOff x="5811079" y="2275238"/>
                <a:chExt cx="2885979" cy="2872552"/>
              </a:xfrm>
            </p:grpSpPr>
            <p:grpSp>
              <p:nvGrpSpPr>
                <p:cNvPr id="12" name="Group 11">
                  <a:extLst>
                    <a:ext uri="{FF2B5EF4-FFF2-40B4-BE49-F238E27FC236}">
                      <a16:creationId xmlns:a16="http://schemas.microsoft.com/office/drawing/2014/main" id="{4E3487E5-E91D-A916-EBBD-A1644656CB5E}"/>
                    </a:ext>
                  </a:extLst>
                </p:cNvPr>
                <p:cNvGrpSpPr/>
                <p:nvPr/>
              </p:nvGrpSpPr>
              <p:grpSpPr>
                <a:xfrm>
                  <a:off x="5811079" y="2904722"/>
                  <a:ext cx="2749823" cy="2243068"/>
                  <a:chOff x="6645965" y="2006045"/>
                  <a:chExt cx="2749823" cy="2243068"/>
                </a:xfrm>
              </p:grpSpPr>
              <p:sp>
                <p:nvSpPr>
                  <p:cNvPr id="14" name="Rectangle 13">
                    <a:extLst>
                      <a:ext uri="{FF2B5EF4-FFF2-40B4-BE49-F238E27FC236}">
                        <a16:creationId xmlns:a16="http://schemas.microsoft.com/office/drawing/2014/main" id="{3FC02022-D6BC-D75C-BEBE-EF644A1E5DE6}"/>
                      </a:ext>
                    </a:extLst>
                  </p:cNvPr>
                  <p:cNvSpPr/>
                  <p:nvPr/>
                </p:nvSpPr>
                <p:spPr>
                  <a:xfrm>
                    <a:off x="7719389" y="2484783"/>
                    <a:ext cx="1311965" cy="685795"/>
                  </a:xfrm>
                  <a:prstGeom prst="rect">
                    <a:avLst/>
                  </a:prstGeom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Unit III</a:t>
                    </a:r>
                  </a:p>
                </p:txBody>
              </p:sp>
              <p:cxnSp>
                <p:nvCxnSpPr>
                  <p:cNvPr id="15" name="Straight Arrow Connector 14">
                    <a:extLst>
                      <a:ext uri="{FF2B5EF4-FFF2-40B4-BE49-F238E27FC236}">
                        <a16:creationId xmlns:a16="http://schemas.microsoft.com/office/drawing/2014/main" id="{774644EB-EF21-9657-2C9B-63B5EE25762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6645965" y="2827680"/>
                    <a:ext cx="1080052" cy="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3">
                    <a:schemeClr val="accent2"/>
                  </a:lnRef>
                  <a:fillRef idx="0">
                    <a:schemeClr val="accent2"/>
                  </a:fillRef>
                  <a:effectRef idx="2">
                    <a:schemeClr val="accent2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" name="Straight Arrow Connector 15">
                    <a:extLst>
                      <a:ext uri="{FF2B5EF4-FFF2-40B4-BE49-F238E27FC236}">
                        <a16:creationId xmlns:a16="http://schemas.microsoft.com/office/drawing/2014/main" id="{84E07B39-ABA6-B428-F040-FB57BFAA136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8353835" y="2006045"/>
                    <a:ext cx="0" cy="478737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3">
                    <a:schemeClr val="accent1"/>
                  </a:lnRef>
                  <a:fillRef idx="0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" name="Straight Arrow Connector 16">
                    <a:extLst>
                      <a:ext uri="{FF2B5EF4-FFF2-40B4-BE49-F238E27FC236}">
                        <a16:creationId xmlns:a16="http://schemas.microsoft.com/office/drawing/2014/main" id="{0EEE728D-960D-8A30-9997-48DCAD2F65F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375371" y="3170578"/>
                    <a:ext cx="0" cy="533395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3">
                    <a:schemeClr val="accent2"/>
                  </a:lnRef>
                  <a:fillRef idx="0">
                    <a:schemeClr val="accent2"/>
                  </a:fillRef>
                  <a:effectRef idx="2">
                    <a:schemeClr val="accent2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8" name="TextBox 17">
                    <a:extLst>
                      <a:ext uri="{FF2B5EF4-FFF2-40B4-BE49-F238E27FC236}">
                        <a16:creationId xmlns:a16="http://schemas.microsoft.com/office/drawing/2014/main" id="{0910E549-6616-F82D-9E65-BEAFF49A8097}"/>
                      </a:ext>
                    </a:extLst>
                  </p:cNvPr>
                  <p:cNvSpPr txBox="1"/>
                  <p:nvPr/>
                </p:nvSpPr>
                <p:spPr>
                  <a:xfrm>
                    <a:off x="8478083" y="3418116"/>
                    <a:ext cx="917705" cy="83099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X</a:t>
                    </a:r>
                    <a:r>
                      <a:rPr lang="en-US" sz="2400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Di</a:t>
                    </a:r>
                  </a:p>
                </p:txBody>
              </p:sp>
            </p:grpSp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95D8D0F9-50DC-7242-1416-692C47F831FE}"/>
                    </a:ext>
                  </a:extLst>
                </p:cNvPr>
                <p:cNvSpPr txBox="1"/>
                <p:nvPr/>
              </p:nvSpPr>
              <p:spPr>
                <a:xfrm>
                  <a:off x="7618671" y="2275238"/>
                  <a:ext cx="1078387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solidFill>
                        <a:srgbClr val="0070C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S</a:t>
                  </a:r>
                </a:p>
                <a:p>
                  <a:r>
                    <a:rPr lang="en-US" sz="2400" dirty="0">
                      <a:solidFill>
                        <a:srgbClr val="0070C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solidFill>
                        <a:srgbClr val="0070C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si</a:t>
                  </a:r>
                  <a:endPara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425148E-866C-EB26-0C61-5714203273DF}"/>
                  </a:ext>
                </a:extLst>
              </p:cNvPr>
              <p:cNvSpPr txBox="1"/>
              <p:nvPr/>
            </p:nvSpPr>
            <p:spPr>
              <a:xfrm>
                <a:off x="5636515" y="2725433"/>
                <a:ext cx="82951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</a:p>
              <a:p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</a:t>
                </a:r>
              </a:p>
            </p:txBody>
          </p:sp>
        </p:grp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F2D75462-0A1C-0DD8-D2D3-C0F5A0050206}"/>
              </a:ext>
            </a:extLst>
          </p:cNvPr>
          <p:cNvSpPr txBox="1"/>
          <p:nvPr/>
        </p:nvSpPr>
        <p:spPr>
          <a:xfrm>
            <a:off x="915108" y="5168513"/>
            <a:ext cx="621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4.10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flow diagram of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III</a:t>
            </a:r>
          </a:p>
        </p:txBody>
      </p:sp>
    </p:spTree>
    <p:extLst>
      <p:ext uri="{BB962C8B-B14F-4D97-AF65-F5344CB8AC3E}">
        <p14:creationId xmlns:p14="http://schemas.microsoft.com/office/powerpoint/2010/main" val="322919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78"/>
    </mc:Choice>
    <mc:Fallback xmlns="">
      <p:transition spd="slow" advTm="43778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A12B9-A8C9-E473-79D7-70CCEE4E64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89693-26C4-82C4-C7FE-1D8374BBD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0494817-27F7-7815-59C1-29244456FDC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86698"/>
                <a:ext cx="11648661" cy="4877390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Materials balance on unit III: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Overall materials balances is written as:</a:t>
                </a:r>
              </a:p>
              <a:p>
                <a:pPr marL="114300" indent="0" algn="just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en-US" sz="2400" i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D</m:t>
                    </m:r>
                    <m:r>
                      <a:rPr lang="en-US" sz="2400" i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S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(4.25)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H is quantity of input, and D &amp;  S are quantity of outputs. 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component material balances is given by: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S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(4.26)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fraction of species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in the input, and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&amp;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fractions of species in the D and S output streams, respectively.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0494817-27F7-7815-59C1-29244456FDC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86698"/>
                <a:ext cx="11648661" cy="4877390"/>
              </a:xfrm>
              <a:blipFill>
                <a:blip r:embed="rId4"/>
                <a:stretch>
                  <a:fillRect r="-7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5951C4C-D463-426E-1AAE-EAA24C28BF00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0340DD0-17BE-0BBC-EBD2-4E8D0CAA52D2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E89F23C-59D6-17AA-7796-12BB833A057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9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98"/>
    </mc:Choice>
    <mc:Fallback xmlns="">
      <p:transition spd="slow" advTm="52498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61055E-C1E5-ACA4-6674-AEEA3CE139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9E059-10AF-8773-8171-1AFF72DCA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4.2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2BA416-06A0-3437-206C-03F3B9DE8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539" y="882854"/>
            <a:ext cx="11767931" cy="5201824"/>
          </a:xfrm>
        </p:spPr>
        <p:txBody>
          <a:bodyPr>
            <a:normAutofit fontScale="55000" lnSpcReduction="20000"/>
          </a:bodyPr>
          <a:lstStyle/>
          <a:p>
            <a:pPr marL="114300" indent="0" algn="just">
              <a:lnSpc>
                <a:spcPct val="170000"/>
              </a:lnSpc>
              <a:buNone/>
            </a:pPr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a petroleum refining industry, a distillation column separates 20,000 kg/hr. of a 50wt% benzene and 50wt% toluene mixture. The top product (</a:t>
            </a:r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4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recovered from the condenser at the top of the column contains 95wt% benzene and the bottom product (</a:t>
            </a:r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4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at the column contains 96wt% toluene. The vapor stream (</a:t>
            </a:r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4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enters to the condenser from the top of the column with a mass flow rate of 11,730 kg/hr. A portion of the product from the condenser is returned to the column as a reflux and the rest is withdrawn </a:t>
            </a:r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4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Determine: (a) the mass flow rates of D and W, (b) the mass flow rate of recycled reflux (R), and (c) the ratio of R to D. 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7A0E29D-7CA8-6CAE-10EC-8E9A9CFA3B01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63DA4A7-2A46-D79A-CBC4-D4FA80E6B481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F2AB973-DAAE-432F-6479-51641BA61D0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49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81"/>
    </mc:Choice>
    <mc:Fallback xmlns="">
      <p:transition spd="slow" advTm="93881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074638-B4A1-23E4-D3B3-38F7854FA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4C6B6-DBF7-B3A8-CC97-5F8A21724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1E82D-DAA0-E03F-3F53-4FF667B3A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48769"/>
            <a:ext cx="11648661" cy="5139467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Answer: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Given: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distillation column to separate  benzene and toluene mixture.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Feed stream:  F= 20, 000 kg/hr., 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0.5, 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0.5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product stream: D= ?, 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0.95, 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0.05; Vapor stream: V= 11,730 kg/hr.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Bottom product: B=?, 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0.04, 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0.96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Required: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(a) D= ?, W=?, (b) R=? and (c) R/D =? 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 separation process is steady state.</a:t>
            </a: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BB30EC3-FD9C-2C81-EB0F-FA546ABFE575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C035483-F486-4C24-86EB-55442E6C436F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E8C4798-6F32-DE8C-68DD-16CE0E53A95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19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721"/>
    </mc:Choice>
    <mc:Fallback xmlns="">
      <p:transition spd="slow" advTm="91721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AD592-D147-BA4F-5A7D-48E95A74D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40C74-1FC9-5FC0-4718-DF9BD2416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A33B7-A881-FABB-1DB1-D547FA229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882855"/>
            <a:ext cx="11648661" cy="5243310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process flow diagram with system boundary  is  shown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4.11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694F619-B8FC-C062-B8CB-4904DAFFDAF2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19CFB9A-CF46-0B44-EE0C-BCD23D5FAAA5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993F4FD-CEAE-DF13-98ED-B147CEA2469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57A71D2-B7C4-D4E0-75E9-72E3848FAF1F}"/>
              </a:ext>
            </a:extLst>
          </p:cNvPr>
          <p:cNvSpPr txBox="1"/>
          <p:nvPr/>
        </p:nvSpPr>
        <p:spPr>
          <a:xfrm>
            <a:off x="8201461" y="3294791"/>
            <a:ext cx="34190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4.11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flow diagram for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4.2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25275C07-3671-6D75-9FFD-C1EE67B4C92A}"/>
              </a:ext>
            </a:extLst>
          </p:cNvPr>
          <p:cNvGrpSpPr/>
          <p:nvPr/>
        </p:nvGrpSpPr>
        <p:grpSpPr>
          <a:xfrm>
            <a:off x="664213" y="1640930"/>
            <a:ext cx="9339574" cy="4334120"/>
            <a:chOff x="765314" y="1558536"/>
            <a:chExt cx="9339574" cy="4334120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8D83F640-16FE-0250-8AA6-FEE0D2CB6A8E}"/>
                </a:ext>
              </a:extLst>
            </p:cNvPr>
            <p:cNvGrpSpPr/>
            <p:nvPr/>
          </p:nvGrpSpPr>
          <p:grpSpPr>
            <a:xfrm>
              <a:off x="765314" y="1558536"/>
              <a:ext cx="9339574" cy="4334120"/>
              <a:chOff x="765314" y="1558536"/>
              <a:chExt cx="9339574" cy="4334120"/>
            </a:xfrm>
          </p:grpSpPr>
          <p:cxnSp>
            <p:nvCxnSpPr>
              <p:cNvPr id="11" name="Straight Arrow Connector 10">
                <a:extLst>
                  <a:ext uri="{FF2B5EF4-FFF2-40B4-BE49-F238E27FC236}">
                    <a16:creationId xmlns:a16="http://schemas.microsoft.com/office/drawing/2014/main" id="{2CE88CFB-3DBB-70CB-1B68-997B658369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76169" y="3339151"/>
                <a:ext cx="566530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40" name="Group 39">
                <a:extLst>
                  <a:ext uri="{FF2B5EF4-FFF2-40B4-BE49-F238E27FC236}">
                    <a16:creationId xmlns:a16="http://schemas.microsoft.com/office/drawing/2014/main" id="{B7F420FF-9958-13E1-8819-77F322DCBDC4}"/>
                  </a:ext>
                </a:extLst>
              </p:cNvPr>
              <p:cNvGrpSpPr/>
              <p:nvPr/>
            </p:nvGrpSpPr>
            <p:grpSpPr>
              <a:xfrm>
                <a:off x="765314" y="1558536"/>
                <a:ext cx="9339574" cy="4334120"/>
                <a:chOff x="765314" y="1558536"/>
                <a:chExt cx="9339574" cy="4334120"/>
              </a:xfrm>
            </p:grpSpPr>
            <p:sp>
              <p:nvSpPr>
                <p:cNvPr id="9" name="Flowchart: Magnetic Disk 8">
                  <a:extLst>
                    <a:ext uri="{FF2B5EF4-FFF2-40B4-BE49-F238E27FC236}">
                      <a16:creationId xmlns:a16="http://schemas.microsoft.com/office/drawing/2014/main" id="{ABEA2FBD-759B-B3C0-CCB0-69F944824F1D}"/>
                    </a:ext>
                  </a:extLst>
                </p:cNvPr>
                <p:cNvSpPr/>
                <p:nvPr/>
              </p:nvSpPr>
              <p:spPr>
                <a:xfrm>
                  <a:off x="3242699" y="1997369"/>
                  <a:ext cx="1908313" cy="2723320"/>
                </a:xfrm>
                <a:prstGeom prst="flowChartMagneticDisk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>
                      <a:solidFill>
                        <a:srgbClr val="7030A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Distillation column </a:t>
                  </a:r>
                </a:p>
              </p:txBody>
            </p:sp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CD3456FE-70C6-07A1-D874-4C3A7FF66B70}"/>
                    </a:ext>
                  </a:extLst>
                </p:cNvPr>
                <p:cNvSpPr txBox="1"/>
                <p:nvPr/>
              </p:nvSpPr>
              <p:spPr>
                <a:xfrm>
                  <a:off x="765314" y="2381108"/>
                  <a:ext cx="2295496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F= 20, 000 kg/hr.</a:t>
                  </a: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FB</a:t>
                  </a:r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0.5</a:t>
                  </a: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FT</a:t>
                  </a:r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0.5</a:t>
                  </a:r>
                </a:p>
              </p:txBody>
            </p:sp>
            <p:cxnSp>
              <p:nvCxnSpPr>
                <p:cNvPr id="16" name="Straight Arrow Connector 15">
                  <a:extLst>
                    <a:ext uri="{FF2B5EF4-FFF2-40B4-BE49-F238E27FC236}">
                      <a16:creationId xmlns:a16="http://schemas.microsoft.com/office/drawing/2014/main" id="{8AAD5ED1-79BA-862D-0695-6EF373E37809}"/>
                    </a:ext>
                  </a:extLst>
                </p:cNvPr>
                <p:cNvCxnSpPr>
                  <a:stCxn id="9" idx="3"/>
                </p:cNvCxnSpPr>
                <p:nvPr/>
              </p:nvCxnSpPr>
              <p:spPr>
                <a:xfrm>
                  <a:off x="4196856" y="4720689"/>
                  <a:ext cx="0" cy="537111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10248E6D-7A61-2A55-013A-FA33F7CD73EE}"/>
                    </a:ext>
                  </a:extLst>
                </p:cNvPr>
                <p:cNvSpPr txBox="1"/>
                <p:nvPr/>
              </p:nvSpPr>
              <p:spPr>
                <a:xfrm>
                  <a:off x="4424301" y="4692327"/>
                  <a:ext cx="1678866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W= ? </a:t>
                  </a: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WB</a:t>
                  </a:r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0.04</a:t>
                  </a: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WT</a:t>
                  </a:r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0.96</a:t>
                  </a:r>
                </a:p>
              </p:txBody>
            </p:sp>
            <p:sp>
              <p:nvSpPr>
                <p:cNvPr id="18" name="Rectangle: Rounded Corners 17">
                  <a:extLst>
                    <a:ext uri="{FF2B5EF4-FFF2-40B4-BE49-F238E27FC236}">
                      <a16:creationId xmlns:a16="http://schemas.microsoft.com/office/drawing/2014/main" id="{A45A4D9E-F36F-7D89-E5A2-77B5773A7CC3}"/>
                    </a:ext>
                  </a:extLst>
                </p:cNvPr>
                <p:cNvSpPr/>
                <p:nvPr/>
              </p:nvSpPr>
              <p:spPr>
                <a:xfrm>
                  <a:off x="6421120" y="2381108"/>
                  <a:ext cx="1614782" cy="958043"/>
                </a:xfrm>
                <a:prstGeom prst="roundRect">
                  <a:avLst/>
                </a:prstGeom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Condenser</a:t>
                  </a:r>
                  <a:r>
                    <a:rPr lang="en-US" dirty="0"/>
                    <a:t> </a:t>
                  </a:r>
                </a:p>
              </p:txBody>
            </p:sp>
            <p:cxnSp>
              <p:nvCxnSpPr>
                <p:cNvPr id="22" name="Straight Connector 21">
                  <a:extLst>
                    <a:ext uri="{FF2B5EF4-FFF2-40B4-BE49-F238E27FC236}">
                      <a16:creationId xmlns:a16="http://schemas.microsoft.com/office/drawing/2014/main" id="{68A00CC9-89E5-1472-3B1B-88C85F35BE29}"/>
                    </a:ext>
                  </a:extLst>
                </p:cNvPr>
                <p:cNvCxnSpPr/>
                <p:nvPr/>
              </p:nvCxnSpPr>
              <p:spPr>
                <a:xfrm flipV="1">
                  <a:off x="4173300" y="1747520"/>
                  <a:ext cx="0" cy="894080"/>
                </a:xfrm>
                <a:prstGeom prst="line">
                  <a:avLst/>
                </a:prstGeom>
              </p:spPr>
              <p:style>
                <a:lnRef idx="2">
                  <a:schemeClr val="accent2"/>
                </a:lnRef>
                <a:fillRef idx="0">
                  <a:schemeClr val="accent2"/>
                </a:fillRef>
                <a:effectRef idx="1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Straight Connector 23">
                  <a:extLst>
                    <a:ext uri="{FF2B5EF4-FFF2-40B4-BE49-F238E27FC236}">
                      <a16:creationId xmlns:a16="http://schemas.microsoft.com/office/drawing/2014/main" id="{9D2EBB7B-20DC-9A5B-BD86-B82A816720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96856" y="1747520"/>
                  <a:ext cx="3031655" cy="0"/>
                </a:xfrm>
                <a:prstGeom prst="line">
                  <a:avLst/>
                </a:prstGeom>
              </p:spPr>
              <p:style>
                <a:lnRef idx="2">
                  <a:schemeClr val="accent2"/>
                </a:lnRef>
                <a:fillRef idx="0">
                  <a:schemeClr val="accent2"/>
                </a:fillRef>
                <a:effectRef idx="1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Arrow Connector 25">
                  <a:extLst>
                    <a:ext uri="{FF2B5EF4-FFF2-40B4-BE49-F238E27FC236}">
                      <a16:creationId xmlns:a16="http://schemas.microsoft.com/office/drawing/2014/main" id="{2077A675-C694-B164-C063-68A2222CF6A5}"/>
                    </a:ext>
                  </a:extLst>
                </p:cNvPr>
                <p:cNvCxnSpPr>
                  <a:cxnSpLocks/>
                  <a:endCxn id="18" idx="0"/>
                </p:cNvCxnSpPr>
                <p:nvPr/>
              </p:nvCxnSpPr>
              <p:spPr>
                <a:xfrm>
                  <a:off x="7208233" y="1747520"/>
                  <a:ext cx="0" cy="633588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accent2"/>
                </a:lnRef>
                <a:fillRef idx="0">
                  <a:schemeClr val="accent2"/>
                </a:fillRef>
                <a:effectRef idx="1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Straight Arrow Connector 30">
                  <a:extLst>
                    <a:ext uri="{FF2B5EF4-FFF2-40B4-BE49-F238E27FC236}">
                      <a16:creationId xmlns:a16="http://schemas.microsoft.com/office/drawing/2014/main" id="{BCB75E7D-B885-EFB3-E4BA-763A24A61606}"/>
                    </a:ext>
                  </a:extLst>
                </p:cNvPr>
                <p:cNvCxnSpPr>
                  <a:stCxn id="18" idx="3"/>
                </p:cNvCxnSpPr>
                <p:nvPr/>
              </p:nvCxnSpPr>
              <p:spPr>
                <a:xfrm flipV="1">
                  <a:off x="8035902" y="2834640"/>
                  <a:ext cx="610258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66008CDE-C808-3A2C-A129-91110DFB8EB4}"/>
                    </a:ext>
                  </a:extLst>
                </p:cNvPr>
                <p:cNvSpPr txBox="1"/>
                <p:nvPr/>
              </p:nvSpPr>
              <p:spPr>
                <a:xfrm>
                  <a:off x="8426022" y="1558536"/>
                  <a:ext cx="1678866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 = ? </a:t>
                  </a: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DB</a:t>
                  </a:r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0.95</a:t>
                  </a:r>
                </a:p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X</a:t>
                  </a:r>
                  <a:r>
                    <a: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DT</a:t>
                  </a:r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= 0.05</a:t>
                  </a:r>
                </a:p>
              </p:txBody>
            </p:sp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id="{A9223EDD-5884-896E-FBE6-7247247F426C}"/>
                    </a:ext>
                  </a:extLst>
                </p:cNvPr>
                <p:cNvSpPr txBox="1"/>
                <p:nvPr/>
              </p:nvSpPr>
              <p:spPr>
                <a:xfrm>
                  <a:off x="4831937" y="1760009"/>
                  <a:ext cx="2499357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V=11, 730 kg/hr.  </a:t>
                  </a:r>
                </a:p>
              </p:txBody>
            </p:sp>
            <p:cxnSp>
              <p:nvCxnSpPr>
                <p:cNvPr id="35" name="Straight Arrow Connector 34">
                  <a:extLst>
                    <a:ext uri="{FF2B5EF4-FFF2-40B4-BE49-F238E27FC236}">
                      <a16:creationId xmlns:a16="http://schemas.microsoft.com/office/drawing/2014/main" id="{5BC7F2F2-6706-1FF2-930B-5F65D86801D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5151012" y="2860129"/>
                  <a:ext cx="1247379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DA243F9C-18BE-C6EB-4346-557204E1FE50}"/>
                    </a:ext>
                  </a:extLst>
                </p:cNvPr>
                <p:cNvSpPr txBox="1"/>
                <p:nvPr/>
              </p:nvSpPr>
              <p:spPr>
                <a:xfrm>
                  <a:off x="5263734" y="3119772"/>
                  <a:ext cx="2499357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 = ?</a:t>
                  </a:r>
                </a:p>
              </p:txBody>
            </p:sp>
          </p:grpSp>
        </p:grp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F729234-2A35-EEC6-21EA-E887DD489C93}"/>
                </a:ext>
              </a:extLst>
            </p:cNvPr>
            <p:cNvSpPr/>
            <p:nvPr/>
          </p:nvSpPr>
          <p:spPr>
            <a:xfrm>
              <a:off x="3060810" y="1742618"/>
              <a:ext cx="5129030" cy="3007888"/>
            </a:xfrm>
            <a:prstGeom prst="rect">
              <a:avLst/>
            </a:prstGeom>
            <a:noFill/>
            <a:ln>
              <a:solidFill>
                <a:srgbClr val="0070C0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2421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57"/>
    </mc:Choice>
    <mc:Fallback xmlns="">
      <p:transition spd="slow" advTm="83457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E24CE-4777-79FF-00A6-44F8A0091B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81FDA-32A4-4E46-A2A5-21C155975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D5CBD27-EA6D-D341-FB4A-D4303223198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54159"/>
                <a:ext cx="11648661" cy="5172006"/>
              </a:xfrm>
            </p:spPr>
            <p:txBody>
              <a:bodyPr>
                <a:normAutofit fontScale="92500"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(a) The flow rate of top product (D) &amp; bottom product (W):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From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4.11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the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overall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material balances can be determined using equation (4.27):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D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W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; F = 20, 000 kg/hr.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D</m:t>
                    </m:r>
                    <m:r>
                      <a:rPr lang="en-US" sz="2400" i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400" i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W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=20,000−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W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(4.27)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F is mass flow rate of feed as input, D is mass flow rate of top product as output, and W is mass flow rate of bottom product as output.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 equation (4.27), there are two unknowns with one independent equation.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Now, you can find one independent equation from components material balance.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D5CBD27-EA6D-D341-FB4A-D4303223198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54159"/>
                <a:ext cx="11648661" cy="5172006"/>
              </a:xfrm>
              <a:blipFill>
                <a:blip r:embed="rId4"/>
                <a:stretch>
                  <a:fillRect r="-6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0B4C8B4-0A34-028C-C783-551ADC833A99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8EB1DCA-7106-D17E-E24B-300D44AD5B1C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10F20C6-CABA-4F82-5F8F-75ECD501002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11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17"/>
    </mc:Choice>
    <mc:Fallback xmlns="">
      <p:transition spd="slow" advTm="67217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96909-A6E3-8025-10CF-800B3FA17A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F3594-0192-AD30-83E8-B371A4054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30879A-1D81-04E0-0942-755CF6F5637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954159"/>
                <a:ext cx="11648661" cy="5172006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You can  do components balance on benzene or toluene.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Let’s do component balance on benzene.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𝐹𝐵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D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𝑊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W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(4.28)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mass fraction of benzene in the input (feed),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mass fraction of benzene in the top product, and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mass fraction of benzene bottom product.                  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30879A-1D81-04E0-0942-755CF6F5637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954159"/>
                <a:ext cx="11648661" cy="5172006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707EC16-2C7E-B024-6B20-F1D61835B944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8DAE451-78DD-F317-F0A8-5E7EA3EF7CB1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CDD03C1-C4D4-EC80-D240-EAAD5F01CFC1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65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29"/>
    </mc:Choice>
    <mc:Fallback xmlns="">
      <p:transition spd="slow" advTm="46229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A7D8C6-50FF-13C1-5DE2-77582A361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B92DC-AAD2-E4D6-DE9A-4EB9326E1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A15F432-D4A3-1E88-84D9-B7584D9A4ED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873608"/>
                <a:ext cx="11648661" cy="5252557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 the values of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="1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FB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0.5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="1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DB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0.95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="1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WB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0.04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into equation (4.28), you can get: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.5∗20,000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0.95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D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0.04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W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0.95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D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0.04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W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=10,000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(4.29)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find the value of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substitute equation (4.27) into equation (4.29).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0.95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(20,000−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W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)+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0.04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W</m:t>
                    </m:r>
                    <m: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=10,000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𝑾</m:t>
                    </m:r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𝟗</m:t>
                        </m:r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𝟎𝟎𝟎</m:t>
                        </m:r>
                      </m:num>
                      <m:den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𝟗𝟏</m:t>
                        </m:r>
                      </m:den>
                    </m:f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𝟗</m:t>
                    </m:r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𝟖𝟗𝟎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kg/hr.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From equation(4.27),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F-W = 20, 000-9,890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10, 110 kg/hr.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A15F432-D4A3-1E88-84D9-B7584D9A4ED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873608"/>
                <a:ext cx="11648661" cy="5252557"/>
              </a:xfrm>
              <a:blipFill>
                <a:blip r:embed="rId4"/>
                <a:stretch>
                  <a:fillRect r="-785" b="-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C1D2F67-8A30-D767-A4AA-E1E985EBECD0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C4FE9E7-7737-4144-4C82-1E9F1D3B55FE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4844FD-20C1-9BBF-B74D-92A2178BB38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13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672"/>
    </mc:Choice>
    <mc:Fallback xmlns="">
      <p:transition spd="slow" advTm="82672"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FF0280-F4FF-A64D-0348-68CC2A894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8722E-D0B6-2CC0-32D3-33EA77053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5CFA46B-0E7D-DC6A-B9B0-495D34FABBB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882855"/>
                <a:ext cx="11648661" cy="5243310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(b)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calculate the amount of reflux rate (R), divide the process into two subunits, and consider the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condenser part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 shown in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4.12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Overall balance on condenser is given by: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𝑉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=11,730−10,110=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𝟔𝟐𝟎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kg/hr.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(c)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reflux ratio over top product (R/D) = 1, 620/10,110 =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0.16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5CFA46B-0E7D-DC6A-B9B0-495D34FABBB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882855"/>
                <a:ext cx="11648661" cy="5243310"/>
              </a:xfrm>
              <a:blipFill>
                <a:blip r:embed="rId4"/>
                <a:stretch>
                  <a:fillRect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84B5ED0-77C6-FC1C-475D-F52B3247B73C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CE6A9FD-C062-1B93-F752-493266C950A6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8B5097-AEB3-819A-BF70-3DEC26A76E77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4DEF860-717B-E3E2-792C-9ABAD232A34A}"/>
              </a:ext>
            </a:extLst>
          </p:cNvPr>
          <p:cNvGrpSpPr/>
          <p:nvPr/>
        </p:nvGrpSpPr>
        <p:grpSpPr>
          <a:xfrm>
            <a:off x="758788" y="3503309"/>
            <a:ext cx="6130753" cy="2022901"/>
            <a:chOff x="4360131" y="2681659"/>
            <a:chExt cx="6130753" cy="2022901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F01A4ABA-8888-9576-2F21-6A8C1BDDAABE}"/>
                </a:ext>
              </a:extLst>
            </p:cNvPr>
            <p:cNvGrpSpPr/>
            <p:nvPr/>
          </p:nvGrpSpPr>
          <p:grpSpPr>
            <a:xfrm>
              <a:off x="4360131" y="2681659"/>
              <a:ext cx="6130753" cy="2022901"/>
              <a:chOff x="4831937" y="1558536"/>
              <a:chExt cx="6148490" cy="2022901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04563F52-5357-2661-732A-778DE71D71FF}"/>
                  </a:ext>
                </a:extLst>
              </p:cNvPr>
              <p:cNvSpPr/>
              <p:nvPr/>
            </p:nvSpPr>
            <p:spPr>
              <a:xfrm>
                <a:off x="6421120" y="2381108"/>
                <a:ext cx="1614782" cy="958043"/>
              </a:xfrm>
              <a:prstGeom prst="round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Condenser</a:t>
                </a:r>
                <a:r>
                  <a:rPr lang="en-US" dirty="0"/>
                  <a:t> </a:t>
                </a:r>
              </a:p>
            </p:txBody>
          </p:sp>
          <p:cxnSp>
            <p:nvCxnSpPr>
              <p:cNvPr id="20" name="Straight Arrow Connector 19">
                <a:extLst>
                  <a:ext uri="{FF2B5EF4-FFF2-40B4-BE49-F238E27FC236}">
                    <a16:creationId xmlns:a16="http://schemas.microsoft.com/office/drawing/2014/main" id="{4EE377CA-97A6-D4BD-5BB5-DFB9A224540B}"/>
                  </a:ext>
                </a:extLst>
              </p:cNvPr>
              <p:cNvCxnSpPr>
                <a:cxnSpLocks/>
                <a:endCxn id="17" idx="0"/>
              </p:cNvCxnSpPr>
              <p:nvPr/>
            </p:nvCxnSpPr>
            <p:spPr>
              <a:xfrm>
                <a:off x="7208233" y="1747520"/>
                <a:ext cx="0" cy="633588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1" name="Straight Arrow Connector 20">
                <a:extLst>
                  <a:ext uri="{FF2B5EF4-FFF2-40B4-BE49-F238E27FC236}">
                    <a16:creationId xmlns:a16="http://schemas.microsoft.com/office/drawing/2014/main" id="{DADD2357-ACB8-315C-CA44-82365AE65B33}"/>
                  </a:ext>
                </a:extLst>
              </p:cNvPr>
              <p:cNvCxnSpPr>
                <a:stCxn id="17" idx="3"/>
              </p:cNvCxnSpPr>
              <p:nvPr/>
            </p:nvCxnSpPr>
            <p:spPr>
              <a:xfrm flipV="1">
                <a:off x="8035902" y="2834640"/>
                <a:ext cx="610258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1BA48DEC-30D7-F6BA-739D-D9B35DD6605F}"/>
                  </a:ext>
                </a:extLst>
              </p:cNvPr>
              <p:cNvSpPr txBox="1"/>
              <p:nvPr/>
            </p:nvSpPr>
            <p:spPr>
              <a:xfrm>
                <a:off x="8426021" y="1558536"/>
                <a:ext cx="2554406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= 10, 110 kg/hr. </a:t>
                </a:r>
              </a:p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0.95</a:t>
                </a:r>
              </a:p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DT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0.05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9002337-93A3-7362-439D-FF02FCFEFF0E}"/>
                  </a:ext>
                </a:extLst>
              </p:cNvPr>
              <p:cNvSpPr txBox="1"/>
              <p:nvPr/>
            </p:nvSpPr>
            <p:spPr>
              <a:xfrm>
                <a:off x="4831937" y="1760009"/>
                <a:ext cx="249935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V=11, 730 kg/hr.  </a:t>
                </a:r>
              </a:p>
            </p:txBody>
          </p:sp>
          <p:cxnSp>
            <p:nvCxnSpPr>
              <p:cNvPr id="24" name="Straight Arrow Connector 23">
                <a:extLst>
                  <a:ext uri="{FF2B5EF4-FFF2-40B4-BE49-F238E27FC236}">
                    <a16:creationId xmlns:a16="http://schemas.microsoft.com/office/drawing/2014/main" id="{508B1D15-B751-12BB-1BC6-B16A8FE945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151012" y="2860129"/>
                <a:ext cx="124737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465E34D-9BEC-2F96-B35D-9B7A6368C6B0}"/>
                  </a:ext>
                </a:extLst>
              </p:cNvPr>
              <p:cNvSpPr txBox="1"/>
              <p:nvPr/>
            </p:nvSpPr>
            <p:spPr>
              <a:xfrm>
                <a:off x="5263734" y="3119772"/>
                <a:ext cx="249935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 = ?</a:t>
                </a:r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2590DCD-496B-FAB4-CDEB-A0DCD709F104}"/>
                </a:ext>
              </a:extLst>
            </p:cNvPr>
            <p:cNvSpPr/>
            <p:nvPr/>
          </p:nvSpPr>
          <p:spPr>
            <a:xfrm>
              <a:off x="5665304" y="3357286"/>
              <a:ext cx="2178322" cy="1347274"/>
            </a:xfrm>
            <a:prstGeom prst="rect">
              <a:avLst/>
            </a:prstGeom>
            <a:noFill/>
            <a:ln>
              <a:solidFill>
                <a:srgbClr val="0070C0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E3062882-0F58-8061-D5F7-FA33347D264F}"/>
              </a:ext>
            </a:extLst>
          </p:cNvPr>
          <p:cNvSpPr txBox="1"/>
          <p:nvPr/>
        </p:nvSpPr>
        <p:spPr>
          <a:xfrm>
            <a:off x="6889541" y="3599490"/>
            <a:ext cx="4692859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4.12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flow diagram of condenser for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4.2 </a:t>
            </a:r>
          </a:p>
        </p:txBody>
      </p:sp>
    </p:spTree>
    <p:extLst>
      <p:ext uri="{BB962C8B-B14F-4D97-AF65-F5344CB8AC3E}">
        <p14:creationId xmlns:p14="http://schemas.microsoft.com/office/powerpoint/2010/main" val="98344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513"/>
    </mc:Choice>
    <mc:Fallback xmlns="">
      <p:transition spd="slow" advTm="127513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15FD2-C09A-8AD5-5FDB-BD9BC533B9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B9561-B4E7-4BE8-D011-75B6533D2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91283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4.4.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938D3-C89E-98E0-7178-8B6B686820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86697"/>
            <a:ext cx="11648661" cy="5139467"/>
          </a:xfrm>
        </p:spPr>
        <p:txBody>
          <a:bodyPr>
            <a:normAutofit/>
          </a:bodyPr>
          <a:lstStyle/>
          <a:p>
            <a:pPr marL="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balances without chemical reaction  refers to physical process calculations of material inputs and outputs at steady state condition.</a:t>
            </a:r>
          </a:p>
          <a:p>
            <a:pPr marL="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process industries, material balances assist planning for 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process design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economic evaluation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of proposed and existing process,  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process control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process optimization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determine material balances, the number of unknowns and number of independent equations must be equal, the numbers of degree of freedom must be zero.</a:t>
            </a:r>
          </a:p>
          <a:p>
            <a:pPr marL="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material balances calculation is performed using overall material balance and components balance.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AC5D2D1-087B-AE70-8BD8-DA99D1487F01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959A2BB-8F46-C0D8-1AD1-183EF456139C}"/>
              </a:ext>
            </a:extLst>
          </p:cNvPr>
          <p:cNvCxnSpPr>
            <a:cxnSpLocks/>
          </p:cNvCxnSpPr>
          <p:nvPr/>
        </p:nvCxnSpPr>
        <p:spPr>
          <a:xfrm>
            <a:off x="0" y="615598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D2E4347-5BCD-4908-0265-1EF28F8B25A3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09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73"/>
    </mc:Choice>
    <mc:Fallback xmlns="">
      <p:transition spd="slow" advTm="57873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18F45-D8F2-599C-98F1-7E9695F96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41C18-6446-1D28-7821-ECBB9EDCA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90915-F537-C9C9-F67A-A702022654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1" y="950602"/>
            <a:ext cx="11439938" cy="497311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Principles and Calculations in Chemical Engineering,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Himmelblau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Pearson Education Inc, 9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2023.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Engineering Design, Volume 6, Coulson &amp; Richardson’s, R. K. Sinnott, 3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1999.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Elementary Principles of Chemical Processes, Richard M. Felder, John Wiley &amp; Sons, 3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2005.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1D08DA4-D264-ACF3-C49F-8BAC794A0E02}"/>
              </a:ext>
            </a:extLst>
          </p:cNvPr>
          <p:cNvCxnSpPr>
            <a:cxnSpLocks/>
          </p:cNvCxnSpPr>
          <p:nvPr/>
        </p:nvCxnSpPr>
        <p:spPr>
          <a:xfrm>
            <a:off x="0" y="769764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A9D1E7F-1D6C-746B-40C3-39122894BD92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38CB233-B073-BA25-D048-C4CE4D541D0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5CE77F-B27C-4CE4-97D6-EE0E827154DE}"/>
              </a:ext>
            </a:extLst>
          </p:cNvPr>
          <p:cNvSpPr txBox="1">
            <a:spLocks/>
          </p:cNvSpPr>
          <p:nvPr/>
        </p:nvSpPr>
        <p:spPr>
          <a:xfrm>
            <a:off x="1904999" y="4566755"/>
            <a:ext cx="8229600" cy="7918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251206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75"/>
    </mc:Choice>
    <mc:Fallback xmlns="">
      <p:transition spd="slow" advTm="6117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1242</TotalTime>
  <Words>5294</Words>
  <Application>Microsoft Office PowerPoint</Application>
  <PresentationFormat>Widescreen</PresentationFormat>
  <Paragraphs>568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61</vt:i4>
      </vt:variant>
    </vt:vector>
  </HeadingPairs>
  <TitlesOfParts>
    <vt:vector size="69" baseType="lpstr">
      <vt:lpstr>Arial</vt:lpstr>
      <vt:lpstr>Calibri</vt:lpstr>
      <vt:lpstr>Calibri Light</vt:lpstr>
      <vt:lpstr>Cambria Math</vt:lpstr>
      <vt:lpstr>Times New Roman</vt:lpstr>
      <vt:lpstr>Wingdings</vt:lpstr>
      <vt:lpstr>Office Theme</vt:lpstr>
      <vt:lpstr>1_Office Theme</vt:lpstr>
      <vt:lpstr>PowerPoint Presentation</vt:lpstr>
      <vt:lpstr>Lecture learning outcomes</vt:lpstr>
      <vt:lpstr>Presentation outlines </vt:lpstr>
      <vt:lpstr>4.1. Introduction to material balances</vt:lpstr>
      <vt:lpstr>Cont’d</vt:lpstr>
      <vt:lpstr>Cont’d</vt:lpstr>
      <vt:lpstr>Cont’d</vt:lpstr>
      <vt:lpstr>4.2. Problem-solving techniques for MBs without chem. rxn.</vt:lpstr>
      <vt:lpstr>Cont’d</vt:lpstr>
      <vt:lpstr>4.3. Material balances without chemical reaction</vt:lpstr>
      <vt:lpstr>Cont’d</vt:lpstr>
      <vt:lpstr>Cont’d</vt:lpstr>
      <vt:lpstr>Cont’d</vt:lpstr>
      <vt:lpstr>Cont’d</vt:lpstr>
      <vt:lpstr>Cont’d</vt:lpstr>
      <vt:lpstr>Cont’d</vt:lpstr>
      <vt:lpstr>Activity 4.1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Activity 4.2</vt:lpstr>
      <vt:lpstr>Cont’d</vt:lpstr>
      <vt:lpstr>Cont’d</vt:lpstr>
      <vt:lpstr>Cont’d</vt:lpstr>
      <vt:lpstr>Cont’d</vt:lpstr>
      <vt:lpstr>Cont’d</vt:lpstr>
      <vt:lpstr>Cont’d</vt:lpstr>
      <vt:lpstr>4.4. Summary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366</cp:revision>
  <dcterms:created xsi:type="dcterms:W3CDTF">2026-03-28T10:42:22Z</dcterms:created>
  <dcterms:modified xsi:type="dcterms:W3CDTF">2026-04-09T11:11:26Z</dcterms:modified>
</cp:coreProperties>
</file>