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28" r:id="rId3"/>
    <p:sldId id="329" r:id="rId4"/>
    <p:sldId id="330" r:id="rId5"/>
    <p:sldId id="331" r:id="rId6"/>
    <p:sldId id="429" r:id="rId7"/>
    <p:sldId id="430" r:id="rId8"/>
    <p:sldId id="396" r:id="rId9"/>
    <p:sldId id="398" r:id="rId10"/>
    <p:sldId id="397" r:id="rId11"/>
    <p:sldId id="332" r:id="rId12"/>
    <p:sldId id="333" r:id="rId13"/>
    <p:sldId id="402" r:id="rId14"/>
    <p:sldId id="401" r:id="rId15"/>
    <p:sldId id="348" r:id="rId16"/>
    <p:sldId id="334" r:id="rId17"/>
    <p:sldId id="335" r:id="rId18"/>
    <p:sldId id="347" r:id="rId19"/>
    <p:sldId id="399" r:id="rId20"/>
    <p:sldId id="346" r:id="rId21"/>
    <p:sldId id="345" r:id="rId22"/>
    <p:sldId id="344" r:id="rId23"/>
    <p:sldId id="349" r:id="rId24"/>
    <p:sldId id="343" r:id="rId25"/>
    <p:sldId id="342" r:id="rId26"/>
    <p:sldId id="341" r:id="rId27"/>
    <p:sldId id="340" r:id="rId28"/>
    <p:sldId id="339" r:id="rId29"/>
    <p:sldId id="338" r:id="rId30"/>
    <p:sldId id="337" r:id="rId31"/>
    <p:sldId id="420" r:id="rId32"/>
    <p:sldId id="424" r:id="rId33"/>
    <p:sldId id="422" r:id="rId34"/>
    <p:sldId id="423" r:id="rId35"/>
    <p:sldId id="421" r:id="rId36"/>
    <p:sldId id="428" r:id="rId37"/>
    <p:sldId id="425" r:id="rId38"/>
    <p:sldId id="426" r:id="rId39"/>
    <p:sldId id="427" r:id="rId40"/>
    <p:sldId id="336" r:id="rId41"/>
    <p:sldId id="400" r:id="rId42"/>
    <p:sldId id="403" r:id="rId43"/>
    <p:sldId id="409" r:id="rId44"/>
    <p:sldId id="407" r:id="rId45"/>
    <p:sldId id="408" r:id="rId46"/>
    <p:sldId id="412" r:id="rId47"/>
    <p:sldId id="411" r:id="rId48"/>
    <p:sldId id="410" r:id="rId49"/>
    <p:sldId id="405" r:id="rId50"/>
    <p:sldId id="406" r:id="rId51"/>
    <p:sldId id="404" r:id="rId52"/>
    <p:sldId id="413" r:id="rId53"/>
    <p:sldId id="415" r:id="rId54"/>
    <p:sldId id="416" r:id="rId55"/>
    <p:sldId id="414" r:id="rId56"/>
    <p:sldId id="395" r:id="rId57"/>
    <p:sldId id="418" r:id="rId58"/>
    <p:sldId id="417" r:id="rId59"/>
    <p:sldId id="419" r:id="rId60"/>
    <p:sldId id="38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BC589-A8AC-4703-ABF1-4A4B150F06DB}"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E42733-3EE1-414D-B3E0-C3CEDE5A2E08}" type="slidenum">
              <a:rPr lang="en-US" smtClean="0"/>
              <a:t>‹#›</a:t>
            </a:fld>
            <a:endParaRPr lang="en-US"/>
          </a:p>
        </p:txBody>
      </p:sp>
    </p:spTree>
    <p:extLst>
      <p:ext uri="{BB962C8B-B14F-4D97-AF65-F5344CB8AC3E}">
        <p14:creationId xmlns:p14="http://schemas.microsoft.com/office/powerpoint/2010/main" val="569742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FE42733-3EE1-414D-B3E0-C3CEDE5A2E08}" type="slidenum">
              <a:rPr lang="en-US" smtClean="0"/>
              <a:t>26</a:t>
            </a:fld>
            <a:endParaRPr lang="en-US"/>
          </a:p>
        </p:txBody>
      </p:sp>
    </p:spTree>
    <p:extLst>
      <p:ext uri="{BB962C8B-B14F-4D97-AF65-F5344CB8AC3E}">
        <p14:creationId xmlns:p14="http://schemas.microsoft.com/office/powerpoint/2010/main" val="3398247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2BA56-9ACB-E441-2E80-F026B45E81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7022832-0CA8-CD65-D63A-4D5F2EF22C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4503E8-9EA2-4974-6A21-206CB677649D}"/>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F7F802EA-E55F-F475-EF56-D09EDABBBB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DE943B-0A51-F02D-8FB4-C1CBCA28134E}"/>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1332303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CECCB-EFF4-666D-5D75-2FE4A3CB74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4AED111-0901-DCEE-0041-529A394A68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5461A6-B38A-274A-4F41-87DCC4A5DED2}"/>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1E0598BF-4E0D-19D0-A5EE-41A0FEE982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22BCF8-E77A-3266-E559-1ADAE9C44E21}"/>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2275143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8BBF9-5103-614D-1E2A-79BE81D618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C415A71-0DB5-905E-92C3-0E70705DE8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484129-16D3-2D01-7695-4465E3D6DDFE}"/>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89FDFEA3-CF59-A90A-6BC9-1EDFCD14FC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B7C430-27B5-7700-23AB-5B6D4F285FCE}"/>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1258857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DBAB-9318-A987-EAA9-425023043E8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239D03-DD51-553B-545B-E5F086C4F0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497EC3-C478-C594-5E20-9DC2CC5A19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B21371-72B8-21A3-0A69-2A8FD5583701}"/>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6" name="Footer Placeholder 5">
            <a:extLst>
              <a:ext uri="{FF2B5EF4-FFF2-40B4-BE49-F238E27FC236}">
                <a16:creationId xmlns:a16="http://schemas.microsoft.com/office/drawing/2014/main" id="{E2C38C83-621A-EE0E-8D59-D96643846E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7208CA-3033-4756-6C97-D5A08D6FE6CB}"/>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17244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7A1D-40B1-0879-260D-89A7A862273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7561DF-F0BE-8C56-ADFD-E6A031733C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2EB595-4A0F-E24D-DADE-3AFE7EDF61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01E6C84-C126-1556-B06D-3F00EE0D0E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988C27-FF45-5174-08A2-286E06D020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20661B-ED67-DDCF-8352-BF0B1A0D61D2}"/>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8" name="Footer Placeholder 7">
            <a:extLst>
              <a:ext uri="{FF2B5EF4-FFF2-40B4-BE49-F238E27FC236}">
                <a16:creationId xmlns:a16="http://schemas.microsoft.com/office/drawing/2014/main" id="{7D01E38F-8D72-AECA-168D-7226B5D3EF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8984055-035A-1011-F46E-73F150B559D7}"/>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2731422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C13D8-4FB6-9379-8E75-E0039DBE919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268E4C-4855-AF69-B7C8-7EF6817EDEF8}"/>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4" name="Footer Placeholder 3">
            <a:extLst>
              <a:ext uri="{FF2B5EF4-FFF2-40B4-BE49-F238E27FC236}">
                <a16:creationId xmlns:a16="http://schemas.microsoft.com/office/drawing/2014/main" id="{66106AA0-658D-0A1E-4DD9-A98FEC18C36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1D6DA0-DD4E-9131-6B04-EB6FB7D4FBC1}"/>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2653396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4AF0F5-4016-0201-9723-BB1254CE0DC1}"/>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3" name="Footer Placeholder 2">
            <a:extLst>
              <a:ext uri="{FF2B5EF4-FFF2-40B4-BE49-F238E27FC236}">
                <a16:creationId xmlns:a16="http://schemas.microsoft.com/office/drawing/2014/main" id="{DBDE55E3-7775-88D9-D318-12C9BA0FDD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D8ABF2C-C2E0-7A2B-F946-0438D0E0A174}"/>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183487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7A863-AD8E-368A-098D-490205A55B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34E968D-9483-34BF-116F-4FC34D8F7C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803E0AE-6AF2-E177-FFBF-0C09CC1E1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B376BF-7FF7-D156-D0FD-21FB70806D7B}"/>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6" name="Footer Placeholder 5">
            <a:extLst>
              <a:ext uri="{FF2B5EF4-FFF2-40B4-BE49-F238E27FC236}">
                <a16:creationId xmlns:a16="http://schemas.microsoft.com/office/drawing/2014/main" id="{DD60479F-E1C1-8607-595C-9EFA66CB39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80AF0-93EA-122E-0C41-5B1E3568E310}"/>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1610016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29AC3-A506-1F03-D270-7E0B4A9041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0C88401-85F0-1A39-A531-F520B37801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24B2940-430A-5874-49E0-27B6C43385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458B8A-1491-C8DA-6746-35167AC86305}"/>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6" name="Footer Placeholder 5">
            <a:extLst>
              <a:ext uri="{FF2B5EF4-FFF2-40B4-BE49-F238E27FC236}">
                <a16:creationId xmlns:a16="http://schemas.microsoft.com/office/drawing/2014/main" id="{411422DC-DACE-F7AF-7022-A70F48FB41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ED46A5-88B0-F514-33E9-E9721948E300}"/>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364786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99B3D-F2B7-6263-3101-43981B1BBE5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8C0DD50-EB43-7095-85DC-5DADC4FF5A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4A93F8-B20F-BD93-62B4-A5BCCB37D22C}"/>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F02A327D-2BFA-9830-86DA-4F5A7AEB5E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2D844A-01C5-10ED-60E3-D0427E876D62}"/>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3262616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C918C3-3622-6A67-C35F-CC7DFFD68F0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2C4D7F0-021C-25DE-B36C-18E20D780D1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72E66-14B9-095D-2ABD-DF39C9EA71B1}"/>
              </a:ext>
            </a:extLst>
          </p:cNvPr>
          <p:cNvSpPr>
            <a:spLocks noGrp="1"/>
          </p:cNvSpPr>
          <p:nvPr>
            <p:ph type="dt" sz="half" idx="10"/>
          </p:nvPr>
        </p:nvSpPr>
        <p:spPr/>
        <p:txBody>
          <a:body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0335D92B-0B50-D4AE-D924-7CF4549DDD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C0259B-DDA6-57DB-A8FD-EA30B1CD7054}"/>
              </a:ext>
            </a:extLst>
          </p:cNvPr>
          <p:cNvSpPr>
            <a:spLocks noGrp="1"/>
          </p:cNvSpPr>
          <p:nvPr>
            <p:ph type="sldNum" sz="quarter" idx="12"/>
          </p:nvPr>
        </p:nvSpPr>
        <p:spPr/>
        <p:txBody>
          <a:bodyPr/>
          <a:lstStyle/>
          <a:p>
            <a:fld id="{B22C1742-AA4F-43EF-BAFB-86AD287B5DB4}" type="slidenum">
              <a:rPr lang="en-US" smtClean="0"/>
              <a:t>‹#›</a:t>
            </a:fld>
            <a:endParaRPr lang="en-US"/>
          </a:p>
        </p:txBody>
      </p:sp>
    </p:spTree>
    <p:extLst>
      <p:ext uri="{BB962C8B-B14F-4D97-AF65-F5344CB8AC3E}">
        <p14:creationId xmlns:p14="http://schemas.microsoft.com/office/powerpoint/2010/main" val="22601124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747790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4095628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0620044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368596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133137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0061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0867438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070248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725153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7292597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85576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E61A9-7B03-6622-8205-A60E6B05BF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0E0ACA9-C9CB-0674-89B0-86688330B1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403500-2E2B-1AC2-A8A2-97CF23725B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849869-E8CD-4018-8ADF-6407841D948C}" type="datetimeFigureOut">
              <a:rPr lang="en-US" smtClean="0"/>
              <a:t>4/10/2026</a:t>
            </a:fld>
            <a:endParaRPr lang="en-US"/>
          </a:p>
        </p:txBody>
      </p:sp>
      <p:sp>
        <p:nvSpPr>
          <p:cNvPr id="5" name="Footer Placeholder 4">
            <a:extLst>
              <a:ext uri="{FF2B5EF4-FFF2-40B4-BE49-F238E27FC236}">
                <a16:creationId xmlns:a16="http://schemas.microsoft.com/office/drawing/2014/main" id="{58B0C018-2457-4DBA-CED4-28258E45E2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E247749-9AD8-52DD-A211-6E07F06AE6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2C1742-AA4F-43EF-BAFB-86AD287B5DB4}" type="slidenum">
              <a:rPr lang="en-US" smtClean="0"/>
              <a:t>‹#›</a:t>
            </a:fld>
            <a:endParaRPr lang="en-US"/>
          </a:p>
        </p:txBody>
      </p:sp>
    </p:spTree>
    <p:extLst>
      <p:ext uri="{BB962C8B-B14F-4D97-AF65-F5344CB8AC3E}">
        <p14:creationId xmlns:p14="http://schemas.microsoft.com/office/powerpoint/2010/main" val="2274010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4/10/2026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30648921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4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6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7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4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5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6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7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4.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1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3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6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68.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60.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7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5</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Material Balances with Chemical Reaction</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5</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(PhD, </a:t>
            </a:r>
            <a:r>
              <a:rPr lang="en-US" altLang="en-US" sz="2400"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6D86553-C0CF-D3A3-8DD2-22730F5375D8}"/>
              </a:ext>
            </a:extLst>
          </p:cNvPr>
          <p:cNvSpPr txBox="1">
            <a:spLocks/>
          </p:cNvSpPr>
          <p:nvPr/>
        </p:nvSpPr>
        <p:spPr>
          <a:xfrm>
            <a:off x="2819400" y="639147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28989"/>
    </mc:Choice>
    <mc:Fallback xmlns="">
      <p:transition spd="slow" advTm="2898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 the characteristics of material balances with chemical reaction,</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define extent of reaction, limiting and excess reactants, selectivity and yield,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describe  problem-solving techniques for material balances with chemical reaction,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material balances with chemical reaction for steady state processes</a:t>
            </a:r>
            <a:r>
              <a:rPr lang="en-US" dirty="0"/>
              <a:t>.</a:t>
            </a:r>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40634"/>
    </mc:Choice>
    <mc:Fallback xmlns="">
      <p:transition spd="slow" advTm="406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5003043"/>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material balances with chemical reaction</a:t>
            </a:r>
            <a:endParaRPr lang="en-US" sz="2400" b="1" dirty="0">
              <a:solidFill>
                <a:srgbClr val="7030A0"/>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Problem-solving techniques for material balances with chemical reaction</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Terminology for reaction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Material balances with chemical reaction</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6987"/>
    </mc:Choice>
    <mc:Fallback xmlns="">
      <p:transition spd="slow" advTm="3698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EADC3-7788-C533-2687-DB2E5F63BA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5505E4-B6BA-4803-4E09-19EFE0E4FBF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5.1. Introduction to material balances with chemical reaction </a:t>
            </a:r>
            <a:endParaRPr lang="en-US" sz="3200" dirty="0"/>
          </a:p>
        </p:txBody>
      </p:sp>
      <p:sp>
        <p:nvSpPr>
          <p:cNvPr id="3" name="Content Placeholder 2">
            <a:extLst>
              <a:ext uri="{FF2B5EF4-FFF2-40B4-BE49-F238E27FC236}">
                <a16:creationId xmlns:a16="http://schemas.microsoft.com/office/drawing/2014/main" id="{1B52CF2C-52F0-06DC-1D54-349A0C7F8747}"/>
              </a:ext>
            </a:extLst>
          </p:cNvPr>
          <p:cNvSpPr>
            <a:spLocks noGrp="1"/>
          </p:cNvSpPr>
          <p:nvPr>
            <p:ph idx="1"/>
          </p:nvPr>
        </p:nvSpPr>
        <p:spPr>
          <a:xfrm>
            <a:off x="457201" y="950603"/>
            <a:ext cx="11489634" cy="517556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Material balances with chemical reactions involve accounting for the quantity of materials entering, leaving, and accumulating in a system while considering the effects of chemical reactions.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material balance with chemical reaction, you have to consider the </a:t>
            </a:r>
            <a:r>
              <a:rPr lang="en-US" sz="2400" b="1" dirty="0">
                <a:solidFill>
                  <a:srgbClr val="7030A0"/>
                </a:solidFill>
                <a:latin typeface="Times New Roman" panose="02020603050405020304" pitchFamily="18" charset="0"/>
                <a:cs typeface="Times New Roman" panose="02020603050405020304" pitchFamily="18" charset="0"/>
              </a:rPr>
              <a:t>stoichiometry </a:t>
            </a:r>
            <a:r>
              <a:rPr lang="en-US" sz="2400" dirty="0">
                <a:latin typeface="Times New Roman" panose="02020603050405020304" pitchFamily="18" charset="0"/>
                <a:cs typeface="Times New Roman" panose="02020603050405020304" pitchFamily="18" charset="0"/>
              </a:rPr>
              <a:t>of a chemical reaction to account rate of generation of products/consumption of reactants in moles unit for material balances calculations</a:t>
            </a:r>
            <a:r>
              <a:rPr lang="en-US" sz="2400" b="1" dirty="0">
                <a:solidFill>
                  <a:srgbClr val="7030A0"/>
                </a:solidFill>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numbers of moles are not conserved for material balances with chemical reaction.</a:t>
            </a:r>
          </a:p>
        </p:txBody>
      </p:sp>
      <p:cxnSp>
        <p:nvCxnSpPr>
          <p:cNvPr id="5" name="Straight Connector 4">
            <a:extLst>
              <a:ext uri="{FF2B5EF4-FFF2-40B4-BE49-F238E27FC236}">
                <a16:creationId xmlns:a16="http://schemas.microsoft.com/office/drawing/2014/main" id="{D712EED6-A835-8EED-C2C0-F921680243F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B45DDDD-DBFD-DC54-3001-6DD10913154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5CEB63E-E5FC-76E1-A100-E6364CE83F0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69673994"/>
      </p:ext>
    </p:extLst>
  </p:cSld>
  <p:clrMapOvr>
    <a:masterClrMapping/>
  </p:clrMapOvr>
  <mc:AlternateContent xmlns:mc="http://schemas.openxmlformats.org/markup-compatibility/2006" xmlns:p14="http://schemas.microsoft.com/office/powerpoint/2010/main">
    <mc:Choice Requires="p14">
      <p:transition spd="slow" p14:dur="2000" advTm="52017"/>
    </mc:Choice>
    <mc:Fallback xmlns="">
      <p:transition spd="slow" advTm="5201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EBB03-4DBD-5D27-C28F-1CBF291EEE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FAC080-E193-7657-A5F4-BFAFF187D701}"/>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91EAB3D9-D855-5B90-F619-2A28B1B3EE07}"/>
              </a:ext>
            </a:extLst>
          </p:cNvPr>
          <p:cNvSpPr>
            <a:spLocks noGrp="1"/>
          </p:cNvSpPr>
          <p:nvPr>
            <p:ph idx="1"/>
          </p:nvPr>
        </p:nvSpPr>
        <p:spPr>
          <a:xfrm>
            <a:off x="374375" y="950603"/>
            <a:ext cx="11572460" cy="517556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Consider a reactor in which ammonia is produced as depicted in </a:t>
            </a:r>
            <a:r>
              <a:rPr lang="en-US" sz="2400" b="1" dirty="0">
                <a:latin typeface="Times New Roman" panose="02020603050405020304" pitchFamily="18" charset="0"/>
                <a:cs typeface="Times New Roman" panose="02020603050405020304" pitchFamily="18" charset="0"/>
              </a:rPr>
              <a:t>Figure 5.1</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195).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Ammonia is produced industrially using the catalytic Haber-Bosch process.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Ammonia production is used to produce agricultural fertilizers as a source of nitrogen for plants.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CADFF1C-BC45-B673-BD53-AEECA52577F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EE70A9A-3E25-711D-EE9C-330E69B4BD6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55E3B3C-39B5-B92A-B215-3190E84F753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5D7D35E-65A1-9837-F964-454850DACA77}"/>
              </a:ext>
            </a:extLst>
          </p:cNvPr>
          <p:cNvSpPr txBox="1"/>
          <p:nvPr/>
        </p:nvSpPr>
        <p:spPr>
          <a:xfrm>
            <a:off x="6887817" y="3429000"/>
            <a:ext cx="4778166" cy="1687963"/>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5.1. </a:t>
            </a:r>
            <a:r>
              <a:rPr lang="en-US" sz="2400" dirty="0">
                <a:latin typeface="Times New Roman" panose="02020603050405020304" pitchFamily="18" charset="0"/>
                <a:cs typeface="Times New Roman" panose="02020603050405020304" pitchFamily="18" charset="0"/>
              </a:rPr>
              <a:t>A reactor for ammonia production from hydrogen and nitrogen molecules  </a:t>
            </a:r>
          </a:p>
        </p:txBody>
      </p:sp>
      <p:pic>
        <p:nvPicPr>
          <p:cNvPr id="12" name="Picture 11">
            <a:extLst>
              <a:ext uri="{FF2B5EF4-FFF2-40B4-BE49-F238E27FC236}">
                <a16:creationId xmlns:a16="http://schemas.microsoft.com/office/drawing/2014/main" id="{469DB362-F569-60CA-E33D-64337A06D3E0}"/>
              </a:ext>
            </a:extLst>
          </p:cNvPr>
          <p:cNvPicPr>
            <a:picLocks noChangeAspect="1"/>
          </p:cNvPicPr>
          <p:nvPr/>
        </p:nvPicPr>
        <p:blipFill>
          <a:blip r:embed="rId2"/>
          <a:stretch>
            <a:fillRect/>
          </a:stretch>
        </p:blipFill>
        <p:spPr>
          <a:xfrm>
            <a:off x="526017" y="3945890"/>
            <a:ext cx="6132597" cy="2016000"/>
          </a:xfrm>
          <a:prstGeom prst="rect">
            <a:avLst/>
          </a:prstGeom>
        </p:spPr>
      </p:pic>
    </p:spTree>
    <p:extLst>
      <p:ext uri="{BB962C8B-B14F-4D97-AF65-F5344CB8AC3E}">
        <p14:creationId xmlns:p14="http://schemas.microsoft.com/office/powerpoint/2010/main" val="2627555180"/>
      </p:ext>
    </p:extLst>
  </p:cSld>
  <p:clrMapOvr>
    <a:masterClrMapping/>
  </p:clrMapOvr>
  <mc:AlternateContent xmlns:mc="http://schemas.openxmlformats.org/markup-compatibility/2006" xmlns:p14="http://schemas.microsoft.com/office/powerpoint/2010/main">
    <mc:Choice Requires="p14">
      <p:transition spd="slow" p14:dur="2000" advTm="69618"/>
    </mc:Choice>
    <mc:Fallback xmlns="">
      <p:transition spd="slow" advTm="696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CE73A-0D29-7C7F-316C-03C65A80C2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C7EB01-CA59-8283-D9A4-5435079A910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683866E3-EE3F-EA74-36DE-75893F1DC8CE}"/>
              </a:ext>
            </a:extLst>
          </p:cNvPr>
          <p:cNvSpPr>
            <a:spLocks noGrp="1"/>
          </p:cNvSpPr>
          <p:nvPr>
            <p:ph idx="1"/>
          </p:nvPr>
        </p:nvSpPr>
        <p:spPr>
          <a:xfrm>
            <a:off x="374375" y="950603"/>
            <a:ext cx="11572460" cy="517556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5.1</a:t>
            </a:r>
            <a:r>
              <a:rPr lang="en-US" sz="2400" dirty="0">
                <a:latin typeface="Times New Roman" panose="02020603050405020304" pitchFamily="18" charset="0"/>
                <a:cs typeface="Times New Roman" panose="02020603050405020304" pitchFamily="18" charset="0"/>
              </a:rPr>
              <a:t>, the </a:t>
            </a:r>
            <a:r>
              <a:rPr lang="en-US" sz="2400" b="1" dirty="0">
                <a:solidFill>
                  <a:srgbClr val="7030A0"/>
                </a:solidFill>
                <a:latin typeface="Times New Roman" panose="02020603050405020304" pitchFamily="18" charset="0"/>
                <a:cs typeface="Times New Roman" panose="02020603050405020304" pitchFamily="18" charset="0"/>
              </a:rPr>
              <a:t>hydrogen</a:t>
            </a:r>
            <a:r>
              <a:rPr lang="en-US" sz="2400" dirty="0">
                <a:latin typeface="Times New Roman" panose="02020603050405020304" pitchFamily="18" charset="0"/>
                <a:cs typeface="Times New Roman" panose="02020603050405020304" pitchFamily="18" charset="0"/>
              </a:rPr>
              <a:t> and </a:t>
            </a:r>
            <a:r>
              <a:rPr lang="en-US" sz="2400" b="1" dirty="0">
                <a:solidFill>
                  <a:srgbClr val="7030A0"/>
                </a:solidFill>
                <a:latin typeface="Times New Roman" panose="02020603050405020304" pitchFamily="18" charset="0"/>
                <a:cs typeface="Times New Roman" panose="02020603050405020304" pitchFamily="18" charset="0"/>
              </a:rPr>
              <a:t>nitrogen</a:t>
            </a:r>
            <a:r>
              <a:rPr lang="en-US" sz="2400" dirty="0">
                <a:latin typeface="Times New Roman" panose="02020603050405020304" pitchFamily="18" charset="0"/>
                <a:cs typeface="Times New Roman" panose="02020603050405020304" pitchFamily="18" charset="0"/>
              </a:rPr>
              <a:t> molecules are reactants and </a:t>
            </a:r>
            <a:r>
              <a:rPr lang="en-US" sz="2400" b="1" dirty="0">
                <a:solidFill>
                  <a:srgbClr val="7030A0"/>
                </a:solidFill>
                <a:latin typeface="Times New Roman" panose="02020603050405020304" pitchFamily="18" charset="0"/>
                <a:cs typeface="Times New Roman" panose="02020603050405020304" pitchFamily="18" charset="0"/>
              </a:rPr>
              <a:t>ammonia</a:t>
            </a:r>
            <a:r>
              <a:rPr lang="en-US" sz="2400" dirty="0">
                <a:latin typeface="Times New Roman" panose="02020603050405020304" pitchFamily="18" charset="0"/>
                <a:cs typeface="Times New Roman" panose="02020603050405020304" pitchFamily="18" charset="0"/>
              </a:rPr>
              <a:t> is produced  from chemical reaction.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the inputs stream, there are reactants (hydrogen and nitrogen molecules).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the outputs stream, there are unconverted reactants (hydrogen &amp; nitrogen) and product (ammonia).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The reaction process shows that ammonia is generated  during chemical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stichometry of the reaction equation shows that </a:t>
            </a:r>
            <a:r>
              <a:rPr lang="en-US" sz="2400" b="1"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moles of  hydrogen molecules react with </a:t>
            </a:r>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mole of nitrogen to generate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moles of ammonia.</a:t>
            </a:r>
          </a:p>
        </p:txBody>
      </p:sp>
      <p:cxnSp>
        <p:nvCxnSpPr>
          <p:cNvPr id="5" name="Straight Connector 4">
            <a:extLst>
              <a:ext uri="{FF2B5EF4-FFF2-40B4-BE49-F238E27FC236}">
                <a16:creationId xmlns:a16="http://schemas.microsoft.com/office/drawing/2014/main" id="{17B61102-E444-2FA5-148F-6413467BBBA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5D9357B-D916-E423-9BF2-5552BF88E8D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C65D4F-62DA-36B6-48AC-951A672C72F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02519339"/>
      </p:ext>
    </p:extLst>
  </p:cSld>
  <p:clrMapOvr>
    <a:masterClrMapping/>
  </p:clrMapOvr>
  <mc:AlternateContent xmlns:mc="http://schemas.openxmlformats.org/markup-compatibility/2006" xmlns:p14="http://schemas.microsoft.com/office/powerpoint/2010/main">
    <mc:Choice Requires="p14">
      <p:transition spd="slow" p14:dur="2000" advTm="57320"/>
    </mc:Choice>
    <mc:Fallback xmlns="">
      <p:transition spd="slow" advTm="573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3CD48-9813-A28A-FD21-8EB0CAF3EB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963623-FB35-E689-A82B-92DA9A241D3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B722548-B524-CBB0-694F-81AEFCE213A1}"/>
                  </a:ext>
                </a:extLst>
              </p:cNvPr>
              <p:cNvSpPr>
                <a:spLocks noGrp="1"/>
              </p:cNvSpPr>
              <p:nvPr>
                <p:ph idx="1"/>
              </p:nvPr>
            </p:nvSpPr>
            <p:spPr>
              <a:xfrm>
                <a:off x="374375" y="880680"/>
                <a:ext cx="11572460" cy="5245485"/>
              </a:xfrm>
            </p:spPr>
            <p:txBody>
              <a:bodyPr>
                <a:normAutofit/>
              </a:bodyPr>
              <a:lstStyle/>
              <a:p>
                <a:pPr algn="just">
                  <a:lnSpc>
                    <a:spcPct val="17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Stoichiometry:</a:t>
                </a:r>
                <a:r>
                  <a:rPr lang="en-US" sz="2400" dirty="0">
                    <a:latin typeface="Times New Roman" panose="02020603050405020304" pitchFamily="18" charset="0"/>
                    <a:cs typeface="Times New Roman" panose="02020603050405020304" pitchFamily="18" charset="0"/>
                  </a:rPr>
                  <a:t> It is the theory of the proportion in which chemical species combine with one another.</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The stochiometric equation of a chemical reaction is a statement of the relative number of  molecules or moles of reactants and products that participate in the reaction</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For example, the stochiometric equation </a:t>
                </a:r>
                <a:r>
                  <a:rPr lang="en-US" sz="2400" b="1" dirty="0">
                    <a:solidFill>
                      <a:srgbClr val="7030A0"/>
                    </a:solidFill>
                    <a:latin typeface="Times New Roman" pitchFamily="18" charset="0"/>
                    <a:cs typeface="Times New Roman" pitchFamily="18" charset="0"/>
                  </a:rPr>
                  <a:t>(Richard M. Felder, 2005, pg. 116)</a:t>
                </a:r>
                <a:r>
                  <a:rPr lang="en-US" sz="2400" dirty="0">
                    <a:latin typeface="Times New Roman" panose="02020603050405020304" pitchFamily="18" charset="0"/>
                    <a:cs typeface="Times New Roman" panose="02020603050405020304" pitchFamily="18" charset="0"/>
                  </a:rPr>
                  <a:t>:</a:t>
                </a:r>
              </a:p>
              <a:p>
                <a:pPr marL="0" indent="0" algn="just">
                  <a:lnSpc>
                    <a:spcPct val="170000"/>
                  </a:lnSpc>
                  <a:buNone/>
                </a:pPr>
                <a14:m>
                  <m:oMath xmlns:m="http://schemas.openxmlformats.org/officeDocument/2006/math">
                    <m:r>
                      <a:rPr lang="en-US" sz="2400" b="0" i="0" smtClean="0">
                        <a:latin typeface="Cambria Math" panose="02040503050406030204" pitchFamily="18" charset="0"/>
                        <a:cs typeface="Times New Roman" panose="02020603050405020304" pitchFamily="18" charset="0"/>
                      </a:rPr>
                      <m:t>2</m:t>
                    </m:r>
                    <m:r>
                      <m:rPr>
                        <m:sty m:val="p"/>
                      </m:rPr>
                      <a:rPr lang="en-US" sz="2400" b="0" i="0" smtClean="0">
                        <a:latin typeface="Cambria Math" panose="02040503050406030204" pitchFamily="18" charset="0"/>
                        <a:cs typeface="Times New Roman" panose="02020603050405020304" pitchFamily="18" charset="0"/>
                      </a:rPr>
                      <m:t>S</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O</m:t>
                        </m:r>
                      </m:e>
                      <m:sub>
                        <m:r>
                          <a:rPr lang="en-US" sz="2400" b="0" i="0" smtClean="0">
                            <a:latin typeface="Cambria Math" panose="02040503050406030204" pitchFamily="18" charset="0"/>
                            <a:cs typeface="Times New Roman" panose="02020603050405020304" pitchFamily="18" charset="0"/>
                          </a:rPr>
                          <m:t>2</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O</m:t>
                        </m:r>
                      </m:e>
                      <m:sub>
                        <m:r>
                          <a:rPr lang="en-US" sz="2400" b="0" i="0" smtClean="0">
                            <a:latin typeface="Cambria Math" panose="02040503050406030204" pitchFamily="18" charset="0"/>
                            <a:cs typeface="Times New Roman" panose="02020603050405020304" pitchFamily="18" charset="0"/>
                          </a:rPr>
                          <m:t>2</m:t>
                        </m:r>
                      </m:sub>
                    </m:s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S</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O</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(5.1)</a:t>
                </a:r>
              </a:p>
            </p:txBody>
          </p:sp>
        </mc:Choice>
        <mc:Fallback xmlns="">
          <p:sp>
            <p:nvSpPr>
              <p:cNvPr id="3" name="Content Placeholder 2">
                <a:extLst>
                  <a:ext uri="{FF2B5EF4-FFF2-40B4-BE49-F238E27FC236}">
                    <a16:creationId xmlns:a16="http://schemas.microsoft.com/office/drawing/2014/main" id="{FB722548-B524-CBB0-694F-81AEFCE213A1}"/>
                  </a:ext>
                </a:extLst>
              </p:cNvPr>
              <p:cNvSpPr>
                <a:spLocks noGrp="1" noRot="1" noChangeAspect="1" noMove="1" noResize="1" noEditPoints="1" noAdjustHandles="1" noChangeArrowheads="1" noChangeShapeType="1" noTextEdit="1"/>
              </p:cNvSpPr>
              <p:nvPr>
                <p:ph idx="1"/>
              </p:nvPr>
            </p:nvSpPr>
            <p:spPr>
              <a:xfrm>
                <a:off x="374375" y="880680"/>
                <a:ext cx="11572460" cy="5245485"/>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19BBEC35-F822-D8A8-D231-94675B30B5DC}"/>
              </a:ext>
            </a:extLst>
          </p:cNvPr>
          <p:cNvCxnSpPr>
            <a:cxnSpLocks/>
          </p:cNvCxnSpPr>
          <p:nvPr/>
        </p:nvCxnSpPr>
        <p:spPr>
          <a:xfrm>
            <a:off x="-89452" y="710128"/>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1978516-582E-2C44-53F1-86A9FF49A58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6BC5B49-08E8-70F4-5AE6-0C7640E8507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32296702"/>
      </p:ext>
    </p:extLst>
  </p:cSld>
  <p:clrMapOvr>
    <a:masterClrMapping/>
  </p:clrMapOvr>
  <mc:AlternateContent xmlns:mc="http://schemas.openxmlformats.org/markup-compatibility/2006" xmlns:p14="http://schemas.microsoft.com/office/powerpoint/2010/main">
    <mc:Choice Requires="p14">
      <p:transition spd="slow" p14:dur="2000" advTm="92798"/>
    </mc:Choice>
    <mc:Fallback xmlns="">
      <p:transition spd="slow" advTm="9279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A873B-4D08-F4BE-B662-4A5C3D2D31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C13E9A-855E-1391-9C69-D354045C6257}"/>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cxnSp>
        <p:nvCxnSpPr>
          <p:cNvPr id="5" name="Straight Connector 4">
            <a:extLst>
              <a:ext uri="{FF2B5EF4-FFF2-40B4-BE49-F238E27FC236}">
                <a16:creationId xmlns:a16="http://schemas.microsoft.com/office/drawing/2014/main" id="{6B2CA554-216F-13D9-BB3A-CFB9A3CC62A3}"/>
              </a:ext>
            </a:extLst>
          </p:cNvPr>
          <p:cNvCxnSpPr>
            <a:cxnSpLocks/>
          </p:cNvCxnSpPr>
          <p:nvPr/>
        </p:nvCxnSpPr>
        <p:spPr>
          <a:xfrm>
            <a:off x="-89452" y="710128"/>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B0A8D30-6650-3169-82DB-959738CBFD1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B7278C5-A543-BB3E-09CD-84B57A0D8D3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Content Placeholder 9">
            <a:extLst>
              <a:ext uri="{FF2B5EF4-FFF2-40B4-BE49-F238E27FC236}">
                <a16:creationId xmlns:a16="http://schemas.microsoft.com/office/drawing/2014/main" id="{E42E1804-FB46-2CF9-62CD-5500C463D380}"/>
              </a:ext>
            </a:extLst>
          </p:cNvPr>
          <p:cNvSpPr>
            <a:spLocks noGrp="1"/>
          </p:cNvSpPr>
          <p:nvPr>
            <p:ph idx="1"/>
          </p:nvPr>
        </p:nvSpPr>
        <p:spPr>
          <a:xfrm>
            <a:off x="609600" y="880681"/>
            <a:ext cx="10972800" cy="5245484"/>
          </a:xfrm>
        </p:spPr>
        <p:txBody>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stochiometric equation </a:t>
            </a:r>
            <a:r>
              <a:rPr lang="en-US" sz="2400" b="1" dirty="0">
                <a:latin typeface="Times New Roman" panose="02020603050405020304" pitchFamily="18" charset="0"/>
                <a:cs typeface="Times New Roman" panose="02020603050405020304" pitchFamily="18" charset="0"/>
              </a:rPr>
              <a:t>(5.1) </a:t>
            </a:r>
            <a:r>
              <a:rPr lang="en-US" sz="2400" dirty="0">
                <a:latin typeface="Times New Roman" panose="02020603050405020304" pitchFamily="18" charset="0"/>
                <a:cs typeface="Times New Roman" panose="02020603050405020304" pitchFamily="18" charset="0"/>
              </a:rPr>
              <a:t>indicates that  for every two molecules (moles) of  SO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that reacts, one molecule (mole) of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reacts to produce two molecules (moles) of SO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numbers that precede the formulas for each species are the stochiometric coefficients of the reaction components.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chemical equation shows the reaction of reactants and the output products with balanced constituents of elements.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50197006"/>
      </p:ext>
    </p:extLst>
  </p:cSld>
  <p:clrMapOvr>
    <a:masterClrMapping/>
  </p:clrMapOvr>
  <mc:AlternateContent xmlns:mc="http://schemas.openxmlformats.org/markup-compatibility/2006" xmlns:p14="http://schemas.microsoft.com/office/powerpoint/2010/main">
    <mc:Choice Requires="p14">
      <p:transition spd="slow" p14:dur="2000" advTm="50608"/>
    </mc:Choice>
    <mc:Fallback xmlns="">
      <p:transition spd="slow" advTm="506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0BEED-3A27-B1A7-C613-394515CAD1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598210-E3FA-F235-1F03-856BCD6037A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2ECFEEB4-75B7-232E-2CFC-C2DF5B1E3B75}"/>
              </a:ext>
            </a:extLst>
          </p:cNvPr>
          <p:cNvSpPr>
            <a:spLocks noGrp="1"/>
          </p:cNvSpPr>
          <p:nvPr>
            <p:ph idx="1"/>
          </p:nvPr>
        </p:nvSpPr>
        <p:spPr>
          <a:xfrm>
            <a:off x="374375" y="880680"/>
            <a:ext cx="11572460" cy="5245485"/>
          </a:xfrm>
        </p:spPr>
        <p:txBody>
          <a:bodyPr>
            <a:normAutofit/>
          </a:bodyPr>
          <a:lstStyle/>
          <a:p>
            <a:pPr marL="0" indent="0" algn="just">
              <a:lnSpc>
                <a:spcPct val="170000"/>
              </a:lnSpc>
              <a:buNone/>
            </a:pPr>
            <a:r>
              <a:rPr lang="en-US" sz="2400" dirty="0">
                <a:latin typeface="Times New Roman" panose="02020603050405020304" pitchFamily="18" charset="0"/>
                <a:cs typeface="Times New Roman" panose="02020603050405020304" pitchFamily="18" charset="0"/>
              </a:rPr>
              <a:t> Reaction stoichiometry allows you to predict the moles required for the reaction and the moles of each species remaining after the reaction has occurred.</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Stoichiometry provides a quantitative means of relating the quantity of products produced by a chemical reaction to the amount of reactants feed to  a process, or vice versa.</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Chemical reaction equation provides both qualitative and quantitative information concerning chemical reactions that occur in a process.</a:t>
            </a:r>
          </a:p>
        </p:txBody>
      </p:sp>
      <p:cxnSp>
        <p:nvCxnSpPr>
          <p:cNvPr id="5" name="Straight Connector 4">
            <a:extLst>
              <a:ext uri="{FF2B5EF4-FFF2-40B4-BE49-F238E27FC236}">
                <a16:creationId xmlns:a16="http://schemas.microsoft.com/office/drawing/2014/main" id="{253A608C-3CFE-3B9E-F5F2-C6B59FBC378F}"/>
              </a:ext>
            </a:extLst>
          </p:cNvPr>
          <p:cNvCxnSpPr>
            <a:cxnSpLocks/>
          </p:cNvCxnSpPr>
          <p:nvPr/>
        </p:nvCxnSpPr>
        <p:spPr>
          <a:xfrm>
            <a:off x="-89452" y="710128"/>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40584D4-15F8-B4FD-A1C9-746F5E0EC76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D12FE0D-AD07-2F50-C00C-85CF2F0009A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43681077"/>
      </p:ext>
    </p:extLst>
  </p:cSld>
  <p:clrMapOvr>
    <a:masterClrMapping/>
  </p:clrMapOvr>
  <mc:AlternateContent xmlns:mc="http://schemas.openxmlformats.org/markup-compatibility/2006" xmlns:p14="http://schemas.microsoft.com/office/powerpoint/2010/main">
    <mc:Choice Requires="p14">
      <p:transition spd="slow" p14:dur="2000" advTm="44991"/>
    </mc:Choice>
    <mc:Fallback xmlns="">
      <p:transition spd="slow" advTm="4499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073FD-E9E0-CAD2-D64F-690E6623B4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0C1942-5318-CC65-AF10-498D02738CB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EF6DF178-FF83-83D0-15AF-7352229113F9}"/>
              </a:ext>
            </a:extLst>
          </p:cNvPr>
          <p:cNvSpPr>
            <a:spLocks noGrp="1"/>
          </p:cNvSpPr>
          <p:nvPr>
            <p:ph idx="1"/>
          </p:nvPr>
        </p:nvSpPr>
        <p:spPr>
          <a:xfrm>
            <a:off x="374375" y="880680"/>
            <a:ext cx="11572460" cy="524548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Specifically, chemical reaction equation provides information of two types:</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It tells you what substances are reactants (those being used up) and what substances are products (those being made).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coefficients of a balanced chemical reaction equation tell you what the mole ratios are among the substances that react or are produced.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Make sure that chemical equation is correctly balanced when solving problems involving stoichiometry. i.e. the total quantities of each of the elements on the left side must be equal to those on the right side. </a:t>
            </a:r>
          </a:p>
        </p:txBody>
      </p:sp>
      <p:cxnSp>
        <p:nvCxnSpPr>
          <p:cNvPr id="5" name="Straight Connector 4">
            <a:extLst>
              <a:ext uri="{FF2B5EF4-FFF2-40B4-BE49-F238E27FC236}">
                <a16:creationId xmlns:a16="http://schemas.microsoft.com/office/drawing/2014/main" id="{FA377235-710F-E1A5-8B18-F8A6BB00C202}"/>
              </a:ext>
            </a:extLst>
          </p:cNvPr>
          <p:cNvCxnSpPr>
            <a:cxnSpLocks/>
          </p:cNvCxnSpPr>
          <p:nvPr/>
        </p:nvCxnSpPr>
        <p:spPr>
          <a:xfrm>
            <a:off x="-89452" y="710128"/>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CE537E8-079B-7BBF-071E-B1E65E9EF6F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63E6541-6307-DB44-D994-D7194ADAB70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57704215"/>
      </p:ext>
    </p:extLst>
  </p:cSld>
  <p:clrMapOvr>
    <a:masterClrMapping/>
  </p:clrMapOvr>
  <mc:AlternateContent xmlns:mc="http://schemas.openxmlformats.org/markup-compatibility/2006" xmlns:p14="http://schemas.microsoft.com/office/powerpoint/2010/main">
    <mc:Choice Requires="p14">
      <p:transition spd="slow" p14:dur="2000" advTm="64637"/>
    </mc:Choice>
    <mc:Fallback xmlns="">
      <p:transition spd="slow" advTm="646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F51A0-0F40-59D4-0C92-E3BA717C86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4F628B-5270-B61E-D40B-F6B1D986607A}"/>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5.2. Problem-solving techniques for MBs with chem. reaction</a:t>
            </a:r>
            <a:endParaRPr lang="en-US" sz="3200" dirty="0"/>
          </a:p>
        </p:txBody>
      </p:sp>
      <p:sp>
        <p:nvSpPr>
          <p:cNvPr id="3" name="Content Placeholder 2">
            <a:extLst>
              <a:ext uri="{FF2B5EF4-FFF2-40B4-BE49-F238E27FC236}">
                <a16:creationId xmlns:a16="http://schemas.microsoft.com/office/drawing/2014/main" id="{C77A1584-E4FA-CCC6-5FBD-DF1F7C40F60E}"/>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best way to tackle a problem will depend on the information given, the information required from the balance, and the constraints that arise from the nature of the problem.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following step-by-step procedure is given as an aid to the efficient solution of material balance problems</a:t>
            </a:r>
            <a:r>
              <a:rPr lang="en-US" sz="2400" b="1" dirty="0">
                <a:solidFill>
                  <a:srgbClr val="7030A0"/>
                </a:solidFill>
                <a:latin typeface="Times New Roman" panose="02020603050405020304" pitchFamily="18" charset="0"/>
                <a:cs typeface="Times New Roman" pitchFamily="18" charset="0"/>
              </a:rPr>
              <a:t> (Coulson &amp; Richardson’s, 1999, pg. 56-57).</a:t>
            </a:r>
            <a:r>
              <a:rPr lang="en-US" sz="2400" dirty="0">
                <a:latin typeface="Times New Roman" panose="02020603050405020304" pitchFamily="18" charset="0"/>
                <a:cs typeface="Times New Roman" panose="02020603050405020304" pitchFamily="18" charset="0"/>
              </a:rPr>
              <a:t> </a:t>
            </a:r>
          </a:p>
          <a:p>
            <a:pPr lvl="0" algn="just">
              <a:lnSpc>
                <a:spcPct val="170000"/>
              </a:lnSpc>
              <a:buFont typeface="Wingdings" pitchFamily="2" charset="2"/>
              <a:buChar char="§"/>
            </a:pPr>
            <a:r>
              <a:rPr lang="en-US" sz="2400" dirty="0">
                <a:latin typeface="Times New Roman" panose="02020603050405020304" pitchFamily="18" charset="0"/>
                <a:cs typeface="Times New Roman" panose="02020603050405020304" pitchFamily="18" charset="0"/>
              </a:rPr>
              <a:t>Read the problem carefully and understand it,</a:t>
            </a:r>
          </a:p>
          <a:p>
            <a:pPr lvl="0" algn="just">
              <a:lnSpc>
                <a:spcPct val="170000"/>
              </a:lnSpc>
              <a:buFont typeface="Wingdings" pitchFamily="2" charset="2"/>
              <a:buChar char="§"/>
            </a:pPr>
            <a:r>
              <a:rPr lang="en-US" sz="2400" dirty="0">
                <a:latin typeface="Times New Roman" panose="02020603050405020304" pitchFamily="18" charset="0"/>
                <a:cs typeface="Times New Roman" panose="02020603050405020304" pitchFamily="18" charset="0"/>
              </a:rPr>
              <a:t>Draw the process system diagram with system boundaries,</a:t>
            </a:r>
          </a:p>
          <a:p>
            <a:pPr lvl="0" algn="just">
              <a:lnSpc>
                <a:spcPct val="170000"/>
              </a:lnSpc>
              <a:buFont typeface="Wingdings" pitchFamily="2" charset="2"/>
              <a:buChar char="§"/>
            </a:pPr>
            <a:r>
              <a:rPr lang="en-US" sz="2400" dirty="0">
                <a:latin typeface="Times New Roman" panose="02020603050405020304" pitchFamily="18" charset="0"/>
                <a:cs typeface="Times New Roman" panose="02020603050405020304" pitchFamily="18" charset="0"/>
              </a:rPr>
              <a:t>Write all given values and required unknowns on the diagram,</a:t>
            </a:r>
          </a:p>
        </p:txBody>
      </p:sp>
      <p:cxnSp>
        <p:nvCxnSpPr>
          <p:cNvPr id="5" name="Straight Connector 4">
            <a:extLst>
              <a:ext uri="{FF2B5EF4-FFF2-40B4-BE49-F238E27FC236}">
                <a16:creationId xmlns:a16="http://schemas.microsoft.com/office/drawing/2014/main" id="{9DFE72EA-6A63-37C4-7C1B-0298C60F06E5}"/>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82317F4-11DC-3CA8-9610-7CC1357092FE}"/>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E37112-331B-A977-0500-822DE1CBFBE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62540274"/>
      </p:ext>
    </p:extLst>
  </p:cSld>
  <p:clrMapOvr>
    <a:masterClrMapping/>
  </p:clrMapOvr>
  <mc:AlternateContent xmlns:mc="http://schemas.openxmlformats.org/markup-compatibility/2006" xmlns:p14="http://schemas.microsoft.com/office/powerpoint/2010/main">
    <mc:Choice Requires="p14">
      <p:transition spd="slow" p14:dur="2000" advTm="95929"/>
    </mc:Choice>
    <mc:Fallback xmlns="">
      <p:transition spd="slow" advTm="959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F689C-B741-0A1A-A99D-96052C6F1C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75B74B-3536-8762-2EF6-487F1F8611B1}"/>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75651B08-7F4A-D749-CF2A-AE3A9EA66208}"/>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reaction species  and write the balanced chemical equation,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initial number of moles of each reactant and define the extent of reaction (ξ),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Check that number of degrees of freedom (</a:t>
            </a:r>
            <a:r>
              <a:rPr lang="en-US" sz="2400" b="1" dirty="0">
                <a:latin typeface="Times New Roman" pitchFamily="18" charset="0"/>
                <a:cs typeface="Times New Roman" pitchFamily="18" charset="0"/>
              </a:rPr>
              <a:t>NDF)</a:t>
            </a:r>
            <a:r>
              <a:rPr lang="en-US" sz="2400" dirty="0">
                <a:latin typeface="Times New Roman" panose="02020603050405020304" pitchFamily="18" charset="0"/>
                <a:cs typeface="Times New Roman" panose="02020603050405020304" pitchFamily="18" charset="0"/>
              </a:rPr>
              <a:t> is zero, and all units are consistent,</a:t>
            </a:r>
          </a:p>
          <a:p>
            <a:pPr lvl="0" algn="just">
              <a:lnSpc>
                <a:spcPct val="150000"/>
              </a:lnSpc>
              <a:buFont typeface="Wingdings" pitchFamily="2" charset="2"/>
              <a:buChar char="§"/>
            </a:pPr>
            <a:r>
              <a:rPr lang="en-US" sz="2400" dirty="0">
                <a:latin typeface="Times New Roman" panose="02020603050405020304" pitchFamily="18" charset="0"/>
                <a:cs typeface="Times New Roman" panose="02020603050405020304" pitchFamily="18" charset="0"/>
              </a:rPr>
              <a:t>State all your assumptions and write the appropriate material balances equation,</a:t>
            </a:r>
          </a:p>
          <a:p>
            <a:pPr lvl="0" algn="just">
              <a:lnSpc>
                <a:spcPct val="150000"/>
              </a:lnSpc>
              <a:buFont typeface="Wingdings" pitchFamily="2" charset="2"/>
              <a:buChar char="§"/>
            </a:pPr>
            <a:r>
              <a:rPr lang="en-US" sz="2400" dirty="0">
                <a:latin typeface="Times New Roman" panose="02020603050405020304" pitchFamily="18" charset="0"/>
                <a:cs typeface="Times New Roman" panose="02020603050405020304" pitchFamily="18" charset="0"/>
              </a:rPr>
              <a:t>Define  all the symbols used in  the material balances equation,</a:t>
            </a:r>
          </a:p>
          <a:p>
            <a:pPr lvl="0" algn="just">
              <a:lnSpc>
                <a:spcPct val="150000"/>
              </a:lnSpc>
              <a:buFont typeface="Wingdings" pitchFamily="2" charset="2"/>
              <a:buChar char="§"/>
            </a:pPr>
            <a:r>
              <a:rPr lang="en-US" sz="2400" dirty="0">
                <a:latin typeface="Times New Roman" panose="02020603050405020304" pitchFamily="18" charset="0"/>
                <a:cs typeface="Times New Roman" panose="02020603050405020304" pitchFamily="18" charset="0"/>
              </a:rPr>
              <a:t>Solve the problem using appropriate equation, and</a:t>
            </a:r>
          </a:p>
          <a:p>
            <a:pPr lvl="0" algn="just">
              <a:lnSpc>
                <a:spcPct val="150000"/>
              </a:lnSpc>
              <a:buFont typeface="Wingdings" pitchFamily="2" charset="2"/>
              <a:buChar char="§"/>
            </a:pPr>
            <a:r>
              <a:rPr lang="en-US" sz="2400" dirty="0">
                <a:latin typeface="Times New Roman" panose="02020603050405020304" pitchFamily="18" charset="0"/>
                <a:cs typeface="Times New Roman" panose="02020603050405020304" pitchFamily="18" charset="0"/>
              </a:rPr>
              <a:t>Analyze your final result and write your conclusion based on the results. </a:t>
            </a:r>
          </a:p>
          <a:p>
            <a:pPr marL="0" lv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129-136).</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780E3207-62E0-7FA4-4E89-54F51E65570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B35A326-5162-8F7C-A07D-1AA817BCEA8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B5FA96-1CE7-0853-7BFB-998CB8E36DF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0335992"/>
      </p:ext>
    </p:extLst>
  </p:cSld>
  <p:clrMapOvr>
    <a:masterClrMapping/>
  </p:clrMapOvr>
  <mc:AlternateContent xmlns:mc="http://schemas.openxmlformats.org/markup-compatibility/2006" xmlns:p14="http://schemas.microsoft.com/office/powerpoint/2010/main">
    <mc:Choice Requires="p14">
      <p:transition spd="slow" p14:dur="2000" advTm="145567"/>
    </mc:Choice>
    <mc:Fallback xmlns="">
      <p:transition spd="slow" advTm="1455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DD034-303B-7C7A-CC99-461AEA5DB7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A89105-F64D-006A-06E8-C0B74DBE9F2F}"/>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5.3. Terminology for reaction systems</a:t>
            </a:r>
            <a:endParaRPr lang="en-US" sz="3200" dirty="0"/>
          </a:p>
        </p:txBody>
      </p:sp>
      <p:sp>
        <p:nvSpPr>
          <p:cNvPr id="3" name="Content Placeholder 2">
            <a:extLst>
              <a:ext uri="{FF2B5EF4-FFF2-40B4-BE49-F238E27FC236}">
                <a16:creationId xmlns:a16="http://schemas.microsoft.com/office/drawing/2014/main" id="{FF524C8E-A0B6-1A43-5290-C66B3BAB98D0}"/>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key terminology for reaction systems includes </a:t>
            </a:r>
            <a:r>
              <a:rPr lang="en-US" sz="2400" b="1" dirty="0">
                <a:solidFill>
                  <a:srgbClr val="7030A0"/>
                </a:solidFill>
                <a:latin typeface="Times New Roman" panose="02020603050405020304" pitchFamily="18" charset="0"/>
                <a:cs typeface="Times New Roman" panose="02020603050405020304" pitchFamily="18" charset="0"/>
              </a:rPr>
              <a:t>extent of reaction</a:t>
            </a:r>
            <a:r>
              <a:rPr lang="en-US" sz="2400" dirty="0">
                <a:solidFill>
                  <a:srgbClr val="7030A0"/>
                </a:solidFill>
                <a:latin typeface="Times New Roman" panose="02020603050405020304" pitchFamily="18" charset="0"/>
                <a:cs typeface="Times New Roman" panose="02020603050405020304" pitchFamily="18" charset="0"/>
              </a:rPr>
              <a:t>,</a:t>
            </a:r>
            <a:r>
              <a:rPr lang="en-US" sz="2400" b="1" dirty="0">
                <a:solidFill>
                  <a:srgbClr val="7030A0"/>
                </a:solidFill>
                <a:latin typeface="Times New Roman" panose="02020603050405020304" pitchFamily="18" charset="0"/>
                <a:cs typeface="Times New Roman" panose="02020603050405020304" pitchFamily="18" charset="0"/>
              </a:rPr>
              <a:t> limiting and excess reactants, conversion,  selectivity and yield.</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Extent of reaction (</a:t>
            </a:r>
            <a:r>
              <a:rPr lang="el-GR" sz="2400" b="1" dirty="0">
                <a:solidFill>
                  <a:srgbClr val="7030A0"/>
                </a:solidFill>
                <a:latin typeface="Times New Roman" panose="02020603050405020304" pitchFamily="18" charset="0"/>
                <a:cs typeface="Times New Roman" panose="02020603050405020304" pitchFamily="18" charset="0"/>
              </a:rPr>
              <a:t>ξ</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It is based on a specified stoichiometric equation and denotes how much reaction occurs.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extent of reaction applies to each species in the reaction.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has unit of moles of reacting species.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You will find the extent of reaction useful in solving material balances involving chemical reactions if you can determine the reaction equations.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846ED7A-4243-CA53-2364-689019CE68B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5791F2F-0341-557E-29D6-35E91C0C1B8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FE99579-6440-5F95-5B99-C438AC50AD4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64179973"/>
      </p:ext>
    </p:extLst>
  </p:cSld>
  <p:clrMapOvr>
    <a:masterClrMapping/>
  </p:clrMapOvr>
  <mc:AlternateContent xmlns:mc="http://schemas.openxmlformats.org/markup-compatibility/2006" xmlns:p14="http://schemas.microsoft.com/office/powerpoint/2010/main">
    <mc:Choice Requires="p14">
      <p:transition spd="slow" p14:dur="2000" advTm="61323"/>
    </mc:Choice>
    <mc:Fallback xmlns="">
      <p:transition spd="slow" advTm="61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A7752-007C-DA14-56B9-2B9099391B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4F3B20-35D6-A785-AC8D-B305974D64A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4B4E72D-2312-ECE1-F903-0047589C0224}"/>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extent of reaction is calculated by dividing the change in the number of moles of a species that occurs in a reaction, for either a reactant or a product, by the associated stoichiometric coefficient.</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extent of reaction, one that takes into account incomplete reaction and involves the initial amounts of reactants and products. </a:t>
            </a:r>
          </a:p>
        </p:txBody>
      </p:sp>
      <p:cxnSp>
        <p:nvCxnSpPr>
          <p:cNvPr id="5" name="Straight Connector 4">
            <a:extLst>
              <a:ext uri="{FF2B5EF4-FFF2-40B4-BE49-F238E27FC236}">
                <a16:creationId xmlns:a16="http://schemas.microsoft.com/office/drawing/2014/main" id="{C26A12A9-4203-A8F4-47D6-EC34575B4F7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DA9EDFA-4A90-2162-81E2-301948051F8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AA6591A-EF93-ADEF-5AE5-58CA5BBB2A3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69207517"/>
      </p:ext>
    </p:extLst>
  </p:cSld>
  <p:clrMapOvr>
    <a:masterClrMapping/>
  </p:clrMapOvr>
  <mc:AlternateContent xmlns:mc="http://schemas.openxmlformats.org/markup-compatibility/2006" xmlns:p14="http://schemas.microsoft.com/office/powerpoint/2010/main">
    <mc:Choice Requires="p14">
      <p:transition spd="slow" p14:dur="2000" advTm="74247"/>
    </mc:Choice>
    <mc:Fallback xmlns="">
      <p:transition spd="slow" advTm="742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57940-5280-5A22-B390-DDC84E645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047704-0470-9004-C94B-C569B5CCB8D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743852A-8569-C179-8B3B-C018BBA3FEC3}"/>
                  </a:ext>
                </a:extLst>
              </p:cNvPr>
              <p:cNvSpPr>
                <a:spLocks noGrp="1"/>
              </p:cNvSpPr>
              <p:nvPr>
                <p:ph idx="1"/>
              </p:nvPr>
            </p:nvSpPr>
            <p:spPr>
              <a:xfrm>
                <a:off x="374375" y="874645"/>
                <a:ext cx="11572460" cy="5251520"/>
              </a:xfrm>
            </p:spPr>
            <p:txBody>
              <a:bodyPr>
                <a:no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Mathematically, the extent of reaction for a reaction is defined as follows for a single reaction involving component i:</a:t>
                </a:r>
              </a:p>
              <a:p>
                <a:pPr marL="0" indent="0">
                  <a:lnSpc>
                    <a:spcPct val="150000"/>
                  </a:lnSpc>
                  <a:buNone/>
                </a:pPr>
                <a14:m>
                  <m:oMath xmlns:m="http://schemas.openxmlformats.org/officeDocument/2006/math">
                    <m:r>
                      <m:rPr>
                        <m:nor/>
                      </m:rPr>
                      <a:rPr lang="el-GR" sz="2400" b="1" dirty="0">
                        <a:solidFill>
                          <a:srgbClr val="7030A0"/>
                        </a:solidFill>
                        <a:latin typeface="Times New Roman" panose="02020603050405020304" pitchFamily="18" charset="0"/>
                        <a:cs typeface="Times New Roman" panose="02020603050405020304" pitchFamily="18" charset="0"/>
                      </a:rPr>
                      <m:t>ξ</m:t>
                    </m:r>
                    <m:r>
                      <m:rPr>
                        <m:nor/>
                      </m:rPr>
                      <a:rPr lang="en-US" sz="2400" b="1" i="0" dirty="0" smtClean="0">
                        <a:solidFill>
                          <a:srgbClr val="7030A0"/>
                        </a:solidFill>
                        <a:latin typeface="Times New Roman" panose="02020603050405020304" pitchFamily="18" charset="0"/>
                        <a:cs typeface="Times New Roman" panose="02020603050405020304" pitchFamily="18" charset="0"/>
                      </a:rPr>
                      <m:t> </m:t>
                    </m:r>
                    <m:r>
                      <a:rPr lang="en-US" sz="2400" b="1" i="1" dirty="0" smtClean="0">
                        <a:solidFill>
                          <a:srgbClr val="7030A0"/>
                        </a:solidFill>
                        <a:latin typeface="Cambria Math" panose="02040503050406030204" pitchFamily="18" charset="0"/>
                        <a:cs typeface="Times New Roman" panose="02020603050405020304" pitchFamily="18" charset="0"/>
                      </a:rPr>
                      <m:t>=</m:t>
                    </m:r>
                    <m:f>
                      <m:fPr>
                        <m:ctrlPr>
                          <a:rPr lang="en-US" sz="2400" b="1" i="1" dirty="0" smtClean="0">
                            <a:solidFill>
                              <a:srgbClr val="7030A0"/>
                            </a:solidFill>
                            <a:latin typeface="Cambria Math" panose="02040503050406030204" pitchFamily="18" charset="0"/>
                            <a:cs typeface="Times New Roman" panose="02020603050405020304" pitchFamily="18" charset="0"/>
                          </a:rPr>
                        </m:ctrlPr>
                      </m:fPr>
                      <m:num>
                        <m:sSub>
                          <m:sSubPr>
                            <m:ctrlPr>
                              <a:rPr lang="en-US" sz="2400" b="1" i="1" dirty="0" smtClean="0">
                                <a:solidFill>
                                  <a:srgbClr val="7030A0"/>
                                </a:solidFill>
                                <a:latin typeface="Cambria Math" panose="02040503050406030204" pitchFamily="18" charset="0"/>
                                <a:cs typeface="Times New Roman" panose="02020603050405020304" pitchFamily="18" charset="0"/>
                              </a:rPr>
                            </m:ctrlPr>
                          </m:sSubPr>
                          <m:e>
                            <m:r>
                              <a:rPr lang="en-US" sz="2400" b="1" i="1" dirty="0" smtClean="0">
                                <a:solidFill>
                                  <a:srgbClr val="7030A0"/>
                                </a:solidFill>
                                <a:latin typeface="Cambria Math" panose="02040503050406030204" pitchFamily="18" charset="0"/>
                                <a:cs typeface="Times New Roman" panose="02020603050405020304" pitchFamily="18" charset="0"/>
                              </a:rPr>
                              <m:t>𝒏</m:t>
                            </m:r>
                          </m:e>
                          <m:sub>
                            <m:r>
                              <a:rPr lang="en-US" sz="2400" b="1" i="1" dirty="0" smtClean="0">
                                <a:solidFill>
                                  <a:srgbClr val="7030A0"/>
                                </a:solidFill>
                                <a:latin typeface="Cambria Math" panose="02040503050406030204" pitchFamily="18" charset="0"/>
                                <a:cs typeface="Times New Roman" panose="02020603050405020304" pitchFamily="18" charset="0"/>
                              </a:rPr>
                              <m:t>𝒊</m:t>
                            </m:r>
                          </m:sub>
                        </m:sSub>
                        <m:r>
                          <a:rPr lang="en-US" sz="2400" b="1" i="1" dirty="0" smtClean="0">
                            <a:solidFill>
                              <a:srgbClr val="7030A0"/>
                            </a:solidFill>
                            <a:latin typeface="Cambria Math" panose="02040503050406030204" pitchFamily="18" charset="0"/>
                            <a:cs typeface="Times New Roman" panose="02020603050405020304" pitchFamily="18" charset="0"/>
                          </a:rPr>
                          <m:t>−</m:t>
                        </m:r>
                        <m:sSub>
                          <m:sSubPr>
                            <m:ctrlPr>
                              <a:rPr lang="en-US" sz="2400" b="1" i="1" dirty="0" smtClean="0">
                                <a:solidFill>
                                  <a:srgbClr val="7030A0"/>
                                </a:solidFill>
                                <a:latin typeface="Cambria Math" panose="02040503050406030204" pitchFamily="18" charset="0"/>
                                <a:cs typeface="Times New Roman" panose="02020603050405020304" pitchFamily="18" charset="0"/>
                              </a:rPr>
                            </m:ctrlPr>
                          </m:sSubPr>
                          <m:e>
                            <m:r>
                              <a:rPr lang="en-US" sz="2400" b="1" i="1" dirty="0" smtClean="0">
                                <a:solidFill>
                                  <a:srgbClr val="7030A0"/>
                                </a:solidFill>
                                <a:latin typeface="Cambria Math" panose="02040503050406030204" pitchFamily="18" charset="0"/>
                                <a:cs typeface="Times New Roman" panose="02020603050405020304" pitchFamily="18" charset="0"/>
                              </a:rPr>
                              <m:t>𝒏</m:t>
                            </m:r>
                          </m:e>
                          <m:sub>
                            <m:r>
                              <a:rPr lang="en-US" sz="2400" b="1" i="1" dirty="0" smtClean="0">
                                <a:solidFill>
                                  <a:srgbClr val="7030A0"/>
                                </a:solidFill>
                                <a:latin typeface="Cambria Math" panose="02040503050406030204" pitchFamily="18" charset="0"/>
                                <a:cs typeface="Times New Roman" panose="02020603050405020304" pitchFamily="18" charset="0"/>
                              </a:rPr>
                              <m:t>𝒊𝒐</m:t>
                            </m:r>
                          </m:sub>
                        </m:sSub>
                      </m:num>
                      <m:den>
                        <m:sSub>
                          <m:sSubPr>
                            <m:ctrlPr>
                              <a:rPr lang="en-US" sz="2400" b="1" i="1" dirty="0" smtClean="0">
                                <a:solidFill>
                                  <a:srgbClr val="7030A0"/>
                                </a:solidFill>
                                <a:latin typeface="Cambria Math" panose="02040503050406030204" pitchFamily="18" charset="0"/>
                                <a:cs typeface="Times New Roman" panose="02020603050405020304" pitchFamily="18" charset="0"/>
                              </a:rPr>
                            </m:ctrlPr>
                          </m:sSubPr>
                          <m:e>
                            <m:r>
                              <a:rPr lang="en-US" sz="2400" b="1" i="1" dirty="0" smtClean="0">
                                <a:solidFill>
                                  <a:srgbClr val="7030A0"/>
                                </a:solidFill>
                                <a:latin typeface="Cambria Math" panose="02040503050406030204" pitchFamily="18" charset="0"/>
                                <a:cs typeface="Times New Roman" panose="02020603050405020304" pitchFamily="18" charset="0"/>
                              </a:rPr>
                              <m:t>𝒗</m:t>
                            </m:r>
                          </m:e>
                          <m:sub>
                            <m:r>
                              <a:rPr lang="en-US" sz="2400" b="1" i="1" dirty="0" smtClean="0">
                                <a:solidFill>
                                  <a:srgbClr val="7030A0"/>
                                </a:solidFill>
                                <a:latin typeface="Cambria Math" panose="02040503050406030204" pitchFamily="18" charset="0"/>
                                <a:cs typeface="Times New Roman" panose="02020603050405020304" pitchFamily="18" charset="0"/>
                              </a:rPr>
                              <m:t>𝒊</m:t>
                            </m:r>
                          </m:sub>
                        </m:sSub>
                      </m:den>
                    </m:f>
                  </m:oMath>
                </a14:m>
                <a:r>
                  <a:rPr lang="en-US" sz="2400" dirty="0">
                    <a:latin typeface="Times New Roman" panose="02020603050405020304" pitchFamily="18" charset="0"/>
                    <a:cs typeface="Times New Roman" panose="02020603050405020304" pitchFamily="18" charset="0"/>
                  </a:rPr>
                  <a:t>                                                                      (5.2)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present in the system after the reaction occurs,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present in the system when the reaction starts, </a:t>
                </a:r>
                <a:r>
                  <a:rPr lang="en-US" sz="2400" dirty="0" err="1">
                    <a:latin typeface="Times New Roman" panose="02020603050405020304" pitchFamily="18" charset="0"/>
                    <a:cs typeface="Times New Roman" panose="02020603050405020304" pitchFamily="18" charset="0"/>
                  </a:rPr>
                  <a:t>ν</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specified chemical reaction equation (moles of species per moles reacting), and ξ  is extent of reaction (moles reacting according to the assumed reaction stoichiometry).</a:t>
                </a:r>
              </a:p>
            </p:txBody>
          </p:sp>
        </mc:Choice>
        <mc:Fallback xmlns="">
          <p:sp>
            <p:nvSpPr>
              <p:cNvPr id="3" name="Content Placeholder 2">
                <a:extLst>
                  <a:ext uri="{FF2B5EF4-FFF2-40B4-BE49-F238E27FC236}">
                    <a16:creationId xmlns:a16="http://schemas.microsoft.com/office/drawing/2014/main" id="{9743852A-8569-C179-8B3B-C018BBA3FEC3}"/>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2048A66-FE65-6BCA-7CBE-B8599905F4C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87C3054-D421-3AD4-6860-E8795F4D05D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DB878CD-210E-6EFC-219D-E8C01779D3A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24613535"/>
      </p:ext>
    </p:extLst>
  </p:cSld>
  <p:clrMapOvr>
    <a:masterClrMapping/>
  </p:clrMapOvr>
  <mc:AlternateContent xmlns:mc="http://schemas.openxmlformats.org/markup-compatibility/2006" xmlns:p14="http://schemas.microsoft.com/office/powerpoint/2010/main">
    <mc:Choice Requires="p14">
      <p:transition spd="slow" p14:dur="2000" advTm="105913"/>
    </mc:Choice>
    <mc:Fallback xmlns="">
      <p:transition spd="slow" advTm="10591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1FBA3-A067-C0C9-1D4A-984DA8D97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5B2221-29B6-94E6-75D2-25901896F958}"/>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0D80E14-F203-3AF7-776D-07E6E8BD1B90}"/>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stoichiometric coefficients of the products in a chemical reaction are assigned positive values, and the reactants are assigned negative values.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Note that (</a:t>
                </a:r>
                <a:r>
                  <a:rPr lang="en-US" sz="2400" i="1" dirty="0">
                    <a:latin typeface="Times New Roman" panose="02020603050405020304" pitchFamily="18" charset="0"/>
                    <a:cs typeface="Times New Roman" panose="02020603050405020304" pitchFamily="18" charset="0"/>
                  </a:rPr>
                  <a:t>n</a:t>
                </a:r>
                <a:r>
                  <a:rPr lang="en-US" sz="2400" i="1"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n</a:t>
                </a:r>
                <a:r>
                  <a:rPr lang="en-US" sz="2400" i="1" baseline="-250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is equal to the </a:t>
                </a:r>
                <a:r>
                  <a:rPr lang="en-US" sz="2400" b="1" dirty="0">
                    <a:solidFill>
                      <a:srgbClr val="7030A0"/>
                    </a:solidFill>
                    <a:latin typeface="Times New Roman" panose="02020603050405020304" pitchFamily="18" charset="0"/>
                    <a:cs typeface="Times New Roman" panose="02020603050405020304" pitchFamily="18" charset="0"/>
                  </a:rPr>
                  <a:t>generation</a:t>
                </a:r>
                <a:r>
                  <a:rPr lang="en-US" sz="2400" dirty="0">
                    <a:latin typeface="Times New Roman" panose="02020603050405020304" pitchFamily="18" charset="0"/>
                    <a:cs typeface="Times New Roman" panose="02020603050405020304" pitchFamily="18" charset="0"/>
                  </a:rPr>
                  <a:t> by reaction of component </a:t>
                </a:r>
                <a:r>
                  <a:rPr lang="en-US" sz="2400" i="1" dirty="0" err="1">
                    <a:latin typeface="Times New Roman" panose="02020603050405020304" pitchFamily="18" charset="0"/>
                    <a:cs typeface="Times New Roman" panose="02020603050405020304" pitchFamily="18" charset="0"/>
                  </a:rPr>
                  <a:t>i</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when the quantity is positive, and the consumption of component </a:t>
                </a:r>
                <a:r>
                  <a:rPr lang="en-US" sz="2400" i="1" dirty="0" err="1">
                    <a:latin typeface="Times New Roman" panose="02020603050405020304" pitchFamily="18" charset="0"/>
                    <a:cs typeface="Times New Roman" panose="02020603050405020304" pitchFamily="18" charset="0"/>
                  </a:rPr>
                  <a:t>i</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by reaction when it is negative.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Equation (5.2) can be rearranged to calculate the final number of moles of component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from the value of the extent of reaction if it is known and  the value of the initial amount of component i:</a:t>
                </a:r>
              </a:p>
              <a:p>
                <a:pPr marL="0" indent="0" algn="just">
                  <a:lnSpc>
                    <a:spcPct val="150000"/>
                  </a:lnSpc>
                  <a:buNone/>
                </a:pPr>
                <a14:m>
                  <m:oMath xmlns:m="http://schemas.openxmlformats.org/officeDocument/2006/math">
                    <m:sSub>
                      <m:sSubPr>
                        <m:ctrlPr>
                          <a:rPr lang="en-US" sz="2400" b="1" i="1" dirty="0">
                            <a:solidFill>
                              <a:srgbClr val="7030A0"/>
                            </a:solidFill>
                            <a:latin typeface="Cambria Math" panose="02040503050406030204" pitchFamily="18" charset="0"/>
                            <a:cs typeface="Times New Roman" panose="02020603050405020304" pitchFamily="18" charset="0"/>
                          </a:rPr>
                        </m:ctrlPr>
                      </m:sSubPr>
                      <m:e>
                        <m:sSub>
                          <m:sSubPr>
                            <m:ctrlPr>
                              <a:rPr lang="en-US" sz="2400" b="1" i="1" dirty="0">
                                <a:solidFill>
                                  <a:srgbClr val="7030A0"/>
                                </a:solidFill>
                                <a:latin typeface="Cambria Math" panose="02040503050406030204" pitchFamily="18" charset="0"/>
                                <a:cs typeface="Times New Roman" panose="02020603050405020304" pitchFamily="18" charset="0"/>
                              </a:rPr>
                            </m:ctrlPr>
                          </m:sSubPr>
                          <m:e>
                            <m:sSub>
                              <m:sSubPr>
                                <m:ctrlPr>
                                  <a:rPr lang="en-US" sz="2400" b="1" i="1" dirty="0">
                                    <a:solidFill>
                                      <a:srgbClr val="7030A0"/>
                                    </a:solidFill>
                                    <a:latin typeface="Cambria Math" panose="02040503050406030204" pitchFamily="18" charset="0"/>
                                    <a:cs typeface="Times New Roman" panose="02020603050405020304" pitchFamily="18" charset="0"/>
                                  </a:rPr>
                                </m:ctrlPr>
                              </m:sSubPr>
                              <m:e>
                                <m:r>
                                  <a:rPr lang="en-US" sz="2400" b="1" i="1" dirty="0">
                                    <a:solidFill>
                                      <a:srgbClr val="7030A0"/>
                                    </a:solidFill>
                                    <a:latin typeface="Cambria Math" panose="02040503050406030204" pitchFamily="18" charset="0"/>
                                    <a:cs typeface="Times New Roman" panose="02020603050405020304" pitchFamily="18" charset="0"/>
                                  </a:rPr>
                                  <m:t>𝒏</m:t>
                                </m:r>
                              </m:e>
                              <m:sub>
                                <m:r>
                                  <a:rPr lang="en-US" sz="2400" b="1" i="1" dirty="0">
                                    <a:solidFill>
                                      <a:srgbClr val="7030A0"/>
                                    </a:solidFill>
                                    <a:latin typeface="Cambria Math" panose="02040503050406030204" pitchFamily="18" charset="0"/>
                                    <a:cs typeface="Times New Roman" panose="02020603050405020304" pitchFamily="18" charset="0"/>
                                  </a:rPr>
                                  <m:t>𝒊</m:t>
                                </m:r>
                              </m:sub>
                            </m:sSub>
                            <m:r>
                              <a:rPr lang="en-US" sz="2400" b="1" i="1" dirty="0" smtClean="0">
                                <a:solidFill>
                                  <a:srgbClr val="7030A0"/>
                                </a:solidFill>
                                <a:latin typeface="Cambria Math" panose="02040503050406030204" pitchFamily="18" charset="0"/>
                                <a:cs typeface="Times New Roman" panose="02020603050405020304" pitchFamily="18" charset="0"/>
                              </a:rPr>
                              <m:t>=</m:t>
                            </m:r>
                            <m:r>
                              <a:rPr lang="en-US" sz="2400" b="1" i="1" dirty="0">
                                <a:solidFill>
                                  <a:srgbClr val="7030A0"/>
                                </a:solidFill>
                                <a:latin typeface="Cambria Math" panose="02040503050406030204" pitchFamily="18" charset="0"/>
                                <a:cs typeface="Times New Roman" panose="02020603050405020304" pitchFamily="18" charset="0"/>
                              </a:rPr>
                              <m:t>𝒏</m:t>
                            </m:r>
                          </m:e>
                          <m:sub>
                            <m:r>
                              <a:rPr lang="en-US" sz="2400" b="1" i="1" dirty="0">
                                <a:solidFill>
                                  <a:srgbClr val="7030A0"/>
                                </a:solidFill>
                                <a:latin typeface="Cambria Math" panose="02040503050406030204" pitchFamily="18" charset="0"/>
                                <a:cs typeface="Times New Roman" panose="02020603050405020304" pitchFamily="18" charset="0"/>
                              </a:rPr>
                              <m:t>𝒊𝒐</m:t>
                            </m:r>
                          </m:sub>
                        </m:sSub>
                        <m:r>
                          <a:rPr lang="en-US" sz="2400" b="1" i="1" dirty="0" smtClean="0">
                            <a:solidFill>
                              <a:srgbClr val="7030A0"/>
                            </a:solidFill>
                            <a:latin typeface="Cambria Math" panose="02040503050406030204" pitchFamily="18" charset="0"/>
                            <a:cs typeface="Times New Roman" panose="02020603050405020304" pitchFamily="18" charset="0"/>
                          </a:rPr>
                          <m:t>+</m:t>
                        </m:r>
                        <m:r>
                          <a:rPr lang="en-US" sz="2400" b="1" i="1" dirty="0">
                            <a:solidFill>
                              <a:srgbClr val="7030A0"/>
                            </a:solidFill>
                            <a:latin typeface="Cambria Math" panose="02040503050406030204" pitchFamily="18" charset="0"/>
                            <a:cs typeface="Times New Roman" panose="02020603050405020304" pitchFamily="18" charset="0"/>
                          </a:rPr>
                          <m:t>𝒗</m:t>
                        </m:r>
                      </m:e>
                      <m:sub>
                        <m:r>
                          <a:rPr lang="en-US" sz="2400" b="1" i="1" dirty="0">
                            <a:solidFill>
                              <a:srgbClr val="7030A0"/>
                            </a:solidFill>
                            <a:latin typeface="Cambria Math" panose="02040503050406030204" pitchFamily="18" charset="0"/>
                            <a:cs typeface="Times New Roman" panose="02020603050405020304" pitchFamily="18" charset="0"/>
                          </a:rPr>
                          <m:t>𝒊</m:t>
                        </m:r>
                      </m:sub>
                    </m:sSub>
                    <m:r>
                      <m:rPr>
                        <m:nor/>
                      </m:rPr>
                      <a:rPr lang="el-GR" sz="2400" b="1" dirty="0">
                        <a:solidFill>
                          <a:srgbClr val="7030A0"/>
                        </a:solidFill>
                        <a:latin typeface="Times New Roman" panose="02020603050405020304" pitchFamily="18" charset="0"/>
                        <a:cs typeface="Times New Roman" panose="02020603050405020304" pitchFamily="18" charset="0"/>
                      </a:rPr>
                      <m:t>ξ</m:t>
                    </m:r>
                    <m:r>
                      <m:rPr>
                        <m:nor/>
                      </m:rPr>
                      <a:rPr lang="en-US" sz="2400" b="1" dirty="0">
                        <a:solidFill>
                          <a:srgbClr val="7030A0"/>
                        </a:solidFill>
                        <a:latin typeface="Times New Roman" panose="020206030504050203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(5.3)</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0D80E14-F203-3AF7-776D-07E6E8BD1B90}"/>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685"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548766DF-E4E7-C583-E068-A79A1388DB9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1190B9F-85A6-4C14-2A24-5A4915E4F45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BA48B65-E98C-AB6C-3A02-F39773C91A3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06932385"/>
      </p:ext>
    </p:extLst>
  </p:cSld>
  <p:clrMapOvr>
    <a:masterClrMapping/>
  </p:clrMapOvr>
  <mc:AlternateContent xmlns:mc="http://schemas.openxmlformats.org/markup-compatibility/2006" xmlns:p14="http://schemas.microsoft.com/office/powerpoint/2010/main">
    <mc:Choice Requires="p14">
      <p:transition spd="slow" p14:dur="2000" advTm="98179"/>
    </mc:Choice>
    <mc:Fallback xmlns="">
      <p:transition spd="slow" advTm="9817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18B5C-5E6D-40A5-87C3-CB57E3117C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875CC8-9EB3-C2AF-06D9-CC6A4F94FAF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076F9C65-D611-E0D2-2627-417FCD521889}"/>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important characteristics of the extent of reaction, ξ, defined in Equation (5.2) is that it has the same value for each molecular species involved in a reaction.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remining amount of all species after chemical reaction can be determined from extent of reaction, stochiometric coefficients and initial number of moles of the species present in the chemical reaction using equation (5.3)</a:t>
            </a:r>
            <a:r>
              <a:rPr lang="en-US" sz="2400" b="1" dirty="0">
                <a:solidFill>
                  <a:srgbClr val="7030A0"/>
                </a:solidFill>
                <a:latin typeface="Times New Roman" pitchFamily="18" charset="0"/>
                <a:cs typeface="Times New Roman" pitchFamily="18" charset="0"/>
              </a:rPr>
              <a:t> (Richard M. Felder, 2005, pg. 119)</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concept of extent of reaction can be extended to </a:t>
            </a:r>
            <a:r>
              <a:rPr lang="en-US" sz="2400" b="1" dirty="0">
                <a:solidFill>
                  <a:srgbClr val="7030A0"/>
                </a:solidFill>
                <a:latin typeface="Times New Roman" panose="02020603050405020304" pitchFamily="18" charset="0"/>
                <a:cs typeface="Times New Roman" panose="02020603050405020304" pitchFamily="18" charset="0"/>
              </a:rPr>
              <a:t>multiple reactions</a:t>
            </a:r>
            <a:r>
              <a:rPr lang="en-US" sz="2400" dirty="0">
                <a:latin typeface="Times New Roman" panose="02020603050405020304" pitchFamily="18" charset="0"/>
                <a:cs typeface="Times New Roman" panose="02020603050405020304" pitchFamily="18" charset="0"/>
              </a:rPr>
              <a:t>, only now each independent reaction has its own extent.</a:t>
            </a: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F1A4181-69AC-CF52-0C9F-16E36985406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198D20A-9ABF-49F3-A9EE-F073AA19DC7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BE0A3B-F5F3-7D93-9DDB-9BBEDCAC32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79611902"/>
      </p:ext>
    </p:extLst>
  </p:cSld>
  <p:clrMapOvr>
    <a:masterClrMapping/>
  </p:clrMapOvr>
  <mc:AlternateContent xmlns:mc="http://schemas.openxmlformats.org/markup-compatibility/2006" xmlns:p14="http://schemas.microsoft.com/office/powerpoint/2010/main">
    <mc:Choice Requires="p14">
      <p:transition spd="slow" p14:dur="2000" advTm="86692"/>
    </mc:Choice>
    <mc:Fallback xmlns="">
      <p:transition spd="slow" advTm="866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4D4A4-90DD-8EBC-575B-8F3B627B47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28ED4E-32C8-04B1-EE73-853CA25911F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A3B7A12-0721-FCC3-C2F1-49EEA83776CD}"/>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 set of reaction takes place in a batch or continuous reaction process, and the stochiometric coefficient (</a:t>
                </a:r>
                <a:r>
                  <a:rPr lang="en-US" sz="2400" dirty="0" err="1">
                    <a:latin typeface="Times New Roman" panose="02020603050405020304" pitchFamily="18" charset="0"/>
                    <a:cs typeface="Times New Roman" panose="02020603050405020304" pitchFamily="18" charset="0"/>
                  </a:rPr>
                  <a:t>vij</a:t>
                </a:r>
                <a:r>
                  <a:rPr lang="en-US" sz="2400" dirty="0">
                    <a:latin typeface="Times New Roman" panose="02020603050405020304" pitchFamily="18" charset="0"/>
                    <a:cs typeface="Times New Roman" panose="02020603050405020304" pitchFamily="18" charset="0"/>
                  </a:rPr>
                  <a: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reaction j (negative for reactants, and positive for products), the remaining amounts of each species after chemical reaction can be written as shown in equation (5.4) </a:t>
                </a:r>
                <a:r>
                  <a:rPr lang="en-US" sz="2400" b="1" dirty="0">
                    <a:solidFill>
                      <a:srgbClr val="7030A0"/>
                    </a:solidFill>
                    <a:latin typeface="Times New Roman" pitchFamily="18" charset="0"/>
                    <a:cs typeface="Times New Roman" pitchFamily="18" charset="0"/>
                  </a:rPr>
                  <a:t>(Richard M. Felder, 2005, pg. 123)</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nary>
                      <m:naryPr>
                        <m:chr m:val="∑"/>
                        <m:supHide m:val="on"/>
                        <m:ctrlPr>
                          <a:rPr lang="en-US" sz="2400" b="0" i="1" smtClean="0">
                            <a:latin typeface="Cambria Math" panose="02040503050406030204" pitchFamily="18" charset="0"/>
                            <a:cs typeface="Times New Roman" panose="02020603050405020304" pitchFamily="18" charset="0"/>
                          </a:rPr>
                        </m:ctrlPr>
                      </m:naryPr>
                      <m:sub>
                        <m:r>
                          <m:rPr>
                            <m:brk m:alnAt="7"/>
                          </m:rPr>
                          <a:rPr lang="en-US" sz="2400" b="0" i="1" smtClean="0">
                            <a:latin typeface="Cambria Math" panose="02040503050406030204" pitchFamily="18" charset="0"/>
                            <a:cs typeface="Times New Roman" panose="02020603050405020304" pitchFamily="18" charset="0"/>
                          </a:rPr>
                          <m:t>𝑗</m:t>
                        </m:r>
                      </m:sub>
                      <m:sup/>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𝑖𝑗</m:t>
                            </m:r>
                          </m:sub>
                        </m:sSub>
                        <m:sSub>
                          <m:sSubPr>
                            <m:ctrlPr>
                              <a:rPr lang="en-US" sz="2400" b="0" i="1" smtClean="0">
                                <a:latin typeface="Cambria Math" panose="02040503050406030204" pitchFamily="18" charset="0"/>
                                <a:cs typeface="Times New Roman" panose="02020603050405020304" pitchFamily="18" charset="0"/>
                              </a:rPr>
                            </m:ctrlPr>
                          </m:sSubPr>
                          <m:e>
                            <m:r>
                              <m:rPr>
                                <m:nor/>
                              </m:rPr>
                              <a:rPr lang="el-GR" sz="2400" b="1" dirty="0">
                                <a:solidFill>
                                  <a:srgbClr val="7030A0"/>
                                </a:solidFill>
                                <a:latin typeface="Times New Roman" panose="02020603050405020304" pitchFamily="18" charset="0"/>
                                <a:cs typeface="Times New Roman" panose="02020603050405020304" pitchFamily="18" charset="0"/>
                              </a:rPr>
                              <m:t>ξ</m:t>
                            </m:r>
                          </m:e>
                          <m:sub>
                            <m:r>
                              <a:rPr lang="en-US" sz="2400" b="0" i="1" smtClean="0">
                                <a:latin typeface="Cambria Math" panose="02040503050406030204" pitchFamily="18" charset="0"/>
                                <a:cs typeface="Times New Roman" panose="02020603050405020304" pitchFamily="18" charset="0"/>
                              </a:rPr>
                              <m:t>𝑗</m:t>
                            </m:r>
                          </m:sub>
                        </m:sSub>
                      </m:e>
                    </m:nary>
                  </m:oMath>
                </a14:m>
                <a:r>
                  <a:rPr lang="en-US" sz="2400" dirty="0">
                    <a:latin typeface="Times New Roman" panose="02020603050405020304" pitchFamily="18" charset="0"/>
                    <a:cs typeface="Times New Roman" panose="02020603050405020304" pitchFamily="18" charset="0"/>
                  </a:rPr>
                  <a:t>                                                    (5.4)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remaining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initial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ij</a:t>
                </a:r>
                <a:r>
                  <a:rPr lang="en-US" sz="2400" dirty="0">
                    <a:latin typeface="Times New Roman" panose="02020603050405020304" pitchFamily="18" charset="0"/>
                    <a:cs typeface="Times New Roman" panose="02020603050405020304" pitchFamily="18" charset="0"/>
                  </a:rPr>
                  <a:t> is stochiometric coefficient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j reaction, j is multiple reactions, and </a:t>
                </a:r>
                <a14:m>
                  <m:oMath xmlns:m="http://schemas.openxmlformats.org/officeDocument/2006/math">
                    <m:r>
                      <m:rPr>
                        <m:nor/>
                      </m:rPr>
                      <a:rPr lang="el-GR" sz="2400" b="1" dirty="0">
                        <a:solidFill>
                          <a:srgbClr val="7030A0"/>
                        </a:solidFill>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is extent of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A3B7A12-0721-FCC3-C2F1-49EEA83776CD}"/>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56053D0-FF1B-C9FB-497D-E75DA4B0D7A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692961B-6AAF-B0E4-D3A3-D55748A1333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A95BDA6-4B68-220F-3175-1CF21F9CB32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75431745"/>
      </p:ext>
    </p:extLst>
  </p:cSld>
  <p:clrMapOvr>
    <a:masterClrMapping/>
  </p:clrMapOvr>
  <mc:AlternateContent xmlns:mc="http://schemas.openxmlformats.org/markup-compatibility/2006" xmlns:p14="http://schemas.microsoft.com/office/powerpoint/2010/main">
    <mc:Choice Requires="p14">
      <p:transition spd="slow" p14:dur="2000" advTm="112255"/>
    </mc:Choice>
    <mc:Fallback xmlns="">
      <p:transition spd="slow" advTm="11225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2874F-1011-84F0-8410-8C4D5F891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7BB42C-0879-7B83-B309-32C6FE1072E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CBA78889-9ED5-D46B-028C-B47FE9A31919}"/>
              </a:ext>
            </a:extLst>
          </p:cNvPr>
          <p:cNvSpPr>
            <a:spLocks noGrp="1"/>
          </p:cNvSpPr>
          <p:nvPr>
            <p:ph idx="1"/>
          </p:nvPr>
        </p:nvSpPr>
        <p:spPr>
          <a:xfrm>
            <a:off x="374375" y="874645"/>
            <a:ext cx="11572460" cy="5251520"/>
          </a:xfrm>
        </p:spPr>
        <p:txBody>
          <a:bodyPr>
            <a:noAutofit/>
          </a:bodyPr>
          <a:lstStyle/>
          <a:p>
            <a:pPr>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Limiting and excess reactants: </a:t>
            </a:r>
            <a:r>
              <a:rPr lang="en-US" sz="2400" dirty="0">
                <a:latin typeface="Times New Roman" pitchFamily="18" charset="0"/>
                <a:cs typeface="Times New Roman" pitchFamily="18" charset="0"/>
              </a:rPr>
              <a:t>Limiting reactant is the reactant that present in the smallest stoichiometry amount whereas  excess reactant is a reactant in excess amount of the limiting reactant</a:t>
            </a:r>
            <a:r>
              <a:rPr lang="en-US" sz="2400" b="1" dirty="0">
                <a:solidFill>
                  <a:srgbClr val="7030A0"/>
                </a:solidFill>
                <a:latin typeface="Times New Roman" pitchFamily="18" charset="0"/>
                <a:cs typeface="Times New Roman" pitchFamily="18" charset="0"/>
              </a:rPr>
              <a:t> (Richard M. Felder, 2005, pg. 118)</a:t>
            </a:r>
            <a:r>
              <a:rPr lang="en-US" sz="2400" dirty="0">
                <a:latin typeface="Times New Roman" pitchFamily="18" charset="0"/>
                <a:cs typeface="Times New Roman" pitchFamily="18" charset="0"/>
              </a:rPr>
              <a:t>. </a:t>
            </a:r>
          </a:p>
          <a:p>
            <a:pPr marL="0" indent="0" algn="just">
              <a:lnSpc>
                <a:spcPct val="150000"/>
              </a:lnSpc>
              <a:buNone/>
            </a:pPr>
            <a:r>
              <a:rPr lang="en-US" sz="2400" dirty="0">
                <a:latin typeface="Times New Roman" pitchFamily="18" charset="0"/>
                <a:cs typeface="Times New Roman" pitchFamily="18" charset="0"/>
              </a:rPr>
              <a:t>In industrial reactors, you will rarely find exact stoichiometric amounts of materials used. </a:t>
            </a:r>
          </a:p>
          <a:p>
            <a:pPr marL="0" indent="0" algn="just">
              <a:lnSpc>
                <a:spcPct val="150000"/>
              </a:lnSpc>
              <a:buNone/>
            </a:pPr>
            <a:r>
              <a:rPr lang="en-US" sz="2400" dirty="0">
                <a:latin typeface="Times New Roman" pitchFamily="18" charset="0"/>
                <a:cs typeface="Times New Roman" pitchFamily="18" charset="0"/>
              </a:rPr>
              <a:t>To make a desired reaction take place, excess reactants are nearly always used. </a:t>
            </a:r>
          </a:p>
          <a:p>
            <a:pPr marL="0" indent="0" algn="just">
              <a:lnSpc>
                <a:spcPct val="150000"/>
              </a:lnSpc>
              <a:buNone/>
            </a:pPr>
            <a:r>
              <a:rPr lang="en-US" sz="2400" dirty="0">
                <a:latin typeface="Times New Roman" pitchFamily="18" charset="0"/>
                <a:cs typeface="Times New Roman" pitchFamily="18" charset="0"/>
              </a:rPr>
              <a:t>The excess material comes out with the product and sometimes can be used again. </a:t>
            </a:r>
          </a:p>
          <a:p>
            <a:pPr marL="0" indent="0" algn="just">
              <a:lnSpc>
                <a:spcPct val="150000"/>
              </a:lnSpc>
              <a:buNone/>
            </a:pPr>
            <a:r>
              <a:rPr lang="en-US" sz="2400" dirty="0">
                <a:latin typeface="Times New Roman" pitchFamily="18" charset="0"/>
                <a:cs typeface="Times New Roman" pitchFamily="18" charset="0"/>
              </a:rPr>
              <a:t>The limiting reactant is the species in a chemical reaction that theoretically will be completely consumed if the reaction is  to proceed to completion. </a:t>
            </a:r>
          </a:p>
          <a:p>
            <a:pPr marL="0" indent="0" algn="just">
              <a:lnSpc>
                <a:spcPct val="150000"/>
              </a:lnSpc>
              <a:buNone/>
            </a:pPr>
            <a:endParaRPr lang="en-US" sz="2400" dirty="0">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09166A52-72E9-7C5F-57F4-4AD99316D68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65838AA-4D3B-33E7-21AB-3D318D9034E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F34985E-8951-52F5-B3AC-596D30072DC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2133381"/>
      </p:ext>
    </p:extLst>
  </p:cSld>
  <p:clrMapOvr>
    <a:masterClrMapping/>
  </p:clrMapOvr>
  <mc:AlternateContent xmlns:mc="http://schemas.openxmlformats.org/markup-compatibility/2006" xmlns:p14="http://schemas.microsoft.com/office/powerpoint/2010/main">
    <mc:Choice Requires="p14">
      <p:transition spd="slow" p14:dur="2000" advTm="129199"/>
    </mc:Choice>
    <mc:Fallback xmlns="">
      <p:transition spd="slow" advTm="1291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B9CCE-26AE-FF4A-1FB6-1F4723D00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E82C2B-8910-EEA7-A3E2-98926B73F60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039CA5E2-6CF9-87E6-E5C6-5EAAE5E48875}"/>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If the reaction goes to completion, the amount of product that will be produced is controlled by the amount of the limiting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which species is the limiting reactant, you can calculate the maximum extent of reaction, a quantity that is based on assuming the complete reaction of each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reactant with the smallest maximum extent of reaction is the limiting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make a desired reaction take place excess reactants are used. However, excess reactants must be in an optimum quantity.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E440E96E-77A3-3913-B368-02D40A16D5D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551D18E-2244-64D0-5B6F-1BE94777207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4FE94AA-91BE-CA9F-38C7-06B558B0923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84406482"/>
      </p:ext>
    </p:extLst>
  </p:cSld>
  <p:clrMapOvr>
    <a:masterClrMapping/>
  </p:clrMapOvr>
  <mc:AlternateContent xmlns:mc="http://schemas.openxmlformats.org/markup-compatibility/2006" xmlns:p14="http://schemas.microsoft.com/office/powerpoint/2010/main">
    <mc:Choice Requires="p14">
      <p:transition spd="slow" p14:dur="2000" advTm="79074"/>
    </mc:Choice>
    <mc:Fallback xmlns="">
      <p:transition spd="slow" advTm="790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F246A-A8B9-6CFD-5DB6-D6FC6F5FD9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25D956-FF0E-C9D1-BBC9-AED31BB545D9}"/>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D76D8A5-33FD-213F-FECC-07C827F14EEE}"/>
                  </a:ext>
                </a:extLst>
              </p:cNvPr>
              <p:cNvSpPr>
                <a:spLocks noGrp="1"/>
              </p:cNvSpPr>
              <p:nvPr>
                <p:ph idx="1"/>
              </p:nvPr>
            </p:nvSpPr>
            <p:spPr>
              <a:xfrm>
                <a:off x="374375" y="874645"/>
                <a:ext cx="11572460" cy="5136596"/>
              </a:xfrm>
            </p:spPr>
            <p:txBody>
              <a:bodyPr>
                <a:no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Conversion: </a:t>
                </a:r>
                <a:r>
                  <a:rPr lang="en-US" sz="2400" dirty="0">
                    <a:latin typeface="Times New Roman" panose="02020603050405020304" pitchFamily="18" charset="0"/>
                    <a:cs typeface="Times New Roman" panose="02020603050405020304" pitchFamily="18" charset="0"/>
                  </a:rPr>
                  <a:t>It is defined as the ratio of moles of limiting reactant in the feed that reacts  to the moles of limiting reactant in the feed</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206).</a:t>
                </a:r>
                <a:r>
                  <a:rPr lang="en-US" sz="2400" dirty="0">
                    <a:latin typeface="Times New Roman" panose="02020603050405020304" pitchFamily="18" charset="0"/>
                    <a:cs typeface="Times New Roman" panose="02020603050405020304" pitchFamily="18" charset="0"/>
                  </a:rPr>
                  <a:t> </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Conversion is the fraction of the limiting reactant in the feed that is converted into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fraction conversion is dimensionless. </a:t>
                </a:r>
              </a:p>
              <a:p>
                <a:pPr marL="0" indent="0" algn="just">
                  <a:lnSpc>
                    <a:spcPct val="150000"/>
                  </a:lnSpc>
                  <a:buNone/>
                </a:pPr>
                <a14:m>
                  <m:oMath xmlns:m="http://schemas.openxmlformats.org/officeDocument/2006/math">
                    <m:r>
                      <m:rPr>
                        <m:sty m:val="p"/>
                      </m:rPr>
                      <a:rPr lang="en-US" sz="2400">
                        <a:latin typeface="Cambria Math" panose="02040503050406030204" pitchFamily="18" charset="0"/>
                        <a:cs typeface="Times New Roman" panose="02020603050405020304" pitchFamily="18" charset="0"/>
                      </a:rPr>
                      <m:t>Conversion</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nor/>
                          </m:rPr>
                          <a:rPr lang="en-US" sz="2400" dirty="0">
                            <a:latin typeface="Times New Roman" panose="02020603050405020304" pitchFamily="18" charset="0"/>
                            <a:cs typeface="Times New Roman" panose="02020603050405020304" pitchFamily="18" charset="0"/>
                          </a:rPr>
                          <m:t>moles</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limiting</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reactant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in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the</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feed</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that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reacts</m:t>
                        </m:r>
                      </m:num>
                      <m:den>
                        <m:r>
                          <m:rPr>
                            <m:nor/>
                          </m:rPr>
                          <a:rPr lang="en-US" sz="2400" dirty="0">
                            <a:latin typeface="Times New Roman" panose="02020603050405020304" pitchFamily="18" charset="0"/>
                            <a:cs typeface="Times New Roman" panose="02020603050405020304" pitchFamily="18" charset="0"/>
                          </a:rPr>
                          <m:t>moles</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limiting</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reactant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in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the</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feed</m:t>
                        </m:r>
                        <m:r>
                          <m:rPr>
                            <m:nor/>
                          </m:rPr>
                          <a:rPr lang="en-US" sz="2400" dirty="0">
                            <a:latin typeface="Times New Roman" panose="02020603050405020304" pitchFamily="18" charset="0"/>
                            <a:cs typeface="Times New Roman" panose="02020603050405020304" pitchFamily="18" charset="0"/>
                          </a:rPr>
                          <m:t> </m:t>
                        </m:r>
                      </m:den>
                    </m:f>
                  </m:oMath>
                </a14:m>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(5.5)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percent conversion is simply multiplying equation (5.5) by 100%.</a:t>
                </a: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D76D8A5-33FD-213F-FECC-07C827F14EEE}"/>
                  </a:ext>
                </a:extLst>
              </p:cNvPr>
              <p:cNvSpPr>
                <a:spLocks noGrp="1" noRot="1" noChangeAspect="1" noMove="1" noResize="1" noEditPoints="1" noAdjustHandles="1" noChangeArrowheads="1" noChangeShapeType="1" noTextEdit="1"/>
              </p:cNvSpPr>
              <p:nvPr>
                <p:ph idx="1"/>
              </p:nvPr>
            </p:nvSpPr>
            <p:spPr>
              <a:xfrm>
                <a:off x="374375" y="874645"/>
                <a:ext cx="11572460" cy="5136596"/>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2C1C6A7-EB9A-74D2-0B84-9178EA5A24D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9FEAD2D-0AAA-F511-7B13-423DBD74348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F8693F-4D08-0CCB-6BEC-FE5C2589948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4051374"/>
      </p:ext>
    </p:extLst>
  </p:cSld>
  <p:clrMapOvr>
    <a:masterClrMapping/>
  </p:clrMapOvr>
  <mc:AlternateContent xmlns:mc="http://schemas.openxmlformats.org/markup-compatibility/2006" xmlns:p14="http://schemas.microsoft.com/office/powerpoint/2010/main">
    <mc:Choice Requires="p14">
      <p:transition spd="slow" p14:dur="2000" advTm="124090"/>
    </mc:Choice>
    <mc:Fallback xmlns="">
      <p:transition spd="slow" advTm="1240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01CBB-C033-5544-24F9-1AD622E331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ECF0DF-2BC4-C965-3C88-47C41EFA9B17}"/>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421F787-06B9-864D-3541-6762F413ADA6}"/>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percent conversion is given by:</a:t>
                </a:r>
              </a:p>
              <a:p>
                <a:pPr marL="0" indent="0" algn="just">
                  <a:lnSpc>
                    <a:spcPct val="150000"/>
                  </a:lnSpc>
                  <a:buNone/>
                </a:pPr>
                <a14:m>
                  <m:oMath xmlns:m="http://schemas.openxmlformats.org/officeDocument/2006/math">
                    <m:r>
                      <a:rPr lang="en-US" sz="2400" b="0" i="0" smtClean="0">
                        <a:latin typeface="Cambria Math" panose="02040503050406030204" pitchFamily="18" charset="0"/>
                        <a:cs typeface="Times New Roman" panose="02020603050405020304" pitchFamily="18" charset="0"/>
                      </a:rPr>
                      <m:t>%</m:t>
                    </m:r>
                    <m:r>
                      <m:rPr>
                        <m:sty m:val="p"/>
                      </m:rPr>
                      <a:rPr lang="en-US" sz="2400" i="0">
                        <a:latin typeface="Cambria Math" panose="02040503050406030204" pitchFamily="18" charset="0"/>
                        <a:cs typeface="Times New Roman" panose="02020603050405020304" pitchFamily="18" charset="0"/>
                      </a:rPr>
                      <m:t>Conversion</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nor/>
                          </m:rPr>
                          <a:rPr lang="en-US" sz="2400" dirty="0">
                            <a:latin typeface="Times New Roman" panose="02020603050405020304" pitchFamily="18" charset="0"/>
                            <a:cs typeface="Times New Roman" panose="02020603050405020304" pitchFamily="18" charset="0"/>
                          </a:rPr>
                          <m:t>moles</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limiting</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reactant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in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the</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feed</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that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reacts</m:t>
                        </m:r>
                      </m:num>
                      <m:den>
                        <m:r>
                          <m:rPr>
                            <m:nor/>
                          </m:rPr>
                          <a:rPr lang="en-US" sz="2400" dirty="0">
                            <a:latin typeface="Times New Roman" panose="02020603050405020304" pitchFamily="18" charset="0"/>
                            <a:cs typeface="Times New Roman" panose="02020603050405020304" pitchFamily="18" charset="0"/>
                          </a:rPr>
                          <m:t>moles</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limiting</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reactant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in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the</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feed</m:t>
                        </m:r>
                        <m:r>
                          <m:rPr>
                            <m:nor/>
                          </m:rPr>
                          <a:rPr lang="en-US" sz="2400" dirty="0">
                            <a:latin typeface="Times New Roman" panose="02020603050405020304" pitchFamily="18" charset="0"/>
                            <a:cs typeface="Times New Roman" panose="02020603050405020304" pitchFamily="18" charset="0"/>
                          </a:rPr>
                          <m:t> </m:t>
                        </m:r>
                      </m:den>
                    </m:f>
                    <m:r>
                      <a:rPr lang="en-US" sz="2400" b="0" i="1" dirty="0" smtClean="0">
                        <a:latin typeface="Cambria Math" panose="02040503050406030204" pitchFamily="18" charset="0"/>
                        <a:cs typeface="Times New Roman" panose="02020603050405020304" pitchFamily="18" charset="0"/>
                      </a:rPr>
                      <m:t>∗100%</m:t>
                    </m:r>
                  </m:oMath>
                </a14:m>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(5.6)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conversion a species can also be calculated by using the extent of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Conversion is equal to the actual extent of reaction divided by the extent of reaction, assuming complete reaction of limiting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conversion of a species is determined based on  the limiting reactant.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421F787-06B9-864D-3541-6762F413ADA6}"/>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427F81A7-477B-0535-A608-B278C96756B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82B00AE-8A7D-2E89-B8EA-1F90B65AB09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CC0B91-C61E-F1C2-BEC1-4E15904D779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41791318"/>
      </p:ext>
    </p:extLst>
  </p:cSld>
  <p:clrMapOvr>
    <a:masterClrMapping/>
  </p:clrMapOvr>
  <mc:AlternateContent xmlns:mc="http://schemas.openxmlformats.org/markup-compatibility/2006" xmlns:p14="http://schemas.microsoft.com/office/powerpoint/2010/main">
    <mc:Choice Requires="p14">
      <p:transition spd="slow" p14:dur="2000" advTm="48591"/>
    </mc:Choice>
    <mc:Fallback xmlns="">
      <p:transition spd="slow" advTm="4859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E148-5A00-6571-F016-FFE375C06C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BBB738-5459-52FA-D199-DF5181B993F1}"/>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7450064-AB8C-949A-DB84-40AE6ABE966F}"/>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Conversion in terms of extent of reaction is expressed by:</a:t>
                </a:r>
              </a:p>
              <a:p>
                <a:pPr marL="0" indent="0">
                  <a:buNone/>
                </a:pPr>
                <a14:m>
                  <m:oMath xmlns:m="http://schemas.openxmlformats.org/officeDocument/2006/math">
                    <m:r>
                      <m:rPr>
                        <m:sty m:val="p"/>
                      </m:rPr>
                      <a:rPr lang="en-US" sz="2400" i="0" smtClean="0">
                        <a:latin typeface="Cambria Math" panose="02040503050406030204" pitchFamily="18" charset="0"/>
                      </a:rPr>
                      <m:t>Conversion</m:t>
                    </m:r>
                    <m:r>
                      <a:rPr lang="en-US" sz="2400" i="0" smtClean="0">
                        <a:latin typeface="Cambria Math" panose="02040503050406030204" pitchFamily="18" charset="0"/>
                      </a:rPr>
                      <m:t>=</m:t>
                    </m:r>
                    <m:f>
                      <m:fPr>
                        <m:ctrlPr>
                          <a:rPr lang="en-US" sz="2400" i="1" smtClean="0">
                            <a:latin typeface="Cambria Math" panose="02040503050406030204" pitchFamily="18" charset="0"/>
                          </a:rPr>
                        </m:ctrlPr>
                      </m:fPr>
                      <m:num>
                        <m:r>
                          <m:rPr>
                            <m:nor/>
                          </m:rPr>
                          <a:rPr lang="en-US" sz="2400" dirty="0">
                            <a:latin typeface="Times New Roman" panose="02020603050405020304" pitchFamily="18" charset="0"/>
                            <a:cs typeface="Times New Roman" panose="02020603050405020304" pitchFamily="18" charset="0"/>
                          </a:rPr>
                          <m:t>extent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reaction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that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actually</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occurs</m:t>
                        </m:r>
                        <m:r>
                          <m:rPr>
                            <m:nor/>
                          </m:rPr>
                          <a:rPr lang="en-US" sz="2400" dirty="0">
                            <a:latin typeface="Times New Roman" panose="02020603050405020304" pitchFamily="18" charset="0"/>
                            <a:cs typeface="Times New Roman" panose="02020603050405020304" pitchFamily="18" charset="0"/>
                          </a:rPr>
                          <m:t> </m:t>
                        </m:r>
                      </m:num>
                      <m:den>
                        <m:r>
                          <m:rPr>
                            <m:nor/>
                          </m:rPr>
                          <a:rPr lang="en-US" sz="2400" dirty="0">
                            <a:latin typeface="Times New Roman" panose="02020603050405020304" pitchFamily="18" charset="0"/>
                            <a:cs typeface="Times New Roman" panose="02020603050405020304" pitchFamily="18" charset="0"/>
                          </a:rPr>
                          <m:t>extent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reaction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that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would</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occur</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if</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complete</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reaction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took</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place</m:t>
                        </m:r>
                      </m:den>
                    </m:f>
                  </m:oMath>
                </a14:m>
                <a:r>
                  <a:rPr lang="en-US" sz="2400" dirty="0">
                    <a:latin typeface="Times New Roman" panose="02020603050405020304" pitchFamily="18" charset="0"/>
                    <a:cs typeface="Times New Roman" panose="02020603050405020304" pitchFamily="18" charset="0"/>
                  </a:rPr>
                  <a:t>     </a:t>
                </a:r>
              </a:p>
              <a:p>
                <a:pPr marL="0" indent="0">
                  <a:buNone/>
                </a:pPr>
                <a14:m>
                  <m:oMath xmlns:m="http://schemas.openxmlformats.org/officeDocument/2006/math">
                    <m:r>
                      <a:rPr lang="en-US" sz="2400" b="0" i="1" smtClean="0">
                        <a:latin typeface="Cambria Math" panose="02040503050406030204" pitchFamily="18" charset="0"/>
                      </a:rPr>
                      <m:t>𝑋</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m:rPr>
                            <m:nor/>
                          </m:rPr>
                          <a:rPr lang="el-GR" sz="2400" b="1" dirty="0">
                            <a:solidFill>
                              <a:srgbClr val="7030A0"/>
                            </a:solidFill>
                            <a:latin typeface="Times New Roman" panose="02020603050405020304" pitchFamily="18" charset="0"/>
                            <a:cs typeface="Times New Roman" panose="02020603050405020304" pitchFamily="18" charset="0"/>
                          </a:rPr>
                          <m:t>ξ</m:t>
                        </m:r>
                      </m:num>
                      <m:den>
                        <m:sSub>
                          <m:sSubPr>
                            <m:ctrlPr>
                              <a:rPr lang="en-US" sz="2400" b="0" i="1" smtClean="0">
                                <a:latin typeface="Cambria Math" panose="02040503050406030204" pitchFamily="18" charset="0"/>
                              </a:rPr>
                            </m:ctrlPr>
                          </m:sSubPr>
                          <m:e>
                            <m:r>
                              <m:rPr>
                                <m:nor/>
                              </m:rPr>
                              <a:rPr lang="el-GR" sz="2400" b="1" dirty="0">
                                <a:solidFill>
                                  <a:srgbClr val="7030A0"/>
                                </a:solidFill>
                                <a:latin typeface="Times New Roman" panose="02020603050405020304" pitchFamily="18" charset="0"/>
                                <a:cs typeface="Times New Roman" panose="02020603050405020304" pitchFamily="18" charset="0"/>
                              </a:rPr>
                              <m:t>ξ</m:t>
                            </m:r>
                          </m:e>
                          <m:sub>
                            <m:r>
                              <a:rPr lang="en-US" sz="2400" b="0" i="1" smtClean="0">
                                <a:latin typeface="Cambria Math" panose="02040503050406030204" pitchFamily="18" charset="0"/>
                              </a:rPr>
                              <m:t>𝑚𝑎𝑥</m:t>
                            </m:r>
                          </m:sub>
                        </m:sSub>
                      </m:den>
                    </m:f>
                  </m:oMath>
                </a14:m>
                <a:r>
                  <a:rPr lang="en-US" sz="2400" dirty="0"/>
                  <a:t>                                                                                               </a:t>
                </a:r>
                <a:r>
                  <a:rPr lang="en-US" sz="2400" dirty="0">
                    <a:latin typeface="Times New Roman" panose="02020603050405020304" pitchFamily="18" charset="0"/>
                    <a:cs typeface="Times New Roman" panose="02020603050405020304" pitchFamily="18" charset="0"/>
                  </a:rPr>
                  <a:t>(5.7)</a:t>
                </a:r>
              </a:p>
              <a:p>
                <a:pPr marL="0" indent="0">
                  <a:lnSpc>
                    <a:spcPct val="150000"/>
                  </a:lnSpc>
                  <a:buNone/>
                </a:pPr>
                <a:r>
                  <a:rPr lang="en-US" sz="2400" dirty="0">
                    <a:latin typeface="Times New Roman" panose="02020603050405020304" pitchFamily="18" charset="0"/>
                    <a:cs typeface="Times New Roman" panose="02020603050405020304" pitchFamily="18" charset="0"/>
                  </a:rPr>
                  <a:t>Where: X is conversion,  </a:t>
                </a:r>
                <a14:m>
                  <m:oMath xmlns:m="http://schemas.openxmlformats.org/officeDocument/2006/math">
                    <m:r>
                      <m:rPr>
                        <m:nor/>
                      </m:rPr>
                      <a:rPr lang="el-GR" sz="2400" b="1" dirty="0">
                        <a:solidFill>
                          <a:srgbClr val="7030A0"/>
                        </a:solidFill>
                        <a:latin typeface="Times New Roman" panose="02020603050405020304" pitchFamily="18" charset="0"/>
                        <a:cs typeface="Times New Roman" panose="02020603050405020304" pitchFamily="18" charset="0"/>
                      </a:rPr>
                      <m:t>ξ</m:t>
                    </m:r>
                    <m:r>
                      <m:rPr>
                        <m:nor/>
                      </m:rPr>
                      <a:rPr lang="en-US" sz="2400" b="1" i="0" dirty="0" smtClean="0">
                        <a:solidFill>
                          <a:srgbClr val="7030A0"/>
                        </a:solidFill>
                        <a:latin typeface="Times New Roman" panose="020206030504050203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is extent of reaction that actually occurs, </a:t>
                </a:r>
                <a14:m>
                  <m:oMath xmlns:m="http://schemas.openxmlformats.org/officeDocument/2006/math">
                    <m:r>
                      <m:rPr>
                        <m:nor/>
                      </m:rPr>
                      <a:rPr lang="el-GR" sz="2400" b="1" dirty="0">
                        <a:solidFill>
                          <a:srgbClr val="7030A0"/>
                        </a:solidFill>
                        <a:latin typeface="Times New Roman" panose="02020603050405020304" pitchFamily="18" charset="0"/>
                        <a:cs typeface="Times New Roman" panose="02020603050405020304" pitchFamily="18" charset="0"/>
                      </a:rPr>
                      <m:t>ξ</m:t>
                    </m:r>
                  </m:oMath>
                </a14:m>
                <a:r>
                  <a:rPr lang="en-US" sz="2400" baseline="-25000" dirty="0">
                    <a:latin typeface="Times New Roman" panose="02020603050405020304" pitchFamily="18" charset="0"/>
                    <a:cs typeface="Times New Roman" panose="02020603050405020304" pitchFamily="18" charset="0"/>
                  </a:rPr>
                  <a:t>max</a:t>
                </a:r>
                <a:r>
                  <a:rPr lang="en-US" sz="2400" dirty="0">
                    <a:latin typeface="Times New Roman" panose="02020603050405020304" pitchFamily="18" charset="0"/>
                    <a:cs typeface="Times New Roman" panose="02020603050405020304" pitchFamily="18" charset="0"/>
                  </a:rPr>
                  <a:t> is extent of reaction that would occur if complete reaction took place.</a:t>
                </a:r>
              </a:p>
              <a:p>
                <a:pPr marL="0" indent="0">
                  <a:lnSpc>
                    <a:spcPct val="150000"/>
                  </a:lnSpc>
                  <a:buNone/>
                </a:pPr>
                <a:r>
                  <a:rPr lang="en-US" sz="2400" dirty="0">
                    <a:latin typeface="Times New Roman" panose="02020603050405020304" pitchFamily="18" charset="0"/>
                    <a:cs typeface="Times New Roman" panose="02020603050405020304" pitchFamily="18" charset="0"/>
                  </a:rPr>
                  <a:t>The extent of  reaction of the limiting reactant is used to determine conversion of a species.</a:t>
                </a:r>
              </a:p>
            </p:txBody>
          </p:sp>
        </mc:Choice>
        <mc:Fallback xmlns="">
          <p:sp>
            <p:nvSpPr>
              <p:cNvPr id="3" name="Content Placeholder 2">
                <a:extLst>
                  <a:ext uri="{FF2B5EF4-FFF2-40B4-BE49-F238E27FC236}">
                    <a16:creationId xmlns:a16="http://schemas.microsoft.com/office/drawing/2014/main" id="{17450064-AB8C-949A-DB84-40AE6ABE966F}"/>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1316"/>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FCA917D-E08D-4C91-BAAC-56E6D372EBF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2B8DDD7-EE50-B385-5D24-E33F6EF00D9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BCB39BA-9344-A00C-C9FC-A8F9D204651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51223720"/>
      </p:ext>
    </p:extLst>
  </p:cSld>
  <p:clrMapOvr>
    <a:masterClrMapping/>
  </p:clrMapOvr>
  <mc:AlternateContent xmlns:mc="http://schemas.openxmlformats.org/markup-compatibility/2006" xmlns:p14="http://schemas.microsoft.com/office/powerpoint/2010/main">
    <mc:Choice Requires="p14">
      <p:transition spd="slow" p14:dur="2000" advTm="78957"/>
    </mc:Choice>
    <mc:Fallback xmlns="">
      <p:transition spd="slow" advTm="7895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21667-D3E5-661B-29BB-9F30B856F0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E28D7-524F-A481-F78A-60945D3701E6}"/>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9AAFCFA-C1AF-C899-41E6-D38E066B8145}"/>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Selectivity: </a:t>
                </a:r>
                <a:r>
                  <a:rPr lang="en-US" sz="2400" dirty="0">
                    <a:latin typeface="Times New Roman" panose="02020603050405020304" pitchFamily="18" charset="0"/>
                    <a:cs typeface="Times New Roman" panose="02020603050405020304" pitchFamily="18" charset="0"/>
                  </a:rPr>
                  <a:t>It is the ratio of the moles of a particular (usually the desired) product produced to the moles of another (usually undesired or by-product) product produced in a single reaction or group of reactions.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methanol (CH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OH) can be converted into ethylene (C</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or propylene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by the following reactions </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207)</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14:m>
                  <m:oMath xmlns:m="http://schemas.openxmlformats.org/officeDocument/2006/math">
                    <m:r>
                      <a:rPr lang="en-US" sz="2400" b="0" i="0" smtClean="0">
                        <a:latin typeface="Cambria Math" panose="02040503050406030204" pitchFamily="18" charset="0"/>
                        <a:cs typeface="Times New Roman" panose="02020603050405020304" pitchFamily="18" charset="0"/>
                      </a:rPr>
                      <m:t>2</m:t>
                    </m:r>
                    <m:r>
                      <m:rPr>
                        <m:sty m:val="p"/>
                      </m:rPr>
                      <a:rPr lang="en-US" sz="2400" b="0" i="0" smtClean="0">
                        <a:latin typeface="Cambria Math" panose="02040503050406030204" pitchFamily="18" charset="0"/>
                        <a:cs typeface="Times New Roman" panose="02020603050405020304" pitchFamily="18" charset="0"/>
                      </a:rPr>
                      <m:t>C</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3</m:t>
                        </m:r>
                      </m:sub>
                    </m:sSub>
                    <m:r>
                      <m:rPr>
                        <m:sty m:val="p"/>
                      </m:rPr>
                      <a:rPr lang="en-US" sz="2400" b="0" i="0" smtClean="0">
                        <a:latin typeface="Cambria Math" panose="02040503050406030204" pitchFamily="18" charset="0"/>
                        <a:cs typeface="Times New Roman" panose="02020603050405020304" pitchFamily="18" charset="0"/>
                      </a:rPr>
                      <m:t>OH</m:t>
                    </m:r>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C</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4</m:t>
                        </m:r>
                      </m:sub>
                    </m:s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+2</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b="0" i="0" smtClean="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(desired)                                     (5.8)</a:t>
                </a:r>
              </a:p>
              <a:p>
                <a:pPr marL="0" indent="0" algn="just">
                  <a:lnSpc>
                    <a:spcPct val="150000"/>
                  </a:lnSpc>
                  <a:buNone/>
                </a:pPr>
                <a14:m>
                  <m:oMath xmlns:m="http://schemas.openxmlformats.org/officeDocument/2006/math">
                    <m:r>
                      <a:rPr lang="en-US" sz="2400" i="0" smtClean="0">
                        <a:latin typeface="Cambria Math" panose="02040503050406030204" pitchFamily="18" charset="0"/>
                        <a:cs typeface="Times New Roman" panose="02020603050405020304" pitchFamily="18" charset="0"/>
                      </a:rPr>
                      <m:t>3</m:t>
                    </m:r>
                    <m:r>
                      <m:rPr>
                        <m:sty m:val="p"/>
                      </m:rPr>
                      <a:rPr lang="en-US" sz="2400" i="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H</m:t>
                        </m:r>
                      </m:e>
                      <m:sub>
                        <m:r>
                          <a:rPr lang="en-US" sz="2400" i="0">
                            <a:latin typeface="Cambria Math" panose="02040503050406030204" pitchFamily="18" charset="0"/>
                            <a:cs typeface="Times New Roman" panose="02020603050405020304" pitchFamily="18" charset="0"/>
                          </a:rPr>
                          <m:t>3</m:t>
                        </m:r>
                      </m:sub>
                    </m:sSub>
                    <m:r>
                      <m:rPr>
                        <m:sty m:val="p"/>
                      </m:rPr>
                      <a:rPr lang="en-US" sz="2400" i="0">
                        <a:latin typeface="Cambria Math" panose="02040503050406030204" pitchFamily="18" charset="0"/>
                        <a:cs typeface="Times New Roman" panose="02020603050405020304" pitchFamily="18" charset="0"/>
                      </a:rPr>
                      <m:t>OH</m:t>
                    </m:r>
                    <m:r>
                      <a:rPr lang="en-US" sz="2400" i="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ea typeface="Cambria Math" panose="02040503050406030204" pitchFamily="18" charset="0"/>
                            <a:cs typeface="Times New Roman" panose="02020603050405020304" pitchFamily="18" charset="0"/>
                          </a:rPr>
                          <m:t>C</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6</m:t>
                        </m:r>
                      </m:sub>
                    </m:sSub>
                    <m:r>
                      <a:rPr lang="en-US" sz="2400" i="0">
                        <a:latin typeface="Cambria Math" panose="02040503050406030204" pitchFamily="18" charset="0"/>
                        <a:ea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ea typeface="Cambria Math" panose="02040503050406030204" pitchFamily="18" charset="0"/>
                            <a:cs typeface="Times New Roman" panose="02020603050405020304" pitchFamily="18" charset="0"/>
                          </a:rPr>
                          <m:t>H</m:t>
                        </m:r>
                      </m:e>
                      <m:sub>
                        <m:r>
                          <a:rPr lang="en-US" sz="2400" i="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i="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 undesired)                                   (5.9)</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9AAFCFA-C1AF-C899-41E6-D38E066B8145}"/>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A2AFE1E-0F84-478A-88EA-252CD7B7154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6E7CE6C-D8B3-4644-2D96-BE0413CCC79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37FA263-0A8E-2E40-4411-550289679B7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17421916"/>
      </p:ext>
    </p:extLst>
  </p:cSld>
  <p:clrMapOvr>
    <a:masterClrMapping/>
  </p:clrMapOvr>
  <mc:AlternateContent xmlns:mc="http://schemas.openxmlformats.org/markup-compatibility/2006" xmlns:p14="http://schemas.microsoft.com/office/powerpoint/2010/main">
    <mc:Choice Requires="p14">
      <p:transition spd="slow" p14:dur="2000" advTm="158186"/>
    </mc:Choice>
    <mc:Fallback xmlns="">
      <p:transition spd="slow" advTm="1581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141EB-71FA-04DD-CE3D-5A241BB2DB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BA064E-FA5B-A11F-7DA2-7A719174D102}"/>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D72A20EB-9DF3-9051-57BD-CC1D75F12587}"/>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Large selectivity is required to maximize desired product and suppress undesired one.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selectivity ratio guides you how to produce the most amount of our desired product and the least amount of our undesired product.</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Selectivity confirms that the formation of  desired product (ethylene) can be increased and the formation of undesired product (propylene) can be decreased by keeping the concentration of methanol is low.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Selectivity can also be affected by the reaction temperature.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47E4A35-1FBA-2978-7198-ACAE4D1FB8D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68E7252-F115-3038-95EC-556DB47609E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17CC576-D7DC-AB4F-C67A-F3E22692095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63963398"/>
      </p:ext>
    </p:extLst>
  </p:cSld>
  <p:clrMapOvr>
    <a:masterClrMapping/>
  </p:clrMapOvr>
  <mc:AlternateContent xmlns:mc="http://schemas.openxmlformats.org/markup-compatibility/2006" xmlns:p14="http://schemas.microsoft.com/office/powerpoint/2010/main">
    <mc:Choice Requires="p14">
      <p:transition spd="slow" p14:dur="2000" advTm="68081"/>
    </mc:Choice>
    <mc:Fallback xmlns="">
      <p:transition spd="slow" advTm="680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EB9BA-2D51-F65B-9F79-BFE99374B5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0B0CC7-EC87-323A-A2C2-F5D6402E51AC}"/>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C61F3826-984B-F102-A52C-28D763FBF280}"/>
              </a:ext>
            </a:extLst>
          </p:cNvPr>
          <p:cNvSpPr>
            <a:spLocks noGrp="1"/>
          </p:cNvSpPr>
          <p:nvPr>
            <p:ph idx="1"/>
          </p:nvPr>
        </p:nvSpPr>
        <p:spPr>
          <a:xfrm>
            <a:off x="374375" y="874645"/>
            <a:ext cx="11572460" cy="5251520"/>
          </a:xfrm>
        </p:spPr>
        <p:txBody>
          <a:bodyPr>
            <a:no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Yield: </a:t>
            </a:r>
            <a:r>
              <a:rPr lang="en-US" sz="2400" dirty="0">
                <a:latin typeface="Times New Roman" panose="02020603050405020304" pitchFamily="18" charset="0"/>
                <a:cs typeface="Times New Roman" panose="02020603050405020304" pitchFamily="18" charset="0"/>
              </a:rPr>
              <a:t>It is a measure of the performance of a reaction, which can be defined </a:t>
            </a:r>
            <a:r>
              <a:rPr lang="en-US" sz="2400" b="1" dirty="0">
                <a:latin typeface="Times New Roman" panose="02020603050405020304" pitchFamily="18" charset="0"/>
                <a:cs typeface="Times New Roman" panose="02020603050405020304" pitchFamily="18" charset="0"/>
              </a:rPr>
              <a:t>based on feed</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reactant consumed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complete conversion </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208).</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Based on feed</a:t>
            </a:r>
            <a:r>
              <a:rPr lang="en-US" sz="2400" dirty="0">
                <a:latin typeface="Times New Roman" panose="02020603050405020304" pitchFamily="18" charset="0"/>
                <a:cs typeface="Times New Roman" panose="02020603050405020304" pitchFamily="18" charset="0"/>
              </a:rPr>
              <a:t>, yield is the amount of desired product obtained divided by the amount of the reactant fed (commonly the limiting)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Based on reactant consumed</a:t>
            </a:r>
            <a:r>
              <a:rPr lang="en-US" sz="2400" dirty="0">
                <a:latin typeface="Times New Roman" panose="02020603050405020304" pitchFamily="18" charset="0"/>
                <a:cs typeface="Times New Roman" panose="02020603050405020304" pitchFamily="18" charset="0"/>
              </a:rPr>
              <a:t>, yield is the amount of desired product obtained divided by the amount of reactant consumed (often the limiting).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Based on complete conversion</a:t>
            </a:r>
            <a:r>
              <a:rPr lang="en-US" sz="2400" dirty="0">
                <a:latin typeface="Times New Roman" panose="02020603050405020304" pitchFamily="18" charset="0"/>
                <a:cs typeface="Times New Roman" panose="02020603050405020304" pitchFamily="18" charset="0"/>
              </a:rPr>
              <a:t>, yield is the amount of a product divided by the theoretical amount of product based on a limiting reactant completely consumed.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ED53C5A5-FF79-7E03-AE07-1B7752239795}"/>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7EAED81-FA51-03B5-B77D-F98DAFD83F5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CD40D73-12D1-C38B-72E8-4AC522EE09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32568673"/>
      </p:ext>
    </p:extLst>
  </p:cSld>
  <p:clrMapOvr>
    <a:masterClrMapping/>
  </p:clrMapOvr>
  <mc:AlternateContent xmlns:mc="http://schemas.openxmlformats.org/markup-compatibility/2006" xmlns:p14="http://schemas.microsoft.com/office/powerpoint/2010/main">
    <mc:Choice Requires="p14">
      <p:transition spd="slow" p14:dur="2000" advTm="86448"/>
    </mc:Choice>
    <mc:Fallback xmlns="">
      <p:transition spd="slow" advTm="8644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81A42-4836-0C9E-2D04-5892D40992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E9B73C-D91C-E8A7-C409-4A3DCE1EDF1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462345D-1E9E-5E72-751B-016D3252BB6C}"/>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Mathematically, </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𝑌𝑖𝑒𝑙𝑑</m:t>
                    </m:r>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𝑚𝑜𝑙𝑒𝑠</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𝑜𝑓</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𝑑𝑒𝑠𝑖𝑟𝑒𝑑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𝑝𝑟𝑜𝑑𝑢𝑐𝑡</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𝑓𝑜𝑟𝑚𝑒𝑑</m:t>
                        </m:r>
                      </m:num>
                      <m:den>
                        <m:eqArr>
                          <m:eqArrPr>
                            <m:ctrlPr>
                              <a:rPr lang="en-US" sz="2400" b="0" i="1" smtClean="0">
                                <a:latin typeface="Cambria Math" panose="02040503050406030204" pitchFamily="18" charset="0"/>
                                <a:cs typeface="Times New Roman" panose="02020603050405020304" pitchFamily="18" charset="0"/>
                              </a:rPr>
                            </m:ctrlPr>
                          </m:eqArrPr>
                          <m:e>
                            <m:r>
                              <a:rPr lang="en-US" sz="2400" b="0" i="1" smtClean="0">
                                <a:latin typeface="Cambria Math" panose="02040503050406030204" pitchFamily="18" charset="0"/>
                                <a:cs typeface="Times New Roman" panose="02020603050405020304" pitchFamily="18" charset="0"/>
                              </a:rPr>
                              <m:t>𝑚𝑜𝑙𝑒𝑠</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𝑡h𝑎𝑡</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𝑤𝑜𝑢𝑙𝑑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h𝑎𝑣𝑒</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𝑏𝑒𝑒𝑛</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𝑓𝑜𝑟𝑚𝑒𝑑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𝑖𝑓</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𝑡h𝑒𝑟𝑒</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𝑤𝑒𝑟𝑒</m:t>
                            </m:r>
                          </m:e>
                          <m:e>
                            <m:r>
                              <a:rPr lang="en-US" sz="2400" b="0" i="1" smtClean="0">
                                <a:latin typeface="Cambria Math" panose="02040503050406030204" pitchFamily="18" charset="0"/>
                                <a:cs typeface="Times New Roman" panose="02020603050405020304" pitchFamily="18" charset="0"/>
                              </a:rPr>
                              <m:t>𝑛𝑜</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𝑠𝑖𝑑𝑒</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𝑟𝑒𝑎𝑐𝑡𝑖𝑜𝑛𝑠</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𝑎𝑛𝑑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𝑡h𝑒</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𝑙𝑖𝑚𝑖𝑡𝑖𝑛𝑔</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𝑟𝑒𝑎𝑐𝑡𝑎𝑛𝑡</m:t>
                            </m:r>
                          </m:e>
                          <m:e>
                            <m:r>
                              <a:rPr lang="en-US" sz="2400" b="0" i="1" smtClean="0">
                                <a:latin typeface="Cambria Math" panose="02040503050406030204" pitchFamily="18" charset="0"/>
                                <a:cs typeface="Times New Roman" panose="02020603050405020304" pitchFamily="18" charset="0"/>
                              </a:rPr>
                              <m:t>h𝑎𝑑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𝑟𝑒𝑎𝑐𝑡𝑒𝑑</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𝑐𝑜𝑚𝑝𝑙𝑒𝑡𝑒𝑙𝑦</m:t>
                            </m:r>
                          </m:e>
                        </m:eqArr>
                      </m:den>
                    </m:f>
                    <m:r>
                      <a:rPr lang="en-US" sz="2400" b="0" i="1" smtClean="0">
                        <a:latin typeface="Cambria Math" panose="02040503050406030204" pitchFamily="18" charset="0"/>
                        <a:cs typeface="Times New Roman" panose="02020603050405020304" pitchFamily="18" charset="0"/>
                      </a:rPr>
                      <m:t>∗100%</m:t>
                    </m:r>
                  </m:oMath>
                </a14:m>
                <a:r>
                  <a:rPr lang="en-US" sz="2400" dirty="0">
                    <a:latin typeface="Times New Roman" panose="02020603050405020304" pitchFamily="18" charset="0"/>
                    <a:cs typeface="Times New Roman" panose="02020603050405020304" pitchFamily="18" charset="0"/>
                  </a:rPr>
                  <a:t>             (5.10)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Yield and selectivity are terms that measure the degree to which a desired reaction proceeds relative to competing alternative (undesirable) reactions.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As a chemical engineer, you want to maximize production of the desired product and minimize production of the unwanted products.</a:t>
                </a:r>
              </a:p>
            </p:txBody>
          </p:sp>
        </mc:Choice>
        <mc:Fallback xmlns="">
          <p:sp>
            <p:nvSpPr>
              <p:cNvPr id="3" name="Content Placeholder 2">
                <a:extLst>
                  <a:ext uri="{FF2B5EF4-FFF2-40B4-BE49-F238E27FC236}">
                    <a16:creationId xmlns:a16="http://schemas.microsoft.com/office/drawing/2014/main" id="{D462345D-1E9E-5E72-751B-016D3252BB6C}"/>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FE0440D-C721-1104-D6B0-728CACDEEFF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0982817-3F57-CC4E-639B-87B993F4E9D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D51D9C2-F086-6867-34F8-7D7EE757AA7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17111868"/>
      </p:ext>
    </p:extLst>
  </p:cSld>
  <p:clrMapOvr>
    <a:masterClrMapping/>
  </p:clrMapOvr>
  <mc:AlternateContent xmlns:mc="http://schemas.openxmlformats.org/markup-compatibility/2006" xmlns:p14="http://schemas.microsoft.com/office/powerpoint/2010/main">
    <mc:Choice Requires="p14">
      <p:transition spd="slow" p14:dur="2000" advTm="72282"/>
    </mc:Choice>
    <mc:Fallback xmlns="">
      <p:transition spd="slow" advTm="722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BD146-B837-9DD6-B797-AD97B24B74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F5300-6577-4D0C-70D1-F6E56334D39A}"/>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Activity 5.1</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74E573E-24AC-06BD-6E8B-A003A71FEC6A}"/>
                  </a:ext>
                </a:extLst>
              </p:cNvPr>
              <p:cNvSpPr>
                <a:spLocks noGrp="1"/>
              </p:cNvSpPr>
              <p:nvPr>
                <p:ph idx="1"/>
              </p:nvPr>
            </p:nvSpPr>
            <p:spPr>
              <a:xfrm>
                <a:off x="374374" y="874645"/>
                <a:ext cx="11622155" cy="5251520"/>
              </a:xfrm>
            </p:spPr>
            <p:txBody>
              <a:bodyPr>
                <a:noAutofit/>
              </a:bodyPr>
              <a:lstStyle/>
              <a:p>
                <a:pPr marL="0" indent="0" algn="just">
                  <a:lnSpc>
                    <a:spcPct val="160000"/>
                  </a:lnSpc>
                  <a:buNone/>
                </a:pPr>
                <a:r>
                  <a:rPr lang="en-US" sz="2400" b="1" dirty="0">
                    <a:latin typeface="Times New Roman" pitchFamily="18" charset="0"/>
                    <a:cs typeface="Times New Roman" pitchFamily="18" charset="0"/>
                  </a:rPr>
                  <a:t>1. </a:t>
                </a:r>
                <a:r>
                  <a:rPr lang="en-US" sz="2400" dirty="0">
                    <a:latin typeface="Times New Roman" pitchFamily="18" charset="0"/>
                    <a:cs typeface="Times New Roman" pitchFamily="18" charset="0"/>
                  </a:rPr>
                  <a:t>Diborane (B</a:t>
                </a:r>
                <a:r>
                  <a:rPr lang="en-US" sz="2400" baseline="-25000" dirty="0">
                    <a:latin typeface="Times New Roman" pitchFamily="18" charset="0"/>
                    <a:cs typeface="Times New Roman" pitchFamily="18" charset="0"/>
                  </a:rPr>
                  <a:t>2</a:t>
                </a:r>
                <a:r>
                  <a:rPr lang="en-US" sz="2400" dirty="0">
                    <a:latin typeface="Times New Roman" pitchFamily="18" charset="0"/>
                    <a:cs typeface="Times New Roman" pitchFamily="18" charset="0"/>
                  </a:rPr>
                  <a:t>H</a:t>
                </a:r>
                <a:r>
                  <a:rPr lang="en-US" sz="2400" baseline="-25000" dirty="0">
                    <a:latin typeface="Times New Roman" pitchFamily="18" charset="0"/>
                    <a:cs typeface="Times New Roman" pitchFamily="18" charset="0"/>
                  </a:rPr>
                  <a:t>6</a:t>
                </a:r>
                <a:r>
                  <a:rPr lang="en-US" sz="2400" dirty="0">
                    <a:latin typeface="Times New Roman" pitchFamily="18" charset="0"/>
                    <a:cs typeface="Times New Roman" pitchFamily="18" charset="0"/>
                  </a:rPr>
                  <a:t>) is a possible rocket propellant can be made by using lithium hydride (</a:t>
                </a:r>
                <a:r>
                  <a:rPr lang="en-US" sz="2400" dirty="0" err="1">
                    <a:latin typeface="Times New Roman" pitchFamily="18" charset="0"/>
                    <a:cs typeface="Times New Roman" pitchFamily="18" charset="0"/>
                  </a:rPr>
                  <a:t>LiH</a:t>
                </a:r>
                <a:r>
                  <a:rPr lang="en-US" sz="2400" dirty="0">
                    <a:latin typeface="Times New Roman" pitchFamily="18" charset="0"/>
                    <a:cs typeface="Times New Roman" pitchFamily="18" charset="0"/>
                  </a:rPr>
                  <a:t>) and boron trichloride (BCl</a:t>
                </a:r>
                <a:r>
                  <a:rPr lang="en-US" sz="2400" baseline="-25000" dirty="0">
                    <a:latin typeface="Times New Roman" pitchFamily="18" charset="0"/>
                    <a:cs typeface="Times New Roman" pitchFamily="18" charset="0"/>
                  </a:rPr>
                  <a:t>3</a:t>
                </a:r>
                <a:r>
                  <a:rPr lang="en-US" sz="2400" dirty="0">
                    <a:latin typeface="Times New Roman" pitchFamily="18" charset="0"/>
                    <a:cs typeface="Times New Roman" pitchFamily="18" charset="0"/>
                  </a:rPr>
                  <a:t>). The balanced chemical reaction is given in equation </a:t>
                </a:r>
                <a:r>
                  <a:rPr lang="en-US" sz="2400" b="1" dirty="0">
                    <a:latin typeface="Times New Roman" pitchFamily="18" charset="0"/>
                    <a:cs typeface="Times New Roman" pitchFamily="18" charset="0"/>
                  </a:rPr>
                  <a:t>(5.11). </a:t>
                </a:r>
                <a:r>
                  <a:rPr lang="en-US" sz="2400" dirty="0">
                    <a:latin typeface="Times New Roman" pitchFamily="18" charset="0"/>
                    <a:cs typeface="Times New Roman" pitchFamily="18" charset="0"/>
                  </a:rPr>
                  <a:t>If you add 200 kg of </a:t>
                </a:r>
                <a:r>
                  <a:rPr lang="en-US" sz="2400" dirty="0" err="1">
                    <a:latin typeface="Times New Roman" pitchFamily="18" charset="0"/>
                    <a:cs typeface="Times New Roman" pitchFamily="18" charset="0"/>
                  </a:rPr>
                  <a:t>LiH</a:t>
                </a:r>
                <a:r>
                  <a:rPr lang="en-US" sz="2400" dirty="0">
                    <a:latin typeface="Times New Roman" pitchFamily="18" charset="0"/>
                    <a:cs typeface="Times New Roman" pitchFamily="18" charset="0"/>
                  </a:rPr>
                  <a:t> with 1,175 kg of BCl</a:t>
                </a:r>
                <a:r>
                  <a:rPr lang="en-US" sz="2400" baseline="-25000" dirty="0">
                    <a:latin typeface="Times New Roman" pitchFamily="18" charset="0"/>
                    <a:cs typeface="Times New Roman" pitchFamily="18" charset="0"/>
                  </a:rPr>
                  <a:t>3</a:t>
                </a:r>
                <a:r>
                  <a:rPr lang="en-US" sz="2400" dirty="0">
                    <a:latin typeface="Times New Roman" pitchFamily="18" charset="0"/>
                    <a:cs typeface="Times New Roman" pitchFamily="18" charset="0"/>
                  </a:rPr>
                  <a:t>, you will obtain 65 kg of B</a:t>
                </a:r>
                <a:r>
                  <a:rPr lang="en-US" sz="2400" baseline="-25000" dirty="0">
                    <a:latin typeface="Times New Roman" pitchFamily="18" charset="0"/>
                    <a:cs typeface="Times New Roman" pitchFamily="18" charset="0"/>
                  </a:rPr>
                  <a:t>2</a:t>
                </a:r>
                <a:r>
                  <a:rPr lang="en-US" sz="2400" dirty="0">
                    <a:latin typeface="Times New Roman" pitchFamily="18" charset="0"/>
                    <a:cs typeface="Times New Roman" pitchFamily="18" charset="0"/>
                  </a:rPr>
                  <a:t>H</a:t>
                </a:r>
                <a:r>
                  <a:rPr lang="en-US" sz="2400" baseline="-25000" dirty="0">
                    <a:latin typeface="Times New Roman" pitchFamily="18" charset="0"/>
                    <a:cs typeface="Times New Roman" pitchFamily="18" charset="0"/>
                  </a:rPr>
                  <a:t>6</a:t>
                </a:r>
                <a:r>
                  <a:rPr lang="en-US" sz="2400" dirty="0">
                    <a:latin typeface="Times New Roman" pitchFamily="18" charset="0"/>
                    <a:cs typeface="Times New Roman" pitchFamily="18" charset="0"/>
                  </a:rPr>
                  <a:t>. Based on the given data, determine: (a) the extent of reaction, (b) the remaining quantity of each species in moles, (c) the yield of B</a:t>
                </a:r>
                <a:r>
                  <a:rPr lang="en-US" sz="2400" baseline="-25000" dirty="0">
                    <a:latin typeface="Times New Roman" pitchFamily="18" charset="0"/>
                    <a:cs typeface="Times New Roman" pitchFamily="18" charset="0"/>
                  </a:rPr>
                  <a:t>2</a:t>
                </a:r>
                <a:r>
                  <a:rPr lang="en-US" sz="2400" dirty="0">
                    <a:latin typeface="Times New Roman" pitchFamily="18" charset="0"/>
                    <a:cs typeface="Times New Roman" pitchFamily="18" charset="0"/>
                  </a:rPr>
                  <a:t>H</a:t>
                </a:r>
                <a:r>
                  <a:rPr lang="en-US" sz="2400" baseline="-25000" dirty="0">
                    <a:latin typeface="Times New Roman" pitchFamily="18" charset="0"/>
                    <a:cs typeface="Times New Roman" pitchFamily="18" charset="0"/>
                  </a:rPr>
                  <a:t>6</a:t>
                </a:r>
                <a:r>
                  <a:rPr lang="en-US" sz="2400" dirty="0">
                    <a:latin typeface="Times New Roman" pitchFamily="18" charset="0"/>
                    <a:cs typeface="Times New Roman" pitchFamily="18" charset="0"/>
                  </a:rPr>
                  <a:t> based on the limiting reactant,  and (d) the quantity  of each species in mass. </a:t>
                </a:r>
                <a:r>
                  <a:rPr lang="en-US" sz="2400" dirty="0">
                    <a:solidFill>
                      <a:srgbClr val="7030A0"/>
                    </a:solidFill>
                    <a:latin typeface="Times New Roman" pitchFamily="18" charset="0"/>
                    <a:cs typeface="Times New Roman" pitchFamily="18" charset="0"/>
                  </a:rPr>
                  <a:t>(</a:t>
                </a:r>
                <a:r>
                  <a:rPr lang="en-US" sz="2400" b="1" dirty="0">
                    <a:solidFill>
                      <a:srgbClr val="7030A0"/>
                    </a:solidFill>
                    <a:latin typeface="Times New Roman" pitchFamily="18" charset="0"/>
                    <a:cs typeface="Times New Roman" pitchFamily="18" charset="0"/>
                  </a:rPr>
                  <a:t>M</a:t>
                </a:r>
                <a:r>
                  <a:rPr lang="en-US" sz="2400" b="1" baseline="-25000" dirty="0">
                    <a:solidFill>
                      <a:srgbClr val="7030A0"/>
                    </a:solidFill>
                    <a:latin typeface="Times New Roman" pitchFamily="18" charset="0"/>
                    <a:cs typeface="Times New Roman" pitchFamily="18" charset="0"/>
                  </a:rPr>
                  <a:t>w</a:t>
                </a:r>
                <a:r>
                  <a:rPr lang="en-US" sz="2400" b="1" dirty="0">
                    <a:solidFill>
                      <a:srgbClr val="7030A0"/>
                    </a:solidFill>
                    <a:latin typeface="Times New Roman" pitchFamily="18" charset="0"/>
                    <a:cs typeface="Times New Roman" pitchFamily="18" charset="0"/>
                  </a:rPr>
                  <a:t> of Li = 7, B = 11, Cl = 35.5, H = 1</a:t>
                </a:r>
                <a:r>
                  <a:rPr lang="en-US" sz="2400" dirty="0">
                    <a:solidFill>
                      <a:srgbClr val="7030A0"/>
                    </a:solidFill>
                    <a:latin typeface="Times New Roman" pitchFamily="18" charset="0"/>
                    <a:cs typeface="Times New Roman" pitchFamily="18" charset="0"/>
                  </a:rPr>
                  <a:t>). </a:t>
                </a:r>
                <a:endParaRPr lang="en-US" sz="2400" dirty="0">
                  <a:latin typeface="Times New Roman" pitchFamily="18" charset="0"/>
                  <a:cs typeface="Times New Roman" pitchFamily="18" charset="0"/>
                </a:endParaRPr>
              </a:p>
              <a:p>
                <a:pPr marL="0" indent="0" algn="just">
                  <a:lnSpc>
                    <a:spcPct val="160000"/>
                  </a:lnSpc>
                  <a:buNone/>
                </a:pPr>
                <a14:m>
                  <m:oMath xmlns:m="http://schemas.openxmlformats.org/officeDocument/2006/math">
                    <m:r>
                      <a:rPr lang="en-US" sz="2400" b="0" i="0" smtClean="0">
                        <a:latin typeface="Cambria Math" panose="02040503050406030204" pitchFamily="18" charset="0"/>
                        <a:cs typeface="Times New Roman" pitchFamily="18" charset="0"/>
                      </a:rPr>
                      <m:t>6</m:t>
                    </m:r>
                    <m:r>
                      <m:rPr>
                        <m:sty m:val="p"/>
                      </m:rPr>
                      <a:rPr lang="en-US" sz="2400" b="0" i="0" smtClean="0">
                        <a:latin typeface="Cambria Math" panose="02040503050406030204" pitchFamily="18" charset="0"/>
                        <a:cs typeface="Times New Roman" pitchFamily="18" charset="0"/>
                      </a:rPr>
                      <m:t>LiH</m:t>
                    </m:r>
                    <m:r>
                      <a:rPr lang="en-US" sz="2400" b="0" i="0" smtClean="0">
                        <a:latin typeface="Cambria Math" panose="02040503050406030204" pitchFamily="18" charset="0"/>
                        <a:cs typeface="Times New Roman" pitchFamily="18" charset="0"/>
                      </a:rPr>
                      <m:t>+2</m:t>
                    </m:r>
                    <m:r>
                      <m:rPr>
                        <m:sty m:val="p"/>
                      </m:rPr>
                      <a:rPr lang="en-US" sz="2400" b="0" i="0" smtClean="0">
                        <a:latin typeface="Cambria Math" panose="02040503050406030204" pitchFamily="18" charset="0"/>
                        <a:cs typeface="Times New Roman" pitchFamily="18" charset="0"/>
                      </a:rPr>
                      <m:t>B</m:t>
                    </m:r>
                    <m:sSub>
                      <m:sSubPr>
                        <m:ctrlPr>
                          <a:rPr lang="en-US" sz="2400" b="0" i="1" smtClean="0">
                            <a:latin typeface="Cambria Math" panose="02040503050406030204" pitchFamily="18" charset="0"/>
                            <a:cs typeface="Times New Roman" pitchFamily="18" charset="0"/>
                          </a:rPr>
                        </m:ctrlPr>
                      </m:sSubPr>
                      <m:e>
                        <m:r>
                          <m:rPr>
                            <m:sty m:val="p"/>
                          </m:rPr>
                          <a:rPr lang="en-US" sz="2400" b="0" i="0" smtClean="0">
                            <a:latin typeface="Cambria Math" panose="02040503050406030204" pitchFamily="18" charset="0"/>
                            <a:cs typeface="Times New Roman" pitchFamily="18" charset="0"/>
                          </a:rPr>
                          <m:t>Cl</m:t>
                        </m:r>
                      </m:e>
                      <m:sub>
                        <m:r>
                          <a:rPr lang="en-US" sz="2400" b="0" i="0" smtClean="0">
                            <a:latin typeface="Cambria Math" panose="02040503050406030204" pitchFamily="18" charset="0"/>
                            <a:cs typeface="Times New Roman" pitchFamily="18" charset="0"/>
                          </a:rPr>
                          <m:t>3</m:t>
                        </m:r>
                      </m:sub>
                    </m:sSub>
                    <m:r>
                      <a:rPr lang="en-US" sz="2400" b="0" i="0" smtClean="0">
                        <a:latin typeface="Cambria Math" panose="02040503050406030204" pitchFamily="18" charset="0"/>
                        <a:ea typeface="Cambria Math" panose="02040503050406030204" pitchFamily="18" charset="0"/>
                        <a:cs typeface="Times New Roman" pitchFamily="18" charset="0"/>
                      </a:rPr>
                      <m:t>→</m:t>
                    </m:r>
                    <m:sSub>
                      <m:sSubPr>
                        <m:ctrlPr>
                          <a:rPr lang="en-US" sz="2400" b="0" i="1" smtClean="0">
                            <a:latin typeface="Cambria Math" panose="02040503050406030204" pitchFamily="18" charset="0"/>
                            <a:ea typeface="Cambria Math" panose="02040503050406030204" pitchFamily="18" charset="0"/>
                            <a:cs typeface="Times New Roman"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itchFamily="18" charset="0"/>
                          </a:rPr>
                          <m:t>B</m:t>
                        </m:r>
                      </m:e>
                      <m:sub>
                        <m:r>
                          <a:rPr lang="en-US" sz="2400" b="0" i="0" smtClean="0">
                            <a:latin typeface="Cambria Math" panose="02040503050406030204" pitchFamily="18" charset="0"/>
                            <a:ea typeface="Cambria Math" panose="02040503050406030204" pitchFamily="18" charset="0"/>
                            <a:cs typeface="Times New Roman" pitchFamily="18" charset="0"/>
                          </a:rPr>
                          <m:t>2</m:t>
                        </m:r>
                      </m:sub>
                    </m:sSub>
                    <m:sSub>
                      <m:sSubPr>
                        <m:ctrlPr>
                          <a:rPr lang="en-US" sz="2400" b="0" i="1" smtClean="0">
                            <a:latin typeface="Cambria Math" panose="02040503050406030204" pitchFamily="18" charset="0"/>
                            <a:ea typeface="Cambria Math" panose="02040503050406030204" pitchFamily="18" charset="0"/>
                            <a:cs typeface="Times New Roman" pitchFamily="18" charset="0"/>
                          </a:rPr>
                        </m:ctrlPr>
                      </m:sSubPr>
                      <m:e>
                        <m:r>
                          <m:rPr>
                            <m:sty m:val="p"/>
                          </m:rPr>
                          <a:rPr lang="en-US" sz="2400" b="0" i="0" smtClean="0">
                            <a:latin typeface="Cambria Math" panose="02040503050406030204" pitchFamily="18" charset="0"/>
                            <a:ea typeface="Cambria Math" panose="02040503050406030204" pitchFamily="18" charset="0"/>
                            <a:cs typeface="Times New Roman" pitchFamily="18" charset="0"/>
                          </a:rPr>
                          <m:t>H</m:t>
                        </m:r>
                      </m:e>
                      <m:sub>
                        <m:r>
                          <a:rPr lang="en-US" sz="2400" b="0" i="0" smtClean="0">
                            <a:latin typeface="Cambria Math" panose="02040503050406030204" pitchFamily="18" charset="0"/>
                            <a:ea typeface="Cambria Math" panose="02040503050406030204" pitchFamily="18" charset="0"/>
                            <a:cs typeface="Times New Roman" pitchFamily="18" charset="0"/>
                          </a:rPr>
                          <m:t>6</m:t>
                        </m:r>
                      </m:sub>
                    </m:sSub>
                    <m:r>
                      <a:rPr lang="en-US" sz="2400" b="0" i="0" smtClean="0">
                        <a:latin typeface="Cambria Math" panose="02040503050406030204" pitchFamily="18" charset="0"/>
                        <a:ea typeface="Cambria Math" panose="02040503050406030204" pitchFamily="18" charset="0"/>
                        <a:cs typeface="Times New Roman" pitchFamily="18" charset="0"/>
                      </a:rPr>
                      <m:t>+6</m:t>
                    </m:r>
                    <m:r>
                      <m:rPr>
                        <m:sty m:val="p"/>
                      </m:rPr>
                      <a:rPr lang="en-US" sz="2400" b="0" i="0" smtClean="0">
                        <a:latin typeface="Cambria Math" panose="02040503050406030204" pitchFamily="18" charset="0"/>
                        <a:ea typeface="Cambria Math" panose="02040503050406030204" pitchFamily="18" charset="0"/>
                        <a:cs typeface="Times New Roman" pitchFamily="18" charset="0"/>
                      </a:rPr>
                      <m:t>LiCl</m:t>
                    </m:r>
                  </m:oMath>
                </a14:m>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(5.11)</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74E573E-24AC-06BD-6E8B-A003A71FEC6A}"/>
                  </a:ext>
                </a:extLst>
              </p:cNvPr>
              <p:cNvSpPr>
                <a:spLocks noGrp="1" noRot="1" noChangeAspect="1" noMove="1" noResize="1" noEditPoints="1" noAdjustHandles="1" noChangeArrowheads="1" noChangeShapeType="1" noTextEdit="1"/>
              </p:cNvSpPr>
              <p:nvPr>
                <p:ph idx="1"/>
              </p:nvPr>
            </p:nvSpPr>
            <p:spPr>
              <a:xfrm>
                <a:off x="374374" y="874645"/>
                <a:ext cx="11622155" cy="5251520"/>
              </a:xfrm>
              <a:blipFill>
                <a:blip r:embed="rId4"/>
                <a:stretch>
                  <a:fillRect l="-787" r="-787"/>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A3E39E37-3429-A223-AE9B-8ADA0F51C95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072F9EB-F13F-6A56-17F5-99047EEE9604}"/>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0F99232-7BF2-8C1D-AF0B-9680621F1FC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55528257"/>
      </p:ext>
    </p:extLst>
  </p:cSld>
  <p:clrMapOvr>
    <a:masterClrMapping/>
  </p:clrMapOvr>
  <mc:AlternateContent xmlns:mc="http://schemas.openxmlformats.org/markup-compatibility/2006" xmlns:p14="http://schemas.microsoft.com/office/powerpoint/2010/main">
    <mc:Choice Requires="p14">
      <p:transition spd="slow" p14:dur="2000" advTm="115711"/>
    </mc:Choice>
    <mc:Fallback xmlns="">
      <p:transition spd="slow" advTm="11571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B7D7A-245C-5294-68A6-600637CDE0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A5B88F-0EC2-8C78-71B6-EA60E7288C6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27CF9F5-97E5-3734-E37E-8F53AA36A177}"/>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Answer: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Chemical reaction with balanced equation </a:t>
                </a:r>
              </a:p>
              <a:p>
                <a:pPr algn="just">
                  <a:lnSpc>
                    <a:spcPct val="150000"/>
                  </a:lnSpc>
                  <a:buNone/>
                </a:pPr>
                <a14:m>
                  <m:oMath xmlns:m="http://schemas.openxmlformats.org/officeDocument/2006/math">
                    <m:r>
                      <a:rPr lang="en-US" sz="2400">
                        <a:latin typeface="Cambria Math" panose="02040503050406030204" pitchFamily="18" charset="0"/>
                        <a:cs typeface="Times New Roman" pitchFamily="18" charset="0"/>
                      </a:rPr>
                      <m:t>6</m:t>
                    </m:r>
                    <m:r>
                      <m:rPr>
                        <m:sty m:val="p"/>
                      </m:rPr>
                      <a:rPr lang="en-US" sz="2400">
                        <a:latin typeface="Cambria Math" panose="02040503050406030204" pitchFamily="18" charset="0"/>
                        <a:cs typeface="Times New Roman" pitchFamily="18" charset="0"/>
                      </a:rPr>
                      <m:t>LiH</m:t>
                    </m:r>
                    <m:r>
                      <a:rPr lang="en-US" sz="2400">
                        <a:latin typeface="Cambria Math" panose="02040503050406030204" pitchFamily="18" charset="0"/>
                        <a:cs typeface="Times New Roman" pitchFamily="18" charset="0"/>
                      </a:rPr>
                      <m:t>+2</m:t>
                    </m:r>
                    <m:r>
                      <m:rPr>
                        <m:sty m:val="p"/>
                      </m:rPr>
                      <a:rPr lang="en-US" sz="2400">
                        <a:latin typeface="Cambria Math" panose="02040503050406030204" pitchFamily="18" charset="0"/>
                        <a:cs typeface="Times New Roman" pitchFamily="18" charset="0"/>
                      </a:rPr>
                      <m:t>B</m:t>
                    </m:r>
                    <m:sSub>
                      <m:sSubPr>
                        <m:ctrlPr>
                          <a:rPr lang="en-US" sz="2400" i="1">
                            <a:latin typeface="Cambria Math" panose="02040503050406030204" pitchFamily="18" charset="0"/>
                            <a:cs typeface="Times New Roman" pitchFamily="18" charset="0"/>
                          </a:rPr>
                        </m:ctrlPr>
                      </m:sSubPr>
                      <m:e>
                        <m:r>
                          <m:rPr>
                            <m:sty m:val="p"/>
                          </m:rPr>
                          <a:rPr lang="en-US" sz="2400">
                            <a:latin typeface="Cambria Math" panose="02040503050406030204" pitchFamily="18" charset="0"/>
                            <a:cs typeface="Times New Roman" pitchFamily="18" charset="0"/>
                          </a:rPr>
                          <m:t>Cl</m:t>
                        </m:r>
                      </m:e>
                      <m:sub>
                        <m:r>
                          <a:rPr lang="en-US" sz="2400">
                            <a:latin typeface="Cambria Math" panose="02040503050406030204" pitchFamily="18" charset="0"/>
                            <a:cs typeface="Times New Roman" pitchFamily="18" charset="0"/>
                          </a:rPr>
                          <m:t>3</m:t>
                        </m:r>
                      </m:sub>
                    </m:sSub>
                    <m:r>
                      <a:rPr lang="en-US" sz="2400">
                        <a:latin typeface="Cambria Math" panose="02040503050406030204" pitchFamily="18" charset="0"/>
                        <a:ea typeface="Cambria Math" panose="02040503050406030204" pitchFamily="18" charset="0"/>
                        <a:cs typeface="Times New Roman" pitchFamily="18" charset="0"/>
                      </a:rPr>
                      <m:t>→</m:t>
                    </m:r>
                    <m:sSub>
                      <m:sSubPr>
                        <m:ctrlPr>
                          <a:rPr lang="en-US" sz="2400" i="1">
                            <a:latin typeface="Cambria Math" panose="02040503050406030204" pitchFamily="18" charset="0"/>
                            <a:ea typeface="Cambria Math" panose="02040503050406030204" pitchFamily="18" charset="0"/>
                            <a:cs typeface="Times New Roman" pitchFamily="18" charset="0"/>
                          </a:rPr>
                        </m:ctrlPr>
                      </m:sSubPr>
                      <m:e>
                        <m:r>
                          <m:rPr>
                            <m:sty m:val="p"/>
                          </m:rPr>
                          <a:rPr lang="en-US" sz="2400">
                            <a:latin typeface="Cambria Math" panose="02040503050406030204" pitchFamily="18" charset="0"/>
                            <a:ea typeface="Cambria Math" panose="02040503050406030204" pitchFamily="18" charset="0"/>
                            <a:cs typeface="Times New Roman" pitchFamily="18" charset="0"/>
                          </a:rPr>
                          <m:t>B</m:t>
                        </m:r>
                      </m:e>
                      <m:sub>
                        <m:r>
                          <a:rPr lang="en-US" sz="2400">
                            <a:latin typeface="Cambria Math" panose="02040503050406030204" pitchFamily="18" charset="0"/>
                            <a:ea typeface="Cambria Math" panose="02040503050406030204" pitchFamily="18" charset="0"/>
                            <a:cs typeface="Times New Roman" pitchFamily="18" charset="0"/>
                          </a:rPr>
                          <m:t>2</m:t>
                        </m:r>
                      </m:sub>
                    </m:sSub>
                    <m:sSub>
                      <m:sSubPr>
                        <m:ctrlPr>
                          <a:rPr lang="en-US" sz="2400" i="1">
                            <a:latin typeface="Cambria Math" panose="02040503050406030204" pitchFamily="18" charset="0"/>
                            <a:ea typeface="Cambria Math" panose="02040503050406030204" pitchFamily="18" charset="0"/>
                            <a:cs typeface="Times New Roman" pitchFamily="18" charset="0"/>
                          </a:rPr>
                        </m:ctrlPr>
                      </m:sSubPr>
                      <m:e>
                        <m:r>
                          <m:rPr>
                            <m:sty m:val="p"/>
                          </m:rPr>
                          <a:rPr lang="en-US" sz="2400">
                            <a:latin typeface="Cambria Math" panose="02040503050406030204" pitchFamily="18" charset="0"/>
                            <a:ea typeface="Cambria Math" panose="02040503050406030204" pitchFamily="18" charset="0"/>
                            <a:cs typeface="Times New Roman" pitchFamily="18" charset="0"/>
                          </a:rPr>
                          <m:t>H</m:t>
                        </m:r>
                      </m:e>
                      <m:sub>
                        <m:r>
                          <a:rPr lang="en-US" sz="2400">
                            <a:latin typeface="Cambria Math" panose="02040503050406030204" pitchFamily="18" charset="0"/>
                            <a:ea typeface="Cambria Math" panose="02040503050406030204" pitchFamily="18" charset="0"/>
                            <a:cs typeface="Times New Roman" pitchFamily="18" charset="0"/>
                          </a:rPr>
                          <m:t>6</m:t>
                        </m:r>
                      </m:sub>
                    </m:sSub>
                    <m:r>
                      <a:rPr lang="en-US" sz="2400">
                        <a:latin typeface="Cambria Math" panose="02040503050406030204" pitchFamily="18" charset="0"/>
                        <a:ea typeface="Cambria Math" panose="02040503050406030204" pitchFamily="18" charset="0"/>
                        <a:cs typeface="Times New Roman" pitchFamily="18" charset="0"/>
                      </a:rPr>
                      <m:t>+6</m:t>
                    </m:r>
                    <m:r>
                      <m:rPr>
                        <m:sty m:val="p"/>
                      </m:rPr>
                      <a:rPr lang="en-US" sz="2400">
                        <a:latin typeface="Cambria Math" panose="02040503050406030204" pitchFamily="18" charset="0"/>
                        <a:ea typeface="Cambria Math" panose="02040503050406030204" pitchFamily="18" charset="0"/>
                        <a:cs typeface="Times New Roman" pitchFamily="18" charset="0"/>
                      </a:rPr>
                      <m:t>LiCl</m:t>
                    </m:r>
                  </m:oMath>
                </a14:m>
                <a:r>
                  <a:rPr lang="en-US" sz="2400" b="1" dirty="0">
                    <a:solidFill>
                      <a:srgbClr val="7030A0"/>
                    </a:solidFill>
                    <a:latin typeface="Times New Roman" panose="02020603050405020304" pitchFamily="18" charset="0"/>
                    <a:cs typeface="Times New Roman" panose="02020603050405020304" pitchFamily="18" charset="0"/>
                  </a:rPr>
                  <a:t> </a:t>
                </a:r>
              </a:p>
              <a:p>
                <a:pPr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Reactants feed: </a:t>
                </a:r>
                <a:r>
                  <a:rPr lang="en-US" sz="2400" dirty="0">
                    <a:latin typeface="Times New Roman" panose="02020603050405020304" pitchFamily="18" charset="0"/>
                    <a:cs typeface="Times New Roman" panose="02020603050405020304" pitchFamily="18" charset="0"/>
                  </a:rPr>
                  <a:t>mass 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200 kg;  and mass of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1,175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Products produced: </a:t>
                </a:r>
                <a:r>
                  <a:rPr lang="en-US" sz="2400" dirty="0">
                    <a:latin typeface="Times New Roman" panose="02020603050405020304" pitchFamily="18" charset="0"/>
                    <a:cs typeface="Times New Roman" panose="02020603050405020304" pitchFamily="18" charset="0"/>
                  </a:rPr>
                  <a:t>mass of 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65 kg</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a:t>
                </a:r>
                <a:r>
                  <a:rPr lang="en-US" sz="2400" dirty="0">
                    <a:latin typeface="Times New Roman" panose="02020603050405020304" pitchFamily="18" charset="0"/>
                    <a:cs typeface="Times New Roman" panose="02020603050405020304" pitchFamily="18" charset="0"/>
                  </a:rPr>
                  <a:t>: (a) the extent of reaction, (b) the remaining quantity of each species in moles unit, (c) yield of B</a:t>
                </a:r>
                <a:r>
                  <a:rPr lang="en-US" sz="2400" baseline="-25000" dirty="0">
                    <a:latin typeface="Times New Roman" pitchFamily="18" charset="0"/>
                    <a:cs typeface="Times New Roman" pitchFamily="18" charset="0"/>
                  </a:rPr>
                  <a:t>2</a:t>
                </a:r>
                <a:r>
                  <a:rPr lang="en-US" sz="2400" dirty="0">
                    <a:latin typeface="Times New Roman" pitchFamily="18" charset="0"/>
                    <a:cs typeface="Times New Roman" pitchFamily="18" charset="0"/>
                  </a:rPr>
                  <a:t>H</a:t>
                </a:r>
                <a:r>
                  <a:rPr lang="en-US" sz="2400" baseline="-25000" dirty="0">
                    <a:latin typeface="Times New Roman" pitchFamily="18" charset="0"/>
                    <a:cs typeface="Times New Roman" pitchFamily="18" charset="0"/>
                  </a:rPr>
                  <a:t>6</a:t>
                </a:r>
                <a:r>
                  <a:rPr lang="en-US" sz="2400" dirty="0">
                    <a:latin typeface="Times New Roman" pitchFamily="18" charset="0"/>
                    <a:cs typeface="Times New Roman" pitchFamily="18" charset="0"/>
                  </a:rPr>
                  <a:t> based on limiting reactant, and (d) quantity  of each species in mass unit.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  </a:t>
                </a:r>
                <a:r>
                  <a:rPr lang="en-US" sz="2400" dirty="0">
                    <a:latin typeface="Times New Roman" panose="02020603050405020304" pitchFamily="18" charset="0"/>
                    <a:cs typeface="Times New Roman" panose="02020603050405020304" pitchFamily="18" charset="0"/>
                  </a:rPr>
                  <a:t>Steady state process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27CF9F5-97E5-3734-E37E-8F53AA36A177}"/>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82531B20-3368-93EC-059B-12886757D0B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C5BA27A-EB31-BBC3-20E2-F47E354B17C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CD8D98-1F03-889D-5682-3484DB07892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71873170"/>
      </p:ext>
    </p:extLst>
  </p:cSld>
  <p:clrMapOvr>
    <a:masterClrMapping/>
  </p:clrMapOvr>
  <mc:AlternateContent xmlns:mc="http://schemas.openxmlformats.org/markup-compatibility/2006" xmlns:p14="http://schemas.microsoft.com/office/powerpoint/2010/main">
    <mc:Choice Requires="p14">
      <p:transition spd="slow" p14:dur="2000" advTm="90311"/>
    </mc:Choice>
    <mc:Fallback xmlns="">
      <p:transition spd="slow" advTm="9031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94A9D-F992-F1CF-66E8-F67DEBEAE0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FDD48C-DD5C-BACD-585B-8A4063AD35AD}"/>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7EA30D3C-FFB3-EA98-6146-1F117AE51E94}"/>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extent of reaction, you have to convert all the given values from mass units to mole units  using the molecular weights of each species.</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Molecular weights (M</a:t>
            </a:r>
            <a:r>
              <a:rPr lang="en-US" sz="2400" b="1" baseline="-25000" dirty="0">
                <a:solidFill>
                  <a:srgbClr val="7030A0"/>
                </a:solidFill>
                <a:latin typeface="Times New Roman" panose="02020603050405020304" pitchFamily="18" charset="0"/>
                <a:cs typeface="Times New Roman" panose="02020603050405020304" pitchFamily="18" charset="0"/>
              </a:rPr>
              <a:t>w</a:t>
            </a:r>
            <a:r>
              <a:rPr lang="en-US" sz="2400" b="1" dirty="0">
                <a:solidFill>
                  <a:srgbClr val="7030A0"/>
                </a:solidFill>
                <a:latin typeface="Times New Roman" panose="02020603050405020304" pitchFamily="18" charset="0"/>
                <a:cs typeface="Times New Roman" panose="02020603050405020304" pitchFamily="18" charset="0"/>
              </a:rPr>
              <a:t>) of components: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7 + 1 = 8 g/ mol = </a:t>
            </a:r>
            <a:r>
              <a:rPr lang="en-US" sz="2400" b="1" dirty="0">
                <a:latin typeface="Times New Roman" panose="02020603050405020304" pitchFamily="18" charset="0"/>
                <a:cs typeface="Times New Roman" panose="02020603050405020304" pitchFamily="18" charset="0"/>
              </a:rPr>
              <a:t>8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11+ 3*35.5 = 117.5 g/mol = </a:t>
            </a:r>
            <a:r>
              <a:rPr lang="en-US" sz="2400" b="1" dirty="0">
                <a:latin typeface="Times New Roman" panose="02020603050405020304" pitchFamily="18" charset="0"/>
                <a:cs typeface="Times New Roman" panose="02020603050405020304" pitchFamily="18" charset="0"/>
              </a:rPr>
              <a:t>117.5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2*11 + 6*1 = 28 g/mol = </a:t>
            </a:r>
            <a:r>
              <a:rPr lang="en-US" sz="2400" b="1" dirty="0">
                <a:latin typeface="Times New Roman" panose="02020603050405020304" pitchFamily="18" charset="0"/>
                <a:cs typeface="Times New Roman" panose="02020603050405020304" pitchFamily="18" charset="0"/>
              </a:rPr>
              <a:t>28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LiCl = 7 + 35.5 = 42.5 g/mol = </a:t>
            </a:r>
            <a:r>
              <a:rPr lang="en-US" sz="2400" b="1" dirty="0">
                <a:latin typeface="Times New Roman" panose="02020603050405020304" pitchFamily="18" charset="0"/>
                <a:cs typeface="Times New Roman" panose="02020603050405020304" pitchFamily="18" charset="0"/>
              </a:rPr>
              <a:t>42.5 kg/kmol</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797D2BD-13ED-FDF0-C123-D4D8A9D61F7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FF85C50-B68B-DD52-6972-4A98228EFF3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09830F1-4804-2E24-0434-685B360E4DD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34177032"/>
      </p:ext>
    </p:extLst>
  </p:cSld>
  <p:clrMapOvr>
    <a:masterClrMapping/>
  </p:clrMapOvr>
  <mc:AlternateContent xmlns:mc="http://schemas.openxmlformats.org/markup-compatibility/2006" xmlns:p14="http://schemas.microsoft.com/office/powerpoint/2010/main">
    <mc:Choice Requires="p14">
      <p:transition spd="slow" p14:dur="2000" advTm="60852"/>
    </mc:Choice>
    <mc:Fallback xmlns="">
      <p:transition spd="slow" advTm="6085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5EE18-7A5E-5A65-8B66-BA1E738D64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2CF39F-5EE7-33DA-E019-4A3AF1968A2D}"/>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CD306A1-D558-07E7-F64E-BE988F9868AC}"/>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Number of moles is the ratio of  measured mass a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divided by the molecular weight of a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as shown in equation (5.12).</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𝑚</m:t>
                            </m:r>
                          </m:e>
                          <m:sub>
                            <m:r>
                              <a:rPr lang="en-US" sz="2400" i="1">
                                <a:latin typeface="Cambria Math" panose="02040503050406030204" pitchFamily="18" charset="0"/>
                                <a:cs typeface="Times New Roman" panose="02020603050405020304" pitchFamily="18" charset="0"/>
                              </a:rPr>
                              <m:t>𝑖</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𝑀</m:t>
                            </m:r>
                          </m:e>
                          <m:sub>
                            <m:r>
                              <a:rPr lang="en-US" sz="2400" i="1">
                                <a:latin typeface="Cambria Math" panose="02040503050406030204" pitchFamily="18" charset="0"/>
                                <a:cs typeface="Times New Roman" panose="02020603050405020304" pitchFamily="18" charset="0"/>
                              </a:rPr>
                              <m:t>𝑤𝑖</m:t>
                            </m:r>
                          </m:sub>
                        </m:sSub>
                      </m:den>
                    </m:f>
                  </m:oMath>
                </a14:m>
                <a:r>
                  <a:rPr lang="en-US" sz="2400" dirty="0">
                    <a:latin typeface="Times New Roman" panose="02020603050405020304" pitchFamily="18" charset="0"/>
                    <a:cs typeface="Times New Roman" panose="02020603050405020304" pitchFamily="18" charset="0"/>
                  </a:rPr>
                  <a:t>                                                                                  (5.12)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number of moles of species i, m</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measured mass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wi</a:t>
                </a:r>
                <a:r>
                  <a:rPr lang="en-US" sz="2400" dirty="0">
                    <a:latin typeface="Times New Roman" panose="02020603050405020304" pitchFamily="18" charset="0"/>
                    <a:cs typeface="Times New Roman" panose="02020603050405020304" pitchFamily="18" charset="0"/>
                  </a:rPr>
                  <a:t> is molecular weight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initial number of moles of the reactants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200kg/ 8 kg/kmol =  </a:t>
                </a:r>
                <a:r>
                  <a:rPr lang="en-US" sz="2400" b="1" dirty="0">
                    <a:solidFill>
                      <a:srgbClr val="7030A0"/>
                    </a:solidFill>
                    <a:latin typeface="Times New Roman" panose="02020603050405020304" pitchFamily="18" charset="0"/>
                    <a:cs typeface="Times New Roman" panose="02020603050405020304" pitchFamily="18" charset="0"/>
                  </a:rPr>
                  <a:t>25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1,175 kg/ 117.5 kg/ kmol =  </a:t>
                </a:r>
                <a:r>
                  <a:rPr lang="en-US" sz="2400" b="1" dirty="0">
                    <a:solidFill>
                      <a:srgbClr val="7030A0"/>
                    </a:solidFill>
                    <a:latin typeface="Times New Roman" panose="02020603050405020304" pitchFamily="18" charset="0"/>
                    <a:cs typeface="Times New Roman" panose="02020603050405020304" pitchFamily="18" charset="0"/>
                  </a:rPr>
                  <a:t>10 kmol</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CD306A1-D558-07E7-F64E-BE988F9868AC}"/>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63B6EC4E-BB0F-407B-3AE3-04DC78BD8EA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A29AD6B-7314-5D1E-2D89-468FCC54F224}"/>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0967B9B-9562-D2C1-3435-873DCF771A6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78270669"/>
      </p:ext>
    </p:extLst>
  </p:cSld>
  <p:clrMapOvr>
    <a:masterClrMapping/>
  </p:clrMapOvr>
  <mc:AlternateContent xmlns:mc="http://schemas.openxmlformats.org/markup-compatibility/2006" xmlns:p14="http://schemas.microsoft.com/office/powerpoint/2010/main">
    <mc:Choice Requires="p14">
      <p:transition spd="slow" p14:dur="2000" advTm="89975"/>
    </mc:Choice>
    <mc:Fallback xmlns="">
      <p:transition spd="slow" advTm="899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08E66-9EFC-F376-D939-1074188B34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B219E7-5729-7404-7FA1-216843D199B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8EB657E1-E536-B223-F2ED-D7F0D140D6EC}"/>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balanced  chemical  equation (</a:t>
            </a:r>
            <a:r>
              <a:rPr lang="en-US" sz="2400" b="1" dirty="0">
                <a:latin typeface="Times New Roman" panose="02020603050405020304" pitchFamily="18" charset="0"/>
                <a:cs typeface="Times New Roman" panose="02020603050405020304" pitchFamily="18" charset="0"/>
              </a:rPr>
              <a:t>5.11</a:t>
            </a:r>
            <a:r>
              <a:rPr lang="en-US" sz="2400" dirty="0">
                <a:latin typeface="Times New Roman" panose="02020603050405020304" pitchFamily="18" charset="0"/>
                <a:cs typeface="Times New Roman" panose="02020603050405020304" pitchFamily="18" charset="0"/>
              </a:rPr>
              <a:t>) shows that </a:t>
            </a:r>
            <a:r>
              <a:rPr lang="en-US" sz="2400" b="1" dirty="0">
                <a:solidFill>
                  <a:srgbClr val="7030A0"/>
                </a:solidFill>
                <a:latin typeface="Times New Roman" panose="02020603050405020304" pitchFamily="18" charset="0"/>
                <a:cs typeface="Times New Roman" panose="02020603050405020304" pitchFamily="18" charset="0"/>
              </a:rPr>
              <a:t>6 kmol of </a:t>
            </a:r>
            <a:r>
              <a:rPr lang="en-US" sz="2400" b="1" dirty="0" err="1">
                <a:solidFill>
                  <a:srgbClr val="7030A0"/>
                </a:solidFill>
                <a:latin typeface="Times New Roman" panose="02020603050405020304" pitchFamily="18" charset="0"/>
                <a:cs typeface="Times New Roman" panose="02020603050405020304" pitchFamily="18" charset="0"/>
              </a:rPr>
              <a:t>LiH</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needs </a:t>
            </a:r>
            <a:r>
              <a:rPr lang="en-US" sz="2400" b="1" dirty="0">
                <a:solidFill>
                  <a:srgbClr val="7030A0"/>
                </a:solidFill>
                <a:latin typeface="Times New Roman" panose="02020603050405020304" pitchFamily="18" charset="0"/>
                <a:cs typeface="Times New Roman" panose="02020603050405020304" pitchFamily="18" charset="0"/>
              </a:rPr>
              <a:t>2 kmol of BCl</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the mole ratio 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to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a:t>
            </a:r>
            <a:r>
              <a:rPr lang="en-US" sz="2400" b="1" dirty="0">
                <a:solidFill>
                  <a:srgbClr val="7030A0"/>
                </a:solidFill>
                <a:latin typeface="Times New Roman" panose="02020603050405020304" pitchFamily="18" charset="0"/>
                <a:cs typeface="Times New Roman" panose="02020603050405020304" pitchFamily="18" charset="0"/>
              </a:rPr>
              <a:t> 3: 1.</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number of  moles of the reactants shows that  </a:t>
            </a:r>
            <a:r>
              <a:rPr lang="en-US" sz="2400" b="1" dirty="0">
                <a:solidFill>
                  <a:srgbClr val="7030A0"/>
                </a:solidFill>
                <a:latin typeface="Times New Roman" panose="02020603050405020304" pitchFamily="18" charset="0"/>
                <a:cs typeface="Times New Roman" panose="02020603050405020304" pitchFamily="18" charset="0"/>
              </a:rPr>
              <a:t>25 kmol </a:t>
            </a:r>
            <a:r>
              <a:rPr lang="en-US" sz="2400" dirty="0">
                <a:latin typeface="Times New Roman" panose="02020603050405020304" pitchFamily="18" charset="0"/>
                <a:cs typeface="Times New Roman" panose="02020603050405020304" pitchFamily="18" charset="0"/>
              </a:rPr>
              <a:t>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and </a:t>
            </a:r>
            <a:r>
              <a:rPr lang="en-US" sz="2400" b="1" dirty="0">
                <a:solidFill>
                  <a:srgbClr val="7030A0"/>
                </a:solidFill>
                <a:latin typeface="Times New Roman" panose="02020603050405020304" pitchFamily="18" charset="0"/>
                <a:cs typeface="Times New Roman" panose="02020603050405020304" pitchFamily="18" charset="0"/>
              </a:rPr>
              <a:t>10 kmol </a:t>
            </a:r>
            <a:r>
              <a:rPr lang="en-US" sz="2400" dirty="0">
                <a:latin typeface="Times New Roman" panose="02020603050405020304" pitchFamily="18" charset="0"/>
                <a:cs typeface="Times New Roman" panose="02020603050405020304" pitchFamily="18" charset="0"/>
              </a:rPr>
              <a:t>of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which is the mole ratio 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to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a:t>
            </a:r>
            <a:r>
              <a:rPr lang="en-US" sz="2400" b="1" dirty="0">
                <a:solidFill>
                  <a:srgbClr val="7030A0"/>
                </a:solidFill>
                <a:latin typeface="Times New Roman" panose="02020603050405020304" pitchFamily="18" charset="0"/>
                <a:cs typeface="Times New Roman" panose="02020603050405020304" pitchFamily="18" charset="0"/>
              </a:rPr>
              <a:t>2.5:1</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shows that </a:t>
            </a:r>
            <a:r>
              <a:rPr lang="en-US" sz="2400" b="1"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is the </a:t>
            </a:r>
            <a:r>
              <a:rPr lang="en-US" sz="2400" b="1" dirty="0">
                <a:latin typeface="Times New Roman" panose="02020603050405020304" pitchFamily="18" charset="0"/>
                <a:cs typeface="Times New Roman" panose="02020603050405020304" pitchFamily="18" charset="0"/>
              </a:rPr>
              <a:t>limiting reactant,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BCl</a:t>
            </a:r>
            <a:r>
              <a:rPr lang="en-US" sz="2400" b="1"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the </a:t>
            </a:r>
            <a:r>
              <a:rPr lang="en-US" sz="2400" b="1" dirty="0">
                <a:latin typeface="Times New Roman" panose="02020603050405020304" pitchFamily="18" charset="0"/>
                <a:cs typeface="Times New Roman" panose="02020603050405020304" pitchFamily="18" charset="0"/>
              </a:rPr>
              <a:t>excess </a:t>
            </a:r>
            <a:r>
              <a:rPr lang="en-US" sz="2400" dirty="0">
                <a:latin typeface="Times New Roman" panose="02020603050405020304" pitchFamily="18" charset="0"/>
                <a:cs typeface="Times New Roman" panose="02020603050405020304" pitchFamily="18" charset="0"/>
              </a:rPr>
              <a:t>reactant.</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number of moles of the product</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65 kg/ 28 kg/kmol =  </a:t>
            </a:r>
            <a:r>
              <a:rPr lang="en-US" sz="2400" b="1" dirty="0">
                <a:solidFill>
                  <a:srgbClr val="7030A0"/>
                </a:solidFill>
                <a:latin typeface="Times New Roman" panose="02020603050405020304" pitchFamily="18" charset="0"/>
                <a:cs typeface="Times New Roman" panose="02020603050405020304" pitchFamily="18" charset="0"/>
              </a:rPr>
              <a:t>2.32  kmol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2D8547B-B1EA-3977-A347-10FE103DE82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5F08168-63AA-A570-B195-9D9A8F10BA2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DFC165C-E034-FAD6-8360-EDD2FB6EBC7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81929523"/>
      </p:ext>
    </p:extLst>
  </p:cSld>
  <p:clrMapOvr>
    <a:masterClrMapping/>
  </p:clrMapOvr>
  <mc:AlternateContent xmlns:mc="http://schemas.openxmlformats.org/markup-compatibility/2006" xmlns:p14="http://schemas.microsoft.com/office/powerpoint/2010/main">
    <mc:Choice Requires="p14">
      <p:transition spd="slow" p14:dur="2000" advTm="93049"/>
    </mc:Choice>
    <mc:Fallback xmlns="">
      <p:transition spd="slow" advTm="9304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C71CE-7D85-E649-002C-B8E3CEC596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CD939-E4B6-3AD0-FA85-EFDD235637F1}"/>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9A93F1C-6EE1-C395-52C5-CB25A8CAF494}"/>
                  </a:ext>
                </a:extLst>
              </p:cNvPr>
              <p:cNvSpPr>
                <a:spLocks noGrp="1"/>
              </p:cNvSpPr>
              <p:nvPr>
                <p:ph idx="1"/>
              </p:nvPr>
            </p:nvSpPr>
            <p:spPr>
              <a:xfrm>
                <a:off x="374375" y="999951"/>
                <a:ext cx="11572460" cy="5126213"/>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remaining amounts of each species is determined using equation (5.3):</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n</m:t>
                        </m:r>
                      </m:e>
                      <m:sub>
                        <m:r>
                          <m:rPr>
                            <m:sty m:val="p"/>
                          </m:rPr>
                          <a:rPr lang="en-US" sz="2400" i="0" smtClean="0">
                            <a:latin typeface="Cambria Math" panose="02040503050406030204" pitchFamily="18" charset="0"/>
                            <a:cs typeface="Times New Roman" panose="02020603050405020304" pitchFamily="18" charset="0"/>
                          </a:rPr>
                          <m:t>i</m:t>
                        </m:r>
                      </m:sub>
                    </m:sSub>
                    <m:r>
                      <a:rPr lang="en-US" sz="240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n</m:t>
                        </m:r>
                      </m:e>
                      <m:sub>
                        <m:r>
                          <m:rPr>
                            <m:sty m:val="p"/>
                          </m:rPr>
                          <a:rPr lang="en-US" sz="2400" i="0" smtClean="0">
                            <a:latin typeface="Cambria Math" panose="02040503050406030204" pitchFamily="18" charset="0"/>
                            <a:cs typeface="Times New Roman" panose="02020603050405020304" pitchFamily="18" charset="0"/>
                          </a:rPr>
                          <m:t>io</m:t>
                        </m:r>
                      </m:sub>
                    </m:sSub>
                    <m:r>
                      <a:rPr lang="en-US" sz="240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v</m:t>
                        </m:r>
                      </m:e>
                      <m:sub>
                        <m:r>
                          <m:rPr>
                            <m:sty m:val="p"/>
                          </m:rPr>
                          <a:rPr lang="en-US" sz="2400" i="0" smtClean="0">
                            <a:latin typeface="Cambria Math" panose="02040503050406030204" pitchFamily="18" charset="0"/>
                            <a:cs typeface="Times New Roman" panose="02020603050405020304" pitchFamily="18" charset="0"/>
                          </a:rPr>
                          <m:t>i</m:t>
                        </m:r>
                      </m:sub>
                    </m:sSub>
                    <m:r>
                      <a:rPr lang="en-US" sz="2400" i="0"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sty m:val="p"/>
                      </m:rPr>
                      <a:rPr lang="en-US" sz="2400" i="0" smtClean="0">
                        <a:latin typeface="Cambria Math" panose="02040503050406030204" pitchFamily="18" charset="0"/>
                        <a:cs typeface="Times New Roman" panose="02020603050405020304" pitchFamily="18" charset="0"/>
                      </a:rPr>
                      <m:t>n</m:t>
                    </m:r>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LiH</m:t>
                        </m:r>
                      </m:e>
                    </m:d>
                    <m:r>
                      <a:rPr lang="en-US" sz="240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n</m:t>
                        </m:r>
                      </m:e>
                      <m:sub>
                        <m:r>
                          <m:rPr>
                            <m:sty m:val="p"/>
                          </m:rPr>
                          <a:rPr lang="en-US" sz="2400" i="0" smtClean="0">
                            <a:latin typeface="Cambria Math" panose="02040503050406030204" pitchFamily="18" charset="0"/>
                            <a:cs typeface="Times New Roman" panose="02020603050405020304" pitchFamily="18" charset="0"/>
                          </a:rPr>
                          <m:t>o</m:t>
                        </m:r>
                      </m:sub>
                    </m:sSub>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LiH</m:t>
                        </m:r>
                      </m:e>
                    </m:d>
                    <m:r>
                      <a:rPr lang="en-US" sz="2400" i="0" smtClean="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6</m:t>
                    </m:r>
                    <m:r>
                      <a:rPr lang="en-US" sz="2400" i="0" smtClean="0">
                        <a:latin typeface="Cambria Math" panose="02040503050406030204" pitchFamily="18" charset="0"/>
                        <a:cs typeface="Times New Roman" panose="02020603050405020304" pitchFamily="18" charset="0"/>
                        <a:sym typeface="Symbol" panose="05050102010706020507" pitchFamily="18" charset="2"/>
                      </a:rPr>
                      <m:t></m:t>
                    </m:r>
                    <m:r>
                      <a:rPr lang="en-US" sz="2400" i="0" smtClean="0">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𝟐𝟓</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𝟔</m:t>
                    </m:r>
                    <m:r>
                      <a:rPr lang="en-US" sz="2400" b="1" i="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0" i="0" smtClean="0">
                        <a:solidFill>
                          <a:srgbClr val="7030A0"/>
                        </a:solidFill>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(5.13)</a:t>
                </a:r>
              </a:p>
              <a:p>
                <a:pPr marL="0" indent="0" algn="just">
                  <a:lnSpc>
                    <a:spcPct val="150000"/>
                  </a:lnSpc>
                  <a:buNone/>
                </a:pPr>
                <a14:m>
                  <m:oMath xmlns:m="http://schemas.openxmlformats.org/officeDocument/2006/math">
                    <m:r>
                      <a:rPr lang="en-US" sz="2400" b="1" i="0" smtClean="0">
                        <a:solidFill>
                          <a:srgbClr val="7030A0"/>
                        </a:solidFill>
                        <a:latin typeface="Cambria Math" panose="02040503050406030204" pitchFamily="18" charset="0"/>
                        <a:cs typeface="Times New Roman" panose="02020603050405020304" pitchFamily="18" charset="0"/>
                      </a:rPr>
                      <m:t>𝐧</m:t>
                    </m:r>
                    <m:d>
                      <m:dPr>
                        <m:ctrlPr>
                          <a:rPr lang="en-US" sz="2400" b="1" i="1">
                            <a:solidFill>
                              <a:srgbClr val="7030A0"/>
                            </a:solidFill>
                            <a:latin typeface="Cambria Math" panose="02040503050406030204" pitchFamily="18" charset="0"/>
                            <a:cs typeface="Times New Roman" panose="02020603050405020304" pitchFamily="18" charset="0"/>
                          </a:rPr>
                        </m:ctrlPr>
                      </m:dPr>
                      <m:e>
                        <m:r>
                          <a:rPr lang="en-US" sz="2400" b="1" i="0" smtClean="0">
                            <a:solidFill>
                              <a:srgbClr val="7030A0"/>
                            </a:solidFill>
                            <a:latin typeface="Cambria Math" panose="02040503050406030204" pitchFamily="18" charset="0"/>
                            <a:cs typeface="Times New Roman" panose="02020603050405020304" pitchFamily="18" charset="0"/>
                          </a:rPr>
                          <m:t>𝐁</m:t>
                        </m:r>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0" smtClean="0">
                                <a:solidFill>
                                  <a:srgbClr val="7030A0"/>
                                </a:solidFill>
                                <a:latin typeface="Cambria Math" panose="02040503050406030204" pitchFamily="18" charset="0"/>
                                <a:cs typeface="Times New Roman" panose="02020603050405020304" pitchFamily="18" charset="0"/>
                              </a:rPr>
                              <m:t>𝐂𝐥</m:t>
                            </m:r>
                          </m:e>
                          <m:sub>
                            <m:r>
                              <a:rPr lang="en-US" sz="2400" b="1" i="0" smtClean="0">
                                <a:solidFill>
                                  <a:srgbClr val="7030A0"/>
                                </a:solidFill>
                                <a:latin typeface="Cambria Math" panose="02040503050406030204" pitchFamily="18" charset="0"/>
                                <a:cs typeface="Times New Roman" panose="02020603050405020304" pitchFamily="18" charset="0"/>
                              </a:rPr>
                              <m:t>𝟑</m:t>
                            </m:r>
                          </m:sub>
                        </m:sSub>
                      </m:e>
                    </m:d>
                    <m:r>
                      <a:rPr lang="en-US" sz="2400" b="1" i="0" smtClean="0">
                        <a:solidFill>
                          <a:srgbClr val="7030A0"/>
                        </a:solidFill>
                        <a:latin typeface="Cambria Math" panose="02040503050406030204" pitchFamily="18" charset="0"/>
                        <a:cs typeface="Times New Roman" panose="02020603050405020304" pitchFamily="18" charset="0"/>
                      </a:rPr>
                      <m:t>=</m:t>
                    </m:r>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n</m:t>
                        </m:r>
                      </m:e>
                      <m:sub>
                        <m:r>
                          <m:rPr>
                            <m:sty m:val="p"/>
                          </m:rPr>
                          <a:rPr lang="en-US" sz="2400" b="0" i="0" smtClean="0">
                            <a:solidFill>
                              <a:schemeClr val="tx1"/>
                            </a:solidFill>
                            <a:latin typeface="Cambria Math" panose="02040503050406030204" pitchFamily="18" charset="0"/>
                            <a:cs typeface="Times New Roman" panose="02020603050405020304" pitchFamily="18" charset="0"/>
                          </a:rPr>
                          <m:t>o</m:t>
                        </m:r>
                      </m:sub>
                    </m:sSub>
                    <m:d>
                      <m:dPr>
                        <m:ctrlPr>
                          <a:rPr lang="en-US" sz="2400" i="1">
                            <a:solidFill>
                              <a:schemeClr val="tx1"/>
                            </a:solidFill>
                            <a:latin typeface="Cambria Math" panose="02040503050406030204" pitchFamily="18" charset="0"/>
                            <a:cs typeface="Times New Roman" panose="02020603050405020304" pitchFamily="18" charset="0"/>
                          </a:rPr>
                        </m:ctrlPr>
                      </m:dPr>
                      <m:e>
                        <m:r>
                          <m:rPr>
                            <m:sty m:val="p"/>
                          </m:rPr>
                          <a:rPr lang="en-US" sz="2400" b="0" i="0" smtClean="0">
                            <a:solidFill>
                              <a:schemeClr val="tx1"/>
                            </a:solidFill>
                            <a:latin typeface="Cambria Math" panose="02040503050406030204" pitchFamily="18" charset="0"/>
                            <a:cs typeface="Times New Roman" panose="02020603050405020304" pitchFamily="18" charset="0"/>
                          </a:rPr>
                          <m:t>B</m:t>
                        </m:r>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Cl</m:t>
                            </m:r>
                          </m:e>
                          <m:sub>
                            <m:r>
                              <a:rPr lang="en-US" sz="2400" b="0" i="0" smtClean="0">
                                <a:solidFill>
                                  <a:schemeClr val="tx1"/>
                                </a:solidFill>
                                <a:latin typeface="Cambria Math" panose="02040503050406030204" pitchFamily="18" charset="0"/>
                                <a:cs typeface="Times New Roman" panose="02020603050405020304" pitchFamily="18" charset="0"/>
                              </a:rPr>
                              <m:t>3</m:t>
                            </m:r>
                          </m:sub>
                        </m:sSub>
                      </m:e>
                    </m:d>
                    <m:r>
                      <a:rPr lang="en-US" sz="2400" b="0" i="0" smtClean="0">
                        <a:solidFill>
                          <a:schemeClr val="tx1"/>
                        </a:solidFill>
                        <a:latin typeface="Cambria Math" panose="02040503050406030204" pitchFamily="18" charset="0"/>
                        <a:cs typeface="Times New Roman" panose="02020603050405020304" pitchFamily="18" charset="0"/>
                      </a:rPr>
                      <m:t>−2</m:t>
                    </m:r>
                    <m:r>
                      <a:rPr lang="en-US" sz="2400" b="0" i="0" smtClean="0">
                        <a:solidFill>
                          <a:schemeClr val="tx1"/>
                        </a:solidFill>
                        <a:latin typeface="Cambria Math" panose="02040503050406030204" pitchFamily="18" charset="0"/>
                        <a:cs typeface="Times New Roman" panose="02020603050405020304" pitchFamily="18" charset="0"/>
                        <a:sym typeface="Symbol" panose="05050102010706020507" pitchFamily="18" charset="2"/>
                      </a:rPr>
                      <m:t></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𝟏𝟎</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𝟐</m:t>
                    </m:r>
                    <m:r>
                      <a:rPr lang="en-US" sz="2400" b="1" i="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2400" b="1" dirty="0">
                    <a:solidFill>
                      <a:srgbClr val="7030A0"/>
                    </a:solidFill>
                    <a:latin typeface="Cambria Math" panose="020405030504060302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(5.14)</a:t>
                </a:r>
              </a:p>
              <a:p>
                <a:pPr marL="0" indent="0" algn="just">
                  <a:lnSpc>
                    <a:spcPct val="150000"/>
                  </a:lnSpc>
                  <a:buNone/>
                </a:pPr>
                <a14:m>
                  <m:oMath xmlns:m="http://schemas.openxmlformats.org/officeDocument/2006/math">
                    <m:r>
                      <m:rPr>
                        <m:sty m:val="p"/>
                      </m:rPr>
                      <a:rPr lang="en-US" sz="2400" i="0" smtClean="0">
                        <a:latin typeface="Cambria Math" panose="02040503050406030204" pitchFamily="18" charset="0"/>
                        <a:cs typeface="Times New Roman" panose="02020603050405020304" pitchFamily="18" charset="0"/>
                      </a:rPr>
                      <m:t>n</m:t>
                    </m:r>
                    <m:d>
                      <m:dPr>
                        <m:ctrlPr>
                          <a:rPr lang="en-US" sz="2400" b="0" i="1" smtClean="0">
                            <a:latin typeface="Cambria Math" panose="02040503050406030204" pitchFamily="18" charset="0"/>
                            <a:cs typeface="Times New Roman" panose="02020603050405020304" pitchFamily="18" charset="0"/>
                          </a:rPr>
                        </m:ctrlPr>
                      </m:dPr>
                      <m:e>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a:rPr lang="en-US" sz="2400" b="1" i="0" smtClean="0">
                                <a:solidFill>
                                  <a:srgbClr val="7030A0"/>
                                </a:solidFill>
                                <a:latin typeface="Cambria Math" panose="02040503050406030204" pitchFamily="18" charset="0"/>
                                <a:cs typeface="Times New Roman" panose="02020603050405020304" pitchFamily="18" charset="0"/>
                              </a:rPr>
                              <m:t>𝐁</m:t>
                            </m:r>
                          </m:e>
                          <m:sub>
                            <m:r>
                              <a:rPr lang="en-US" sz="2400" b="1" i="0" smtClean="0">
                                <a:solidFill>
                                  <a:srgbClr val="7030A0"/>
                                </a:solidFill>
                                <a:latin typeface="Cambria Math" panose="02040503050406030204" pitchFamily="18" charset="0"/>
                                <a:cs typeface="Times New Roman" panose="02020603050405020304" pitchFamily="18" charset="0"/>
                              </a:rPr>
                              <m:t>𝟐</m:t>
                            </m:r>
                          </m:sub>
                        </m:sSub>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a:rPr lang="en-US" sz="2400" b="1" i="0" smtClean="0">
                                <a:solidFill>
                                  <a:srgbClr val="7030A0"/>
                                </a:solidFill>
                                <a:latin typeface="Cambria Math" panose="02040503050406030204" pitchFamily="18" charset="0"/>
                                <a:cs typeface="Times New Roman" panose="02020603050405020304" pitchFamily="18" charset="0"/>
                              </a:rPr>
                              <m:t>𝐇</m:t>
                            </m:r>
                          </m:e>
                          <m:sub>
                            <m:r>
                              <a:rPr lang="en-US" sz="2400" b="1" i="0" smtClean="0">
                                <a:solidFill>
                                  <a:srgbClr val="7030A0"/>
                                </a:solidFill>
                                <a:latin typeface="Cambria Math" panose="02040503050406030204" pitchFamily="18" charset="0"/>
                                <a:cs typeface="Times New Roman" panose="02020603050405020304" pitchFamily="18" charset="0"/>
                              </a:rPr>
                              <m:t>𝟔</m:t>
                            </m:r>
                          </m:sub>
                        </m:sSub>
                      </m:e>
                    </m:d>
                    <m:r>
                      <a:rPr lang="en-US" sz="240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n</m:t>
                        </m:r>
                      </m:e>
                      <m:sub>
                        <m:r>
                          <m:rPr>
                            <m:sty m:val="p"/>
                          </m:rPr>
                          <a:rPr lang="en-US" sz="2400" i="0" smtClean="0">
                            <a:latin typeface="Cambria Math" panose="02040503050406030204" pitchFamily="18" charset="0"/>
                            <a:cs typeface="Times New Roman" panose="02020603050405020304" pitchFamily="18" charset="0"/>
                          </a:rPr>
                          <m:t>o</m:t>
                        </m:r>
                      </m:sub>
                    </m:sSub>
                    <m:d>
                      <m:dPr>
                        <m:ctrlPr>
                          <a:rPr lang="en-US" sz="2400" i="1" smtClean="0">
                            <a:latin typeface="Cambria Math" panose="02040503050406030204" pitchFamily="18" charset="0"/>
                            <a:cs typeface="Times New Roman" panose="02020603050405020304" pitchFamily="18" charset="0"/>
                          </a:rPr>
                        </m:ctrlPr>
                      </m:dPr>
                      <m:e>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0" smtClean="0">
                                <a:solidFill>
                                  <a:srgbClr val="7030A0"/>
                                </a:solidFill>
                                <a:latin typeface="Cambria Math" panose="02040503050406030204" pitchFamily="18" charset="0"/>
                                <a:cs typeface="Times New Roman" panose="02020603050405020304" pitchFamily="18" charset="0"/>
                              </a:rPr>
                              <m:t>𝐁</m:t>
                            </m:r>
                          </m:e>
                          <m:sub>
                            <m:r>
                              <a:rPr lang="en-US" sz="2400" b="1" i="0" smtClean="0">
                                <a:solidFill>
                                  <a:srgbClr val="7030A0"/>
                                </a:solidFill>
                                <a:latin typeface="Cambria Math" panose="02040503050406030204" pitchFamily="18" charset="0"/>
                                <a:cs typeface="Times New Roman" panose="02020603050405020304" pitchFamily="18" charset="0"/>
                              </a:rPr>
                              <m:t>𝟐</m:t>
                            </m:r>
                          </m:sub>
                        </m:sSub>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0" smtClean="0">
                                <a:solidFill>
                                  <a:srgbClr val="7030A0"/>
                                </a:solidFill>
                                <a:latin typeface="Cambria Math" panose="02040503050406030204" pitchFamily="18" charset="0"/>
                                <a:cs typeface="Times New Roman" panose="02020603050405020304" pitchFamily="18" charset="0"/>
                              </a:rPr>
                              <m:t>𝐇</m:t>
                            </m:r>
                          </m:e>
                          <m:sub>
                            <m:r>
                              <a:rPr lang="en-US" sz="2400" b="1" i="0" smtClean="0">
                                <a:solidFill>
                                  <a:srgbClr val="7030A0"/>
                                </a:solidFill>
                                <a:latin typeface="Cambria Math" panose="02040503050406030204" pitchFamily="18" charset="0"/>
                                <a:cs typeface="Times New Roman" panose="02020603050405020304" pitchFamily="18" charset="0"/>
                              </a:rPr>
                              <m:t>𝟔</m:t>
                            </m:r>
                          </m:sub>
                        </m:sSub>
                      </m:e>
                    </m:d>
                    <m:r>
                      <a:rPr lang="en-US" sz="2400" b="0" i="0" smtClean="0">
                        <a:latin typeface="Cambria Math" panose="02040503050406030204" pitchFamily="18" charset="0"/>
                        <a:cs typeface="Times New Roman" panose="02020603050405020304" pitchFamily="18" charset="0"/>
                      </a:rPr>
                      <m:t>+</m:t>
                    </m:r>
                    <m:r>
                      <a:rPr lang="en-US" sz="2400" i="0" smtClean="0">
                        <a:latin typeface="Cambria Math" panose="02040503050406030204" pitchFamily="18" charset="0"/>
                        <a:cs typeface="Times New Roman" panose="02020603050405020304" pitchFamily="18" charset="0"/>
                        <a:sym typeface="Symbol" panose="05050102010706020507" pitchFamily="18" charset="2"/>
                      </a:rPr>
                      <m:t></m:t>
                    </m:r>
                    <m:r>
                      <a:rPr lang="en-US" sz="2400" i="0" smtClean="0">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𝟎</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0" i="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=2.32</m:t>
                    </m:r>
                  </m:oMath>
                </a14:m>
                <a:r>
                  <a:rPr lang="en-US" sz="2400" dirty="0">
                    <a:latin typeface="Times New Roman" panose="02020603050405020304" pitchFamily="18" charset="0"/>
                    <a:cs typeface="Times New Roman" panose="02020603050405020304" pitchFamily="18" charset="0"/>
                  </a:rPr>
                  <a:t>                                   (5.15)</a:t>
                </a:r>
              </a:p>
              <a:p>
                <a:pPr marL="0" indent="0" algn="just">
                  <a:lnSpc>
                    <a:spcPct val="150000"/>
                  </a:lnSpc>
                  <a:buNone/>
                </a:pPr>
                <a14:m>
                  <m:oMath xmlns:m="http://schemas.openxmlformats.org/officeDocument/2006/math">
                    <m:r>
                      <a:rPr lang="en-US" sz="2400" b="1" i="0" smtClean="0">
                        <a:solidFill>
                          <a:srgbClr val="7030A0"/>
                        </a:solidFill>
                        <a:latin typeface="Cambria Math" panose="02040503050406030204" pitchFamily="18" charset="0"/>
                        <a:cs typeface="Times New Roman" panose="02020603050405020304" pitchFamily="18" charset="0"/>
                      </a:rPr>
                      <m:t>𝐧</m:t>
                    </m:r>
                    <m:d>
                      <m:dPr>
                        <m:ctrlPr>
                          <a:rPr lang="en-US" sz="2400" b="1" i="1" smtClean="0">
                            <a:solidFill>
                              <a:srgbClr val="7030A0"/>
                            </a:solidFill>
                            <a:latin typeface="Cambria Math" panose="02040503050406030204" pitchFamily="18" charset="0"/>
                            <a:cs typeface="Times New Roman" panose="02020603050405020304" pitchFamily="18" charset="0"/>
                          </a:rPr>
                        </m:ctrlPr>
                      </m:dPr>
                      <m:e>
                        <m:r>
                          <a:rPr lang="en-US" sz="2400" b="1" i="0" smtClean="0">
                            <a:solidFill>
                              <a:srgbClr val="7030A0"/>
                            </a:solidFill>
                            <a:latin typeface="Cambria Math" panose="02040503050406030204" pitchFamily="18" charset="0"/>
                            <a:cs typeface="Times New Roman" panose="02020603050405020304" pitchFamily="18" charset="0"/>
                          </a:rPr>
                          <m:t>𝐋𝐢𝐂𝐥</m:t>
                        </m:r>
                      </m:e>
                    </m:d>
                    <m:r>
                      <a:rPr lang="en-US" sz="2400" b="1" i="0" smtClean="0">
                        <a:solidFill>
                          <a:srgbClr val="7030A0"/>
                        </a:solidFill>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smtClean="0">
                            <a:latin typeface="Cambria Math" panose="02040503050406030204" pitchFamily="18" charset="0"/>
                            <a:cs typeface="Times New Roman" panose="02020603050405020304" pitchFamily="18" charset="0"/>
                          </a:rPr>
                          <m:t>n</m:t>
                        </m:r>
                      </m:e>
                      <m:sub>
                        <m:r>
                          <m:rPr>
                            <m:sty m:val="p"/>
                          </m:rPr>
                          <a:rPr lang="en-US" sz="2400" i="0" smtClean="0">
                            <a:latin typeface="Cambria Math" panose="02040503050406030204" pitchFamily="18" charset="0"/>
                            <a:cs typeface="Times New Roman" panose="02020603050405020304" pitchFamily="18" charset="0"/>
                          </a:rPr>
                          <m:t>o</m:t>
                        </m:r>
                      </m:sub>
                    </m:sSub>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LiC</m:t>
                        </m:r>
                        <m:r>
                          <a:rPr lang="en-US" sz="2400" b="0" i="1" smtClean="0">
                            <a:latin typeface="Cambria Math" panose="02040503050406030204" pitchFamily="18" charset="0"/>
                            <a:cs typeface="Times New Roman" panose="02020603050405020304" pitchFamily="18" charset="0"/>
                          </a:rPr>
                          <m:t>𝑙</m:t>
                        </m:r>
                      </m:e>
                    </m:d>
                    <m:r>
                      <a:rPr lang="en-US" sz="2400" b="0" i="0" smtClean="0">
                        <a:latin typeface="Cambria Math" panose="02040503050406030204" pitchFamily="18" charset="0"/>
                        <a:cs typeface="Times New Roman" panose="02020603050405020304" pitchFamily="18" charset="0"/>
                      </a:rPr>
                      <m:t>+6</m:t>
                    </m:r>
                    <m:r>
                      <a:rPr lang="en-US" sz="2400" i="0" smtClean="0">
                        <a:latin typeface="Cambria Math" panose="02040503050406030204" pitchFamily="18" charset="0"/>
                        <a:cs typeface="Times New Roman" panose="02020603050405020304" pitchFamily="18" charset="0"/>
                        <a:sym typeface="Symbol" panose="05050102010706020507" pitchFamily="18" charset="2"/>
                      </a:rPr>
                      <m:t></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𝟎</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𝟔</m:t>
                    </m:r>
                    <m:r>
                      <a:rPr lang="en-US" sz="2400" b="1" i="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2400" b="1" dirty="0">
                    <a:solidFill>
                      <a:srgbClr val="7030A0"/>
                    </a:solidFill>
                    <a:latin typeface="Cambria Math" panose="020405030504060302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(5.16)</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9A93F1C-6EE1-C395-52C5-CB25A8CAF494}"/>
                  </a:ext>
                </a:extLst>
              </p:cNvPr>
              <p:cNvSpPr>
                <a:spLocks noGrp="1" noRot="1" noChangeAspect="1" noMove="1" noResize="1" noEditPoints="1" noAdjustHandles="1" noChangeArrowheads="1" noChangeShapeType="1" noTextEdit="1"/>
              </p:cNvSpPr>
              <p:nvPr>
                <p:ph idx="1"/>
              </p:nvPr>
            </p:nvSpPr>
            <p:spPr>
              <a:xfrm>
                <a:off x="374375" y="999951"/>
                <a:ext cx="11572460" cy="5126213"/>
              </a:xfrm>
              <a:blipFill>
                <a:blip r:embed="rId4"/>
                <a:stretch>
                  <a:fillRect l="-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4C54BFFD-F04D-12F4-A20D-B893ACDEED3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C8C6845-ACEA-C9AC-B695-7496F55F78D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B939D52-9612-9DD4-D3D9-45F6A16C229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01197738"/>
      </p:ext>
    </p:extLst>
  </p:cSld>
  <p:clrMapOvr>
    <a:masterClrMapping/>
  </p:clrMapOvr>
  <mc:AlternateContent xmlns:mc="http://schemas.openxmlformats.org/markup-compatibility/2006" xmlns:p14="http://schemas.microsoft.com/office/powerpoint/2010/main">
    <mc:Choice Requires="p14">
      <p:transition spd="slow" p14:dur="2000" advTm="142788"/>
    </mc:Choice>
    <mc:Fallback xmlns="">
      <p:transition spd="slow" advTm="14278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40F47-EAAB-E64C-2E9F-2AB61C908C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ED27B4-5C9A-36FD-3B72-0CD23379436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A2EC5EB-93FE-AE93-F3C1-0144C96AD6EB}"/>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  the extent of reaction (): </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From equation (5.15), you can  calculate the extent of reaction. </a:t>
                </a:r>
              </a:p>
              <a:p>
                <a:pPr marL="0" indent="0" algn="just">
                  <a:lnSpc>
                    <a:spcPct val="150000"/>
                  </a:lnSpc>
                  <a:buNone/>
                </a:pPr>
                <a14:m>
                  <m:oMath xmlns:m="http://schemas.openxmlformats.org/officeDocument/2006/math">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𝟐</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𝟑𝟐</m:t>
                    </m:r>
                    <m:r>
                      <a:rPr lang="en-US" sz="2400" b="1" i="1" smtClean="0">
                        <a:solidFill>
                          <a:srgbClr val="7030A0"/>
                        </a:solidFill>
                        <a:latin typeface="Cambria Math" panose="02040503050406030204" pitchFamily="18" charset="0"/>
                        <a:cs typeface="Times New Roman" panose="02020603050405020304" pitchFamily="18" charset="0"/>
                      </a:rPr>
                      <m:t> </m:t>
                    </m:r>
                  </m:oMath>
                </a14:m>
                <a:r>
                  <a:rPr lang="en-US" sz="2400" b="1" dirty="0">
                    <a:solidFill>
                      <a:srgbClr val="7030A0"/>
                    </a:solidFill>
                    <a:latin typeface="Times New Roman" panose="02020603050405020304" pitchFamily="18" charset="0"/>
                    <a:cs typeface="Times New Roman" panose="02020603050405020304" pitchFamily="18" charset="0"/>
                  </a:rPr>
                  <a:t>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t>
                </a:r>
                <a:r>
                  <a:rPr lang="en-US" sz="2400" b="1" dirty="0">
                    <a:solidFill>
                      <a:srgbClr val="7030A0"/>
                    </a:solidFill>
                    <a:latin typeface="Times New Roman" panose="02020603050405020304" pitchFamily="18" charset="0"/>
                    <a:cs typeface="Times New Roman" panose="02020603050405020304" pitchFamily="18" charset="0"/>
                  </a:rPr>
                  <a:t>b) the remaining quantity of each species: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(5.13), the remaining amount of </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14:m>
                  <m:oMath xmlns:m="http://schemas.openxmlformats.org/officeDocument/2006/math">
                    <m:r>
                      <a:rPr lang="en-US" sz="2400" b="1" smtClean="0">
                        <a:solidFill>
                          <a:schemeClr val="tx1"/>
                        </a:solidFill>
                        <a:latin typeface="Cambria Math" panose="02040503050406030204" pitchFamily="18" charset="0"/>
                        <a:cs typeface="Times New Roman" panose="02020603050405020304" pitchFamily="18" charset="0"/>
                      </a:rPr>
                      <m:t>𝑛</m:t>
                    </m:r>
                    <m:d>
                      <m:dPr>
                        <m:ctrlPr>
                          <a:rPr lang="en-US" sz="2400" b="1" i="1">
                            <a:solidFill>
                              <a:schemeClr val="tx1"/>
                            </a:solidFill>
                            <a:latin typeface="Cambria Math" panose="02040503050406030204" pitchFamily="18" charset="0"/>
                            <a:cs typeface="Times New Roman" panose="02020603050405020304" pitchFamily="18" charset="0"/>
                          </a:rPr>
                        </m:ctrlPr>
                      </m:dPr>
                      <m:e>
                        <m:r>
                          <a:rPr lang="en-US" sz="2400" b="1">
                            <a:solidFill>
                              <a:schemeClr val="tx1"/>
                            </a:solidFill>
                            <a:latin typeface="Cambria Math" panose="02040503050406030204" pitchFamily="18" charset="0"/>
                            <a:cs typeface="Times New Roman" panose="02020603050405020304" pitchFamily="18" charset="0"/>
                          </a:rPr>
                          <m:t>𝐿𝑖𝐻</m:t>
                        </m:r>
                      </m:e>
                    </m:d>
                    <m:r>
                      <a:rPr lang="en-US" sz="2400" b="1">
                        <a:solidFill>
                          <a:schemeClr val="tx1"/>
                        </a:solidFill>
                        <a:latin typeface="Cambria Math" panose="02040503050406030204" pitchFamily="18" charset="0"/>
                        <a:cs typeface="Times New Roman" panose="02020603050405020304" pitchFamily="18" charset="0"/>
                      </a:rPr>
                      <m:t>=</m:t>
                    </m:r>
                    <m:r>
                      <a:rPr lang="en-US" sz="2400" b="0" i="1">
                        <a:solidFill>
                          <a:schemeClr val="tx1"/>
                        </a:solidFill>
                        <a:latin typeface="Cambria Math" panose="02040503050406030204" pitchFamily="18" charset="0"/>
                        <a:cs typeface="Times New Roman" panose="02020603050405020304" pitchFamily="18" charset="0"/>
                      </a:rPr>
                      <m:t>25</m:t>
                    </m:r>
                    <m:r>
                      <a:rPr lang="en-US" sz="2400" b="0">
                        <a:solidFill>
                          <a:schemeClr val="tx1"/>
                        </a:solidFill>
                        <a:latin typeface="Cambria Math" panose="02040503050406030204" pitchFamily="18" charset="0"/>
                        <a:cs typeface="Times New Roman" panose="02020603050405020304" pitchFamily="18" charset="0"/>
                      </a:rPr>
                      <m:t>−</m:t>
                    </m:r>
                    <m:r>
                      <a:rPr lang="en-US" sz="2400" b="0" i="1">
                        <a:solidFill>
                          <a:schemeClr val="tx1"/>
                        </a:solidFill>
                        <a:latin typeface="Cambria Math" panose="02040503050406030204" pitchFamily="18" charset="0"/>
                        <a:cs typeface="Times New Roman" panose="02020603050405020304" pitchFamily="18" charset="0"/>
                      </a:rPr>
                      <m:t>6</m:t>
                    </m:r>
                    <m:r>
                      <a:rPr lang="en-US" sz="2400" b="0">
                        <a:solidFill>
                          <a:schemeClr val="tx1"/>
                        </a:solidFill>
                        <a:latin typeface="Cambria Math" panose="02040503050406030204" pitchFamily="18" charset="0"/>
                        <a:cs typeface="Times New Roman" panose="02020603050405020304" pitchFamily="18" charset="0"/>
                        <a:sym typeface="Symbol" panose="05050102010706020507" pitchFamily="18" charset="2"/>
                      </a:rPr>
                      <m:t></m:t>
                    </m:r>
                    <m:r>
                      <a:rPr lang="en-US" sz="2400" b="1">
                        <a:solidFill>
                          <a:schemeClr val="tx1"/>
                        </a:solidFill>
                        <a:latin typeface="Cambria Math" panose="02040503050406030204" pitchFamily="18" charset="0"/>
                        <a:cs typeface="Times New Roman" panose="02020603050405020304" pitchFamily="18" charset="0"/>
                        <a:sym typeface="Symbol" panose="05050102010706020507" pitchFamily="18" charset="2"/>
                      </a:rPr>
                      <m:t>=25−6∗2.32</m:t>
                    </m:r>
                    <m:r>
                      <a:rPr lang="en-US" sz="2400" b="1">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𝟏𝟏</m:t>
                    </m:r>
                    <m:r>
                      <a:rPr lang="en-US" sz="2400" b="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𝟎𝟖</m:t>
                    </m:r>
                    <m:r>
                      <a:rPr lang="en-US" sz="2400" b="1">
                        <a:solidFill>
                          <a:srgbClr val="7030A0"/>
                        </a:solidFill>
                        <a:latin typeface="Cambria Math" panose="02040503050406030204" pitchFamily="18" charset="0"/>
                        <a:cs typeface="Times New Roman" panose="02020603050405020304" pitchFamily="18" charset="0"/>
                      </a:rPr>
                      <m:t> </m:t>
                    </m:r>
                  </m:oMath>
                </a14:m>
                <a:r>
                  <a:rPr lang="en-US" sz="2400" b="1" dirty="0">
                    <a:solidFill>
                      <a:srgbClr val="7030A0"/>
                    </a:solidFill>
                    <a:latin typeface="Times New Roman" panose="02020603050405020304" pitchFamily="18" charset="0"/>
                    <a:cs typeface="Times New Roman" panose="02020603050405020304" pitchFamily="18" charset="0"/>
                  </a:rPr>
                  <a:t>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(5.14), the remaining amount of 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b="0" i="1" smtClean="0">
                        <a:solidFill>
                          <a:schemeClr val="tx1"/>
                        </a:solidFill>
                        <a:latin typeface="Cambria Math" panose="02040503050406030204" pitchFamily="18" charset="0"/>
                        <a:cs typeface="Times New Roman" panose="02020603050405020304" pitchFamily="18" charset="0"/>
                      </a:rPr>
                      <m:t>𝑛</m:t>
                    </m:r>
                    <m:d>
                      <m:dPr>
                        <m:ctrlPr>
                          <a:rPr lang="en-US" sz="2400" i="1">
                            <a:solidFill>
                              <a:schemeClr val="tx1"/>
                            </a:solidFill>
                            <a:latin typeface="Cambria Math" panose="02040503050406030204" pitchFamily="18" charset="0"/>
                            <a:cs typeface="Times New Roman" panose="02020603050405020304" pitchFamily="18" charset="0"/>
                          </a:rPr>
                        </m:ctrlPr>
                      </m:dPr>
                      <m:e>
                        <m:r>
                          <a:rPr lang="en-US" sz="2400" b="0" i="1">
                            <a:solidFill>
                              <a:schemeClr val="tx1"/>
                            </a:solidFill>
                            <a:latin typeface="Cambria Math" panose="02040503050406030204" pitchFamily="18" charset="0"/>
                            <a:cs typeface="Times New Roman" panose="02020603050405020304" pitchFamily="18" charset="0"/>
                          </a:rPr>
                          <m:t>𝐵</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𝐶𝑙</m:t>
                            </m:r>
                          </m:e>
                          <m:sub>
                            <m:r>
                              <a:rPr lang="en-US" sz="2400" b="0" i="1">
                                <a:solidFill>
                                  <a:schemeClr val="tx1"/>
                                </a:solidFill>
                                <a:latin typeface="Cambria Math" panose="02040503050406030204" pitchFamily="18" charset="0"/>
                                <a:cs typeface="Times New Roman" panose="02020603050405020304" pitchFamily="18" charset="0"/>
                              </a:rPr>
                              <m:t>3</m:t>
                            </m:r>
                          </m:sub>
                        </m:sSub>
                      </m:e>
                    </m:d>
                    <m:r>
                      <a:rPr lang="en-US" sz="2400" b="0" i="1">
                        <a:solidFill>
                          <a:schemeClr val="tx1"/>
                        </a:solidFill>
                        <a:latin typeface="Cambria Math" panose="02040503050406030204" pitchFamily="18" charset="0"/>
                        <a:cs typeface="Times New Roman" panose="02020603050405020304" pitchFamily="18" charset="0"/>
                      </a:rPr>
                      <m:t>=10−2</m:t>
                    </m:r>
                    <m:r>
                      <a:rPr lang="en-US" sz="2400" b="0" i="1">
                        <a:solidFill>
                          <a:schemeClr val="tx1"/>
                        </a:solidFill>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solidFill>
                          <a:schemeClr val="tx1"/>
                        </a:solidFill>
                        <a:latin typeface="Cambria Math" panose="02040503050406030204" pitchFamily="18" charset="0"/>
                        <a:cs typeface="Times New Roman" panose="02020603050405020304" pitchFamily="18" charset="0"/>
                        <a:sym typeface="Symbol" panose="05050102010706020507" pitchFamily="18" charset="2"/>
                      </a:rPr>
                      <m:t>=10−2∗2.32</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𝟓</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𝟑𝟔</m:t>
                    </m:r>
                  </m:oMath>
                </a14:m>
                <a:r>
                  <a:rPr lang="en-US" sz="2400" b="1" i="1" dirty="0">
                    <a:solidFill>
                      <a:srgbClr val="7030A0"/>
                    </a:solidFill>
                    <a:latin typeface="Cambria Math" panose="020405030504060302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kmol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A2EC5EB-93FE-AE93-F3C1-0144C96AD6EB}"/>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7331AD0-1C45-5244-9A87-9879005AC40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8EBF80-5BEE-A24C-3077-E96318D1DEA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CCB82C-FC38-71AF-E508-6917BC3C3F0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6455311"/>
      </p:ext>
    </p:extLst>
  </p:cSld>
  <p:clrMapOvr>
    <a:masterClrMapping/>
  </p:clrMapOvr>
  <mc:AlternateContent xmlns:mc="http://schemas.openxmlformats.org/markup-compatibility/2006" xmlns:p14="http://schemas.microsoft.com/office/powerpoint/2010/main">
    <mc:Choice Requires="p14">
      <p:transition spd="slow" p14:dur="2000" advTm="76526"/>
    </mc:Choice>
    <mc:Fallback xmlns="">
      <p:transition spd="slow" advTm="7652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14894-5FAF-0FC7-2658-4B1C05D2E0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060C7-2E53-9D54-4170-12EBB69B948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8DF976B-E7DF-A30C-6FF1-CCF8800BA7B8}"/>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(5.15), the remaining amount of 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14:m>
                  <m:oMath xmlns:m="http://schemas.openxmlformats.org/officeDocument/2006/math">
                    <m:r>
                      <a:rPr lang="en-US" sz="2400" b="0" i="1" smtClean="0">
                        <a:solidFill>
                          <a:schemeClr val="tx1"/>
                        </a:solidFill>
                        <a:latin typeface="Cambria Math" panose="02040503050406030204" pitchFamily="18" charset="0"/>
                        <a:cs typeface="Times New Roman" panose="02020603050405020304" pitchFamily="18" charset="0"/>
                      </a:rPr>
                      <m:t>𝑛</m:t>
                    </m:r>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𝐵</m:t>
                            </m:r>
                          </m:e>
                          <m:sub>
                            <m:r>
                              <a:rPr lang="en-US" sz="2400" b="0" i="1">
                                <a:solidFill>
                                  <a:schemeClr val="tx1"/>
                                </a:solidFill>
                                <a:latin typeface="Cambria Math" panose="02040503050406030204" pitchFamily="18" charset="0"/>
                                <a:cs typeface="Times New Roman" panose="02020603050405020304" pitchFamily="18" charset="0"/>
                              </a:rPr>
                              <m:t>2</m:t>
                            </m:r>
                          </m:sub>
                        </m:s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6</m:t>
                            </m:r>
                          </m:sub>
                        </m:sSub>
                      </m:e>
                    </m:d>
                    <m:r>
                      <a:rPr lang="en-US" sz="2400" b="0" i="1">
                        <a:solidFill>
                          <a:schemeClr val="tx1"/>
                        </a:solidFill>
                        <a:latin typeface="Cambria Math" panose="02040503050406030204" pitchFamily="18" charset="0"/>
                        <a:cs typeface="Times New Roman" panose="02020603050405020304" pitchFamily="18" charset="0"/>
                      </a:rPr>
                      <m:t>=0+</m:t>
                    </m:r>
                    <m:r>
                      <a:rPr lang="en-US" sz="2400" b="0" i="1">
                        <a:solidFill>
                          <a:schemeClr val="tx1"/>
                        </a:solidFill>
                        <a:latin typeface="Cambria Math" panose="02040503050406030204" pitchFamily="18" charset="0"/>
                        <a:cs typeface="Times New Roman" panose="02020603050405020304" pitchFamily="18" charset="0"/>
                        <a:sym typeface="Symbol" panose="05050102010706020507" pitchFamily="18" charset="2"/>
                      </a:rPr>
                      <m:t></m:t>
                    </m:r>
                    <m:r>
                      <a:rPr lang="en-US" sz="240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𝟐</m:t>
                    </m:r>
                    <m:r>
                      <a:rPr lang="en-US" sz="2400" b="1">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a:solidFill>
                          <a:srgbClr val="7030A0"/>
                        </a:solidFill>
                        <a:latin typeface="Cambria Math" panose="02040503050406030204" pitchFamily="18" charset="0"/>
                        <a:cs typeface="Times New Roman" panose="02020603050405020304" pitchFamily="18" charset="0"/>
                        <a:sym typeface="Symbol" panose="05050102010706020507" pitchFamily="18" charset="2"/>
                      </a:rPr>
                      <m:t>𝟑𝟐</m:t>
                    </m:r>
                  </m:oMath>
                </a14:m>
                <a:r>
                  <a:rPr lang="en-US" sz="2400" b="1" dirty="0">
                    <a:solidFill>
                      <a:srgbClr val="7030A0"/>
                    </a:solidFill>
                    <a:latin typeface="Times New Roman" panose="02020603050405020304" pitchFamily="18" charset="0"/>
                    <a:cs typeface="Times New Roman" panose="02020603050405020304" pitchFamily="18" charset="0"/>
                  </a:rPr>
                  <a:t> kmol</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Using equation (5.16), the remaining amount of LiCl:</a:t>
                </a:r>
              </a:p>
              <a:p>
                <a:pPr marL="0" indent="0" algn="just">
                  <a:lnSpc>
                    <a:spcPct val="150000"/>
                  </a:lnSpc>
                  <a:buNone/>
                </a:pPr>
                <a14:m>
                  <m:oMath xmlns:m="http://schemas.openxmlformats.org/officeDocument/2006/math">
                    <m:r>
                      <a:rPr lang="en-US" sz="2400" b="1" smtClean="0">
                        <a:solidFill>
                          <a:schemeClr val="tx1"/>
                        </a:solidFill>
                        <a:latin typeface="Cambria Math" panose="02040503050406030204" pitchFamily="18" charset="0"/>
                        <a:cs typeface="Times New Roman" panose="02020603050405020304" pitchFamily="18" charset="0"/>
                      </a:rPr>
                      <m:t>𝑛</m:t>
                    </m:r>
                    <m:d>
                      <m:dPr>
                        <m:ctrlPr>
                          <a:rPr lang="en-US" sz="2400" i="1">
                            <a:solidFill>
                              <a:schemeClr val="tx1"/>
                            </a:solidFill>
                            <a:latin typeface="Cambria Math" panose="02040503050406030204" pitchFamily="18" charset="0"/>
                            <a:cs typeface="Times New Roman" panose="02020603050405020304" pitchFamily="18" charset="0"/>
                          </a:rPr>
                        </m:ctrlPr>
                      </m:dPr>
                      <m:e>
                        <m:r>
                          <m:rPr>
                            <m:sty m:val="p"/>
                          </m:rPr>
                          <a:rPr lang="en-US" sz="2400" b="0" i="0">
                            <a:solidFill>
                              <a:schemeClr val="tx1"/>
                            </a:solidFill>
                            <a:latin typeface="Cambria Math" panose="02040503050406030204" pitchFamily="18" charset="0"/>
                            <a:cs typeface="Times New Roman" panose="02020603050405020304" pitchFamily="18" charset="0"/>
                          </a:rPr>
                          <m:t>Li</m:t>
                        </m:r>
                        <m:r>
                          <m:rPr>
                            <m:sty m:val="p"/>
                          </m:rPr>
                          <a:rPr lang="en-US" sz="2400" b="0" i="0" smtClean="0">
                            <a:solidFill>
                              <a:schemeClr val="tx1"/>
                            </a:solidFill>
                            <a:latin typeface="Cambria Math" panose="02040503050406030204" pitchFamily="18" charset="0"/>
                            <a:cs typeface="Times New Roman" panose="02020603050405020304" pitchFamily="18" charset="0"/>
                          </a:rPr>
                          <m:t>Cl</m:t>
                        </m:r>
                      </m:e>
                    </m:d>
                    <m:r>
                      <a:rPr lang="en-US" sz="2400" b="0" i="0">
                        <a:solidFill>
                          <a:schemeClr val="tx1"/>
                        </a:solidFill>
                        <a:latin typeface="Cambria Math" panose="02040503050406030204" pitchFamily="18" charset="0"/>
                        <a:cs typeface="Times New Roman" panose="02020603050405020304" pitchFamily="18" charset="0"/>
                      </a:rPr>
                      <m:t>=</m:t>
                    </m:r>
                    <m:r>
                      <a:rPr lang="en-US" sz="2400" b="0" i="1">
                        <a:solidFill>
                          <a:schemeClr val="tx1"/>
                        </a:solidFill>
                        <a:latin typeface="Cambria Math" panose="02040503050406030204" pitchFamily="18" charset="0"/>
                        <a:cs typeface="Times New Roman" panose="02020603050405020304" pitchFamily="18" charset="0"/>
                      </a:rPr>
                      <m:t>6</m:t>
                    </m:r>
                    <m:r>
                      <a:rPr lang="en-US" sz="2400" b="0">
                        <a:solidFill>
                          <a:schemeClr val="tx1"/>
                        </a:solidFill>
                        <a:latin typeface="Cambria Math" panose="02040503050406030204" pitchFamily="18" charset="0"/>
                        <a:cs typeface="Times New Roman" panose="02020603050405020304" pitchFamily="18" charset="0"/>
                        <a:sym typeface="Symbol" panose="05050102010706020507" pitchFamily="18" charset="2"/>
                      </a:rPr>
                      <m:t></m:t>
                    </m:r>
                    <m:r>
                      <a:rPr lang="en-US" sz="2400" b="1">
                        <a:solidFill>
                          <a:schemeClr val="tx1"/>
                        </a:solidFill>
                        <a:latin typeface="Cambria Math" panose="02040503050406030204" pitchFamily="18" charset="0"/>
                        <a:cs typeface="Times New Roman" panose="02020603050405020304" pitchFamily="18" charset="0"/>
                        <a:sym typeface="Symbol" panose="05050102010706020507" pitchFamily="18" charset="2"/>
                      </a:rPr>
                      <m:t>=6∗2.32</m:t>
                    </m:r>
                    <m:r>
                      <a:rPr lang="en-US" sz="2400" b="1">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𝟏𝟑</m:t>
                    </m:r>
                    <m:r>
                      <a:rPr lang="en-US" sz="2400" b="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1"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𝟗𝟐</m:t>
                    </m:r>
                    <m:r>
                      <a:rPr lang="en-US" sz="2400" b="1">
                        <a:solidFill>
                          <a:srgbClr val="7030A0"/>
                        </a:solidFill>
                        <a:latin typeface="Cambria Math" panose="02040503050406030204" pitchFamily="18" charset="0"/>
                        <a:cs typeface="Times New Roman" panose="02020603050405020304" pitchFamily="18" charset="0"/>
                      </a:rPr>
                      <m:t> </m:t>
                    </m:r>
                  </m:oMath>
                </a14:m>
                <a:r>
                  <a:rPr lang="en-US" sz="2400" b="1" dirty="0">
                    <a:solidFill>
                      <a:srgbClr val="7030A0"/>
                    </a:solidFill>
                    <a:latin typeface="Times New Roman" panose="02020603050405020304" pitchFamily="18" charset="0"/>
                    <a:cs typeface="Times New Roman" panose="02020603050405020304" pitchFamily="18" charset="0"/>
                  </a:rPr>
                  <a:t>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total  number of moles in the </a:t>
                </a:r>
                <a:r>
                  <a:rPr lang="en-US" sz="2400" b="1" dirty="0">
                    <a:latin typeface="Times New Roman" panose="02020603050405020304" pitchFamily="18" charset="0"/>
                    <a:cs typeface="Times New Roman" panose="02020603050405020304" pitchFamily="18" charset="0"/>
                  </a:rPr>
                  <a:t>inputs </a:t>
                </a:r>
                <a:r>
                  <a:rPr lang="en-US" sz="2400" dirty="0">
                    <a:latin typeface="Times New Roman" panose="02020603050405020304" pitchFamily="18" charset="0"/>
                    <a:cs typeface="Times New Roman" panose="02020603050405020304" pitchFamily="18" charset="0"/>
                  </a:rPr>
                  <a:t>stream of reactants is </a:t>
                </a:r>
                <a:r>
                  <a:rPr lang="en-US" sz="2400" b="1" dirty="0">
                    <a:latin typeface="Times New Roman" panose="02020603050405020304" pitchFamily="18" charset="0"/>
                    <a:cs typeface="Times New Roman" panose="02020603050405020304" pitchFamily="18" charset="0"/>
                  </a:rPr>
                  <a:t>35 kmol </a:t>
                </a:r>
                <a:r>
                  <a:rPr lang="en-US" sz="2400" dirty="0">
                    <a:latin typeface="Times New Roman" panose="02020603050405020304" pitchFamily="18" charset="0"/>
                    <a:cs typeface="Times New Roman" panose="02020603050405020304" pitchFamily="18" charset="0"/>
                  </a:rPr>
                  <a:t>whereas the total number of moles  in the </a:t>
                </a:r>
                <a:r>
                  <a:rPr lang="en-US" sz="2400" b="1" dirty="0">
                    <a:solidFill>
                      <a:srgbClr val="7030A0"/>
                    </a:solidFill>
                    <a:latin typeface="Times New Roman" panose="02020603050405020304" pitchFamily="18" charset="0"/>
                    <a:cs typeface="Times New Roman" panose="02020603050405020304" pitchFamily="18" charset="0"/>
                  </a:rPr>
                  <a:t>outputs stream </a:t>
                </a:r>
                <a:r>
                  <a:rPr lang="en-US" sz="2400" dirty="0">
                    <a:latin typeface="Times New Roman" panose="02020603050405020304" pitchFamily="18" charset="0"/>
                    <a:cs typeface="Times New Roman" panose="02020603050405020304" pitchFamily="18" charset="0"/>
                  </a:rPr>
                  <a:t>of products and unconverted reactants is </a:t>
                </a:r>
                <a:r>
                  <a:rPr lang="en-US" sz="2400" b="1" dirty="0">
                    <a:solidFill>
                      <a:srgbClr val="7030A0"/>
                    </a:solidFill>
                    <a:latin typeface="Times New Roman" panose="02020603050405020304" pitchFamily="18" charset="0"/>
                    <a:cs typeface="Times New Roman" panose="02020603050405020304" pitchFamily="18" charset="0"/>
                  </a:rPr>
                  <a:t>32.68 kmol</a:t>
                </a:r>
                <a:r>
                  <a:rPr lang="en-US" sz="2400" dirty="0">
                    <a:latin typeface="Times New Roman" panose="02020603050405020304" pitchFamily="18" charset="0"/>
                    <a:cs typeface="Times New Roman" panose="02020603050405020304" pitchFamily="18" charset="0"/>
                  </a:rPr>
                  <a:t>, which shows that number of moles is not conserved for chemical reaction.  </a:t>
                </a: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8DF976B-E7DF-A30C-6FF1-CCF8800BA7B8}"/>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8908FAC-3FA1-66B9-853B-20ADCA7379D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8E738BB-FD8F-FCF1-D74D-1F5106F560D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AD30DE2-32DD-AC80-6ABB-AA009067EE7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85647808"/>
      </p:ext>
    </p:extLst>
  </p:cSld>
  <p:clrMapOvr>
    <a:masterClrMapping/>
  </p:clrMapOvr>
  <mc:AlternateContent xmlns:mc="http://schemas.openxmlformats.org/markup-compatibility/2006" xmlns:p14="http://schemas.microsoft.com/office/powerpoint/2010/main">
    <mc:Choice Requires="p14">
      <p:transition spd="slow" p14:dur="2000" advTm="52703"/>
    </mc:Choice>
    <mc:Fallback xmlns="">
      <p:transition spd="slow" advTm="527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2AF81-F26F-65FF-A211-1F0784A7F1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43FFC9-5384-D7CB-BE1C-E7D763A8A63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118477D-5F1D-7F3F-534E-5C4DFA10E2DC}"/>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(c) the yield of B</a:t>
                </a:r>
                <a:r>
                  <a:rPr lang="en-US" sz="2400" b="1" baseline="-25000" dirty="0">
                    <a:solidFill>
                      <a:srgbClr val="7030A0"/>
                    </a:solidFill>
                    <a:latin typeface="Times New Roman" pitchFamily="18" charset="0"/>
                    <a:cs typeface="Times New Roman" pitchFamily="18" charset="0"/>
                  </a:rPr>
                  <a:t>2</a:t>
                </a:r>
                <a:r>
                  <a:rPr lang="en-US" sz="2400" b="1" dirty="0">
                    <a:solidFill>
                      <a:srgbClr val="7030A0"/>
                    </a:solidFill>
                    <a:latin typeface="Times New Roman" panose="02020603050405020304" pitchFamily="18" charset="0"/>
                    <a:cs typeface="Times New Roman" panose="02020603050405020304" pitchFamily="18" charset="0"/>
                  </a:rPr>
                  <a:t>H</a:t>
                </a:r>
                <a:r>
                  <a:rPr lang="en-US" sz="2400" b="1" baseline="-25000" dirty="0">
                    <a:solidFill>
                      <a:srgbClr val="7030A0"/>
                    </a:solidFill>
                    <a:latin typeface="Times New Roman" pitchFamily="18" charset="0"/>
                    <a:cs typeface="Times New Roman" pitchFamily="18" charset="0"/>
                  </a:rPr>
                  <a:t>6</a:t>
                </a:r>
                <a:r>
                  <a:rPr lang="en-US" sz="2400" b="1" dirty="0">
                    <a:solidFill>
                      <a:srgbClr val="7030A0"/>
                    </a:solidFill>
                    <a:latin typeface="Times New Roman" panose="02020603050405020304" pitchFamily="18" charset="0"/>
                    <a:cs typeface="Times New Roman" panose="02020603050405020304" pitchFamily="18" charset="0"/>
                  </a:rPr>
                  <a:t> based on the limiting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yield of 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based on the limiting reactant is determined using equation (5.10): </a:t>
                </a:r>
              </a:p>
              <a:p>
                <a:pPr marL="0" indent="0" algn="just">
                  <a:lnSpc>
                    <a:spcPct val="150000"/>
                  </a:lnSpc>
                  <a:buNone/>
                </a:pPr>
                <a14:m>
                  <m:oMath xmlns:m="http://schemas.openxmlformats.org/officeDocument/2006/math">
                    <m:r>
                      <a:rPr lang="en-US" sz="2400" b="0" i="0" smtClean="0">
                        <a:latin typeface="Cambria Math" panose="02040503050406030204" pitchFamily="18" charset="0"/>
                        <a:cs typeface="Times New Roman" panose="02020603050405020304" pitchFamily="18" charset="0"/>
                      </a:rPr>
                      <m:t>%</m:t>
                    </m:r>
                    <m:r>
                      <m:rPr>
                        <m:sty m:val="p"/>
                      </m:rPr>
                      <a:rPr lang="en-US" sz="2400" i="0">
                        <a:latin typeface="Cambria Math" panose="02040503050406030204" pitchFamily="18" charset="0"/>
                        <a:cs typeface="Times New Roman" panose="02020603050405020304" pitchFamily="18" charset="0"/>
                      </a:rPr>
                      <m:t>Yield</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of</m:t>
                    </m:r>
                    <m:r>
                      <m:rPr>
                        <m:nor/>
                      </m:rPr>
                      <a:rPr lang="en-US" sz="2400" b="1" smtClean="0">
                        <a:latin typeface="Cambria Math" panose="02040503050406030204" pitchFamily="18" charset="0"/>
                        <a:cs typeface="Times New Roman" panose="02020603050405020304" pitchFamily="18" charset="0"/>
                      </a:rPr>
                      <m:t> </m:t>
                    </m:r>
                    <m:r>
                      <m:rPr>
                        <m:nor/>
                      </m:rPr>
                      <a:rPr lang="en-US" sz="2400" b="1" dirty="0">
                        <a:solidFill>
                          <a:srgbClr val="7030A0"/>
                        </a:solidFill>
                        <a:latin typeface="Times New Roman" panose="02020603050405020304" pitchFamily="18" charset="0"/>
                        <a:cs typeface="Times New Roman" panose="02020603050405020304" pitchFamily="18" charset="0"/>
                      </a:rPr>
                      <m:t>B</m:t>
                    </m:r>
                    <m:r>
                      <m:rPr>
                        <m:nor/>
                      </m:rPr>
                      <a:rPr lang="en-US" sz="2400" b="1" baseline="-25000" dirty="0">
                        <a:solidFill>
                          <a:srgbClr val="7030A0"/>
                        </a:solidFill>
                        <a:latin typeface="Times New Roman" pitchFamily="18" charset="0"/>
                        <a:cs typeface="Times New Roman" pitchFamily="18" charset="0"/>
                      </a:rPr>
                      <m:t>2</m:t>
                    </m:r>
                    <m:r>
                      <m:rPr>
                        <m:nor/>
                      </m:rPr>
                      <a:rPr lang="en-US" sz="2400" b="1" dirty="0">
                        <a:solidFill>
                          <a:srgbClr val="7030A0"/>
                        </a:solidFill>
                        <a:latin typeface="Times New Roman" panose="02020603050405020304" pitchFamily="18" charset="0"/>
                        <a:cs typeface="Times New Roman" panose="02020603050405020304" pitchFamily="18" charset="0"/>
                      </a:rPr>
                      <m:t>H</m:t>
                    </m:r>
                    <m:r>
                      <m:rPr>
                        <m:nor/>
                      </m:rPr>
                      <a:rPr lang="en-US" sz="2400" b="1" baseline="-25000" dirty="0">
                        <a:solidFill>
                          <a:srgbClr val="7030A0"/>
                        </a:solidFill>
                        <a:latin typeface="Times New Roman" pitchFamily="18" charset="0"/>
                        <a:cs typeface="Times New Roman" pitchFamily="18" charset="0"/>
                      </a:rPr>
                      <m:t>6</m:t>
                    </m:r>
                    <m:r>
                      <a:rPr lang="en-US" sz="2400" i="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0" smtClean="0">
                            <a:latin typeface="Cambria Math" panose="02040503050406030204" pitchFamily="18" charset="0"/>
                            <a:cs typeface="Times New Roman" panose="02020603050405020304" pitchFamily="18" charset="0"/>
                          </a:rPr>
                          <m:t>2.32</m:t>
                        </m:r>
                      </m:num>
                      <m:den>
                        <m:r>
                          <a:rPr lang="en-US" sz="2400" b="0" i="0" smtClean="0">
                            <a:latin typeface="Cambria Math" panose="02040503050406030204" pitchFamily="18" charset="0"/>
                            <a:cs typeface="Times New Roman" panose="02020603050405020304" pitchFamily="18" charset="0"/>
                          </a:rPr>
                          <m:t>25</m:t>
                        </m:r>
                      </m:den>
                    </m:f>
                    <m:r>
                      <a:rPr lang="en-US" sz="2400" b="0" i="0" smtClean="0">
                        <a:latin typeface="Cambria Math" panose="02040503050406030204" pitchFamily="18" charset="0"/>
                        <a:cs typeface="Times New Roman" panose="02020603050405020304" pitchFamily="18" charset="0"/>
                      </a:rPr>
                      <m:t>∗100%=</m:t>
                    </m:r>
                    <m:r>
                      <a:rPr lang="en-US" sz="2400" b="1" i="0" smtClean="0">
                        <a:solidFill>
                          <a:srgbClr val="7030A0"/>
                        </a:solidFill>
                        <a:latin typeface="Cambria Math" panose="02040503050406030204" pitchFamily="18" charset="0"/>
                        <a:cs typeface="Times New Roman" panose="02020603050405020304" pitchFamily="18" charset="0"/>
                      </a:rPr>
                      <m:t>𝟗</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𝟐𝟖</m:t>
                    </m:r>
                    <m:r>
                      <a:rPr lang="en-US" sz="2400" b="1" i="0" smtClean="0">
                        <a:solidFill>
                          <a:srgbClr val="7030A0"/>
                        </a:solidFill>
                        <a:latin typeface="Cambria Math" panose="02040503050406030204" pitchFamily="18" charset="0"/>
                        <a:cs typeface="Times New Roman" panose="02020603050405020304" pitchFamily="18" charset="0"/>
                      </a:rPr>
                      <m:t>%</m:t>
                    </m:r>
                  </m:oMath>
                </a14:m>
                <a:r>
                  <a:rPr lang="en-US" sz="2400" b="1" dirty="0">
                    <a:solidFill>
                      <a:srgbClr val="7030A0"/>
                    </a:solidFill>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itchFamily="18" charset="0"/>
                    <a:cs typeface="Times New Roman" pitchFamily="18" charset="0"/>
                  </a:rPr>
                  <a:t>(d) the quantity  of each species in mass:</a:t>
                </a:r>
              </a:p>
              <a:p>
                <a:pPr marL="0" indent="0" algn="just">
                  <a:lnSpc>
                    <a:spcPct val="150000"/>
                  </a:lnSpc>
                  <a:buNone/>
                </a:pPr>
                <a:r>
                  <a:rPr lang="en-US" sz="2400" dirty="0">
                    <a:latin typeface="Times New Roman" pitchFamily="18" charset="0"/>
                    <a:cs typeface="Times New Roman" pitchFamily="18" charset="0"/>
                  </a:rPr>
                  <a:t>To determine the quantity of each species in mass basis, you can convert all values of the species from moles unit to mass unit using equation (5.17).</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𝑚</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𝑀</m:t>
                        </m:r>
                      </m:e>
                      <m:sub>
                        <m:r>
                          <a:rPr lang="en-US" sz="2400" b="0" i="1" smtClean="0">
                            <a:latin typeface="Cambria Math" panose="02040503050406030204" pitchFamily="18" charset="0"/>
                            <a:cs typeface="Times New Roman" panose="02020603050405020304" pitchFamily="18" charset="0"/>
                          </a:rPr>
                          <m:t>𝑊</m:t>
                        </m:r>
                        <m:r>
                          <a:rPr lang="en-US" sz="2400" i="1">
                            <a:latin typeface="Cambria Math" panose="02040503050406030204" pitchFamily="18" charset="0"/>
                            <a:cs typeface="Times New Roman" panose="02020603050405020304" pitchFamily="18" charset="0"/>
                          </a:rPr>
                          <m:t>𝑖</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(5.17)</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118477D-5F1D-7F3F-534E-5C4DFA10E2DC}"/>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1684D763-BB95-8535-A988-EBBEAFA750C5}"/>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59C2917-0D41-835F-BD37-7C037039E3F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2711360-B264-F7C9-93F3-846D95EEF07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42056027"/>
      </p:ext>
    </p:extLst>
  </p:cSld>
  <p:clrMapOvr>
    <a:masterClrMapping/>
  </p:clrMapOvr>
  <mc:AlternateContent xmlns:mc="http://schemas.openxmlformats.org/markup-compatibility/2006" xmlns:p14="http://schemas.microsoft.com/office/powerpoint/2010/main">
    <mc:Choice Requires="p14">
      <p:transition spd="slow" p14:dur="2000" advTm="66221"/>
    </mc:Choice>
    <mc:Fallback xmlns="">
      <p:transition spd="slow" advTm="6622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F7A89-9D02-D370-D119-71A2D8C4EA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012B88-99FA-8586-0383-AF4A8C55C23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C9C92B7-5C06-0705-A316-892E6A16EF3E}"/>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m</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measured mass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number of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wi</a:t>
            </a:r>
            <a:r>
              <a:rPr lang="en-US" sz="2400" dirty="0">
                <a:latin typeface="Times New Roman" panose="02020603050405020304" pitchFamily="18" charset="0"/>
                <a:cs typeface="Times New Roman" panose="02020603050405020304" pitchFamily="18" charset="0"/>
              </a:rPr>
              <a:t> is molecular weight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The inputs stream, </a:t>
            </a:r>
            <a:r>
              <a:rPr lang="en-US" sz="2400" dirty="0">
                <a:latin typeface="Times New Roman" panose="02020603050405020304" pitchFamily="18" charset="0"/>
                <a:cs typeface="Times New Roman" panose="02020603050405020304" pitchFamily="18" charset="0"/>
              </a:rPr>
              <a:t>reactants are given in mass unit:</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b="1" baseline="-25000" dirty="0">
                <a:solidFill>
                  <a:srgbClr val="7030A0"/>
                </a:solidFill>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200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b="1" baseline="-25000" dirty="0">
                <a:solidFill>
                  <a:srgbClr val="7030A0"/>
                </a:solidFill>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1, 175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Total mass in the inputs stream = 200 + 1, 175 = 1, 375 kg</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59BED9F-5C3D-3855-1351-CC94D868322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B3E2882-7F7F-9F9A-E27B-665F290D5DA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B191398-59BF-B57F-1F0C-B630AA213C9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60720184"/>
      </p:ext>
    </p:extLst>
  </p:cSld>
  <p:clrMapOvr>
    <a:masterClrMapping/>
  </p:clrMapOvr>
  <mc:AlternateContent xmlns:mc="http://schemas.openxmlformats.org/markup-compatibility/2006" xmlns:p14="http://schemas.microsoft.com/office/powerpoint/2010/main">
    <mc:Choice Requires="p14">
      <p:transition spd="slow" p14:dur="2000" advTm="49519"/>
    </mc:Choice>
    <mc:Fallback xmlns="">
      <p:transition spd="slow" advTm="4951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8E7EF-5343-443B-F056-C4BC8544BF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297038-CE18-457B-D932-A9C8DFFC2CA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BE554641-E2ED-92CF-9318-FD671FDCDC1C}"/>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outputs stream,  </a:t>
            </a:r>
            <a:r>
              <a:rPr lang="en-US" sz="2400" dirty="0">
                <a:latin typeface="Times New Roman" panose="02020603050405020304" pitchFamily="18" charset="0"/>
                <a:cs typeface="Times New Roman" panose="02020603050405020304" pitchFamily="18" charset="0"/>
              </a:rPr>
              <a:t>products and unconverted reactants in mass unit: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(B</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65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n(</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LiH</a:t>
            </a:r>
            <a:r>
              <a:rPr lang="en-US" sz="2400" dirty="0">
                <a:latin typeface="Times New Roman" panose="02020603050405020304" pitchFamily="18" charset="0"/>
                <a:cs typeface="Times New Roman" panose="02020603050405020304" pitchFamily="18" charset="0"/>
              </a:rPr>
              <a:t>) = 11.08 kmol *8 kg/kmol </a:t>
            </a:r>
            <a:r>
              <a:rPr lang="en-US" sz="2400" b="1" dirty="0">
                <a:solidFill>
                  <a:srgbClr val="7030A0"/>
                </a:solidFill>
                <a:latin typeface="Times New Roman" panose="02020603050405020304" pitchFamily="18" charset="0"/>
                <a:cs typeface="Times New Roman" panose="02020603050405020304" pitchFamily="18" charset="0"/>
              </a:rPr>
              <a:t>= 88.6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n(BCl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(BCl</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5.36 kmol *117.5 kg/kmol </a:t>
            </a:r>
            <a:r>
              <a:rPr lang="en-US" sz="2400" b="1" dirty="0">
                <a:solidFill>
                  <a:srgbClr val="7030A0"/>
                </a:solidFill>
                <a:latin typeface="Times New Roman" panose="02020603050405020304" pitchFamily="18" charset="0"/>
                <a:cs typeface="Times New Roman" panose="02020603050405020304" pitchFamily="18" charset="0"/>
              </a:rPr>
              <a:t>= 629.8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(LiCl) = n(LiCl)*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(LiCl) = 13.92 kmol *42.5 kg/kmol </a:t>
            </a:r>
            <a:r>
              <a:rPr lang="en-US" sz="2400" b="1" dirty="0">
                <a:solidFill>
                  <a:srgbClr val="7030A0"/>
                </a:solidFill>
                <a:latin typeface="Times New Roman" panose="02020603050405020304" pitchFamily="18" charset="0"/>
                <a:cs typeface="Times New Roman" panose="02020603050405020304" pitchFamily="18" charset="0"/>
              </a:rPr>
              <a:t>= 591.6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Total mass in the outputs stream =  </a:t>
            </a:r>
            <a:r>
              <a:rPr lang="en-US" sz="2400" dirty="0">
                <a:latin typeface="Times New Roman" panose="02020603050405020304" pitchFamily="18" charset="0"/>
                <a:cs typeface="Times New Roman" panose="02020603050405020304" pitchFamily="18" charset="0"/>
              </a:rPr>
              <a:t>65 + 88.6 + 629.8 + 591.6 </a:t>
            </a:r>
            <a:r>
              <a:rPr lang="en-US" sz="2400" b="1" dirty="0">
                <a:solidFill>
                  <a:srgbClr val="7030A0"/>
                </a:solidFill>
                <a:latin typeface="Times New Roman" panose="02020603050405020304" pitchFamily="18" charset="0"/>
                <a:cs typeface="Times New Roman" panose="02020603050405020304" pitchFamily="18" charset="0"/>
              </a:rPr>
              <a:t>= 1, 375 kg</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results confirm that the amount of mass in the inputs and outputs streams is balanced.</a:t>
            </a: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225195-7EFA-2158-879B-38BE790F7A6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489E243-D029-72D3-5C38-803B03E5BFA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706D83C-FEE8-8D8A-90FD-5FFCE55DF54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13220341"/>
      </p:ext>
    </p:extLst>
  </p:cSld>
  <p:clrMapOvr>
    <a:masterClrMapping/>
  </p:clrMapOvr>
  <mc:AlternateContent xmlns:mc="http://schemas.openxmlformats.org/markup-compatibility/2006" xmlns:p14="http://schemas.microsoft.com/office/powerpoint/2010/main">
    <mc:Choice Requires="p14">
      <p:transition spd="slow" p14:dur="2000" advTm="120894"/>
    </mc:Choice>
    <mc:Fallback xmlns="">
      <p:transition spd="slow" advTm="12089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B3210-0FC6-A48C-5C4B-7D76E45D96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A3D3D6-6DB8-6634-E555-6BB865D9C2B4}"/>
              </a:ext>
            </a:extLst>
          </p:cNvPr>
          <p:cNvSpPr>
            <a:spLocks noGrp="1"/>
          </p:cNvSpPr>
          <p:nvPr>
            <p:ph type="title"/>
          </p:nvPr>
        </p:nvSpPr>
        <p:spPr>
          <a:xfrm>
            <a:off x="374375" y="182458"/>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5.4. Material balances with chemical reaction</a:t>
            </a:r>
            <a:endParaRPr lang="en-US" sz="3200" dirty="0"/>
          </a:p>
        </p:txBody>
      </p:sp>
      <p:sp>
        <p:nvSpPr>
          <p:cNvPr id="3" name="Content Placeholder 2">
            <a:extLst>
              <a:ext uri="{FF2B5EF4-FFF2-40B4-BE49-F238E27FC236}">
                <a16:creationId xmlns:a16="http://schemas.microsoft.com/office/drawing/2014/main" id="{8BFFCA15-6C7C-7378-18E7-6417B67DB6A1}"/>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for a species without reaction is simply what comes into a system  is equals what goes out from it </a:t>
            </a:r>
            <a:r>
              <a:rPr lang="en-US" sz="2400" b="1" dirty="0">
                <a:solidFill>
                  <a:srgbClr val="7030A0"/>
                </a:solidFill>
                <a:latin typeface="Times New Roman" panose="02020603050405020304" pitchFamily="18" charset="0"/>
                <a:cs typeface="Times New Roman" panose="02020603050405020304" pitchFamily="18" charset="0"/>
              </a:rPr>
              <a:t>( See lecture 4).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the presence of chemical reaction, the material balances are performed  with moles basis to account the rates of generation/consumption of species involve in a chemical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rates of generation/consumption of the species by a chemical reaction must be considered when chemical reaction occurs.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balances of species in moles basis can be performed using general material balance equation.</a:t>
            </a:r>
          </a:p>
        </p:txBody>
      </p:sp>
      <p:cxnSp>
        <p:nvCxnSpPr>
          <p:cNvPr id="5" name="Straight Connector 4">
            <a:extLst>
              <a:ext uri="{FF2B5EF4-FFF2-40B4-BE49-F238E27FC236}">
                <a16:creationId xmlns:a16="http://schemas.microsoft.com/office/drawing/2014/main" id="{E0812E0A-85E5-35EA-928B-E5A25FE5126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997B6B0-F2D1-B14B-F213-D9110818772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48F43C-B7B5-0A0D-8F24-1AEF9DB06BD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09772608"/>
      </p:ext>
    </p:extLst>
  </p:cSld>
  <p:clrMapOvr>
    <a:masterClrMapping/>
  </p:clrMapOvr>
  <mc:AlternateContent xmlns:mc="http://schemas.openxmlformats.org/markup-compatibility/2006" xmlns:p14="http://schemas.microsoft.com/office/powerpoint/2010/main">
    <mc:Choice Requires="p14">
      <p:transition spd="slow" p14:dur="2000" advTm="56861"/>
    </mc:Choice>
    <mc:Fallback xmlns="">
      <p:transition spd="slow" advTm="5686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15CAF-1E90-6E3C-C16B-39872FBEF1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3EDF9-8944-339F-4DD5-461F525DE426}"/>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cxnSp>
        <p:nvCxnSpPr>
          <p:cNvPr id="5" name="Straight Connector 4">
            <a:extLst>
              <a:ext uri="{FF2B5EF4-FFF2-40B4-BE49-F238E27FC236}">
                <a16:creationId xmlns:a16="http://schemas.microsoft.com/office/drawing/2014/main" id="{9F4B1310-84A6-BDF1-6358-B18BDFD9A1E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B9BCCCB-AC3D-6774-EB79-46A33B7BFDC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5F6C3E1-1204-3041-8535-10A2FA6B22E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Content Placeholder 9">
            <a:extLst>
              <a:ext uri="{FF2B5EF4-FFF2-40B4-BE49-F238E27FC236}">
                <a16:creationId xmlns:a16="http://schemas.microsoft.com/office/drawing/2014/main" id="{766ABC2B-4F4E-4F8C-1B61-9FDD66B083A7}"/>
              </a:ext>
            </a:extLst>
          </p:cNvPr>
          <p:cNvSpPr>
            <a:spLocks noGrp="1"/>
          </p:cNvSpPr>
          <p:nvPr>
            <p:ph idx="1"/>
          </p:nvPr>
        </p:nvSpPr>
        <p:spPr>
          <a:xfrm>
            <a:off x="374374" y="950602"/>
            <a:ext cx="11462026" cy="5060639"/>
          </a:xfrm>
        </p:spPr>
        <p:txBody>
          <a:bodyPr/>
          <a:lstStyle/>
          <a:p>
            <a:pPr algn="just">
              <a:lnSpc>
                <a:spcPct val="150000"/>
              </a:lnSpc>
              <a:buNone/>
            </a:pPr>
            <a:r>
              <a:rPr lang="en-US" sz="2400" dirty="0">
                <a:latin typeface="Times New Roman" pitchFamily="18" charset="0"/>
                <a:cs typeface="Times New Roman" pitchFamily="18" charset="0"/>
              </a:rPr>
              <a:t>The general material balances equation  is given by:</a:t>
            </a:r>
          </a:p>
          <a:p>
            <a:pPr algn="just">
              <a:lnSpc>
                <a:spcPct val="150000"/>
              </a:lnSpc>
              <a:buNone/>
            </a:pPr>
            <a:r>
              <a:rPr lang="en-US" sz="2400" b="1" dirty="0">
                <a:solidFill>
                  <a:srgbClr val="7030A0"/>
                </a:solidFill>
                <a:latin typeface="Times New Roman" pitchFamily="18" charset="0"/>
                <a:cs typeface="Times New Roman" pitchFamily="18" charset="0"/>
              </a:rPr>
              <a:t>Rate of accumulation of moles of </a:t>
            </a:r>
            <a:r>
              <a:rPr lang="en-US" sz="2400" b="1" dirty="0" err="1">
                <a:solidFill>
                  <a:srgbClr val="7030A0"/>
                </a:solidFill>
                <a:latin typeface="Times New Roman" pitchFamily="18" charset="0"/>
                <a:cs typeface="Times New Roman" pitchFamily="18" charset="0"/>
              </a:rPr>
              <a:t>i</a:t>
            </a:r>
            <a:r>
              <a:rPr lang="en-US" sz="2400" b="1" dirty="0">
                <a:solidFill>
                  <a:srgbClr val="7030A0"/>
                </a:solidFill>
                <a:latin typeface="Times New Roman" pitchFamily="18" charset="0"/>
                <a:cs typeface="Times New Roman" pitchFamily="18" charset="0"/>
              </a:rPr>
              <a:t> </a:t>
            </a:r>
            <a:r>
              <a:rPr lang="en-US" sz="2400" b="1" dirty="0">
                <a:solidFill>
                  <a:srgbClr val="C00000"/>
                </a:solidFill>
                <a:latin typeface="Times New Roman" pitchFamily="18" charset="0"/>
                <a:cs typeface="Times New Roman" pitchFamily="18" charset="0"/>
              </a:rPr>
              <a:t>= </a:t>
            </a:r>
            <a:r>
              <a:rPr lang="en-US" sz="2400" b="1" dirty="0">
                <a:solidFill>
                  <a:srgbClr val="00B050"/>
                </a:solidFill>
                <a:latin typeface="Times New Roman" pitchFamily="18" charset="0"/>
                <a:cs typeface="Times New Roman" pitchFamily="18" charset="0"/>
              </a:rPr>
              <a:t>rate of inputs moles of </a:t>
            </a:r>
            <a:r>
              <a:rPr lang="en-US" sz="2400" b="1" dirty="0" err="1">
                <a:solidFill>
                  <a:srgbClr val="00B050"/>
                </a:solidFill>
                <a:latin typeface="Times New Roman" pitchFamily="18" charset="0"/>
                <a:cs typeface="Times New Roman" pitchFamily="18" charset="0"/>
              </a:rPr>
              <a:t>i</a:t>
            </a:r>
            <a:r>
              <a:rPr lang="en-US" sz="2400" b="1" dirty="0">
                <a:solidFill>
                  <a:srgbClr val="00B050"/>
                </a:solidFill>
                <a:latin typeface="Times New Roman" pitchFamily="18" charset="0"/>
                <a:cs typeface="Times New Roman" pitchFamily="18" charset="0"/>
              </a:rPr>
              <a:t> </a:t>
            </a:r>
            <a:r>
              <a:rPr lang="en-US" sz="2400" b="1" dirty="0">
                <a:solidFill>
                  <a:srgbClr val="C00000"/>
                </a:solidFill>
                <a:latin typeface="Times New Roman" pitchFamily="18" charset="0"/>
                <a:cs typeface="Times New Roman" pitchFamily="18" charset="0"/>
              </a:rPr>
              <a:t>- </a:t>
            </a:r>
            <a:r>
              <a:rPr lang="en-US" sz="2400" b="1" dirty="0">
                <a:solidFill>
                  <a:srgbClr val="002060"/>
                </a:solidFill>
                <a:latin typeface="Times New Roman" pitchFamily="18" charset="0"/>
                <a:cs typeface="Times New Roman" pitchFamily="18" charset="0"/>
              </a:rPr>
              <a:t>rate of outputs moles of </a:t>
            </a:r>
            <a:r>
              <a:rPr lang="en-US" sz="2400" b="1" dirty="0" err="1">
                <a:solidFill>
                  <a:srgbClr val="002060"/>
                </a:solidFill>
                <a:latin typeface="Times New Roman" pitchFamily="18" charset="0"/>
                <a:cs typeface="Times New Roman" pitchFamily="18" charset="0"/>
              </a:rPr>
              <a:t>i</a:t>
            </a:r>
            <a:r>
              <a:rPr lang="en-US" sz="2400" b="1" dirty="0">
                <a:solidFill>
                  <a:srgbClr val="002060"/>
                </a:solidFill>
                <a:latin typeface="Times New Roman" pitchFamily="18" charset="0"/>
                <a:cs typeface="Times New Roman" pitchFamily="18" charset="0"/>
              </a:rPr>
              <a:t> </a:t>
            </a:r>
            <a:r>
              <a:rPr lang="en-US" sz="2400" b="1" dirty="0">
                <a:solidFill>
                  <a:srgbClr val="C00000"/>
                </a:solidFill>
                <a:latin typeface="Times New Roman" pitchFamily="18" charset="0"/>
                <a:cs typeface="Times New Roman" pitchFamily="18" charset="0"/>
              </a:rPr>
              <a:t>± rate of generation/consumption of moles of </a:t>
            </a:r>
            <a:r>
              <a:rPr lang="en-US" sz="2400" b="1" dirty="0" err="1">
                <a:solidFill>
                  <a:srgbClr val="C00000"/>
                </a:solidFill>
                <a:latin typeface="Times New Roman" pitchFamily="18" charset="0"/>
                <a:cs typeface="Times New Roman" pitchFamily="18" charset="0"/>
              </a:rPr>
              <a:t>i</a:t>
            </a:r>
            <a:r>
              <a:rPr lang="en-US" sz="2400" b="1" dirty="0">
                <a:solidFill>
                  <a:srgbClr val="C00000"/>
                </a:solidFill>
                <a:latin typeface="Times New Roman" pitchFamily="18" charset="0"/>
                <a:cs typeface="Times New Roman" pitchFamily="18" charset="0"/>
              </a:rPr>
              <a:t>                           </a:t>
            </a:r>
            <a:r>
              <a:rPr lang="en-US" sz="2400" dirty="0">
                <a:latin typeface="Times New Roman" pitchFamily="18" charset="0"/>
                <a:cs typeface="Times New Roman" pitchFamily="18" charset="0"/>
              </a:rPr>
              <a:t>(5.18)</a:t>
            </a:r>
          </a:p>
          <a:p>
            <a:pPr algn="just">
              <a:lnSpc>
                <a:spcPct val="150000"/>
              </a:lnSpc>
              <a:buNone/>
            </a:pPr>
            <a:r>
              <a:rPr lang="en-US" sz="2400" dirty="0">
                <a:latin typeface="Times New Roman" pitchFamily="18" charset="0"/>
                <a:cs typeface="Times New Roman" pitchFamily="18" charset="0"/>
              </a:rPr>
              <a:t>If the reaction process is conducted at steady state condition, the rate of accumulation is zero, and equation (5.18) will be reduced to equation (5.19).</a:t>
            </a:r>
          </a:p>
          <a:p>
            <a:pPr algn="just">
              <a:lnSpc>
                <a:spcPct val="150000"/>
              </a:lnSpc>
              <a:buNone/>
            </a:pPr>
            <a:r>
              <a:rPr lang="en-US" sz="2400" b="1" dirty="0">
                <a:solidFill>
                  <a:srgbClr val="00B050"/>
                </a:solidFill>
                <a:latin typeface="Times New Roman" pitchFamily="18" charset="0"/>
                <a:cs typeface="Times New Roman" pitchFamily="18" charset="0"/>
              </a:rPr>
              <a:t>rate of inputs moles of </a:t>
            </a:r>
            <a:r>
              <a:rPr lang="en-US" sz="2400" b="1" dirty="0" err="1">
                <a:solidFill>
                  <a:srgbClr val="00B050"/>
                </a:solidFill>
                <a:latin typeface="Times New Roman" pitchFamily="18" charset="0"/>
                <a:cs typeface="Times New Roman" pitchFamily="18" charset="0"/>
              </a:rPr>
              <a:t>i</a:t>
            </a:r>
            <a:r>
              <a:rPr lang="en-US" sz="2400" b="1" dirty="0">
                <a:solidFill>
                  <a:srgbClr val="00B050"/>
                </a:solidFill>
                <a:latin typeface="Times New Roman" pitchFamily="18" charset="0"/>
                <a:cs typeface="Times New Roman" pitchFamily="18" charset="0"/>
              </a:rPr>
              <a:t> </a:t>
            </a:r>
            <a:r>
              <a:rPr lang="en-US" sz="2400" b="1" dirty="0">
                <a:solidFill>
                  <a:srgbClr val="C00000"/>
                </a:solidFill>
                <a:latin typeface="Times New Roman" pitchFamily="18" charset="0"/>
                <a:cs typeface="Times New Roman" pitchFamily="18" charset="0"/>
              </a:rPr>
              <a:t>- </a:t>
            </a:r>
            <a:r>
              <a:rPr lang="en-US" sz="2400" b="1" dirty="0">
                <a:solidFill>
                  <a:srgbClr val="002060"/>
                </a:solidFill>
                <a:latin typeface="Times New Roman" pitchFamily="18" charset="0"/>
                <a:cs typeface="Times New Roman" pitchFamily="18" charset="0"/>
              </a:rPr>
              <a:t>rate of outputs moles of </a:t>
            </a:r>
            <a:r>
              <a:rPr lang="en-US" sz="2400" b="1" dirty="0" err="1">
                <a:solidFill>
                  <a:srgbClr val="002060"/>
                </a:solidFill>
                <a:latin typeface="Times New Roman" pitchFamily="18" charset="0"/>
                <a:cs typeface="Times New Roman" pitchFamily="18" charset="0"/>
              </a:rPr>
              <a:t>i</a:t>
            </a:r>
            <a:r>
              <a:rPr lang="en-US" sz="2400" b="1" dirty="0">
                <a:solidFill>
                  <a:srgbClr val="002060"/>
                </a:solidFill>
                <a:latin typeface="Times New Roman" pitchFamily="18" charset="0"/>
                <a:cs typeface="Times New Roman" pitchFamily="18" charset="0"/>
              </a:rPr>
              <a:t> </a:t>
            </a:r>
            <a:r>
              <a:rPr lang="en-US" sz="2400" b="1" dirty="0">
                <a:solidFill>
                  <a:srgbClr val="C00000"/>
                </a:solidFill>
                <a:latin typeface="Times New Roman" pitchFamily="18" charset="0"/>
                <a:cs typeface="Times New Roman" pitchFamily="18" charset="0"/>
              </a:rPr>
              <a:t>± rate of generation/consumption of moles of </a:t>
            </a:r>
            <a:r>
              <a:rPr lang="en-US" sz="2400" b="1" dirty="0" err="1">
                <a:solidFill>
                  <a:srgbClr val="C00000"/>
                </a:solidFill>
                <a:latin typeface="Times New Roman" pitchFamily="18" charset="0"/>
                <a:cs typeface="Times New Roman" pitchFamily="18" charset="0"/>
              </a:rPr>
              <a:t>i</a:t>
            </a:r>
            <a:r>
              <a:rPr lang="en-US" sz="2400" b="1" dirty="0">
                <a:solidFill>
                  <a:srgbClr val="C00000"/>
                </a:solidFill>
                <a:latin typeface="Times New Roman" pitchFamily="18" charset="0"/>
                <a:cs typeface="Times New Roman" pitchFamily="18" charset="0"/>
              </a:rPr>
              <a:t>    = 0                                                                                     </a:t>
            </a:r>
            <a:r>
              <a:rPr lang="en-US" sz="2400" dirty="0">
                <a:latin typeface="Times New Roman" pitchFamily="18" charset="0"/>
                <a:cs typeface="Times New Roman" pitchFamily="18" charset="0"/>
              </a:rPr>
              <a:t>(5.19)</a:t>
            </a:r>
          </a:p>
          <a:p>
            <a:pPr algn="just">
              <a:lnSpc>
                <a:spcPct val="150000"/>
              </a:lnSpc>
              <a:buNone/>
            </a:pPr>
            <a:endParaRPr lang="en-US" sz="2400" b="1" dirty="0">
              <a:solidFill>
                <a:srgbClr val="C00000"/>
              </a:solidFill>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137673318"/>
      </p:ext>
    </p:extLst>
  </p:cSld>
  <p:clrMapOvr>
    <a:masterClrMapping/>
  </p:clrMapOvr>
  <mc:AlternateContent xmlns:mc="http://schemas.openxmlformats.org/markup-compatibility/2006" xmlns:p14="http://schemas.microsoft.com/office/powerpoint/2010/main">
    <mc:Choice Requires="p14">
      <p:transition spd="slow" p14:dur="2000" advTm="61439"/>
    </mc:Choice>
    <mc:Fallback xmlns="">
      <p:transition spd="slow" advTm="6143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D6C66-68A5-CD0D-DDC2-05A310AF6C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D891E9-FFDF-14C2-D50E-E3DC4487E30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F4F5FF7-5751-A36B-1EE6-380FE23054A7}"/>
                  </a:ext>
                </a:extLst>
              </p:cNvPr>
              <p:cNvSpPr>
                <a:spLocks noGrp="1"/>
              </p:cNvSpPr>
              <p:nvPr>
                <p:ph idx="1"/>
              </p:nvPr>
            </p:nvSpPr>
            <p:spPr>
              <a:xfrm>
                <a:off x="374375" y="874645"/>
                <a:ext cx="11572460" cy="5251520"/>
              </a:xfrm>
            </p:spPr>
            <p:txBody>
              <a:bodyPr>
                <a:noAutofit/>
              </a:bodyPr>
              <a:lstStyle/>
              <a:p>
                <a:pPr marL="114300" indent="0" algn="just">
                  <a:lnSpc>
                    <a:spcPct val="150000"/>
                  </a:lnSpc>
                  <a:buNone/>
                </a:pPr>
                <a:r>
                  <a:rPr lang="en-US" sz="2400" dirty="0">
                    <a:latin typeface="Times New Roman" panose="02020603050405020304" pitchFamily="18" charset="0"/>
                    <a:cs typeface="Times New Roman" panose="02020603050405020304" pitchFamily="18" charset="0"/>
                  </a:rPr>
                  <a:t>Consider a system of  material balances with chemical reaction, as depicted in </a:t>
                </a:r>
                <a:r>
                  <a:rPr lang="en-US" sz="2400" b="1" dirty="0">
                    <a:latin typeface="Times New Roman" pitchFamily="18" charset="0"/>
                    <a:cs typeface="Times New Roman" pitchFamily="18" charset="0"/>
                  </a:rPr>
                  <a:t>Figure 5.2</a:t>
                </a:r>
                <a:r>
                  <a:rPr lang="en-US" sz="2400" dirty="0">
                    <a:latin typeface="Times New Roman" panose="02020603050405020304" pitchFamily="18" charset="0"/>
                    <a:cs typeface="Times New Roman" panose="02020603050405020304" pitchFamily="18" charset="0"/>
                  </a:rPr>
                  <a:t>. </a:t>
                </a:r>
              </a:p>
              <a:p>
                <a:pPr marL="114300" indent="0" algn="just">
                  <a:lnSpc>
                    <a:spcPct val="150000"/>
                  </a:lnSpc>
                  <a:buNone/>
                </a:pPr>
                <a:r>
                  <a:rPr lang="en-US" sz="2400" dirty="0">
                    <a:latin typeface="Times New Roman" panose="02020603050405020304" pitchFamily="18" charset="0"/>
                    <a:cs typeface="Times New Roman" panose="02020603050405020304" pitchFamily="18" charset="0"/>
                  </a:rPr>
                  <a:t>The reaction is taking placed with  the following stochiometric equation</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196)</a:t>
                </a:r>
                <a:r>
                  <a:rPr lang="en-US" sz="2400" dirty="0">
                    <a:latin typeface="Times New Roman" panose="02020603050405020304" pitchFamily="18" charset="0"/>
                    <a:cs typeface="Times New Roman" panose="02020603050405020304" pitchFamily="18" charset="0"/>
                  </a:rPr>
                  <a:t>: </a:t>
                </a:r>
              </a:p>
              <a:p>
                <a:pPr marL="11430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𝑎𝐴</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𝑏𝐵</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𝑐𝐶</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𝑑𝐷</m:t>
                    </m:r>
                  </m:oMath>
                </a14:m>
                <a:r>
                  <a:rPr lang="en-US" sz="2400" dirty="0">
                    <a:latin typeface="Times New Roman" panose="02020603050405020304" pitchFamily="18" charset="0"/>
                    <a:cs typeface="Times New Roman" panose="02020603050405020304" pitchFamily="18" charset="0"/>
                  </a:rPr>
                  <a:t>                                                                           (5.20)        </a:t>
                </a:r>
              </a:p>
              <a:p>
                <a:pPr marL="11430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F4F5FF7-5751-A36B-1EE6-380FE23054A7}"/>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3D9D96E-EAE4-FC28-852C-0A48F35A45E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654165F-9C9A-4BA1-0EF3-91D1A492CE6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8FBB8AE-F10B-F4E9-AD2B-B97CE0CD8E5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0" name="TextBox 19">
            <a:extLst>
              <a:ext uri="{FF2B5EF4-FFF2-40B4-BE49-F238E27FC236}">
                <a16:creationId xmlns:a16="http://schemas.microsoft.com/office/drawing/2014/main" id="{1FFF9574-ACBD-36EC-BB07-6505532B50AC}"/>
              </a:ext>
            </a:extLst>
          </p:cNvPr>
          <p:cNvSpPr txBox="1"/>
          <p:nvPr/>
        </p:nvSpPr>
        <p:spPr>
          <a:xfrm>
            <a:off x="6559825" y="3830007"/>
            <a:ext cx="4880113" cy="1133965"/>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5.2</a:t>
            </a:r>
            <a:r>
              <a:rPr lang="en-US" sz="2400" dirty="0">
                <a:latin typeface="Times New Roman" panose="02020603050405020304" pitchFamily="18" charset="0"/>
                <a:cs typeface="Times New Roman" panose="02020603050405020304" pitchFamily="18" charset="0"/>
              </a:rPr>
              <a:t>. Material balances with chemical reaction</a:t>
            </a:r>
          </a:p>
        </p:txBody>
      </p:sp>
      <p:grpSp>
        <p:nvGrpSpPr>
          <p:cNvPr id="11" name="Group 10">
            <a:extLst>
              <a:ext uri="{FF2B5EF4-FFF2-40B4-BE49-F238E27FC236}">
                <a16:creationId xmlns:a16="http://schemas.microsoft.com/office/drawing/2014/main" id="{9E3F9D01-C324-8A13-F05C-3E0FCC91D932}"/>
              </a:ext>
            </a:extLst>
          </p:cNvPr>
          <p:cNvGrpSpPr/>
          <p:nvPr/>
        </p:nvGrpSpPr>
        <p:grpSpPr>
          <a:xfrm>
            <a:off x="878161" y="3500405"/>
            <a:ext cx="4421673" cy="2174835"/>
            <a:chOff x="912327" y="3429000"/>
            <a:chExt cx="4421673" cy="2174835"/>
          </a:xfrm>
        </p:grpSpPr>
        <p:grpSp>
          <p:nvGrpSpPr>
            <p:cNvPr id="4" name="Group 3">
              <a:extLst>
                <a:ext uri="{FF2B5EF4-FFF2-40B4-BE49-F238E27FC236}">
                  <a16:creationId xmlns:a16="http://schemas.microsoft.com/office/drawing/2014/main" id="{5B85CD44-5AB4-CA3F-BDFA-7DFA6D337DFB}"/>
                </a:ext>
              </a:extLst>
            </p:cNvPr>
            <p:cNvGrpSpPr/>
            <p:nvPr/>
          </p:nvGrpSpPr>
          <p:grpSpPr>
            <a:xfrm>
              <a:off x="912327" y="3500405"/>
              <a:ext cx="4421673" cy="2037520"/>
              <a:chOff x="2896841" y="2698248"/>
              <a:chExt cx="4421673" cy="2037520"/>
            </a:xfrm>
          </p:grpSpPr>
          <p:sp>
            <p:nvSpPr>
              <p:cNvPr id="8" name="Flowchart: Magnetic Disk 7">
                <a:extLst>
                  <a:ext uri="{FF2B5EF4-FFF2-40B4-BE49-F238E27FC236}">
                    <a16:creationId xmlns:a16="http://schemas.microsoft.com/office/drawing/2014/main" id="{79334299-98CF-E64B-93CD-AFEF35F7806E}"/>
                  </a:ext>
                </a:extLst>
              </p:cNvPr>
              <p:cNvSpPr/>
              <p:nvPr/>
            </p:nvSpPr>
            <p:spPr>
              <a:xfrm>
                <a:off x="3896966" y="2698248"/>
                <a:ext cx="1958009" cy="2037520"/>
              </a:xfrm>
              <a:prstGeom prst="flowChartMagneticDisk">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Reactor</a:t>
                </a:r>
                <a:r>
                  <a:rPr lang="en-US" dirty="0"/>
                  <a:t> </a:t>
                </a:r>
              </a:p>
            </p:txBody>
          </p:sp>
          <p:cxnSp>
            <p:nvCxnSpPr>
              <p:cNvPr id="9" name="Straight Arrow Connector 8">
                <a:extLst>
                  <a:ext uri="{FF2B5EF4-FFF2-40B4-BE49-F238E27FC236}">
                    <a16:creationId xmlns:a16="http://schemas.microsoft.com/office/drawing/2014/main" id="{0F3DF6DA-694E-1B97-7F60-7B8DC7BCD558}"/>
                  </a:ext>
                </a:extLst>
              </p:cNvPr>
              <p:cNvCxnSpPr>
                <a:cxnSpLocks/>
              </p:cNvCxnSpPr>
              <p:nvPr/>
            </p:nvCxnSpPr>
            <p:spPr>
              <a:xfrm>
                <a:off x="3301447" y="3701476"/>
                <a:ext cx="606286"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a:extLst>
                  <a:ext uri="{FF2B5EF4-FFF2-40B4-BE49-F238E27FC236}">
                    <a16:creationId xmlns:a16="http://schemas.microsoft.com/office/drawing/2014/main" id="{748064DB-7658-AEEB-A476-68ECE467BB5A}"/>
                  </a:ext>
                </a:extLst>
              </p:cNvPr>
              <p:cNvCxnSpPr>
                <a:cxnSpLocks/>
                <a:stCxn id="8" idx="4"/>
              </p:cNvCxnSpPr>
              <p:nvPr/>
            </p:nvCxnSpPr>
            <p:spPr>
              <a:xfrm>
                <a:off x="5854975" y="3717008"/>
                <a:ext cx="79513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3BA4BFEA-163B-0A44-6445-FC499E19146C}"/>
                  </a:ext>
                </a:extLst>
              </p:cNvPr>
              <p:cNvSpPr txBox="1"/>
              <p:nvPr/>
            </p:nvSpPr>
            <p:spPr>
              <a:xfrm>
                <a:off x="5986671" y="3164924"/>
                <a:ext cx="1331843" cy="461665"/>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F</a:t>
                </a:r>
                <a:r>
                  <a:rPr lang="en-US" sz="2400" baseline="-25000" dirty="0">
                    <a:solidFill>
                      <a:srgbClr val="002060"/>
                    </a:solidFill>
                    <a:latin typeface="Times New Roman" panose="02020603050405020304" pitchFamily="18" charset="0"/>
                    <a:cs typeface="Times New Roman" panose="02020603050405020304" pitchFamily="18" charset="0"/>
                  </a:rPr>
                  <a:t>i</a:t>
                </a:r>
              </a:p>
            </p:txBody>
          </p:sp>
          <p:sp>
            <p:nvSpPr>
              <p:cNvPr id="15" name="TextBox 14">
                <a:extLst>
                  <a:ext uri="{FF2B5EF4-FFF2-40B4-BE49-F238E27FC236}">
                    <a16:creationId xmlns:a16="http://schemas.microsoft.com/office/drawing/2014/main" id="{595D787B-2D5C-F15D-39E5-1F1203759C85}"/>
                  </a:ext>
                </a:extLst>
              </p:cNvPr>
              <p:cNvSpPr txBox="1"/>
              <p:nvPr/>
            </p:nvSpPr>
            <p:spPr>
              <a:xfrm>
                <a:off x="2896841" y="3134931"/>
                <a:ext cx="70236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io</a:t>
                </a:r>
              </a:p>
            </p:txBody>
          </p:sp>
        </p:grpSp>
        <p:sp>
          <p:nvSpPr>
            <p:cNvPr id="10" name="Rectangle 9">
              <a:extLst>
                <a:ext uri="{FF2B5EF4-FFF2-40B4-BE49-F238E27FC236}">
                  <a16:creationId xmlns:a16="http://schemas.microsoft.com/office/drawing/2014/main" id="{3E502852-D7BE-0DAC-2B9E-52C38F26F7DE}"/>
                </a:ext>
              </a:extLst>
            </p:cNvPr>
            <p:cNvSpPr/>
            <p:nvPr/>
          </p:nvSpPr>
          <p:spPr>
            <a:xfrm>
              <a:off x="1614693" y="3429000"/>
              <a:ext cx="2387464" cy="2174835"/>
            </a:xfrm>
            <a:prstGeom prst="rect">
              <a:avLst/>
            </a:prstGeom>
            <a:noFill/>
            <a:ln>
              <a:solidFill>
                <a:srgbClr val="0070C0"/>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2125872736"/>
      </p:ext>
    </p:extLst>
  </p:cSld>
  <p:clrMapOvr>
    <a:masterClrMapping/>
  </p:clrMapOvr>
  <mc:AlternateContent xmlns:mc="http://schemas.openxmlformats.org/markup-compatibility/2006" xmlns:p14="http://schemas.microsoft.com/office/powerpoint/2010/main">
    <mc:Choice Requires="p14">
      <p:transition spd="slow" p14:dur="2000" advTm="61173"/>
    </mc:Choice>
    <mc:Fallback xmlns="">
      <p:transition spd="slow" advTm="6117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1C978-7C51-94D7-49C9-74065F41BC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05FD4C-EFD3-85A7-0DD4-95671C327B08}"/>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6AB00D0-4A7E-0995-2214-C7F56969EEB3}"/>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balances can be performed using moles basis to account rates of generation/consumption of the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Rate of inputs – rate of outputs ± rate of generation/ consumption = 0</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sym typeface="Symbol" panose="05050102010706020507" pitchFamily="18" charset="2"/>
                      </a:rPr>
                      <m:t>=0</m:t>
                    </m:r>
                  </m:oMath>
                </a14:m>
                <a:r>
                  <a:rPr lang="en-US" sz="2400" dirty="0">
                    <a:latin typeface="Times New Roman" panose="02020603050405020304" pitchFamily="18" charset="0"/>
                    <a:cs typeface="Times New Roman" panose="02020603050405020304" pitchFamily="18" charset="0"/>
                  </a:rPr>
                  <a:t>                                                           (5.21)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rate of  input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rate of  output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generation/consumption of species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(it is positive for products and negative for reactants, v</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is stochiometric coefficient of species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and  is extent of reaction in mole.</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extent of reaction is determined using the limiting reactant. </a:t>
                </a:r>
              </a:p>
            </p:txBody>
          </p:sp>
        </mc:Choice>
        <mc:Fallback xmlns="">
          <p:sp>
            <p:nvSpPr>
              <p:cNvPr id="3" name="Content Placeholder 2">
                <a:extLst>
                  <a:ext uri="{FF2B5EF4-FFF2-40B4-BE49-F238E27FC236}">
                    <a16:creationId xmlns:a16="http://schemas.microsoft.com/office/drawing/2014/main" id="{B6AB00D0-4A7E-0995-2214-C7F56969EEB3}"/>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68F220B-1445-CB1C-F564-2E4665DC7BE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00647AE-8D34-5D86-330B-D7358E4EA7A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9BE9A82-52DA-0D20-EB54-A379B6EE1C0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34430468"/>
      </p:ext>
    </p:extLst>
  </p:cSld>
  <p:clrMapOvr>
    <a:masterClrMapping/>
  </p:clrMapOvr>
  <mc:AlternateContent xmlns:mc="http://schemas.openxmlformats.org/markup-compatibility/2006" xmlns:p14="http://schemas.microsoft.com/office/powerpoint/2010/main">
    <mc:Choice Requires="p14">
      <p:transition spd="slow" p14:dur="2000" advTm="74236"/>
    </mc:Choice>
    <mc:Fallback xmlns="">
      <p:transition spd="slow" advTm="7423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4C442-537E-AD73-F3A4-BE80BEF119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020C42-31DE-955A-0298-83BFC350CEC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8C5BA5A-EDE9-D77F-A7D3-FB024B70547A}"/>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chemical reaction equation (5.20) can be  written as follows:</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𝑎𝐴</m:t>
                    </m:r>
                    <m:r>
                      <a:rPr lang="en-US" sz="2400" i="1">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𝑏</m:t>
                        </m:r>
                      </m:num>
                      <m:den>
                        <m:r>
                          <a:rPr lang="en-US" sz="2400" b="0" i="1" smtClean="0">
                            <a:latin typeface="Cambria Math" panose="02040503050406030204" pitchFamily="18" charset="0"/>
                            <a:cs typeface="Times New Roman" panose="02020603050405020304" pitchFamily="18" charset="0"/>
                          </a:rPr>
                          <m:t>𝑎</m:t>
                        </m:r>
                      </m:den>
                    </m:f>
                    <m:r>
                      <a:rPr lang="en-US" sz="2400" i="1">
                        <a:latin typeface="Cambria Math" panose="02040503050406030204" pitchFamily="18" charset="0"/>
                        <a:cs typeface="Times New Roman" panose="02020603050405020304" pitchFamily="18" charset="0"/>
                      </a:rPr>
                      <m:t>𝐵</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𝑐</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𝑎</m:t>
                        </m:r>
                      </m:den>
                    </m:f>
                    <m:r>
                      <a:rPr lang="en-US" sz="2400" i="1">
                        <a:latin typeface="Cambria Math" panose="02040503050406030204" pitchFamily="18" charset="0"/>
                        <a:ea typeface="Cambria Math" panose="02040503050406030204" pitchFamily="18" charset="0"/>
                        <a:cs typeface="Times New Roman" panose="02020603050405020304" pitchFamily="18" charset="0"/>
                      </a:rPr>
                      <m:t>𝐶</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𝑑</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𝑎</m:t>
                        </m:r>
                      </m:den>
                    </m:f>
                    <m:r>
                      <a:rPr lang="en-US" sz="2400" i="1">
                        <a:latin typeface="Cambria Math" panose="02040503050406030204" pitchFamily="18" charset="0"/>
                        <a:ea typeface="Cambria Math" panose="02040503050406030204" pitchFamily="18" charset="0"/>
                        <a:cs typeface="Times New Roman" panose="02020603050405020304" pitchFamily="18" charset="0"/>
                      </a:rPr>
                      <m:t>𝐷</m:t>
                    </m:r>
                  </m:oMath>
                </a14:m>
                <a:r>
                  <a:rPr lang="en-US" sz="2400" dirty="0">
                    <a:latin typeface="Times New Roman" panose="02020603050405020304" pitchFamily="18" charset="0"/>
                    <a:cs typeface="Times New Roman" panose="02020603050405020304" pitchFamily="18" charset="0"/>
                  </a:rPr>
                  <a:t>                                                   (5.22)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species A and B are reactants, species C and D are products, the letters a, b, c and d are stochiometric coefficients for species A, B, C &amp; D,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assumed that  species A is a limiting reactant.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limiting reactant extent of reaction is equal the product of initial mole flow rate and conversion of the limiting reactant.</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𝐴</m:t>
                        </m:r>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𝐴</m:t>
                        </m:r>
                      </m:sub>
                    </m:sSub>
                  </m:oMath>
                </a14:m>
                <a:r>
                  <a:rPr lang="en-US" sz="2400" dirty="0">
                    <a:latin typeface="Times New Roman" panose="02020603050405020304" pitchFamily="18" charset="0"/>
                    <a:cs typeface="Times New Roman" panose="02020603050405020304" pitchFamily="18" charset="0"/>
                  </a:rPr>
                  <a:t>                                                                     (5.23)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8C5BA5A-EDE9-D77F-A7D3-FB024B70547A}"/>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D9756188-4A88-A135-D178-4C7E5E195F2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CB1E34E-7DA1-E0A6-F435-F5FB6D769C1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303B434-681B-87A8-184E-BB06FD016C8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68486815"/>
      </p:ext>
    </p:extLst>
  </p:cSld>
  <p:clrMapOvr>
    <a:masterClrMapping/>
  </p:clrMapOvr>
  <mc:AlternateContent xmlns:mc="http://schemas.openxmlformats.org/markup-compatibility/2006" xmlns:p14="http://schemas.microsoft.com/office/powerpoint/2010/main">
    <mc:Choice Requires="p14">
      <p:transition spd="slow" p14:dur="2000" advTm="55176"/>
    </mc:Choice>
    <mc:Fallback xmlns="">
      <p:transition spd="slow" advTm="5517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E5CCB-8FF3-F28F-FBDB-EAA23201F6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5AA155-22E1-B623-27A5-F354E872CDE7}"/>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683111E-AD5B-AC89-06A5-A1A7CBCF1B49}"/>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rate of initial moles of species A,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is conversion of species A (limiting reactant),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is extent of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the  rate of number of mole after chemical reaction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𝑖</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(5.24)</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For species A</a:t>
                </a:r>
                <a:r>
                  <a:rPr lang="en-US" sz="2400" dirty="0">
                    <a:latin typeface="Times New Roman" panose="02020603050405020304" pitchFamily="18" charset="0"/>
                    <a:cs typeface="Times New Roman" panose="02020603050405020304" pitchFamily="18" charset="0"/>
                  </a:rPr>
                  <a:t>, the material balance equation is expressed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𝐴</m:t>
                        </m:r>
                        <m:r>
                          <a:rPr lang="en-US" sz="2400" i="1">
                            <a:latin typeface="Cambria Math"/>
                          </a:rPr>
                          <m:t>0</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b="0" i="0"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panose="02040503050406030204" pitchFamily="18" charset="0"/>
                          </a:rPr>
                          <m:t>𝐴</m:t>
                        </m:r>
                        <m:r>
                          <a:rPr lang="en-US" sz="2400" i="1">
                            <a:latin typeface="Cambria Math"/>
                          </a:rPr>
                          <m:t>0</m:t>
                        </m:r>
                      </m:sub>
                    </m:sSub>
                    <m:r>
                      <a:rPr lang="en-US" sz="2400" b="0" i="1" smtClean="0">
                        <a:latin typeface="Cambria Math" panose="02040503050406030204" pitchFamily="18" charset="0"/>
                      </a:rPr>
                      <m:t>(1−</m:t>
                    </m:r>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(5.25)</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B683111E-AD5B-AC89-06A5-A1A7CBCF1B49}"/>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A5DDC1B1-ADA1-0E2B-5973-A2F0BABDEF9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992C420-0D74-6CEB-5950-A88B4C52DBF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74A0A36-D2E1-1176-F851-4253A2B3A9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7586012"/>
      </p:ext>
    </p:extLst>
  </p:cSld>
  <p:clrMapOvr>
    <a:masterClrMapping/>
  </p:clrMapOvr>
  <mc:AlternateContent xmlns:mc="http://schemas.openxmlformats.org/markup-compatibility/2006" xmlns:p14="http://schemas.microsoft.com/office/powerpoint/2010/main">
    <mc:Choice Requires="p14">
      <p:transition spd="slow" p14:dur="2000" advTm="57308"/>
    </mc:Choice>
    <mc:Fallback xmlns="">
      <p:transition spd="slow" advTm="5730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20F3A-9865-9F6A-59F2-CA7092E32A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09F416-E876-3A5B-AFA0-DA1941F33A6D}"/>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6EE65C0-97BB-B27F-01E9-90BC6C498DD6}"/>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For species B, the material balance equation can be written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𝐵</m:t>
                        </m:r>
                        <m:r>
                          <a:rPr lang="en-US" sz="2400" i="1">
                            <a:latin typeface="Cambria Math"/>
                          </a:rPr>
                          <m:t>0</m:t>
                        </m:r>
                      </m:sub>
                    </m:sSub>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𝑏</m:t>
                        </m:r>
                      </m:num>
                      <m:den>
                        <m:r>
                          <a:rPr lang="en-US" sz="2400" b="0" i="1" smtClean="0">
                            <a:latin typeface="Cambria Math" panose="02040503050406030204" pitchFamily="18" charset="0"/>
                          </a:rPr>
                          <m:t>𝑎</m:t>
                        </m:r>
                      </m:den>
                    </m:f>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(5.26)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species C, the material balance equation can be expressed by: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𝐶</m:t>
                        </m:r>
                        <m:r>
                          <a:rPr lang="en-US" sz="2400" i="1">
                            <a:latin typeface="Cambria Math"/>
                          </a:rPr>
                          <m:t>0</m:t>
                        </m:r>
                      </m:sub>
                    </m:sSub>
                    <m:r>
                      <a:rPr lang="en-US" sz="2400" b="0" i="1" smtClean="0">
                        <a:latin typeface="Cambria Math" panose="02040503050406030204" pitchFamily="18" charset="0"/>
                      </a:rPr>
                      <m:t>+</m:t>
                    </m:r>
                    <m:f>
                      <m:fPr>
                        <m:ctrlPr>
                          <a:rPr lang="en-US" sz="2400" i="1">
                            <a:latin typeface="Cambria Math" panose="02040503050406030204" pitchFamily="18" charset="0"/>
                          </a:rPr>
                        </m:ctrlPr>
                      </m:fPr>
                      <m:num>
                        <m:r>
                          <a:rPr lang="en-US" sz="2400" b="0" i="1" smtClean="0">
                            <a:latin typeface="Cambria Math" panose="02040503050406030204" pitchFamily="18" charset="0"/>
                          </a:rPr>
                          <m:t>𝑐</m:t>
                        </m:r>
                      </m:num>
                      <m:den>
                        <m:r>
                          <a:rPr lang="en-US" sz="2400" i="1">
                            <a:latin typeface="Cambria Math" panose="02040503050406030204" pitchFamily="18" charset="0"/>
                          </a:rPr>
                          <m:t>𝑎</m:t>
                        </m:r>
                      </m:den>
                    </m:f>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(5.27)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for species D, the material balance equation is given by: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𝐷</m:t>
                        </m:r>
                        <m:r>
                          <a:rPr lang="en-US" sz="2400" i="1">
                            <a:latin typeface="Cambria Math"/>
                          </a:rPr>
                          <m:t>0</m:t>
                        </m:r>
                      </m:sub>
                    </m:sSub>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b="0" i="1" smtClean="0">
                            <a:latin typeface="Cambria Math" panose="02040503050406030204" pitchFamily="18" charset="0"/>
                          </a:rPr>
                          <m:t>𝑑</m:t>
                        </m:r>
                      </m:num>
                      <m:den>
                        <m:r>
                          <a:rPr lang="en-US" sz="2400" i="1">
                            <a:latin typeface="Cambria Math" panose="02040503050406030204" pitchFamily="18" charset="0"/>
                          </a:rPr>
                          <m:t>𝑎</m:t>
                        </m:r>
                      </m:den>
                    </m:f>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(5.28)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B6EE65C0-97BB-B27F-01E9-90BC6C498DD6}"/>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52574B5A-DC4C-BD99-DB55-D20A660D8C2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AF81702-2037-294C-1BD1-0C4D4BCC2BF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17C0CE2-1A4A-11A6-6F8B-D06D66DC605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16390465"/>
      </p:ext>
    </p:extLst>
  </p:cSld>
  <p:clrMapOvr>
    <a:masterClrMapping/>
  </p:clrMapOvr>
  <mc:AlternateContent xmlns:mc="http://schemas.openxmlformats.org/markup-compatibility/2006" xmlns:p14="http://schemas.microsoft.com/office/powerpoint/2010/main">
    <mc:Choice Requires="p14">
      <p:transition spd="slow" p14:dur="2000" advTm="74038"/>
    </mc:Choice>
    <mc:Fallback xmlns="">
      <p:transition spd="slow" advTm="7403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CD0B0-7E86-05FD-531A-5ED53FE53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0A4C94-74A3-6C75-8A70-03238E4F20D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Activity 5.2</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6EF55E-5557-82F7-8A9C-2A1328E169B5}"/>
                  </a:ext>
                </a:extLst>
              </p:cNvPr>
              <p:cNvSpPr>
                <a:spLocks noGrp="1"/>
              </p:cNvSpPr>
              <p:nvPr>
                <p:ph idx="1"/>
              </p:nvPr>
            </p:nvSpPr>
            <p:spPr>
              <a:xfrm>
                <a:off x="374374" y="874645"/>
                <a:ext cx="11622155" cy="5251520"/>
              </a:xfrm>
            </p:spPr>
            <p:txBody>
              <a:bodyPr>
                <a:noAutofit/>
              </a:bodyPr>
              <a:lstStyle/>
              <a:p>
                <a:pPr algn="just">
                  <a:lnSpc>
                    <a:spcPct val="150000"/>
                  </a:lnSpc>
                  <a:buNone/>
                </a:pP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1</a:t>
                </a:r>
                <a:r>
                  <a:rPr lang="en-US" sz="2400" b="1" dirty="0">
                    <a:solidFill>
                      <a:srgbClr val="7030A0"/>
                    </a:solidFill>
                    <a:latin typeface="Times New Roman" pitchFamily="18" charset="0"/>
                    <a:cs typeface="Times New Roman" pitchFamily="18" charset="0"/>
                  </a:rPr>
                  <a:t>. </a:t>
                </a:r>
                <a:r>
                  <a:rPr lang="en-US" sz="2400" dirty="0">
                    <a:solidFill>
                      <a:srgbClr val="7030A0"/>
                    </a:solidFill>
                    <a:latin typeface="Times New Roman" pitchFamily="18" charset="0"/>
                    <a:cs typeface="Times New Roman" pitchFamily="18" charset="0"/>
                  </a:rPr>
                  <a:t>In steel manufacturing industry, the blast furnace reaction is observed with desired and undesired reactions as shown below:</a:t>
                </a:r>
              </a:p>
              <a:p>
                <a:pPr algn="just">
                  <a:buNone/>
                </a:pPr>
                <a14:m>
                  <m:oMath xmlns:m="http://schemas.openxmlformats.org/officeDocument/2006/math">
                    <m:sSub>
                      <m:sSubPr>
                        <m:ctrlPr>
                          <a:rPr lang="en-US" sz="2400" i="1" smtClean="0">
                            <a:solidFill>
                              <a:srgbClr val="7030A0"/>
                            </a:solidFill>
                            <a:latin typeface="Cambria Math" panose="02040503050406030204" pitchFamily="18" charset="0"/>
                            <a:cs typeface="Times New Roman" pitchFamily="18" charset="0"/>
                          </a:rPr>
                        </m:ctrlPr>
                      </m:sSubPr>
                      <m:e>
                        <m:r>
                          <m:rPr>
                            <m:sty m:val="p"/>
                          </m:rPr>
                          <a:rPr lang="en-US" sz="2400" b="0" i="0" smtClean="0">
                            <a:solidFill>
                              <a:srgbClr val="7030A0"/>
                            </a:solidFill>
                            <a:latin typeface="Cambria Math" panose="02040503050406030204" pitchFamily="18" charset="0"/>
                            <a:cs typeface="Times New Roman" pitchFamily="18" charset="0"/>
                          </a:rPr>
                          <m:t>Fe</m:t>
                        </m:r>
                      </m:e>
                      <m:sub>
                        <m:r>
                          <a:rPr lang="en-US" sz="2400" b="0" i="0" smtClean="0">
                            <a:solidFill>
                              <a:srgbClr val="7030A0"/>
                            </a:solidFill>
                            <a:latin typeface="Cambria Math" panose="02040503050406030204" pitchFamily="18" charset="0"/>
                            <a:cs typeface="Times New Roman" pitchFamily="18" charset="0"/>
                          </a:rPr>
                          <m:t>2</m:t>
                        </m:r>
                      </m:sub>
                    </m:sSub>
                    <m:sSub>
                      <m:sSubPr>
                        <m:ctrlPr>
                          <a:rPr lang="en-US" sz="2400" i="1" smtClean="0">
                            <a:solidFill>
                              <a:srgbClr val="7030A0"/>
                            </a:solidFill>
                            <a:latin typeface="Cambria Math" panose="02040503050406030204" pitchFamily="18" charset="0"/>
                            <a:cs typeface="Times New Roman" pitchFamily="18" charset="0"/>
                          </a:rPr>
                        </m:ctrlPr>
                      </m:sSubPr>
                      <m:e>
                        <m:r>
                          <m:rPr>
                            <m:sty m:val="p"/>
                          </m:rPr>
                          <a:rPr lang="en-US" sz="2400" b="0" i="0" smtClean="0">
                            <a:solidFill>
                              <a:srgbClr val="7030A0"/>
                            </a:solidFill>
                            <a:latin typeface="Cambria Math" panose="02040503050406030204" pitchFamily="18" charset="0"/>
                            <a:cs typeface="Times New Roman" pitchFamily="18" charset="0"/>
                          </a:rPr>
                          <m:t>O</m:t>
                        </m:r>
                      </m:e>
                      <m:sub>
                        <m:r>
                          <a:rPr lang="en-US" sz="2400" b="0" i="0" smtClean="0">
                            <a:solidFill>
                              <a:srgbClr val="7030A0"/>
                            </a:solidFill>
                            <a:latin typeface="Cambria Math" panose="02040503050406030204" pitchFamily="18" charset="0"/>
                            <a:cs typeface="Times New Roman" pitchFamily="18" charset="0"/>
                          </a:rPr>
                          <m:t>3</m:t>
                        </m:r>
                      </m:sub>
                    </m:sSub>
                    <m:r>
                      <a:rPr lang="en-US" sz="2400" b="0" i="0" smtClean="0">
                        <a:solidFill>
                          <a:srgbClr val="7030A0"/>
                        </a:solidFill>
                        <a:latin typeface="Cambria Math" panose="02040503050406030204" pitchFamily="18" charset="0"/>
                        <a:cs typeface="Times New Roman" pitchFamily="18" charset="0"/>
                      </a:rPr>
                      <m:t>+3</m:t>
                    </m:r>
                    <m:r>
                      <m:rPr>
                        <m:sty m:val="p"/>
                      </m:rPr>
                      <a:rPr lang="en-US" sz="2400" b="0" i="0" smtClean="0">
                        <a:solidFill>
                          <a:srgbClr val="7030A0"/>
                        </a:solidFill>
                        <a:latin typeface="Cambria Math" panose="02040503050406030204" pitchFamily="18" charset="0"/>
                        <a:cs typeface="Times New Roman" pitchFamily="18" charset="0"/>
                      </a:rPr>
                      <m:t>C</m:t>
                    </m:r>
                    <m:r>
                      <a:rPr lang="en-US" sz="2400" b="0" i="0" smtClean="0">
                        <a:solidFill>
                          <a:srgbClr val="7030A0"/>
                        </a:solidFill>
                        <a:latin typeface="Cambria Math" panose="02040503050406030204" pitchFamily="18" charset="0"/>
                        <a:ea typeface="Cambria Math" panose="02040503050406030204" pitchFamily="18" charset="0"/>
                        <a:cs typeface="Times New Roman" pitchFamily="18" charset="0"/>
                      </a:rPr>
                      <m:t>→2</m:t>
                    </m:r>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itchFamily="18" charset="0"/>
                      </a:rPr>
                      <m:t>Fe</m:t>
                    </m:r>
                    <m:r>
                      <a:rPr lang="en-US" sz="2400" b="0" i="0" smtClean="0">
                        <a:solidFill>
                          <a:srgbClr val="7030A0"/>
                        </a:solidFill>
                        <a:latin typeface="Cambria Math" panose="02040503050406030204" pitchFamily="18" charset="0"/>
                        <a:ea typeface="Cambria Math" panose="02040503050406030204" pitchFamily="18" charset="0"/>
                        <a:cs typeface="Times New Roman" pitchFamily="18" charset="0"/>
                      </a:rPr>
                      <m:t>+3</m:t>
                    </m:r>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itchFamily="18" charset="0"/>
                      </a:rPr>
                      <m:t>CO</m:t>
                    </m:r>
                  </m:oMath>
                </a14:m>
                <a:r>
                  <a:rPr lang="en-US" sz="2400" dirty="0">
                    <a:solidFill>
                      <a:srgbClr val="7030A0"/>
                    </a:solidFill>
                    <a:latin typeface="Times New Roman" pitchFamily="18" charset="0"/>
                    <a:cs typeface="Times New Roman" pitchFamily="18" charset="0"/>
                  </a:rPr>
                  <a:t>               </a:t>
                </a:r>
                <a:r>
                  <a:rPr lang="en-US" sz="2400" b="1" dirty="0">
                    <a:solidFill>
                      <a:srgbClr val="7030A0"/>
                    </a:solidFill>
                    <a:latin typeface="Times New Roman" pitchFamily="18" charset="0"/>
                    <a:cs typeface="Times New Roman" pitchFamily="18" charset="0"/>
                  </a:rPr>
                  <a:t>(desired reaction)               (5.29)</a:t>
                </a:r>
              </a:p>
              <a:p>
                <a:pPr algn="just">
                  <a:buNone/>
                </a:pPr>
                <a14:m>
                  <m:oMath xmlns:m="http://schemas.openxmlformats.org/officeDocument/2006/math">
                    <m:sSub>
                      <m:sSubPr>
                        <m:ctrlPr>
                          <a:rPr lang="en-US" sz="2400" i="1">
                            <a:solidFill>
                              <a:srgbClr val="7030A0"/>
                            </a:solidFill>
                            <a:latin typeface="Cambria Math" panose="02040503050406030204" pitchFamily="18" charset="0"/>
                            <a:cs typeface="Times New Roman" pitchFamily="18" charset="0"/>
                          </a:rPr>
                        </m:ctrlPr>
                      </m:sSubPr>
                      <m:e>
                        <m:r>
                          <m:rPr>
                            <m:sty m:val="p"/>
                          </m:rPr>
                          <a:rPr lang="en-US" sz="2400" i="0">
                            <a:solidFill>
                              <a:srgbClr val="7030A0"/>
                            </a:solidFill>
                            <a:latin typeface="Cambria Math" panose="02040503050406030204" pitchFamily="18" charset="0"/>
                            <a:cs typeface="Times New Roman" pitchFamily="18" charset="0"/>
                          </a:rPr>
                          <m:t>Fe</m:t>
                        </m:r>
                      </m:e>
                      <m:sub>
                        <m:r>
                          <a:rPr lang="en-US" sz="2400" i="0">
                            <a:solidFill>
                              <a:srgbClr val="7030A0"/>
                            </a:solidFill>
                            <a:latin typeface="Cambria Math" panose="02040503050406030204" pitchFamily="18" charset="0"/>
                            <a:cs typeface="Times New Roman" pitchFamily="18" charset="0"/>
                          </a:rPr>
                          <m:t>2</m:t>
                        </m:r>
                      </m:sub>
                    </m:sSub>
                    <m:sSub>
                      <m:sSubPr>
                        <m:ctrlPr>
                          <a:rPr lang="en-US" sz="2400" i="1">
                            <a:solidFill>
                              <a:srgbClr val="7030A0"/>
                            </a:solidFill>
                            <a:latin typeface="Cambria Math" panose="02040503050406030204" pitchFamily="18" charset="0"/>
                            <a:cs typeface="Times New Roman" pitchFamily="18" charset="0"/>
                          </a:rPr>
                        </m:ctrlPr>
                      </m:sSubPr>
                      <m:e>
                        <m:r>
                          <m:rPr>
                            <m:sty m:val="p"/>
                          </m:rPr>
                          <a:rPr lang="en-US" sz="2400" i="0">
                            <a:solidFill>
                              <a:srgbClr val="7030A0"/>
                            </a:solidFill>
                            <a:latin typeface="Cambria Math" panose="02040503050406030204" pitchFamily="18" charset="0"/>
                            <a:cs typeface="Times New Roman" pitchFamily="18" charset="0"/>
                          </a:rPr>
                          <m:t>O</m:t>
                        </m:r>
                      </m:e>
                      <m:sub>
                        <m:r>
                          <a:rPr lang="en-US" sz="2400" i="0">
                            <a:solidFill>
                              <a:srgbClr val="7030A0"/>
                            </a:solidFill>
                            <a:latin typeface="Cambria Math" panose="02040503050406030204" pitchFamily="18" charset="0"/>
                            <a:cs typeface="Times New Roman" pitchFamily="18" charset="0"/>
                          </a:rPr>
                          <m:t>3</m:t>
                        </m:r>
                      </m:sub>
                    </m:sSub>
                    <m:r>
                      <a:rPr lang="en-US" sz="2400" i="0">
                        <a:solidFill>
                          <a:srgbClr val="7030A0"/>
                        </a:solidFill>
                        <a:latin typeface="Cambria Math" panose="02040503050406030204" pitchFamily="18" charset="0"/>
                        <a:cs typeface="Times New Roman" pitchFamily="18" charset="0"/>
                      </a:rPr>
                      <m:t>+</m:t>
                    </m:r>
                    <m:r>
                      <m:rPr>
                        <m:sty m:val="p"/>
                      </m:rPr>
                      <a:rPr lang="en-US" sz="2400" i="0">
                        <a:solidFill>
                          <a:srgbClr val="7030A0"/>
                        </a:solidFill>
                        <a:latin typeface="Cambria Math" panose="02040503050406030204" pitchFamily="18" charset="0"/>
                        <a:cs typeface="Times New Roman" pitchFamily="18" charset="0"/>
                      </a:rPr>
                      <m:t>C</m:t>
                    </m:r>
                    <m:r>
                      <a:rPr lang="en-US" sz="2400" i="0">
                        <a:solidFill>
                          <a:srgbClr val="7030A0"/>
                        </a:solidFill>
                        <a:latin typeface="Cambria Math" panose="02040503050406030204" pitchFamily="18" charset="0"/>
                        <a:ea typeface="Cambria Math" panose="02040503050406030204" pitchFamily="18" charset="0"/>
                        <a:cs typeface="Times New Roman" pitchFamily="18" charset="0"/>
                      </a:rPr>
                      <m:t>→2</m:t>
                    </m:r>
                    <m:r>
                      <m:rPr>
                        <m:sty m:val="p"/>
                      </m:rPr>
                      <a:rPr lang="en-US" sz="2400" i="0">
                        <a:solidFill>
                          <a:srgbClr val="7030A0"/>
                        </a:solidFill>
                        <a:latin typeface="Cambria Math" panose="02040503050406030204" pitchFamily="18" charset="0"/>
                        <a:ea typeface="Cambria Math" panose="02040503050406030204" pitchFamily="18" charset="0"/>
                        <a:cs typeface="Times New Roman" pitchFamily="18" charset="0"/>
                      </a:rPr>
                      <m:t>FeO</m:t>
                    </m:r>
                    <m:r>
                      <a:rPr lang="en-US" sz="2400" i="0">
                        <a:solidFill>
                          <a:srgbClr val="7030A0"/>
                        </a:solidFill>
                        <a:latin typeface="Cambria Math" panose="02040503050406030204" pitchFamily="18" charset="0"/>
                        <a:ea typeface="Cambria Math" panose="02040503050406030204" pitchFamily="18" charset="0"/>
                        <a:cs typeface="Times New Roman" pitchFamily="18" charset="0"/>
                      </a:rPr>
                      <m:t>+</m:t>
                    </m:r>
                    <m:r>
                      <m:rPr>
                        <m:sty m:val="p"/>
                      </m:rPr>
                      <a:rPr lang="en-US" sz="2400" i="0">
                        <a:solidFill>
                          <a:srgbClr val="7030A0"/>
                        </a:solidFill>
                        <a:latin typeface="Cambria Math" panose="02040503050406030204" pitchFamily="18" charset="0"/>
                        <a:ea typeface="Cambria Math" panose="02040503050406030204" pitchFamily="18" charset="0"/>
                        <a:cs typeface="Times New Roman" pitchFamily="18" charset="0"/>
                      </a:rPr>
                      <m:t>CO</m:t>
                    </m:r>
                  </m:oMath>
                </a14:m>
                <a:r>
                  <a:rPr lang="en-US" sz="2400" dirty="0">
                    <a:solidFill>
                      <a:srgbClr val="7030A0"/>
                    </a:solidFill>
                    <a:latin typeface="Times New Roman" pitchFamily="18" charset="0"/>
                    <a:cs typeface="Times New Roman" pitchFamily="18" charset="0"/>
                  </a:rPr>
                  <a:t>                </a:t>
                </a:r>
                <a:r>
                  <a:rPr lang="en-US" sz="2400" b="1" dirty="0">
                    <a:solidFill>
                      <a:srgbClr val="7030A0"/>
                    </a:solidFill>
                    <a:latin typeface="Times New Roman" pitchFamily="18" charset="0"/>
                    <a:cs typeface="Times New Roman" pitchFamily="18" charset="0"/>
                  </a:rPr>
                  <a:t>(undesired reaction)            (5.30)</a:t>
                </a:r>
              </a:p>
              <a:p>
                <a:pPr algn="just">
                  <a:lnSpc>
                    <a:spcPct val="150000"/>
                  </a:lnSpc>
                  <a:buNone/>
                </a:pPr>
                <a:r>
                  <a:rPr lang="en-US" sz="2400" dirty="0">
                    <a:solidFill>
                      <a:srgbClr val="7030A0"/>
                    </a:solidFill>
                    <a:latin typeface="Times New Roman" pitchFamily="18" charset="0"/>
                    <a:cs typeface="Times New Roman" pitchFamily="18" charset="0"/>
                  </a:rPr>
                  <a:t>By adding  600 kg of carbon (coke) with 2, 000 kg of pure iron oxide (Fe</a:t>
                </a:r>
                <a:r>
                  <a:rPr lang="en-US" sz="2400" baseline="-25000" dirty="0">
                    <a:solidFill>
                      <a:srgbClr val="7030A0"/>
                    </a:solidFill>
                    <a:latin typeface="Times New Roman" pitchFamily="18" charset="0"/>
                    <a:cs typeface="Times New Roman" pitchFamily="18" charset="0"/>
                  </a:rPr>
                  <a:t>2</a:t>
                </a:r>
                <a:r>
                  <a:rPr lang="en-US" sz="2400" dirty="0">
                    <a:solidFill>
                      <a:srgbClr val="7030A0"/>
                    </a:solidFill>
                    <a:latin typeface="Times New Roman" pitchFamily="18" charset="0"/>
                    <a:cs typeface="Times New Roman" pitchFamily="18" charset="0"/>
                  </a:rPr>
                  <a:t>O</a:t>
                </a:r>
                <a:r>
                  <a:rPr lang="en-US" sz="2400" baseline="-25000" dirty="0">
                    <a:solidFill>
                      <a:srgbClr val="7030A0"/>
                    </a:solidFill>
                    <a:latin typeface="Times New Roman" pitchFamily="18" charset="0"/>
                    <a:cs typeface="Times New Roman" pitchFamily="18" charset="0"/>
                  </a:rPr>
                  <a:t>3</a:t>
                </a:r>
                <a:r>
                  <a:rPr lang="en-US" sz="2400" dirty="0">
                    <a:solidFill>
                      <a:srgbClr val="7030A0"/>
                    </a:solidFill>
                    <a:latin typeface="Times New Roman" pitchFamily="18" charset="0"/>
                    <a:cs typeface="Times New Roman" pitchFamily="18" charset="0"/>
                  </a:rPr>
                  <a:t>), the reaction produces 1, 200 kg of pure iron (Fe), 185 kg of  FeO. Based on the given date, calculate: (a) the extent of reactions for both desired and undesired reactions, (b) the remaining amounts of each species,  and (c) check the material balances in mass basis. (</a:t>
                </a:r>
                <a:r>
                  <a:rPr lang="en-US" sz="2400" b="1" dirty="0">
                    <a:solidFill>
                      <a:srgbClr val="7030A0"/>
                    </a:solidFill>
                    <a:latin typeface="Times New Roman" pitchFamily="18" charset="0"/>
                    <a:cs typeface="Times New Roman" pitchFamily="18" charset="0"/>
                  </a:rPr>
                  <a:t>M</a:t>
                </a:r>
                <a:r>
                  <a:rPr lang="en-US" sz="2400" b="1" baseline="-25000" dirty="0">
                    <a:solidFill>
                      <a:srgbClr val="7030A0"/>
                    </a:solidFill>
                    <a:latin typeface="Times New Roman" pitchFamily="18" charset="0"/>
                    <a:cs typeface="Times New Roman" pitchFamily="18" charset="0"/>
                  </a:rPr>
                  <a:t>w</a:t>
                </a:r>
                <a:r>
                  <a:rPr lang="en-US" sz="2400" b="1" dirty="0">
                    <a:solidFill>
                      <a:srgbClr val="7030A0"/>
                    </a:solidFill>
                    <a:latin typeface="Times New Roman" pitchFamily="18" charset="0"/>
                    <a:cs typeface="Times New Roman" pitchFamily="18" charset="0"/>
                  </a:rPr>
                  <a:t> of Fe = 56, C = 12, O = 16</a:t>
                </a:r>
                <a:r>
                  <a:rPr lang="en-US" sz="2400" dirty="0">
                    <a:solidFill>
                      <a:srgbClr val="7030A0"/>
                    </a:solidFill>
                    <a:latin typeface="Times New Roman" pitchFamily="18" charset="0"/>
                    <a:cs typeface="Times New Roman" pitchFamily="18" charset="0"/>
                  </a:rPr>
                  <a:t>)</a:t>
                </a:r>
              </a:p>
              <a:p>
                <a:pPr marL="0" indent="0" algn="just">
                  <a:lnSpc>
                    <a:spcPct val="150000"/>
                  </a:lnSpc>
                  <a:buNone/>
                </a:pPr>
                <a:endParaRPr lang="en-US" sz="2400" dirty="0">
                  <a:latin typeface="Times New Roman" pitchFamily="18" charset="0"/>
                  <a:cs typeface="Times New Roman" pitchFamily="18" charset="0"/>
                </a:endParaRPr>
              </a:p>
            </p:txBody>
          </p:sp>
        </mc:Choice>
        <mc:Fallback xmlns="">
          <p:sp>
            <p:nvSpPr>
              <p:cNvPr id="3" name="Content Placeholder 2">
                <a:extLst>
                  <a:ext uri="{FF2B5EF4-FFF2-40B4-BE49-F238E27FC236}">
                    <a16:creationId xmlns:a16="http://schemas.microsoft.com/office/drawing/2014/main" id="{B76EF55E-5557-82F7-8A9C-2A1328E169B5}"/>
                  </a:ext>
                </a:extLst>
              </p:cNvPr>
              <p:cNvSpPr>
                <a:spLocks noGrp="1" noRot="1" noChangeAspect="1" noMove="1" noResize="1" noEditPoints="1" noAdjustHandles="1" noChangeArrowheads="1" noChangeShapeType="1" noTextEdit="1"/>
              </p:cNvSpPr>
              <p:nvPr>
                <p:ph idx="1"/>
              </p:nvPr>
            </p:nvSpPr>
            <p:spPr>
              <a:xfrm>
                <a:off x="374374" y="874645"/>
                <a:ext cx="11622155" cy="5251520"/>
              </a:xfrm>
              <a:blipFill>
                <a:blip r:embed="rId4"/>
                <a:stretch>
                  <a:fillRect l="-787" r="-787"/>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23A1D2E2-7889-C707-CEF4-F4568EA0BBE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9ECEA89-7D09-9848-3838-6E42F181167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C6ADA27-BF6E-F671-66CD-EFD0A68F8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40645690"/>
      </p:ext>
    </p:extLst>
  </p:cSld>
  <p:clrMapOvr>
    <a:masterClrMapping/>
  </p:clrMapOvr>
  <mc:AlternateContent xmlns:mc="http://schemas.openxmlformats.org/markup-compatibility/2006" xmlns:p14="http://schemas.microsoft.com/office/powerpoint/2010/main">
    <mc:Choice Requires="p14">
      <p:transition spd="slow" p14:dur="2000" advTm="110737"/>
    </mc:Choice>
    <mc:Fallback xmlns="">
      <p:transition spd="slow" advTm="11073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23699-E4E4-D7B6-9813-70749BF227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4F0CF3-DBDC-E69D-78DD-841F4523C91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2CE7DD0-0AB6-7C33-5C90-E4288BD9AB58}"/>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Answer:</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Chemical reaction with balanced equation, desired and undesired reactions</a:t>
                </a:r>
              </a:p>
              <a:p>
                <a:pPr algn="just">
                  <a:lnSpc>
                    <a:spcPct val="150000"/>
                  </a:lnSpc>
                  <a:buNone/>
                </a:pPr>
                <a14:m>
                  <m:oMath xmlns:m="http://schemas.openxmlformats.org/officeDocument/2006/math">
                    <m:sSub>
                      <m:sSubPr>
                        <m:ctrlPr>
                          <a:rPr lang="en-US" sz="2400" i="1">
                            <a:latin typeface="Cambria Math" panose="02040503050406030204" pitchFamily="18" charset="0"/>
                            <a:cs typeface="Times New Roman" pitchFamily="18" charset="0"/>
                          </a:rPr>
                        </m:ctrlPr>
                      </m:sSubPr>
                      <m:e>
                        <m:r>
                          <m:rPr>
                            <m:sty m:val="p"/>
                          </m:rPr>
                          <a:rPr lang="en-US" sz="2400">
                            <a:latin typeface="Cambria Math" panose="02040503050406030204" pitchFamily="18" charset="0"/>
                            <a:cs typeface="Times New Roman" pitchFamily="18" charset="0"/>
                          </a:rPr>
                          <m:t>Fe</m:t>
                        </m:r>
                      </m:e>
                      <m:sub>
                        <m:r>
                          <a:rPr lang="en-US" sz="2400">
                            <a:latin typeface="Cambria Math" panose="02040503050406030204" pitchFamily="18" charset="0"/>
                            <a:cs typeface="Times New Roman" pitchFamily="18" charset="0"/>
                          </a:rPr>
                          <m:t>2</m:t>
                        </m:r>
                      </m:sub>
                    </m:sSub>
                    <m:sSub>
                      <m:sSubPr>
                        <m:ctrlPr>
                          <a:rPr lang="en-US" sz="2400" i="1">
                            <a:latin typeface="Cambria Math" panose="02040503050406030204" pitchFamily="18" charset="0"/>
                            <a:cs typeface="Times New Roman" pitchFamily="18" charset="0"/>
                          </a:rPr>
                        </m:ctrlPr>
                      </m:sSubPr>
                      <m:e>
                        <m:r>
                          <m:rPr>
                            <m:sty m:val="p"/>
                          </m:rPr>
                          <a:rPr lang="en-US" sz="2400">
                            <a:latin typeface="Cambria Math" panose="02040503050406030204" pitchFamily="18" charset="0"/>
                            <a:cs typeface="Times New Roman" pitchFamily="18" charset="0"/>
                          </a:rPr>
                          <m:t>O</m:t>
                        </m:r>
                      </m:e>
                      <m:sub>
                        <m:r>
                          <a:rPr lang="en-US" sz="2400">
                            <a:latin typeface="Cambria Math" panose="02040503050406030204" pitchFamily="18" charset="0"/>
                            <a:cs typeface="Times New Roman" pitchFamily="18" charset="0"/>
                          </a:rPr>
                          <m:t>3</m:t>
                        </m:r>
                      </m:sub>
                    </m:sSub>
                    <m:r>
                      <a:rPr lang="en-US" sz="2400">
                        <a:latin typeface="Cambria Math" panose="02040503050406030204" pitchFamily="18" charset="0"/>
                        <a:cs typeface="Times New Roman" pitchFamily="18" charset="0"/>
                      </a:rPr>
                      <m:t>+3</m:t>
                    </m:r>
                    <m:r>
                      <m:rPr>
                        <m:sty m:val="p"/>
                      </m:rPr>
                      <a:rPr lang="en-US" sz="2400">
                        <a:latin typeface="Cambria Math" panose="02040503050406030204" pitchFamily="18" charset="0"/>
                        <a:cs typeface="Times New Roman" pitchFamily="18" charset="0"/>
                      </a:rPr>
                      <m:t>C</m:t>
                    </m:r>
                    <m:r>
                      <a:rPr lang="en-US" sz="2400">
                        <a:latin typeface="Cambria Math" panose="02040503050406030204" pitchFamily="18" charset="0"/>
                        <a:ea typeface="Cambria Math" panose="02040503050406030204" pitchFamily="18" charset="0"/>
                        <a:cs typeface="Times New Roman" pitchFamily="18" charset="0"/>
                      </a:rPr>
                      <m:t>→2</m:t>
                    </m:r>
                    <m:r>
                      <m:rPr>
                        <m:sty m:val="p"/>
                      </m:rPr>
                      <a:rPr lang="en-US" sz="2400">
                        <a:latin typeface="Cambria Math" panose="02040503050406030204" pitchFamily="18" charset="0"/>
                        <a:ea typeface="Cambria Math" panose="02040503050406030204" pitchFamily="18" charset="0"/>
                        <a:cs typeface="Times New Roman" pitchFamily="18" charset="0"/>
                      </a:rPr>
                      <m:t>Fe</m:t>
                    </m:r>
                    <m:r>
                      <a:rPr lang="en-US" sz="2400">
                        <a:latin typeface="Cambria Math" panose="02040503050406030204" pitchFamily="18" charset="0"/>
                        <a:ea typeface="Cambria Math" panose="02040503050406030204" pitchFamily="18" charset="0"/>
                        <a:cs typeface="Times New Roman" pitchFamily="18" charset="0"/>
                      </a:rPr>
                      <m:t>+3</m:t>
                    </m:r>
                    <m:r>
                      <m:rPr>
                        <m:sty m:val="p"/>
                      </m:rPr>
                      <a:rPr lang="en-US" sz="2400">
                        <a:latin typeface="Cambria Math" panose="02040503050406030204" pitchFamily="18" charset="0"/>
                        <a:ea typeface="Cambria Math" panose="02040503050406030204" pitchFamily="18" charset="0"/>
                        <a:cs typeface="Times New Roman" pitchFamily="18" charset="0"/>
                      </a:rPr>
                      <m:t>CO</m:t>
                    </m:r>
                  </m:oMath>
                </a14:m>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(desired reaction) </a:t>
                </a:r>
              </a:p>
              <a:p>
                <a:pPr algn="just">
                  <a:lnSpc>
                    <a:spcPct val="150000"/>
                  </a:lnSpc>
                  <a:buNone/>
                </a:pPr>
                <a14:m>
                  <m:oMath xmlns:m="http://schemas.openxmlformats.org/officeDocument/2006/math">
                    <m:sSub>
                      <m:sSubPr>
                        <m:ctrlPr>
                          <a:rPr lang="en-US" sz="2400" i="1">
                            <a:latin typeface="Cambria Math" panose="02040503050406030204" pitchFamily="18" charset="0"/>
                            <a:cs typeface="Times New Roman" pitchFamily="18" charset="0"/>
                          </a:rPr>
                        </m:ctrlPr>
                      </m:sSubPr>
                      <m:e>
                        <m:r>
                          <m:rPr>
                            <m:sty m:val="p"/>
                          </m:rPr>
                          <a:rPr lang="en-US" sz="2400">
                            <a:latin typeface="Cambria Math" panose="02040503050406030204" pitchFamily="18" charset="0"/>
                            <a:cs typeface="Times New Roman" pitchFamily="18" charset="0"/>
                          </a:rPr>
                          <m:t>Fe</m:t>
                        </m:r>
                      </m:e>
                      <m:sub>
                        <m:r>
                          <a:rPr lang="en-US" sz="2400">
                            <a:latin typeface="Cambria Math" panose="02040503050406030204" pitchFamily="18" charset="0"/>
                            <a:cs typeface="Times New Roman" pitchFamily="18" charset="0"/>
                          </a:rPr>
                          <m:t>2</m:t>
                        </m:r>
                      </m:sub>
                    </m:sSub>
                    <m:sSub>
                      <m:sSubPr>
                        <m:ctrlPr>
                          <a:rPr lang="en-US" sz="2400" i="1">
                            <a:latin typeface="Cambria Math" panose="02040503050406030204" pitchFamily="18" charset="0"/>
                            <a:cs typeface="Times New Roman" pitchFamily="18" charset="0"/>
                          </a:rPr>
                        </m:ctrlPr>
                      </m:sSubPr>
                      <m:e>
                        <m:r>
                          <m:rPr>
                            <m:sty m:val="p"/>
                          </m:rPr>
                          <a:rPr lang="en-US" sz="2400">
                            <a:latin typeface="Cambria Math" panose="02040503050406030204" pitchFamily="18" charset="0"/>
                            <a:cs typeface="Times New Roman" pitchFamily="18" charset="0"/>
                          </a:rPr>
                          <m:t>O</m:t>
                        </m:r>
                      </m:e>
                      <m:sub>
                        <m:r>
                          <a:rPr lang="en-US" sz="2400">
                            <a:latin typeface="Cambria Math" panose="02040503050406030204" pitchFamily="18" charset="0"/>
                            <a:cs typeface="Times New Roman" pitchFamily="18" charset="0"/>
                          </a:rPr>
                          <m:t>3</m:t>
                        </m:r>
                      </m:sub>
                    </m:sSub>
                    <m:r>
                      <a:rPr lang="en-US" sz="2400">
                        <a:latin typeface="Cambria Math" panose="02040503050406030204" pitchFamily="18" charset="0"/>
                        <a:cs typeface="Times New Roman" pitchFamily="18" charset="0"/>
                      </a:rPr>
                      <m:t>+</m:t>
                    </m:r>
                    <m:r>
                      <m:rPr>
                        <m:sty m:val="p"/>
                      </m:rPr>
                      <a:rPr lang="en-US" sz="2400">
                        <a:latin typeface="Cambria Math" panose="02040503050406030204" pitchFamily="18" charset="0"/>
                        <a:cs typeface="Times New Roman" pitchFamily="18" charset="0"/>
                      </a:rPr>
                      <m:t>C</m:t>
                    </m:r>
                    <m:r>
                      <a:rPr lang="en-US" sz="2400">
                        <a:latin typeface="Cambria Math" panose="02040503050406030204" pitchFamily="18" charset="0"/>
                        <a:ea typeface="Cambria Math" panose="02040503050406030204" pitchFamily="18" charset="0"/>
                        <a:cs typeface="Times New Roman" pitchFamily="18" charset="0"/>
                      </a:rPr>
                      <m:t>→2</m:t>
                    </m:r>
                    <m:r>
                      <m:rPr>
                        <m:sty m:val="p"/>
                      </m:rPr>
                      <a:rPr lang="en-US" sz="2400">
                        <a:latin typeface="Cambria Math" panose="02040503050406030204" pitchFamily="18" charset="0"/>
                        <a:ea typeface="Cambria Math" panose="02040503050406030204" pitchFamily="18" charset="0"/>
                        <a:cs typeface="Times New Roman" pitchFamily="18" charset="0"/>
                      </a:rPr>
                      <m:t>FeO</m:t>
                    </m:r>
                    <m:r>
                      <a:rPr lang="en-US" sz="2400">
                        <a:latin typeface="Cambria Math" panose="02040503050406030204" pitchFamily="18" charset="0"/>
                        <a:ea typeface="Cambria Math" panose="02040503050406030204" pitchFamily="18" charset="0"/>
                        <a:cs typeface="Times New Roman" pitchFamily="18" charset="0"/>
                      </a:rPr>
                      <m:t>+</m:t>
                    </m:r>
                    <m:r>
                      <m:rPr>
                        <m:sty m:val="p"/>
                      </m:rPr>
                      <a:rPr lang="en-US" sz="2400">
                        <a:latin typeface="Cambria Math" panose="02040503050406030204" pitchFamily="18" charset="0"/>
                        <a:ea typeface="Cambria Math" panose="02040503050406030204" pitchFamily="18" charset="0"/>
                        <a:cs typeface="Times New Roman" pitchFamily="18" charset="0"/>
                      </a:rPr>
                      <m:t>CO</m:t>
                    </m:r>
                  </m:oMath>
                </a14:m>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(undesired reaction) </a:t>
                </a:r>
              </a:p>
              <a:p>
                <a:pPr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Reactants feed: </a:t>
                </a:r>
                <a:r>
                  <a:rPr lang="en-US" sz="2400" dirty="0">
                    <a:latin typeface="Times New Roman" panose="02020603050405020304" pitchFamily="18" charset="0"/>
                    <a:cs typeface="Times New Roman" panose="02020603050405020304" pitchFamily="18" charset="0"/>
                  </a:rPr>
                  <a:t>mass of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2, 000 kg and mass of C = 600 kg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Products produced: </a:t>
                </a:r>
                <a:r>
                  <a:rPr lang="en-US" sz="2400" dirty="0">
                    <a:latin typeface="Times New Roman" pitchFamily="18" charset="0"/>
                    <a:cs typeface="Times New Roman" pitchFamily="18" charset="0"/>
                  </a:rPr>
                  <a:t>mass of Fe = 1, 200 kg and mass of FeO = 185 kg</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the extent of reactions, and </a:t>
                </a:r>
                <a:r>
                  <a:rPr lang="en-US" sz="2400" b="1" dirty="0">
                    <a:latin typeface="Times New Roman" panose="02020603050405020304" pitchFamily="18" charset="0"/>
                    <a:cs typeface="Times New Roman" panose="02020603050405020304" pitchFamily="18" charset="0"/>
                  </a:rPr>
                  <a:t>(b) </a:t>
                </a:r>
                <a:r>
                  <a:rPr lang="en-US" sz="2400" dirty="0">
                    <a:latin typeface="Times New Roman" panose="02020603050405020304" pitchFamily="18" charset="0"/>
                    <a:cs typeface="Times New Roman" panose="02020603050405020304" pitchFamily="18" charset="0"/>
                  </a:rPr>
                  <a:t>remaining amounts of each species.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  </a:t>
                </a:r>
                <a:r>
                  <a:rPr lang="en-US" sz="2400" dirty="0">
                    <a:latin typeface="Times New Roman" panose="02020603050405020304" pitchFamily="18" charset="0"/>
                    <a:cs typeface="Times New Roman" panose="02020603050405020304" pitchFamily="18" charset="0"/>
                  </a:rPr>
                  <a:t>Steady state process</a:t>
                </a:r>
              </a:p>
            </p:txBody>
          </p:sp>
        </mc:Choice>
        <mc:Fallback xmlns="">
          <p:sp>
            <p:nvSpPr>
              <p:cNvPr id="3" name="Content Placeholder 2">
                <a:extLst>
                  <a:ext uri="{FF2B5EF4-FFF2-40B4-BE49-F238E27FC236}">
                    <a16:creationId xmlns:a16="http://schemas.microsoft.com/office/drawing/2014/main" id="{E2CE7DD0-0AB6-7C33-5C90-E4288BD9AB58}"/>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97B3ADC-50CE-6DA6-9EED-75D20E1D556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06BCBD0-758A-2D42-DCB5-A9709BD65E4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AE888EA-6B22-B090-919A-01B6D2B6087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60632078"/>
      </p:ext>
    </p:extLst>
  </p:cSld>
  <p:clrMapOvr>
    <a:masterClrMapping/>
  </p:clrMapOvr>
  <mc:AlternateContent xmlns:mc="http://schemas.openxmlformats.org/markup-compatibility/2006" xmlns:p14="http://schemas.microsoft.com/office/powerpoint/2010/main">
    <mc:Choice Requires="p14">
      <p:transition spd="slow" p14:dur="2000" advTm="89901"/>
    </mc:Choice>
    <mc:Fallback xmlns="">
      <p:transition spd="slow" advTm="8990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E91B2-19EA-E616-90D1-0DED7A06D1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0E64EE-281B-BFFD-83EF-9984BD55ECC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17AC994-E061-FE89-8CEE-66BA0AB4BA01}"/>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extent of reactions, let’s convert all values from mass units to mole units </a:t>
            </a:r>
            <a:r>
              <a:rPr lang="en-US" sz="2400" b="1" dirty="0">
                <a:latin typeface="Times New Roman" panose="02020603050405020304" pitchFamily="18" charset="0"/>
                <a:cs typeface="Times New Roman" panose="02020603050405020304" pitchFamily="18" charset="0"/>
              </a:rPr>
              <a:t>Molecular weights (M</a:t>
            </a:r>
            <a:r>
              <a:rPr lang="en-US" sz="2400" b="1" baseline="-25000" dirty="0">
                <a:latin typeface="Times New Roman" panose="02020603050405020304" pitchFamily="18" charset="0"/>
                <a:cs typeface="Times New Roman" panose="02020603050405020304" pitchFamily="18" charset="0"/>
              </a:rPr>
              <a:t>w</a:t>
            </a:r>
            <a:r>
              <a:rPr lang="en-US" sz="2400" b="1" dirty="0">
                <a:latin typeface="Times New Roman" panose="02020603050405020304" pitchFamily="18" charset="0"/>
                <a:cs typeface="Times New Roman" panose="02020603050405020304" pitchFamily="18" charset="0"/>
              </a:rPr>
              <a:t>) of components: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2*56 + 3* 16 = 160 g/mol = </a:t>
            </a:r>
            <a:r>
              <a:rPr lang="en-US" sz="2400" b="1" dirty="0">
                <a:latin typeface="Times New Roman" panose="02020603050405020304" pitchFamily="18" charset="0"/>
                <a:cs typeface="Times New Roman" panose="02020603050405020304" pitchFamily="18" charset="0"/>
              </a:rPr>
              <a:t>160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C = 12 g/mol = </a:t>
            </a:r>
            <a:r>
              <a:rPr lang="en-US" sz="2400" b="1" dirty="0">
                <a:latin typeface="Times New Roman" panose="02020603050405020304" pitchFamily="18" charset="0"/>
                <a:cs typeface="Times New Roman" panose="02020603050405020304" pitchFamily="18" charset="0"/>
              </a:rPr>
              <a:t>12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FeO =  56 + 16 = 72 g/mol = </a:t>
            </a:r>
            <a:r>
              <a:rPr lang="en-US" sz="2400" b="1" dirty="0">
                <a:latin typeface="Times New Roman" panose="02020603050405020304" pitchFamily="18" charset="0"/>
                <a:cs typeface="Times New Roman" panose="02020603050405020304" pitchFamily="18" charset="0"/>
              </a:rPr>
              <a:t>72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Fe = 56 g/mol = </a:t>
            </a:r>
            <a:r>
              <a:rPr lang="en-US" sz="2400" b="1" dirty="0">
                <a:latin typeface="Times New Roman" panose="02020603050405020304" pitchFamily="18" charset="0"/>
                <a:cs typeface="Times New Roman" panose="02020603050405020304" pitchFamily="18" charset="0"/>
              </a:rPr>
              <a:t>56 kg/kmol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of CO =  12+ 16 = 28 g/mol = </a:t>
            </a:r>
            <a:r>
              <a:rPr lang="en-US" sz="2400" b="1" dirty="0">
                <a:latin typeface="Times New Roman" panose="02020603050405020304" pitchFamily="18" charset="0"/>
                <a:cs typeface="Times New Roman" panose="02020603050405020304" pitchFamily="18" charset="0"/>
              </a:rPr>
              <a:t>28 kg/kmol</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6D08FF4-52CA-DA5E-B6C4-A6EE2E4FE9B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4A47C5B-6C90-9FE0-4D26-1E12A9ACB4F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596D249-7705-1A09-8174-14593F87D64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96132940"/>
      </p:ext>
    </p:extLst>
  </p:cSld>
  <p:clrMapOvr>
    <a:masterClrMapping/>
  </p:clrMapOvr>
  <mc:AlternateContent xmlns:mc="http://schemas.openxmlformats.org/markup-compatibility/2006" xmlns:p14="http://schemas.microsoft.com/office/powerpoint/2010/main">
    <mc:Choice Requires="p14">
      <p:transition spd="slow" p14:dur="2000" advTm="58994"/>
    </mc:Choice>
    <mc:Fallback xmlns="">
      <p:transition spd="slow" advTm="5899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CD7CE-6A28-0C2E-826C-DB830C754D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D037F5-1399-016D-0B06-CAC8B9C338D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6EBE861-67A4-0010-06BA-A24C666D0072}"/>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Number of moles is the ratio of  measured mass a species divided by the molecular weight of a  species, which can be determined using equation (5.12).</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𝑚</m:t>
                            </m:r>
                          </m:e>
                          <m:sub>
                            <m:r>
                              <a:rPr lang="en-US" sz="2400" b="0" i="1" smtClean="0">
                                <a:latin typeface="Cambria Math" panose="02040503050406030204" pitchFamily="18" charset="0"/>
                                <a:cs typeface="Times New Roman" panose="02020603050405020304" pitchFamily="18" charset="0"/>
                              </a:rPr>
                              <m:t>𝑖</m:t>
                            </m:r>
                          </m:sub>
                        </m:sSub>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𝑀</m:t>
                            </m:r>
                          </m:e>
                          <m:sub>
                            <m:r>
                              <a:rPr lang="en-US" sz="2400" b="0" i="1" smtClean="0">
                                <a:latin typeface="Cambria Math" panose="02040503050406030204" pitchFamily="18" charset="0"/>
                                <a:cs typeface="Times New Roman" panose="02020603050405020304" pitchFamily="18" charset="0"/>
                              </a:rPr>
                              <m:t>𝑤𝑖</m:t>
                            </m:r>
                          </m:sub>
                        </m:sSub>
                      </m:den>
                    </m:f>
                  </m:oMath>
                </a14:m>
                <a:r>
                  <a:rPr lang="en-US" sz="2400" dirty="0">
                    <a:highlight>
                      <a:srgbClr val="FFFF00"/>
                    </a:highlight>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number of moles of species i, m</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measured mass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wi</a:t>
                </a:r>
                <a:r>
                  <a:rPr lang="en-US" sz="2400" dirty="0">
                    <a:latin typeface="Times New Roman" panose="02020603050405020304" pitchFamily="18" charset="0"/>
                    <a:cs typeface="Times New Roman" panose="02020603050405020304" pitchFamily="18" charset="0"/>
                  </a:rPr>
                  <a:t> is molecular weight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initial number of moles of the reactants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2, 000kg/ 160 kg/kmol =  12.5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600 kg/ 12 kg/ kmol =  50 kmol.</a:t>
                </a:r>
              </a:p>
            </p:txBody>
          </p:sp>
        </mc:Choice>
        <mc:Fallback xmlns="">
          <p:sp>
            <p:nvSpPr>
              <p:cNvPr id="3" name="Content Placeholder 2">
                <a:extLst>
                  <a:ext uri="{FF2B5EF4-FFF2-40B4-BE49-F238E27FC236}">
                    <a16:creationId xmlns:a16="http://schemas.microsoft.com/office/drawing/2014/main" id="{06EBE861-67A4-0010-06BA-A24C666D0072}"/>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72B9CEF2-B31E-B9A0-65C3-5E3C4AC5FE8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4A393F9-F790-8148-566A-9F740353728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8FA002E-20EA-ABA1-E339-0F245D5AC07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11392926"/>
      </p:ext>
    </p:extLst>
  </p:cSld>
  <p:clrMapOvr>
    <a:masterClrMapping/>
  </p:clrMapOvr>
  <mc:AlternateContent xmlns:mc="http://schemas.openxmlformats.org/markup-compatibility/2006" xmlns:p14="http://schemas.microsoft.com/office/powerpoint/2010/main">
    <mc:Choice Requires="p14">
      <p:transition spd="slow" p14:dur="2000" advTm="70052"/>
    </mc:Choice>
    <mc:Fallback xmlns="">
      <p:transition spd="slow" advTm="7005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373EF-51B9-5D2C-EFEB-83039DF53A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062C3C-B8A5-BC65-739C-3A84F2122DB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A50EEEB0-7BBA-2051-C206-B405118DA68C}"/>
              </a:ext>
            </a:extLst>
          </p:cNvPr>
          <p:cNvSpPr>
            <a:spLocks noGrp="1"/>
          </p:cNvSpPr>
          <p:nvPr>
            <p:ph idx="1"/>
          </p:nvPr>
        </p:nvSpPr>
        <p:spPr>
          <a:xfrm>
            <a:off x="374375" y="950603"/>
            <a:ext cx="11413434" cy="5175562"/>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balanced  chemical  equations (</a:t>
            </a:r>
            <a:r>
              <a:rPr lang="en-US" sz="2400" b="1" dirty="0">
                <a:latin typeface="Times New Roman" panose="02020603050405020304" pitchFamily="18" charset="0"/>
                <a:cs typeface="Times New Roman" panose="02020603050405020304" pitchFamily="18" charset="0"/>
              </a:rPr>
              <a:t>5.29 &amp; 5.30</a:t>
            </a:r>
            <a:r>
              <a:rPr lang="en-US" sz="2400" dirty="0">
                <a:latin typeface="Times New Roman" panose="02020603050405020304" pitchFamily="18" charset="0"/>
                <a:cs typeface="Times New Roman" panose="02020603050405020304" pitchFamily="18" charset="0"/>
              </a:rPr>
              <a:t>) shows that 2 kmol of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needs 4 kmol of C, the mole ratio of C to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2: 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initial number of  moles of the reactants shows that  </a:t>
            </a:r>
            <a:r>
              <a:rPr lang="en-US" sz="2400" b="1" dirty="0">
                <a:solidFill>
                  <a:srgbClr val="7030A0"/>
                </a:solidFill>
                <a:latin typeface="Times New Roman" panose="02020603050405020304" pitchFamily="18" charset="0"/>
                <a:cs typeface="Times New Roman" panose="02020603050405020304" pitchFamily="18" charset="0"/>
              </a:rPr>
              <a:t>12.5 kmol </a:t>
            </a:r>
            <a:r>
              <a:rPr lang="en-US" sz="2400" dirty="0">
                <a:latin typeface="Times New Roman" panose="02020603050405020304" pitchFamily="18" charset="0"/>
                <a:cs typeface="Times New Roman" panose="02020603050405020304" pitchFamily="18" charset="0"/>
              </a:rPr>
              <a:t>of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a:t>
            </a:r>
            <a:r>
              <a:rPr lang="en-US" sz="2400" b="1" dirty="0">
                <a:solidFill>
                  <a:srgbClr val="7030A0"/>
                </a:solidFill>
                <a:latin typeface="Times New Roman" panose="02020603050405020304" pitchFamily="18" charset="0"/>
                <a:cs typeface="Times New Roman" panose="02020603050405020304" pitchFamily="18" charset="0"/>
              </a:rPr>
              <a:t>50</a:t>
            </a:r>
            <a:r>
              <a:rPr lang="en-US" sz="2400" dirty="0">
                <a:latin typeface="Times New Roman" panose="02020603050405020304" pitchFamily="18" charset="0"/>
                <a:cs typeface="Times New Roman" panose="02020603050405020304" pitchFamily="18" charset="0"/>
              </a:rPr>
              <a:t> kmol of C, which is the mole ratio of C to  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a:t>
            </a:r>
            <a:r>
              <a:rPr lang="en-US" sz="2400" b="1" dirty="0">
                <a:solidFill>
                  <a:srgbClr val="7030A0"/>
                </a:solidFill>
                <a:latin typeface="Times New Roman" panose="02020603050405020304" pitchFamily="18" charset="0"/>
                <a:cs typeface="Times New Roman" panose="02020603050405020304" pitchFamily="18" charset="0"/>
              </a:rPr>
              <a:t>4:1</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mole ratio: </a:t>
            </a:r>
            <a:r>
              <a:rPr lang="en-US" sz="2400" b="1" dirty="0">
                <a:solidFill>
                  <a:srgbClr val="7030A0"/>
                </a:solidFill>
                <a:latin typeface="Times New Roman" panose="02020603050405020304" pitchFamily="18" charset="0"/>
                <a:cs typeface="Times New Roman" panose="02020603050405020304" pitchFamily="18" charset="0"/>
              </a:rPr>
              <a:t>2:1 &lt; 4:1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shows that </a:t>
            </a:r>
            <a:r>
              <a:rPr lang="en-US" sz="2400" b="1" dirty="0">
                <a:latin typeface="Times New Roman" panose="02020603050405020304" pitchFamily="18" charset="0"/>
                <a:cs typeface="Times New Roman" panose="02020603050405020304" pitchFamily="18" charset="0"/>
              </a:rPr>
              <a:t>Fe</a:t>
            </a:r>
            <a:r>
              <a:rPr lang="en-US" sz="2400" b="1" baseline="-25000" dirty="0">
                <a:latin typeface="Times New Roman" panose="02020603050405020304" pitchFamily="18" charset="0"/>
                <a:cs typeface="Times New Roman" panose="02020603050405020304" pitchFamily="18" charset="0"/>
              </a:rPr>
              <a:t>2</a:t>
            </a:r>
            <a:r>
              <a:rPr lang="en-US" sz="2400" b="1" dirty="0">
                <a:latin typeface="Times New Roman" panose="02020603050405020304" pitchFamily="18" charset="0"/>
                <a:cs typeface="Times New Roman" panose="02020603050405020304" pitchFamily="18" charset="0"/>
              </a:rPr>
              <a:t>O</a:t>
            </a:r>
            <a:r>
              <a:rPr lang="en-US" sz="2400" b="1"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the </a:t>
            </a:r>
            <a:r>
              <a:rPr lang="en-US" sz="2400" b="1" dirty="0">
                <a:latin typeface="Times New Roman" panose="02020603050405020304" pitchFamily="18" charset="0"/>
                <a:cs typeface="Times New Roman" panose="02020603050405020304" pitchFamily="18" charset="0"/>
              </a:rPr>
              <a:t>limiting reactant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is the </a:t>
            </a:r>
            <a:r>
              <a:rPr lang="en-US" sz="2400" b="1" dirty="0">
                <a:latin typeface="Times New Roman" panose="02020603050405020304" pitchFamily="18" charset="0"/>
                <a:cs typeface="Times New Roman" panose="02020603050405020304" pitchFamily="18" charset="0"/>
              </a:rPr>
              <a:t>excess </a:t>
            </a:r>
            <a:r>
              <a:rPr lang="en-US" sz="2400" dirty="0">
                <a:latin typeface="Times New Roman" panose="02020603050405020304" pitchFamily="18" charset="0"/>
                <a:cs typeface="Times New Roman" panose="02020603050405020304" pitchFamily="18" charset="0"/>
              </a:rPr>
              <a:t>reactant.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68DD5311-2C61-3246-77D7-B2A2100C130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8A9C34B-ACA9-59A1-6EE3-AA03D841EAC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B63B051-873B-6963-33E8-C19679E2E0E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28090252"/>
      </p:ext>
    </p:extLst>
  </p:cSld>
  <p:clrMapOvr>
    <a:masterClrMapping/>
  </p:clrMapOvr>
  <mc:AlternateContent xmlns:mc="http://schemas.openxmlformats.org/markup-compatibility/2006" xmlns:p14="http://schemas.microsoft.com/office/powerpoint/2010/main">
    <mc:Choice Requires="p14">
      <p:transition spd="slow" p14:dur="2000" advTm="48049"/>
    </mc:Choice>
    <mc:Fallback xmlns="">
      <p:transition spd="slow" advTm="4804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00FD5-6BF3-4908-D3CB-0B8249BD8B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E8BD1C-5A59-F22B-8913-7B4B5D3A0102}"/>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E359BF7-76D3-8BF1-D0FC-5F17FD6142D9}"/>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number of moles of the products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n(Fe) </a:t>
                </a:r>
                <a:r>
                  <a:rPr lang="en-US" sz="2400" dirty="0">
                    <a:latin typeface="Times New Roman" panose="02020603050405020304" pitchFamily="18" charset="0"/>
                    <a:cs typeface="Times New Roman" panose="02020603050405020304" pitchFamily="18" charset="0"/>
                  </a:rPr>
                  <a:t>= 1, 200kg/ 56 kg/kmol =  </a:t>
                </a:r>
                <a:r>
                  <a:rPr lang="en-US" sz="2400" b="1" dirty="0">
                    <a:latin typeface="Times New Roman" panose="02020603050405020304" pitchFamily="18" charset="0"/>
                    <a:cs typeface="Times New Roman" panose="02020603050405020304" pitchFamily="18" charset="0"/>
                  </a:rPr>
                  <a:t>21.43  kmol</a:t>
                </a: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n(FeO) </a:t>
                </a:r>
                <a:r>
                  <a:rPr lang="en-US" sz="2400" dirty="0">
                    <a:latin typeface="Times New Roman" panose="02020603050405020304" pitchFamily="18" charset="0"/>
                    <a:cs typeface="Times New Roman" panose="02020603050405020304" pitchFamily="18" charset="0"/>
                  </a:rPr>
                  <a:t>= 185 kg/ 72 kg/ kmol =  </a:t>
                </a:r>
                <a:r>
                  <a:rPr lang="en-US" sz="2400" b="1" dirty="0">
                    <a:solidFill>
                      <a:srgbClr val="7030A0"/>
                    </a:solidFill>
                    <a:latin typeface="Times New Roman" panose="02020603050405020304" pitchFamily="18" charset="0"/>
                    <a:cs typeface="Times New Roman" panose="02020603050405020304" pitchFamily="18" charset="0"/>
                  </a:rPr>
                  <a:t>2.57 kmol</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balances with chemical in moles unit for a species is given by equation (5.4 ) and equation (5.21):</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nary>
                      <m:naryPr>
                        <m:chr m:val="∑"/>
                        <m:supHide m:val="on"/>
                        <m:ctrlPr>
                          <a:rPr lang="en-US" sz="2400" i="1">
                            <a:latin typeface="Cambria Math" panose="02040503050406030204" pitchFamily="18" charset="0"/>
                            <a:cs typeface="Times New Roman" panose="02020603050405020304" pitchFamily="18" charset="0"/>
                          </a:rPr>
                        </m:ctrlPr>
                      </m:naryPr>
                      <m:sub>
                        <m:r>
                          <m:rPr>
                            <m:brk m:alnAt="7"/>
                          </m:rPr>
                          <a:rPr lang="en-US" sz="2400" i="1">
                            <a:latin typeface="Cambria Math" panose="02040503050406030204" pitchFamily="18" charset="0"/>
                            <a:cs typeface="Times New Roman" panose="02020603050405020304" pitchFamily="18" charset="0"/>
                          </a:rPr>
                          <m:t>𝑗</m:t>
                        </m:r>
                      </m:sub>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𝑖𝑗</m:t>
                            </m:r>
                          </m:sub>
                        </m:sSub>
                        <m:sSub>
                          <m:sSubPr>
                            <m:ctrlPr>
                              <a:rPr lang="en-US" sz="2400" i="1">
                                <a:latin typeface="Cambria Math" panose="02040503050406030204" pitchFamily="18" charset="0"/>
                                <a:cs typeface="Times New Roman" panose="02020603050405020304" pitchFamily="18" charset="0"/>
                              </a:rPr>
                            </m:ctrlPr>
                          </m:sSubPr>
                          <m:e>
                            <m:r>
                              <m:rPr>
                                <m:nor/>
                              </m:rPr>
                              <a:rPr lang="el-GR" sz="2400" b="1" dirty="0">
                                <a:solidFill>
                                  <a:srgbClr val="7030A0"/>
                                </a:solidFill>
                                <a:latin typeface="Times New Roman" panose="02020603050405020304" pitchFamily="18" charset="0"/>
                                <a:cs typeface="Times New Roman" panose="02020603050405020304" pitchFamily="18" charset="0"/>
                              </a:rPr>
                              <m:t>ξ</m:t>
                            </m:r>
                          </m:e>
                          <m:sub>
                            <m:r>
                              <a:rPr lang="en-US" sz="2400" i="1">
                                <a:latin typeface="Cambria Math" panose="02040503050406030204" pitchFamily="18" charset="0"/>
                                <a:cs typeface="Times New Roman" panose="02020603050405020304" pitchFamily="18" charset="0"/>
                              </a:rPr>
                              <m:t>𝑗</m:t>
                            </m:r>
                          </m:sub>
                        </m:sSub>
                      </m:e>
                    </m:nary>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𝑛</m:t>
                    </m:r>
                    <m:d>
                      <m:dPr>
                        <m:ctrlPr>
                          <a:rPr lang="en-US" sz="2400" b="0" i="1" smtClean="0">
                            <a:latin typeface="Cambria Math" panose="02040503050406030204" pitchFamily="18" charset="0"/>
                            <a:cs typeface="Times New Roman" panose="02020603050405020304" pitchFamily="18" charset="0"/>
                          </a:rPr>
                        </m:ctrlPr>
                      </m:d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𝐹𝑒</m:t>
                            </m:r>
                          </m:e>
                          <m:sub>
                            <m:r>
                              <a:rPr lang="en-US" sz="2400" b="0" i="1" smtClean="0">
                                <a:latin typeface="Cambria Math" panose="02040503050406030204" pitchFamily="18" charset="0"/>
                                <a:cs typeface="Times New Roman" panose="02020603050405020304" pitchFamily="18" charset="0"/>
                              </a:rPr>
                              <m:t>2</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𝑂</m:t>
                            </m:r>
                          </m:e>
                          <m:sub>
                            <m:r>
                              <a:rPr lang="en-US" sz="2400" b="0" i="1" smtClean="0">
                                <a:latin typeface="Cambria Math" panose="02040503050406030204" pitchFamily="18" charset="0"/>
                                <a:cs typeface="Times New Roman" panose="02020603050405020304" pitchFamily="18" charset="0"/>
                              </a:rPr>
                              <m:t>3</m:t>
                            </m:r>
                          </m:sub>
                        </m:sSub>
                      </m:e>
                    </m:d>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𝑜</m:t>
                        </m:r>
                      </m:sub>
                    </m:sSub>
                    <m:d>
                      <m:dPr>
                        <m:ctrlPr>
                          <a:rPr lang="en-US" sz="2400" b="0" i="1" smtClean="0">
                            <a:latin typeface="Cambria Math" panose="02040503050406030204" pitchFamily="18" charset="0"/>
                            <a:cs typeface="Times New Roman" panose="02020603050405020304" pitchFamily="18" charset="0"/>
                          </a:rPr>
                        </m:ctrlPr>
                      </m:d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𝐹𝑒</m:t>
                            </m:r>
                          </m:e>
                          <m:sub>
                            <m:r>
                              <a:rPr lang="en-US" sz="2400" b="0" i="1" smtClean="0">
                                <a:latin typeface="Cambria Math" panose="02040503050406030204" pitchFamily="18" charset="0"/>
                                <a:cs typeface="Times New Roman" panose="02020603050405020304" pitchFamily="18" charset="0"/>
                              </a:rPr>
                              <m:t>2</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𝑂</m:t>
                            </m:r>
                          </m:e>
                          <m:sub>
                            <m:r>
                              <a:rPr lang="en-US" sz="2400" b="0" i="1" smtClean="0">
                                <a:latin typeface="Cambria Math" panose="02040503050406030204" pitchFamily="18" charset="0"/>
                                <a:cs typeface="Times New Roman" panose="02020603050405020304" pitchFamily="18" charset="0"/>
                              </a:rPr>
                              <m:t>3</m:t>
                            </m:r>
                          </m:sub>
                        </m:sSub>
                      </m:e>
                    </m:d>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𝟏𝟐</m:t>
                    </m:r>
                    <m:r>
                      <a:rPr lang="en-US" sz="2400" b="1" i="1" smtClean="0">
                        <a:solidFill>
                          <a:srgbClr val="0070C0"/>
                        </a:solidFill>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𝟓</m:t>
                    </m:r>
                    <m:r>
                      <a:rPr lang="en-US" sz="2400" b="1" i="1" smtClean="0">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𝟏</m:t>
                        </m:r>
                      </m:sub>
                    </m:sSub>
                    <m:r>
                      <a:rPr lang="en-US" sz="2400" b="1" i="1">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𝟐</m:t>
                        </m:r>
                      </m:sub>
                    </m:sSub>
                  </m:oMath>
                </a14:m>
                <a:r>
                  <a:rPr lang="en-US" sz="2400" b="0" dirty="0">
                    <a:latin typeface="Times New Roman" panose="02020603050405020304" pitchFamily="18" charset="0"/>
                    <a:cs typeface="Times New Roman" panose="02020603050405020304" pitchFamily="18" charset="0"/>
                  </a:rPr>
                  <a:t>                 (5.31)</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𝑛</m:t>
                    </m:r>
                    <m:d>
                      <m:dPr>
                        <m:ctrlPr>
                          <a:rPr lang="en-US" sz="2400" i="1">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𝐶</m:t>
                        </m:r>
                      </m:e>
                    </m:d>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𝑜</m:t>
                        </m:r>
                      </m:sub>
                    </m:sSub>
                    <m:d>
                      <m:dPr>
                        <m:ctrlPr>
                          <a:rPr lang="en-US" sz="2400" i="1">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𝐶</m:t>
                        </m:r>
                      </m:e>
                    </m:d>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nor/>
                          </m:rPr>
                          <a:rPr lang="en-US" sz="2400" b="0" i="0" smtClean="0">
                            <a:latin typeface="Cambria Math" panose="02040503050406030204" pitchFamily="18" charset="0"/>
                            <a:cs typeface="Times New Roman" panose="02020603050405020304" pitchFamily="18" charset="0"/>
                          </a:rPr>
                          <m:t>3</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𝟓𝟎</m:t>
                    </m:r>
                    <m:r>
                      <a:rPr lang="en-US" sz="2400" b="1" i="1">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i="0" smtClean="0">
                            <a:solidFill>
                              <a:srgbClr val="0070C0"/>
                            </a:solidFill>
                            <a:latin typeface="Cambria Math" panose="02040503050406030204" pitchFamily="18" charset="0"/>
                            <a:cs typeface="Times New Roman" panose="02020603050405020304" pitchFamily="18" charset="0"/>
                          </a:rPr>
                          <m:t>3</m:t>
                        </m:r>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𝟏</m:t>
                        </m:r>
                      </m:sub>
                    </m:sSub>
                    <m:r>
                      <a:rPr lang="en-US" sz="2400" b="1" i="1">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𝟐</m:t>
                        </m:r>
                      </m:sub>
                    </m:sSub>
                  </m:oMath>
                </a14:m>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(5.32)</a:t>
                </a:r>
                <a:endParaRPr lang="en-US" sz="2400" b="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E359BF7-76D3-8BF1-D0FC-5F17FD6142D9}"/>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C4549A2-A9D1-17AE-19B2-795B6B2700C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E9ACA77-AA16-FADC-7252-81302B0F2EB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129593-7D0C-A40A-11B4-FC3585DEF10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6680314"/>
      </p:ext>
    </p:extLst>
  </p:cSld>
  <p:clrMapOvr>
    <a:masterClrMapping/>
  </p:clrMapOvr>
  <mc:AlternateContent xmlns:mc="http://schemas.openxmlformats.org/markup-compatibility/2006" xmlns:p14="http://schemas.microsoft.com/office/powerpoint/2010/main">
    <mc:Choice Requires="p14">
      <p:transition spd="slow" p14:dur="2000" advTm="124243"/>
    </mc:Choice>
    <mc:Fallback xmlns="">
      <p:transition spd="slow" advTm="12424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5C88D-7EB4-2595-AB84-9AA6697DA5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14893C-B2D6-7D0A-2604-B2AB71E12C2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D55E2F8-C9B7-4CAF-54B9-829D25316A07}"/>
                  </a:ext>
                </a:extLst>
              </p:cNvPr>
              <p:cNvSpPr>
                <a:spLocks noGrp="1"/>
              </p:cNvSpPr>
              <p:nvPr>
                <p:ph idx="1"/>
              </p:nvPr>
            </p:nvSpPr>
            <p:spPr>
              <a:xfrm>
                <a:off x="374375" y="874645"/>
                <a:ext cx="11572460" cy="5251520"/>
              </a:xfrm>
            </p:spPr>
            <p:txBody>
              <a:bodyPr>
                <a:noAutofit/>
              </a:bodyPr>
              <a:lstStyle/>
              <a:p>
                <a:pPr marL="0" indent="0" algn="just">
                  <a:lnSpc>
                    <a:spcPct val="150000"/>
                  </a:lnSpc>
                  <a:buNone/>
                </a:pPr>
                <a14:m>
                  <m:oMath xmlns:m="http://schemas.openxmlformats.org/officeDocument/2006/math">
                    <m:r>
                      <m:rPr>
                        <m:sty m:val="p"/>
                      </m:rPr>
                      <a:rPr lang="en-US" sz="2400" i="0" smtClean="0">
                        <a:latin typeface="Cambria Math" panose="02040503050406030204" pitchFamily="18" charset="0"/>
                        <a:cs typeface="Times New Roman" panose="02020603050405020304" pitchFamily="18" charset="0"/>
                      </a:rPr>
                      <m:t>n</m:t>
                    </m:r>
                    <m:d>
                      <m:dPr>
                        <m:ctrlPr>
                          <a:rPr lang="en-US" sz="2400" i="1">
                            <a:latin typeface="Cambria Math" panose="02040503050406030204" pitchFamily="18" charset="0"/>
                            <a:cs typeface="Times New Roman" panose="02020603050405020304" pitchFamily="18" charset="0"/>
                          </a:rPr>
                        </m:ctrlPr>
                      </m:dPr>
                      <m:e>
                        <m:r>
                          <m:rPr>
                            <m:sty m:val="p"/>
                          </m:rPr>
                          <a:rPr lang="en-US" sz="2400" i="0">
                            <a:latin typeface="Cambria Math" panose="02040503050406030204" pitchFamily="18" charset="0"/>
                            <a:cs typeface="Times New Roman" panose="02020603050405020304" pitchFamily="18" charset="0"/>
                          </a:rPr>
                          <m:t>CO</m:t>
                        </m:r>
                      </m:e>
                    </m:d>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n</m:t>
                        </m:r>
                      </m:e>
                      <m:sub>
                        <m:r>
                          <m:rPr>
                            <m:sty m:val="p"/>
                          </m:rPr>
                          <a:rPr lang="en-US" sz="2400" i="0">
                            <a:latin typeface="Cambria Math" panose="02040503050406030204" pitchFamily="18" charset="0"/>
                            <a:cs typeface="Times New Roman" panose="02020603050405020304" pitchFamily="18" charset="0"/>
                          </a:rPr>
                          <m:t>o</m:t>
                        </m:r>
                      </m:sub>
                    </m:sSub>
                    <m:d>
                      <m:dPr>
                        <m:ctrlPr>
                          <a:rPr lang="en-US" sz="2400" i="1">
                            <a:latin typeface="Cambria Math" panose="02040503050406030204" pitchFamily="18" charset="0"/>
                            <a:cs typeface="Times New Roman" panose="02020603050405020304" pitchFamily="18" charset="0"/>
                          </a:rPr>
                        </m:ctrlPr>
                      </m:dPr>
                      <m:e>
                        <m:r>
                          <m:rPr>
                            <m:sty m:val="p"/>
                          </m:rPr>
                          <a:rPr lang="en-US" sz="2400" i="0">
                            <a:latin typeface="Cambria Math" panose="02040503050406030204" pitchFamily="18" charset="0"/>
                            <a:cs typeface="Times New Roman" panose="02020603050405020304" pitchFamily="18" charset="0"/>
                          </a:rPr>
                          <m:t>CO</m:t>
                        </m:r>
                      </m:e>
                    </m:d>
                    <m:r>
                      <a:rPr lang="en-US" sz="2400" i="0">
                        <a:latin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1</m:t>
                        </m:r>
                      </m:sub>
                    </m:sSub>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2</m:t>
                        </m:r>
                      </m:sub>
                    </m:sSub>
                    <m:r>
                      <a:rPr lang="en-US" sz="2400" i="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0+</m:t>
                    </m:r>
                    <m:r>
                      <a:rPr lang="en-US" sz="2400" i="0">
                        <a:latin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1</m:t>
                        </m:r>
                      </m:sub>
                    </m:sSub>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2</m:t>
                        </m:r>
                      </m:sub>
                    </m:sSub>
                    <m:r>
                      <a:rPr lang="en-US" sz="2400" b="0" i="0" smtClean="0">
                        <a:latin typeface="Cambria Math" panose="02040503050406030204" pitchFamily="18" charset="0"/>
                        <a:cs typeface="Times New Roman" panose="02020603050405020304" pitchFamily="18" charset="0"/>
                      </a:rPr>
                      <m:t>=</m:t>
                    </m:r>
                    <m:r>
                      <a:rPr lang="en-US" sz="2400" b="1" i="0" smtClean="0">
                        <a:solidFill>
                          <a:srgbClr val="0070C0"/>
                        </a:solidFill>
                        <a:latin typeface="Cambria Math" panose="02040503050406030204" pitchFamily="18" charset="0"/>
                        <a:cs typeface="Times New Roman" panose="02020603050405020304" pitchFamily="18" charset="0"/>
                      </a:rPr>
                      <m:t>𝟑</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0">
                            <a:solidFill>
                              <a:srgbClr val="0070C0"/>
                            </a:solidFill>
                            <a:latin typeface="Cambria Math" panose="02040503050406030204" pitchFamily="18" charset="0"/>
                            <a:cs typeface="Times New Roman" panose="02020603050405020304" pitchFamily="18" charset="0"/>
                          </a:rPr>
                          <m:t>𝟏</m:t>
                        </m:r>
                      </m:sub>
                    </m:sSub>
                    <m:r>
                      <a:rPr lang="en-US" sz="2400" b="1" i="0">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0">
                            <a:solidFill>
                              <a:srgbClr val="0070C0"/>
                            </a:solidFill>
                            <a:latin typeface="Cambria Math" panose="02040503050406030204" pitchFamily="18" charset="0"/>
                            <a:cs typeface="Times New Roman" panose="02020603050405020304" pitchFamily="18" charset="0"/>
                          </a:rPr>
                          <m:t>𝟐</m:t>
                        </m:r>
                      </m:sub>
                    </m:sSub>
                  </m:oMath>
                </a14:m>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(5.33)</a:t>
                </a:r>
              </a:p>
              <a:p>
                <a:pPr marL="0" indent="0" algn="just">
                  <a:lnSpc>
                    <a:spcPct val="150000"/>
                  </a:lnSpc>
                  <a:buNone/>
                </a:pPr>
                <a14:m>
                  <m:oMath xmlns:m="http://schemas.openxmlformats.org/officeDocument/2006/math">
                    <m:r>
                      <m:rPr>
                        <m:sty m:val="p"/>
                      </m:rPr>
                      <a:rPr lang="en-US" sz="2400" i="0">
                        <a:latin typeface="Cambria Math" panose="02040503050406030204" pitchFamily="18" charset="0"/>
                        <a:cs typeface="Times New Roman" panose="02020603050405020304" pitchFamily="18" charset="0"/>
                      </a:rPr>
                      <m:t>n</m:t>
                    </m:r>
                    <m:d>
                      <m:dPr>
                        <m:ctrlPr>
                          <a:rPr lang="en-US" sz="2400" i="1">
                            <a:latin typeface="Cambria Math" panose="02040503050406030204" pitchFamily="18" charset="0"/>
                            <a:cs typeface="Times New Roman" panose="02020603050405020304" pitchFamily="18" charset="0"/>
                          </a:rPr>
                        </m:ctrlPr>
                      </m:dPr>
                      <m:e>
                        <m:r>
                          <m:rPr>
                            <m:sty m:val="p"/>
                          </m:rPr>
                          <a:rPr lang="en-US" sz="2400" i="0">
                            <a:latin typeface="Cambria Math" panose="02040503050406030204" pitchFamily="18" charset="0"/>
                            <a:cs typeface="Times New Roman" panose="02020603050405020304" pitchFamily="18" charset="0"/>
                          </a:rPr>
                          <m:t>Fe</m:t>
                        </m:r>
                      </m:e>
                    </m:d>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n</m:t>
                        </m:r>
                      </m:e>
                      <m:sub>
                        <m:r>
                          <m:rPr>
                            <m:sty m:val="p"/>
                          </m:rPr>
                          <a:rPr lang="en-US" sz="2400" i="0">
                            <a:latin typeface="Cambria Math" panose="02040503050406030204" pitchFamily="18" charset="0"/>
                            <a:cs typeface="Times New Roman" panose="02020603050405020304" pitchFamily="18" charset="0"/>
                          </a:rPr>
                          <m:t>o</m:t>
                        </m:r>
                      </m:sub>
                    </m:sSub>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Fe</m:t>
                        </m:r>
                      </m:e>
                    </m:d>
                    <m:r>
                      <a:rPr lang="en-US" sz="2400" i="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1</m:t>
                        </m:r>
                      </m:sub>
                    </m:sSub>
                    <m:r>
                      <a:rPr lang="en-US" sz="2400" i="0">
                        <a:latin typeface="Cambria Math" panose="02040503050406030204" pitchFamily="18" charset="0"/>
                        <a:cs typeface="Times New Roman" panose="02020603050405020304" pitchFamily="18" charset="0"/>
                      </a:rPr>
                      <m:t>=0+2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1</m:t>
                        </m:r>
                      </m:sub>
                    </m:sSub>
                    <m:r>
                      <a:rPr lang="en-US" sz="2400" i="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0">
                            <a:latin typeface="Cambria Math" panose="02040503050406030204" pitchFamily="18" charset="0"/>
                            <a:cs typeface="Times New Roman" panose="02020603050405020304" pitchFamily="18" charset="0"/>
                          </a:rPr>
                          <m:t>1</m:t>
                        </m:r>
                      </m:sub>
                    </m:sSub>
                    <m:r>
                      <a:rPr lang="en-US" sz="2400" b="0" i="0" smtClean="0">
                        <a:latin typeface="Cambria Math" panose="02040503050406030204" pitchFamily="18" charset="0"/>
                        <a:cs typeface="Times New Roman" panose="02020603050405020304" pitchFamily="18" charset="0"/>
                      </a:rPr>
                      <m:t>=</m:t>
                    </m:r>
                    <m:r>
                      <a:rPr lang="en-US" sz="2400" b="1" i="0" smtClean="0">
                        <a:solidFill>
                          <a:srgbClr val="0070C0"/>
                        </a:solidFill>
                        <a:latin typeface="Cambria Math" panose="02040503050406030204" pitchFamily="18" charset="0"/>
                        <a:cs typeface="Times New Roman" panose="02020603050405020304" pitchFamily="18" charset="0"/>
                      </a:rPr>
                      <m:t>𝟐𝟏</m:t>
                    </m:r>
                    <m:r>
                      <a:rPr lang="en-US" sz="2400" b="1" i="0" smtClean="0">
                        <a:solidFill>
                          <a:srgbClr val="0070C0"/>
                        </a:solidFill>
                        <a:latin typeface="Cambria Math" panose="02040503050406030204" pitchFamily="18" charset="0"/>
                        <a:cs typeface="Times New Roman" panose="02020603050405020304" pitchFamily="18" charset="0"/>
                      </a:rPr>
                      <m:t>.</m:t>
                    </m:r>
                    <m:r>
                      <a:rPr lang="en-US" sz="2400" b="1" i="0" smtClean="0">
                        <a:solidFill>
                          <a:srgbClr val="0070C0"/>
                        </a:solidFill>
                        <a:latin typeface="Cambria Math" panose="02040503050406030204" pitchFamily="18" charset="0"/>
                        <a:cs typeface="Times New Roman" panose="02020603050405020304" pitchFamily="18" charset="0"/>
                      </a:rPr>
                      <m:t>𝟒𝟑</m:t>
                    </m:r>
                  </m:oMath>
                </a14:m>
                <a:r>
                  <a:rPr lang="en-US" sz="2400" dirty="0">
                    <a:latin typeface="Times New Roman" panose="02020603050405020304" pitchFamily="18" charset="0"/>
                    <a:cs typeface="Times New Roman" panose="02020603050405020304" pitchFamily="18" charset="0"/>
                  </a:rPr>
                  <a:t>                          (5.34)</a:t>
                </a:r>
              </a:p>
              <a:p>
                <a:pPr marL="0" indent="0" algn="just">
                  <a:lnSpc>
                    <a:spcPct val="150000"/>
                  </a:lnSpc>
                  <a:buNone/>
                </a:pPr>
                <a14:m>
                  <m:oMath xmlns:m="http://schemas.openxmlformats.org/officeDocument/2006/math">
                    <m:r>
                      <m:rPr>
                        <m:sty m:val="p"/>
                      </m:rPr>
                      <a:rPr lang="en-US" sz="2400" i="0">
                        <a:latin typeface="Cambria Math" panose="02040503050406030204" pitchFamily="18" charset="0"/>
                        <a:cs typeface="Times New Roman" panose="02020603050405020304" pitchFamily="18" charset="0"/>
                      </a:rPr>
                      <m:t>n</m:t>
                    </m:r>
                    <m:d>
                      <m:dPr>
                        <m:ctrlPr>
                          <a:rPr lang="en-US" sz="2400" i="1">
                            <a:latin typeface="Cambria Math" panose="02040503050406030204" pitchFamily="18" charset="0"/>
                            <a:cs typeface="Times New Roman" panose="02020603050405020304" pitchFamily="18" charset="0"/>
                          </a:rPr>
                        </m:ctrlPr>
                      </m:dPr>
                      <m:e>
                        <m:r>
                          <m:rPr>
                            <m:sty m:val="p"/>
                          </m:rPr>
                          <a:rPr lang="en-US" sz="2400" i="0">
                            <a:latin typeface="Cambria Math" panose="02040503050406030204" pitchFamily="18" charset="0"/>
                            <a:cs typeface="Times New Roman" panose="02020603050405020304" pitchFamily="18" charset="0"/>
                          </a:rPr>
                          <m:t>Fe</m:t>
                        </m:r>
                        <m:r>
                          <m:rPr>
                            <m:sty m:val="p"/>
                          </m:rPr>
                          <a:rPr lang="en-US" sz="2400" b="0" i="0" smtClean="0">
                            <a:latin typeface="Cambria Math" panose="02040503050406030204" pitchFamily="18" charset="0"/>
                            <a:cs typeface="Times New Roman" panose="02020603050405020304" pitchFamily="18" charset="0"/>
                          </a:rPr>
                          <m:t>O</m:t>
                        </m:r>
                      </m:e>
                    </m:d>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n</m:t>
                        </m:r>
                      </m:e>
                      <m:sub>
                        <m:r>
                          <m:rPr>
                            <m:sty m:val="p"/>
                          </m:rPr>
                          <a:rPr lang="en-US" sz="2400" i="0">
                            <a:latin typeface="Cambria Math" panose="02040503050406030204" pitchFamily="18" charset="0"/>
                            <a:cs typeface="Times New Roman" panose="02020603050405020304" pitchFamily="18" charset="0"/>
                          </a:rPr>
                          <m:t>o</m:t>
                        </m:r>
                      </m:sub>
                    </m:sSub>
                    <m:d>
                      <m:dPr>
                        <m:ctrlPr>
                          <a:rPr lang="en-US" sz="2400" i="1">
                            <a:latin typeface="Cambria Math" panose="02040503050406030204" pitchFamily="18" charset="0"/>
                            <a:cs typeface="Times New Roman" panose="02020603050405020304" pitchFamily="18" charset="0"/>
                          </a:rPr>
                        </m:ctrlPr>
                      </m:dPr>
                      <m:e>
                        <m:r>
                          <m:rPr>
                            <m:sty m:val="p"/>
                          </m:rPr>
                          <a:rPr lang="en-US" sz="2400" i="0">
                            <a:latin typeface="Cambria Math" panose="02040503050406030204" pitchFamily="18" charset="0"/>
                            <a:cs typeface="Times New Roman" panose="02020603050405020304" pitchFamily="18" charset="0"/>
                          </a:rPr>
                          <m:t>Fe</m:t>
                        </m:r>
                        <m:r>
                          <m:rPr>
                            <m:sty m:val="p"/>
                          </m:rPr>
                          <a:rPr lang="en-US" sz="2400" b="0" i="0" smtClean="0">
                            <a:latin typeface="Cambria Math" panose="02040503050406030204" pitchFamily="18" charset="0"/>
                            <a:cs typeface="Times New Roman" panose="02020603050405020304" pitchFamily="18" charset="0"/>
                          </a:rPr>
                          <m:t>O</m:t>
                        </m:r>
                      </m:e>
                    </m:d>
                    <m:r>
                      <a:rPr lang="en-US" sz="2400" i="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2</m:t>
                        </m:r>
                      </m:sub>
                    </m:sSub>
                    <m:r>
                      <a:rPr lang="en-US" sz="2400" i="0">
                        <a:latin typeface="Cambria Math" panose="02040503050406030204" pitchFamily="18" charset="0"/>
                        <a:cs typeface="Times New Roman" panose="02020603050405020304" pitchFamily="18" charset="0"/>
                      </a:rPr>
                      <m:t>=0+2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2</m:t>
                        </m:r>
                      </m:sub>
                    </m:sSub>
                    <m:r>
                      <a:rPr lang="en-US" sz="2400" i="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2</m:t>
                        </m:r>
                      </m:sub>
                    </m:sSub>
                    <m:r>
                      <a:rPr lang="en-US" sz="2400" i="0">
                        <a:latin typeface="Cambria Math" panose="02040503050406030204" pitchFamily="18" charset="0"/>
                        <a:cs typeface="Times New Roman" panose="02020603050405020304" pitchFamily="18" charset="0"/>
                      </a:rPr>
                      <m:t>=</m:t>
                    </m:r>
                    <m:r>
                      <a:rPr lang="en-US" sz="2400" b="1" i="0" smtClean="0">
                        <a:solidFill>
                          <a:srgbClr val="0070C0"/>
                        </a:solidFill>
                        <a:latin typeface="Cambria Math" panose="02040503050406030204" pitchFamily="18" charset="0"/>
                        <a:cs typeface="Times New Roman" panose="02020603050405020304" pitchFamily="18" charset="0"/>
                      </a:rPr>
                      <m:t>𝟐</m:t>
                    </m:r>
                    <m:r>
                      <a:rPr lang="en-US" sz="2400" b="1" i="0" smtClean="0">
                        <a:solidFill>
                          <a:srgbClr val="0070C0"/>
                        </a:solidFill>
                        <a:latin typeface="Cambria Math" panose="02040503050406030204" pitchFamily="18" charset="0"/>
                        <a:cs typeface="Times New Roman" panose="02020603050405020304" pitchFamily="18" charset="0"/>
                      </a:rPr>
                      <m:t>.</m:t>
                    </m:r>
                    <m:r>
                      <a:rPr lang="en-US" sz="2400" b="1" i="0" smtClean="0">
                        <a:solidFill>
                          <a:srgbClr val="0070C0"/>
                        </a:solidFill>
                        <a:latin typeface="Cambria Math" panose="02040503050406030204" pitchFamily="18" charset="0"/>
                        <a:cs typeface="Times New Roman" panose="02020603050405020304" pitchFamily="18" charset="0"/>
                      </a:rPr>
                      <m:t>𝟓𝟕</m:t>
                    </m:r>
                  </m:oMath>
                </a14:m>
                <a:r>
                  <a:rPr lang="en-US" sz="2400" dirty="0">
                    <a:latin typeface="Times New Roman" panose="02020603050405020304" pitchFamily="18" charset="0"/>
                    <a:cs typeface="Times New Roman" panose="02020603050405020304" pitchFamily="18" charset="0"/>
                  </a:rPr>
                  <a:t>                       (5.35)</a:t>
                </a:r>
              </a:p>
              <a:p>
                <a:pPr marL="0" indent="0" algn="just">
                  <a:lnSpc>
                    <a:spcPct val="150000"/>
                  </a:lnSpc>
                  <a:buNone/>
                </a:pPr>
                <a:r>
                  <a:rPr lang="en-US" sz="2400" b="0" dirty="0">
                    <a:latin typeface="Times New Roman" panose="02020603050405020304" pitchFamily="18" charset="0"/>
                    <a:cs typeface="Times New Roman" panose="02020603050405020304" pitchFamily="18" charset="0"/>
                  </a:rPr>
                  <a:t>Where: </a:t>
                </a:r>
                <a:r>
                  <a:rPr lang="en-US" sz="2400" b="0" dirty="0">
                    <a:latin typeface="Times New Roman" panose="02020603050405020304" pitchFamily="18" charset="0"/>
                    <a:cs typeface="Times New Roman" panose="02020603050405020304" pitchFamily="18" charset="0"/>
                    <a:sym typeface="Symbol" panose="05050102010706020507" pitchFamily="18" charset="2"/>
                  </a:rPr>
                  <a:t></a:t>
                </a:r>
                <a:r>
                  <a:rPr lang="en-US" sz="2400" b="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b="0" dirty="0">
                    <a:latin typeface="Times New Roman" panose="02020603050405020304" pitchFamily="18" charset="0"/>
                    <a:cs typeface="Times New Roman" panose="02020603050405020304" pitchFamily="18" charset="0"/>
                    <a:sym typeface="Symbol" panose="05050102010706020507" pitchFamily="18" charset="2"/>
                  </a:rPr>
                  <a:t> and </a:t>
                </a:r>
                <a:r>
                  <a:rPr lang="en-US" sz="2400" b="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b="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are the extent of reactions for desired reaction and undesired reaction,  </a:t>
                </a:r>
                <a:r>
                  <a:rPr lang="en-US" sz="2400" b="0" dirty="0">
                    <a:latin typeface="Times New Roman" panose="02020603050405020304" pitchFamily="18" charset="0"/>
                    <a:cs typeface="Times New Roman" panose="02020603050405020304" pitchFamily="18" charset="0"/>
                    <a:sym typeface="Symbol" panose="05050102010706020507" pitchFamily="18" charset="2"/>
                  </a:rPr>
                  <a:t>respectively.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  The extent of reactions (</a:t>
                </a:r>
                <a:r>
                  <a:rPr lang="en-US" sz="2400" b="1" baseline="-25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1</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 &amp; </a:t>
                </a:r>
                <a:r>
                  <a:rPr lang="en-US" sz="2400" b="1" baseline="-25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2</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From equation (</a:t>
                </a:r>
                <a:r>
                  <a:rPr lang="en-US" sz="2400" b="1" dirty="0">
                    <a:latin typeface="Times New Roman" panose="02020603050405020304" pitchFamily="18" charset="0"/>
                    <a:cs typeface="Times New Roman" panose="02020603050405020304" pitchFamily="18" charset="0"/>
                    <a:sym typeface="Symbol" panose="05050102010706020507" pitchFamily="18" charset="2"/>
                  </a:rPr>
                  <a:t>5.34</a:t>
                </a:r>
                <a:r>
                  <a:rPr lang="en-US" sz="2400" dirty="0">
                    <a:latin typeface="Times New Roman" panose="02020603050405020304" pitchFamily="18" charset="0"/>
                    <a:cs typeface="Times New Roman" panose="02020603050405020304" pitchFamily="18" charset="0"/>
                    <a:sym typeface="Symbol" panose="05050102010706020507" pitchFamily="18" charset="2"/>
                  </a:rPr>
                  <a:t>), you can calculate the extent of reaction for desired reaction. </a:t>
                </a:r>
              </a:p>
              <a:p>
                <a:pPr marL="0" indent="0" algn="just">
                  <a:lnSpc>
                    <a:spcPct val="150000"/>
                  </a:lnSpc>
                  <a:buNone/>
                </a:pPr>
                <a14:m>
                  <m:oMath xmlns:m="http://schemas.openxmlformats.org/officeDocument/2006/math">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m:rPr>
                            <m:nor/>
                          </m:rP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7030A0"/>
                            </a:solidFill>
                            <a:latin typeface="Cambria Math" panose="02040503050406030204" pitchFamily="18" charset="0"/>
                            <a:cs typeface="Times New Roman" panose="02020603050405020304" pitchFamily="18" charset="0"/>
                          </a:rPr>
                          <m:t>𝟏</m:t>
                        </m:r>
                      </m:sub>
                    </m:sSub>
                    <m:r>
                      <a:rPr lang="en-US" sz="2400" b="1" i="1" smtClean="0">
                        <a:solidFill>
                          <a:srgbClr val="7030A0"/>
                        </a:solidFill>
                        <a:latin typeface="Cambria Math" panose="02040503050406030204" pitchFamily="18" charset="0"/>
                        <a:cs typeface="Times New Roman" panose="02020603050405020304" pitchFamily="18" charset="0"/>
                      </a:rPr>
                      <m:t>=</m:t>
                    </m:r>
                    <m:f>
                      <m:fPr>
                        <m:ctrlPr>
                          <a:rPr lang="en-US" sz="2400" b="1" i="1" smtClean="0">
                            <a:solidFill>
                              <a:srgbClr val="7030A0"/>
                            </a:solidFill>
                            <a:latin typeface="Cambria Math" panose="02040503050406030204" pitchFamily="18" charset="0"/>
                            <a:cs typeface="Times New Roman" panose="02020603050405020304" pitchFamily="18" charset="0"/>
                          </a:rPr>
                        </m:ctrlPr>
                      </m:fPr>
                      <m:num>
                        <m:r>
                          <a:rPr lang="en-US" sz="2400" b="1" i="1">
                            <a:solidFill>
                              <a:srgbClr val="7030A0"/>
                            </a:solidFill>
                            <a:latin typeface="Cambria Math" panose="02040503050406030204" pitchFamily="18" charset="0"/>
                            <a:cs typeface="Times New Roman" panose="02020603050405020304" pitchFamily="18" charset="0"/>
                          </a:rPr>
                          <m:t>𝟐𝟏</m:t>
                        </m:r>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𝟒𝟑</m:t>
                        </m:r>
                      </m:num>
                      <m:den>
                        <m:r>
                          <a:rPr lang="en-US" sz="2400" b="1" i="1" smtClean="0">
                            <a:solidFill>
                              <a:srgbClr val="7030A0"/>
                            </a:solidFill>
                            <a:latin typeface="Cambria Math" panose="02040503050406030204" pitchFamily="18" charset="0"/>
                            <a:cs typeface="Times New Roman" panose="02020603050405020304" pitchFamily="18" charset="0"/>
                          </a:rPr>
                          <m:t>𝟐</m:t>
                        </m:r>
                      </m:den>
                    </m:f>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𝟕𝟐</m:t>
                    </m:r>
                  </m:oMath>
                </a14:m>
                <a:r>
                  <a:rPr lang="en-US" sz="2400" b="1" dirty="0">
                    <a:solidFill>
                      <a:srgbClr val="7030A0"/>
                    </a:solidFill>
                    <a:latin typeface="Times New Roman" panose="02020603050405020304" pitchFamily="18" charset="0"/>
                    <a:cs typeface="Times New Roman" panose="02020603050405020304" pitchFamily="18" charset="0"/>
                  </a:rPr>
                  <a:t> kmol</a:t>
                </a:r>
              </a:p>
            </p:txBody>
          </p:sp>
        </mc:Choice>
        <mc:Fallback xmlns="">
          <p:sp>
            <p:nvSpPr>
              <p:cNvPr id="3" name="Content Placeholder 2">
                <a:extLst>
                  <a:ext uri="{FF2B5EF4-FFF2-40B4-BE49-F238E27FC236}">
                    <a16:creationId xmlns:a16="http://schemas.microsoft.com/office/drawing/2014/main" id="{BD55E2F8-C9B7-4CAF-54B9-829D25316A07}"/>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r="-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21FF266D-5345-07CE-9585-9C0C237050E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649B378-3EB9-29A9-FB1C-9A0194EB0E3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52894BF-284D-990C-ACF8-EB609D9A518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82642430"/>
      </p:ext>
    </p:extLst>
  </p:cSld>
  <p:clrMapOvr>
    <a:masterClrMapping/>
  </p:clrMapOvr>
  <mc:AlternateContent xmlns:mc="http://schemas.openxmlformats.org/markup-compatibility/2006" xmlns:p14="http://schemas.microsoft.com/office/powerpoint/2010/main">
    <mc:Choice Requires="p14">
      <p:transition spd="slow" p14:dur="2000" advTm="148932"/>
    </mc:Choice>
    <mc:Fallback xmlns="">
      <p:transition spd="slow" advTm="148932"/>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2F841-75FE-1D03-9B13-F4FF494E6D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AA601D-C71E-4AA4-7FF3-9AA90412669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5BC57E0-5EE6-59C2-CF13-FFC00D866799}"/>
                  </a:ext>
                </a:extLst>
              </p:cNvPr>
              <p:cNvSpPr>
                <a:spLocks noGrp="1"/>
              </p:cNvSpPr>
              <p:nvPr>
                <p:ph idx="1"/>
              </p:nvPr>
            </p:nvSpPr>
            <p:spPr>
              <a:xfrm>
                <a:off x="374375" y="874645"/>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Similarly, using equation (</a:t>
                </a:r>
                <a:r>
                  <a:rPr lang="en-US" sz="2400" b="1" dirty="0">
                    <a:latin typeface="Times New Roman" panose="02020603050405020304" pitchFamily="18" charset="0"/>
                    <a:cs typeface="Times New Roman" panose="02020603050405020304" pitchFamily="18" charset="0"/>
                    <a:sym typeface="Symbol" panose="05050102010706020507" pitchFamily="18" charset="2"/>
                  </a:rPr>
                  <a:t>5.35</a:t>
                </a:r>
                <a:r>
                  <a:rPr lang="en-US" sz="2400" dirty="0">
                    <a:latin typeface="Times New Roman" panose="02020603050405020304" pitchFamily="18" charset="0"/>
                    <a:cs typeface="Times New Roman" panose="02020603050405020304" pitchFamily="18" charset="0"/>
                    <a:sym typeface="Symbol" panose="05050102010706020507" pitchFamily="18" charset="2"/>
                  </a:rPr>
                  <a:t>), the extent of reaction for undesired reaction is given by:</a:t>
                </a:r>
              </a:p>
              <a:p>
                <a:pPr marL="0" indent="0" algn="just">
                  <a:lnSpc>
                    <a:spcPct val="150000"/>
                  </a:lnSpc>
                  <a:buNone/>
                </a:pPr>
                <a14:m>
                  <m:oMath xmlns:m="http://schemas.openxmlformats.org/officeDocument/2006/math">
                    <m:r>
                      <a:rPr lang="en-US" sz="2400" b="1" i="1">
                        <a:latin typeface="Cambria Math" panose="02040503050406030204" pitchFamily="18" charset="0"/>
                        <a:cs typeface="Times New Roman" panose="02020603050405020304" pitchFamily="18" charset="0"/>
                      </a:rPr>
                      <m:t>𝟐</m:t>
                    </m:r>
                    <m:sSub>
                      <m:sSubPr>
                        <m:ctrlPr>
                          <a:rPr lang="en-US" sz="2400" b="1" i="1">
                            <a:latin typeface="Cambria Math" panose="02040503050406030204" pitchFamily="18" charset="0"/>
                            <a:cs typeface="Times New Roman" panose="02020603050405020304" pitchFamily="18" charset="0"/>
                          </a:rPr>
                        </m:ctrlPr>
                      </m:sSubPr>
                      <m:e>
                        <m:r>
                          <m:rPr>
                            <m:nor/>
                          </m:rPr>
                          <a:rPr lang="en-US" sz="2400" b="1"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dirty="0">
                            <a:latin typeface="Cambria Math" panose="02040503050406030204" pitchFamily="18" charset="0"/>
                            <a:cs typeface="Times New Roman" panose="02020603050405020304" pitchFamily="18" charset="0"/>
                            <a:sym typeface="Symbol" panose="05050102010706020507" pitchFamily="18" charset="2"/>
                          </a:rPr>
                          <m:t>𝟐</m:t>
                        </m:r>
                      </m:sub>
                    </m:sSub>
                    <m:r>
                      <a:rPr lang="en-US" sz="2400" b="1" i="1">
                        <a:latin typeface="Cambria Math" panose="02040503050406030204" pitchFamily="18" charset="0"/>
                        <a:cs typeface="Times New Roman" panose="02020603050405020304" pitchFamily="18" charset="0"/>
                      </a:rPr>
                      <m:t>=</m:t>
                    </m:r>
                    <m:r>
                      <a:rPr lang="en-US" sz="2400" b="1" i="1">
                        <a:latin typeface="Cambria Math" panose="02040503050406030204" pitchFamily="18" charset="0"/>
                        <a:cs typeface="Times New Roman" panose="02020603050405020304" pitchFamily="18" charset="0"/>
                      </a:rPr>
                      <m:t>𝟐</m:t>
                    </m:r>
                    <m:r>
                      <a:rPr lang="en-US" sz="2400" b="1" i="1">
                        <a:latin typeface="Cambria Math" panose="02040503050406030204" pitchFamily="18" charset="0"/>
                        <a:cs typeface="Times New Roman" panose="02020603050405020304" pitchFamily="18" charset="0"/>
                      </a:rPr>
                      <m:t>.</m:t>
                    </m:r>
                    <m:r>
                      <a:rPr lang="en-US" sz="2400" b="1" i="1">
                        <a:latin typeface="Cambria Math" panose="02040503050406030204" pitchFamily="18" charset="0"/>
                        <a:cs typeface="Times New Roman" panose="02020603050405020304" pitchFamily="18" charset="0"/>
                      </a:rPr>
                      <m:t>𝟓𝟕</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and  </a:t>
                </a:r>
                <a14:m>
                  <m:oMath xmlns:m="http://schemas.openxmlformats.org/officeDocument/2006/math">
                    <m:sSub>
                      <m:sSubPr>
                        <m:ctrlPr>
                          <a:rPr lang="en-US" sz="2400" b="1" i="1">
                            <a:solidFill>
                              <a:srgbClr val="7030A0"/>
                            </a:solidFill>
                            <a:latin typeface="Cambria Math" panose="02040503050406030204" pitchFamily="18" charset="0"/>
                            <a:cs typeface="Times New Roman" panose="02020603050405020304" pitchFamily="18" charset="0"/>
                          </a:rPr>
                        </m:ctrlPr>
                      </m:sSubPr>
                      <m:e>
                        <m:r>
                          <m:rPr>
                            <m:nor/>
                          </m:rP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𝟐</m:t>
                        </m:r>
                      </m:sub>
                    </m:sSub>
                    <m:r>
                      <a:rPr lang="en-US" sz="2400" b="1" i="1">
                        <a:solidFill>
                          <a:srgbClr val="7030A0"/>
                        </a:solidFill>
                        <a:latin typeface="Cambria Math" panose="02040503050406030204" pitchFamily="18" charset="0"/>
                        <a:cs typeface="Times New Roman" panose="02020603050405020304" pitchFamily="18" charset="0"/>
                      </a:rPr>
                      <m:t>=</m:t>
                    </m:r>
                    <m:f>
                      <m:fPr>
                        <m:ctrlPr>
                          <a:rPr lang="en-US" sz="2400" b="1" i="1">
                            <a:solidFill>
                              <a:srgbClr val="7030A0"/>
                            </a:solidFill>
                            <a:latin typeface="Cambria Math" panose="02040503050406030204" pitchFamily="18" charset="0"/>
                            <a:cs typeface="Times New Roman" panose="02020603050405020304" pitchFamily="18" charset="0"/>
                          </a:rPr>
                        </m:ctrlPr>
                      </m:fPr>
                      <m:num>
                        <m:r>
                          <a:rPr lang="en-US" sz="2400" b="1" i="1" smtClean="0">
                            <a:solidFill>
                              <a:srgbClr val="7030A0"/>
                            </a:solidFill>
                            <a:latin typeface="Cambria Math" panose="02040503050406030204" pitchFamily="18" charset="0"/>
                            <a:cs typeface="Times New Roman" panose="02020603050405020304" pitchFamily="18" charset="0"/>
                          </a:rPr>
                          <m:t>𝟐</m:t>
                        </m:r>
                        <m:r>
                          <a:rPr lang="en-US" sz="2400" b="1" i="1">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𝟓𝟕</m:t>
                        </m:r>
                      </m:num>
                      <m:den>
                        <m:r>
                          <a:rPr lang="en-US" sz="2400" b="1" i="1">
                            <a:solidFill>
                              <a:srgbClr val="7030A0"/>
                            </a:solidFill>
                            <a:latin typeface="Cambria Math" panose="02040503050406030204" pitchFamily="18" charset="0"/>
                            <a:cs typeface="Times New Roman" panose="02020603050405020304" pitchFamily="18" charset="0"/>
                          </a:rPr>
                          <m:t>𝟐</m:t>
                        </m:r>
                      </m:den>
                    </m:f>
                    <m:r>
                      <a:rPr lang="en-US" sz="2400" b="1" i="1">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𝟐𝟖</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kmol</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(b) The remaining amounts of each species:</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From equation </a:t>
                </a:r>
                <a:r>
                  <a:rPr lang="en-US" sz="2400" b="1" dirty="0">
                    <a:latin typeface="Times New Roman" panose="02020603050405020304" pitchFamily="18" charset="0"/>
                    <a:cs typeface="Times New Roman" panose="02020603050405020304" pitchFamily="18" charset="0"/>
                    <a:sym typeface="Symbol" panose="05050102010706020507" pitchFamily="18" charset="2"/>
                  </a:rPr>
                  <a:t>(5.31),  </a:t>
                </a:r>
                <a14:m>
                  <m:oMath xmlns:m="http://schemas.openxmlformats.org/officeDocument/2006/math">
                    <m:r>
                      <a:rPr lang="en-US" sz="2400" i="1">
                        <a:latin typeface="Cambria Math" panose="02040503050406030204" pitchFamily="18" charset="0"/>
                        <a:cs typeface="Times New Roman" panose="02020603050405020304" pitchFamily="18" charset="0"/>
                      </a:rPr>
                      <m:t>𝑛</m:t>
                    </m:r>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𝐹𝑒</m:t>
                            </m:r>
                          </m:e>
                          <m:sub>
                            <m:r>
                              <a:rPr lang="en-US" sz="2400" i="1">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𝑂</m:t>
                            </m:r>
                          </m:e>
                          <m:sub>
                            <m:r>
                              <a:rPr lang="en-US" sz="2400" i="1">
                                <a:latin typeface="Cambria Math" panose="02040503050406030204" pitchFamily="18" charset="0"/>
                                <a:cs typeface="Times New Roman" panose="02020603050405020304" pitchFamily="18" charset="0"/>
                              </a:rPr>
                              <m:t>3</m:t>
                            </m:r>
                          </m:sub>
                        </m:sSub>
                      </m:e>
                    </m:d>
                    <m:r>
                      <a:rPr lang="en-US" sz="2400" i="1">
                        <a:latin typeface="Cambria Math" panose="02040503050406030204" pitchFamily="18" charset="0"/>
                        <a:cs typeface="Times New Roman" panose="02020603050405020304" pitchFamily="18" charset="0"/>
                      </a:rPr>
                      <m:t>=12.5−</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=12.5−10.72−1.28=</m:t>
                    </m:r>
                    <m:r>
                      <a:rPr lang="en-US" sz="2400" b="1" i="1" smtClean="0">
                        <a:solidFill>
                          <a:srgbClr val="0070C0"/>
                        </a:solidFill>
                        <a:latin typeface="Cambria Math" panose="02040503050406030204" pitchFamily="18" charset="0"/>
                        <a:cs typeface="Times New Roman" panose="02020603050405020304" pitchFamily="18" charset="0"/>
                      </a:rPr>
                      <m:t>𝟎</m:t>
                    </m:r>
                    <m:r>
                      <a:rPr lang="en-US" sz="2400" b="1" i="1" smtClean="0">
                        <a:solidFill>
                          <a:srgbClr val="0070C0"/>
                        </a:solidFill>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𝟓</m:t>
                    </m:r>
                  </m:oMath>
                </a14:m>
                <a:r>
                  <a:rPr lang="en-US" sz="2400" b="1" dirty="0">
                    <a:solidFill>
                      <a:srgbClr val="0070C0"/>
                    </a:solidFill>
                    <a:latin typeface="Times New Roman" panose="02020603050405020304" pitchFamily="18" charset="0"/>
                    <a:cs typeface="Times New Roman" panose="02020603050405020304" pitchFamily="18" charset="0"/>
                  </a:rPr>
                  <a:t>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Using equation (</a:t>
                </a:r>
                <a:r>
                  <a:rPr lang="en-US" sz="2400" b="1" dirty="0">
                    <a:latin typeface="Times New Roman" panose="02020603050405020304" pitchFamily="18" charset="0"/>
                    <a:cs typeface="Times New Roman" panose="02020603050405020304" pitchFamily="18" charset="0"/>
                  </a:rPr>
                  <a:t>5.32</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a:latin typeface="Cambria Math" panose="02040503050406030204" pitchFamily="18" charset="0"/>
                        <a:cs typeface="Times New Roman" panose="02020603050405020304" pitchFamily="18" charset="0"/>
                      </a:rPr>
                      <m:t>𝑛</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𝐶</m:t>
                        </m:r>
                      </m:e>
                    </m:d>
                    <m:r>
                      <a:rPr lang="en-US" sz="2400" i="1">
                        <a:latin typeface="Cambria Math" panose="02040503050406030204" pitchFamily="18" charset="0"/>
                        <a:cs typeface="Times New Roman" panose="02020603050405020304" pitchFamily="18" charset="0"/>
                      </a:rPr>
                      <m:t>=50−</m:t>
                    </m:r>
                    <m:r>
                      <a:rPr lang="en-US" sz="2400" b="0" i="1" smtClean="0">
                        <a:latin typeface="Cambria Math" panose="02040503050406030204" pitchFamily="18" charset="0"/>
                        <a:cs typeface="Times New Roman" panose="02020603050405020304" pitchFamily="18" charset="0"/>
                      </a:rPr>
                      <m:t>3∗10.72</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1.28=</m:t>
                    </m:r>
                    <m:r>
                      <a:rPr lang="en-US" sz="2400" b="1" i="1" smtClean="0">
                        <a:solidFill>
                          <a:srgbClr val="0070C0"/>
                        </a:solidFill>
                        <a:latin typeface="Cambria Math" panose="02040503050406030204" pitchFamily="18" charset="0"/>
                        <a:cs typeface="Times New Roman" panose="02020603050405020304" pitchFamily="18" charset="0"/>
                      </a:rPr>
                      <m:t>𝟏𝟔</m:t>
                    </m:r>
                    <m:r>
                      <a:rPr lang="en-US" sz="2400" b="1" i="1" smtClean="0">
                        <a:solidFill>
                          <a:srgbClr val="0070C0"/>
                        </a:solidFill>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𝟓𝟔</m:t>
                    </m:r>
                  </m:oMath>
                </a14:m>
                <a: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By using equation (</a:t>
                </a:r>
                <a:r>
                  <a:rPr lang="en-US" sz="2400" b="1" dirty="0">
                    <a:latin typeface="Times New Roman" panose="02020603050405020304" pitchFamily="18" charset="0"/>
                    <a:cs typeface="Times New Roman" panose="02020603050405020304" pitchFamily="18" charset="0"/>
                    <a:sym typeface="Symbol" panose="05050102010706020507" pitchFamily="18" charset="2"/>
                  </a:rPr>
                  <a:t>5.33</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r>
                      <m:rPr>
                        <m:sty m:val="p"/>
                      </m:rPr>
                      <a:rPr lang="en-US" sz="2400">
                        <a:latin typeface="Cambria Math" panose="02040503050406030204" pitchFamily="18" charset="0"/>
                        <a:cs typeface="Times New Roman" panose="02020603050405020304" pitchFamily="18" charset="0"/>
                      </a:rPr>
                      <m:t>n</m:t>
                    </m:r>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CO</m:t>
                        </m:r>
                      </m:e>
                    </m:d>
                    <m:r>
                      <a:rPr lang="en-US" sz="2400" i="1">
                        <a:latin typeface="Cambria Math" panose="02040503050406030204" pitchFamily="18" charset="0"/>
                        <a:cs typeface="Times New Roman" panose="02020603050405020304" pitchFamily="18" charset="0"/>
                      </a:rPr>
                      <m:t>=</m:t>
                    </m:r>
                    <m:r>
                      <a:rPr lang="en-US" sz="2400" b="1" i="1">
                        <a:solidFill>
                          <a:srgbClr val="0070C0"/>
                        </a:solidFill>
                        <a:latin typeface="Cambria Math" panose="02040503050406030204" pitchFamily="18" charset="0"/>
                        <a:cs typeface="Times New Roman" panose="02020603050405020304" pitchFamily="18" charset="0"/>
                      </a:rPr>
                      <m:t>𝟑</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𝟏</m:t>
                        </m:r>
                      </m:sub>
                    </m:sSub>
                    <m:r>
                      <a:rPr lang="en-US" sz="2400" b="1">
                        <a:solidFill>
                          <a:srgbClr val="0070C0"/>
                        </a:solidFill>
                        <a:latin typeface="Cambria Math" panose="02040503050406030204" pitchFamily="18" charset="0"/>
                        <a:cs typeface="Times New Roman" panose="02020603050405020304" pitchFamily="18" charset="0"/>
                      </a:rPr>
                      <m:t>+</m:t>
                    </m:r>
                    <m:sSub>
                      <m:sSubPr>
                        <m:ctrlPr>
                          <a:rPr lang="en-US" sz="2400" b="1" i="1">
                            <a:solidFill>
                              <a:srgbClr val="0070C0"/>
                            </a:solidFill>
                            <a:latin typeface="Cambria Math" panose="02040503050406030204" pitchFamily="18" charset="0"/>
                            <a:cs typeface="Times New Roman" panose="02020603050405020304" pitchFamily="18" charset="0"/>
                          </a:rPr>
                        </m:ctrlPr>
                      </m:sSubPr>
                      <m:e>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1" i="1">
                            <a:solidFill>
                              <a:srgbClr val="0070C0"/>
                            </a:solidFill>
                            <a:latin typeface="Cambria Math" panose="02040503050406030204" pitchFamily="18" charset="0"/>
                            <a:cs typeface="Times New Roman" panose="02020603050405020304" pitchFamily="18" charset="0"/>
                          </a:rPr>
                          <m:t>𝟐</m:t>
                        </m:r>
                      </m:sub>
                    </m:sSub>
                    <m:r>
                      <a:rPr lang="en-US" sz="2400" b="0" i="1" smtClean="0">
                        <a:solidFill>
                          <a:schemeClr val="tx1"/>
                        </a:solidFill>
                        <a:latin typeface="Cambria Math" panose="02040503050406030204" pitchFamily="18" charset="0"/>
                        <a:cs typeface="Times New Roman" panose="02020603050405020304" pitchFamily="18" charset="0"/>
                      </a:rPr>
                      <m:t>=3∗10.72+1.28</m:t>
                    </m:r>
                    <m:r>
                      <a:rPr lang="en-US" sz="2400" b="1" i="1" smtClean="0">
                        <a:solidFill>
                          <a:srgbClr val="0070C0"/>
                        </a:solidFill>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𝟑𝟑</m:t>
                    </m:r>
                    <m:r>
                      <a:rPr lang="en-US" sz="2400" b="1" i="1" smtClean="0">
                        <a:solidFill>
                          <a:srgbClr val="0070C0"/>
                        </a:solidFill>
                        <a:latin typeface="Cambria Math" panose="02040503050406030204" pitchFamily="18" charset="0"/>
                        <a:cs typeface="Times New Roman" panose="02020603050405020304" pitchFamily="18" charset="0"/>
                      </a:rPr>
                      <m:t>.</m:t>
                    </m:r>
                    <m:r>
                      <a:rPr lang="en-US" sz="2400" b="1" i="1" smtClean="0">
                        <a:solidFill>
                          <a:srgbClr val="0070C0"/>
                        </a:solidFill>
                        <a:latin typeface="Cambria Math" panose="02040503050406030204" pitchFamily="18" charset="0"/>
                        <a:cs typeface="Times New Roman" panose="02020603050405020304" pitchFamily="18" charset="0"/>
                      </a:rPr>
                      <m:t>𝟒𝟒</m:t>
                    </m:r>
                  </m:oMath>
                </a14:m>
                <a:r>
                  <a:rPr lang="en-US" sz="2400" b="1" dirty="0">
                    <a:solidFill>
                      <a:srgbClr val="0070C0"/>
                    </a:solidFill>
                    <a:latin typeface="Times New Roman" panose="02020603050405020304" pitchFamily="18" charset="0"/>
                    <a:cs typeface="Times New Roman" panose="02020603050405020304" pitchFamily="18" charset="0"/>
                  </a:rPr>
                  <a:t> kmol</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buNone/>
                </a:pPr>
                <a:endParaRPr lang="en-US" sz="2400" b="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5BC57E0-5EE6-59C2-CF13-FFC00D866799}"/>
                  </a:ext>
                </a:extLst>
              </p:cNvPr>
              <p:cNvSpPr>
                <a:spLocks noGrp="1" noRot="1" noChangeAspect="1" noMove="1" noResize="1" noEditPoints="1" noAdjustHandles="1" noChangeArrowheads="1" noChangeShapeType="1" noTextEdit="1"/>
              </p:cNvSpPr>
              <p:nvPr>
                <p:ph idx="1"/>
              </p:nvPr>
            </p:nvSpPr>
            <p:spPr>
              <a:xfrm>
                <a:off x="374375" y="874645"/>
                <a:ext cx="11572460" cy="5251520"/>
              </a:xfrm>
              <a:blipFill>
                <a:blip r:embed="rId4"/>
                <a:stretch>
                  <a:fillRect l="-79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197FAFD-CD61-EE35-441A-92499998AC0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713819B-B714-3642-F5D3-8BB3B7725EF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E848DC4-34EE-F1FD-4D02-6F3A2DB147C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70904708"/>
      </p:ext>
    </p:extLst>
  </p:cSld>
  <p:clrMapOvr>
    <a:masterClrMapping/>
  </p:clrMapOvr>
  <mc:AlternateContent xmlns:mc="http://schemas.openxmlformats.org/markup-compatibility/2006" xmlns:p14="http://schemas.microsoft.com/office/powerpoint/2010/main">
    <mc:Choice Requires="p14">
      <p:transition spd="slow" p14:dur="2000" advTm="93572"/>
    </mc:Choice>
    <mc:Fallback xmlns="">
      <p:transition spd="slow" advTm="93572"/>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7A7A0-CD62-03B2-5AD5-5AF0BA1399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266E0-F867-7BB3-85B0-EA5FC3F981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69E9B72-A635-9292-D321-0CAB07694CD5}"/>
              </a:ext>
            </a:extLst>
          </p:cNvPr>
          <p:cNvSpPr>
            <a:spLocks noGrp="1"/>
          </p:cNvSpPr>
          <p:nvPr>
            <p:ph idx="1"/>
          </p:nvPr>
        </p:nvSpPr>
        <p:spPr>
          <a:xfrm>
            <a:off x="374374" y="836716"/>
            <a:ext cx="11572460" cy="5251520"/>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summary of material balances of the species in mole units is depicted in </a:t>
            </a:r>
            <a:r>
              <a:rPr lang="en-US" sz="2400" b="1" dirty="0">
                <a:latin typeface="Times New Roman" panose="02020603050405020304" pitchFamily="18" charset="0"/>
                <a:cs typeface="Times New Roman" panose="02020603050405020304" pitchFamily="18" charset="0"/>
              </a:rPr>
              <a:t>Figure 5.3</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0" dirty="0">
              <a:latin typeface="Cambria Math" panose="020405030504060302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FC482B6D-D7EE-F9C8-1CCC-D55989AB4CF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B04C71E-AD81-A7E8-36FD-84375E5037C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00B679-44E5-2723-E9B9-16AC1F2A7EA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18" name="Group 17">
            <a:extLst>
              <a:ext uri="{FF2B5EF4-FFF2-40B4-BE49-F238E27FC236}">
                <a16:creationId xmlns:a16="http://schemas.microsoft.com/office/drawing/2014/main" id="{4ECB4D39-1A7D-BE70-6C39-CA0FAAD03080}"/>
              </a:ext>
            </a:extLst>
          </p:cNvPr>
          <p:cNvGrpSpPr/>
          <p:nvPr/>
        </p:nvGrpSpPr>
        <p:grpSpPr>
          <a:xfrm>
            <a:off x="823291" y="1729409"/>
            <a:ext cx="9087678" cy="3092012"/>
            <a:chOff x="823291" y="1729409"/>
            <a:chExt cx="9087678" cy="3092012"/>
          </a:xfrm>
        </p:grpSpPr>
        <p:grpSp>
          <p:nvGrpSpPr>
            <p:cNvPr id="16" name="Group 15">
              <a:extLst>
                <a:ext uri="{FF2B5EF4-FFF2-40B4-BE49-F238E27FC236}">
                  <a16:creationId xmlns:a16="http://schemas.microsoft.com/office/drawing/2014/main" id="{BE43B1EF-0ECE-C2F2-CBD5-45E06B9643F9}"/>
                </a:ext>
              </a:extLst>
            </p:cNvPr>
            <p:cNvGrpSpPr/>
            <p:nvPr/>
          </p:nvGrpSpPr>
          <p:grpSpPr>
            <a:xfrm>
              <a:off x="823291" y="1899267"/>
              <a:ext cx="9087678" cy="2922154"/>
              <a:chOff x="823291" y="1899267"/>
              <a:chExt cx="9087678" cy="2922154"/>
            </a:xfrm>
          </p:grpSpPr>
          <p:grpSp>
            <p:nvGrpSpPr>
              <p:cNvPr id="14" name="Group 13">
                <a:extLst>
                  <a:ext uri="{FF2B5EF4-FFF2-40B4-BE49-F238E27FC236}">
                    <a16:creationId xmlns:a16="http://schemas.microsoft.com/office/drawing/2014/main" id="{8BCC97A6-E8F8-81D3-16C5-65B35A727477}"/>
                  </a:ext>
                </a:extLst>
              </p:cNvPr>
              <p:cNvGrpSpPr/>
              <p:nvPr/>
            </p:nvGrpSpPr>
            <p:grpSpPr>
              <a:xfrm>
                <a:off x="3700668" y="1899267"/>
                <a:ext cx="3226906" cy="2653748"/>
                <a:chOff x="2474842" y="2301876"/>
                <a:chExt cx="3226906" cy="2653748"/>
              </a:xfrm>
            </p:grpSpPr>
            <p:sp>
              <p:nvSpPr>
                <p:cNvPr id="8" name="Flowchart: Magnetic Disk 7">
                  <a:extLst>
                    <a:ext uri="{FF2B5EF4-FFF2-40B4-BE49-F238E27FC236}">
                      <a16:creationId xmlns:a16="http://schemas.microsoft.com/office/drawing/2014/main" id="{2663831C-2010-0E2A-6AF3-BCE6AB952348}"/>
                    </a:ext>
                  </a:extLst>
                </p:cNvPr>
                <p:cNvSpPr/>
                <p:nvPr/>
              </p:nvSpPr>
              <p:spPr>
                <a:xfrm>
                  <a:off x="3021495" y="2301876"/>
                  <a:ext cx="2133600" cy="2653748"/>
                </a:xfrm>
                <a:prstGeom prst="flowChartMagneticDisk">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Furnace</a:t>
                  </a:r>
                  <a:endParaRPr lang="en-US" dirty="0"/>
                </a:p>
              </p:txBody>
            </p:sp>
            <p:cxnSp>
              <p:nvCxnSpPr>
                <p:cNvPr id="10" name="Straight Arrow Connector 9">
                  <a:extLst>
                    <a:ext uri="{FF2B5EF4-FFF2-40B4-BE49-F238E27FC236}">
                      <a16:creationId xmlns:a16="http://schemas.microsoft.com/office/drawing/2014/main" id="{B6381575-E63A-B3CC-033F-9DFD4466CC3E}"/>
                    </a:ext>
                  </a:extLst>
                </p:cNvPr>
                <p:cNvCxnSpPr>
                  <a:cxnSpLocks/>
                </p:cNvCxnSpPr>
                <p:nvPr/>
              </p:nvCxnSpPr>
              <p:spPr>
                <a:xfrm>
                  <a:off x="2474842" y="3640624"/>
                  <a:ext cx="546653"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2" name="Straight Arrow Connector 11">
                  <a:extLst>
                    <a:ext uri="{FF2B5EF4-FFF2-40B4-BE49-F238E27FC236}">
                      <a16:creationId xmlns:a16="http://schemas.microsoft.com/office/drawing/2014/main" id="{AA3FE302-578C-4843-C2D7-5DC8497AAC42}"/>
                    </a:ext>
                  </a:extLst>
                </p:cNvPr>
                <p:cNvCxnSpPr>
                  <a:cxnSpLocks/>
                </p:cNvCxnSpPr>
                <p:nvPr/>
              </p:nvCxnSpPr>
              <p:spPr>
                <a:xfrm>
                  <a:off x="5155095" y="3640624"/>
                  <a:ext cx="546653"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grpSp>
          <p:sp>
            <p:nvSpPr>
              <p:cNvPr id="13" name="TextBox 12">
                <a:extLst>
                  <a:ext uri="{FF2B5EF4-FFF2-40B4-BE49-F238E27FC236}">
                    <a16:creationId xmlns:a16="http://schemas.microsoft.com/office/drawing/2014/main" id="{B7EDE5C6-CDF7-B582-A712-78E6B7659152}"/>
                  </a:ext>
                </a:extLst>
              </p:cNvPr>
              <p:cNvSpPr txBox="1"/>
              <p:nvPr/>
            </p:nvSpPr>
            <p:spPr>
              <a:xfrm>
                <a:off x="823291" y="2546164"/>
                <a:ext cx="3150704" cy="1133965"/>
              </a:xfrm>
              <a:prstGeom prst="rect">
                <a:avLst/>
              </a:prstGeom>
              <a:noFill/>
            </p:spPr>
            <p:txBody>
              <a:bodyPr wrap="square" rtlCol="0">
                <a:spAutoFit/>
              </a:bodyPr>
              <a:lstStyle/>
              <a:p>
                <a:pPr>
                  <a:lnSpc>
                    <a:spcPct val="150000"/>
                  </a:lnSpc>
                </a:pPr>
                <a:r>
                  <a:rPr lang="en-US" sz="2400" dirty="0">
                    <a:solidFill>
                      <a:srgbClr val="002060"/>
                    </a:solidFill>
                    <a:latin typeface="Times New Roman" panose="02020603050405020304" pitchFamily="18" charset="0"/>
                    <a:cs typeface="Times New Roman" panose="02020603050405020304" pitchFamily="18" charset="0"/>
                  </a:rPr>
                  <a:t>n</a:t>
                </a:r>
                <a:r>
                  <a:rPr lang="en-US" sz="2400" baseline="-25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(Fe</a:t>
                </a:r>
                <a:r>
                  <a:rPr lang="en-US" sz="2400" baseline="-25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O</a:t>
                </a:r>
                <a:r>
                  <a:rPr lang="en-US" sz="2400" baseline="-25000" dirty="0">
                    <a:solidFill>
                      <a:srgbClr val="002060"/>
                    </a:solidFill>
                    <a:latin typeface="Times New Roman" panose="02020603050405020304" pitchFamily="18" charset="0"/>
                    <a:cs typeface="Times New Roman" panose="02020603050405020304" pitchFamily="18" charset="0"/>
                  </a:rPr>
                  <a:t>3</a:t>
                </a:r>
                <a:r>
                  <a:rPr lang="en-US" sz="2400" dirty="0">
                    <a:solidFill>
                      <a:srgbClr val="002060"/>
                    </a:solidFill>
                    <a:latin typeface="Times New Roman" panose="02020603050405020304" pitchFamily="18" charset="0"/>
                    <a:cs typeface="Times New Roman" panose="02020603050405020304" pitchFamily="18" charset="0"/>
                  </a:rPr>
                  <a:t>) = 12.5 kmol</a:t>
                </a:r>
              </a:p>
              <a:p>
                <a:pPr>
                  <a:lnSpc>
                    <a:spcPct val="150000"/>
                  </a:lnSpc>
                </a:pPr>
                <a:r>
                  <a:rPr lang="en-US" sz="2400" dirty="0">
                    <a:solidFill>
                      <a:srgbClr val="002060"/>
                    </a:solidFill>
                    <a:latin typeface="Times New Roman" panose="02020603050405020304" pitchFamily="18" charset="0"/>
                    <a:cs typeface="Times New Roman" panose="02020603050405020304" pitchFamily="18" charset="0"/>
                  </a:rPr>
                  <a:t>n</a:t>
                </a:r>
                <a:r>
                  <a:rPr lang="en-US" sz="2400" baseline="-25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 50 kmol</a:t>
                </a:r>
              </a:p>
            </p:txBody>
          </p:sp>
          <p:sp>
            <p:nvSpPr>
              <p:cNvPr id="15" name="TextBox 14">
                <a:extLst>
                  <a:ext uri="{FF2B5EF4-FFF2-40B4-BE49-F238E27FC236}">
                    <a16:creationId xmlns:a16="http://schemas.microsoft.com/office/drawing/2014/main" id="{49BD7225-9966-8F90-3FEA-C28CB102F3C5}"/>
                  </a:ext>
                </a:extLst>
              </p:cNvPr>
              <p:cNvSpPr txBox="1"/>
              <p:nvPr/>
            </p:nvSpPr>
            <p:spPr>
              <a:xfrm>
                <a:off x="6760265" y="2025463"/>
                <a:ext cx="3150704" cy="2795958"/>
              </a:xfrm>
              <a:prstGeom prst="rect">
                <a:avLst/>
              </a:prstGeom>
              <a:noFill/>
            </p:spPr>
            <p:txBody>
              <a:bodyPr wrap="square" rtlCol="0">
                <a:spAutoFit/>
              </a:bodyPr>
              <a:lstStyle/>
              <a:p>
                <a:pPr algn="just">
                  <a:lnSpc>
                    <a:spcPct val="150000"/>
                  </a:lnSpc>
                </a:pPr>
                <a:r>
                  <a:rPr lang="en-US" sz="2400" dirty="0">
                    <a:solidFill>
                      <a:srgbClr val="0070C0"/>
                    </a:solidFill>
                    <a:latin typeface="Times New Roman" panose="02020603050405020304" pitchFamily="18" charset="0"/>
                    <a:cs typeface="Times New Roman" panose="02020603050405020304" pitchFamily="18" charset="0"/>
                  </a:rPr>
                  <a:t>n(Fe</a:t>
                </a:r>
                <a:r>
                  <a:rPr lang="en-US" sz="2400" baseline="-25000" dirty="0">
                    <a:solidFill>
                      <a:srgbClr val="0070C0"/>
                    </a:solidFill>
                    <a:latin typeface="Times New Roman" panose="02020603050405020304" pitchFamily="18" charset="0"/>
                    <a:cs typeface="Times New Roman" panose="02020603050405020304" pitchFamily="18" charset="0"/>
                  </a:rPr>
                  <a:t>2</a:t>
                </a:r>
                <a:r>
                  <a:rPr lang="en-US" sz="2400" dirty="0">
                    <a:solidFill>
                      <a:srgbClr val="0070C0"/>
                    </a:solidFill>
                    <a:latin typeface="Times New Roman" panose="02020603050405020304" pitchFamily="18" charset="0"/>
                    <a:cs typeface="Times New Roman" panose="02020603050405020304" pitchFamily="18" charset="0"/>
                  </a:rPr>
                  <a:t>O</a:t>
                </a:r>
                <a:r>
                  <a:rPr lang="en-US" sz="2400" baseline="-25000" dirty="0">
                    <a:solidFill>
                      <a:srgbClr val="0070C0"/>
                    </a:solidFill>
                    <a:latin typeface="Times New Roman" panose="02020603050405020304" pitchFamily="18" charset="0"/>
                    <a:cs typeface="Times New Roman" panose="02020603050405020304" pitchFamily="18" charset="0"/>
                  </a:rPr>
                  <a:t>3</a:t>
                </a:r>
                <a:r>
                  <a:rPr lang="en-US" sz="2400" dirty="0">
                    <a:solidFill>
                      <a:srgbClr val="0070C0"/>
                    </a:solidFill>
                    <a:latin typeface="Times New Roman" panose="02020603050405020304" pitchFamily="18" charset="0"/>
                    <a:cs typeface="Times New Roman" panose="02020603050405020304" pitchFamily="18" charset="0"/>
                  </a:rPr>
                  <a:t>) = 0.5 kmol</a:t>
                </a:r>
              </a:p>
              <a:p>
                <a:pPr algn="just">
                  <a:lnSpc>
                    <a:spcPct val="150000"/>
                  </a:lnSpc>
                </a:pPr>
                <a:r>
                  <a:rPr lang="en-US" sz="2400" dirty="0">
                    <a:solidFill>
                      <a:srgbClr val="0070C0"/>
                    </a:solidFill>
                    <a:latin typeface="Times New Roman" panose="02020603050405020304" pitchFamily="18" charset="0"/>
                    <a:cs typeface="Times New Roman" panose="02020603050405020304" pitchFamily="18" charset="0"/>
                  </a:rPr>
                  <a:t>n(C) = 16.56 kmol</a:t>
                </a:r>
              </a:p>
              <a:p>
                <a:pPr algn="just">
                  <a:lnSpc>
                    <a:spcPct val="150000"/>
                  </a:lnSpc>
                </a:pPr>
                <a:r>
                  <a:rPr lang="en-US" sz="2400" dirty="0">
                    <a:solidFill>
                      <a:srgbClr val="0070C0"/>
                    </a:solidFill>
                    <a:latin typeface="Times New Roman" panose="02020603050405020304" pitchFamily="18" charset="0"/>
                    <a:cs typeface="Times New Roman" panose="02020603050405020304" pitchFamily="18" charset="0"/>
                  </a:rPr>
                  <a:t>n(Fe) = 21. 43 kmol</a:t>
                </a:r>
              </a:p>
              <a:p>
                <a:pPr algn="just">
                  <a:lnSpc>
                    <a:spcPct val="150000"/>
                  </a:lnSpc>
                </a:pPr>
                <a:r>
                  <a:rPr lang="en-US" sz="2400" dirty="0">
                    <a:solidFill>
                      <a:srgbClr val="0070C0"/>
                    </a:solidFill>
                    <a:latin typeface="Times New Roman" panose="02020603050405020304" pitchFamily="18" charset="0"/>
                    <a:cs typeface="Times New Roman" panose="02020603050405020304" pitchFamily="18" charset="0"/>
                  </a:rPr>
                  <a:t>n(FeO) = 2.57 kmol</a:t>
                </a:r>
              </a:p>
              <a:p>
                <a:pPr algn="just">
                  <a:lnSpc>
                    <a:spcPct val="150000"/>
                  </a:lnSpc>
                </a:pPr>
                <a:r>
                  <a:rPr lang="en-US" sz="2400" dirty="0">
                    <a:solidFill>
                      <a:srgbClr val="0070C0"/>
                    </a:solidFill>
                    <a:latin typeface="Times New Roman" panose="02020603050405020304" pitchFamily="18" charset="0"/>
                    <a:cs typeface="Times New Roman" panose="02020603050405020304" pitchFamily="18" charset="0"/>
                  </a:rPr>
                  <a:t>n(CO) = 33.44 kmol</a:t>
                </a:r>
              </a:p>
            </p:txBody>
          </p:sp>
        </p:grpSp>
        <p:sp>
          <p:nvSpPr>
            <p:cNvPr id="17" name="Rectangle 16">
              <a:extLst>
                <a:ext uri="{FF2B5EF4-FFF2-40B4-BE49-F238E27FC236}">
                  <a16:creationId xmlns:a16="http://schemas.microsoft.com/office/drawing/2014/main" id="{91097317-BE7B-59DB-28F6-2218442E9FDA}"/>
                </a:ext>
              </a:extLst>
            </p:cNvPr>
            <p:cNvSpPr/>
            <p:nvPr/>
          </p:nvSpPr>
          <p:spPr>
            <a:xfrm>
              <a:off x="3973994" y="1729409"/>
              <a:ext cx="2585832" cy="2912165"/>
            </a:xfrm>
            <a:prstGeom prst="rect">
              <a:avLst/>
            </a:prstGeom>
            <a:noFill/>
            <a:ln>
              <a:solidFill>
                <a:schemeClr val="accent1"/>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19" name="TextBox 18">
            <a:extLst>
              <a:ext uri="{FF2B5EF4-FFF2-40B4-BE49-F238E27FC236}">
                <a16:creationId xmlns:a16="http://schemas.microsoft.com/office/drawing/2014/main" id="{ED54FBC3-2033-A263-AAFE-AB2BA89BB18E}"/>
              </a:ext>
            </a:extLst>
          </p:cNvPr>
          <p:cNvSpPr txBox="1"/>
          <p:nvPr/>
        </p:nvSpPr>
        <p:spPr>
          <a:xfrm>
            <a:off x="681660" y="4864559"/>
            <a:ext cx="9500152"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5.3 </a:t>
            </a:r>
            <a:r>
              <a:rPr lang="en-US" sz="2400" dirty="0">
                <a:latin typeface="Times New Roman" panose="02020603050405020304" pitchFamily="18" charset="0"/>
                <a:cs typeface="Times New Roman" panose="02020603050405020304" pitchFamily="18" charset="0"/>
              </a:rPr>
              <a:t>Material balances of the species in mole units for </a:t>
            </a:r>
            <a:r>
              <a:rPr lang="en-US" sz="2400" b="1" dirty="0">
                <a:solidFill>
                  <a:srgbClr val="002060"/>
                </a:solidFill>
                <a:latin typeface="Times New Roman" panose="02020603050405020304" pitchFamily="18" charset="0"/>
                <a:cs typeface="Times New Roman" panose="02020603050405020304" pitchFamily="18" charset="0"/>
              </a:rPr>
              <a:t>Activity 5.2</a:t>
            </a:r>
          </a:p>
        </p:txBody>
      </p:sp>
    </p:spTree>
    <p:extLst>
      <p:ext uri="{BB962C8B-B14F-4D97-AF65-F5344CB8AC3E}">
        <p14:creationId xmlns:p14="http://schemas.microsoft.com/office/powerpoint/2010/main" val="3346982988"/>
      </p:ext>
    </p:extLst>
  </p:cSld>
  <p:clrMapOvr>
    <a:masterClrMapping/>
  </p:clrMapOvr>
  <mc:AlternateContent xmlns:mc="http://schemas.openxmlformats.org/markup-compatibility/2006" xmlns:p14="http://schemas.microsoft.com/office/powerpoint/2010/main">
    <mc:Choice Requires="p14">
      <p:transition spd="slow" p14:dur="2000" advTm="92929"/>
    </mc:Choice>
    <mc:Fallback xmlns="">
      <p:transition spd="slow" advTm="9292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15FD2-C09A-8AD5-5FDB-BD9BC533B9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B9561-B4E7-4BE8-D011-75B6533D2017}"/>
              </a:ext>
            </a:extLst>
          </p:cNvPr>
          <p:cNvSpPr>
            <a:spLocks noGrp="1"/>
          </p:cNvSpPr>
          <p:nvPr>
            <p:ph type="title"/>
          </p:nvPr>
        </p:nvSpPr>
        <p:spPr>
          <a:xfrm>
            <a:off x="609600" y="274638"/>
            <a:ext cx="10972800" cy="3912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31938D3-C89E-98E0-7178-8B6B6868204E}"/>
                  </a:ext>
                </a:extLst>
              </p:cNvPr>
              <p:cNvSpPr>
                <a:spLocks noGrp="1"/>
              </p:cNvSpPr>
              <p:nvPr>
                <p:ph idx="1"/>
              </p:nvPr>
            </p:nvSpPr>
            <p:spPr>
              <a:xfrm>
                <a:off x="357809" y="986698"/>
                <a:ext cx="11648661" cy="5139466"/>
              </a:xfrm>
            </p:spPr>
            <p:txBody>
              <a:bodyPr>
                <a:normAutofit/>
              </a:bodyPr>
              <a:lstStyle/>
              <a:p>
                <a:pPr marL="114300" indent="0" algn="just">
                  <a:lnSpc>
                    <a:spcPct val="150000"/>
                  </a:lnSpc>
                  <a:buNone/>
                </a:pPr>
                <a:r>
                  <a:rPr lang="en-US" sz="2400" dirty="0">
                    <a:latin typeface="Times New Roman" panose="02020603050405020304" pitchFamily="18" charset="0"/>
                    <a:cs typeface="Times New Roman" panose="02020603050405020304" pitchFamily="18" charset="0"/>
                  </a:rPr>
                  <a:t>The results shows that the total number of moles in the inputs stream  is </a:t>
                </a:r>
                <a:r>
                  <a:rPr lang="en-US" sz="2400" b="1" dirty="0">
                    <a:solidFill>
                      <a:srgbClr val="0070C0"/>
                    </a:solidFill>
                    <a:latin typeface="Times New Roman" panose="02020603050405020304" pitchFamily="18" charset="0"/>
                    <a:cs typeface="Times New Roman" panose="02020603050405020304" pitchFamily="18" charset="0"/>
                  </a:rPr>
                  <a:t>62.5 </a:t>
                </a:r>
                <a:r>
                  <a:rPr lang="en-US" sz="2400" b="1" dirty="0" err="1">
                    <a:solidFill>
                      <a:srgbClr val="0070C0"/>
                    </a:solidFill>
                    <a:latin typeface="Times New Roman" panose="02020603050405020304" pitchFamily="18" charset="0"/>
                    <a:cs typeface="Times New Roman" panose="02020603050405020304" pitchFamily="18" charset="0"/>
                  </a:rPr>
                  <a:t>kmol</a:t>
                </a:r>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whereas the outputs stream is </a:t>
                </a:r>
                <a:r>
                  <a:rPr lang="en-US" sz="2400" b="1" dirty="0">
                    <a:solidFill>
                      <a:srgbClr val="0070C0"/>
                    </a:solidFill>
                    <a:latin typeface="Times New Roman" panose="02020603050405020304" pitchFamily="18" charset="0"/>
                    <a:cs typeface="Times New Roman" panose="02020603050405020304" pitchFamily="18" charset="0"/>
                  </a:rPr>
                  <a:t>74.5 kmol</a:t>
                </a:r>
                <a:r>
                  <a:rPr lang="en-US" sz="2400" dirty="0">
                    <a:latin typeface="Times New Roman" panose="02020603050405020304" pitchFamily="18" charset="0"/>
                    <a:cs typeface="Times New Roman" panose="02020603050405020304" pitchFamily="18" charset="0"/>
                  </a:rPr>
                  <a:t>, which reveals that number of moles is not conserved. </a:t>
                </a:r>
              </a:p>
              <a:p>
                <a:pPr marL="11430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(c) To check the material balances of the species in mass basis</a:t>
                </a:r>
                <a:r>
                  <a:rPr lang="en-US" sz="2400" dirty="0">
                    <a:latin typeface="Times New Roman" panose="02020603050405020304" pitchFamily="18" charset="0"/>
                    <a:cs typeface="Times New Roman" panose="02020603050405020304" pitchFamily="18" charset="0"/>
                  </a:rPr>
                  <a:t>, you can convert all remaining amounts in mole units for each species into mass units using equation </a:t>
                </a:r>
                <a:r>
                  <a:rPr lang="en-US" sz="2400" b="1" dirty="0">
                    <a:latin typeface="Times New Roman" panose="02020603050405020304" pitchFamily="18" charset="0"/>
                    <a:cs typeface="Times New Roman" panose="02020603050405020304" pitchFamily="18" charset="0"/>
                  </a:rPr>
                  <a:t>(5.17)</a:t>
                </a:r>
                <a:r>
                  <a:rPr lang="en-US" sz="2400" dirty="0">
                    <a:latin typeface="Times New Roman" panose="02020603050405020304" pitchFamily="18" charset="0"/>
                    <a:cs typeface="Times New Roman" panose="02020603050405020304" pitchFamily="18" charset="0"/>
                  </a:rPr>
                  <a:t>.</a:t>
                </a:r>
              </a:p>
              <a:p>
                <a:pPr marL="114300" indent="0" algn="just">
                  <a:lnSpc>
                    <a:spcPct val="150000"/>
                  </a:lnSpc>
                  <a:buNone/>
                </a:pPr>
                <a14:m>
                  <m:oMath xmlns:m="http://schemas.openxmlformats.org/officeDocument/2006/math">
                    <m:sSub>
                      <m:sSubPr>
                        <m:ctrlPr>
                          <a:rPr lang="en-US" sz="2400" i="1" smtClean="0">
                            <a:solidFill>
                              <a:srgbClr val="002060"/>
                            </a:solidFill>
                            <a:latin typeface="Cambria Math" panose="02040503050406030204" pitchFamily="18" charset="0"/>
                            <a:cs typeface="Times New Roman" panose="02020603050405020304" pitchFamily="18" charset="0"/>
                          </a:rPr>
                        </m:ctrlPr>
                      </m:sSubPr>
                      <m:e>
                        <m:sSub>
                          <m:sSubPr>
                            <m:ctrlPr>
                              <a:rPr lang="en-US" sz="2400" i="1">
                                <a:solidFill>
                                  <a:srgbClr val="002060"/>
                                </a:solidFill>
                                <a:latin typeface="Cambria Math" panose="02040503050406030204" pitchFamily="18" charset="0"/>
                                <a:cs typeface="Times New Roman" panose="02020603050405020304" pitchFamily="18" charset="0"/>
                              </a:rPr>
                            </m:ctrlPr>
                          </m:sSubPr>
                          <m:e>
                            <m:r>
                              <m:rPr>
                                <m:sty m:val="p"/>
                              </m:rPr>
                              <a:rPr lang="en-US" sz="2400" i="0">
                                <a:solidFill>
                                  <a:srgbClr val="002060"/>
                                </a:solidFill>
                                <a:latin typeface="Cambria Math" panose="02040503050406030204" pitchFamily="18" charset="0"/>
                                <a:cs typeface="Times New Roman" panose="02020603050405020304" pitchFamily="18" charset="0"/>
                              </a:rPr>
                              <m:t>m</m:t>
                            </m:r>
                          </m:e>
                          <m:sub>
                            <m:r>
                              <m:rPr>
                                <m:sty m:val="p"/>
                              </m:rPr>
                              <a:rPr lang="en-US" sz="2400" i="0">
                                <a:solidFill>
                                  <a:srgbClr val="002060"/>
                                </a:solidFill>
                                <a:latin typeface="Cambria Math" panose="02040503050406030204" pitchFamily="18" charset="0"/>
                                <a:cs typeface="Times New Roman" panose="02020603050405020304" pitchFamily="18" charset="0"/>
                              </a:rPr>
                              <m:t>i</m:t>
                            </m:r>
                          </m:sub>
                        </m:sSub>
                        <m:r>
                          <a:rPr lang="en-US" sz="2400" b="0" i="0" smtClean="0">
                            <a:solidFill>
                              <a:srgbClr val="002060"/>
                            </a:solidFill>
                            <a:latin typeface="Cambria Math" panose="02040503050406030204" pitchFamily="18" charset="0"/>
                            <a:cs typeface="Times New Roman" panose="02020603050405020304" pitchFamily="18" charset="0"/>
                          </a:rPr>
                          <m:t>=</m:t>
                        </m:r>
                        <m:r>
                          <m:rPr>
                            <m:sty m:val="p"/>
                          </m:rPr>
                          <a:rPr lang="en-US" sz="2400" i="0">
                            <a:solidFill>
                              <a:srgbClr val="002060"/>
                            </a:solidFill>
                            <a:latin typeface="Cambria Math" panose="02040503050406030204" pitchFamily="18" charset="0"/>
                            <a:cs typeface="Times New Roman" panose="02020603050405020304" pitchFamily="18" charset="0"/>
                          </a:rPr>
                          <m:t>n</m:t>
                        </m:r>
                      </m:e>
                      <m:sub>
                        <m:r>
                          <m:rPr>
                            <m:sty m:val="p"/>
                          </m:rPr>
                          <a:rPr lang="en-US" sz="2400" i="0">
                            <a:solidFill>
                              <a:srgbClr val="002060"/>
                            </a:solidFill>
                            <a:latin typeface="Cambria Math" panose="02040503050406030204" pitchFamily="18" charset="0"/>
                            <a:cs typeface="Times New Roman" panose="02020603050405020304" pitchFamily="18" charset="0"/>
                          </a:rPr>
                          <m:t>i</m:t>
                        </m:r>
                      </m:sub>
                    </m:sSub>
                    <m:r>
                      <a:rPr lang="en-US" sz="2400" b="0" i="0" smtClean="0">
                        <a:solidFill>
                          <a:srgbClr val="002060"/>
                        </a:solidFill>
                        <a:latin typeface="Cambria Math" panose="02040503050406030204" pitchFamily="18" charset="0"/>
                        <a:cs typeface="Times New Roman" panose="02020603050405020304" pitchFamily="18" charset="0"/>
                      </a:rPr>
                      <m:t>∗</m:t>
                    </m:r>
                    <m:sSub>
                      <m:sSubPr>
                        <m:ctrlPr>
                          <a:rPr lang="en-US" sz="2400" i="1">
                            <a:solidFill>
                              <a:srgbClr val="002060"/>
                            </a:solidFill>
                            <a:latin typeface="Cambria Math" panose="02040503050406030204" pitchFamily="18" charset="0"/>
                            <a:cs typeface="Times New Roman" panose="02020603050405020304" pitchFamily="18" charset="0"/>
                          </a:rPr>
                        </m:ctrlPr>
                      </m:sSubPr>
                      <m:e>
                        <m:r>
                          <m:rPr>
                            <m:sty m:val="p"/>
                          </m:rPr>
                          <a:rPr lang="en-US" sz="2400" i="0">
                            <a:solidFill>
                              <a:srgbClr val="002060"/>
                            </a:solidFill>
                            <a:latin typeface="Cambria Math" panose="02040503050406030204" pitchFamily="18" charset="0"/>
                            <a:cs typeface="Times New Roman" panose="02020603050405020304" pitchFamily="18" charset="0"/>
                          </a:rPr>
                          <m:t>M</m:t>
                        </m:r>
                      </m:e>
                      <m:sub>
                        <m:r>
                          <m:rPr>
                            <m:sty m:val="p"/>
                          </m:rPr>
                          <a:rPr lang="en-US" sz="2400" i="0">
                            <a:solidFill>
                              <a:srgbClr val="002060"/>
                            </a:solidFill>
                            <a:latin typeface="Cambria Math" panose="02040503050406030204" pitchFamily="18" charset="0"/>
                            <a:cs typeface="Times New Roman" panose="02020603050405020304" pitchFamily="18" charset="0"/>
                          </a:rPr>
                          <m:t>wi</m:t>
                        </m:r>
                      </m:sub>
                    </m:sSub>
                  </m:oMath>
                </a14:m>
                <a:r>
                  <a:rPr lang="en-US" sz="2400" dirty="0">
                    <a:solidFill>
                      <a:srgbClr val="002060"/>
                    </a:solidFill>
                    <a:latin typeface="Times New Roman" panose="02020603050405020304" pitchFamily="18" charset="0"/>
                    <a:cs typeface="Times New Roman" panose="02020603050405020304" pitchFamily="18" charset="0"/>
                  </a:rPr>
                  <a:t>                                                                        </a:t>
                </a:r>
              </a:p>
              <a:p>
                <a:pPr marL="114300" indent="0" algn="just">
                  <a:lnSpc>
                    <a:spcPct val="150000"/>
                  </a:lnSpc>
                  <a:buNone/>
                </a:pPr>
                <a:r>
                  <a:rPr lang="en-US" sz="2400" b="1" dirty="0">
                    <a:latin typeface="Times New Roman" panose="02020603050405020304" pitchFamily="18" charset="0"/>
                    <a:cs typeface="Times New Roman" panose="02020603050405020304" pitchFamily="18" charset="0"/>
                  </a:rPr>
                  <a:t>Remember</a:t>
                </a:r>
                <a:r>
                  <a:rPr lang="en-US" sz="2400" dirty="0">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cs typeface="Times New Roman" panose="02020603050405020304" pitchFamily="18" charset="0"/>
                  </a:rPr>
                  <a:t>inputs stream reactants </a:t>
                </a:r>
                <a:r>
                  <a:rPr lang="en-US" sz="2400" dirty="0">
                    <a:latin typeface="Times New Roman" panose="02020603050405020304" pitchFamily="18" charset="0"/>
                    <a:cs typeface="Times New Roman" panose="02020603050405020304" pitchFamily="18" charset="0"/>
                  </a:rPr>
                  <a:t>are given in mass unit: </a:t>
                </a: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a:t>
                </a:r>
                <a:r>
                  <a:rPr lang="en-US" sz="2400" b="1" baseline="-25000" dirty="0">
                    <a:solidFill>
                      <a:srgbClr val="0070C0"/>
                    </a:solidFill>
                    <a:latin typeface="Times New Roman" panose="02020603050405020304" pitchFamily="18" charset="0"/>
                    <a:cs typeface="Times New Roman" panose="02020603050405020304" pitchFamily="18" charset="0"/>
                  </a:rPr>
                  <a:t>o</a:t>
                </a:r>
                <a:r>
                  <a:rPr lang="en-US" sz="2400" b="1" dirty="0">
                    <a:solidFill>
                      <a:srgbClr val="0070C0"/>
                    </a:solidFill>
                    <a:latin typeface="Times New Roman" panose="02020603050405020304" pitchFamily="18" charset="0"/>
                    <a:cs typeface="Times New Roman" panose="02020603050405020304" pitchFamily="18" charset="0"/>
                  </a:rPr>
                  <a:t>(Fe</a:t>
                </a:r>
                <a:r>
                  <a:rPr lang="en-US" sz="2400" b="1" baseline="-25000" dirty="0">
                    <a:solidFill>
                      <a:srgbClr val="0070C0"/>
                    </a:solidFill>
                    <a:latin typeface="Times New Roman" panose="02020603050405020304" pitchFamily="18" charset="0"/>
                    <a:cs typeface="Times New Roman" panose="02020603050405020304" pitchFamily="18" charset="0"/>
                  </a:rPr>
                  <a:t>2</a:t>
                </a:r>
                <a:r>
                  <a:rPr lang="en-US" sz="2400" b="1" dirty="0">
                    <a:solidFill>
                      <a:srgbClr val="0070C0"/>
                    </a:solidFill>
                    <a:latin typeface="Times New Roman" panose="02020603050405020304" pitchFamily="18" charset="0"/>
                    <a:cs typeface="Times New Roman" panose="02020603050405020304" pitchFamily="18" charset="0"/>
                  </a:rPr>
                  <a:t>O</a:t>
                </a:r>
                <a:r>
                  <a:rPr lang="en-US" sz="2400" b="1" baseline="-25000" dirty="0">
                    <a:solidFill>
                      <a:srgbClr val="0070C0"/>
                    </a:solidFill>
                    <a:latin typeface="Times New Roman" panose="02020603050405020304" pitchFamily="18" charset="0"/>
                    <a:cs typeface="Times New Roman" panose="02020603050405020304" pitchFamily="18" charset="0"/>
                  </a:rPr>
                  <a:t>3</a:t>
                </a:r>
                <a:r>
                  <a:rPr lang="en-US" sz="2400" b="1" dirty="0">
                    <a:solidFill>
                      <a:srgbClr val="0070C0"/>
                    </a:solidFill>
                    <a:latin typeface="Times New Roman" panose="02020603050405020304" pitchFamily="18" charset="0"/>
                    <a:cs typeface="Times New Roman" panose="02020603050405020304" pitchFamily="18" charset="0"/>
                  </a:rPr>
                  <a:t>) = 2, 000 kg; and m</a:t>
                </a:r>
                <a:r>
                  <a:rPr lang="en-US" sz="2400" b="1" baseline="-25000" dirty="0">
                    <a:solidFill>
                      <a:srgbClr val="0070C0"/>
                    </a:solidFill>
                    <a:latin typeface="Times New Roman" panose="02020603050405020304" pitchFamily="18" charset="0"/>
                    <a:cs typeface="Times New Roman" panose="02020603050405020304" pitchFamily="18" charset="0"/>
                  </a:rPr>
                  <a:t>o</a:t>
                </a:r>
                <a:r>
                  <a:rPr lang="en-US" sz="2400" b="1" dirty="0">
                    <a:solidFill>
                      <a:srgbClr val="0070C0"/>
                    </a:solidFill>
                    <a:latin typeface="Times New Roman" panose="02020603050405020304" pitchFamily="18" charset="0"/>
                    <a:cs typeface="Times New Roman" panose="02020603050405020304" pitchFamily="18" charset="0"/>
                  </a:rPr>
                  <a:t>(C) = 600 kg</a:t>
                </a:r>
              </a:p>
              <a:p>
                <a:pPr marL="114300" indent="0" algn="just">
                  <a:lnSpc>
                    <a:spcPct val="150000"/>
                  </a:lnSpc>
                  <a:buNone/>
                </a:pPr>
                <a:r>
                  <a:rPr lang="en-US" sz="2400" b="1" dirty="0">
                    <a:latin typeface="Times New Roman" panose="02020603050405020304" pitchFamily="18" charset="0"/>
                    <a:cs typeface="Times New Roman" panose="02020603050405020304" pitchFamily="18" charset="0"/>
                  </a:rPr>
                  <a:t>Total mass inputs = 2, 000 + 600 = 2, 600 kg</a:t>
                </a:r>
                <a:endParaRPr lang="en-US" sz="20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31938D3-C89E-98E0-7178-8B6B6868204E}"/>
                  </a:ext>
                </a:extLst>
              </p:cNvPr>
              <p:cNvSpPr>
                <a:spLocks noGrp="1" noRot="1" noChangeAspect="1" noMove="1" noResize="1" noEditPoints="1" noAdjustHandles="1" noChangeArrowheads="1" noChangeShapeType="1" noTextEdit="1"/>
              </p:cNvSpPr>
              <p:nvPr>
                <p:ph idx="1"/>
              </p:nvPr>
            </p:nvSpPr>
            <p:spPr>
              <a:xfrm>
                <a:off x="357809" y="986698"/>
                <a:ext cx="11648661" cy="5139466"/>
              </a:xfrm>
              <a:blipFill>
                <a:blip r:embed="rId4"/>
                <a:stretch>
                  <a:fillRect r="-78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AC5D2D1-087B-AE70-8BD8-DA99D1487F0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959A2BB-8F46-C0D8-1AD1-183EF456139C}"/>
              </a:ext>
            </a:extLst>
          </p:cNvPr>
          <p:cNvCxnSpPr>
            <a:cxnSpLocks/>
          </p:cNvCxnSpPr>
          <p:nvPr/>
        </p:nvCxnSpPr>
        <p:spPr>
          <a:xfrm>
            <a:off x="0" y="6155982"/>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D2E4347-5BCD-4908-0265-1EF28F8B25A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0097037"/>
      </p:ext>
    </p:extLst>
  </p:cSld>
  <p:clrMapOvr>
    <a:masterClrMapping/>
  </p:clrMapOvr>
  <mc:AlternateContent xmlns:mc="http://schemas.openxmlformats.org/markup-compatibility/2006" xmlns:p14="http://schemas.microsoft.com/office/powerpoint/2010/main">
    <mc:Choice Requires="p14">
      <p:transition spd="slow" p14:dur="2000" advTm="89379"/>
    </mc:Choice>
    <mc:Fallback xmlns="">
      <p:transition spd="slow" advTm="89379"/>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54B51-ADC7-C051-078F-95324926E8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C779F4-6EC7-A876-8479-99D9C27B9CE4}"/>
              </a:ext>
            </a:extLst>
          </p:cNvPr>
          <p:cNvSpPr>
            <a:spLocks noGrp="1"/>
          </p:cNvSpPr>
          <p:nvPr>
            <p:ph type="title"/>
          </p:nvPr>
        </p:nvSpPr>
        <p:spPr>
          <a:xfrm>
            <a:off x="609600" y="274638"/>
            <a:ext cx="10972800" cy="3912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9342E23-0769-14AC-D7D7-0C1DC7F318CB}"/>
              </a:ext>
            </a:extLst>
          </p:cNvPr>
          <p:cNvSpPr>
            <a:spLocks noGrp="1"/>
          </p:cNvSpPr>
          <p:nvPr>
            <p:ph idx="1"/>
          </p:nvPr>
        </p:nvSpPr>
        <p:spPr>
          <a:xfrm>
            <a:off x="357809" y="986698"/>
            <a:ext cx="11648661" cy="5139466"/>
          </a:xfrm>
        </p:spPr>
        <p:txBody>
          <a:bodyPr>
            <a:normAutofit/>
          </a:bodyPr>
          <a:lstStyle/>
          <a:p>
            <a:pPr marL="11430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The outputs stream of the species in mass unit: </a:t>
            </a: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m(Fe) = 1, 200 kg</a:t>
            </a: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m(FeO) </a:t>
            </a:r>
            <a:r>
              <a:rPr lang="en-US" sz="2400" dirty="0">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cs typeface="Times New Roman" panose="02020603050405020304" pitchFamily="18" charset="0"/>
              </a:rPr>
              <a:t>185 kg</a:t>
            </a:r>
            <a:endParaRPr lang="en-US" sz="2400" b="1" dirty="0">
              <a:solidFill>
                <a:srgbClr val="002060"/>
              </a:solidFill>
              <a:latin typeface="Times New Roman" panose="02020603050405020304" pitchFamily="18" charset="0"/>
              <a:cs typeface="Times New Roman" panose="02020603050405020304" pitchFamily="18" charset="0"/>
            </a:endParaRP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m(Fe</a:t>
            </a:r>
            <a:r>
              <a:rPr lang="en-US" sz="2400" b="1" baseline="-25000" dirty="0">
                <a:solidFill>
                  <a:srgbClr val="0070C0"/>
                </a:solidFill>
                <a:latin typeface="Times New Roman" panose="02020603050405020304" pitchFamily="18" charset="0"/>
                <a:cs typeface="Times New Roman" panose="02020603050405020304" pitchFamily="18" charset="0"/>
              </a:rPr>
              <a:t>2</a:t>
            </a:r>
            <a:r>
              <a:rPr lang="en-US" sz="2400" b="1" dirty="0">
                <a:solidFill>
                  <a:srgbClr val="0070C0"/>
                </a:solidFill>
                <a:latin typeface="Times New Roman" panose="02020603050405020304" pitchFamily="18" charset="0"/>
                <a:cs typeface="Times New Roman" panose="02020603050405020304" pitchFamily="18" charset="0"/>
              </a:rPr>
              <a:t>O</a:t>
            </a:r>
            <a:r>
              <a:rPr lang="en-US" sz="2400" b="1" baseline="-25000" dirty="0">
                <a:solidFill>
                  <a:srgbClr val="0070C0"/>
                </a:solidFill>
                <a:latin typeface="Times New Roman" panose="02020603050405020304" pitchFamily="18" charset="0"/>
                <a:cs typeface="Times New Roman" panose="02020603050405020304" pitchFamily="18" charset="0"/>
              </a:rPr>
              <a:t>3</a:t>
            </a:r>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n(Fe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0.5 kmol*160 kg/kmol = </a:t>
            </a:r>
            <a:r>
              <a:rPr lang="en-US" sz="2400" b="1" dirty="0">
                <a:solidFill>
                  <a:srgbClr val="0070C0"/>
                </a:solidFill>
                <a:latin typeface="Times New Roman" panose="02020603050405020304" pitchFamily="18" charset="0"/>
                <a:cs typeface="Times New Roman" panose="02020603050405020304" pitchFamily="18" charset="0"/>
              </a:rPr>
              <a:t>80 kg </a:t>
            </a: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m(C) = </a:t>
            </a:r>
            <a:r>
              <a:rPr lang="en-US" sz="2400" dirty="0">
                <a:latin typeface="Times New Roman" panose="02020603050405020304" pitchFamily="18" charset="0"/>
                <a:cs typeface="Times New Roman" panose="02020603050405020304" pitchFamily="18" charset="0"/>
              </a:rPr>
              <a:t>n(C)*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(C)= 16.56 kmol*12 kg/kmol = </a:t>
            </a:r>
            <a:r>
              <a:rPr lang="en-US" sz="2400" b="1" dirty="0">
                <a:solidFill>
                  <a:srgbClr val="0070C0"/>
                </a:solidFill>
                <a:latin typeface="Times New Roman" panose="02020603050405020304" pitchFamily="18" charset="0"/>
                <a:cs typeface="Times New Roman" panose="02020603050405020304" pitchFamily="18" charset="0"/>
              </a:rPr>
              <a:t>198.7 kg </a:t>
            </a:r>
          </a:p>
          <a:p>
            <a:pPr marL="11430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m(CO) =</a:t>
            </a:r>
            <a:r>
              <a:rPr lang="en-US" sz="2400" dirty="0">
                <a:latin typeface="Times New Roman" panose="02020603050405020304" pitchFamily="18" charset="0"/>
                <a:cs typeface="Times New Roman" panose="02020603050405020304" pitchFamily="18" charset="0"/>
              </a:rPr>
              <a:t> n(CO)*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(CO) = 33.44 kmol*28 kg/kmol = </a:t>
            </a:r>
            <a:r>
              <a:rPr lang="en-US" sz="2400" b="1" dirty="0">
                <a:solidFill>
                  <a:srgbClr val="0070C0"/>
                </a:solidFill>
                <a:latin typeface="Times New Roman" panose="02020603050405020304" pitchFamily="18" charset="0"/>
                <a:cs typeface="Times New Roman" panose="02020603050405020304" pitchFamily="18" charset="0"/>
              </a:rPr>
              <a:t>936.3 kg </a:t>
            </a:r>
          </a:p>
          <a:p>
            <a:pPr marL="11430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Total mass outputs =1, 200 + 185 + 80 +198.7 + 936.3 = 2, 600 kg </a:t>
            </a:r>
          </a:p>
        </p:txBody>
      </p:sp>
      <p:cxnSp>
        <p:nvCxnSpPr>
          <p:cNvPr id="5" name="Straight Connector 4">
            <a:extLst>
              <a:ext uri="{FF2B5EF4-FFF2-40B4-BE49-F238E27FC236}">
                <a16:creationId xmlns:a16="http://schemas.microsoft.com/office/drawing/2014/main" id="{95DECD20-C0B0-59E8-CA96-A838F995C51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1355279-818F-6806-D63C-57041635EB10}"/>
              </a:ext>
            </a:extLst>
          </p:cNvPr>
          <p:cNvCxnSpPr>
            <a:cxnSpLocks/>
          </p:cNvCxnSpPr>
          <p:nvPr/>
        </p:nvCxnSpPr>
        <p:spPr>
          <a:xfrm>
            <a:off x="0" y="6155982"/>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C59CAD-3014-CBCA-9727-59605280028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28567974"/>
      </p:ext>
    </p:extLst>
  </p:cSld>
  <p:clrMapOvr>
    <a:masterClrMapping/>
  </p:clrMapOvr>
  <mc:AlternateContent xmlns:mc="http://schemas.openxmlformats.org/markup-compatibility/2006" xmlns:p14="http://schemas.microsoft.com/office/powerpoint/2010/main">
    <mc:Choice Requires="p14">
      <p:transition spd="slow" p14:dur="2000" advTm="115034"/>
    </mc:Choice>
    <mc:Fallback xmlns="">
      <p:transition spd="slow" advTm="115034"/>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82F1A-5AC3-4E91-32EE-C731DEF50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0BB7CD-4679-AFC5-76EA-8798462B631C}"/>
              </a:ext>
            </a:extLst>
          </p:cNvPr>
          <p:cNvSpPr>
            <a:spLocks noGrp="1"/>
          </p:cNvSpPr>
          <p:nvPr>
            <p:ph type="title"/>
          </p:nvPr>
        </p:nvSpPr>
        <p:spPr>
          <a:xfrm>
            <a:off x="609600" y="274638"/>
            <a:ext cx="10972800" cy="3912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6558511-348E-446D-BD0E-AD3917E10E5F}"/>
              </a:ext>
            </a:extLst>
          </p:cNvPr>
          <p:cNvSpPr>
            <a:spLocks noGrp="1"/>
          </p:cNvSpPr>
          <p:nvPr>
            <p:ph idx="1"/>
          </p:nvPr>
        </p:nvSpPr>
        <p:spPr>
          <a:xfrm>
            <a:off x="357809" y="986698"/>
            <a:ext cx="11648661" cy="5139466"/>
          </a:xfrm>
        </p:spPr>
        <p:txBody>
          <a:bodyPr>
            <a:normAutofit/>
          </a:bodyPr>
          <a:lstStyle/>
          <a:p>
            <a:pPr marL="114300" indent="0" algn="just">
              <a:lnSpc>
                <a:spcPct val="150000"/>
              </a:lnSpc>
              <a:buNone/>
            </a:pPr>
            <a:r>
              <a:rPr lang="en-US" sz="2400" dirty="0">
                <a:latin typeface="Times New Roman" panose="02020603050405020304" pitchFamily="18" charset="0"/>
                <a:cs typeface="Times New Roman" panose="02020603050405020304" pitchFamily="18" charset="0"/>
              </a:rPr>
              <a:t>The summary of material balances of all the species in mass units is shown in </a:t>
            </a:r>
            <a:r>
              <a:rPr lang="en-US" sz="2400" b="1" dirty="0">
                <a:latin typeface="Times New Roman" panose="02020603050405020304" pitchFamily="18" charset="0"/>
                <a:cs typeface="Times New Roman" panose="02020603050405020304" pitchFamily="18" charset="0"/>
              </a:rPr>
              <a:t>Figure 5.4</a:t>
            </a:r>
            <a:r>
              <a:rPr lang="en-US" sz="2400" dirty="0">
                <a:latin typeface="Times New Roman" panose="02020603050405020304" pitchFamily="18" charset="0"/>
                <a:cs typeface="Times New Roman" panose="02020603050405020304" pitchFamily="18" charset="0"/>
              </a:rPr>
              <a:t>.</a:t>
            </a:r>
          </a:p>
          <a:p>
            <a:pPr marL="11430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11430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CE7D8F2-C1F7-6805-FB17-1C97B7B26F2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7778852-F53C-FD9C-D6F8-83C6A1EB114E}"/>
              </a:ext>
            </a:extLst>
          </p:cNvPr>
          <p:cNvCxnSpPr>
            <a:cxnSpLocks/>
          </p:cNvCxnSpPr>
          <p:nvPr/>
        </p:nvCxnSpPr>
        <p:spPr>
          <a:xfrm>
            <a:off x="0" y="6155982"/>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C58B115-C25C-58CC-D616-CB6F64E63FA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4" name="Group 3">
            <a:extLst>
              <a:ext uri="{FF2B5EF4-FFF2-40B4-BE49-F238E27FC236}">
                <a16:creationId xmlns:a16="http://schemas.microsoft.com/office/drawing/2014/main" id="{7A3CCA8B-5D23-F399-5361-FF8E779F478B}"/>
              </a:ext>
            </a:extLst>
          </p:cNvPr>
          <p:cNvGrpSpPr/>
          <p:nvPr/>
        </p:nvGrpSpPr>
        <p:grpSpPr>
          <a:xfrm>
            <a:off x="472109" y="1846406"/>
            <a:ext cx="9828972" cy="3349956"/>
            <a:chOff x="823291" y="1376547"/>
            <a:chExt cx="9828972" cy="3349956"/>
          </a:xfrm>
        </p:grpSpPr>
        <p:grpSp>
          <p:nvGrpSpPr>
            <p:cNvPr id="8" name="Group 7">
              <a:extLst>
                <a:ext uri="{FF2B5EF4-FFF2-40B4-BE49-F238E27FC236}">
                  <a16:creationId xmlns:a16="http://schemas.microsoft.com/office/drawing/2014/main" id="{883E0A09-CFC6-D781-2302-5112E0C6354E}"/>
                </a:ext>
              </a:extLst>
            </p:cNvPr>
            <p:cNvGrpSpPr/>
            <p:nvPr/>
          </p:nvGrpSpPr>
          <p:grpSpPr>
            <a:xfrm>
              <a:off x="823291" y="1376547"/>
              <a:ext cx="9828972" cy="3349956"/>
              <a:chOff x="823291" y="1376547"/>
              <a:chExt cx="9828972" cy="3349956"/>
            </a:xfrm>
          </p:grpSpPr>
          <p:grpSp>
            <p:nvGrpSpPr>
              <p:cNvPr id="10" name="Group 9">
                <a:extLst>
                  <a:ext uri="{FF2B5EF4-FFF2-40B4-BE49-F238E27FC236}">
                    <a16:creationId xmlns:a16="http://schemas.microsoft.com/office/drawing/2014/main" id="{CDE01AF5-4A21-4F09-05B3-EAFB4FA441C2}"/>
                  </a:ext>
                </a:extLst>
              </p:cNvPr>
              <p:cNvGrpSpPr/>
              <p:nvPr/>
            </p:nvGrpSpPr>
            <p:grpSpPr>
              <a:xfrm>
                <a:off x="3700668" y="1899267"/>
                <a:ext cx="3226906" cy="2653748"/>
                <a:chOff x="2474842" y="2301876"/>
                <a:chExt cx="3226906" cy="2653748"/>
              </a:xfrm>
            </p:grpSpPr>
            <p:sp>
              <p:nvSpPr>
                <p:cNvPr id="13" name="Flowchart: Magnetic Disk 12">
                  <a:extLst>
                    <a:ext uri="{FF2B5EF4-FFF2-40B4-BE49-F238E27FC236}">
                      <a16:creationId xmlns:a16="http://schemas.microsoft.com/office/drawing/2014/main" id="{F0778A26-1901-C208-9999-992706D8EB42}"/>
                    </a:ext>
                  </a:extLst>
                </p:cNvPr>
                <p:cNvSpPr/>
                <p:nvPr/>
              </p:nvSpPr>
              <p:spPr>
                <a:xfrm>
                  <a:off x="3021495" y="2301876"/>
                  <a:ext cx="2133600" cy="2653748"/>
                </a:xfrm>
                <a:prstGeom prst="flowChartMagneticDisk">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Furnace</a:t>
                  </a:r>
                  <a:r>
                    <a:rPr lang="en-US" dirty="0"/>
                    <a:t> </a:t>
                  </a:r>
                </a:p>
              </p:txBody>
            </p:sp>
            <p:cxnSp>
              <p:nvCxnSpPr>
                <p:cNvPr id="14" name="Straight Arrow Connector 13">
                  <a:extLst>
                    <a:ext uri="{FF2B5EF4-FFF2-40B4-BE49-F238E27FC236}">
                      <a16:creationId xmlns:a16="http://schemas.microsoft.com/office/drawing/2014/main" id="{96AC3C77-8379-4E70-7267-CDC9A711B7E0}"/>
                    </a:ext>
                  </a:extLst>
                </p:cNvPr>
                <p:cNvCxnSpPr>
                  <a:cxnSpLocks/>
                </p:cNvCxnSpPr>
                <p:nvPr/>
              </p:nvCxnSpPr>
              <p:spPr>
                <a:xfrm>
                  <a:off x="2474842" y="3640624"/>
                  <a:ext cx="54665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4F21B71E-BB56-9CC7-0695-441EE4F9CECA}"/>
                    </a:ext>
                  </a:extLst>
                </p:cNvPr>
                <p:cNvCxnSpPr>
                  <a:cxnSpLocks/>
                </p:cNvCxnSpPr>
                <p:nvPr/>
              </p:nvCxnSpPr>
              <p:spPr>
                <a:xfrm>
                  <a:off x="5155095" y="3640624"/>
                  <a:ext cx="546653" cy="0"/>
                </a:xfrm>
                <a:prstGeom prst="straightConnector1">
                  <a:avLst/>
                </a:prstGeom>
                <a:ln>
                  <a:solidFill>
                    <a:srgbClr val="00B050"/>
                  </a:solidFill>
                  <a:tailEnd type="triangle"/>
                </a:ln>
              </p:spPr>
              <p:style>
                <a:lnRef idx="3">
                  <a:schemeClr val="accent1"/>
                </a:lnRef>
                <a:fillRef idx="0">
                  <a:schemeClr val="accent1"/>
                </a:fillRef>
                <a:effectRef idx="2">
                  <a:schemeClr val="accent1"/>
                </a:effectRef>
                <a:fontRef idx="minor">
                  <a:schemeClr val="tx1"/>
                </a:fontRef>
              </p:style>
            </p:cxnSp>
          </p:grpSp>
          <p:sp>
            <p:nvSpPr>
              <p:cNvPr id="11" name="TextBox 10">
                <a:extLst>
                  <a:ext uri="{FF2B5EF4-FFF2-40B4-BE49-F238E27FC236}">
                    <a16:creationId xmlns:a16="http://schemas.microsoft.com/office/drawing/2014/main" id="{86F685D4-1CAB-654C-2020-65F68867C0C0}"/>
                  </a:ext>
                </a:extLst>
              </p:cNvPr>
              <p:cNvSpPr txBox="1"/>
              <p:nvPr/>
            </p:nvSpPr>
            <p:spPr>
              <a:xfrm>
                <a:off x="823291" y="2546164"/>
                <a:ext cx="3150704" cy="1687963"/>
              </a:xfrm>
              <a:prstGeom prst="rect">
                <a:avLst/>
              </a:prstGeom>
              <a:noFill/>
            </p:spPr>
            <p:txBody>
              <a:bodyPr wrap="square" rtlCol="0">
                <a:spAutoFit/>
              </a:bodyPr>
              <a:lstStyle/>
              <a:p>
                <a:pPr>
                  <a:lnSpc>
                    <a:spcPct val="150000"/>
                  </a:lnSpc>
                </a:pPr>
                <a:r>
                  <a:rPr lang="en-US" sz="2400" dirty="0">
                    <a:solidFill>
                      <a:srgbClr val="002060"/>
                    </a:solidFill>
                    <a:latin typeface="Times New Roman" panose="02020603050405020304" pitchFamily="18" charset="0"/>
                    <a:cs typeface="Times New Roman" panose="02020603050405020304" pitchFamily="18" charset="0"/>
                  </a:rPr>
                  <a:t>m</a:t>
                </a:r>
                <a:r>
                  <a:rPr lang="en-US" sz="2400" baseline="-25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(Fe</a:t>
                </a:r>
                <a:r>
                  <a:rPr lang="en-US" sz="2400" baseline="-25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O</a:t>
                </a:r>
                <a:r>
                  <a:rPr lang="en-US" sz="2400" baseline="-25000" dirty="0">
                    <a:solidFill>
                      <a:srgbClr val="002060"/>
                    </a:solidFill>
                    <a:latin typeface="Times New Roman" panose="02020603050405020304" pitchFamily="18" charset="0"/>
                    <a:cs typeface="Times New Roman" panose="02020603050405020304" pitchFamily="18" charset="0"/>
                  </a:rPr>
                  <a:t>3</a:t>
                </a:r>
                <a:r>
                  <a:rPr lang="en-US" sz="2400" dirty="0">
                    <a:solidFill>
                      <a:srgbClr val="002060"/>
                    </a:solidFill>
                    <a:latin typeface="Times New Roman" panose="02020603050405020304" pitchFamily="18" charset="0"/>
                    <a:cs typeface="Times New Roman" panose="02020603050405020304" pitchFamily="18" charset="0"/>
                  </a:rPr>
                  <a:t>) = 2, 000 kg</a:t>
                </a:r>
              </a:p>
              <a:p>
                <a:pPr>
                  <a:lnSpc>
                    <a:spcPct val="150000"/>
                  </a:lnSpc>
                </a:pPr>
                <a:r>
                  <a:rPr lang="en-US" sz="2400" dirty="0">
                    <a:solidFill>
                      <a:srgbClr val="002060"/>
                    </a:solidFill>
                    <a:latin typeface="Times New Roman" panose="02020603050405020304" pitchFamily="18" charset="0"/>
                    <a:cs typeface="Times New Roman" panose="02020603050405020304" pitchFamily="18" charset="0"/>
                  </a:rPr>
                  <a:t>m(C) = 600 kg</a:t>
                </a:r>
              </a:p>
              <a:p>
                <a:pPr>
                  <a:lnSpc>
                    <a:spcPct val="150000"/>
                  </a:lnSpc>
                </a:pPr>
                <a:r>
                  <a:rPr lang="en-US" sz="2400" b="1" dirty="0">
                    <a:solidFill>
                      <a:srgbClr val="002060"/>
                    </a:solidFill>
                    <a:latin typeface="Times New Roman" panose="02020603050405020304" pitchFamily="18" charset="0"/>
                    <a:cs typeface="Times New Roman" panose="02020603050405020304" pitchFamily="18" charset="0"/>
                  </a:rPr>
                  <a:t>Total mass = 2, 600 kg</a:t>
                </a:r>
              </a:p>
            </p:txBody>
          </p:sp>
          <p:sp>
            <p:nvSpPr>
              <p:cNvPr id="12" name="TextBox 11">
                <a:extLst>
                  <a:ext uri="{FF2B5EF4-FFF2-40B4-BE49-F238E27FC236}">
                    <a16:creationId xmlns:a16="http://schemas.microsoft.com/office/drawing/2014/main" id="{1F0DE5C2-BEB0-E487-0A28-B128B3979A55}"/>
                  </a:ext>
                </a:extLst>
              </p:cNvPr>
              <p:cNvSpPr txBox="1"/>
              <p:nvPr/>
            </p:nvSpPr>
            <p:spPr>
              <a:xfrm>
                <a:off x="7062580" y="1376547"/>
                <a:ext cx="3589683" cy="3349956"/>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m(Fe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80 kg</a:t>
                </a:r>
              </a:p>
              <a:p>
                <a:pPr algn="just">
                  <a:lnSpc>
                    <a:spcPct val="150000"/>
                  </a:lnSpc>
                </a:pPr>
                <a:r>
                  <a:rPr lang="en-US" sz="2400" dirty="0">
                    <a:latin typeface="Times New Roman" panose="02020603050405020304" pitchFamily="18" charset="0"/>
                    <a:cs typeface="Times New Roman" panose="02020603050405020304" pitchFamily="18" charset="0"/>
                  </a:rPr>
                  <a:t>m(Fe) = 1, 200 kg</a:t>
                </a:r>
              </a:p>
              <a:p>
                <a:pPr algn="just">
                  <a:lnSpc>
                    <a:spcPct val="150000"/>
                  </a:lnSpc>
                </a:pPr>
                <a:r>
                  <a:rPr lang="en-US" sz="2400" dirty="0">
                    <a:latin typeface="Times New Roman" panose="02020603050405020304" pitchFamily="18" charset="0"/>
                    <a:cs typeface="Times New Roman" panose="02020603050405020304" pitchFamily="18" charset="0"/>
                  </a:rPr>
                  <a:t>m(FeO) = 185 kg</a:t>
                </a:r>
              </a:p>
              <a:p>
                <a:pPr algn="just">
                  <a:lnSpc>
                    <a:spcPct val="150000"/>
                  </a:lnSpc>
                </a:pPr>
                <a:r>
                  <a:rPr lang="en-US" sz="2400" dirty="0">
                    <a:latin typeface="Times New Roman" panose="02020603050405020304" pitchFamily="18" charset="0"/>
                    <a:cs typeface="Times New Roman" panose="02020603050405020304" pitchFamily="18" charset="0"/>
                  </a:rPr>
                  <a:t>m(C) = 198.7 kg</a:t>
                </a:r>
              </a:p>
              <a:p>
                <a:pPr algn="just">
                  <a:lnSpc>
                    <a:spcPct val="150000"/>
                  </a:lnSpc>
                </a:pPr>
                <a:r>
                  <a:rPr lang="en-US" sz="2400" dirty="0">
                    <a:latin typeface="Times New Roman" panose="02020603050405020304" pitchFamily="18" charset="0"/>
                    <a:cs typeface="Times New Roman" panose="02020603050405020304" pitchFamily="18" charset="0"/>
                  </a:rPr>
                  <a:t>m(CO) = 936.3 kg</a:t>
                </a:r>
              </a:p>
              <a:p>
                <a:pPr algn="just">
                  <a:lnSpc>
                    <a:spcPct val="150000"/>
                  </a:lnSpc>
                </a:pPr>
                <a:r>
                  <a:rPr lang="en-US" sz="2400" b="1" dirty="0">
                    <a:latin typeface="Times New Roman" panose="02020603050405020304" pitchFamily="18" charset="0"/>
                    <a:cs typeface="Times New Roman" panose="02020603050405020304" pitchFamily="18" charset="0"/>
                  </a:rPr>
                  <a:t>Total mass = 2, 600 kg</a:t>
                </a:r>
              </a:p>
            </p:txBody>
          </p:sp>
        </p:grpSp>
        <p:sp>
          <p:nvSpPr>
            <p:cNvPr id="9" name="Rectangle 8">
              <a:extLst>
                <a:ext uri="{FF2B5EF4-FFF2-40B4-BE49-F238E27FC236}">
                  <a16:creationId xmlns:a16="http://schemas.microsoft.com/office/drawing/2014/main" id="{FE3A85CB-AE3E-D2AD-06BD-EAA001444623}"/>
                </a:ext>
              </a:extLst>
            </p:cNvPr>
            <p:cNvSpPr/>
            <p:nvPr/>
          </p:nvSpPr>
          <p:spPr>
            <a:xfrm>
              <a:off x="3973994" y="1729409"/>
              <a:ext cx="2585832" cy="2912165"/>
            </a:xfrm>
            <a:prstGeom prst="rect">
              <a:avLst/>
            </a:prstGeom>
            <a:noFill/>
            <a:ln>
              <a:solidFill>
                <a:schemeClr val="tx1"/>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16" name="TextBox 15">
            <a:extLst>
              <a:ext uri="{FF2B5EF4-FFF2-40B4-BE49-F238E27FC236}">
                <a16:creationId xmlns:a16="http://schemas.microsoft.com/office/drawing/2014/main" id="{6D3FAD91-7536-65EB-6251-6A07DB4CAC13}"/>
              </a:ext>
            </a:extLst>
          </p:cNvPr>
          <p:cNvSpPr txBox="1"/>
          <p:nvPr/>
        </p:nvSpPr>
        <p:spPr>
          <a:xfrm>
            <a:off x="697396" y="5281291"/>
            <a:ext cx="9500152"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5.4 </a:t>
            </a:r>
            <a:r>
              <a:rPr lang="en-US" sz="2400" dirty="0">
                <a:latin typeface="Times New Roman" panose="02020603050405020304" pitchFamily="18" charset="0"/>
                <a:cs typeface="Times New Roman" panose="02020603050405020304" pitchFamily="18" charset="0"/>
              </a:rPr>
              <a:t>Material balances of the species in mass units for </a:t>
            </a:r>
            <a:r>
              <a:rPr lang="en-US" sz="2400" b="1" dirty="0">
                <a:solidFill>
                  <a:srgbClr val="002060"/>
                </a:solidFill>
                <a:latin typeface="Times New Roman" panose="02020603050405020304" pitchFamily="18" charset="0"/>
                <a:cs typeface="Times New Roman" panose="02020603050405020304" pitchFamily="18" charset="0"/>
              </a:rPr>
              <a:t>Activity 5.2</a:t>
            </a:r>
          </a:p>
        </p:txBody>
      </p:sp>
    </p:spTree>
    <p:extLst>
      <p:ext uri="{BB962C8B-B14F-4D97-AF65-F5344CB8AC3E}">
        <p14:creationId xmlns:p14="http://schemas.microsoft.com/office/powerpoint/2010/main" val="39460924"/>
      </p:ext>
    </p:extLst>
  </p:cSld>
  <p:clrMapOvr>
    <a:masterClrMapping/>
  </p:clrMapOvr>
  <mc:AlternateContent xmlns:mc="http://schemas.openxmlformats.org/markup-compatibility/2006" xmlns:p14="http://schemas.microsoft.com/office/powerpoint/2010/main">
    <mc:Choice Requires="p14">
      <p:transition spd="slow" p14:dur="2000" advTm="89522"/>
    </mc:Choice>
    <mc:Fallback xmlns="">
      <p:transition spd="slow" advTm="89522"/>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93092-2F6C-6C03-5D36-CFAA1D3BA0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65673C-767B-D9AD-EFFE-EB58CBA69D73}"/>
              </a:ext>
            </a:extLst>
          </p:cNvPr>
          <p:cNvSpPr>
            <a:spLocks noGrp="1"/>
          </p:cNvSpPr>
          <p:nvPr>
            <p:ph type="title"/>
          </p:nvPr>
        </p:nvSpPr>
        <p:spPr>
          <a:xfrm>
            <a:off x="609600" y="274638"/>
            <a:ext cx="10972800" cy="3912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5.5. Summary</a:t>
            </a:r>
          </a:p>
        </p:txBody>
      </p:sp>
      <p:sp>
        <p:nvSpPr>
          <p:cNvPr id="3" name="Content Placeholder 2">
            <a:extLst>
              <a:ext uri="{FF2B5EF4-FFF2-40B4-BE49-F238E27FC236}">
                <a16:creationId xmlns:a16="http://schemas.microsoft.com/office/drawing/2014/main" id="{27A0FD13-11A1-8EB0-7A01-96A08B68F55E}"/>
              </a:ext>
            </a:extLst>
          </p:cNvPr>
          <p:cNvSpPr>
            <a:spLocks noGrp="1"/>
          </p:cNvSpPr>
          <p:nvPr>
            <p:ph idx="1"/>
          </p:nvPr>
        </p:nvSpPr>
        <p:spPr>
          <a:xfrm>
            <a:off x="357809" y="986698"/>
            <a:ext cx="11648661" cy="5139466"/>
          </a:xfrm>
        </p:spPr>
        <p:txBody>
          <a:bodyPr>
            <a:normAutofit/>
          </a:bodyPr>
          <a:lstStyle/>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Material balances (MBs) with chemical reaction accounts the rate of generation/consumption  of species in mole unit at steady state condition.</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To determine MBs with chemical reaction, chemical equations must be balanced. </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MBs with chemical reaction can be performed using overall material balance, components balance, extent of reaction and stochiometric coefficients.</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remaining amounts of species involve in chemical reactions can be determined based on the limiting reactant and the extent of reaction.</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Conversion and yield measure the performance of  a chemical reaction.</a:t>
            </a:r>
          </a:p>
          <a:p>
            <a:pPr marL="11430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11430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11430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B15882A2-72AA-1264-FC5A-2487549A3D8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F3C7740-121A-1850-3694-361697B7DD09}"/>
              </a:ext>
            </a:extLst>
          </p:cNvPr>
          <p:cNvCxnSpPr>
            <a:cxnSpLocks/>
          </p:cNvCxnSpPr>
          <p:nvPr/>
        </p:nvCxnSpPr>
        <p:spPr>
          <a:xfrm>
            <a:off x="0" y="6155982"/>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4664685-74C7-1056-CD35-63AF4107AFF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05448727"/>
      </p:ext>
    </p:extLst>
  </p:cSld>
  <p:clrMapOvr>
    <a:masterClrMapping/>
  </p:clrMapOvr>
  <mc:AlternateContent xmlns:mc="http://schemas.openxmlformats.org/markup-compatibility/2006" xmlns:p14="http://schemas.microsoft.com/office/powerpoint/2010/main">
    <mc:Choice Requires="p14">
      <p:transition spd="slow" p14:dur="2000" advTm="57989"/>
    </mc:Choice>
    <mc:Fallback xmlns="">
      <p:transition spd="slow" advTm="57989"/>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1825487" y="4480065"/>
            <a:ext cx="82296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59992"/>
    </mc:Choice>
    <mc:Fallback xmlns="">
      <p:transition spd="slow" advTm="599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1223</TotalTime>
  <Words>5580</Words>
  <Application>Microsoft Office PowerPoint</Application>
  <PresentationFormat>Widescreen</PresentationFormat>
  <Paragraphs>437</Paragraphs>
  <Slides>59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59</vt:i4>
      </vt:variant>
    </vt:vector>
  </HeadingPairs>
  <TitlesOfParts>
    <vt:vector size="67"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5.1. Introduction to material balances with chemical reaction </vt:lpstr>
      <vt:lpstr>Cont’d</vt:lpstr>
      <vt:lpstr>Cont’d</vt:lpstr>
      <vt:lpstr>Cont’d</vt:lpstr>
      <vt:lpstr>Cont’d</vt:lpstr>
      <vt:lpstr>Cont’d</vt:lpstr>
      <vt:lpstr>Cont’d</vt:lpstr>
      <vt:lpstr>5.2. Problem-solving techniques for MBs with chem. reaction</vt:lpstr>
      <vt:lpstr>Cont’d</vt:lpstr>
      <vt:lpstr>5.3. Terminology for reaction systems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5.1</vt:lpstr>
      <vt:lpstr>Cont’d</vt:lpstr>
      <vt:lpstr>Cont’d</vt:lpstr>
      <vt:lpstr>Cont’d</vt:lpstr>
      <vt:lpstr>Cont’d</vt:lpstr>
      <vt:lpstr>Cont’d</vt:lpstr>
      <vt:lpstr>Cont’d</vt:lpstr>
      <vt:lpstr>Cont’d</vt:lpstr>
      <vt:lpstr>Cont’d</vt:lpstr>
      <vt:lpstr>Cont’d</vt:lpstr>
      <vt:lpstr>Cont’d</vt:lpstr>
      <vt:lpstr>5.4. Material balances with chemical reaction</vt:lpstr>
      <vt:lpstr>Cont’d</vt:lpstr>
      <vt:lpstr>Cont’d</vt:lpstr>
      <vt:lpstr>Cont’d</vt:lpstr>
      <vt:lpstr>Cont’d</vt:lpstr>
      <vt:lpstr>Cont’d</vt:lpstr>
      <vt:lpstr>Cont’d</vt:lpstr>
      <vt:lpstr>Activity 5.2</vt:lpstr>
      <vt:lpstr>Cont’d</vt:lpstr>
      <vt:lpstr>Cont’d</vt:lpstr>
      <vt:lpstr>Cont’d</vt:lpstr>
      <vt:lpstr>Cont’d</vt:lpstr>
      <vt:lpstr>Cont’d</vt:lpstr>
      <vt:lpstr>Cont’d</vt:lpstr>
      <vt:lpstr>Cont’d</vt:lpstr>
      <vt:lpstr>Cont’d</vt:lpstr>
      <vt:lpstr>Cont’d</vt:lpstr>
      <vt:lpstr>Cont’d</vt:lpstr>
      <vt:lpstr>Cont’d</vt:lpstr>
      <vt:lpstr>5.5. 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252</cp:revision>
  <dcterms:created xsi:type="dcterms:W3CDTF">2026-04-06T09:06:29Z</dcterms:created>
  <dcterms:modified xsi:type="dcterms:W3CDTF">2026-04-10T08:30:22Z</dcterms:modified>
</cp:coreProperties>
</file>